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jpeg" ContentType="image/jpeg"/>
  <Default Extension="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gif" ContentType="image/gif"/>
  <Override PartName="/ppt/slideLayouts/slideLayout10.xml" ContentType="application/vnd.openxmlformats-officedocument.presentationml.slideLayout+xml"/>
  <Default Extension="jpg" ContentType="image/jpe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9" r:id="rId4"/>
    <p:sldId id="260" r:id="rId5"/>
    <p:sldId id="261" r:id="rId6"/>
    <p:sldId id="262" r:id="rId7"/>
    <p:sldId id="264" r:id="rId8"/>
    <p:sldId id="265" r:id="rId9"/>
    <p:sldId id="267" r:id="rId10"/>
    <p:sldId id="266"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80" d="100"/>
          <a:sy n="80" d="100"/>
        </p:scale>
        <p:origin x="72" y="1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10/8/2019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10/8/2019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10/8/2019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10/8/2019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Constitutional </a:t>
            </a:r>
            <a:br>
              <a:rPr lang="en-US" dirty="0" smtClean="0"/>
            </a:br>
            <a:r>
              <a:rPr lang="en-US" dirty="0" smtClean="0"/>
              <a:t>Amendments</a:t>
            </a:r>
            <a:br>
              <a:rPr lang="en-US" dirty="0" smtClean="0"/>
            </a:br>
            <a:r>
              <a:rPr lang="en-US" dirty="0" smtClean="0"/>
              <a:t>101</a:t>
            </a:r>
            <a:endParaRPr lang="en-US" dirty="0"/>
          </a:p>
        </p:txBody>
      </p:sp>
    </p:spTree>
    <p:extLst>
      <p:ext uri="{BB962C8B-B14F-4D97-AF65-F5344CB8AC3E}">
        <p14:creationId xmlns:p14="http://schemas.microsoft.com/office/powerpoint/2010/main" val="17425544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3231" y="1549641"/>
            <a:ext cx="11505538" cy="6241774"/>
          </a:xfrm>
        </p:spPr>
        <p:txBody>
          <a:bodyPr>
            <a:normAutofit/>
          </a:bodyPr>
          <a:lstStyle/>
          <a:p>
            <a:r>
              <a:rPr lang="en-US" sz="2400" dirty="0" smtClean="0"/>
              <a:t>All legislation must conform to </a:t>
            </a:r>
            <a:r>
              <a:rPr lang="en-US" sz="2400" dirty="0"/>
              <a:t/>
            </a:r>
            <a:br>
              <a:rPr lang="en-US" sz="2400" dirty="0"/>
            </a:br>
            <a:r>
              <a:rPr lang="en-US" sz="2400" dirty="0" smtClean="0"/>
              <a:t>the State </a:t>
            </a:r>
            <a:r>
              <a:rPr lang="en-US" sz="2400" dirty="0" smtClean="0"/>
              <a:t>and </a:t>
            </a:r>
            <a:r>
              <a:rPr lang="en-US" sz="2400" dirty="0" smtClean="0"/>
              <a:t>Federal </a:t>
            </a:r>
            <a:r>
              <a:rPr lang="en-US" sz="2400" dirty="0" smtClean="0"/>
              <a:t>Constitution.</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sz="2400" dirty="0" smtClean="0"/>
              <a:t>If an idea you have for legislation would likely be held to violate either the </a:t>
            </a:r>
            <a:r>
              <a:rPr lang="en-US" sz="2400" dirty="0" smtClean="0"/>
              <a:t>State </a:t>
            </a:r>
            <a:r>
              <a:rPr lang="en-US" sz="2400" dirty="0" smtClean="0"/>
              <a:t>or </a:t>
            </a:r>
            <a:r>
              <a:rPr lang="en-US" sz="2400" dirty="0" smtClean="0"/>
              <a:t>Federal Constitution…</a:t>
            </a:r>
          </a:p>
          <a:p>
            <a:r>
              <a:rPr lang="en-US" sz="2400" dirty="0"/>
              <a:t>Y</a:t>
            </a:r>
            <a:r>
              <a:rPr lang="en-US" sz="2400" dirty="0" smtClean="0"/>
              <a:t>ou </a:t>
            </a:r>
            <a:r>
              <a:rPr lang="en-US" sz="2400" dirty="0" smtClean="0"/>
              <a:t>should be given a warning from our </a:t>
            </a:r>
            <a:r>
              <a:rPr lang="en-US" sz="2400" dirty="0" smtClean="0"/>
              <a:t>office, usually </a:t>
            </a:r>
            <a:r>
              <a:rPr lang="en-US" sz="2400" dirty="0"/>
              <a:t>in the form of </a:t>
            </a:r>
            <a:r>
              <a:rPr lang="en-US" sz="2400" dirty="0" smtClean="0"/>
              <a:t>an Opinion Letter.</a:t>
            </a:r>
            <a:endParaRPr lang="en-US" sz="2400" dirty="0"/>
          </a:p>
          <a:p>
            <a:endParaRPr lang="en-US" sz="2400" dirty="0" smtClean="0"/>
          </a:p>
        </p:txBody>
      </p:sp>
      <p:pic>
        <p:nvPicPr>
          <p:cNvPr id="4" name="Picture 3" descr="The Golden Sta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622" y="2432536"/>
            <a:ext cx="4330481" cy="2683438"/>
          </a:xfrm>
          <a:prstGeom prst="rect">
            <a:avLst/>
          </a:prstGeom>
        </p:spPr>
      </p:pic>
      <p:pic>
        <p:nvPicPr>
          <p:cNvPr id="1026" name="Picture 2" descr="Image result for danger will robin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1068" y="1549641"/>
            <a:ext cx="2784435" cy="352435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txBox="1">
            <a:spLocks/>
          </p:cNvSpPr>
          <p:nvPr/>
        </p:nvSpPr>
        <p:spPr>
          <a:xfrm>
            <a:off x="2118725" y="182880"/>
            <a:ext cx="7021862" cy="1079861"/>
          </a:xfrm>
          <a:prstGeom prst="rect">
            <a:avLst/>
          </a:prstGeom>
        </p:spPr>
        <p:txBody>
          <a:bodyPr>
            <a:normAutofit fontScale="975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endParaRPr lang="en-US" dirty="0"/>
          </a:p>
        </p:txBody>
      </p:sp>
      <p:sp>
        <p:nvSpPr>
          <p:cNvPr id="11" name="Title 4"/>
          <p:cNvSpPr txBox="1">
            <a:spLocks/>
          </p:cNvSpPr>
          <p:nvPr/>
        </p:nvSpPr>
        <p:spPr>
          <a:xfrm>
            <a:off x="3188009" y="368327"/>
            <a:ext cx="5815981" cy="894414"/>
          </a:xfrm>
          <a:prstGeom prst="rect">
            <a:avLst/>
          </a:prstGeom>
          <a:ln w="28575"/>
        </p:spPr>
        <p:style>
          <a:lnRef idx="2">
            <a:schemeClr val="dk1"/>
          </a:lnRef>
          <a:fillRef idx="1">
            <a:schemeClr val="lt1"/>
          </a:fillRef>
          <a:effectRef idx="0">
            <a:schemeClr val="dk1"/>
          </a:effectRef>
          <a:fontRef idx="minor">
            <a:schemeClr val="dk1"/>
          </a:fontRef>
        </p:style>
        <p:txBody>
          <a:bodyPr anchor="ctr">
            <a:normAutofit fontScale="975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fr-FR" sz="4400" dirty="0" smtClean="0"/>
              <a:t>THE BASICS</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226063">
            <a:off x="5060923" y="2106875"/>
            <a:ext cx="2219325" cy="2219325"/>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36651">
            <a:off x="10148238" y="1254826"/>
            <a:ext cx="2219325" cy="2219325"/>
          </a:xfrm>
          <a:prstGeom prst="rect">
            <a:avLst/>
          </a:prstGeom>
        </p:spPr>
      </p:pic>
    </p:spTree>
    <p:extLst>
      <p:ext uri="{BB962C8B-B14F-4D97-AF65-F5344CB8AC3E}">
        <p14:creationId xmlns:p14="http://schemas.microsoft.com/office/powerpoint/2010/main" val="50084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1000"/>
                                        <p:tgtEl>
                                          <p:spTgt spid="3">
                                            <p:txEl>
                                              <p:pRg st="8" end="8"/>
                                            </p:txEl>
                                          </p:spTgt>
                                        </p:tgtEl>
                                      </p:cBhvr>
                                    </p:animEffect>
                                    <p:anim calcmode="lin" valueType="num">
                                      <p:cBhvr>
                                        <p:cTn id="2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1026"/>
                                        </p:tgtEl>
                                        <p:attrNameLst>
                                          <p:attrName>style.visibility</p:attrName>
                                        </p:attrNameLst>
                                      </p:cBhvr>
                                      <p:to>
                                        <p:strVal val="visible"/>
                                      </p:to>
                                    </p:set>
                                    <p:anim calcmode="lin" valueType="num">
                                      <p:cBhvr>
                                        <p:cTn id="26" dur="1000" fill="hold"/>
                                        <p:tgtEl>
                                          <p:spTgt spid="1026"/>
                                        </p:tgtEl>
                                        <p:attrNameLst>
                                          <p:attrName>ppt_w</p:attrName>
                                        </p:attrNameLst>
                                      </p:cBhvr>
                                      <p:tavLst>
                                        <p:tav tm="0">
                                          <p:val>
                                            <p:fltVal val="0"/>
                                          </p:val>
                                        </p:tav>
                                        <p:tav tm="100000">
                                          <p:val>
                                            <p:strVal val="#ppt_w"/>
                                          </p:val>
                                        </p:tav>
                                      </p:tavLst>
                                    </p:anim>
                                    <p:anim calcmode="lin" valueType="num">
                                      <p:cBhvr>
                                        <p:cTn id="27" dur="1000" fill="hold"/>
                                        <p:tgtEl>
                                          <p:spTgt spid="1026"/>
                                        </p:tgtEl>
                                        <p:attrNameLst>
                                          <p:attrName>ppt_h</p:attrName>
                                        </p:attrNameLst>
                                      </p:cBhvr>
                                      <p:tavLst>
                                        <p:tav tm="0">
                                          <p:val>
                                            <p:fltVal val="0"/>
                                          </p:val>
                                        </p:tav>
                                        <p:tav tm="100000">
                                          <p:val>
                                            <p:strVal val="#ppt_h"/>
                                          </p:val>
                                        </p:tav>
                                      </p:tavLst>
                                    </p:anim>
                                    <p:anim calcmode="lin" valueType="num">
                                      <p:cBhvr>
                                        <p:cTn id="28" dur="1000" fill="hold"/>
                                        <p:tgtEl>
                                          <p:spTgt spid="1026"/>
                                        </p:tgtEl>
                                        <p:attrNameLst>
                                          <p:attrName>style.rotation</p:attrName>
                                        </p:attrNameLst>
                                      </p:cBhvr>
                                      <p:tavLst>
                                        <p:tav tm="0">
                                          <p:val>
                                            <p:fltVal val="90"/>
                                          </p:val>
                                        </p:tav>
                                        <p:tav tm="100000">
                                          <p:val>
                                            <p:fltVal val="0"/>
                                          </p:val>
                                        </p:tav>
                                      </p:tavLst>
                                    </p:anim>
                                    <p:animEffect transition="in" filter="fade">
                                      <p:cBhvr>
                                        <p:cTn id="29" dur="1000"/>
                                        <p:tgtEl>
                                          <p:spTgt spid="1026"/>
                                        </p:tgtEl>
                                      </p:cBhvr>
                                    </p:animEffect>
                                  </p:childTnLst>
                                </p:cTn>
                              </p:par>
                              <p:par>
                                <p:cTn id="30" presetID="31"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fltVal val="0"/>
                                          </p:val>
                                        </p:tav>
                                        <p:tav tm="100000">
                                          <p:val>
                                            <p:strVal val="#ppt_w"/>
                                          </p:val>
                                        </p:tav>
                                      </p:tavLst>
                                    </p:anim>
                                    <p:anim calcmode="lin" valueType="num">
                                      <p:cBhvr>
                                        <p:cTn id="33" dur="1000" fill="hold"/>
                                        <p:tgtEl>
                                          <p:spTgt spid="13"/>
                                        </p:tgtEl>
                                        <p:attrNameLst>
                                          <p:attrName>ppt_h</p:attrName>
                                        </p:attrNameLst>
                                      </p:cBhvr>
                                      <p:tavLst>
                                        <p:tav tm="0">
                                          <p:val>
                                            <p:fltVal val="0"/>
                                          </p:val>
                                        </p:tav>
                                        <p:tav tm="100000">
                                          <p:val>
                                            <p:strVal val="#ppt_h"/>
                                          </p:val>
                                        </p:tav>
                                      </p:tavLst>
                                    </p:anim>
                                    <p:anim calcmode="lin" valueType="num">
                                      <p:cBhvr>
                                        <p:cTn id="34" dur="1000" fill="hold"/>
                                        <p:tgtEl>
                                          <p:spTgt spid="13"/>
                                        </p:tgtEl>
                                        <p:attrNameLst>
                                          <p:attrName>style.rotation</p:attrName>
                                        </p:attrNameLst>
                                      </p:cBhvr>
                                      <p:tavLst>
                                        <p:tav tm="0">
                                          <p:val>
                                            <p:fltVal val="90"/>
                                          </p:val>
                                        </p:tav>
                                        <p:tav tm="100000">
                                          <p:val>
                                            <p:fltVal val="0"/>
                                          </p:val>
                                        </p:tav>
                                      </p:tavLst>
                                    </p:anim>
                                    <p:animEffect transition="in" filter="fade">
                                      <p:cBhvr>
                                        <p:cTn id="35" dur="1000"/>
                                        <p:tgtEl>
                                          <p:spTgt spid="13"/>
                                        </p:tgtEl>
                                      </p:cBhvr>
                                    </p:animEffect>
                                  </p:childTnLst>
                                </p:cTn>
                              </p:par>
                              <p:par>
                                <p:cTn id="36" presetID="31"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fltVal val="0"/>
                                          </p:val>
                                        </p:tav>
                                        <p:tav tm="100000">
                                          <p:val>
                                            <p:strVal val="#ppt_w"/>
                                          </p:val>
                                        </p:tav>
                                      </p:tavLst>
                                    </p:anim>
                                    <p:anim calcmode="lin" valueType="num">
                                      <p:cBhvr>
                                        <p:cTn id="39" dur="1000" fill="hold"/>
                                        <p:tgtEl>
                                          <p:spTgt spid="10"/>
                                        </p:tgtEl>
                                        <p:attrNameLst>
                                          <p:attrName>ppt_h</p:attrName>
                                        </p:attrNameLst>
                                      </p:cBhvr>
                                      <p:tavLst>
                                        <p:tav tm="0">
                                          <p:val>
                                            <p:fltVal val="0"/>
                                          </p:val>
                                        </p:tav>
                                        <p:tav tm="100000">
                                          <p:val>
                                            <p:strVal val="#ppt_h"/>
                                          </p:val>
                                        </p:tav>
                                      </p:tavLst>
                                    </p:anim>
                                    <p:anim calcmode="lin" valueType="num">
                                      <p:cBhvr>
                                        <p:cTn id="40" dur="1000" fill="hold"/>
                                        <p:tgtEl>
                                          <p:spTgt spid="10"/>
                                        </p:tgtEl>
                                        <p:attrNameLst>
                                          <p:attrName>style.rotation</p:attrName>
                                        </p:attrNameLst>
                                      </p:cBhvr>
                                      <p:tavLst>
                                        <p:tav tm="0">
                                          <p:val>
                                            <p:fltVal val="90"/>
                                          </p:val>
                                        </p:tav>
                                        <p:tav tm="100000">
                                          <p:val>
                                            <p:fltVal val="0"/>
                                          </p:val>
                                        </p:tav>
                                      </p:tavLst>
                                    </p:anim>
                                    <p:animEffect transition="in" filter="fade">
                                      <p:cBhvr>
                                        <p:cTn id="41" dur="10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1000"/>
                                        <p:tgtEl>
                                          <p:spTgt spid="3">
                                            <p:txEl>
                                              <p:pRg st="9" end="9"/>
                                            </p:txEl>
                                          </p:spTgt>
                                        </p:tgtEl>
                                      </p:cBhvr>
                                    </p:animEffect>
                                    <p:anim calcmode="lin" valueType="num">
                                      <p:cBhvr>
                                        <p:cTn id="4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85069" y="318679"/>
            <a:ext cx="7021862" cy="1079861"/>
          </a:xfrm>
        </p:spPr>
        <p:txBody>
          <a:bodyPr>
            <a:normAutofit fontScale="90000"/>
          </a:bodyPr>
          <a:lstStyle/>
          <a:p>
            <a:r>
              <a:rPr lang="fr-FR" dirty="0"/>
              <a:t>Article X, Section 1, </a:t>
            </a:r>
            <a:r>
              <a:rPr lang="fr-FR" dirty="0" err="1"/>
              <a:t>Paragraph</a:t>
            </a:r>
            <a:r>
              <a:rPr lang="fr-FR" dirty="0"/>
              <a:t> </a:t>
            </a:r>
            <a:r>
              <a:rPr lang="fr-FR" dirty="0" smtClean="0"/>
              <a:t>1 of the Georgia Constitution </a:t>
            </a:r>
            <a:endParaRPr lang="en-US" dirty="0"/>
          </a:p>
        </p:txBody>
      </p:sp>
      <p:sp>
        <p:nvSpPr>
          <p:cNvPr id="3" name="Content Placeholder 2"/>
          <p:cNvSpPr>
            <a:spLocks noGrp="1"/>
          </p:cNvSpPr>
          <p:nvPr>
            <p:ph sz="half" idx="1"/>
          </p:nvPr>
        </p:nvSpPr>
        <p:spPr>
          <a:xfrm>
            <a:off x="0" y="1465215"/>
            <a:ext cx="7087664" cy="5146766"/>
          </a:xfrm>
        </p:spPr>
        <p:txBody>
          <a:bodyPr>
            <a:normAutofit fontScale="70000" lnSpcReduction="20000"/>
          </a:bodyPr>
          <a:lstStyle/>
          <a:p>
            <a:r>
              <a:rPr lang="en-US" sz="1900" b="1" i="1" dirty="0" smtClean="0"/>
              <a:t>Proposals </a:t>
            </a:r>
            <a:r>
              <a:rPr lang="en-US" sz="1900" b="1" i="1" dirty="0"/>
              <a:t>by the General Assembly; submission to the people.</a:t>
            </a:r>
            <a:r>
              <a:rPr lang="en-US" sz="1900" dirty="0"/>
              <a:t> A proposal by the General Assembly to amend this Constitution or to provide for a new Constitution shall originate as </a:t>
            </a:r>
            <a:r>
              <a:rPr lang="en-US" sz="1900" dirty="0">
                <a:solidFill>
                  <a:srgbClr val="FF0000"/>
                </a:solidFill>
              </a:rPr>
              <a:t>a resolution in either the Senate or the House of Representatives </a:t>
            </a:r>
            <a:r>
              <a:rPr lang="en-US" sz="1900" dirty="0"/>
              <a:t>and, </a:t>
            </a:r>
            <a:r>
              <a:rPr lang="en-US" sz="1900" dirty="0">
                <a:solidFill>
                  <a:srgbClr val="FF0000"/>
                </a:solidFill>
              </a:rPr>
              <a:t>if approved by two-thirds of the members</a:t>
            </a:r>
            <a:r>
              <a:rPr lang="en-US" sz="1900" dirty="0"/>
              <a:t> to which each house is entitled in a roll-call vote entered on their respective journals, </a:t>
            </a:r>
            <a:r>
              <a:rPr lang="en-US" sz="1900" dirty="0">
                <a:solidFill>
                  <a:srgbClr val="FF0000"/>
                </a:solidFill>
              </a:rPr>
              <a:t>shall be submitted </a:t>
            </a:r>
            <a:r>
              <a:rPr lang="en-US" sz="1900" dirty="0"/>
              <a:t>to the electors of the entire state </a:t>
            </a:r>
            <a:r>
              <a:rPr lang="en-US" sz="1900" dirty="0">
                <a:solidFill>
                  <a:srgbClr val="FF0000"/>
                </a:solidFill>
              </a:rPr>
              <a:t>at the next general </a:t>
            </a:r>
            <a:r>
              <a:rPr lang="en-US" sz="1900" dirty="0" smtClean="0">
                <a:solidFill>
                  <a:srgbClr val="FF0000"/>
                </a:solidFill>
              </a:rPr>
              <a:t>election,</a:t>
            </a:r>
            <a:r>
              <a:rPr lang="en-US" sz="1900" dirty="0" smtClean="0"/>
              <a:t> </a:t>
            </a:r>
            <a:r>
              <a:rPr lang="en-US" sz="1900" dirty="0"/>
              <a:t>which is held in the even-numbered years. </a:t>
            </a:r>
            <a:r>
              <a:rPr lang="en-US" sz="1900" dirty="0">
                <a:solidFill>
                  <a:srgbClr val="FF0000"/>
                </a:solidFill>
              </a:rPr>
              <a:t>A summary of such proposal shall be prepared by the Attorney General, the Legislative Counsel, and the Secretary of State and shall be published</a:t>
            </a:r>
            <a:r>
              <a:rPr lang="en-US" sz="1900" dirty="0"/>
              <a:t> in the official organ of each county and, if deemed advisable by the 'Constitutional Amendments Publication Board,' in not more than 20 other newspapers in the state designated by such board which meet the qualifications for being selected as the official organ of a county. Said board shall be composed of the Governor, the Lieutenant Governor, and the Speaker of the House of Representatives. </a:t>
            </a:r>
            <a:r>
              <a:rPr lang="en-US" sz="1900" dirty="0">
                <a:solidFill>
                  <a:srgbClr val="FF0000"/>
                </a:solidFill>
              </a:rPr>
              <a:t>Such summary shall be published once each week for three consecutive weeks immediately preceding the day of the general election at which such proposal is to be submitted. </a:t>
            </a:r>
            <a:r>
              <a:rPr lang="en-US" sz="1900" dirty="0"/>
              <a:t>The language to be used in submitting a proposed amendment or a new Constitution shall be in such words as the General Assembly may provide in the resolution or, in the absence thereof, in such language as the Governor may prescribe. A copy of the entire proposed amendment or of a new Constitution shall be filed in the office of the judge of the probate court of each county and shall be available for public inspection; and the summary of the proposal shall so indicate. The General Assembly is hereby authorized to provide by law for additional matters relative to the publication and distribution of proposed amendments and summaries not in conflict with the provisions of this Paragraph. </a:t>
            </a:r>
          </a:p>
          <a:p>
            <a:endParaRPr lang="en-US" sz="1900" dirty="0" smtClean="0"/>
          </a:p>
          <a:p>
            <a:r>
              <a:rPr lang="en-US" sz="1900" dirty="0" smtClean="0"/>
              <a:t>If </a:t>
            </a:r>
            <a:r>
              <a:rPr lang="en-US" sz="1900" dirty="0"/>
              <a:t>such proposal is ratified by a majority of the electors qualified to vote for members of the General Assembly voting thereon in such general election, such proposal shall become a part of this Constitution or shall become a new Constitution, as the case may be. </a:t>
            </a:r>
            <a:r>
              <a:rPr lang="en-US" sz="1900" dirty="0">
                <a:solidFill>
                  <a:srgbClr val="FF0000"/>
                </a:solidFill>
              </a:rPr>
              <a:t>Any proposal so approved shall take effect as provided in Paragraph VI of this article. When more than one amendment is submitted at the same time, they shall be so submitted as to enable the electors to vote on each amendment separately,</a:t>
            </a:r>
            <a:r>
              <a:rPr lang="en-US" sz="1900" dirty="0"/>
              <a:t> provided that one or more new articles or related changes in one or more articles may be submitted as a single amendment. </a:t>
            </a:r>
          </a:p>
        </p:txBody>
      </p:sp>
      <p:sp>
        <p:nvSpPr>
          <p:cNvPr id="6" name="Content Placeholder 5"/>
          <p:cNvSpPr>
            <a:spLocks noGrp="1"/>
          </p:cNvSpPr>
          <p:nvPr>
            <p:ph sz="half" idx="2"/>
          </p:nvPr>
        </p:nvSpPr>
        <p:spPr>
          <a:xfrm>
            <a:off x="7087664" y="1887581"/>
            <a:ext cx="4857226" cy="4657725"/>
          </a:xfrm>
        </p:spPr>
        <p:txBody>
          <a:bodyPr>
            <a:normAutofit fontScale="70000" lnSpcReduction="20000"/>
          </a:bodyPr>
          <a:lstStyle/>
          <a:p>
            <a:r>
              <a:rPr lang="en-US" sz="2600" dirty="0">
                <a:solidFill>
                  <a:srgbClr val="FF0000"/>
                </a:solidFill>
              </a:rPr>
              <a:t>A</a:t>
            </a:r>
            <a:r>
              <a:rPr lang="en-US" sz="2600" dirty="0" smtClean="0">
                <a:solidFill>
                  <a:srgbClr val="FF0000"/>
                </a:solidFill>
              </a:rPr>
              <a:t> </a:t>
            </a:r>
            <a:r>
              <a:rPr lang="en-US" sz="2600" dirty="0">
                <a:solidFill>
                  <a:srgbClr val="FF0000"/>
                </a:solidFill>
              </a:rPr>
              <a:t>resolution in either the Senate or the House of </a:t>
            </a:r>
            <a:r>
              <a:rPr lang="en-US" sz="2600" dirty="0" smtClean="0">
                <a:solidFill>
                  <a:srgbClr val="FF0000"/>
                </a:solidFill>
              </a:rPr>
              <a:t>Representatives.</a:t>
            </a:r>
            <a:endParaRPr lang="en-US" sz="2600" dirty="0" smtClean="0">
              <a:solidFill>
                <a:srgbClr val="FF0000"/>
              </a:solidFill>
            </a:endParaRPr>
          </a:p>
          <a:p>
            <a:r>
              <a:rPr lang="en-US" sz="2600" dirty="0" smtClean="0">
                <a:solidFill>
                  <a:srgbClr val="FF0000"/>
                </a:solidFill>
              </a:rPr>
              <a:t>2/3 vote in both chambers required for </a:t>
            </a:r>
            <a:r>
              <a:rPr lang="en-US" sz="2600" dirty="0" smtClean="0">
                <a:solidFill>
                  <a:srgbClr val="FF0000"/>
                </a:solidFill>
              </a:rPr>
              <a:t>approval.</a:t>
            </a:r>
            <a:endParaRPr lang="en-US" sz="2600" dirty="0" smtClean="0">
              <a:solidFill>
                <a:srgbClr val="FF0000"/>
              </a:solidFill>
            </a:endParaRPr>
          </a:p>
          <a:p>
            <a:r>
              <a:rPr lang="en-US" sz="2600" dirty="0" smtClean="0">
                <a:solidFill>
                  <a:srgbClr val="FF0000"/>
                </a:solidFill>
              </a:rPr>
              <a:t>State wide vote on the amendment in the next </a:t>
            </a:r>
            <a:r>
              <a:rPr lang="en-US" sz="2600" u="sng" dirty="0" smtClean="0">
                <a:solidFill>
                  <a:srgbClr val="FF0000"/>
                </a:solidFill>
              </a:rPr>
              <a:t>general</a:t>
            </a:r>
            <a:r>
              <a:rPr lang="en-US" sz="2600" dirty="0" smtClean="0">
                <a:solidFill>
                  <a:srgbClr val="FF0000"/>
                </a:solidFill>
              </a:rPr>
              <a:t> </a:t>
            </a:r>
            <a:r>
              <a:rPr lang="en-US" sz="2600" dirty="0" smtClean="0">
                <a:solidFill>
                  <a:srgbClr val="FF0000"/>
                </a:solidFill>
              </a:rPr>
              <a:t>election.</a:t>
            </a:r>
            <a:endParaRPr lang="en-US" sz="2600" dirty="0" smtClean="0">
              <a:solidFill>
                <a:srgbClr val="FF0000"/>
              </a:solidFill>
            </a:endParaRPr>
          </a:p>
          <a:p>
            <a:r>
              <a:rPr lang="en-US" sz="2600" dirty="0">
                <a:solidFill>
                  <a:srgbClr val="FF0000"/>
                </a:solidFill>
              </a:rPr>
              <a:t>Summary of amendment must be published before </a:t>
            </a:r>
            <a:r>
              <a:rPr lang="en-US" sz="2600" dirty="0" smtClean="0">
                <a:solidFill>
                  <a:srgbClr val="FF0000"/>
                </a:solidFill>
              </a:rPr>
              <a:t>hand. </a:t>
            </a:r>
            <a:r>
              <a:rPr lang="en-US" sz="2600" dirty="0">
                <a:solidFill>
                  <a:srgbClr val="FF0000"/>
                </a:solidFill>
              </a:rPr>
              <a:t>(See also O.C..G.A. 21-2-4</a:t>
            </a:r>
            <a:r>
              <a:rPr lang="en-US" sz="2600" dirty="0" smtClean="0">
                <a:solidFill>
                  <a:srgbClr val="FF0000"/>
                </a:solidFill>
              </a:rPr>
              <a:t>)</a:t>
            </a:r>
          </a:p>
          <a:p>
            <a:endParaRPr lang="en-US" sz="2600" dirty="0" smtClean="0">
              <a:solidFill>
                <a:srgbClr val="FF0000"/>
              </a:solidFill>
            </a:endParaRPr>
          </a:p>
          <a:p>
            <a:endParaRPr lang="en-US" sz="2600" dirty="0">
              <a:solidFill>
                <a:srgbClr val="FF0000"/>
              </a:solidFill>
            </a:endParaRPr>
          </a:p>
          <a:p>
            <a:endParaRPr lang="en-US" sz="2600" dirty="0" smtClean="0">
              <a:solidFill>
                <a:srgbClr val="FF0000"/>
              </a:solidFill>
            </a:endParaRPr>
          </a:p>
          <a:p>
            <a:r>
              <a:rPr lang="en-US" sz="2600" dirty="0" smtClean="0">
                <a:solidFill>
                  <a:srgbClr val="FF0000"/>
                </a:solidFill>
              </a:rPr>
              <a:t>Will </a:t>
            </a:r>
            <a:r>
              <a:rPr lang="en-US" sz="2600" dirty="0">
                <a:solidFill>
                  <a:srgbClr val="FF0000"/>
                </a:solidFill>
              </a:rPr>
              <a:t>take effect on the first day in January following ratification unless a different date is specified</a:t>
            </a:r>
            <a:r>
              <a:rPr lang="en-US" sz="2600" dirty="0" smtClean="0">
                <a:solidFill>
                  <a:srgbClr val="FF0000"/>
                </a:solidFill>
              </a:rPr>
              <a:t>.</a:t>
            </a:r>
            <a:endParaRPr lang="en-US" sz="2600" dirty="0" smtClean="0">
              <a:solidFill>
                <a:srgbClr val="FF0000"/>
              </a:solidFill>
            </a:endParaRPr>
          </a:p>
          <a:p>
            <a:r>
              <a:rPr lang="en-US" sz="2600" dirty="0" smtClean="0">
                <a:solidFill>
                  <a:srgbClr val="FF0000"/>
                </a:solidFill>
              </a:rPr>
              <a:t>Each </a:t>
            </a:r>
            <a:r>
              <a:rPr lang="en-US" sz="2600" dirty="0">
                <a:solidFill>
                  <a:srgbClr val="FF0000"/>
                </a:solidFill>
              </a:rPr>
              <a:t>amendment must be voted on </a:t>
            </a:r>
            <a:r>
              <a:rPr lang="en-US" sz="2600" dirty="0" smtClean="0">
                <a:solidFill>
                  <a:srgbClr val="FF0000"/>
                </a:solidFill>
              </a:rPr>
              <a:t>separately. </a:t>
            </a:r>
            <a:endParaRPr lang="en-US" dirty="0">
              <a:solidFill>
                <a:srgbClr val="FF0000"/>
              </a:solidFill>
            </a:endParaRPr>
          </a:p>
          <a:p>
            <a:endParaRPr lang="en-US" dirty="0" smtClean="0"/>
          </a:p>
          <a:p>
            <a:pPr marL="0" indent="0">
              <a:buNone/>
            </a:pPr>
            <a:endParaRPr lang="en-US" dirty="0"/>
          </a:p>
        </p:txBody>
      </p:sp>
    </p:spTree>
    <p:extLst>
      <p:ext uri="{BB962C8B-B14F-4D97-AF65-F5344CB8AC3E}">
        <p14:creationId xmlns:p14="http://schemas.microsoft.com/office/powerpoint/2010/main" val="178231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1000"/>
                                        <p:tgtEl>
                                          <p:spTgt spid="6">
                                            <p:txEl>
                                              <p:pRg st="2" end="2"/>
                                            </p:txEl>
                                          </p:spTgt>
                                        </p:tgtEl>
                                      </p:cBhvr>
                                    </p:animEffect>
                                    <p:anim calcmode="lin" valueType="num">
                                      <p:cBhvr>
                                        <p:cTn id="2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1000"/>
                                        <p:tgtEl>
                                          <p:spTgt spid="6">
                                            <p:txEl>
                                              <p:pRg st="3" end="3"/>
                                            </p:txEl>
                                          </p:spTgt>
                                        </p:tgtEl>
                                      </p:cBhvr>
                                    </p:animEffect>
                                    <p:anim calcmode="lin" valueType="num">
                                      <p:cBhvr>
                                        <p:cTn id="3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1000"/>
                                        <p:tgtEl>
                                          <p:spTgt spid="3">
                                            <p:txEl>
                                              <p:pRg st="2" end="2"/>
                                            </p:txEl>
                                          </p:spTgt>
                                        </p:tgtEl>
                                      </p:cBhvr>
                                    </p:animEffect>
                                    <p:anim calcmode="lin" valueType="num">
                                      <p:cBhvr>
                                        <p:cTn id="3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fade">
                                      <p:cBhvr>
                                        <p:cTn id="43" dur="1000"/>
                                        <p:tgtEl>
                                          <p:spTgt spid="6">
                                            <p:txEl>
                                              <p:pRg st="7" end="7"/>
                                            </p:txEl>
                                          </p:spTgt>
                                        </p:tgtEl>
                                      </p:cBhvr>
                                    </p:animEffect>
                                    <p:anim calcmode="lin" valueType="num">
                                      <p:cBhvr>
                                        <p:cTn id="4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6">
                                            <p:txEl>
                                              <p:pRg st="7" end="7"/>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6">
                                            <p:txEl>
                                              <p:pRg st="8" end="8"/>
                                            </p:txEl>
                                          </p:spTgt>
                                        </p:tgtEl>
                                        <p:attrNameLst>
                                          <p:attrName>style.visibility</p:attrName>
                                        </p:attrNameLst>
                                      </p:cBhvr>
                                      <p:to>
                                        <p:strVal val="visible"/>
                                      </p:to>
                                    </p:set>
                                    <p:animEffect transition="in" filter="fade">
                                      <p:cBhvr>
                                        <p:cTn id="48" dur="1000"/>
                                        <p:tgtEl>
                                          <p:spTgt spid="6">
                                            <p:txEl>
                                              <p:pRg st="8" end="8"/>
                                            </p:txEl>
                                          </p:spTgt>
                                        </p:tgtEl>
                                      </p:cBhvr>
                                    </p:animEffect>
                                    <p:anim calcmode="lin" valueType="num">
                                      <p:cBhvr>
                                        <p:cTn id="4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245255"/>
            <a:ext cx="7729728" cy="1188720"/>
          </a:xfrm>
        </p:spPr>
        <p:txBody>
          <a:bodyPr>
            <a:normAutofit/>
          </a:bodyPr>
          <a:lstStyle/>
          <a:p>
            <a:r>
              <a:rPr lang="en-US" sz="4000" dirty="0" smtClean="0"/>
              <a:t>The Ballot Question </a:t>
            </a:r>
            <a:endParaRPr lang="en-US" sz="4000" dirty="0"/>
          </a:p>
        </p:txBody>
      </p:sp>
      <p:sp>
        <p:nvSpPr>
          <p:cNvPr id="4" name="Content Placeholder 3"/>
          <p:cNvSpPr>
            <a:spLocks noGrp="1"/>
          </p:cNvSpPr>
          <p:nvPr>
            <p:ph sz="half" idx="2"/>
          </p:nvPr>
        </p:nvSpPr>
        <p:spPr>
          <a:xfrm>
            <a:off x="2857787" y="1712324"/>
            <a:ext cx="6476425" cy="4704588"/>
          </a:xfrm>
        </p:spPr>
        <p:txBody>
          <a:bodyPr>
            <a:normAutofit/>
          </a:bodyPr>
          <a:lstStyle/>
          <a:p>
            <a:r>
              <a:rPr lang="en-US" sz="2000" dirty="0" smtClean="0"/>
              <a:t>Courts have held that a ballot question:</a:t>
            </a:r>
          </a:p>
          <a:p>
            <a:pPr lvl="1"/>
            <a:r>
              <a:rPr lang="en-US" sz="2000" dirty="0" smtClean="0"/>
              <a:t>Must n</a:t>
            </a:r>
            <a:r>
              <a:rPr lang="en-US" sz="2000" dirty="0" smtClean="0"/>
              <a:t>ot </a:t>
            </a:r>
            <a:r>
              <a:rPr lang="en-US" sz="2000" dirty="0"/>
              <a:t>be affirmatively </a:t>
            </a:r>
            <a:r>
              <a:rPr lang="en-US" sz="2000" dirty="0" smtClean="0"/>
              <a:t>misleading.</a:t>
            </a:r>
            <a:endParaRPr lang="en-US" sz="2000" dirty="0" smtClean="0"/>
          </a:p>
          <a:p>
            <a:pPr lvl="1"/>
            <a:r>
              <a:rPr lang="en-US" sz="2000" dirty="0" smtClean="0"/>
              <a:t>Must </a:t>
            </a:r>
            <a:r>
              <a:rPr lang="en-US" sz="2000" dirty="0" smtClean="0"/>
              <a:t>adequately </a:t>
            </a:r>
            <a:r>
              <a:rPr lang="en-US" sz="2000" dirty="0"/>
              <a:t>identify to the voter which of the several amendments it relates </a:t>
            </a:r>
            <a:r>
              <a:rPr lang="en-US" sz="2000" dirty="0" smtClean="0"/>
              <a:t>to.</a:t>
            </a:r>
            <a:endParaRPr lang="en-US" sz="2000" dirty="0"/>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The </a:t>
            </a:r>
            <a:r>
              <a:rPr lang="en-US" dirty="0" smtClean="0"/>
              <a:t>question is not expected to substitute for education by a </a:t>
            </a:r>
            <a:r>
              <a:rPr lang="en-US" dirty="0" smtClean="0"/>
              <a:t>voter </a:t>
            </a:r>
            <a:r>
              <a:rPr lang="en-US" dirty="0" smtClean="0"/>
              <a:t>on the issue prior to walking into the voting </a:t>
            </a:r>
            <a:r>
              <a:rPr lang="en-US" dirty="0" smtClean="0"/>
              <a:t>booth.</a:t>
            </a:r>
            <a:endParaRPr lang="en-US" dirty="0"/>
          </a:p>
        </p:txBody>
      </p:sp>
      <p:pic>
        <p:nvPicPr>
          <p:cNvPr id="2050" name="Picture 2" descr="Image result for is this a trick question"/>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918111" y="3352800"/>
            <a:ext cx="2355778" cy="235577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5399">
            <a:off x="7784264" y="3242630"/>
            <a:ext cx="990312" cy="164397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223811">
            <a:off x="3392793" y="3814301"/>
            <a:ext cx="990312" cy="1643976"/>
          </a:xfrm>
          <a:prstGeom prst="rect">
            <a:avLst/>
          </a:prstGeom>
        </p:spPr>
      </p:pic>
    </p:spTree>
    <p:extLst>
      <p:ext uri="{BB962C8B-B14F-4D97-AF65-F5344CB8AC3E}">
        <p14:creationId xmlns:p14="http://schemas.microsoft.com/office/powerpoint/2010/main" val="61615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2050"/>
                                        </p:tgtEl>
                                        <p:attrNameLst>
                                          <p:attrName>style.visibility</p:attrName>
                                        </p:attrNameLst>
                                      </p:cBhvr>
                                      <p:to>
                                        <p:strVal val="visible"/>
                                      </p:to>
                                    </p:set>
                                    <p:anim calcmode="lin" valueType="num">
                                      <p:cBhvr>
                                        <p:cTn id="28" dur="1000" fill="hold"/>
                                        <p:tgtEl>
                                          <p:spTgt spid="2050"/>
                                        </p:tgtEl>
                                        <p:attrNameLst>
                                          <p:attrName>ppt_w</p:attrName>
                                        </p:attrNameLst>
                                      </p:cBhvr>
                                      <p:tavLst>
                                        <p:tav tm="0">
                                          <p:val>
                                            <p:fltVal val="0"/>
                                          </p:val>
                                        </p:tav>
                                        <p:tav tm="100000">
                                          <p:val>
                                            <p:strVal val="#ppt_w"/>
                                          </p:val>
                                        </p:tav>
                                      </p:tavLst>
                                    </p:anim>
                                    <p:anim calcmode="lin" valueType="num">
                                      <p:cBhvr>
                                        <p:cTn id="29" dur="1000" fill="hold"/>
                                        <p:tgtEl>
                                          <p:spTgt spid="2050"/>
                                        </p:tgtEl>
                                        <p:attrNameLst>
                                          <p:attrName>ppt_h</p:attrName>
                                        </p:attrNameLst>
                                      </p:cBhvr>
                                      <p:tavLst>
                                        <p:tav tm="0">
                                          <p:val>
                                            <p:fltVal val="0"/>
                                          </p:val>
                                        </p:tav>
                                        <p:tav tm="100000">
                                          <p:val>
                                            <p:strVal val="#ppt_h"/>
                                          </p:val>
                                        </p:tav>
                                      </p:tavLst>
                                    </p:anim>
                                    <p:anim calcmode="lin" valueType="num">
                                      <p:cBhvr>
                                        <p:cTn id="30" dur="1000" fill="hold"/>
                                        <p:tgtEl>
                                          <p:spTgt spid="2050"/>
                                        </p:tgtEl>
                                        <p:attrNameLst>
                                          <p:attrName>style.rotation</p:attrName>
                                        </p:attrNameLst>
                                      </p:cBhvr>
                                      <p:tavLst>
                                        <p:tav tm="0">
                                          <p:val>
                                            <p:fltVal val="90"/>
                                          </p:val>
                                        </p:tav>
                                        <p:tav tm="100000">
                                          <p:val>
                                            <p:fltVal val="0"/>
                                          </p:val>
                                        </p:tav>
                                      </p:tavLst>
                                    </p:anim>
                                    <p:animEffect transition="in" filter="fade">
                                      <p:cBhvr>
                                        <p:cTn id="31" dur="1000"/>
                                        <p:tgtEl>
                                          <p:spTgt spid="2050"/>
                                        </p:tgtEl>
                                      </p:cBhvr>
                                    </p:animEffect>
                                  </p:childTnLst>
                                </p:cTn>
                              </p:par>
                              <p:par>
                                <p:cTn id="32" presetID="31"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 calcmode="lin" valueType="num">
                                      <p:cBhvr>
                                        <p:cTn id="36" dur="1000" fill="hold"/>
                                        <p:tgtEl>
                                          <p:spTgt spid="6"/>
                                        </p:tgtEl>
                                        <p:attrNameLst>
                                          <p:attrName>style.rotation</p:attrName>
                                        </p:attrNameLst>
                                      </p:cBhvr>
                                      <p:tavLst>
                                        <p:tav tm="0">
                                          <p:val>
                                            <p:fltVal val="90"/>
                                          </p:val>
                                        </p:tav>
                                        <p:tav tm="100000">
                                          <p:val>
                                            <p:fltVal val="0"/>
                                          </p:val>
                                        </p:tav>
                                      </p:tavLst>
                                    </p:anim>
                                    <p:animEffect transition="in" filter="fade">
                                      <p:cBhvr>
                                        <p:cTn id="37" dur="1000"/>
                                        <p:tgtEl>
                                          <p:spTgt spid="6"/>
                                        </p:tgtEl>
                                      </p:cBhvr>
                                    </p:animEffect>
                                  </p:childTnLst>
                                </p:cTn>
                              </p:par>
                              <p:par>
                                <p:cTn id="38" presetID="31" presetClass="entr" presetSubtype="0"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1000" fill="hold"/>
                                        <p:tgtEl>
                                          <p:spTgt spid="3"/>
                                        </p:tgtEl>
                                        <p:attrNameLst>
                                          <p:attrName>ppt_w</p:attrName>
                                        </p:attrNameLst>
                                      </p:cBhvr>
                                      <p:tavLst>
                                        <p:tav tm="0">
                                          <p:val>
                                            <p:fltVal val="0"/>
                                          </p:val>
                                        </p:tav>
                                        <p:tav tm="100000">
                                          <p:val>
                                            <p:strVal val="#ppt_w"/>
                                          </p:val>
                                        </p:tav>
                                      </p:tavLst>
                                    </p:anim>
                                    <p:anim calcmode="lin" valueType="num">
                                      <p:cBhvr>
                                        <p:cTn id="41" dur="1000" fill="hold"/>
                                        <p:tgtEl>
                                          <p:spTgt spid="3"/>
                                        </p:tgtEl>
                                        <p:attrNameLst>
                                          <p:attrName>ppt_h</p:attrName>
                                        </p:attrNameLst>
                                      </p:cBhvr>
                                      <p:tavLst>
                                        <p:tav tm="0">
                                          <p:val>
                                            <p:fltVal val="0"/>
                                          </p:val>
                                        </p:tav>
                                        <p:tav tm="100000">
                                          <p:val>
                                            <p:strVal val="#ppt_h"/>
                                          </p:val>
                                        </p:tav>
                                      </p:tavLst>
                                    </p:anim>
                                    <p:anim calcmode="lin" valueType="num">
                                      <p:cBhvr>
                                        <p:cTn id="42" dur="1000" fill="hold"/>
                                        <p:tgtEl>
                                          <p:spTgt spid="3"/>
                                        </p:tgtEl>
                                        <p:attrNameLst>
                                          <p:attrName>style.rotation</p:attrName>
                                        </p:attrNameLst>
                                      </p:cBhvr>
                                      <p:tavLst>
                                        <p:tav tm="0">
                                          <p:val>
                                            <p:fltVal val="90"/>
                                          </p:val>
                                        </p:tav>
                                        <p:tav tm="100000">
                                          <p:val>
                                            <p:fltVal val="0"/>
                                          </p:val>
                                        </p:tav>
                                      </p:tavLst>
                                    </p:anim>
                                    <p:animEffect transition="in" filter="fade">
                                      <p:cBhvr>
                                        <p:cTn id="43" dur="1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4">
                                            <p:txEl>
                                              <p:pRg st="9" end="9"/>
                                            </p:txEl>
                                          </p:spTgt>
                                        </p:tgtEl>
                                        <p:attrNameLst>
                                          <p:attrName>style.visibility</p:attrName>
                                        </p:attrNameLst>
                                      </p:cBhvr>
                                      <p:to>
                                        <p:strVal val="visible"/>
                                      </p:to>
                                    </p:set>
                                    <p:animEffect transition="in" filter="fade">
                                      <p:cBhvr>
                                        <p:cTn id="48" dur="1000"/>
                                        <p:tgtEl>
                                          <p:spTgt spid="4">
                                            <p:txEl>
                                              <p:pRg st="9" end="9"/>
                                            </p:txEl>
                                          </p:spTgt>
                                        </p:tgtEl>
                                      </p:cBhvr>
                                    </p:animEffect>
                                    <p:anim calcmode="lin" valueType="num">
                                      <p:cBhvr>
                                        <p:cTn id="4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0"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297060"/>
            <a:ext cx="7729728" cy="1188720"/>
          </a:xfrm>
        </p:spPr>
        <p:txBody>
          <a:bodyPr anchor="t">
            <a:normAutofit fontScale="90000"/>
          </a:bodyPr>
          <a:lstStyle/>
          <a:p>
            <a:r>
              <a:rPr lang="en-US" sz="3100" dirty="0" smtClean="0"/>
              <a:t>Self Executing vs. enabling amendments</a:t>
            </a:r>
            <a:r>
              <a:rPr lang="en-US" dirty="0" smtClean="0"/>
              <a:t/>
            </a:r>
            <a:br>
              <a:rPr lang="en-US" dirty="0" smtClean="0"/>
            </a:br>
            <a:endParaRPr lang="en-US" dirty="0"/>
          </a:p>
        </p:txBody>
      </p:sp>
      <p:sp>
        <p:nvSpPr>
          <p:cNvPr id="3" name="Content Placeholder 2"/>
          <p:cNvSpPr>
            <a:spLocks noGrp="1"/>
          </p:cNvSpPr>
          <p:nvPr>
            <p:ph sz="half" idx="1"/>
          </p:nvPr>
        </p:nvSpPr>
        <p:spPr>
          <a:xfrm>
            <a:off x="1077087" y="1742693"/>
            <a:ext cx="4271771" cy="3505581"/>
          </a:xfrm>
        </p:spPr>
        <p:txBody>
          <a:bodyPr>
            <a:noAutofit/>
          </a:bodyPr>
          <a:lstStyle/>
          <a:p>
            <a:r>
              <a:rPr lang="en-US" sz="2400" dirty="0" smtClean="0"/>
              <a:t>Self Executing: </a:t>
            </a:r>
            <a:r>
              <a:rPr lang="en-US" sz="2400" dirty="0" smtClean="0"/>
              <a:t/>
            </a:r>
            <a:br>
              <a:rPr lang="en-US" sz="2400" dirty="0" smtClean="0"/>
            </a:br>
            <a:r>
              <a:rPr lang="en-US" sz="2400" dirty="0" smtClean="0"/>
              <a:t>Fully </a:t>
            </a:r>
            <a:r>
              <a:rPr lang="en-US" sz="2400" dirty="0" smtClean="0"/>
              <a:t>effective upon a majority vote by electors</a:t>
            </a:r>
            <a:r>
              <a:rPr lang="en-US" sz="2400" dirty="0" smtClean="0"/>
              <a:t>.</a:t>
            </a:r>
            <a:endParaRPr lang="en-US" sz="2400" dirty="0"/>
          </a:p>
          <a:p>
            <a:r>
              <a:rPr lang="en-US" sz="2400" dirty="0" smtClean="0"/>
              <a:t>Example: </a:t>
            </a:r>
            <a:r>
              <a:rPr lang="en-US" sz="2400" dirty="0" smtClean="0"/>
              <a:t> </a:t>
            </a:r>
            <a:br>
              <a:rPr lang="en-US" sz="2400" dirty="0" smtClean="0"/>
            </a:br>
            <a:r>
              <a:rPr lang="en-US" sz="2400" dirty="0" smtClean="0"/>
              <a:t>Appellate </a:t>
            </a:r>
            <a:r>
              <a:rPr lang="en-US" sz="2400" dirty="0"/>
              <a:t>and </a:t>
            </a:r>
            <a:r>
              <a:rPr lang="en-US" sz="2400" dirty="0" smtClean="0"/>
              <a:t>Superior </a:t>
            </a:r>
            <a:r>
              <a:rPr lang="en-US" sz="2400" dirty="0"/>
              <a:t>C</a:t>
            </a:r>
            <a:r>
              <a:rPr lang="en-US" sz="2400" dirty="0" smtClean="0"/>
              <a:t>ourt </a:t>
            </a:r>
            <a:r>
              <a:rPr lang="en-US" sz="2400" dirty="0"/>
              <a:t>judges shall have been admitted to practice law for seven years.</a:t>
            </a:r>
            <a:endParaRPr lang="en-US" sz="2400" dirty="0" smtClean="0"/>
          </a:p>
        </p:txBody>
      </p:sp>
      <p:sp>
        <p:nvSpPr>
          <p:cNvPr id="4" name="Content Placeholder 3"/>
          <p:cNvSpPr>
            <a:spLocks noGrp="1"/>
          </p:cNvSpPr>
          <p:nvPr>
            <p:ph sz="half" idx="2"/>
          </p:nvPr>
        </p:nvSpPr>
        <p:spPr>
          <a:xfrm>
            <a:off x="6919340" y="1742694"/>
            <a:ext cx="4270247" cy="3101982"/>
          </a:xfrm>
        </p:spPr>
        <p:txBody>
          <a:bodyPr>
            <a:noAutofit/>
          </a:bodyPr>
          <a:lstStyle/>
          <a:p>
            <a:r>
              <a:rPr lang="en-US" sz="2400" dirty="0" smtClean="0"/>
              <a:t>Enabling: </a:t>
            </a:r>
            <a:r>
              <a:rPr lang="en-US" sz="2400" dirty="0" smtClean="0"/>
              <a:t/>
            </a:r>
            <a:br>
              <a:rPr lang="en-US" sz="2400" dirty="0" smtClean="0"/>
            </a:br>
            <a:r>
              <a:rPr lang="en-US" sz="2400" dirty="0" smtClean="0"/>
              <a:t>Further </a:t>
            </a:r>
            <a:r>
              <a:rPr lang="en-US" sz="2400" dirty="0" smtClean="0"/>
              <a:t>action by the </a:t>
            </a:r>
            <a:r>
              <a:rPr lang="en-US" sz="2400" dirty="0"/>
              <a:t>l</a:t>
            </a:r>
            <a:r>
              <a:rPr lang="en-US" sz="2400" dirty="0" smtClean="0"/>
              <a:t>egislature </a:t>
            </a:r>
            <a:r>
              <a:rPr lang="en-US" sz="2400" dirty="0" smtClean="0"/>
              <a:t>is needed for implementation after a majority vote by electors</a:t>
            </a:r>
            <a:r>
              <a:rPr lang="en-US" sz="2400" dirty="0" smtClean="0"/>
              <a:t>.</a:t>
            </a:r>
          </a:p>
          <a:p>
            <a:r>
              <a:rPr lang="en-US" sz="2400" dirty="0" smtClean="0"/>
              <a:t>Example</a:t>
            </a:r>
            <a:r>
              <a:rPr lang="en-US" sz="2400" dirty="0" smtClean="0"/>
              <a:t>: </a:t>
            </a:r>
            <a:r>
              <a:rPr lang="en-US" sz="2400" dirty="0" smtClean="0"/>
              <a:t/>
            </a:r>
            <a:br>
              <a:rPr lang="en-US" sz="2400" dirty="0" smtClean="0"/>
            </a:br>
            <a:r>
              <a:rPr lang="en-US" sz="2400" dirty="0" smtClean="0"/>
              <a:t>Probate </a:t>
            </a:r>
            <a:r>
              <a:rPr lang="en-US" sz="2400" dirty="0"/>
              <a:t>and magistrate judges shall have such qualifications as provided by law</a:t>
            </a:r>
            <a:r>
              <a:rPr lang="en-US" sz="2400" dirty="0" smtClean="0"/>
              <a:t>.</a:t>
            </a:r>
            <a:endParaRPr lang="en-US" sz="2400" dirty="0"/>
          </a:p>
        </p:txBody>
      </p:sp>
      <p:sp>
        <p:nvSpPr>
          <p:cNvPr id="5" name="TextBox 4"/>
          <p:cNvSpPr txBox="1"/>
          <p:nvPr/>
        </p:nvSpPr>
        <p:spPr>
          <a:xfrm>
            <a:off x="2557462" y="5467350"/>
            <a:ext cx="7077076" cy="1200329"/>
          </a:xfrm>
          <a:prstGeom prst="rect">
            <a:avLst/>
          </a:prstGeom>
          <a:noFill/>
        </p:spPr>
        <p:txBody>
          <a:bodyPr wrap="square" rtlCol="0">
            <a:spAutoFit/>
          </a:bodyPr>
          <a:lstStyle/>
          <a:p>
            <a:r>
              <a:rPr lang="en-US" sz="2400" dirty="0"/>
              <a:t>The action by the l</a:t>
            </a:r>
            <a:r>
              <a:rPr lang="en-US" sz="2400" dirty="0" smtClean="0"/>
              <a:t>egislature </a:t>
            </a:r>
            <a:r>
              <a:rPr lang="en-US" sz="2400" dirty="0"/>
              <a:t>authorized by an enabling amendment can be </a:t>
            </a:r>
            <a:r>
              <a:rPr lang="en-US" sz="2400" dirty="0" smtClean="0"/>
              <a:t>done contemporaneously </a:t>
            </a:r>
            <a:r>
              <a:rPr lang="en-US" sz="2400" dirty="0"/>
              <a:t>with the bill proposing the amendment or at a later date. </a:t>
            </a:r>
          </a:p>
        </p:txBody>
      </p:sp>
    </p:spTree>
    <p:extLst>
      <p:ext uri="{BB962C8B-B14F-4D97-AF65-F5344CB8AC3E}">
        <p14:creationId xmlns:p14="http://schemas.microsoft.com/office/powerpoint/2010/main" val="128252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Effect transition="in" filter="barn(inVertical)">
                                      <p:cBhvr>
                                        <p:cTn id="31"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07467"/>
            <a:ext cx="7729728" cy="1188720"/>
          </a:xfrm>
        </p:spPr>
        <p:txBody>
          <a:bodyPr anchor="t">
            <a:normAutofit fontScale="90000"/>
          </a:bodyPr>
          <a:lstStyle/>
          <a:p>
            <a:r>
              <a:rPr lang="en-US" dirty="0" smtClean="0"/>
              <a:t>Does Sports betting require a Constitutional Amendment?</a:t>
            </a:r>
            <a:br>
              <a:rPr lang="en-US" dirty="0" smtClean="0"/>
            </a:b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3731" y="1791463"/>
            <a:ext cx="9104537" cy="4779882"/>
          </a:xfrm>
          <a:prstGeom prst="rect">
            <a:avLst/>
          </a:prstGeom>
        </p:spPr>
      </p:pic>
    </p:spTree>
    <p:extLst>
      <p:ext uri="{BB962C8B-B14F-4D97-AF65-F5344CB8AC3E}">
        <p14:creationId xmlns:p14="http://schemas.microsoft.com/office/powerpoint/2010/main" val="14447701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26517"/>
            <a:ext cx="7729728" cy="1188720"/>
          </a:xfrm>
        </p:spPr>
        <p:txBody>
          <a:bodyPr anchor="ctr">
            <a:normAutofit/>
          </a:bodyPr>
          <a:lstStyle/>
          <a:p>
            <a:r>
              <a:rPr lang="en-US" dirty="0" smtClean="0"/>
              <a:t>Article </a:t>
            </a:r>
            <a:r>
              <a:rPr lang="en-US" dirty="0"/>
              <a:t>1, Section II, Paragraph </a:t>
            </a:r>
            <a:r>
              <a:rPr lang="en-US" dirty="0" smtClean="0"/>
              <a:t>VIII</a:t>
            </a:r>
            <a:endParaRPr lang="en-US" dirty="0"/>
          </a:p>
        </p:txBody>
      </p:sp>
      <p:sp>
        <p:nvSpPr>
          <p:cNvPr id="3" name="Content Placeholder 2"/>
          <p:cNvSpPr>
            <a:spLocks noGrp="1"/>
          </p:cNvSpPr>
          <p:nvPr>
            <p:ph idx="1"/>
          </p:nvPr>
        </p:nvSpPr>
        <p:spPr>
          <a:xfrm>
            <a:off x="399593" y="1743074"/>
            <a:ext cx="11392814" cy="5114925"/>
          </a:xfrm>
        </p:spPr>
        <p:txBody>
          <a:bodyPr>
            <a:noAutofit/>
          </a:bodyPr>
          <a:lstStyle/>
          <a:p>
            <a:pPr lvl="1"/>
            <a:r>
              <a:rPr lang="en-US" sz="2200" dirty="0" smtClean="0"/>
              <a:t>“…all </a:t>
            </a:r>
            <a:r>
              <a:rPr lang="en-US" sz="2200" dirty="0"/>
              <a:t>lotteries, and the sale of lottery tickets, and all forms of pari-mutuel betting and casino gambling are hereby </a:t>
            </a:r>
            <a:r>
              <a:rPr lang="en-US" sz="2200" dirty="0" smtClean="0"/>
              <a:t>prohibited;”</a:t>
            </a:r>
            <a:endParaRPr lang="en-US" sz="2200" dirty="0" smtClean="0"/>
          </a:p>
          <a:p>
            <a:pPr lvl="1"/>
            <a:endParaRPr lang="en-US" sz="2200" dirty="0" smtClean="0"/>
          </a:p>
          <a:p>
            <a:pPr lvl="1"/>
            <a:r>
              <a:rPr lang="en-US" sz="2200" dirty="0" smtClean="0"/>
              <a:t>“…a </a:t>
            </a:r>
            <a:r>
              <a:rPr lang="en-US" sz="2200" dirty="0"/>
              <a:t>nonprofit bingo game shall not be a lottery and shall be legal in this </a:t>
            </a:r>
            <a:r>
              <a:rPr lang="en-US" sz="2200" dirty="0" smtClean="0"/>
              <a:t>state.”</a:t>
            </a:r>
          </a:p>
          <a:p>
            <a:pPr lvl="1"/>
            <a:endParaRPr lang="en-US" sz="2200" dirty="0" smtClean="0"/>
          </a:p>
          <a:p>
            <a:pPr lvl="1"/>
            <a:r>
              <a:rPr lang="en-US" sz="2200" dirty="0" smtClean="0"/>
              <a:t>“…raffles </a:t>
            </a:r>
            <a:r>
              <a:rPr lang="en-US" sz="2200" dirty="0"/>
              <a:t>by nonprofit organizations shall be </a:t>
            </a:r>
            <a:r>
              <a:rPr lang="en-US" sz="2200" dirty="0" smtClean="0"/>
              <a:t>lawful…”</a:t>
            </a:r>
            <a:endParaRPr lang="en-US" sz="2200" dirty="0" smtClean="0"/>
          </a:p>
          <a:p>
            <a:pPr lvl="1"/>
            <a:endParaRPr lang="en-US" sz="2200" dirty="0" smtClean="0"/>
          </a:p>
          <a:p>
            <a:pPr lvl="1"/>
            <a:r>
              <a:rPr lang="en-US" sz="2200" dirty="0" smtClean="0"/>
              <a:t>“</a:t>
            </a:r>
            <a:r>
              <a:rPr lang="en-US" sz="2200" dirty="0" smtClean="0"/>
              <a:t>The </a:t>
            </a:r>
            <a:r>
              <a:rPr lang="en-US" sz="2200" dirty="0"/>
              <a:t>General Assembly may by law provide for the operation and regulation of a lottery or lotteries by or on behalf of the state </a:t>
            </a:r>
            <a:r>
              <a:rPr lang="en-US" sz="2200" dirty="0" smtClean="0"/>
              <a:t>… </a:t>
            </a:r>
            <a:r>
              <a:rPr lang="en-US" sz="2200" dirty="0"/>
              <a:t>for educational </a:t>
            </a:r>
            <a:r>
              <a:rPr lang="en-US" sz="2200" dirty="0" smtClean="0"/>
              <a:t>programs…”</a:t>
            </a:r>
            <a:endParaRPr lang="en-US" sz="2200" dirty="0"/>
          </a:p>
          <a:p>
            <a:pPr marL="228600" lvl="1" indent="0" algn="ctr">
              <a:buNone/>
            </a:pPr>
            <a:endParaRPr lang="en-US" sz="2200" dirty="0"/>
          </a:p>
          <a:p>
            <a:pPr marL="228600" lvl="1" indent="0" algn="ctr">
              <a:buNone/>
            </a:pPr>
            <a:r>
              <a:rPr lang="en-US" sz="2200" dirty="0" smtClean="0">
                <a:solidFill>
                  <a:srgbClr val="0070C0"/>
                </a:solidFill>
              </a:rPr>
              <a:t>**</a:t>
            </a:r>
            <a:r>
              <a:rPr lang="en-US" sz="2200" dirty="0" smtClean="0">
                <a:solidFill>
                  <a:srgbClr val="0070C0"/>
                </a:solidFill>
              </a:rPr>
              <a:t>Lottery, pari-mutuel betting, and casino gambling are not defined in the Georgia Constitution** </a:t>
            </a:r>
          </a:p>
        </p:txBody>
      </p:sp>
    </p:spTree>
    <p:extLst>
      <p:ext uri="{BB962C8B-B14F-4D97-AF65-F5344CB8AC3E}">
        <p14:creationId xmlns:p14="http://schemas.microsoft.com/office/powerpoint/2010/main" val="93017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138" y="336549"/>
            <a:ext cx="4494998" cy="1105231"/>
          </a:xfrm>
        </p:spPr>
        <p:txBody>
          <a:bodyPr/>
          <a:lstStyle/>
          <a:p>
            <a:r>
              <a:rPr lang="en-US" dirty="0" smtClean="0"/>
              <a:t>Is Sports Betting a Lottery?</a:t>
            </a:r>
            <a:endParaRPr lang="en-US" dirty="0"/>
          </a:p>
        </p:txBody>
      </p:sp>
      <p:sp>
        <p:nvSpPr>
          <p:cNvPr id="7" name="Text Placeholder 6"/>
          <p:cNvSpPr>
            <a:spLocks noGrp="1"/>
          </p:cNvSpPr>
          <p:nvPr>
            <p:ph type="body" sz="half" idx="2"/>
          </p:nvPr>
        </p:nvSpPr>
        <p:spPr>
          <a:xfrm>
            <a:off x="454220" y="1838324"/>
            <a:ext cx="5127073" cy="3200401"/>
          </a:xfrm>
        </p:spPr>
        <p:txBody>
          <a:bodyPr>
            <a:noAutofit/>
          </a:bodyPr>
          <a:lstStyle/>
          <a:p>
            <a:pPr algn="l"/>
            <a:r>
              <a:rPr lang="en-US" sz="2400" dirty="0">
                <a:solidFill>
                  <a:schemeClr val="bg1"/>
                </a:solidFill>
              </a:rPr>
              <a:t> 'Lottery</a:t>
            </a:r>
            <a:r>
              <a:rPr lang="en-US" sz="2400" dirty="0" smtClean="0">
                <a:solidFill>
                  <a:schemeClr val="bg1"/>
                </a:solidFill>
              </a:rPr>
              <a:t>,'…</a:t>
            </a:r>
            <a:r>
              <a:rPr lang="en-US" sz="2400" dirty="0" smtClean="0">
                <a:solidFill>
                  <a:schemeClr val="bg1"/>
                </a:solidFill>
              </a:rPr>
              <a:t>means </a:t>
            </a:r>
            <a:r>
              <a:rPr lang="en-US" sz="2400" dirty="0">
                <a:solidFill>
                  <a:schemeClr val="bg1"/>
                </a:solidFill>
              </a:rPr>
              <a:t>any game of </a:t>
            </a:r>
            <a:r>
              <a:rPr lang="en-US" sz="2400" dirty="0" smtClean="0">
                <a:solidFill>
                  <a:schemeClr val="bg1"/>
                </a:solidFill>
              </a:rPr>
              <a:t>chance…including</a:t>
            </a:r>
            <a:r>
              <a:rPr lang="en-US" sz="2400" dirty="0">
                <a:solidFill>
                  <a:schemeClr val="bg1"/>
                </a:solidFill>
              </a:rPr>
              <a:t>, but not limited to, instant tickets, on-line games, and games using mechanical or electronic devices but excluding pari-mutuel betting and casino gambling as defined in this Code section. </a:t>
            </a:r>
            <a:endParaRPr lang="en-US" sz="2400" dirty="0" smtClean="0">
              <a:solidFill>
                <a:schemeClr val="bg1"/>
              </a:solidFill>
            </a:endParaRPr>
          </a:p>
          <a:p>
            <a:r>
              <a:rPr lang="en-US" sz="2400" dirty="0" smtClean="0">
                <a:solidFill>
                  <a:schemeClr val="bg1"/>
                </a:solidFill>
              </a:rPr>
              <a:t>-O.C.G.A. 50-27-3(13)</a:t>
            </a:r>
            <a:endParaRPr lang="en-US" sz="2400" dirty="0">
              <a:solidFill>
                <a:schemeClr val="bg1"/>
              </a:solidFill>
            </a:endParaRPr>
          </a:p>
        </p:txBody>
      </p:sp>
      <p:sp>
        <p:nvSpPr>
          <p:cNvPr id="9" name="AutoShape 2" descr="Image result for lotte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extBox 10"/>
          <p:cNvSpPr txBox="1"/>
          <p:nvPr/>
        </p:nvSpPr>
        <p:spPr>
          <a:xfrm>
            <a:off x="194628" y="5250982"/>
            <a:ext cx="5644018" cy="1323439"/>
          </a:xfrm>
          <a:prstGeom prst="rect">
            <a:avLst/>
          </a:prstGeom>
          <a:noFill/>
        </p:spPr>
        <p:txBody>
          <a:bodyPr wrap="square" rtlCol="0">
            <a:spAutoFit/>
          </a:bodyPr>
          <a:lstStyle/>
          <a:p>
            <a:r>
              <a:rPr lang="en-US" sz="2000" dirty="0" smtClean="0">
                <a:solidFill>
                  <a:schemeClr val="bg1"/>
                </a:solidFill>
              </a:rPr>
              <a:t>If sports betting qualifies as a lottery, the Georgia Lottery Corporation could allow sports betting as an official lottery game, and serve as the </a:t>
            </a:r>
            <a:r>
              <a:rPr lang="en-US" sz="2000" dirty="0" smtClean="0">
                <a:solidFill>
                  <a:schemeClr val="bg1"/>
                </a:solidFill>
              </a:rPr>
              <a:t>bookmaker; however, </a:t>
            </a:r>
            <a:r>
              <a:rPr lang="en-US" sz="2000" dirty="0" smtClean="0">
                <a:solidFill>
                  <a:schemeClr val="bg1"/>
                </a:solidFill>
              </a:rPr>
              <a:t>proceeds must go to educational purposes.</a:t>
            </a:r>
            <a:endParaRPr lang="en-US" sz="2000" dirty="0">
              <a:solidFill>
                <a:schemeClr val="bg1"/>
              </a:solidFill>
            </a:endParaRP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23306" r="23306"/>
          <a:stretch>
            <a:fillRect/>
          </a:stretch>
        </p:blipFill>
        <p:spPr/>
      </p:pic>
    </p:spTree>
    <p:extLst>
      <p:ext uri="{BB962C8B-B14F-4D97-AF65-F5344CB8AC3E}">
        <p14:creationId xmlns:p14="http://schemas.microsoft.com/office/powerpoint/2010/main" val="427106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1000"/>
                                        <p:tgtEl>
                                          <p:spTgt spid="11">
                                            <p:txEl>
                                              <p:pRg st="0" end="0"/>
                                            </p:txEl>
                                          </p:spTgt>
                                        </p:tgtEl>
                                      </p:cBhvr>
                                    </p:animEffect>
                                    <p:anim calcmode="lin" valueType="num">
                                      <p:cBhvr>
                                        <p:cTn id="20"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2"/>
          </p:nvPr>
        </p:nvPicPr>
        <p:blipFill>
          <a:blip r:embed="rId2"/>
          <a:stretch>
            <a:fillRect/>
          </a:stretch>
        </p:blipFill>
        <p:spPr>
          <a:xfrm>
            <a:off x="821107" y="3949562"/>
            <a:ext cx="4270375" cy="2377440"/>
          </a:xfrm>
          <a:prstGeom prst="rect">
            <a:avLst/>
          </a:prstGeom>
        </p:spPr>
      </p:pic>
      <p:pic>
        <p:nvPicPr>
          <p:cNvPr id="9" name="Content Placeholder 8"/>
          <p:cNvPicPr>
            <a:picLocks noGrp="1" noChangeAspect="1"/>
          </p:cNvPicPr>
          <p:nvPr>
            <p:ph sz="quarter" idx="4"/>
          </p:nvPr>
        </p:nvPicPr>
        <p:blipFill>
          <a:blip r:embed="rId3"/>
          <a:stretch>
            <a:fillRect/>
          </a:stretch>
        </p:blipFill>
        <p:spPr>
          <a:xfrm>
            <a:off x="6399381" y="3914951"/>
            <a:ext cx="4270374" cy="2412051"/>
          </a:xfrm>
          <a:prstGeom prst="rect">
            <a:avLst/>
          </a:prstGeom>
        </p:spPr>
      </p:pic>
      <p:sp>
        <p:nvSpPr>
          <p:cNvPr id="2" name="Title 1"/>
          <p:cNvSpPr>
            <a:spLocks noGrp="1"/>
          </p:cNvSpPr>
          <p:nvPr>
            <p:ph type="title"/>
          </p:nvPr>
        </p:nvSpPr>
        <p:spPr>
          <a:xfrm>
            <a:off x="2534428" y="334976"/>
            <a:ext cx="7123143" cy="978010"/>
          </a:xfrm>
        </p:spPr>
        <p:txBody>
          <a:bodyPr>
            <a:noAutofit/>
          </a:bodyPr>
          <a:lstStyle/>
          <a:p>
            <a:r>
              <a:rPr lang="en-US" dirty="0" smtClean="0"/>
              <a:t>Is Sports Betting Casino Gambling?</a:t>
            </a:r>
            <a:endParaRPr lang="en-US" dirty="0"/>
          </a:p>
        </p:txBody>
      </p:sp>
      <p:sp>
        <p:nvSpPr>
          <p:cNvPr id="3" name="TextBox 2"/>
          <p:cNvSpPr txBox="1"/>
          <p:nvPr/>
        </p:nvSpPr>
        <p:spPr>
          <a:xfrm>
            <a:off x="1048728" y="1846443"/>
            <a:ext cx="3815132" cy="2308324"/>
          </a:xfrm>
          <a:prstGeom prst="rect">
            <a:avLst/>
          </a:prstGeom>
          <a:noFill/>
        </p:spPr>
        <p:txBody>
          <a:bodyPr wrap="square" rtlCol="0">
            <a:spAutoFit/>
          </a:bodyPr>
          <a:lstStyle/>
          <a:p>
            <a:r>
              <a:rPr lang="en-US" dirty="0"/>
              <a:t> 'Casino gambling' means a location or business for the purpose of conducting illegal gambling activities, but excluding the sale and purchase of lottery tickets or shares as authorized by this chapter. </a:t>
            </a:r>
          </a:p>
          <a:p>
            <a:endParaRPr lang="en-US" dirty="0"/>
          </a:p>
          <a:p>
            <a:pPr algn="ctr"/>
            <a:r>
              <a:rPr lang="en-US" dirty="0"/>
              <a:t>O.C.G.A</a:t>
            </a:r>
            <a:r>
              <a:rPr lang="en-US" dirty="0"/>
              <a:t>. 50-27-3(7)</a:t>
            </a:r>
          </a:p>
          <a:p>
            <a:endParaRPr lang="en-US" dirty="0"/>
          </a:p>
        </p:txBody>
      </p:sp>
      <p:sp>
        <p:nvSpPr>
          <p:cNvPr id="5" name="TextBox 4"/>
          <p:cNvSpPr txBox="1"/>
          <p:nvPr/>
        </p:nvSpPr>
        <p:spPr>
          <a:xfrm>
            <a:off x="6399381" y="1923387"/>
            <a:ext cx="4354344" cy="2154436"/>
          </a:xfrm>
          <a:prstGeom prst="rect">
            <a:avLst/>
          </a:prstGeom>
          <a:noFill/>
        </p:spPr>
        <p:txBody>
          <a:bodyPr wrap="square" rtlCol="0">
            <a:spAutoFit/>
          </a:bodyPr>
          <a:lstStyle/>
          <a:p>
            <a:r>
              <a:rPr lang="en-US" sz="1600" dirty="0"/>
              <a:t>'Gambling device' means any contrivance which for a consideration affords the player an opportunity to obtain money or other thing of value, the award of which is determined by chance even though accompanied by some skill…</a:t>
            </a:r>
          </a:p>
          <a:p>
            <a:endParaRPr lang="en-US" dirty="0"/>
          </a:p>
          <a:p>
            <a:pPr algn="ctr"/>
            <a:r>
              <a:rPr lang="en-US" dirty="0"/>
              <a:t>O.C.G.A </a:t>
            </a:r>
            <a:r>
              <a:rPr lang="en-US" dirty="0"/>
              <a:t>16-12-20(2)</a:t>
            </a:r>
          </a:p>
          <a:p>
            <a:endParaRPr lang="en-US" dirty="0"/>
          </a:p>
        </p:txBody>
      </p:sp>
    </p:spTree>
    <p:extLst>
      <p:ext uri="{BB962C8B-B14F-4D97-AF65-F5344CB8AC3E}">
        <p14:creationId xmlns:p14="http://schemas.microsoft.com/office/powerpoint/2010/main" val="168943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6804628" y="5211910"/>
            <a:ext cx="4614274" cy="1253825"/>
          </a:xfrm>
        </p:spPr>
        <p:txBody>
          <a:bodyPr>
            <a:noAutofit/>
          </a:bodyPr>
          <a:lstStyle/>
          <a:p>
            <a:r>
              <a:rPr lang="en-US" sz="2400" cap="none" dirty="0" smtClean="0">
                <a:solidFill>
                  <a:schemeClr val="tx1"/>
                </a:solidFill>
              </a:rPr>
              <a:t>“A mutual stake or wage; a betting pool</a:t>
            </a:r>
            <a:r>
              <a:rPr lang="en-US" sz="2400" cap="none" dirty="0" smtClean="0">
                <a:solidFill>
                  <a:schemeClr val="tx1"/>
                </a:solidFill>
              </a:rPr>
              <a:t>.”</a:t>
            </a:r>
          </a:p>
          <a:p>
            <a:r>
              <a:rPr lang="en-US" sz="2400" cap="none" dirty="0" smtClean="0">
                <a:solidFill>
                  <a:schemeClr val="tx1"/>
                </a:solidFill>
              </a:rPr>
              <a:t>-</a:t>
            </a:r>
            <a:r>
              <a:rPr lang="en-US" sz="2400" cap="none" dirty="0" smtClean="0">
                <a:solidFill>
                  <a:schemeClr val="tx1"/>
                </a:solidFill>
              </a:rPr>
              <a:t>Black’s Law Dictionary</a:t>
            </a:r>
            <a:endParaRPr lang="en-US" sz="2400" cap="none" dirty="0">
              <a:solidFill>
                <a:schemeClr val="tx1"/>
              </a:solidFill>
            </a:endParaRPr>
          </a:p>
        </p:txBody>
      </p:sp>
      <p:sp>
        <p:nvSpPr>
          <p:cNvPr id="10" name="Text Placeholder 9"/>
          <p:cNvSpPr>
            <a:spLocks noGrp="1"/>
          </p:cNvSpPr>
          <p:nvPr>
            <p:ph type="body" sz="quarter" idx="13"/>
          </p:nvPr>
        </p:nvSpPr>
        <p:spPr>
          <a:xfrm>
            <a:off x="680841" y="1335454"/>
            <a:ext cx="5555332" cy="2931629"/>
          </a:xfrm>
        </p:spPr>
        <p:txBody>
          <a:bodyPr>
            <a:noAutofit/>
          </a:bodyPr>
          <a:lstStyle/>
          <a:p>
            <a:r>
              <a:rPr lang="en-US" sz="1800" cap="none" dirty="0" smtClean="0">
                <a:solidFill>
                  <a:schemeClr val="tx1"/>
                </a:solidFill>
              </a:rPr>
              <a:t>'Pari-mutuel </a:t>
            </a:r>
            <a:r>
              <a:rPr lang="en-US" sz="1800" cap="none" dirty="0">
                <a:solidFill>
                  <a:schemeClr val="tx1"/>
                </a:solidFill>
              </a:rPr>
              <a:t>betting' means a method or system of wagering on actual races involving horses or dogs at tracks which involves the distribution of winnings by pools. Such term shall not mean lottery games which may be predicated on a horse racing or dog racing scheme that does not involve actual track events.  Such term shall not mean traditional lottery games which may involve the distribution of winnings by pools. </a:t>
            </a:r>
          </a:p>
          <a:p>
            <a:r>
              <a:rPr lang="en-US" sz="1800" cap="none" dirty="0" smtClean="0">
                <a:solidFill>
                  <a:schemeClr val="tx1"/>
                </a:solidFill>
              </a:rPr>
              <a:t>-O.C.G.A. 50-27-3(20)</a:t>
            </a:r>
            <a:endParaRPr lang="en-US" sz="1800" cap="none" dirty="0">
              <a:solidFill>
                <a:schemeClr val="tx1"/>
              </a:solidFill>
            </a:endParaRPr>
          </a:p>
        </p:txBody>
      </p:sp>
      <p:sp>
        <p:nvSpPr>
          <p:cNvPr id="2" name="Title 1"/>
          <p:cNvSpPr>
            <a:spLocks noGrp="1"/>
          </p:cNvSpPr>
          <p:nvPr>
            <p:ph type="title"/>
          </p:nvPr>
        </p:nvSpPr>
        <p:spPr>
          <a:xfrm>
            <a:off x="2231136" y="326517"/>
            <a:ext cx="7729728" cy="705082"/>
          </a:xfrm>
        </p:spPr>
        <p:txBody>
          <a:bodyPr>
            <a:normAutofit fontScale="90000"/>
          </a:bodyPr>
          <a:lstStyle/>
          <a:p>
            <a:r>
              <a:rPr lang="en-US" dirty="0" smtClean="0"/>
              <a:t>is Sports betting pari-mutuel betting</a:t>
            </a:r>
            <a:r>
              <a:rPr lang="en-US" dirty="0" smtClean="0"/>
              <a:t>?</a:t>
            </a:r>
            <a:endParaRPr lang="en-US" dirty="0"/>
          </a:p>
        </p:txBody>
      </p:sp>
      <p:pic>
        <p:nvPicPr>
          <p:cNvPr id="16" name="Content Placeholder 15"/>
          <p:cNvPicPr>
            <a:picLocks noGrp="1" noChangeAspect="1"/>
          </p:cNvPicPr>
          <p:nvPr>
            <p:ph sz="quarter" idx="4"/>
          </p:nvPr>
        </p:nvPicPr>
        <p:blipFill>
          <a:blip r:embed="rId2"/>
          <a:stretch>
            <a:fillRect/>
          </a:stretch>
        </p:blipFill>
        <p:spPr>
          <a:xfrm>
            <a:off x="6345855" y="1230206"/>
            <a:ext cx="5531820" cy="378309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450" y="4376331"/>
            <a:ext cx="3788113" cy="2272868"/>
          </a:xfrm>
          <a:prstGeom prst="rect">
            <a:avLst/>
          </a:prstGeom>
        </p:spPr>
      </p:pic>
    </p:spTree>
    <p:extLst>
      <p:ext uri="{BB962C8B-B14F-4D97-AF65-F5344CB8AC3E}">
        <p14:creationId xmlns:p14="http://schemas.microsoft.com/office/powerpoint/2010/main" val="172123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fade">
                                      <p:cBhvr>
                                        <p:cTn id="24" dur="1000"/>
                                        <p:tgtEl>
                                          <p:spTgt spid="7">
                                            <p:txEl>
                                              <p:pRg st="1" end="1"/>
                                            </p:txEl>
                                          </p:spTgt>
                                        </p:tgtEl>
                                      </p:cBhvr>
                                    </p:animEffect>
                                    <p:anim calcmode="lin" valueType="num">
                                      <p:cBhvr>
                                        <p:cTn id="2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507492"/>
            <a:ext cx="7729728" cy="1188720"/>
          </a:xfrm>
        </p:spPr>
        <p:txBody>
          <a:bodyPr>
            <a:normAutofit/>
          </a:bodyPr>
          <a:lstStyle/>
          <a:p>
            <a:r>
              <a:rPr lang="en-US" sz="4400" dirty="0" smtClean="0"/>
              <a:t>Conclusion</a:t>
            </a:r>
            <a:endParaRPr lang="en-US" sz="4400" dirty="0"/>
          </a:p>
        </p:txBody>
      </p:sp>
      <p:sp>
        <p:nvSpPr>
          <p:cNvPr id="4" name="Content Placeholder 3"/>
          <p:cNvSpPr>
            <a:spLocks noGrp="1"/>
          </p:cNvSpPr>
          <p:nvPr>
            <p:ph sz="half" idx="2"/>
          </p:nvPr>
        </p:nvSpPr>
        <p:spPr>
          <a:xfrm>
            <a:off x="6338315" y="2600047"/>
            <a:ext cx="5367910" cy="3683243"/>
          </a:xfrm>
        </p:spPr>
        <p:txBody>
          <a:bodyPr>
            <a:normAutofit fontScale="92500" lnSpcReduction="10000"/>
          </a:bodyPr>
          <a:lstStyle/>
          <a:p>
            <a:r>
              <a:rPr lang="en-US" sz="2400" dirty="0" smtClean="0"/>
              <a:t>Although the O.C.G.A. definition of pari-mutuel betting limits application to dogs and horses, it seems the concept of these types of bets in the sport betting industry could qualify as the traditional definition of pari-mutuel </a:t>
            </a:r>
            <a:r>
              <a:rPr lang="en-US" sz="2400" dirty="0" smtClean="0"/>
              <a:t>betting.</a:t>
            </a:r>
            <a:endParaRPr lang="en-US" sz="2400" dirty="0" smtClean="0"/>
          </a:p>
          <a:p>
            <a:r>
              <a:rPr lang="en-US" sz="2400" dirty="0" smtClean="0"/>
              <a:t>Since there is no definition of the applicable terms in the Georgia Constitution…</a:t>
            </a:r>
          </a:p>
          <a:p>
            <a:r>
              <a:rPr lang="en-US" sz="2400" dirty="0" smtClean="0"/>
              <a:t>It’s a </a:t>
            </a:r>
            <a:r>
              <a:rPr lang="en-US" sz="2400" dirty="0" smtClean="0"/>
              <a:t>gamble; our </a:t>
            </a:r>
            <a:r>
              <a:rPr lang="en-US" sz="2400" dirty="0" smtClean="0"/>
              <a:t>advice would be take the safe bet and draft a Constitutional </a:t>
            </a:r>
            <a:r>
              <a:rPr lang="en-US" sz="2400" dirty="0" smtClean="0"/>
              <a:t>Amendment.</a:t>
            </a:r>
            <a:endParaRPr lang="en-US" sz="2400" dirty="0" smtClean="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775" y="2581136"/>
            <a:ext cx="5610225" cy="3740150"/>
          </a:xfrm>
          <a:prstGeom prst="rect">
            <a:avLst/>
          </a:prstGeom>
        </p:spPr>
      </p:pic>
    </p:spTree>
    <p:extLst>
      <p:ext uri="{BB962C8B-B14F-4D97-AF65-F5344CB8AC3E}">
        <p14:creationId xmlns:p14="http://schemas.microsoft.com/office/powerpoint/2010/main" val="13210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31AB88EA-C20D-4697-AD69-8C147821B91D}"/>
</file>

<file path=customXml/itemProps2.xml><?xml version="1.0" encoding="utf-8"?>
<ds:datastoreItem xmlns:ds="http://schemas.openxmlformats.org/officeDocument/2006/customXml" ds:itemID="{5E4CEAE5-C8E3-43EF-AE95-1A2A5CB30CA2}"/>
</file>

<file path=customXml/itemProps3.xml><?xml version="1.0" encoding="utf-8"?>
<ds:datastoreItem xmlns:ds="http://schemas.openxmlformats.org/officeDocument/2006/customXml" ds:itemID="{C47C2B72-7DA1-4FEC-A018-45BC763570A2}"/>
</file>

<file path=docProps/app.xml><?xml version="1.0" encoding="utf-8"?>
<Properties xmlns="http://schemas.openxmlformats.org/officeDocument/2006/extended-properties" xmlns:vt="http://schemas.openxmlformats.org/officeDocument/2006/docPropsVTypes">
  <Template>TM10001115[[fn=Parcel]]</Template>
  <TotalTime>1295</TotalTime>
  <Words>1107</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Parcel</vt:lpstr>
      <vt:lpstr>Constitutional  Amendments 101</vt:lpstr>
      <vt:lpstr>PowerPoint Presentation</vt:lpstr>
      <vt:lpstr>Article X, Section 1, Paragraph 1 of the Georgia Constitution </vt:lpstr>
      <vt:lpstr>The Ballot Question </vt:lpstr>
      <vt:lpstr>Self Executing vs. enabling amendments </vt:lpstr>
      <vt:lpstr>Does Sports betting require a Constitutional Amendment? </vt:lpstr>
      <vt:lpstr>Article 1, Section II, Paragraph VIII</vt:lpstr>
      <vt:lpstr>Is Sports Betting a Lottery?</vt:lpstr>
      <vt:lpstr>Is Sports Betting Casino Gambling?</vt:lpstr>
      <vt:lpstr>is Sports betting pari-mutuel betting?</vt:lpstr>
      <vt:lpstr>Conclusion</vt:lpstr>
    </vt:vector>
  </TitlesOfParts>
  <Company>Georgia General Assembly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Constitutional  Amendments 101</dc:title>
  <dc:creator>Dolde, Jenna</dc:creator>
  <cp:lastModifiedBy>Zielke, Connor</cp:lastModifiedBy>
  <cp:revision>30</cp:revision>
  <dcterms:created xsi:type="dcterms:W3CDTF">2019-10-07T17:01:31Z</dcterms:created>
  <dcterms:modified xsi:type="dcterms:W3CDTF">2019-10-08T15:41:28Z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