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customXml/itemProps1.xml" ContentType="application/vnd.openxmlformats-officedocument.customXmlProperties+xml"/>
  <Default Extension="rels" ContentType="application/vnd.openxmlformats-package.relationship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xml" ContentType="application/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bleStyles.xml" ContentType="application/vnd.openxmlformats-officedocument.presentationml.tableStyl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docProps/custom.xml" ContentType="application/vnd.openxmlformats-officedocument.custom-properties+xml"/>
  <Override PartName="/docProps/core.xml" ContentType="application/vnd.openxmlformats-package.core-properties+xml"/>
  <Override PartName="/ppt/viewProps.xml" ContentType="application/vnd.openxmlformats-officedocument.presentationml.viewProps+xml"/>
  <Default Extension="jpg" ContentType="image/jp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png" ContentType="image/png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customXml/itemProps2.xml" ContentType="application/vnd.openxmlformats-officedocument.customXmlProperties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10363200" cy="7772400"/>
  <p:notesSz cx="10363200" cy="7772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customXml" Target="../customXml/item2.xml"/><Relationship Id="rId3" Type="http://schemas.openxmlformats.org/officeDocument/2006/relationships/viewProps" Target="viewProps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customXml" Target="../customXml/item1.xml"/><Relationship Id="rId2" Type="http://schemas.openxmlformats.org/officeDocument/2006/relationships/theme" Target="theme/theme1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tableStyles" Target="tableStyles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presProps" Target="presProps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77240" y="2409444"/>
            <a:ext cx="880872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54480" y="4352544"/>
            <a:ext cx="725424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3618229" cy="1152525"/>
          </a:xfrm>
          <a:custGeom>
            <a:avLst/>
            <a:gdLst/>
            <a:ahLst/>
            <a:cxnLst/>
            <a:rect l="l" t="t" r="r" b="b"/>
            <a:pathLst>
              <a:path w="3618229" h="1152525">
                <a:moveTo>
                  <a:pt x="0" y="1152144"/>
                </a:moveTo>
                <a:lnTo>
                  <a:pt x="3617976" y="1152144"/>
                </a:lnTo>
                <a:lnTo>
                  <a:pt x="3617976" y="0"/>
                </a:lnTo>
                <a:lnTo>
                  <a:pt x="0" y="0"/>
                </a:lnTo>
                <a:lnTo>
                  <a:pt x="0" y="1152144"/>
                </a:lnTo>
                <a:close/>
              </a:path>
            </a:pathLst>
          </a:custGeom>
          <a:solidFill>
            <a:srgbClr val="4B8DD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18160" y="1787652"/>
            <a:ext cx="4507992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337048" y="1787652"/>
            <a:ext cx="4507992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58720" y="494232"/>
            <a:ext cx="6445758" cy="7886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59638" y="1955292"/>
            <a:ext cx="9043923" cy="1626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523488" y="7228332"/>
            <a:ext cx="3316224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18160" y="7228332"/>
            <a:ext cx="2383536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461504" y="7228332"/>
            <a:ext cx="2383536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6" Type="http://schemas.openxmlformats.org/officeDocument/2006/relationships/image" Target="../media/image5.jpg"/><Relationship Id="rId7" Type="http://schemas.openxmlformats.org/officeDocument/2006/relationships/image" Target="../media/image6.jpg"/><Relationship Id="rId8" Type="http://schemas.openxmlformats.org/officeDocument/2006/relationships/image" Target="../media/image7.jpg"/><Relationship Id="rId9" Type="http://schemas.openxmlformats.org/officeDocument/2006/relationships/image" Target="../media/image8.jpg"/><Relationship Id="rId10" Type="http://schemas.openxmlformats.org/officeDocument/2006/relationships/image" Target="../media/image9.png"/><Relationship Id="rId11" Type="http://schemas.openxmlformats.org/officeDocument/2006/relationships/image" Target="../media/image10.jpg"/><Relationship Id="rId12" Type="http://schemas.openxmlformats.org/officeDocument/2006/relationships/image" Target="../media/image11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0" Type="http://schemas.openxmlformats.org/officeDocument/2006/relationships/image" Target="../media/image20.png"/><Relationship Id="rId11" Type="http://schemas.openxmlformats.org/officeDocument/2006/relationships/image" Target="../media/image21.png"/><Relationship Id="rId12" Type="http://schemas.openxmlformats.org/officeDocument/2006/relationships/image" Target="../media/image22.png"/><Relationship Id="rId13" Type="http://schemas.openxmlformats.org/officeDocument/2006/relationships/image" Target="../media/image23.png"/><Relationship Id="rId14" Type="http://schemas.openxmlformats.org/officeDocument/2006/relationships/image" Target="../media/image24.png"/><Relationship Id="rId15" Type="http://schemas.openxmlformats.org/officeDocument/2006/relationships/image" Target="../media/image25.png"/><Relationship Id="rId16" Type="http://schemas.openxmlformats.org/officeDocument/2006/relationships/image" Target="../media/image26.png"/><Relationship Id="rId17" Type="http://schemas.openxmlformats.org/officeDocument/2006/relationships/image" Target="../media/image27.png"/><Relationship Id="rId18" Type="http://schemas.openxmlformats.org/officeDocument/2006/relationships/image" Target="../media/image28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image" Target="../media/image31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g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6" Type="http://schemas.openxmlformats.org/officeDocument/2006/relationships/image" Target="../media/image51.png"/><Relationship Id="rId7" Type="http://schemas.openxmlformats.org/officeDocument/2006/relationships/image" Target="../media/image52.png"/><Relationship Id="rId8" Type="http://schemas.openxmlformats.org/officeDocument/2006/relationships/image" Target="../media/image53.png"/><Relationship Id="rId9" Type="http://schemas.openxmlformats.org/officeDocument/2006/relationships/image" Target="../media/image54.png"/><Relationship Id="rId10" Type="http://schemas.openxmlformats.org/officeDocument/2006/relationships/image" Target="../media/image55.png"/><Relationship Id="rId11" Type="http://schemas.openxmlformats.org/officeDocument/2006/relationships/image" Target="../media/image56.png"/><Relationship Id="rId12" Type="http://schemas.openxmlformats.org/officeDocument/2006/relationships/image" Target="../media/image57.png"/><Relationship Id="rId13" Type="http://schemas.openxmlformats.org/officeDocument/2006/relationships/image" Target="../media/image58.png"/><Relationship Id="rId14" Type="http://schemas.openxmlformats.org/officeDocument/2006/relationships/image" Target="../media/image59.png"/><Relationship Id="rId15" Type="http://schemas.openxmlformats.org/officeDocument/2006/relationships/image" Target="../media/image60.png"/><Relationship Id="rId16" Type="http://schemas.openxmlformats.org/officeDocument/2006/relationships/image" Target="../media/image61.png"/><Relationship Id="rId17" Type="http://schemas.openxmlformats.org/officeDocument/2006/relationships/image" Target="../media/image62.png"/><Relationship Id="rId18" Type="http://schemas.openxmlformats.org/officeDocument/2006/relationships/image" Target="../media/image63.png"/><Relationship Id="rId19" Type="http://schemas.openxmlformats.org/officeDocument/2006/relationships/image" Target="../media/image64.png"/><Relationship Id="rId20" Type="http://schemas.openxmlformats.org/officeDocument/2006/relationships/image" Target="../media/image65.jpg"/><Relationship Id="rId21" Type="http://schemas.openxmlformats.org/officeDocument/2006/relationships/image" Target="../media/image66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7.png"/><Relationship Id="rId3" Type="http://schemas.openxmlformats.org/officeDocument/2006/relationships/image" Target="../media/image68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9.jpg"/><Relationship Id="rId3" Type="http://schemas.openxmlformats.org/officeDocument/2006/relationships/image" Target="../media/image70.png"/><Relationship Id="rId4" Type="http://schemas.openxmlformats.org/officeDocument/2006/relationships/image" Target="../media/image71.png"/><Relationship Id="rId5" Type="http://schemas.openxmlformats.org/officeDocument/2006/relationships/image" Target="../media/image72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jpg"/><Relationship Id="rId3" Type="http://schemas.openxmlformats.org/officeDocument/2006/relationships/image" Target="../media/image70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9.jpg"/><Relationship Id="rId3" Type="http://schemas.openxmlformats.org/officeDocument/2006/relationships/image" Target="../media/image73.png"/><Relationship Id="rId4" Type="http://schemas.openxmlformats.org/officeDocument/2006/relationships/image" Target="../media/image74.png"/><Relationship Id="rId5" Type="http://schemas.openxmlformats.org/officeDocument/2006/relationships/image" Target="../media/image75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6.jpg"/><Relationship Id="rId3" Type="http://schemas.openxmlformats.org/officeDocument/2006/relationships/image" Target="../media/image77.png"/><Relationship Id="rId4" Type="http://schemas.openxmlformats.org/officeDocument/2006/relationships/image" Target="../media/image78.png"/><Relationship Id="rId5" Type="http://schemas.openxmlformats.org/officeDocument/2006/relationships/image" Target="../media/image79.png"/><Relationship Id="rId6" Type="http://schemas.openxmlformats.org/officeDocument/2006/relationships/image" Target="../media/image80.png"/><Relationship Id="rId7" Type="http://schemas.openxmlformats.org/officeDocument/2006/relationships/image" Target="../media/image81.png"/><Relationship Id="rId8" Type="http://schemas.openxmlformats.org/officeDocument/2006/relationships/image" Target="../media/image82.png"/><Relationship Id="rId9" Type="http://schemas.openxmlformats.org/officeDocument/2006/relationships/image" Target="../media/image83.png"/><Relationship Id="rId10" Type="http://schemas.openxmlformats.org/officeDocument/2006/relationships/image" Target="../media/image84.png"/><Relationship Id="rId11" Type="http://schemas.openxmlformats.org/officeDocument/2006/relationships/image" Target="../media/image85.png"/><Relationship Id="rId12" Type="http://schemas.openxmlformats.org/officeDocument/2006/relationships/image" Target="../media/image86.png"/><Relationship Id="rId13" Type="http://schemas.openxmlformats.org/officeDocument/2006/relationships/image" Target="../media/image87.png"/><Relationship Id="rId14" Type="http://schemas.openxmlformats.org/officeDocument/2006/relationships/image" Target="../media/image40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8.png"/><Relationship Id="rId3" Type="http://schemas.openxmlformats.org/officeDocument/2006/relationships/image" Target="../media/image89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0.jpg"/><Relationship Id="rId3" Type="http://schemas.openxmlformats.org/officeDocument/2006/relationships/image" Target="../media/image91.png"/><Relationship Id="rId4" Type="http://schemas.openxmlformats.org/officeDocument/2006/relationships/image" Target="../media/image92.jpg"/><Relationship Id="rId5" Type="http://schemas.openxmlformats.org/officeDocument/2006/relationships/image" Target="../media/image93.jpg"/><Relationship Id="rId6" Type="http://schemas.openxmlformats.org/officeDocument/2006/relationships/image" Target="../media/image94.jpg"/><Relationship Id="rId7" Type="http://schemas.openxmlformats.org/officeDocument/2006/relationships/image" Target="../media/image95.jpg"/><Relationship Id="rId8" Type="http://schemas.openxmlformats.org/officeDocument/2006/relationships/image" Target="../media/image96.jpg"/><Relationship Id="rId9" Type="http://schemas.openxmlformats.org/officeDocument/2006/relationships/image" Target="../media/image97.jpg"/><Relationship Id="rId10" Type="http://schemas.openxmlformats.org/officeDocument/2006/relationships/image" Target="../media/image98.png"/><Relationship Id="rId11" Type="http://schemas.openxmlformats.org/officeDocument/2006/relationships/image" Target="../media/image99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5"/>
            <a:ext cx="10361676" cy="77723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10361676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196840" y="3250692"/>
            <a:ext cx="2567940" cy="16489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3250692"/>
            <a:ext cx="2567940" cy="16489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795259" y="3250692"/>
            <a:ext cx="2567939" cy="164896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598420" y="3250692"/>
            <a:ext cx="2567939" cy="164896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598420" y="4939284"/>
            <a:ext cx="2567939" cy="16504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209032" y="4939284"/>
            <a:ext cx="2542032" cy="165049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93980" y="6667601"/>
            <a:ext cx="587692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500" spc="-5">
                <a:solidFill>
                  <a:srgbClr val="1E3652"/>
                </a:solidFill>
                <a:latin typeface="Calibri"/>
                <a:cs typeface="Calibri"/>
              </a:rPr>
              <a:t>Newnan Centre, </a:t>
            </a:r>
            <a:r>
              <a:rPr dirty="0" sz="1500">
                <a:solidFill>
                  <a:srgbClr val="1E3652"/>
                </a:solidFill>
                <a:latin typeface="Calibri"/>
                <a:cs typeface="Calibri"/>
              </a:rPr>
              <a:t>Imperial </a:t>
            </a:r>
            <a:r>
              <a:rPr dirty="0" sz="1500" spc="-5">
                <a:solidFill>
                  <a:srgbClr val="1E3652"/>
                </a:solidFill>
                <a:latin typeface="Calibri"/>
                <a:cs typeface="Calibri"/>
              </a:rPr>
              <a:t>Theatre, Cobb Energy Centre, Historic </a:t>
            </a:r>
            <a:r>
              <a:rPr dirty="0" sz="1500">
                <a:solidFill>
                  <a:srgbClr val="1E3652"/>
                </a:solidFill>
                <a:latin typeface="Calibri"/>
                <a:cs typeface="Calibri"/>
              </a:rPr>
              <a:t>Ritz </a:t>
            </a:r>
            <a:r>
              <a:rPr dirty="0" sz="1500" spc="-10">
                <a:solidFill>
                  <a:srgbClr val="1E3652"/>
                </a:solidFill>
                <a:latin typeface="Calibri"/>
                <a:cs typeface="Calibri"/>
              </a:rPr>
              <a:t>Theatre  </a:t>
            </a:r>
            <a:r>
              <a:rPr dirty="0" sz="1500" spc="-5">
                <a:solidFill>
                  <a:srgbClr val="1E3652"/>
                </a:solidFill>
                <a:latin typeface="Calibri"/>
                <a:cs typeface="Calibri"/>
              </a:rPr>
              <a:t>Holly Theatre, </a:t>
            </a:r>
            <a:r>
              <a:rPr dirty="0" sz="1500" spc="-15">
                <a:solidFill>
                  <a:srgbClr val="1E3652"/>
                </a:solidFill>
                <a:latin typeface="Calibri"/>
                <a:cs typeface="Calibri"/>
              </a:rPr>
              <a:t>RiverCenter, </a:t>
            </a:r>
            <a:r>
              <a:rPr dirty="0" sz="1500" spc="-20">
                <a:solidFill>
                  <a:srgbClr val="1E3652"/>
                </a:solidFill>
                <a:latin typeface="Calibri"/>
                <a:cs typeface="Calibri"/>
              </a:rPr>
              <a:t>Fox </a:t>
            </a:r>
            <a:r>
              <a:rPr dirty="0" sz="1500" spc="-10">
                <a:solidFill>
                  <a:srgbClr val="1E3652"/>
                </a:solidFill>
                <a:latin typeface="Calibri"/>
                <a:cs typeface="Calibri"/>
              </a:rPr>
              <a:t>Theatre, </a:t>
            </a:r>
            <a:r>
              <a:rPr dirty="0" sz="1500" spc="-5">
                <a:solidFill>
                  <a:srgbClr val="1E3652"/>
                </a:solidFill>
                <a:latin typeface="Calibri"/>
                <a:cs typeface="Calibri"/>
              </a:rPr>
              <a:t>Eagle</a:t>
            </a:r>
            <a:r>
              <a:rPr dirty="0" sz="1500" spc="-10">
                <a:solidFill>
                  <a:srgbClr val="1E3652"/>
                </a:solidFill>
                <a:latin typeface="Calibri"/>
                <a:cs typeface="Calibri"/>
              </a:rPr>
              <a:t> Theatre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5238" y="3246120"/>
            <a:ext cx="10347960" cy="0"/>
          </a:xfrm>
          <a:custGeom>
            <a:avLst/>
            <a:gdLst/>
            <a:ahLst/>
            <a:cxnLst/>
            <a:rect l="l" t="t" r="r" b="b"/>
            <a:pathLst>
              <a:path w="10347960" h="0">
                <a:moveTo>
                  <a:pt x="0" y="0"/>
                </a:moveTo>
                <a:lnTo>
                  <a:pt x="10347961" y="0"/>
                </a:lnTo>
              </a:path>
            </a:pathLst>
          </a:custGeom>
          <a:ln w="6096">
            <a:solidFill>
              <a:srgbClr val="D2743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49936" y="1517903"/>
            <a:ext cx="5804916" cy="149656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0" y="4939284"/>
            <a:ext cx="2567940" cy="164591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795259" y="4943855"/>
            <a:ext cx="2566416" cy="164592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363200" cy="7772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984502"/>
            <a:ext cx="5780151" cy="67878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217675" y="1127760"/>
            <a:ext cx="201168" cy="2011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42315" y="2715767"/>
            <a:ext cx="199644" cy="2011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2107" y="1962911"/>
            <a:ext cx="201168" cy="2011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060703" y="3128772"/>
            <a:ext cx="199644" cy="2011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470404" y="4727447"/>
            <a:ext cx="199643" cy="20116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15695" y="3470147"/>
            <a:ext cx="199644" cy="1996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219955" y="4280915"/>
            <a:ext cx="199644" cy="19964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832603" y="6582156"/>
            <a:ext cx="201168" cy="20116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723388" y="3630167"/>
            <a:ext cx="199644" cy="19964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526792" y="2435351"/>
            <a:ext cx="201167" cy="20116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62427" y="1616963"/>
            <a:ext cx="199643" cy="1996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079747" y="3663696"/>
            <a:ext cx="201168" cy="20116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130040" y="3151632"/>
            <a:ext cx="201168" cy="20116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441191" y="4224528"/>
            <a:ext cx="201168" cy="20116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986784" y="4847844"/>
            <a:ext cx="199644" cy="2011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137919" y="1313434"/>
            <a:ext cx="3975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2C4F79"/>
                </a:solidFill>
                <a:latin typeface="Calibri"/>
                <a:cs typeface="Calibri"/>
              </a:rPr>
              <a:t>E</a:t>
            </a:r>
            <a:r>
              <a:rPr dirty="0" sz="1200" spc="5" b="1">
                <a:solidFill>
                  <a:srgbClr val="2C4F79"/>
                </a:solidFill>
                <a:latin typeface="Calibri"/>
                <a:cs typeface="Calibri"/>
              </a:rPr>
              <a:t>l</a:t>
            </a:r>
            <a:r>
              <a:rPr dirty="0" sz="1200" b="1">
                <a:solidFill>
                  <a:srgbClr val="2C4F79"/>
                </a:solidFill>
                <a:latin typeface="Calibri"/>
                <a:cs typeface="Calibri"/>
              </a:rPr>
              <a:t>lij</a:t>
            </a:r>
            <a:r>
              <a:rPr dirty="0" sz="1200" spc="-30" b="1">
                <a:solidFill>
                  <a:srgbClr val="2C4F79"/>
                </a:solidFill>
                <a:latin typeface="Calibri"/>
                <a:cs typeface="Calibri"/>
              </a:rPr>
              <a:t>a</a:t>
            </a:r>
            <a:r>
              <a:rPr dirty="0" sz="1200" b="1">
                <a:solidFill>
                  <a:srgbClr val="2C4F79"/>
                </a:solidFill>
                <a:latin typeface="Calibri"/>
                <a:cs typeface="Calibri"/>
              </a:rPr>
              <a:t>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557398" y="1429639"/>
            <a:ext cx="4559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5" b="1">
                <a:solidFill>
                  <a:srgbClr val="2C4F79"/>
                </a:solidFill>
                <a:latin typeface="Calibri"/>
                <a:cs typeface="Calibri"/>
              </a:rPr>
              <a:t>T</a:t>
            </a:r>
            <a:r>
              <a:rPr dirty="0" sz="1200" b="1">
                <a:solidFill>
                  <a:srgbClr val="2C4F79"/>
                </a:solidFill>
                <a:latin typeface="Calibri"/>
                <a:cs typeface="Calibri"/>
              </a:rPr>
              <a:t>oc</a:t>
            </a:r>
            <a:r>
              <a:rPr dirty="0" sz="1200" spc="-5" b="1">
                <a:solidFill>
                  <a:srgbClr val="2C4F79"/>
                </a:solidFill>
                <a:latin typeface="Calibri"/>
                <a:cs typeface="Calibri"/>
              </a:rPr>
              <a:t>c</a:t>
            </a:r>
            <a:r>
              <a:rPr dirty="0" sz="1200" b="1">
                <a:solidFill>
                  <a:srgbClr val="2C4F79"/>
                </a:solidFill>
                <a:latin typeface="Calibri"/>
                <a:cs typeface="Calibri"/>
              </a:rPr>
              <a:t>oa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418079" y="3828415"/>
            <a:ext cx="8388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C4F79"/>
                </a:solidFill>
                <a:latin typeface="Calibri"/>
                <a:cs typeface="Calibri"/>
              </a:rPr>
              <a:t>Milledgeville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965575" y="2940558"/>
            <a:ext cx="5410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2C4F79"/>
                </a:solidFill>
                <a:latin typeface="Calibri"/>
                <a:cs typeface="Calibri"/>
              </a:rPr>
              <a:t>Au</a:t>
            </a:r>
            <a:r>
              <a:rPr dirty="0" sz="1200" spc="-5" b="1">
                <a:solidFill>
                  <a:srgbClr val="2C4F79"/>
                </a:solidFill>
                <a:latin typeface="Calibri"/>
                <a:cs typeface="Calibri"/>
              </a:rPr>
              <a:t>g</a:t>
            </a:r>
            <a:r>
              <a:rPr dirty="0" sz="1200" b="1">
                <a:solidFill>
                  <a:srgbClr val="2C4F79"/>
                </a:solidFill>
                <a:latin typeface="Calibri"/>
                <a:cs typeface="Calibri"/>
              </a:rPr>
              <a:t>u</a:t>
            </a:r>
            <a:r>
              <a:rPr dirty="0" sz="1200" spc="-15" b="1">
                <a:solidFill>
                  <a:srgbClr val="2C4F79"/>
                </a:solidFill>
                <a:latin typeface="Calibri"/>
                <a:cs typeface="Calibri"/>
              </a:rPr>
              <a:t>s</a:t>
            </a:r>
            <a:r>
              <a:rPr dirty="0" sz="1200" spc="-10" b="1">
                <a:solidFill>
                  <a:srgbClr val="2C4F79"/>
                </a:solidFill>
                <a:latin typeface="Calibri"/>
                <a:cs typeface="Calibri"/>
              </a:rPr>
              <a:t>t</a:t>
            </a:r>
            <a:r>
              <a:rPr dirty="0" sz="1200" b="1">
                <a:solidFill>
                  <a:srgbClr val="2C4F79"/>
                </a:solidFill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728472" y="2298192"/>
            <a:ext cx="406908" cy="40386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139952" y="1807464"/>
            <a:ext cx="199644" cy="20116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514855" y="2225039"/>
            <a:ext cx="199644" cy="2011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234439" y="2325623"/>
            <a:ext cx="281940" cy="281940"/>
          </a:xfrm>
          <a:custGeom>
            <a:avLst/>
            <a:gdLst/>
            <a:ahLst/>
            <a:cxnLst/>
            <a:rect l="l" t="t" r="r" b="b"/>
            <a:pathLst>
              <a:path w="281940" h="281939">
                <a:moveTo>
                  <a:pt x="281940" y="107696"/>
                </a:moveTo>
                <a:lnTo>
                  <a:pt x="0" y="107696"/>
                </a:lnTo>
                <a:lnTo>
                  <a:pt x="87122" y="174243"/>
                </a:lnTo>
                <a:lnTo>
                  <a:pt x="53847" y="281939"/>
                </a:lnTo>
                <a:lnTo>
                  <a:pt x="140969" y="215391"/>
                </a:lnTo>
                <a:lnTo>
                  <a:pt x="207531" y="215391"/>
                </a:lnTo>
                <a:lnTo>
                  <a:pt x="194818" y="174243"/>
                </a:lnTo>
                <a:lnTo>
                  <a:pt x="281940" y="107696"/>
                </a:lnTo>
                <a:close/>
              </a:path>
              <a:path w="281940" h="281939">
                <a:moveTo>
                  <a:pt x="207531" y="215391"/>
                </a:moveTo>
                <a:lnTo>
                  <a:pt x="140969" y="215391"/>
                </a:lnTo>
                <a:lnTo>
                  <a:pt x="228091" y="281939"/>
                </a:lnTo>
                <a:lnTo>
                  <a:pt x="207531" y="215391"/>
                </a:lnTo>
                <a:close/>
              </a:path>
              <a:path w="281940" h="281939">
                <a:moveTo>
                  <a:pt x="140969" y="0"/>
                </a:moveTo>
                <a:lnTo>
                  <a:pt x="107696" y="107696"/>
                </a:lnTo>
                <a:lnTo>
                  <a:pt x="174244" y="107696"/>
                </a:lnTo>
                <a:lnTo>
                  <a:pt x="140969" y="0"/>
                </a:lnTo>
                <a:close/>
              </a:path>
            </a:pathLst>
          </a:custGeom>
          <a:solidFill>
            <a:srgbClr val="4B8DD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234439" y="2325623"/>
            <a:ext cx="281940" cy="281940"/>
          </a:xfrm>
          <a:custGeom>
            <a:avLst/>
            <a:gdLst/>
            <a:ahLst/>
            <a:cxnLst/>
            <a:rect l="l" t="t" r="r" b="b"/>
            <a:pathLst>
              <a:path w="281940" h="281939">
                <a:moveTo>
                  <a:pt x="0" y="107696"/>
                </a:moveTo>
                <a:lnTo>
                  <a:pt x="107696" y="107696"/>
                </a:lnTo>
                <a:lnTo>
                  <a:pt x="140969" y="0"/>
                </a:lnTo>
                <a:lnTo>
                  <a:pt x="174244" y="107696"/>
                </a:lnTo>
                <a:lnTo>
                  <a:pt x="281940" y="107696"/>
                </a:lnTo>
                <a:lnTo>
                  <a:pt x="194818" y="174243"/>
                </a:lnTo>
                <a:lnTo>
                  <a:pt x="228091" y="281939"/>
                </a:lnTo>
                <a:lnTo>
                  <a:pt x="140969" y="215391"/>
                </a:lnTo>
                <a:lnTo>
                  <a:pt x="53847" y="281939"/>
                </a:lnTo>
                <a:lnTo>
                  <a:pt x="87122" y="174243"/>
                </a:lnTo>
                <a:lnTo>
                  <a:pt x="0" y="107696"/>
                </a:lnTo>
                <a:close/>
              </a:path>
            </a:pathLst>
          </a:custGeom>
          <a:ln w="12192">
            <a:solidFill>
              <a:srgbClr val="9FC2E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789176" y="2157983"/>
            <a:ext cx="201167" cy="19964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010155" y="1947672"/>
            <a:ext cx="201167" cy="19964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609344" y="2801111"/>
            <a:ext cx="201168" cy="20116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19683" y="4588764"/>
            <a:ext cx="201167" cy="20116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374647" y="4977384"/>
            <a:ext cx="201168" cy="19964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975859" y="4600955"/>
            <a:ext cx="199644" cy="20116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996188" y="1620392"/>
            <a:ext cx="5549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45" b="1">
                <a:solidFill>
                  <a:srgbClr val="2C4F79"/>
                </a:solidFill>
                <a:latin typeface="Calibri"/>
                <a:cs typeface="Calibri"/>
              </a:rPr>
              <a:t>W</a:t>
            </a:r>
            <a:r>
              <a:rPr dirty="0" sz="1200" spc="-5" b="1">
                <a:solidFill>
                  <a:srgbClr val="2C4F79"/>
                </a:solidFill>
                <a:latin typeface="Calibri"/>
                <a:cs typeface="Calibri"/>
              </a:rPr>
              <a:t>a</a:t>
            </a:r>
            <a:r>
              <a:rPr dirty="0" sz="1200" b="1">
                <a:solidFill>
                  <a:srgbClr val="2C4F79"/>
                </a:solidFill>
                <a:latin typeface="Calibri"/>
                <a:cs typeface="Calibri"/>
              </a:rPr>
              <a:t>l</a:t>
            </a:r>
            <a:r>
              <a:rPr dirty="0" sz="1200" spc="-5" b="1">
                <a:solidFill>
                  <a:srgbClr val="2C4F79"/>
                </a:solidFill>
                <a:latin typeface="Calibri"/>
                <a:cs typeface="Calibri"/>
              </a:rPr>
              <a:t>e</a:t>
            </a:r>
            <a:r>
              <a:rPr dirty="0" sz="1200" b="1">
                <a:solidFill>
                  <a:srgbClr val="2C4F79"/>
                </a:solidFill>
                <a:latin typeface="Calibri"/>
                <a:cs typeface="Calibri"/>
              </a:rPr>
              <a:t>s</a:t>
            </a:r>
            <a:r>
              <a:rPr dirty="0" sz="1200" spc="-15" b="1">
                <a:solidFill>
                  <a:srgbClr val="2C4F79"/>
                </a:solidFill>
                <a:latin typeface="Calibri"/>
                <a:cs typeface="Calibri"/>
              </a:rPr>
              <a:t>k</a:t>
            </a:r>
            <a:r>
              <a:rPr dirty="0" sz="1200" b="1">
                <a:solidFill>
                  <a:srgbClr val="2C4F79"/>
                </a:solidFill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765173" y="1750567"/>
            <a:ext cx="7156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C4F79"/>
                </a:solidFill>
                <a:latin typeface="Calibri"/>
                <a:cs typeface="Calibri"/>
              </a:rPr>
              <a:t>Gainesville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478407" y="2968497"/>
            <a:ext cx="5283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C4F79"/>
                </a:solidFill>
                <a:latin typeface="Calibri"/>
                <a:cs typeface="Calibri"/>
              </a:rPr>
              <a:t>C</a:t>
            </a:r>
            <a:r>
              <a:rPr dirty="0" sz="1200" b="1">
                <a:solidFill>
                  <a:srgbClr val="2C4F79"/>
                </a:solidFill>
                <a:latin typeface="Calibri"/>
                <a:cs typeface="Calibri"/>
              </a:rPr>
              <a:t>o</a:t>
            </a:r>
            <a:r>
              <a:rPr dirty="0" sz="1200" spc="-20" b="1">
                <a:solidFill>
                  <a:srgbClr val="2C4F79"/>
                </a:solidFill>
                <a:latin typeface="Calibri"/>
                <a:cs typeface="Calibri"/>
              </a:rPr>
              <a:t>ny</a:t>
            </a:r>
            <a:r>
              <a:rPr dirty="0" sz="1200" spc="-5" b="1">
                <a:solidFill>
                  <a:srgbClr val="2C4F79"/>
                </a:solidFill>
                <a:latin typeface="Calibri"/>
                <a:cs typeface="Calibri"/>
              </a:rPr>
              <a:t>e</a:t>
            </a:r>
            <a:r>
              <a:rPr dirty="0" sz="1200" spc="-10" b="1">
                <a:solidFill>
                  <a:srgbClr val="2C4F79"/>
                </a:solidFill>
                <a:latin typeface="Calibri"/>
                <a:cs typeface="Calibri"/>
              </a:rPr>
              <a:t>r</a:t>
            </a:r>
            <a:r>
              <a:rPr dirty="0" sz="1200" b="1">
                <a:solidFill>
                  <a:srgbClr val="2C4F79"/>
                </a:solidFill>
                <a:latin typeface="Calibri"/>
                <a:cs typeface="Calibri"/>
              </a:rPr>
              <a:t>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055319" y="2555493"/>
            <a:ext cx="63881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0" b="1">
                <a:solidFill>
                  <a:srgbClr val="4B8DDD"/>
                </a:solidFill>
                <a:latin typeface="Calibri"/>
                <a:cs typeface="Calibri"/>
              </a:rPr>
              <a:t>A</a:t>
            </a:r>
            <a:r>
              <a:rPr dirty="0" sz="1600" spc="-5" b="1">
                <a:solidFill>
                  <a:srgbClr val="4B8DDD"/>
                </a:solidFill>
                <a:latin typeface="Calibri"/>
                <a:cs typeface="Calibri"/>
              </a:rPr>
              <a:t>tla</a:t>
            </a:r>
            <a:r>
              <a:rPr dirty="0" sz="1600" spc="-25" b="1">
                <a:solidFill>
                  <a:srgbClr val="4B8DDD"/>
                </a:solidFill>
                <a:latin typeface="Calibri"/>
                <a:cs typeface="Calibri"/>
              </a:rPr>
              <a:t>n</a:t>
            </a:r>
            <a:r>
              <a:rPr dirty="0" sz="1600" spc="-20" b="1">
                <a:solidFill>
                  <a:srgbClr val="4B8DDD"/>
                </a:solidFill>
                <a:latin typeface="Calibri"/>
                <a:cs typeface="Calibri"/>
              </a:rPr>
              <a:t>t</a:t>
            </a:r>
            <a:r>
              <a:rPr dirty="0" sz="1600" spc="-5" b="1">
                <a:solidFill>
                  <a:srgbClr val="4B8DDD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37489" y="3307841"/>
            <a:ext cx="1053465" cy="5607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00075" marR="5080" indent="-193675">
              <a:lnSpc>
                <a:spcPct val="100000"/>
              </a:lnSpc>
              <a:spcBef>
                <a:spcPts val="100"/>
              </a:spcBef>
            </a:pPr>
            <a:r>
              <a:rPr dirty="0" sz="1200" spc="-30" b="1">
                <a:solidFill>
                  <a:srgbClr val="2C4F79"/>
                </a:solidFill>
                <a:latin typeface="Calibri"/>
                <a:cs typeface="Calibri"/>
              </a:rPr>
              <a:t>P</a:t>
            </a:r>
            <a:r>
              <a:rPr dirty="0" sz="1200" spc="-5" b="1">
                <a:solidFill>
                  <a:srgbClr val="2C4F79"/>
                </a:solidFill>
                <a:latin typeface="Calibri"/>
                <a:cs typeface="Calibri"/>
              </a:rPr>
              <a:t>eac</a:t>
            </a:r>
            <a:r>
              <a:rPr dirty="0" sz="1200" spc="-10" b="1">
                <a:solidFill>
                  <a:srgbClr val="2C4F79"/>
                </a:solidFill>
                <a:latin typeface="Calibri"/>
                <a:cs typeface="Calibri"/>
              </a:rPr>
              <a:t>h</a:t>
            </a:r>
            <a:r>
              <a:rPr dirty="0" sz="1200" b="1">
                <a:solidFill>
                  <a:srgbClr val="2C4F79"/>
                </a:solidFill>
                <a:latin typeface="Calibri"/>
                <a:cs typeface="Calibri"/>
              </a:rPr>
              <a:t>tr</a:t>
            </a:r>
            <a:r>
              <a:rPr dirty="0" sz="1200" spc="-10" b="1">
                <a:solidFill>
                  <a:srgbClr val="2C4F79"/>
                </a:solidFill>
                <a:latin typeface="Calibri"/>
                <a:cs typeface="Calibri"/>
              </a:rPr>
              <a:t>e</a:t>
            </a:r>
            <a:r>
              <a:rPr dirty="0" sz="1200" b="1">
                <a:solidFill>
                  <a:srgbClr val="2C4F79"/>
                </a:solidFill>
                <a:latin typeface="Calibri"/>
                <a:cs typeface="Calibri"/>
              </a:rPr>
              <a:t>e  </a:t>
            </a:r>
            <a:r>
              <a:rPr dirty="0" sz="1200" spc="-5" b="1">
                <a:solidFill>
                  <a:srgbClr val="2C4F79"/>
                </a:solidFill>
                <a:latin typeface="Calibri"/>
                <a:cs typeface="Calibri"/>
              </a:rPr>
              <a:t>City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ts val="1330"/>
              </a:lnSpc>
            </a:pPr>
            <a:r>
              <a:rPr dirty="0" sz="1200" spc="-5" b="1">
                <a:solidFill>
                  <a:srgbClr val="2C4F79"/>
                </a:solidFill>
                <a:latin typeface="Calibri"/>
                <a:cs typeface="Calibri"/>
              </a:rPr>
              <a:t>Newnan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45337" y="2015490"/>
            <a:ext cx="1492885" cy="5410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60400">
              <a:lnSpc>
                <a:spcPts val="116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C4F79"/>
                </a:solidFill>
                <a:latin typeface="Calibri"/>
                <a:cs typeface="Calibri"/>
              </a:rPr>
              <a:t>Duluth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ts val="1160"/>
              </a:lnSpc>
            </a:pPr>
            <a:r>
              <a:rPr dirty="0" sz="1200" spc="-5" b="1">
                <a:solidFill>
                  <a:srgbClr val="2C4F79"/>
                </a:solidFill>
                <a:latin typeface="Calibri"/>
                <a:cs typeface="Calibri"/>
              </a:rPr>
              <a:t>Mableton</a:t>
            </a:r>
            <a:endParaRPr sz="12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295"/>
              </a:spcBef>
            </a:pPr>
            <a:r>
              <a:rPr dirty="0" sz="1200" b="1">
                <a:solidFill>
                  <a:srgbClr val="2C4F79"/>
                </a:solidFill>
                <a:latin typeface="Calibri"/>
                <a:cs typeface="Calibri"/>
              </a:rPr>
              <a:t>Bu</a:t>
            </a:r>
            <a:r>
              <a:rPr dirty="0" sz="1200" spc="-5" b="1">
                <a:solidFill>
                  <a:srgbClr val="2C4F79"/>
                </a:solidFill>
                <a:latin typeface="Calibri"/>
                <a:cs typeface="Calibri"/>
              </a:rPr>
              <a:t>f</a:t>
            </a:r>
            <a:r>
              <a:rPr dirty="0" sz="1200" b="1">
                <a:solidFill>
                  <a:srgbClr val="2C4F79"/>
                </a:solidFill>
                <a:latin typeface="Calibri"/>
                <a:cs typeface="Calibri"/>
              </a:rPr>
              <a:t>o</a:t>
            </a:r>
            <a:r>
              <a:rPr dirty="0" sz="1200" spc="-5" b="1">
                <a:solidFill>
                  <a:srgbClr val="2C4F79"/>
                </a:solidFill>
                <a:latin typeface="Calibri"/>
                <a:cs typeface="Calibri"/>
              </a:rPr>
              <a:t>r</a:t>
            </a:r>
            <a:r>
              <a:rPr dirty="0" sz="1200" b="1">
                <a:solidFill>
                  <a:srgbClr val="2C4F79"/>
                </a:solidFill>
                <a:latin typeface="Calibri"/>
                <a:cs typeface="Calibri"/>
              </a:rPr>
              <a:t>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74928" y="2703321"/>
            <a:ext cx="3765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C4F79"/>
                </a:solidFill>
                <a:latin typeface="Calibri"/>
                <a:cs typeface="Calibri"/>
              </a:rPr>
              <a:t>L</a:t>
            </a:r>
            <a:r>
              <a:rPr dirty="0" sz="1200" b="1">
                <a:solidFill>
                  <a:srgbClr val="2C4F79"/>
                </a:solidFill>
                <a:latin typeface="Calibri"/>
                <a:cs typeface="Calibri"/>
              </a:rPr>
              <a:t>it</a:t>
            </a:r>
            <a:r>
              <a:rPr dirty="0" sz="1200" spc="5" b="1">
                <a:solidFill>
                  <a:srgbClr val="2C4F79"/>
                </a:solidFill>
                <a:latin typeface="Calibri"/>
                <a:cs typeface="Calibri"/>
              </a:rPr>
              <a:t>h</a:t>
            </a:r>
            <a:r>
              <a:rPr dirty="0" sz="1200" b="1">
                <a:solidFill>
                  <a:srgbClr val="2C4F79"/>
                </a:solidFill>
                <a:latin typeface="Calibri"/>
                <a:cs typeface="Calibri"/>
              </a:rPr>
              <a:t>ia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20064" y="2886202"/>
            <a:ext cx="4870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2C4F79"/>
                </a:solidFill>
                <a:latin typeface="Calibri"/>
                <a:cs typeface="Calibri"/>
              </a:rPr>
              <a:t>Sp</a:t>
            </a:r>
            <a:r>
              <a:rPr dirty="0" sz="1200" spc="5" b="1">
                <a:solidFill>
                  <a:srgbClr val="2C4F79"/>
                </a:solidFill>
                <a:latin typeface="Calibri"/>
                <a:cs typeface="Calibri"/>
              </a:rPr>
              <a:t>r</a:t>
            </a:r>
            <a:r>
              <a:rPr dirty="0" sz="1200" b="1">
                <a:solidFill>
                  <a:srgbClr val="2C4F79"/>
                </a:solidFill>
                <a:latin typeface="Calibri"/>
                <a:cs typeface="Calibri"/>
              </a:rPr>
              <a:t>in</a:t>
            </a:r>
            <a:r>
              <a:rPr dirty="0" sz="1200" spc="-5" b="1">
                <a:solidFill>
                  <a:srgbClr val="2C4F79"/>
                </a:solidFill>
                <a:latin typeface="Calibri"/>
                <a:cs typeface="Calibri"/>
              </a:rPr>
              <a:t>g</a:t>
            </a:r>
            <a:r>
              <a:rPr dirty="0" sz="1200" b="1">
                <a:solidFill>
                  <a:srgbClr val="2C4F79"/>
                </a:solidFill>
                <a:latin typeface="Calibri"/>
                <a:cs typeface="Calibri"/>
              </a:rPr>
              <a:t>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157222" y="4486402"/>
            <a:ext cx="82359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C4F79"/>
                </a:solidFill>
                <a:latin typeface="Calibri"/>
                <a:cs typeface="Calibri"/>
              </a:rPr>
              <a:t>Hawkinsville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180896" y="4761357"/>
            <a:ext cx="6178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C4F79"/>
                </a:solidFill>
                <a:latin typeface="Calibri"/>
                <a:cs typeface="Calibri"/>
              </a:rPr>
              <a:t>Americus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343402" y="3993007"/>
            <a:ext cx="4438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C4F79"/>
                </a:solidFill>
                <a:latin typeface="Calibri"/>
                <a:cs typeface="Calibri"/>
              </a:rPr>
              <a:t>Dublin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859784" y="4640326"/>
            <a:ext cx="4616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C4F79"/>
                </a:solidFill>
                <a:latin typeface="Calibri"/>
                <a:cs typeface="Calibri"/>
              </a:rPr>
              <a:t>Vidalia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739766" y="4386833"/>
            <a:ext cx="7086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C4F79"/>
                </a:solidFill>
                <a:latin typeface="Calibri"/>
                <a:cs typeface="Calibri"/>
              </a:rPr>
              <a:t>Springfield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950334" y="4059428"/>
            <a:ext cx="7112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2C4F79"/>
                </a:solidFill>
                <a:latin typeface="Calibri"/>
                <a:cs typeface="Calibri"/>
              </a:rPr>
              <a:t>Statesboro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766184" y="3459226"/>
            <a:ext cx="82041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45" b="1">
                <a:solidFill>
                  <a:srgbClr val="2C4F79"/>
                </a:solidFill>
                <a:latin typeface="Calibri"/>
                <a:cs typeface="Calibri"/>
              </a:rPr>
              <a:t>W</a:t>
            </a:r>
            <a:r>
              <a:rPr dirty="0" sz="1200" spc="-30" b="1">
                <a:solidFill>
                  <a:srgbClr val="2C4F79"/>
                </a:solidFill>
                <a:latin typeface="Calibri"/>
                <a:cs typeface="Calibri"/>
              </a:rPr>
              <a:t>a</a:t>
            </a:r>
            <a:r>
              <a:rPr dirty="0" sz="1200" spc="-5" b="1">
                <a:solidFill>
                  <a:srgbClr val="2C4F79"/>
                </a:solidFill>
                <a:latin typeface="Calibri"/>
                <a:cs typeface="Calibri"/>
              </a:rPr>
              <a:t>y</a:t>
            </a:r>
            <a:r>
              <a:rPr dirty="0" sz="1200" b="1">
                <a:solidFill>
                  <a:srgbClr val="2C4F79"/>
                </a:solidFill>
                <a:latin typeface="Calibri"/>
                <a:cs typeface="Calibri"/>
              </a:rPr>
              <a:t>n</a:t>
            </a:r>
            <a:r>
              <a:rPr dirty="0" sz="1200" spc="-5" b="1">
                <a:solidFill>
                  <a:srgbClr val="2C4F79"/>
                </a:solidFill>
                <a:latin typeface="Calibri"/>
                <a:cs typeface="Calibri"/>
              </a:rPr>
              <a:t>e</a:t>
            </a:r>
            <a:r>
              <a:rPr dirty="0" sz="1200" b="1">
                <a:solidFill>
                  <a:srgbClr val="2C4F79"/>
                </a:solidFill>
                <a:latin typeface="Calibri"/>
                <a:cs typeface="Calibri"/>
              </a:rPr>
              <a:t>sbo</a:t>
            </a:r>
            <a:r>
              <a:rPr dirty="0" sz="1200" spc="-5" b="1">
                <a:solidFill>
                  <a:srgbClr val="2C4F79"/>
                </a:solidFill>
                <a:latin typeface="Calibri"/>
                <a:cs typeface="Calibri"/>
              </a:rPr>
              <a:t>r</a:t>
            </a:r>
            <a:r>
              <a:rPr dirty="0" sz="1200" b="1">
                <a:solidFill>
                  <a:srgbClr val="2C4F79"/>
                </a:solidFill>
                <a:latin typeface="Calibri"/>
                <a:cs typeface="Calibri"/>
              </a:rPr>
              <a:t>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598289" y="6390233"/>
            <a:ext cx="6800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C4F79"/>
                </a:solidFill>
                <a:latin typeface="Calibri"/>
                <a:cs typeface="Calibri"/>
              </a:rPr>
              <a:t>Brunswick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7896" y="1784984"/>
            <a:ext cx="3905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30" b="1">
                <a:solidFill>
                  <a:srgbClr val="2C4F79"/>
                </a:solidFill>
                <a:latin typeface="Calibri"/>
                <a:cs typeface="Calibri"/>
              </a:rPr>
              <a:t>R</a:t>
            </a:r>
            <a:r>
              <a:rPr dirty="0" sz="1200" b="1">
                <a:solidFill>
                  <a:srgbClr val="2C4F79"/>
                </a:solidFill>
                <a:latin typeface="Calibri"/>
                <a:cs typeface="Calibri"/>
              </a:rPr>
              <a:t>ome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0827" y="2545460"/>
            <a:ext cx="6629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C4F79"/>
                </a:solidFill>
                <a:latin typeface="Calibri"/>
                <a:cs typeface="Calibri"/>
              </a:rPr>
              <a:t>Carrollton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414777" y="2619247"/>
            <a:ext cx="4686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35" b="1">
                <a:solidFill>
                  <a:srgbClr val="2C4F79"/>
                </a:solidFill>
                <a:latin typeface="Calibri"/>
                <a:cs typeface="Calibri"/>
              </a:rPr>
              <a:t>A</a:t>
            </a:r>
            <a:r>
              <a:rPr dirty="0" sz="1200" b="1">
                <a:solidFill>
                  <a:srgbClr val="2C4F79"/>
                </a:solidFill>
                <a:latin typeface="Calibri"/>
                <a:cs typeface="Calibri"/>
              </a:rPr>
              <a:t>t</a:t>
            </a:r>
            <a:r>
              <a:rPr dirty="0" sz="1200" spc="5" b="1">
                <a:solidFill>
                  <a:srgbClr val="2C4F79"/>
                </a:solidFill>
                <a:latin typeface="Calibri"/>
                <a:cs typeface="Calibri"/>
              </a:rPr>
              <a:t>h</a:t>
            </a:r>
            <a:r>
              <a:rPr dirty="0" sz="1200" spc="-5" b="1">
                <a:solidFill>
                  <a:srgbClr val="2C4F79"/>
                </a:solidFill>
                <a:latin typeface="Calibri"/>
                <a:cs typeface="Calibri"/>
              </a:rPr>
              <a:t>e</a:t>
            </a:r>
            <a:r>
              <a:rPr dirty="0" sz="1200" b="1">
                <a:solidFill>
                  <a:srgbClr val="2C4F79"/>
                </a:solidFill>
                <a:latin typeface="Calibri"/>
                <a:cs typeface="Calibri"/>
              </a:rPr>
              <a:t>ns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37515" y="4398391"/>
            <a:ext cx="6572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C4F79"/>
                </a:solidFill>
                <a:latin typeface="Calibri"/>
                <a:cs typeface="Calibri"/>
              </a:rPr>
              <a:t>Columbus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2755392" y="2363723"/>
            <a:ext cx="201167" cy="19964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 txBox="1"/>
          <p:nvPr/>
        </p:nvSpPr>
        <p:spPr>
          <a:xfrm>
            <a:off x="2501010" y="2170303"/>
            <a:ext cx="7296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C4F79"/>
                </a:solidFill>
                <a:latin typeface="Calibri"/>
                <a:cs typeface="Calibri"/>
              </a:rPr>
              <a:t>Winterville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2359151" y="3179064"/>
            <a:ext cx="199643" cy="2011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 txBox="1"/>
          <p:nvPr/>
        </p:nvSpPr>
        <p:spPr>
          <a:xfrm>
            <a:off x="2201036" y="3379470"/>
            <a:ext cx="6026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2C4F79"/>
                </a:solidFill>
                <a:latin typeface="Calibri"/>
                <a:cs typeface="Calibri"/>
              </a:rPr>
              <a:t>E</a:t>
            </a:r>
            <a:r>
              <a:rPr dirty="0" sz="1200" spc="-20" b="1">
                <a:solidFill>
                  <a:srgbClr val="2C4F79"/>
                </a:solidFill>
                <a:latin typeface="Calibri"/>
                <a:cs typeface="Calibri"/>
              </a:rPr>
              <a:t>a</a:t>
            </a:r>
            <a:r>
              <a:rPr dirty="0" sz="1200" spc="-10" b="1">
                <a:solidFill>
                  <a:srgbClr val="2C4F79"/>
                </a:solidFill>
                <a:latin typeface="Calibri"/>
                <a:cs typeface="Calibri"/>
              </a:rPr>
              <a:t>t</a:t>
            </a:r>
            <a:r>
              <a:rPr dirty="0" sz="1200" b="1">
                <a:solidFill>
                  <a:srgbClr val="2C4F79"/>
                </a:solidFill>
                <a:latin typeface="Calibri"/>
                <a:cs typeface="Calibri"/>
              </a:rPr>
              <a:t>o</a:t>
            </a:r>
            <a:r>
              <a:rPr dirty="0" sz="1200" spc="-10" b="1">
                <a:solidFill>
                  <a:srgbClr val="2C4F79"/>
                </a:solidFill>
                <a:latin typeface="Calibri"/>
                <a:cs typeface="Calibri"/>
              </a:rPr>
              <a:t>nt</a:t>
            </a:r>
            <a:r>
              <a:rPr dirty="0" sz="1200" b="1">
                <a:solidFill>
                  <a:srgbClr val="2C4F79"/>
                </a:solidFill>
                <a:latin typeface="Calibri"/>
                <a:cs typeface="Calibri"/>
              </a:rPr>
              <a:t>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9834753" y="7287564"/>
            <a:ext cx="113030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>
                <a:solidFill>
                  <a:srgbClr val="9FC2EC"/>
                </a:solidFill>
                <a:latin typeface="Calibri"/>
                <a:cs typeface="Calibri"/>
              </a:rPr>
              <a:t>2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973317" y="35509"/>
            <a:ext cx="2042795" cy="76327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b="1">
                <a:solidFill>
                  <a:srgbClr val="1E3551"/>
                </a:solidFill>
                <a:latin typeface="Calibri"/>
                <a:cs typeface="Calibri"/>
              </a:rPr>
              <a:t>Augusta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Augusta</a:t>
            </a:r>
            <a:r>
              <a:rPr dirty="0" sz="1100" spc="-25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Amusements</a:t>
            </a:r>
            <a:endParaRPr sz="1100">
              <a:latin typeface="Calibri"/>
              <a:cs typeface="Calibri"/>
            </a:endParaRPr>
          </a:p>
          <a:p>
            <a:pPr marL="12700" marR="178435">
              <a:lnSpc>
                <a:spcPct val="100000"/>
              </a:lnSpc>
            </a:pP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Augusta Entertainment</a:t>
            </a:r>
            <a:r>
              <a:rPr dirty="0" sz="1100" spc="-100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Complex  Greater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Augusta </a:t>
            </a: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Arts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Council  </a:t>
            </a: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Imperial</a:t>
            </a:r>
            <a:r>
              <a:rPr dirty="0" sz="1100" spc="-30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Theatre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Miller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Theater </a:t>
            </a: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/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Augusta</a:t>
            </a:r>
            <a:r>
              <a:rPr dirty="0" sz="1100" spc="-100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Symphony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100" b="1">
                <a:solidFill>
                  <a:srgbClr val="1E3551"/>
                </a:solidFill>
                <a:latin typeface="Calibri"/>
                <a:cs typeface="Calibri"/>
              </a:rPr>
              <a:t>Brunswick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Ritz</a:t>
            </a:r>
            <a:r>
              <a:rPr dirty="0" sz="1100" spc="-20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Theatre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100" spc="-5" b="1">
                <a:solidFill>
                  <a:srgbClr val="1E3551"/>
                </a:solidFill>
                <a:latin typeface="Calibri"/>
                <a:cs typeface="Calibri"/>
              </a:rPr>
              <a:t>Buford</a:t>
            </a:r>
            <a:endParaRPr sz="1100">
              <a:latin typeface="Calibri"/>
              <a:cs typeface="Calibri"/>
            </a:endParaRPr>
          </a:p>
          <a:p>
            <a:pPr marL="12700" marR="530860">
              <a:lnSpc>
                <a:spcPct val="100000"/>
              </a:lnSpc>
              <a:spcBef>
                <a:spcPts val="5"/>
              </a:spcBef>
            </a:pP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Buford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Community</a:t>
            </a:r>
            <a:r>
              <a:rPr dirty="0" sz="1100" spc="-105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Center  Eagle</a:t>
            </a:r>
            <a:r>
              <a:rPr dirty="0" sz="1100" spc="-15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Theatre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100" spc="-5" b="1">
                <a:solidFill>
                  <a:srgbClr val="1E3551"/>
                </a:solidFill>
                <a:latin typeface="Calibri"/>
                <a:cs typeface="Calibri"/>
              </a:rPr>
              <a:t>Carrollton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Carrollton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Center for </a:t>
            </a: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the</a:t>
            </a:r>
            <a:r>
              <a:rPr dirty="0" sz="1100" spc="-75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Arts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100" spc="-5" b="1">
                <a:solidFill>
                  <a:srgbClr val="1E3551"/>
                </a:solidFill>
                <a:latin typeface="Calibri"/>
                <a:cs typeface="Calibri"/>
              </a:rPr>
              <a:t>Columbus</a:t>
            </a:r>
            <a:endParaRPr sz="1100">
              <a:latin typeface="Calibri"/>
              <a:cs typeface="Calibri"/>
            </a:endParaRPr>
          </a:p>
          <a:p>
            <a:pPr marL="12700" marR="751840">
              <a:lnSpc>
                <a:spcPct val="100000"/>
              </a:lnSpc>
            </a:pP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Columbus Civic</a:t>
            </a:r>
            <a:r>
              <a:rPr dirty="0" sz="1100" spc="-85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Center  Columbus CVB  </a:t>
            </a: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RiverCenter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100" spc="-5" b="1">
                <a:solidFill>
                  <a:srgbClr val="1E3551"/>
                </a:solidFill>
                <a:latin typeface="Calibri"/>
                <a:cs typeface="Calibri"/>
              </a:rPr>
              <a:t>Conyers</a:t>
            </a:r>
            <a:endParaRPr sz="1100">
              <a:latin typeface="Calibri"/>
              <a:cs typeface="Calibri"/>
            </a:endParaRPr>
          </a:p>
          <a:p>
            <a:pPr marL="12700" marR="153670">
              <a:lnSpc>
                <a:spcPct val="100000"/>
              </a:lnSpc>
            </a:pP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Conyers Rockdale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Council for</a:t>
            </a:r>
            <a:r>
              <a:rPr dirty="0" sz="1100" spc="-110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the  Arts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100" spc="-5" b="1">
                <a:solidFill>
                  <a:srgbClr val="1E3551"/>
                </a:solidFill>
                <a:latin typeface="Calibri"/>
                <a:cs typeface="Calibri"/>
              </a:rPr>
              <a:t>Dahlonega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Holly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Theatre Community</a:t>
            </a:r>
            <a:r>
              <a:rPr dirty="0" sz="1100" spc="-75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Center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100" spc="-5" b="1">
                <a:solidFill>
                  <a:srgbClr val="1E3551"/>
                </a:solidFill>
                <a:latin typeface="Calibri"/>
                <a:cs typeface="Calibri"/>
              </a:rPr>
              <a:t>Dublin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Theatre</a:t>
            </a:r>
            <a:r>
              <a:rPr dirty="0" sz="1100" spc="-25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Dublin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z="1100" spc="-5" b="1">
                <a:solidFill>
                  <a:srgbClr val="1E3551"/>
                </a:solidFill>
                <a:latin typeface="Calibri"/>
                <a:cs typeface="Calibri"/>
              </a:rPr>
              <a:t>Duluth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Infinite Energy</a:t>
            </a:r>
            <a:r>
              <a:rPr dirty="0" sz="1100" spc="-30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Center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100" spc="-5" b="1">
                <a:solidFill>
                  <a:srgbClr val="1E3551"/>
                </a:solidFill>
                <a:latin typeface="Calibri"/>
                <a:cs typeface="Calibri"/>
              </a:rPr>
              <a:t>Eatonton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The Plaza </a:t>
            </a: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Arts</a:t>
            </a:r>
            <a:r>
              <a:rPr dirty="0" sz="1100" spc="-30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Center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100" b="1">
                <a:solidFill>
                  <a:srgbClr val="1E3551"/>
                </a:solidFill>
                <a:latin typeface="Calibri"/>
                <a:cs typeface="Calibri"/>
              </a:rPr>
              <a:t>Ellijay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Gilmer</a:t>
            </a:r>
            <a:r>
              <a:rPr dirty="0" sz="1100" spc="-105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Arts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100" spc="-5" b="1">
                <a:solidFill>
                  <a:srgbClr val="1E3551"/>
                </a:solidFill>
                <a:latin typeface="Calibri"/>
                <a:cs typeface="Calibri"/>
              </a:rPr>
              <a:t>Gainesville</a:t>
            </a:r>
            <a:endParaRPr sz="11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The </a:t>
            </a: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Arts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Council </a:t>
            </a: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Pearce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Auditorium  </a:t>
            </a: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Gainesville</a:t>
            </a:r>
            <a:r>
              <a:rPr dirty="0" sz="1100" spc="-25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Garden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100" b="1">
                <a:solidFill>
                  <a:srgbClr val="1E3551"/>
                </a:solidFill>
                <a:latin typeface="Calibri"/>
                <a:cs typeface="Calibri"/>
              </a:rPr>
              <a:t>Hawkinsville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Hawkinsville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Opera</a:t>
            </a:r>
            <a:r>
              <a:rPr dirty="0" sz="1100" spc="-60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House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100" b="1">
                <a:solidFill>
                  <a:srgbClr val="1E3551"/>
                </a:solidFill>
                <a:latin typeface="Calibri"/>
                <a:cs typeface="Calibri"/>
              </a:rPr>
              <a:t>Lithia</a:t>
            </a:r>
            <a:r>
              <a:rPr dirty="0" sz="1100" spc="-20" b="1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 spc="-5" b="1">
                <a:solidFill>
                  <a:srgbClr val="1E3551"/>
                </a:solidFill>
                <a:latin typeface="Calibri"/>
                <a:cs typeface="Calibri"/>
              </a:rPr>
              <a:t>Springs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Arts</a:t>
            </a:r>
            <a:r>
              <a:rPr dirty="0" sz="1100" spc="-15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Georgia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100" spc="-5" b="1">
                <a:solidFill>
                  <a:srgbClr val="1E3551"/>
                </a:solidFill>
                <a:latin typeface="Calibri"/>
                <a:cs typeface="Calibri"/>
              </a:rPr>
              <a:t>Mableton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Mable House Barnes</a:t>
            </a:r>
            <a:r>
              <a:rPr dirty="0" sz="1100" spc="-100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Amphitheatre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8207756" y="35509"/>
            <a:ext cx="1967230" cy="71297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5" b="1">
                <a:solidFill>
                  <a:srgbClr val="1E3551"/>
                </a:solidFill>
                <a:latin typeface="Calibri"/>
                <a:cs typeface="Calibri"/>
              </a:rPr>
              <a:t>Macon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Historic Douglass</a:t>
            </a:r>
            <a:r>
              <a:rPr dirty="0" sz="1100" spc="-95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Theatre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100" spc="-5" b="1">
                <a:solidFill>
                  <a:srgbClr val="1E3551"/>
                </a:solidFill>
                <a:latin typeface="Calibri"/>
                <a:cs typeface="Calibri"/>
              </a:rPr>
              <a:t>Marietta</a:t>
            </a:r>
            <a:endParaRPr sz="1100">
              <a:latin typeface="Calibri"/>
              <a:cs typeface="Calibri"/>
            </a:endParaRPr>
          </a:p>
          <a:p>
            <a:pPr marL="12700" marR="315595">
              <a:lnSpc>
                <a:spcPct val="100000"/>
              </a:lnSpc>
            </a:pP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Earl </a:t>
            </a: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and Rachel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Smith</a:t>
            </a:r>
            <a:r>
              <a:rPr dirty="0" sz="1100" spc="-110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Strand  Theatre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100" b="1">
                <a:solidFill>
                  <a:srgbClr val="1E3551"/>
                </a:solidFill>
                <a:latin typeface="Calibri"/>
                <a:cs typeface="Calibri"/>
              </a:rPr>
              <a:t>Milledgeville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Allied</a:t>
            </a:r>
            <a:r>
              <a:rPr dirty="0" sz="1100" spc="-15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Arts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100" spc="-5" b="1">
                <a:solidFill>
                  <a:srgbClr val="1E3551"/>
                </a:solidFill>
                <a:latin typeface="Calibri"/>
                <a:cs typeface="Calibri"/>
              </a:rPr>
              <a:t>Newnan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The </a:t>
            </a: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Newnan</a:t>
            </a:r>
            <a:r>
              <a:rPr dirty="0" sz="1100" spc="-20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Centre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z="1100" spc="-5" b="1">
                <a:solidFill>
                  <a:srgbClr val="1E3551"/>
                </a:solidFill>
                <a:latin typeface="Calibri"/>
                <a:cs typeface="Calibri"/>
              </a:rPr>
              <a:t>Peachtree</a:t>
            </a:r>
            <a:r>
              <a:rPr dirty="0" sz="1100" spc="-30" b="1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1E3551"/>
                </a:solidFill>
                <a:latin typeface="Calibri"/>
                <a:cs typeface="Calibri"/>
              </a:rPr>
              <a:t>City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The</a:t>
            </a:r>
            <a:r>
              <a:rPr dirty="0" sz="1100" spc="-15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Fred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100" spc="-5" b="1">
                <a:solidFill>
                  <a:srgbClr val="1E3551"/>
                </a:solidFill>
                <a:latin typeface="Calibri"/>
                <a:cs typeface="Calibri"/>
              </a:rPr>
              <a:t>Rome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Historic Desoto</a:t>
            </a:r>
            <a:r>
              <a:rPr dirty="0" sz="1100" spc="-80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Theatre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100" spc="-5" b="1">
                <a:solidFill>
                  <a:srgbClr val="1E3551"/>
                </a:solidFill>
                <a:latin typeface="Calibri"/>
                <a:cs typeface="Calibri"/>
              </a:rPr>
              <a:t>Springfield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Mars</a:t>
            </a:r>
            <a:r>
              <a:rPr dirty="0" sz="1100" spc="-30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Theatre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100" spc="-5" b="1">
                <a:solidFill>
                  <a:srgbClr val="1E3551"/>
                </a:solidFill>
                <a:latin typeface="Calibri"/>
                <a:cs typeface="Calibri"/>
              </a:rPr>
              <a:t>Statesboro</a:t>
            </a:r>
            <a:endParaRPr sz="1100">
              <a:latin typeface="Calibri"/>
              <a:cs typeface="Calibri"/>
            </a:endParaRPr>
          </a:p>
          <a:p>
            <a:pPr marL="12700" marR="10160">
              <a:lnSpc>
                <a:spcPct val="100000"/>
              </a:lnSpc>
            </a:pP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Averitt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Center for </a:t>
            </a: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the Arts  Performing Arts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Center </a:t>
            </a: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at</a:t>
            </a:r>
            <a:r>
              <a:rPr dirty="0" sz="1100" spc="-125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Georgia  Southern</a:t>
            </a:r>
            <a:r>
              <a:rPr dirty="0" sz="1100" spc="-45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University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100" spc="-5" b="1">
                <a:solidFill>
                  <a:srgbClr val="1E3551"/>
                </a:solidFill>
                <a:latin typeface="Calibri"/>
                <a:cs typeface="Calibri"/>
              </a:rPr>
              <a:t>Thomasville</a:t>
            </a:r>
            <a:endParaRPr sz="1100">
              <a:latin typeface="Calibri"/>
              <a:cs typeface="Calibri"/>
            </a:endParaRPr>
          </a:p>
          <a:p>
            <a:pPr marL="12700" marR="410209">
              <a:lnSpc>
                <a:spcPct val="100000"/>
              </a:lnSpc>
            </a:pP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Thomasville Entertainment  Foundation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100" b="1">
                <a:solidFill>
                  <a:srgbClr val="1E3551"/>
                </a:solidFill>
                <a:latin typeface="Calibri"/>
                <a:cs typeface="Calibri"/>
              </a:rPr>
              <a:t>Toccoa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Schaefer</a:t>
            </a:r>
            <a:r>
              <a:rPr dirty="0" sz="1100" spc="-20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Center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The </a:t>
            </a: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Historic Ritz</a:t>
            </a:r>
            <a:r>
              <a:rPr dirty="0" sz="1100" spc="-55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Theatre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100" spc="-5" b="1">
                <a:solidFill>
                  <a:srgbClr val="1E3551"/>
                </a:solidFill>
                <a:latin typeface="Calibri"/>
                <a:cs typeface="Calibri"/>
              </a:rPr>
              <a:t>Vidalia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PAL</a:t>
            </a:r>
            <a:r>
              <a:rPr dirty="0" sz="1100" spc="-25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Theater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100" spc="-5" b="1">
                <a:solidFill>
                  <a:srgbClr val="1E3551"/>
                </a:solidFill>
                <a:latin typeface="Calibri"/>
                <a:cs typeface="Calibri"/>
              </a:rPr>
              <a:t>Waleska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Falany </a:t>
            </a: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Performing Arts</a:t>
            </a:r>
            <a:r>
              <a:rPr dirty="0" sz="1100" spc="-80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Center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100" spc="-5" b="1">
                <a:solidFill>
                  <a:srgbClr val="1E3551"/>
                </a:solidFill>
                <a:latin typeface="Calibri"/>
                <a:cs typeface="Calibri"/>
              </a:rPr>
              <a:t>Waynesboro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Waynesboro-Burke Concert</a:t>
            </a:r>
            <a:r>
              <a:rPr dirty="0" sz="1100" spc="-114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Series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100" b="1">
                <a:solidFill>
                  <a:srgbClr val="1E3551"/>
                </a:solidFill>
                <a:latin typeface="Calibri"/>
                <a:cs typeface="Calibri"/>
              </a:rPr>
              <a:t>Winterville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Winterville</a:t>
            </a:r>
            <a:r>
              <a:rPr dirty="0" sz="1100" spc="-40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Auditorium</a:t>
            </a:r>
            <a:endParaRPr sz="1100">
              <a:latin typeface="Calibri"/>
              <a:cs typeface="Calibri"/>
            </a:endParaRPr>
          </a:p>
          <a:p>
            <a:pPr marL="12700" marR="311785">
              <a:lnSpc>
                <a:spcPct val="100000"/>
              </a:lnSpc>
              <a:spcBef>
                <a:spcPts val="600"/>
              </a:spcBef>
            </a:pPr>
            <a:r>
              <a:rPr dirty="0" sz="1100" spc="-5" b="1">
                <a:solidFill>
                  <a:srgbClr val="1E3551"/>
                </a:solidFill>
                <a:latin typeface="Calibri"/>
                <a:cs typeface="Calibri"/>
              </a:rPr>
              <a:t>Georgia Presenters Member  </a:t>
            </a: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Townsend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Center for </a:t>
            </a: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the  Performing Arts,</a:t>
            </a:r>
            <a:r>
              <a:rPr dirty="0" sz="1100" spc="-90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Carrollton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4042028" y="34289"/>
            <a:ext cx="1798955" cy="26936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b="1">
                <a:solidFill>
                  <a:srgbClr val="1E3551"/>
                </a:solidFill>
                <a:latin typeface="Calibri"/>
                <a:cs typeface="Calibri"/>
              </a:rPr>
              <a:t>Americus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Rylander</a:t>
            </a:r>
            <a:r>
              <a:rPr dirty="0" sz="1100" spc="-15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Theatre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100" spc="-5" b="1">
                <a:solidFill>
                  <a:srgbClr val="1E3551"/>
                </a:solidFill>
                <a:latin typeface="Calibri"/>
                <a:cs typeface="Calibri"/>
              </a:rPr>
              <a:t>Athens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Classic</a:t>
            </a:r>
            <a:r>
              <a:rPr dirty="0" sz="1100" spc="-25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Center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Morton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Theatre</a:t>
            </a:r>
            <a:r>
              <a:rPr dirty="0" sz="1100" spc="-70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Corporation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100" spc="-5" b="1">
                <a:solidFill>
                  <a:srgbClr val="1E3551"/>
                </a:solidFill>
                <a:latin typeface="Calibri"/>
                <a:cs typeface="Calibri"/>
              </a:rPr>
              <a:t>Atlanta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7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 Stages</a:t>
            </a:r>
            <a:endParaRPr sz="1100">
              <a:latin typeface="Calibri"/>
              <a:cs typeface="Calibri"/>
            </a:endParaRPr>
          </a:p>
          <a:p>
            <a:pPr marL="12700" marR="303530">
              <a:lnSpc>
                <a:spcPct val="100000"/>
              </a:lnSpc>
            </a:pP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Atlanta Botanical</a:t>
            </a:r>
            <a:r>
              <a:rPr dirty="0" sz="1100" spc="-150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Gardens 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Cobb Energy</a:t>
            </a:r>
            <a:r>
              <a:rPr dirty="0" sz="1100" spc="-30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Centre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Fox</a:t>
            </a:r>
            <a:r>
              <a:rPr dirty="0" sz="1100" spc="-25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Theatre</a:t>
            </a:r>
            <a:endParaRPr sz="11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Fulton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County </a:t>
            </a: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Arts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Council  Metropolitan </a:t>
            </a: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Atlanta Arts</a:t>
            </a:r>
            <a:r>
              <a:rPr dirty="0" sz="1100" spc="-114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Fund  </a:t>
            </a: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South</a:t>
            </a:r>
            <a:r>
              <a:rPr dirty="0" sz="1100" spc="-45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Arts</a:t>
            </a:r>
            <a:endParaRPr sz="1100">
              <a:latin typeface="Calibri"/>
              <a:cs typeface="Calibri"/>
            </a:endParaRPr>
          </a:p>
          <a:p>
            <a:pPr marL="12700" marR="549910">
              <a:lnSpc>
                <a:spcPct val="100000"/>
              </a:lnSpc>
            </a:pP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Variety </a:t>
            </a:r>
            <a:r>
              <a:rPr dirty="0" sz="1100">
                <a:solidFill>
                  <a:srgbClr val="1E3551"/>
                </a:solidFill>
                <a:latin typeface="Calibri"/>
                <a:cs typeface="Calibri"/>
              </a:rPr>
              <a:t>Playhouse  Woodruff Arts</a:t>
            </a:r>
            <a:r>
              <a:rPr dirty="0" sz="1100" spc="-114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1E3551"/>
                </a:solidFill>
                <a:latin typeface="Calibri"/>
                <a:cs typeface="Calibri"/>
              </a:rPr>
              <a:t>Center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0" y="1523"/>
            <a:ext cx="3747770" cy="1074420"/>
          </a:xfrm>
          <a:custGeom>
            <a:avLst/>
            <a:gdLst/>
            <a:ahLst/>
            <a:cxnLst/>
            <a:rect l="l" t="t" r="r" b="b"/>
            <a:pathLst>
              <a:path w="3747770" h="1074420">
                <a:moveTo>
                  <a:pt x="0" y="1074420"/>
                </a:moveTo>
                <a:lnTo>
                  <a:pt x="3747516" y="1074420"/>
                </a:lnTo>
                <a:lnTo>
                  <a:pt x="3747516" y="0"/>
                </a:lnTo>
                <a:lnTo>
                  <a:pt x="0" y="0"/>
                </a:lnTo>
                <a:lnTo>
                  <a:pt x="0" y="1074420"/>
                </a:lnTo>
                <a:close/>
              </a:path>
            </a:pathLst>
          </a:custGeom>
          <a:solidFill>
            <a:srgbClr val="3B69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0" y="1523"/>
            <a:ext cx="3747770" cy="1074420"/>
          </a:xfrm>
          <a:custGeom>
            <a:avLst/>
            <a:gdLst/>
            <a:ahLst/>
            <a:cxnLst/>
            <a:rect l="l" t="t" r="r" b="b"/>
            <a:pathLst>
              <a:path w="3747770" h="1074420">
                <a:moveTo>
                  <a:pt x="0" y="1074420"/>
                </a:moveTo>
                <a:lnTo>
                  <a:pt x="3747516" y="1074420"/>
                </a:lnTo>
                <a:lnTo>
                  <a:pt x="3747516" y="0"/>
                </a:lnTo>
                <a:lnTo>
                  <a:pt x="0" y="0"/>
                </a:lnTo>
              </a:path>
            </a:pathLst>
          </a:custGeom>
          <a:ln w="12192">
            <a:solidFill>
              <a:srgbClr val="294A7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225552" y="131063"/>
            <a:ext cx="3259836" cy="8382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363199" cy="77723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4685030" cy="7772400"/>
          </a:xfrm>
          <a:custGeom>
            <a:avLst/>
            <a:gdLst/>
            <a:ahLst/>
            <a:cxnLst/>
            <a:rect l="l" t="t" r="r" b="b"/>
            <a:pathLst>
              <a:path w="4685030" h="7772400">
                <a:moveTo>
                  <a:pt x="0" y="7772400"/>
                </a:moveTo>
                <a:lnTo>
                  <a:pt x="4684776" y="7772400"/>
                </a:lnTo>
                <a:lnTo>
                  <a:pt x="468477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0F4A92">
              <a:alpha val="94117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77595" y="227075"/>
            <a:ext cx="3578352" cy="1542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02283" y="403097"/>
            <a:ext cx="2677795" cy="8483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400" spc="-5"/>
              <a:t>The</a:t>
            </a:r>
            <a:r>
              <a:rPr dirty="0" sz="5400" spc="-95"/>
              <a:t> </a:t>
            </a:r>
            <a:r>
              <a:rPr dirty="0" sz="5400"/>
              <a:t>Issue</a:t>
            </a:r>
            <a:endParaRPr sz="5400"/>
          </a:p>
        </p:txBody>
      </p:sp>
      <p:sp>
        <p:nvSpPr>
          <p:cNvPr id="6" name="object 6"/>
          <p:cNvSpPr txBox="1"/>
          <p:nvPr/>
        </p:nvSpPr>
        <p:spPr>
          <a:xfrm>
            <a:off x="10080117" y="7219898"/>
            <a:ext cx="113030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7847" y="1527047"/>
            <a:ext cx="4186428" cy="57409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504240" y="1612849"/>
            <a:ext cx="3674745" cy="52571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7249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FFFFFF"/>
                </a:solidFill>
                <a:latin typeface="Calibri"/>
                <a:cs typeface="Calibri"/>
              </a:rPr>
              <a:t>Casinos use</a:t>
            </a:r>
            <a:r>
              <a:rPr dirty="0" sz="24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Calibri"/>
                <a:cs typeface="Calibri"/>
              </a:rPr>
              <a:t>live</a:t>
            </a:r>
            <a:endParaRPr sz="2400">
              <a:latin typeface="Calibri"/>
              <a:cs typeface="Calibri"/>
            </a:endParaRPr>
          </a:p>
          <a:p>
            <a:pPr marL="231775">
              <a:lnSpc>
                <a:spcPts val="2815"/>
              </a:lnSpc>
              <a:spcBef>
                <a:spcPts val="5"/>
              </a:spcBef>
            </a:pPr>
            <a:r>
              <a:rPr dirty="0" sz="2400" spc="-10">
                <a:solidFill>
                  <a:srgbClr val="FFFFFF"/>
                </a:solidFill>
                <a:latin typeface="Calibri"/>
                <a:cs typeface="Calibri"/>
              </a:rPr>
              <a:t>entertainment </a:t>
            </a:r>
            <a:r>
              <a:rPr dirty="0" sz="2400" spc="-5">
                <a:solidFill>
                  <a:srgbClr val="FFFFFF"/>
                </a:solidFill>
                <a:latin typeface="Calibri"/>
                <a:cs typeface="Calibri"/>
              </a:rPr>
              <a:t>simply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as</a:t>
            </a:r>
            <a:r>
              <a:rPr dirty="0" sz="2400" spc="-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2400">
              <a:latin typeface="Calibri"/>
              <a:cs typeface="Calibri"/>
            </a:endParaRPr>
          </a:p>
          <a:p>
            <a:pPr marL="596265">
              <a:lnSpc>
                <a:spcPts val="5215"/>
              </a:lnSpc>
            </a:pPr>
            <a:r>
              <a:rPr dirty="0" sz="4400" spc="-5" b="1">
                <a:solidFill>
                  <a:srgbClr val="FFFFFF"/>
                </a:solidFill>
                <a:latin typeface="Calibri"/>
                <a:cs typeface="Calibri"/>
              </a:rPr>
              <a:t>loss</a:t>
            </a:r>
            <a:r>
              <a:rPr dirty="0" sz="44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4400" b="1">
                <a:solidFill>
                  <a:srgbClr val="FFFFFF"/>
                </a:solidFill>
                <a:latin typeface="Calibri"/>
                <a:cs typeface="Calibri"/>
              </a:rPr>
              <a:t>leader</a:t>
            </a:r>
            <a:endParaRPr sz="4400">
              <a:latin typeface="Calibri"/>
              <a:cs typeface="Calibri"/>
            </a:endParaRPr>
          </a:p>
          <a:p>
            <a:pPr algn="ctr"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2400" spc="-15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dirty="0" sz="2400" spc="-20">
                <a:solidFill>
                  <a:srgbClr val="FFFFFF"/>
                </a:solidFill>
                <a:latin typeface="Calibri"/>
                <a:cs typeface="Calibri"/>
              </a:rPr>
              <a:t>draw </a:t>
            </a:r>
            <a:r>
              <a:rPr dirty="0" sz="2400" spc="-5">
                <a:solidFill>
                  <a:srgbClr val="FFFFFF"/>
                </a:solidFill>
                <a:latin typeface="Calibri"/>
                <a:cs typeface="Calibri"/>
              </a:rPr>
              <a:t>people </a:t>
            </a:r>
            <a:r>
              <a:rPr dirty="0" sz="2400" spc="-15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24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Calibri"/>
                <a:cs typeface="Calibri"/>
              </a:rPr>
              <a:t>gaming  </a:t>
            </a:r>
            <a:r>
              <a:rPr dirty="0" sz="2400" spc="-5">
                <a:solidFill>
                  <a:srgbClr val="FFFFFF"/>
                </a:solidFill>
                <a:latin typeface="Calibri"/>
                <a:cs typeface="Calibri"/>
              </a:rPr>
              <a:t>floor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dirty="0" sz="2400" spc="-15">
                <a:solidFill>
                  <a:srgbClr val="FFFFFF"/>
                </a:solidFill>
                <a:latin typeface="Calibri"/>
                <a:cs typeface="Calibri"/>
              </a:rPr>
              <a:t>generate </a:t>
            </a:r>
            <a:r>
              <a:rPr dirty="0" sz="2400" spc="-10">
                <a:solidFill>
                  <a:srgbClr val="FFFFFF"/>
                </a:solidFill>
                <a:latin typeface="Calibri"/>
                <a:cs typeface="Calibri"/>
              </a:rPr>
              <a:t>gaming  </a:t>
            </a:r>
            <a:r>
              <a:rPr dirty="0" sz="2400" spc="-5">
                <a:solidFill>
                  <a:srgbClr val="FFFFFF"/>
                </a:solidFill>
                <a:latin typeface="Calibri"/>
                <a:cs typeface="Calibri"/>
              </a:rPr>
              <a:t>receipts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Times New Roman"/>
              <a:cs typeface="Times New Roman"/>
            </a:endParaRPr>
          </a:p>
          <a:p>
            <a:pPr algn="ctr" marL="635">
              <a:lnSpc>
                <a:spcPct val="100000"/>
              </a:lnSpc>
              <a:spcBef>
                <a:spcPts val="5"/>
              </a:spcBef>
            </a:pPr>
            <a:r>
              <a:rPr dirty="0" sz="2400" spc="-5">
                <a:solidFill>
                  <a:srgbClr val="FFFFFF"/>
                </a:solidFill>
                <a:latin typeface="Calibri"/>
                <a:cs typeface="Calibri"/>
              </a:rPr>
              <a:t>This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impacts a</a:t>
            </a:r>
            <a:r>
              <a:rPr dirty="0" sz="24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Calibri"/>
                <a:cs typeface="Calibri"/>
              </a:rPr>
              <a:t>local</a:t>
            </a:r>
            <a:endParaRPr sz="2400">
              <a:latin typeface="Calibri"/>
              <a:cs typeface="Calibri"/>
            </a:endParaRPr>
          </a:p>
          <a:p>
            <a:pPr algn="ctr" marL="3810">
              <a:lnSpc>
                <a:spcPts val="2815"/>
              </a:lnSpc>
            </a:pPr>
            <a:r>
              <a:rPr dirty="0" sz="2400" spc="-25">
                <a:solidFill>
                  <a:srgbClr val="FFFFFF"/>
                </a:solidFill>
                <a:latin typeface="Calibri"/>
                <a:cs typeface="Calibri"/>
              </a:rPr>
              <a:t>venue’s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ability</a:t>
            </a:r>
            <a:r>
              <a:rPr dirty="0" sz="2400" spc="-15">
                <a:solidFill>
                  <a:srgbClr val="FFFFFF"/>
                </a:solidFill>
                <a:latin typeface="Calibri"/>
                <a:cs typeface="Calibri"/>
              </a:rPr>
              <a:t> to</a:t>
            </a:r>
            <a:endParaRPr sz="2400">
              <a:latin typeface="Calibri"/>
              <a:cs typeface="Calibri"/>
            </a:endParaRPr>
          </a:p>
          <a:p>
            <a:pPr algn="ctr" marL="3175">
              <a:lnSpc>
                <a:spcPts val="5215"/>
              </a:lnSpc>
            </a:pPr>
            <a:r>
              <a:rPr dirty="0" sz="4400" b="1">
                <a:solidFill>
                  <a:srgbClr val="FFFFFF"/>
                </a:solidFill>
                <a:latin typeface="Calibri"/>
                <a:cs typeface="Calibri"/>
              </a:rPr>
              <a:t>book</a:t>
            </a:r>
            <a:r>
              <a:rPr dirty="0" sz="44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4400" spc="-15" b="1">
                <a:solidFill>
                  <a:srgbClr val="FFFFFF"/>
                </a:solidFill>
                <a:latin typeface="Calibri"/>
                <a:cs typeface="Calibri"/>
              </a:rPr>
              <a:t>talent</a:t>
            </a:r>
            <a:endParaRPr sz="4400">
              <a:latin typeface="Calibri"/>
              <a:cs typeface="Calibri"/>
            </a:endParaRPr>
          </a:p>
          <a:p>
            <a:pPr algn="ctr" marL="635">
              <a:lnSpc>
                <a:spcPts val="2830"/>
              </a:lnSpc>
              <a:spcBef>
                <a:spcPts val="125"/>
              </a:spcBef>
            </a:pP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dirty="0" sz="2400" spc="-10">
                <a:solidFill>
                  <a:srgbClr val="FFFFFF"/>
                </a:solidFill>
                <a:latin typeface="Calibri"/>
                <a:cs typeface="Calibri"/>
              </a:rPr>
              <a:t>drives </a:t>
            </a:r>
            <a:r>
              <a:rPr dirty="0" sz="2400" spc="-5">
                <a:solidFill>
                  <a:srgbClr val="FFFFFF"/>
                </a:solidFill>
                <a:latin typeface="Calibri"/>
                <a:cs typeface="Calibri"/>
              </a:rPr>
              <a:t>up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24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Calibri"/>
                <a:cs typeface="Calibri"/>
              </a:rPr>
              <a:t>price</a:t>
            </a:r>
            <a:endParaRPr sz="2400">
              <a:latin typeface="Calibri"/>
              <a:cs typeface="Calibri"/>
            </a:endParaRPr>
          </a:p>
          <a:p>
            <a:pPr algn="ctr" marL="1270">
              <a:lnSpc>
                <a:spcPts val="4750"/>
              </a:lnSpc>
            </a:pPr>
            <a:r>
              <a:rPr dirty="0" sz="4000" spc="-15" b="1">
                <a:solidFill>
                  <a:srgbClr val="FFFFFF"/>
                </a:solidFill>
                <a:latin typeface="Calibri"/>
                <a:cs typeface="Calibri"/>
              </a:rPr>
              <a:t>consumers</a:t>
            </a:r>
            <a:r>
              <a:rPr dirty="0" sz="40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4000" spc="-30" b="1">
                <a:solidFill>
                  <a:srgbClr val="FFFFFF"/>
                </a:solidFill>
                <a:latin typeface="Calibri"/>
                <a:cs typeface="Calibri"/>
              </a:rPr>
              <a:t>pay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363200" cy="1104900"/>
          </a:xfrm>
          <a:custGeom>
            <a:avLst/>
            <a:gdLst/>
            <a:ahLst/>
            <a:cxnLst/>
            <a:rect l="l" t="t" r="r" b="b"/>
            <a:pathLst>
              <a:path w="10363200" h="1104900">
                <a:moveTo>
                  <a:pt x="0" y="1104900"/>
                </a:moveTo>
                <a:lnTo>
                  <a:pt x="10363200" y="1104900"/>
                </a:lnTo>
                <a:lnTo>
                  <a:pt x="10363200" y="0"/>
                </a:lnTo>
                <a:lnTo>
                  <a:pt x="0" y="0"/>
                </a:lnTo>
                <a:lnTo>
                  <a:pt x="0" y="1104900"/>
                </a:lnTo>
                <a:close/>
              </a:path>
            </a:pathLst>
          </a:custGeom>
          <a:solidFill>
            <a:srgbClr val="3B69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07340" y="1723770"/>
            <a:ext cx="3030855" cy="23126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3765"/>
              </a:lnSpc>
              <a:spcBef>
                <a:spcPts val="105"/>
              </a:spcBef>
            </a:pPr>
            <a:r>
              <a:rPr dirty="0" sz="3200" spc="-5">
                <a:latin typeface="Calibri"/>
                <a:cs typeface="Calibri"/>
              </a:rPr>
              <a:t>The </a:t>
            </a:r>
            <a:r>
              <a:rPr dirty="0" sz="3200" spc="-10">
                <a:latin typeface="Calibri"/>
                <a:cs typeface="Calibri"/>
              </a:rPr>
              <a:t>artist</a:t>
            </a:r>
            <a:r>
              <a:rPr dirty="0" sz="3200" spc="-3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receives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ts val="6405"/>
              </a:lnSpc>
            </a:pPr>
            <a:r>
              <a:rPr dirty="0" sz="5400" spc="-5" b="1">
                <a:solidFill>
                  <a:srgbClr val="176FDC"/>
                </a:solidFill>
                <a:latin typeface="Calibri"/>
                <a:cs typeface="Calibri"/>
              </a:rPr>
              <a:t>85-90%</a:t>
            </a:r>
            <a:endParaRPr sz="5400">
              <a:latin typeface="Calibri"/>
              <a:cs typeface="Calibri"/>
            </a:endParaRPr>
          </a:p>
          <a:p>
            <a:pPr marL="12700" marR="1029335">
              <a:lnSpc>
                <a:spcPct val="100000"/>
              </a:lnSpc>
              <a:spcBef>
                <a:spcPts val="145"/>
              </a:spcBef>
            </a:pPr>
            <a:r>
              <a:rPr dirty="0" sz="3200" spc="-5">
                <a:latin typeface="Calibri"/>
                <a:cs typeface="Calibri"/>
              </a:rPr>
              <a:t>of </a:t>
            </a:r>
            <a:r>
              <a:rPr dirty="0" sz="3200" spc="-10">
                <a:latin typeface="Calibri"/>
                <a:cs typeface="Calibri"/>
              </a:rPr>
              <a:t>net</a:t>
            </a:r>
            <a:r>
              <a:rPr dirty="0" sz="3200" spc="-70">
                <a:latin typeface="Calibri"/>
                <a:cs typeface="Calibri"/>
              </a:rPr>
              <a:t> </a:t>
            </a:r>
            <a:r>
              <a:rPr dirty="0" sz="3200" spc="-25">
                <a:latin typeface="Calibri"/>
                <a:cs typeface="Calibri"/>
              </a:rPr>
              <a:t>ticket  </a:t>
            </a:r>
            <a:r>
              <a:rPr dirty="0" sz="3200" spc="-5">
                <a:latin typeface="Calibri"/>
                <a:cs typeface="Calibri"/>
              </a:rPr>
              <a:t>sales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27401" y="2472054"/>
            <a:ext cx="4313935" cy="50395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812284" y="1244727"/>
            <a:ext cx="2573655" cy="2355850"/>
          </a:xfrm>
          <a:custGeom>
            <a:avLst/>
            <a:gdLst/>
            <a:ahLst/>
            <a:cxnLst/>
            <a:rect l="l" t="t" r="r" b="b"/>
            <a:pathLst>
              <a:path w="2573654" h="2355850">
                <a:moveTo>
                  <a:pt x="766571" y="0"/>
                </a:moveTo>
                <a:lnTo>
                  <a:pt x="0" y="1227327"/>
                </a:lnTo>
                <a:lnTo>
                  <a:pt x="1806701" y="2355850"/>
                </a:lnTo>
                <a:lnTo>
                  <a:pt x="2573273" y="1128522"/>
                </a:lnTo>
                <a:lnTo>
                  <a:pt x="2449867" y="1051447"/>
                </a:lnTo>
                <a:lnTo>
                  <a:pt x="1695309" y="1051447"/>
                </a:lnTo>
                <a:lnTo>
                  <a:pt x="1647858" y="1047694"/>
                </a:lnTo>
                <a:lnTo>
                  <a:pt x="1600600" y="1039858"/>
                </a:lnTo>
                <a:lnTo>
                  <a:pt x="1553796" y="1027877"/>
                </a:lnTo>
                <a:lnTo>
                  <a:pt x="1507707" y="1011692"/>
                </a:lnTo>
                <a:lnTo>
                  <a:pt x="1462594" y="991243"/>
                </a:lnTo>
                <a:lnTo>
                  <a:pt x="1418716" y="966470"/>
                </a:lnTo>
                <a:lnTo>
                  <a:pt x="1377198" y="937901"/>
                </a:lnTo>
                <a:lnTo>
                  <a:pt x="1339025" y="906327"/>
                </a:lnTo>
                <a:lnTo>
                  <a:pt x="1304258" y="872008"/>
                </a:lnTo>
                <a:lnTo>
                  <a:pt x="1272958" y="835205"/>
                </a:lnTo>
                <a:lnTo>
                  <a:pt x="1245185" y="796178"/>
                </a:lnTo>
                <a:lnTo>
                  <a:pt x="1220998" y="755186"/>
                </a:lnTo>
                <a:lnTo>
                  <a:pt x="1200457" y="712491"/>
                </a:lnTo>
                <a:lnTo>
                  <a:pt x="1183624" y="668353"/>
                </a:lnTo>
                <a:lnTo>
                  <a:pt x="1170557" y="623031"/>
                </a:lnTo>
                <a:lnTo>
                  <a:pt x="1161317" y="576787"/>
                </a:lnTo>
                <a:lnTo>
                  <a:pt x="1155964" y="529879"/>
                </a:lnTo>
                <a:lnTo>
                  <a:pt x="1154558" y="482570"/>
                </a:lnTo>
                <a:lnTo>
                  <a:pt x="1157160" y="435118"/>
                </a:lnTo>
                <a:lnTo>
                  <a:pt x="1163829" y="387784"/>
                </a:lnTo>
                <a:lnTo>
                  <a:pt x="1174625" y="340829"/>
                </a:lnTo>
                <a:lnTo>
                  <a:pt x="1189608" y="294513"/>
                </a:lnTo>
                <a:lnTo>
                  <a:pt x="1199895" y="270637"/>
                </a:lnTo>
                <a:lnTo>
                  <a:pt x="766571" y="0"/>
                </a:lnTo>
                <a:close/>
              </a:path>
              <a:path w="2573654" h="2355850">
                <a:moveTo>
                  <a:pt x="2139949" y="857885"/>
                </a:moveTo>
                <a:lnTo>
                  <a:pt x="2088022" y="911352"/>
                </a:lnTo>
                <a:lnTo>
                  <a:pt x="2050570" y="941652"/>
                </a:lnTo>
                <a:lnTo>
                  <a:pt x="2010964" y="968409"/>
                </a:lnTo>
                <a:lnTo>
                  <a:pt x="1969464" y="991562"/>
                </a:lnTo>
                <a:lnTo>
                  <a:pt x="1926332" y="1011052"/>
                </a:lnTo>
                <a:lnTo>
                  <a:pt x="1881827" y="1026818"/>
                </a:lnTo>
                <a:lnTo>
                  <a:pt x="1836212" y="1038801"/>
                </a:lnTo>
                <a:lnTo>
                  <a:pt x="1789747" y="1046940"/>
                </a:lnTo>
                <a:lnTo>
                  <a:pt x="1742692" y="1051175"/>
                </a:lnTo>
                <a:lnTo>
                  <a:pt x="1695309" y="1051447"/>
                </a:lnTo>
                <a:lnTo>
                  <a:pt x="2449867" y="1051447"/>
                </a:lnTo>
                <a:lnTo>
                  <a:pt x="2139949" y="857885"/>
                </a:lnTo>
                <a:close/>
              </a:path>
            </a:pathLst>
          </a:custGeom>
          <a:solidFill>
            <a:srgbClr val="9FC2E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803140" y="2486660"/>
            <a:ext cx="1807210" cy="1129030"/>
          </a:xfrm>
          <a:custGeom>
            <a:avLst/>
            <a:gdLst/>
            <a:ahLst/>
            <a:cxnLst/>
            <a:rect l="l" t="t" r="r" b="b"/>
            <a:pathLst>
              <a:path w="1807209" h="1129029">
                <a:moveTo>
                  <a:pt x="0" y="0"/>
                </a:moveTo>
                <a:lnTo>
                  <a:pt x="1806702" y="1128522"/>
                </a:lnTo>
              </a:path>
            </a:pathLst>
          </a:custGeom>
          <a:ln w="60325">
            <a:solidFill>
              <a:srgbClr val="FFFFFF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140958" y="3191764"/>
            <a:ext cx="2278380" cy="2560320"/>
          </a:xfrm>
          <a:custGeom>
            <a:avLst/>
            <a:gdLst/>
            <a:ahLst/>
            <a:cxnLst/>
            <a:rect l="l" t="t" r="r" b="b"/>
            <a:pathLst>
              <a:path w="2278379" h="2560320">
                <a:moveTo>
                  <a:pt x="1277492" y="0"/>
                </a:moveTo>
                <a:lnTo>
                  <a:pt x="0" y="679576"/>
                </a:lnTo>
                <a:lnTo>
                  <a:pt x="1000378" y="2560320"/>
                </a:lnTo>
                <a:lnTo>
                  <a:pt x="2277871" y="1880743"/>
                </a:lnTo>
                <a:lnTo>
                  <a:pt x="2054535" y="1460907"/>
                </a:lnTo>
                <a:lnTo>
                  <a:pt x="1870943" y="1460907"/>
                </a:lnTo>
                <a:lnTo>
                  <a:pt x="1823424" y="1460210"/>
                </a:lnTo>
                <a:lnTo>
                  <a:pt x="1776323" y="1455522"/>
                </a:lnTo>
                <a:lnTo>
                  <a:pt x="1729898" y="1446923"/>
                </a:lnTo>
                <a:lnTo>
                  <a:pt x="1684402" y="1434491"/>
                </a:lnTo>
                <a:lnTo>
                  <a:pt x="1640093" y="1418304"/>
                </a:lnTo>
                <a:lnTo>
                  <a:pt x="1597227" y="1398441"/>
                </a:lnTo>
                <a:lnTo>
                  <a:pt x="1556058" y="1374980"/>
                </a:lnTo>
                <a:lnTo>
                  <a:pt x="1516843" y="1348001"/>
                </a:lnTo>
                <a:lnTo>
                  <a:pt x="1479837" y="1317581"/>
                </a:lnTo>
                <a:lnTo>
                  <a:pt x="1445297" y="1283799"/>
                </a:lnTo>
                <a:lnTo>
                  <a:pt x="1413478" y="1246733"/>
                </a:lnTo>
                <a:lnTo>
                  <a:pt x="1384636" y="1206463"/>
                </a:lnTo>
                <a:lnTo>
                  <a:pt x="1359026" y="1163065"/>
                </a:lnTo>
                <a:lnTo>
                  <a:pt x="1337346" y="1117580"/>
                </a:lnTo>
                <a:lnTo>
                  <a:pt x="1320066" y="1071163"/>
                </a:lnTo>
                <a:lnTo>
                  <a:pt x="1307110" y="1024069"/>
                </a:lnTo>
                <a:lnTo>
                  <a:pt x="1298400" y="976554"/>
                </a:lnTo>
                <a:lnTo>
                  <a:pt x="1293857" y="928874"/>
                </a:lnTo>
                <a:lnTo>
                  <a:pt x="1293402" y="881285"/>
                </a:lnTo>
                <a:lnTo>
                  <a:pt x="1296959" y="834041"/>
                </a:lnTo>
                <a:lnTo>
                  <a:pt x="1304448" y="787400"/>
                </a:lnTo>
                <a:lnTo>
                  <a:pt x="1315792" y="741615"/>
                </a:lnTo>
                <a:lnTo>
                  <a:pt x="1330913" y="696943"/>
                </a:lnTo>
                <a:lnTo>
                  <a:pt x="1349732" y="653640"/>
                </a:lnTo>
                <a:lnTo>
                  <a:pt x="1372171" y="611961"/>
                </a:lnTo>
                <a:lnTo>
                  <a:pt x="1398152" y="572161"/>
                </a:lnTo>
                <a:lnTo>
                  <a:pt x="1427598" y="534497"/>
                </a:lnTo>
                <a:lnTo>
                  <a:pt x="1460429" y="499224"/>
                </a:lnTo>
                <a:lnTo>
                  <a:pt x="1496567" y="466598"/>
                </a:lnTo>
                <a:lnTo>
                  <a:pt x="1517395" y="451103"/>
                </a:lnTo>
                <a:lnTo>
                  <a:pt x="1277492" y="0"/>
                </a:lnTo>
                <a:close/>
              </a:path>
              <a:path w="2278379" h="2560320">
                <a:moveTo>
                  <a:pt x="2037968" y="1429766"/>
                </a:moveTo>
                <a:lnTo>
                  <a:pt x="2013458" y="1438275"/>
                </a:lnTo>
                <a:lnTo>
                  <a:pt x="1966216" y="1450018"/>
                </a:lnTo>
                <a:lnTo>
                  <a:pt x="1918626" y="1457536"/>
                </a:lnTo>
                <a:lnTo>
                  <a:pt x="1870943" y="1460907"/>
                </a:lnTo>
                <a:lnTo>
                  <a:pt x="2054535" y="1460907"/>
                </a:lnTo>
                <a:lnTo>
                  <a:pt x="2037968" y="1429766"/>
                </a:lnTo>
                <a:close/>
              </a:path>
            </a:pathLst>
          </a:custGeom>
          <a:solidFill>
            <a:srgbClr val="9FC2E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125717" y="3879469"/>
            <a:ext cx="1000760" cy="1880870"/>
          </a:xfrm>
          <a:custGeom>
            <a:avLst/>
            <a:gdLst/>
            <a:ahLst/>
            <a:cxnLst/>
            <a:rect l="l" t="t" r="r" b="b"/>
            <a:pathLst>
              <a:path w="1000759" h="1880870">
                <a:moveTo>
                  <a:pt x="0" y="0"/>
                </a:moveTo>
                <a:lnTo>
                  <a:pt x="1000379" y="1880742"/>
                </a:lnTo>
              </a:path>
            </a:pathLst>
          </a:custGeom>
          <a:ln w="60325">
            <a:solidFill>
              <a:srgbClr val="FFFFFF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571765" y="2497294"/>
            <a:ext cx="2081530" cy="2974340"/>
          </a:xfrm>
          <a:custGeom>
            <a:avLst/>
            <a:gdLst/>
            <a:ahLst/>
            <a:cxnLst/>
            <a:rect l="l" t="t" r="r" b="b"/>
            <a:pathLst>
              <a:path w="2081529" h="2974340">
                <a:moveTo>
                  <a:pt x="225028" y="2973738"/>
                </a:moveTo>
                <a:lnTo>
                  <a:pt x="190027" y="2948437"/>
                </a:lnTo>
                <a:lnTo>
                  <a:pt x="158069" y="2921030"/>
                </a:lnTo>
                <a:lnTo>
                  <a:pt x="129126" y="2891615"/>
                </a:lnTo>
                <a:lnTo>
                  <a:pt x="103175" y="2860290"/>
                </a:lnTo>
                <a:lnTo>
                  <a:pt x="80189" y="2827154"/>
                </a:lnTo>
                <a:lnTo>
                  <a:pt x="60143" y="2792303"/>
                </a:lnTo>
                <a:lnTo>
                  <a:pt x="43012" y="2755835"/>
                </a:lnTo>
                <a:lnTo>
                  <a:pt x="28770" y="2717848"/>
                </a:lnTo>
                <a:lnTo>
                  <a:pt x="17391" y="2678440"/>
                </a:lnTo>
                <a:lnTo>
                  <a:pt x="8850" y="2637708"/>
                </a:lnTo>
                <a:lnTo>
                  <a:pt x="3121" y="2595751"/>
                </a:lnTo>
                <a:lnTo>
                  <a:pt x="180" y="2552666"/>
                </a:lnTo>
                <a:lnTo>
                  <a:pt x="0" y="2508550"/>
                </a:lnTo>
                <a:lnTo>
                  <a:pt x="2555" y="2463502"/>
                </a:lnTo>
                <a:lnTo>
                  <a:pt x="7822" y="2417618"/>
                </a:lnTo>
                <a:lnTo>
                  <a:pt x="15773" y="2370998"/>
                </a:lnTo>
                <a:lnTo>
                  <a:pt x="26383" y="2323738"/>
                </a:lnTo>
                <a:lnTo>
                  <a:pt x="39628" y="2275937"/>
                </a:lnTo>
                <a:lnTo>
                  <a:pt x="55481" y="2227692"/>
                </a:lnTo>
                <a:lnTo>
                  <a:pt x="73916" y="2179100"/>
                </a:lnTo>
                <a:lnTo>
                  <a:pt x="94910" y="2130260"/>
                </a:lnTo>
                <a:lnTo>
                  <a:pt x="118435" y="2081270"/>
                </a:lnTo>
                <a:lnTo>
                  <a:pt x="144466" y="2032226"/>
                </a:lnTo>
                <a:lnTo>
                  <a:pt x="172978" y="1983227"/>
                </a:lnTo>
                <a:lnTo>
                  <a:pt x="203946" y="1934370"/>
                </a:lnTo>
                <a:lnTo>
                  <a:pt x="233953" y="1884504"/>
                </a:lnTo>
                <a:lnTo>
                  <a:pt x="261285" y="1834383"/>
                </a:lnTo>
                <a:lnTo>
                  <a:pt x="285956" y="1784131"/>
                </a:lnTo>
                <a:lnTo>
                  <a:pt x="307979" y="1733872"/>
                </a:lnTo>
                <a:lnTo>
                  <a:pt x="327368" y="1683727"/>
                </a:lnTo>
                <a:lnTo>
                  <a:pt x="344136" y="1633821"/>
                </a:lnTo>
                <a:lnTo>
                  <a:pt x="358298" y="1584277"/>
                </a:lnTo>
                <a:lnTo>
                  <a:pt x="369866" y="1535219"/>
                </a:lnTo>
                <a:lnTo>
                  <a:pt x="378854" y="1486769"/>
                </a:lnTo>
                <a:lnTo>
                  <a:pt x="385276" y="1439052"/>
                </a:lnTo>
                <a:lnTo>
                  <a:pt x="389145" y="1392190"/>
                </a:lnTo>
                <a:lnTo>
                  <a:pt x="390475" y="1346306"/>
                </a:lnTo>
                <a:lnTo>
                  <a:pt x="389279" y="1301525"/>
                </a:lnTo>
                <a:lnTo>
                  <a:pt x="385571" y="1257969"/>
                </a:lnTo>
                <a:lnTo>
                  <a:pt x="379365" y="1215762"/>
                </a:lnTo>
                <a:lnTo>
                  <a:pt x="370673" y="1175026"/>
                </a:lnTo>
                <a:lnTo>
                  <a:pt x="359510" y="1135886"/>
                </a:lnTo>
                <a:lnTo>
                  <a:pt x="345890" y="1098465"/>
                </a:lnTo>
                <a:lnTo>
                  <a:pt x="329825" y="1062886"/>
                </a:lnTo>
                <a:lnTo>
                  <a:pt x="311329" y="1029273"/>
                </a:lnTo>
                <a:lnTo>
                  <a:pt x="267100" y="968435"/>
                </a:lnTo>
                <a:lnTo>
                  <a:pt x="213310" y="916939"/>
                </a:lnTo>
                <a:lnTo>
                  <a:pt x="182864" y="895002"/>
                </a:lnTo>
                <a:lnTo>
                  <a:pt x="215039" y="913943"/>
                </a:lnTo>
                <a:lnTo>
                  <a:pt x="283916" y="943114"/>
                </a:lnTo>
                <a:lnTo>
                  <a:pt x="357817" y="960743"/>
                </a:lnTo>
                <a:lnTo>
                  <a:pt x="396274" y="965257"/>
                </a:lnTo>
                <a:lnTo>
                  <a:pt x="435531" y="966919"/>
                </a:lnTo>
                <a:lnTo>
                  <a:pt x="475439" y="965739"/>
                </a:lnTo>
                <a:lnTo>
                  <a:pt x="515845" y="961730"/>
                </a:lnTo>
                <a:lnTo>
                  <a:pt x="556597" y="954901"/>
                </a:lnTo>
                <a:lnTo>
                  <a:pt x="597545" y="945263"/>
                </a:lnTo>
                <a:lnTo>
                  <a:pt x="638536" y="932829"/>
                </a:lnTo>
                <a:lnTo>
                  <a:pt x="679418" y="917608"/>
                </a:lnTo>
                <a:lnTo>
                  <a:pt x="720041" y="899612"/>
                </a:lnTo>
                <a:lnTo>
                  <a:pt x="760252" y="878852"/>
                </a:lnTo>
                <a:lnTo>
                  <a:pt x="799901" y="855339"/>
                </a:lnTo>
                <a:lnTo>
                  <a:pt x="838834" y="829083"/>
                </a:lnTo>
                <a:lnTo>
                  <a:pt x="876902" y="800097"/>
                </a:lnTo>
                <a:lnTo>
                  <a:pt x="913951" y="768390"/>
                </a:lnTo>
                <a:lnTo>
                  <a:pt x="949831" y="733974"/>
                </a:lnTo>
                <a:lnTo>
                  <a:pt x="984390" y="696860"/>
                </a:lnTo>
                <a:lnTo>
                  <a:pt x="1017477" y="657059"/>
                </a:lnTo>
                <a:lnTo>
                  <a:pt x="1048938" y="614582"/>
                </a:lnTo>
                <a:lnTo>
                  <a:pt x="1078624" y="569439"/>
                </a:lnTo>
                <a:lnTo>
                  <a:pt x="1106383" y="521643"/>
                </a:lnTo>
                <a:lnTo>
                  <a:pt x="1132062" y="471203"/>
                </a:lnTo>
                <a:lnTo>
                  <a:pt x="1159533" y="420295"/>
                </a:lnTo>
                <a:lnTo>
                  <a:pt x="1189303" y="372490"/>
                </a:lnTo>
                <a:lnTo>
                  <a:pt x="1221188" y="327751"/>
                </a:lnTo>
                <a:lnTo>
                  <a:pt x="1255001" y="286044"/>
                </a:lnTo>
                <a:lnTo>
                  <a:pt x="1290557" y="247333"/>
                </a:lnTo>
                <a:lnTo>
                  <a:pt x="1327670" y="211582"/>
                </a:lnTo>
                <a:lnTo>
                  <a:pt x="1366153" y="178755"/>
                </a:lnTo>
                <a:lnTo>
                  <a:pt x="1405821" y="148818"/>
                </a:lnTo>
                <a:lnTo>
                  <a:pt x="1446488" y="121734"/>
                </a:lnTo>
                <a:lnTo>
                  <a:pt x="1487969" y="97468"/>
                </a:lnTo>
                <a:lnTo>
                  <a:pt x="1530077" y="75984"/>
                </a:lnTo>
                <a:lnTo>
                  <a:pt x="1572626" y="57246"/>
                </a:lnTo>
                <a:lnTo>
                  <a:pt x="1615432" y="41220"/>
                </a:lnTo>
                <a:lnTo>
                  <a:pt x="1658307" y="27869"/>
                </a:lnTo>
                <a:lnTo>
                  <a:pt x="1701066" y="17158"/>
                </a:lnTo>
                <a:lnTo>
                  <a:pt x="1743523" y="9051"/>
                </a:lnTo>
                <a:lnTo>
                  <a:pt x="1785492" y="3513"/>
                </a:lnTo>
                <a:lnTo>
                  <a:pt x="1826788" y="507"/>
                </a:lnTo>
                <a:lnTo>
                  <a:pt x="1867225" y="0"/>
                </a:lnTo>
                <a:lnTo>
                  <a:pt x="1906616" y="1953"/>
                </a:lnTo>
                <a:lnTo>
                  <a:pt x="1944776" y="6334"/>
                </a:lnTo>
                <a:lnTo>
                  <a:pt x="1981519" y="13104"/>
                </a:lnTo>
                <a:lnTo>
                  <a:pt x="2016659" y="22230"/>
                </a:lnTo>
                <a:lnTo>
                  <a:pt x="2050010" y="33675"/>
                </a:lnTo>
                <a:lnTo>
                  <a:pt x="2081387" y="47404"/>
                </a:lnTo>
              </a:path>
            </a:pathLst>
          </a:custGeom>
          <a:ln w="95249">
            <a:solidFill>
              <a:srgbClr val="176FD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242175" y="5156200"/>
            <a:ext cx="1179195" cy="753110"/>
          </a:xfrm>
          <a:custGeom>
            <a:avLst/>
            <a:gdLst/>
            <a:ahLst/>
            <a:cxnLst/>
            <a:rect l="l" t="t" r="r" b="b"/>
            <a:pathLst>
              <a:path w="1179195" h="753110">
                <a:moveTo>
                  <a:pt x="1151127" y="0"/>
                </a:moveTo>
                <a:lnTo>
                  <a:pt x="1167644" y="39285"/>
                </a:lnTo>
                <a:lnTo>
                  <a:pt x="1176857" y="80455"/>
                </a:lnTo>
                <a:lnTo>
                  <a:pt x="1178722" y="122665"/>
                </a:lnTo>
                <a:lnTo>
                  <a:pt x="1173197" y="165073"/>
                </a:lnTo>
                <a:lnTo>
                  <a:pt x="1160240" y="206835"/>
                </a:lnTo>
                <a:lnTo>
                  <a:pt x="1139807" y="247107"/>
                </a:lnTo>
                <a:lnTo>
                  <a:pt x="1111857" y="285046"/>
                </a:lnTo>
                <a:lnTo>
                  <a:pt x="1076346" y="319808"/>
                </a:lnTo>
                <a:lnTo>
                  <a:pt x="1033232" y="350550"/>
                </a:lnTo>
                <a:lnTo>
                  <a:pt x="982472" y="376427"/>
                </a:lnTo>
                <a:lnTo>
                  <a:pt x="933511" y="407144"/>
                </a:lnTo>
                <a:lnTo>
                  <a:pt x="892071" y="440984"/>
                </a:lnTo>
                <a:lnTo>
                  <a:pt x="858003" y="477354"/>
                </a:lnTo>
                <a:lnTo>
                  <a:pt x="831163" y="515660"/>
                </a:lnTo>
                <a:lnTo>
                  <a:pt x="811402" y="555307"/>
                </a:lnTo>
                <a:lnTo>
                  <a:pt x="798577" y="595701"/>
                </a:lnTo>
                <a:lnTo>
                  <a:pt x="792538" y="636247"/>
                </a:lnTo>
                <a:lnTo>
                  <a:pt x="793142" y="676351"/>
                </a:lnTo>
                <a:lnTo>
                  <a:pt x="800241" y="715418"/>
                </a:lnTo>
                <a:lnTo>
                  <a:pt x="813689" y="752856"/>
                </a:lnTo>
                <a:lnTo>
                  <a:pt x="790571" y="715301"/>
                </a:lnTo>
                <a:lnTo>
                  <a:pt x="761142" y="684190"/>
                </a:lnTo>
                <a:lnTo>
                  <a:pt x="726304" y="659664"/>
                </a:lnTo>
                <a:lnTo>
                  <a:pt x="686961" y="641866"/>
                </a:lnTo>
                <a:lnTo>
                  <a:pt x="644017" y="630936"/>
                </a:lnTo>
                <a:lnTo>
                  <a:pt x="598375" y="627016"/>
                </a:lnTo>
                <a:lnTo>
                  <a:pt x="550939" y="630248"/>
                </a:lnTo>
                <a:lnTo>
                  <a:pt x="502614" y="640774"/>
                </a:lnTo>
                <a:lnTo>
                  <a:pt x="454302" y="658736"/>
                </a:lnTo>
                <a:lnTo>
                  <a:pt x="406907" y="684276"/>
                </a:lnTo>
                <a:lnTo>
                  <a:pt x="358999" y="707061"/>
                </a:lnTo>
                <a:lnTo>
                  <a:pt x="310469" y="722377"/>
                </a:lnTo>
                <a:lnTo>
                  <a:pt x="262152" y="730553"/>
                </a:lnTo>
                <a:lnTo>
                  <a:pt x="214884" y="731924"/>
                </a:lnTo>
                <a:lnTo>
                  <a:pt x="169497" y="726821"/>
                </a:lnTo>
                <a:lnTo>
                  <a:pt x="126827" y="715575"/>
                </a:lnTo>
                <a:lnTo>
                  <a:pt x="87708" y="698521"/>
                </a:lnTo>
                <a:lnTo>
                  <a:pt x="52974" y="675989"/>
                </a:lnTo>
                <a:lnTo>
                  <a:pt x="23460" y="648312"/>
                </a:lnTo>
                <a:lnTo>
                  <a:pt x="0" y="615823"/>
                </a:lnTo>
              </a:path>
            </a:pathLst>
          </a:custGeom>
          <a:ln w="95249">
            <a:solidFill>
              <a:srgbClr val="9FC2E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5235066" y="6152184"/>
            <a:ext cx="4690110" cy="13557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46304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latin typeface="Calibri"/>
                <a:cs typeface="Calibri"/>
              </a:rPr>
              <a:t>Only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sz="5400" spc="-5" b="1">
                <a:solidFill>
                  <a:srgbClr val="9FC2EC"/>
                </a:solidFill>
                <a:latin typeface="Calibri"/>
                <a:cs typeface="Calibri"/>
              </a:rPr>
              <a:t>10-15%</a:t>
            </a:r>
            <a:endParaRPr sz="5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  <a:tabLst>
                <a:tab pos="4589145" algn="l"/>
              </a:tabLst>
            </a:pPr>
            <a:r>
              <a:rPr dirty="0" sz="3200" spc="-45">
                <a:latin typeface="Calibri"/>
                <a:cs typeface="Calibri"/>
              </a:rPr>
              <a:t>st</a:t>
            </a:r>
            <a:r>
              <a:rPr dirty="0" sz="3200" spc="-60">
                <a:latin typeface="Calibri"/>
                <a:cs typeface="Calibri"/>
              </a:rPr>
              <a:t>a</a:t>
            </a:r>
            <a:r>
              <a:rPr dirty="0" sz="3200" spc="-25">
                <a:latin typeface="Calibri"/>
                <a:cs typeface="Calibri"/>
              </a:rPr>
              <a:t>y</a:t>
            </a:r>
            <a:r>
              <a:rPr dirty="0" sz="3200">
                <a:latin typeface="Calibri"/>
                <a:cs typeface="Calibri"/>
              </a:rPr>
              <a:t>s</a:t>
            </a:r>
            <a:r>
              <a:rPr dirty="0" sz="320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with</a:t>
            </a:r>
            <a:r>
              <a:rPr dirty="0" sz="320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the</a:t>
            </a:r>
            <a:r>
              <a:rPr dirty="0" sz="320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lo</a:t>
            </a:r>
            <a:r>
              <a:rPr dirty="0" sz="3200" spc="-25">
                <a:latin typeface="Calibri"/>
                <a:cs typeface="Calibri"/>
              </a:rPr>
              <a:t>c</a:t>
            </a:r>
            <a:r>
              <a:rPr dirty="0" sz="3200">
                <a:latin typeface="Calibri"/>
                <a:cs typeface="Calibri"/>
              </a:rPr>
              <a:t>al</a:t>
            </a:r>
            <a:r>
              <a:rPr dirty="0" sz="3200">
                <a:latin typeface="Calibri"/>
                <a:cs typeface="Calibri"/>
              </a:rPr>
              <a:t> </a:t>
            </a:r>
            <a:r>
              <a:rPr dirty="0" sz="3200" spc="-30">
                <a:latin typeface="Calibri"/>
                <a:cs typeface="Calibri"/>
              </a:rPr>
              <a:t>v</a:t>
            </a:r>
            <a:r>
              <a:rPr dirty="0" sz="3200">
                <a:latin typeface="Calibri"/>
                <a:cs typeface="Calibri"/>
              </a:rPr>
              <a:t>enues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1350">
                <a:solidFill>
                  <a:srgbClr val="888888"/>
                </a:solidFill>
                <a:latin typeface="Calibri"/>
                <a:cs typeface="Calibri"/>
              </a:rPr>
              <a:t>4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23594" y="136017"/>
            <a:ext cx="8120380" cy="7880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5"/>
              <a:t>Entertainment </a:t>
            </a:r>
            <a:r>
              <a:rPr dirty="0"/>
              <a:t>Business</a:t>
            </a:r>
            <a:r>
              <a:rPr dirty="0" spc="-105"/>
              <a:t> </a:t>
            </a:r>
            <a:r>
              <a:rPr dirty="0" spc="-5"/>
              <a:t>Model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363200" cy="7772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10363199" cy="77723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79447" y="266446"/>
            <a:ext cx="6656070" cy="1474470"/>
          </a:xfrm>
          <a:prstGeom prst="rect"/>
        </p:spPr>
        <p:txBody>
          <a:bodyPr wrap="square" lIns="0" tIns="99060" rIns="0" bIns="0" rtlCol="0" vert="horz">
            <a:spAutoFit/>
          </a:bodyPr>
          <a:lstStyle/>
          <a:p>
            <a:pPr marL="12700" marR="5080" indent="241935">
              <a:lnSpc>
                <a:spcPts val="5400"/>
              </a:lnSpc>
              <a:spcBef>
                <a:spcPts val="780"/>
              </a:spcBef>
            </a:pPr>
            <a:r>
              <a:rPr dirty="0" spc="-15"/>
              <a:t>Georgia </a:t>
            </a:r>
            <a:r>
              <a:rPr dirty="0" spc="-45"/>
              <a:t>Venues </a:t>
            </a:r>
            <a:r>
              <a:rPr dirty="0" spc="-5"/>
              <a:t>Model:  Survive </a:t>
            </a:r>
            <a:r>
              <a:rPr dirty="0" spc="-10"/>
              <a:t>on </a:t>
            </a:r>
            <a:r>
              <a:rPr dirty="0"/>
              <a:t>Small</a:t>
            </a:r>
            <a:r>
              <a:rPr dirty="0" spc="-95"/>
              <a:t> </a:t>
            </a:r>
            <a:r>
              <a:rPr dirty="0" spc="-15"/>
              <a:t>Margins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26136" y="2164079"/>
            <a:ext cx="5137785" cy="2984500"/>
          </a:xfrm>
          <a:prstGeom prst="rect">
            <a:avLst/>
          </a:prstGeom>
          <a:solidFill>
            <a:srgbClr val="9FC2EC">
              <a:alpha val="30979"/>
            </a:srgbClr>
          </a:solidFill>
          <a:ln w="12192">
            <a:solidFill>
              <a:srgbClr val="9FC2EC"/>
            </a:solidFill>
          </a:ln>
        </p:spPr>
        <p:txBody>
          <a:bodyPr wrap="square" lIns="0" tIns="488950" rIns="0" bIns="0" rtlCol="0" vert="horz">
            <a:spAutoFit/>
          </a:bodyPr>
          <a:lstStyle/>
          <a:p>
            <a:pPr algn="ctr" marL="3810">
              <a:lnSpc>
                <a:spcPct val="100000"/>
              </a:lnSpc>
              <a:spcBef>
                <a:spcPts val="3850"/>
              </a:spcBef>
            </a:pPr>
            <a:r>
              <a:rPr dirty="0" sz="5400" spc="-20" b="1">
                <a:solidFill>
                  <a:srgbClr val="FFFFFF"/>
                </a:solidFill>
                <a:latin typeface="Calibri"/>
                <a:cs typeface="Calibri"/>
              </a:rPr>
              <a:t>Entertainment</a:t>
            </a:r>
            <a:endParaRPr sz="5400">
              <a:latin typeface="Calibri"/>
              <a:cs typeface="Calibri"/>
            </a:endParaRPr>
          </a:p>
          <a:p>
            <a:pPr algn="ctr" marL="3810">
              <a:lnSpc>
                <a:spcPct val="100000"/>
              </a:lnSpc>
              <a:spcBef>
                <a:spcPts val="120"/>
              </a:spcBef>
            </a:pPr>
            <a:r>
              <a:rPr dirty="0" sz="3600">
                <a:solidFill>
                  <a:srgbClr val="FFFFFF"/>
                </a:solidFill>
                <a:latin typeface="Calibri"/>
                <a:cs typeface="Calibri"/>
              </a:rPr>
              <a:t>is </a:t>
            </a:r>
            <a:r>
              <a:rPr dirty="0" sz="3600" spc="-5">
                <a:solidFill>
                  <a:srgbClr val="FFFFFF"/>
                </a:solidFill>
                <a:latin typeface="Calibri"/>
                <a:cs typeface="Calibri"/>
              </a:rPr>
              <a:t>our </a:t>
            </a:r>
            <a:r>
              <a:rPr dirty="0" sz="3600" spc="-20">
                <a:solidFill>
                  <a:srgbClr val="FFFFFF"/>
                </a:solidFill>
                <a:latin typeface="Calibri"/>
                <a:cs typeface="Calibri"/>
              </a:rPr>
              <a:t>life </a:t>
            </a:r>
            <a:r>
              <a:rPr dirty="0" sz="3600" spc="-5">
                <a:solidFill>
                  <a:srgbClr val="FFFFFF"/>
                </a:solidFill>
                <a:latin typeface="Calibri"/>
                <a:cs typeface="Calibri"/>
              </a:rPr>
              <a:t>blood</a:t>
            </a:r>
            <a:r>
              <a:rPr dirty="0" sz="36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endParaRPr sz="3600">
              <a:latin typeface="Calibri"/>
              <a:cs typeface="Calibri"/>
            </a:endParaRPr>
          </a:p>
          <a:p>
            <a:pPr algn="ctr" marL="1905">
              <a:lnSpc>
                <a:spcPct val="100000"/>
              </a:lnSpc>
            </a:pPr>
            <a:r>
              <a:rPr dirty="0" sz="3600">
                <a:solidFill>
                  <a:srgbClr val="FFFFFF"/>
                </a:solidFill>
                <a:latin typeface="Calibri"/>
                <a:cs typeface="Calibri"/>
              </a:rPr>
              <a:t>it </a:t>
            </a:r>
            <a:r>
              <a:rPr dirty="0" u="heavy" sz="3600" spc="-1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drives </a:t>
            </a:r>
            <a:r>
              <a:rPr dirty="0" u="heavy" sz="3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ancillary</a:t>
            </a:r>
            <a:r>
              <a:rPr dirty="0" u="heavy" sz="3600" spc="-9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600" spc="-1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income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659373" y="2164842"/>
            <a:ext cx="4368165" cy="2984500"/>
          </a:xfrm>
          <a:custGeom>
            <a:avLst/>
            <a:gdLst/>
            <a:ahLst/>
            <a:cxnLst/>
            <a:rect l="l" t="t" r="r" b="b"/>
            <a:pathLst>
              <a:path w="4368165" h="2984500">
                <a:moveTo>
                  <a:pt x="0" y="2983992"/>
                </a:moveTo>
                <a:lnTo>
                  <a:pt x="4367783" y="2983992"/>
                </a:lnTo>
                <a:lnTo>
                  <a:pt x="4367783" y="0"/>
                </a:lnTo>
                <a:lnTo>
                  <a:pt x="0" y="0"/>
                </a:lnTo>
                <a:lnTo>
                  <a:pt x="0" y="2983992"/>
                </a:lnTo>
                <a:close/>
              </a:path>
            </a:pathLst>
          </a:custGeom>
          <a:ln w="1981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933185" y="2273884"/>
            <a:ext cx="2907665" cy="1123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dirty="0" sz="3600" spc="-5">
                <a:solidFill>
                  <a:srgbClr val="FFFFFF"/>
                </a:solidFill>
                <a:latin typeface="Calibri"/>
                <a:cs typeface="Calibri"/>
              </a:rPr>
              <a:t>Income</a:t>
            </a:r>
            <a:r>
              <a:rPr dirty="0" sz="3600" spc="-1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600" spc="-10">
                <a:solidFill>
                  <a:srgbClr val="FFFFFF"/>
                </a:solidFill>
                <a:latin typeface="Calibri"/>
                <a:cs typeface="Calibri"/>
              </a:rPr>
              <a:t>sources  </a:t>
            </a:r>
            <a:r>
              <a:rPr dirty="0" sz="3600">
                <a:solidFill>
                  <a:srgbClr val="FFFFFF"/>
                </a:solidFill>
                <a:latin typeface="Calibri"/>
                <a:cs typeface="Calibri"/>
              </a:rPr>
              <a:t>include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33185" y="3377729"/>
            <a:ext cx="3835400" cy="1610360"/>
          </a:xfrm>
          <a:prstGeom prst="rect">
            <a:avLst/>
          </a:prstGeom>
        </p:spPr>
        <p:txBody>
          <a:bodyPr wrap="square" lIns="0" tIns="114300" rIns="0" bIns="0" rtlCol="0" vert="horz">
            <a:spAutoFit/>
          </a:bodyPr>
          <a:lstStyle/>
          <a:p>
            <a:pPr marL="456565" indent="-456565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456565" algn="l"/>
                <a:tab pos="457200" algn="l"/>
              </a:tabLst>
            </a:pP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modest 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ticket</a:t>
            </a:r>
            <a:r>
              <a:rPr dirty="0" sz="28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proceeds</a:t>
            </a:r>
            <a:endParaRPr sz="2800">
              <a:latin typeface="Calibri"/>
              <a:cs typeface="Calibri"/>
            </a:endParaRPr>
          </a:p>
          <a:p>
            <a:pPr marL="456565" indent="-456565">
              <a:lnSpc>
                <a:spcPct val="100000"/>
              </a:lnSpc>
              <a:spcBef>
                <a:spcPts val="805"/>
              </a:spcBef>
              <a:buFont typeface="Arial"/>
              <a:buChar char="•"/>
              <a:tabLst>
                <a:tab pos="456565" algn="l"/>
                <a:tab pos="457200" algn="l"/>
              </a:tabLst>
            </a:pP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food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&amp; 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beverage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sales</a:t>
            </a:r>
            <a:endParaRPr sz="2800">
              <a:latin typeface="Calibri"/>
              <a:cs typeface="Calibri"/>
            </a:endParaRPr>
          </a:p>
          <a:p>
            <a:pPr marL="456565" indent="-456565">
              <a:lnSpc>
                <a:spcPct val="100000"/>
              </a:lnSpc>
              <a:spcBef>
                <a:spcPts val="795"/>
              </a:spcBef>
              <a:buFont typeface="Arial"/>
              <a:buChar char="•"/>
              <a:tabLst>
                <a:tab pos="456565" algn="l"/>
                <a:tab pos="457200" algn="l"/>
              </a:tabLst>
            </a:pP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merchandise</a:t>
            </a:r>
            <a:r>
              <a:rPr dirty="0" sz="28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sales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5486400"/>
            <a:ext cx="10363200" cy="1629410"/>
          </a:xfrm>
          <a:custGeom>
            <a:avLst/>
            <a:gdLst/>
            <a:ahLst/>
            <a:cxnLst/>
            <a:rect l="l" t="t" r="r" b="b"/>
            <a:pathLst>
              <a:path w="10363200" h="1629409">
                <a:moveTo>
                  <a:pt x="0" y="1629156"/>
                </a:moveTo>
                <a:lnTo>
                  <a:pt x="10363200" y="1629156"/>
                </a:lnTo>
                <a:lnTo>
                  <a:pt x="10363200" y="0"/>
                </a:lnTo>
                <a:lnTo>
                  <a:pt x="0" y="0"/>
                </a:lnTo>
                <a:lnTo>
                  <a:pt x="0" y="1629156"/>
                </a:lnTo>
                <a:close/>
              </a:path>
            </a:pathLst>
          </a:custGeom>
          <a:solidFill>
            <a:srgbClr val="28476D">
              <a:alpha val="83921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438708" y="5888482"/>
            <a:ext cx="9508490" cy="16611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47370" marR="26034" indent="-535305">
              <a:lnSpc>
                <a:spcPct val="100000"/>
              </a:lnSpc>
              <a:spcBef>
                <a:spcPts val="95"/>
              </a:spcBef>
            </a:pPr>
            <a:r>
              <a:rPr dirty="0" sz="2500" spc="-30">
                <a:solidFill>
                  <a:srgbClr val="FFFFFF"/>
                </a:solidFill>
                <a:latin typeface="Calibri"/>
                <a:cs typeface="Calibri"/>
              </a:rPr>
              <a:t>Currently, </a:t>
            </a:r>
            <a:r>
              <a:rPr dirty="0" sz="2500" spc="-5">
                <a:solidFill>
                  <a:srgbClr val="FFFFFF"/>
                </a:solidFill>
                <a:latin typeface="Calibri"/>
                <a:cs typeface="Calibri"/>
              </a:rPr>
              <a:t>all </a:t>
            </a:r>
            <a:r>
              <a:rPr dirty="0" sz="2500" spc="-10">
                <a:solidFill>
                  <a:srgbClr val="FFFFFF"/>
                </a:solidFill>
                <a:latin typeface="Calibri"/>
                <a:cs typeface="Calibri"/>
              </a:rPr>
              <a:t>Georgia venues </a:t>
            </a:r>
            <a:r>
              <a:rPr dirty="0" sz="2500" spc="-20">
                <a:solidFill>
                  <a:srgbClr val="FFFFFF"/>
                </a:solidFill>
                <a:latin typeface="Calibri"/>
                <a:cs typeface="Calibri"/>
              </a:rPr>
              <a:t>operate </a:t>
            </a:r>
            <a:r>
              <a:rPr dirty="0" sz="2500" spc="-5">
                <a:solidFill>
                  <a:srgbClr val="FFFFFF"/>
                </a:solidFill>
                <a:latin typeface="Calibri"/>
                <a:cs typeface="Calibri"/>
              </a:rPr>
              <a:t>within the </a:t>
            </a:r>
            <a:r>
              <a:rPr dirty="0" sz="2500" spc="-10">
                <a:solidFill>
                  <a:srgbClr val="FFFFFF"/>
                </a:solidFill>
                <a:latin typeface="Calibri"/>
                <a:cs typeface="Calibri"/>
              </a:rPr>
              <a:t>same </a:t>
            </a:r>
            <a:r>
              <a:rPr dirty="0" sz="2500" spc="-15">
                <a:solidFill>
                  <a:srgbClr val="FFFFFF"/>
                </a:solidFill>
                <a:latin typeface="Calibri"/>
                <a:cs typeface="Calibri"/>
              </a:rPr>
              <a:t>free market </a:t>
            </a:r>
            <a:r>
              <a:rPr dirty="0" sz="2500" spc="-30">
                <a:solidFill>
                  <a:srgbClr val="FFFFFF"/>
                </a:solidFill>
                <a:latin typeface="Calibri"/>
                <a:cs typeface="Calibri"/>
              </a:rPr>
              <a:t>system  </a:t>
            </a:r>
            <a:r>
              <a:rPr dirty="0" sz="2500" spc="-5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dirty="0" sz="2500" spc="-15">
                <a:solidFill>
                  <a:srgbClr val="FFFFFF"/>
                </a:solidFill>
                <a:latin typeface="Calibri"/>
                <a:cs typeface="Calibri"/>
              </a:rPr>
              <a:t>we compete </a:t>
            </a:r>
            <a:r>
              <a:rPr dirty="0" sz="2500" spc="-25">
                <a:solidFill>
                  <a:srgbClr val="FFFFFF"/>
                </a:solidFill>
                <a:latin typeface="Calibri"/>
                <a:cs typeface="Calibri"/>
              </a:rPr>
              <a:t>for </a:t>
            </a:r>
            <a:r>
              <a:rPr dirty="0" sz="2500" spc="-15">
                <a:solidFill>
                  <a:srgbClr val="FFFFFF"/>
                </a:solidFill>
                <a:latin typeface="Calibri"/>
                <a:cs typeface="Calibri"/>
              </a:rPr>
              <a:t>talent </a:t>
            </a:r>
            <a:r>
              <a:rPr dirty="0" sz="2500" spc="-5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dirty="0" sz="2500" spc="-15">
                <a:solidFill>
                  <a:srgbClr val="FFFFFF"/>
                </a:solidFill>
                <a:latin typeface="Calibri"/>
                <a:cs typeface="Calibri"/>
              </a:rPr>
              <a:t>customers </a:t>
            </a:r>
            <a:r>
              <a:rPr dirty="0" sz="2500" spc="-5">
                <a:solidFill>
                  <a:srgbClr val="FFFFFF"/>
                </a:solidFill>
                <a:latin typeface="Calibri"/>
                <a:cs typeface="Calibri"/>
              </a:rPr>
              <a:t>on a </a:t>
            </a:r>
            <a:r>
              <a:rPr dirty="0" sz="2500" spc="-10">
                <a:solidFill>
                  <a:srgbClr val="FFFFFF"/>
                </a:solidFill>
                <a:latin typeface="Calibri"/>
                <a:cs typeface="Calibri"/>
              </a:rPr>
              <a:t>level playing</a:t>
            </a:r>
            <a:r>
              <a:rPr dirty="0" sz="2500" spc="1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Calibri"/>
                <a:cs typeface="Calibri"/>
              </a:rPr>
              <a:t>field.</a:t>
            </a:r>
            <a:endParaRPr sz="25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50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  <a:spcBef>
                <a:spcPts val="1845"/>
              </a:spcBef>
            </a:pP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363200" cy="7772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863708" y="7314996"/>
            <a:ext cx="838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4443" y="2411729"/>
            <a:ext cx="3574415" cy="4086225"/>
          </a:xfrm>
          <a:prstGeom prst="rect">
            <a:avLst/>
          </a:prstGeom>
        </p:spPr>
        <p:txBody>
          <a:bodyPr wrap="square" lIns="0" tIns="136525" rIns="0" bIns="0" rtlCol="0" vert="horz">
            <a:spAutoFit/>
          </a:bodyPr>
          <a:lstStyle/>
          <a:p>
            <a:pPr marL="12700" marR="391795">
              <a:lnSpc>
                <a:spcPts val="7780"/>
              </a:lnSpc>
              <a:spcBef>
                <a:spcPts val="1075"/>
              </a:spcBef>
            </a:pPr>
            <a:r>
              <a:rPr dirty="0" sz="7200" spc="-135">
                <a:solidFill>
                  <a:srgbClr val="FFFFFF"/>
                </a:solidFill>
                <a:latin typeface="Calibri"/>
                <a:cs typeface="Calibri"/>
              </a:rPr>
              <a:t>We </a:t>
            </a:r>
            <a:r>
              <a:rPr dirty="0" sz="7200" spc="-40">
                <a:solidFill>
                  <a:srgbClr val="FFFFFF"/>
                </a:solidFill>
                <a:latin typeface="Calibri"/>
                <a:cs typeface="Calibri"/>
              </a:rPr>
              <a:t>are  </a:t>
            </a:r>
            <a:r>
              <a:rPr dirty="0" sz="7200">
                <a:solidFill>
                  <a:srgbClr val="FFFFFF"/>
                </a:solidFill>
                <a:latin typeface="Calibri"/>
                <a:cs typeface="Calibri"/>
              </a:rPr>
              <a:t>in the  </a:t>
            </a:r>
            <a:r>
              <a:rPr dirty="0" sz="7200" b="1">
                <a:solidFill>
                  <a:srgbClr val="FFFFFF"/>
                </a:solidFill>
                <a:latin typeface="Calibri"/>
                <a:cs typeface="Calibri"/>
              </a:rPr>
              <a:t>pop</a:t>
            </a:r>
            <a:r>
              <a:rPr dirty="0" sz="7200" spc="-35" b="1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z="7200" spc="5" b="1">
                <a:solidFill>
                  <a:srgbClr val="FFFFFF"/>
                </a:solidFill>
                <a:latin typeface="Calibri"/>
                <a:cs typeface="Calibri"/>
              </a:rPr>
              <a:t>orn</a:t>
            </a:r>
            <a:endParaRPr sz="7200">
              <a:latin typeface="Calibri"/>
              <a:cs typeface="Calibri"/>
            </a:endParaRPr>
          </a:p>
          <a:p>
            <a:pPr marL="12700">
              <a:lnSpc>
                <a:spcPts val="7655"/>
              </a:lnSpc>
            </a:pPr>
            <a:r>
              <a:rPr dirty="0" sz="7200" spc="-5" b="1">
                <a:solidFill>
                  <a:srgbClr val="FFFFFF"/>
                </a:solidFill>
                <a:latin typeface="Calibri"/>
                <a:cs typeface="Calibri"/>
              </a:rPr>
              <a:t>business!</a:t>
            </a:r>
            <a:endParaRPr sz="7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363200" cy="7772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45363" y="1632204"/>
            <a:ext cx="9872472" cy="55915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66469" y="10160"/>
            <a:ext cx="7435215" cy="1473835"/>
          </a:xfrm>
          <a:prstGeom prst="rect"/>
        </p:spPr>
        <p:txBody>
          <a:bodyPr wrap="square" lIns="0" tIns="99060" rIns="0" bIns="0" rtlCol="0" vert="horz">
            <a:spAutoFit/>
          </a:bodyPr>
          <a:lstStyle/>
          <a:p>
            <a:pPr marL="12700" marR="5080" indent="334010">
              <a:lnSpc>
                <a:spcPts val="5400"/>
              </a:lnSpc>
              <a:spcBef>
                <a:spcPts val="780"/>
              </a:spcBef>
            </a:pPr>
            <a:r>
              <a:rPr dirty="0" spc="-15">
                <a:solidFill>
                  <a:srgbClr val="2C4F79"/>
                </a:solidFill>
              </a:rPr>
              <a:t>What </a:t>
            </a:r>
            <a:r>
              <a:rPr dirty="0">
                <a:solidFill>
                  <a:srgbClr val="2C4F79"/>
                </a:solidFill>
              </a:rPr>
              <a:t>the </a:t>
            </a:r>
            <a:r>
              <a:rPr dirty="0" spc="-20">
                <a:solidFill>
                  <a:srgbClr val="2C4F79"/>
                </a:solidFill>
              </a:rPr>
              <a:t>current </a:t>
            </a:r>
            <a:r>
              <a:rPr dirty="0" spc="-15">
                <a:solidFill>
                  <a:srgbClr val="2C4F79"/>
                </a:solidFill>
              </a:rPr>
              <a:t>Georgia  </a:t>
            </a:r>
            <a:r>
              <a:rPr dirty="0" spc="-10">
                <a:solidFill>
                  <a:srgbClr val="2C4F79"/>
                </a:solidFill>
              </a:rPr>
              <a:t>competitive </a:t>
            </a:r>
            <a:r>
              <a:rPr dirty="0" spc="-30">
                <a:solidFill>
                  <a:srgbClr val="2C4F79"/>
                </a:solidFill>
              </a:rPr>
              <a:t>market </a:t>
            </a:r>
            <a:r>
              <a:rPr dirty="0" spc="-15">
                <a:solidFill>
                  <a:srgbClr val="2C4F79"/>
                </a:solidFill>
              </a:rPr>
              <a:t>give</a:t>
            </a:r>
            <a:r>
              <a:rPr dirty="0" spc="-110">
                <a:solidFill>
                  <a:srgbClr val="2C4F79"/>
                </a:solidFill>
              </a:rPr>
              <a:t> </a:t>
            </a:r>
            <a:r>
              <a:rPr dirty="0">
                <a:solidFill>
                  <a:srgbClr val="2C4F79"/>
                </a:solidFill>
              </a:rPr>
              <a:t>us?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1647" y="2836291"/>
            <a:ext cx="1671955" cy="15506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  <a:spcBef>
                <a:spcPts val="105"/>
              </a:spcBef>
            </a:pPr>
            <a:r>
              <a:rPr dirty="0" sz="2000" spc="-5">
                <a:latin typeface="Calibri"/>
                <a:cs typeface="Calibri"/>
              </a:rPr>
              <a:t>Civic assets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that  support  </a:t>
            </a:r>
            <a:r>
              <a:rPr dirty="0" sz="2000" spc="-5" b="1">
                <a:solidFill>
                  <a:srgbClr val="3B69A0"/>
                </a:solidFill>
                <a:latin typeface="Calibri"/>
                <a:cs typeface="Calibri"/>
              </a:rPr>
              <a:t>tourism </a:t>
            </a:r>
            <a:r>
              <a:rPr dirty="0" sz="2000" b="1">
                <a:solidFill>
                  <a:srgbClr val="3B69A0"/>
                </a:solidFill>
                <a:latin typeface="Calibri"/>
                <a:cs typeface="Calibri"/>
              </a:rPr>
              <a:t>and  </a:t>
            </a:r>
            <a:r>
              <a:rPr dirty="0" sz="2000" spc="-5" b="1">
                <a:solidFill>
                  <a:srgbClr val="3B69A0"/>
                </a:solidFill>
                <a:latin typeface="Calibri"/>
                <a:cs typeface="Calibri"/>
              </a:rPr>
              <a:t>economic  </a:t>
            </a:r>
            <a:r>
              <a:rPr dirty="0" sz="2000" spc="-10" b="1">
                <a:solidFill>
                  <a:srgbClr val="3B69A0"/>
                </a:solidFill>
                <a:latin typeface="Calibri"/>
                <a:cs typeface="Calibri"/>
              </a:rPr>
              <a:t>development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24611" y="5849188"/>
            <a:ext cx="2002155" cy="94106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065" marR="5080" indent="3175">
              <a:lnSpc>
                <a:spcPct val="100000"/>
              </a:lnSpc>
              <a:spcBef>
                <a:spcPts val="105"/>
              </a:spcBef>
            </a:pPr>
            <a:r>
              <a:rPr dirty="0" sz="2000" spc="-15">
                <a:latin typeface="Calibri"/>
                <a:cs typeface="Calibri"/>
              </a:rPr>
              <a:t>Venues </a:t>
            </a:r>
            <a:r>
              <a:rPr dirty="0" sz="2000" spc="-5">
                <a:latin typeface="Calibri"/>
                <a:cs typeface="Calibri"/>
              </a:rPr>
              <a:t>that </a:t>
            </a:r>
            <a:r>
              <a:rPr dirty="0" sz="2000" spc="-15">
                <a:latin typeface="Calibri"/>
                <a:cs typeface="Calibri"/>
              </a:rPr>
              <a:t>offer  </a:t>
            </a:r>
            <a:r>
              <a:rPr dirty="0" sz="2000" spc="-5" b="1">
                <a:solidFill>
                  <a:srgbClr val="3B69A0"/>
                </a:solidFill>
                <a:latin typeface="Calibri"/>
                <a:cs typeface="Calibri"/>
              </a:rPr>
              <a:t>classical </a:t>
            </a:r>
            <a:r>
              <a:rPr dirty="0" sz="2000" b="1">
                <a:solidFill>
                  <a:srgbClr val="3B69A0"/>
                </a:solidFill>
                <a:latin typeface="Calibri"/>
                <a:cs typeface="Calibri"/>
              </a:rPr>
              <a:t>music</a:t>
            </a:r>
            <a:r>
              <a:rPr dirty="0" sz="2000" spc="-105" b="1">
                <a:solidFill>
                  <a:srgbClr val="3B69A0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3B69A0"/>
                </a:solidFill>
                <a:latin typeface="Calibri"/>
                <a:cs typeface="Calibri"/>
              </a:rPr>
              <a:t>and  </a:t>
            </a:r>
            <a:r>
              <a:rPr dirty="0" sz="2000" spc="-10" b="1">
                <a:solidFill>
                  <a:srgbClr val="3B69A0"/>
                </a:solidFill>
                <a:latin typeface="Calibri"/>
                <a:cs typeface="Calibri"/>
              </a:rPr>
              <a:t>opera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83253" y="5849188"/>
            <a:ext cx="2517775" cy="94106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2000" spc="-10">
                <a:latin typeface="Calibri"/>
                <a:cs typeface="Calibri"/>
              </a:rPr>
              <a:t>Educational </a:t>
            </a:r>
            <a:r>
              <a:rPr dirty="0" sz="2000">
                <a:latin typeface="Calibri"/>
                <a:cs typeface="Calibri"/>
              </a:rPr>
              <a:t>and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cultural  </a:t>
            </a:r>
            <a:r>
              <a:rPr dirty="0" sz="2000" spc="-10">
                <a:latin typeface="Calibri"/>
                <a:cs typeface="Calibri"/>
              </a:rPr>
              <a:t>programming </a:t>
            </a:r>
            <a:r>
              <a:rPr dirty="0" sz="2000" spc="-20">
                <a:latin typeface="Calibri"/>
                <a:cs typeface="Calibri"/>
              </a:rPr>
              <a:t>for  </a:t>
            </a:r>
            <a:r>
              <a:rPr dirty="0" sz="2000" spc="-5" b="1">
                <a:solidFill>
                  <a:srgbClr val="3B69A0"/>
                </a:solidFill>
                <a:latin typeface="Calibri"/>
                <a:cs typeface="Calibri"/>
              </a:rPr>
              <a:t>children </a:t>
            </a:r>
            <a:r>
              <a:rPr dirty="0" sz="2000" b="1">
                <a:solidFill>
                  <a:srgbClr val="3B69A0"/>
                </a:solidFill>
                <a:latin typeface="Calibri"/>
                <a:cs typeface="Calibri"/>
              </a:rPr>
              <a:t>and</a:t>
            </a:r>
            <a:r>
              <a:rPr dirty="0" sz="2000" spc="-50" b="1">
                <a:solidFill>
                  <a:srgbClr val="3B69A0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3B69A0"/>
                </a:solidFill>
                <a:latin typeface="Calibri"/>
                <a:cs typeface="Calibri"/>
              </a:rPr>
              <a:t>seniors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17951" y="2836291"/>
            <a:ext cx="1986914" cy="15506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065" marR="5080" indent="-635">
              <a:lnSpc>
                <a:spcPct val="100000"/>
              </a:lnSpc>
              <a:spcBef>
                <a:spcPts val="105"/>
              </a:spcBef>
            </a:pPr>
            <a:r>
              <a:rPr dirty="0" sz="2000" spc="-10" b="1">
                <a:solidFill>
                  <a:srgbClr val="3B69A0"/>
                </a:solidFill>
                <a:latin typeface="Calibri"/>
                <a:cs typeface="Calibri"/>
              </a:rPr>
              <a:t>Downtown  </a:t>
            </a:r>
            <a:r>
              <a:rPr dirty="0" sz="2000" spc="-5" b="1">
                <a:solidFill>
                  <a:srgbClr val="3B69A0"/>
                </a:solidFill>
                <a:latin typeface="Calibri"/>
                <a:cs typeface="Calibri"/>
              </a:rPr>
              <a:t>anchors, </a:t>
            </a:r>
            <a:r>
              <a:rPr dirty="0" sz="2000">
                <a:latin typeface="Calibri"/>
                <a:cs typeface="Calibri"/>
              </a:rPr>
              <a:t>whose  </a:t>
            </a:r>
            <a:r>
              <a:rPr dirty="0" sz="2000" spc="-10">
                <a:latin typeface="Calibri"/>
                <a:cs typeface="Calibri"/>
              </a:rPr>
              <a:t>patrons </a:t>
            </a:r>
            <a:r>
              <a:rPr dirty="0" sz="2000" spc="-20">
                <a:latin typeface="Calibri"/>
                <a:cs typeface="Calibri"/>
              </a:rPr>
              <a:t>keep </a:t>
            </a:r>
            <a:r>
              <a:rPr dirty="0" sz="2000">
                <a:latin typeface="Calibri"/>
                <a:cs typeface="Calibri"/>
              </a:rPr>
              <a:t>local  </a:t>
            </a:r>
            <a:r>
              <a:rPr dirty="0" sz="2000" spc="-15">
                <a:latin typeface="Calibri"/>
                <a:cs typeface="Calibri"/>
              </a:rPr>
              <a:t>restaurants </a:t>
            </a:r>
            <a:r>
              <a:rPr dirty="0" sz="2000">
                <a:latin typeface="Calibri"/>
                <a:cs typeface="Calibri"/>
              </a:rPr>
              <a:t>and  </a:t>
            </a:r>
            <a:r>
              <a:rPr dirty="0" sz="2000" spc="-5">
                <a:latin typeface="Calibri"/>
                <a:cs typeface="Calibri"/>
              </a:rPr>
              <a:t>businesses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thriving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09640" y="2836291"/>
            <a:ext cx="1835785" cy="94106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  <a:spcBef>
                <a:spcPts val="105"/>
              </a:spcBef>
            </a:pPr>
            <a:r>
              <a:rPr dirty="0" sz="2000" spc="-5">
                <a:latin typeface="Calibri"/>
                <a:cs typeface="Calibri"/>
              </a:rPr>
              <a:t>Highly </a:t>
            </a:r>
            <a:r>
              <a:rPr dirty="0" sz="2000" spc="-15">
                <a:latin typeface="Calibri"/>
                <a:cs typeface="Calibri"/>
              </a:rPr>
              <a:t>revered  </a:t>
            </a:r>
            <a:r>
              <a:rPr dirty="0" sz="2000" spc="-5">
                <a:latin typeface="Calibri"/>
                <a:cs typeface="Calibri"/>
              </a:rPr>
              <a:t>sources of  </a:t>
            </a:r>
            <a:r>
              <a:rPr dirty="0" sz="2000" b="1">
                <a:solidFill>
                  <a:srgbClr val="3B69A0"/>
                </a:solidFill>
                <a:latin typeface="Calibri"/>
                <a:cs typeface="Calibri"/>
              </a:rPr>
              <a:t>community</a:t>
            </a:r>
            <a:r>
              <a:rPr dirty="0" sz="2000" spc="-114" b="1">
                <a:solidFill>
                  <a:srgbClr val="3B69A0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3B69A0"/>
                </a:solidFill>
                <a:latin typeface="Calibri"/>
                <a:cs typeface="Calibri"/>
              </a:rPr>
              <a:t>pride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060947" y="1909572"/>
            <a:ext cx="731520" cy="6979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7093457" y="5849188"/>
            <a:ext cx="2740025" cy="6369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905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3B69A0"/>
                </a:solidFill>
                <a:latin typeface="Calibri"/>
                <a:cs typeface="Calibri"/>
              </a:rPr>
              <a:t>Nonprofit</a:t>
            </a:r>
            <a:r>
              <a:rPr dirty="0" sz="2000" spc="-45" b="1">
                <a:solidFill>
                  <a:srgbClr val="3B69A0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3B69A0"/>
                </a:solidFill>
                <a:latin typeface="Calibri"/>
                <a:cs typeface="Calibri"/>
              </a:rPr>
              <a:t>institutions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2000" spc="-5">
                <a:latin typeface="Calibri"/>
                <a:cs typeface="Calibri"/>
              </a:rPr>
              <a:t>with </a:t>
            </a:r>
            <a:r>
              <a:rPr dirty="0" sz="2000" spc="-10">
                <a:latin typeface="Calibri"/>
                <a:cs typeface="Calibri"/>
              </a:rPr>
              <a:t>historical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significance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144256" y="4802885"/>
            <a:ext cx="638810" cy="758190"/>
          </a:xfrm>
          <a:custGeom>
            <a:avLst/>
            <a:gdLst/>
            <a:ahLst/>
            <a:cxnLst/>
            <a:rect l="l" t="t" r="r" b="b"/>
            <a:pathLst>
              <a:path w="638809" h="758189">
                <a:moveTo>
                  <a:pt x="257885" y="721359"/>
                </a:moveTo>
                <a:lnTo>
                  <a:pt x="106303" y="721359"/>
                </a:lnTo>
                <a:lnTo>
                  <a:pt x="334700" y="758189"/>
                </a:lnTo>
                <a:lnTo>
                  <a:pt x="370042" y="758189"/>
                </a:lnTo>
                <a:lnTo>
                  <a:pt x="388538" y="754379"/>
                </a:lnTo>
                <a:lnTo>
                  <a:pt x="406520" y="749299"/>
                </a:lnTo>
                <a:lnTo>
                  <a:pt x="423861" y="741679"/>
                </a:lnTo>
                <a:lnTo>
                  <a:pt x="435949" y="735329"/>
                </a:lnTo>
                <a:lnTo>
                  <a:pt x="351738" y="735329"/>
                </a:lnTo>
                <a:lnTo>
                  <a:pt x="330586" y="732789"/>
                </a:lnTo>
                <a:lnTo>
                  <a:pt x="257885" y="721359"/>
                </a:lnTo>
                <a:close/>
              </a:path>
              <a:path w="638809" h="758189">
                <a:moveTo>
                  <a:pt x="56240" y="461009"/>
                </a:moveTo>
                <a:lnTo>
                  <a:pt x="34432" y="464819"/>
                </a:lnTo>
                <a:lnTo>
                  <a:pt x="16546" y="477519"/>
                </a:lnTo>
                <a:lnTo>
                  <a:pt x="4447" y="495299"/>
                </a:lnTo>
                <a:lnTo>
                  <a:pt x="0" y="516889"/>
                </a:lnTo>
                <a:lnTo>
                  <a:pt x="0" y="695959"/>
                </a:lnTo>
                <a:lnTo>
                  <a:pt x="4447" y="717549"/>
                </a:lnTo>
                <a:lnTo>
                  <a:pt x="16546" y="735329"/>
                </a:lnTo>
                <a:lnTo>
                  <a:pt x="34432" y="746759"/>
                </a:lnTo>
                <a:lnTo>
                  <a:pt x="56240" y="751839"/>
                </a:lnTo>
                <a:lnTo>
                  <a:pt x="72068" y="749299"/>
                </a:lnTo>
                <a:lnTo>
                  <a:pt x="86159" y="742949"/>
                </a:lnTo>
                <a:lnTo>
                  <a:pt x="97807" y="734059"/>
                </a:lnTo>
                <a:lnTo>
                  <a:pt x="101205" y="728979"/>
                </a:lnTo>
                <a:lnTo>
                  <a:pt x="56240" y="728979"/>
                </a:lnTo>
                <a:lnTo>
                  <a:pt x="43573" y="726439"/>
                </a:lnTo>
                <a:lnTo>
                  <a:pt x="33092" y="718819"/>
                </a:lnTo>
                <a:lnTo>
                  <a:pt x="25955" y="708659"/>
                </a:lnTo>
                <a:lnTo>
                  <a:pt x="23318" y="695959"/>
                </a:lnTo>
                <a:lnTo>
                  <a:pt x="23318" y="516889"/>
                </a:lnTo>
                <a:lnTo>
                  <a:pt x="25955" y="504189"/>
                </a:lnTo>
                <a:lnTo>
                  <a:pt x="33092" y="494029"/>
                </a:lnTo>
                <a:lnTo>
                  <a:pt x="43573" y="486409"/>
                </a:lnTo>
                <a:lnTo>
                  <a:pt x="56240" y="483869"/>
                </a:lnTo>
                <a:lnTo>
                  <a:pt x="102053" y="483869"/>
                </a:lnTo>
                <a:lnTo>
                  <a:pt x="89932" y="471169"/>
                </a:lnTo>
                <a:lnTo>
                  <a:pt x="74340" y="463549"/>
                </a:lnTo>
                <a:lnTo>
                  <a:pt x="56240" y="461009"/>
                </a:lnTo>
                <a:close/>
              </a:path>
              <a:path w="638809" h="758189">
                <a:moveTo>
                  <a:pt x="635911" y="574039"/>
                </a:moveTo>
                <a:lnTo>
                  <a:pt x="595273" y="574039"/>
                </a:lnTo>
                <a:lnTo>
                  <a:pt x="603812" y="575309"/>
                </a:lnTo>
                <a:lnTo>
                  <a:pt x="611194" y="579119"/>
                </a:lnTo>
                <a:lnTo>
                  <a:pt x="616583" y="586739"/>
                </a:lnTo>
                <a:lnTo>
                  <a:pt x="619321" y="595629"/>
                </a:lnTo>
                <a:lnTo>
                  <a:pt x="618390" y="605789"/>
                </a:lnTo>
                <a:lnTo>
                  <a:pt x="412890" y="720089"/>
                </a:lnTo>
                <a:lnTo>
                  <a:pt x="372763" y="732789"/>
                </a:lnTo>
                <a:lnTo>
                  <a:pt x="351738" y="735329"/>
                </a:lnTo>
                <a:lnTo>
                  <a:pt x="435949" y="735329"/>
                </a:lnTo>
                <a:lnTo>
                  <a:pt x="617269" y="640079"/>
                </a:lnTo>
                <a:lnTo>
                  <a:pt x="632060" y="628649"/>
                </a:lnTo>
                <a:lnTo>
                  <a:pt x="638535" y="617219"/>
                </a:lnTo>
                <a:lnTo>
                  <a:pt x="638535" y="579119"/>
                </a:lnTo>
                <a:lnTo>
                  <a:pt x="637850" y="576579"/>
                </a:lnTo>
                <a:lnTo>
                  <a:pt x="635911" y="574039"/>
                </a:lnTo>
                <a:close/>
              </a:path>
              <a:path w="638809" h="758189">
                <a:moveTo>
                  <a:pt x="102053" y="483869"/>
                </a:moveTo>
                <a:lnTo>
                  <a:pt x="56240" y="483869"/>
                </a:lnTo>
                <a:lnTo>
                  <a:pt x="68907" y="486409"/>
                </a:lnTo>
                <a:lnTo>
                  <a:pt x="79388" y="494029"/>
                </a:lnTo>
                <a:lnTo>
                  <a:pt x="86525" y="504189"/>
                </a:lnTo>
                <a:lnTo>
                  <a:pt x="89161" y="516889"/>
                </a:lnTo>
                <a:lnTo>
                  <a:pt x="89161" y="695959"/>
                </a:lnTo>
                <a:lnTo>
                  <a:pt x="86525" y="708659"/>
                </a:lnTo>
                <a:lnTo>
                  <a:pt x="79388" y="718819"/>
                </a:lnTo>
                <a:lnTo>
                  <a:pt x="68907" y="726439"/>
                </a:lnTo>
                <a:lnTo>
                  <a:pt x="56240" y="728979"/>
                </a:lnTo>
                <a:lnTo>
                  <a:pt x="101205" y="728979"/>
                </a:lnTo>
                <a:lnTo>
                  <a:pt x="106303" y="721359"/>
                </a:lnTo>
                <a:lnTo>
                  <a:pt x="257885" y="721359"/>
                </a:lnTo>
                <a:lnTo>
                  <a:pt x="112484" y="698499"/>
                </a:lnTo>
                <a:lnTo>
                  <a:pt x="112484" y="697229"/>
                </a:lnTo>
                <a:lnTo>
                  <a:pt x="113170" y="697229"/>
                </a:lnTo>
                <a:lnTo>
                  <a:pt x="113170" y="521969"/>
                </a:lnTo>
                <a:lnTo>
                  <a:pt x="169407" y="511809"/>
                </a:lnTo>
                <a:lnTo>
                  <a:pt x="202050" y="507999"/>
                </a:lnTo>
                <a:lnTo>
                  <a:pt x="297028" y="507999"/>
                </a:lnTo>
                <a:lnTo>
                  <a:pt x="294844" y="506729"/>
                </a:lnTo>
                <a:lnTo>
                  <a:pt x="281287" y="500379"/>
                </a:lnTo>
                <a:lnTo>
                  <a:pt x="277801" y="499109"/>
                </a:lnTo>
                <a:lnTo>
                  <a:pt x="109741" y="499109"/>
                </a:lnTo>
                <a:lnTo>
                  <a:pt x="102053" y="483869"/>
                </a:lnTo>
                <a:close/>
              </a:path>
              <a:path w="638809" h="758189">
                <a:moveTo>
                  <a:pt x="301091" y="614679"/>
                </a:moveTo>
                <a:lnTo>
                  <a:pt x="294234" y="618489"/>
                </a:lnTo>
                <a:lnTo>
                  <a:pt x="291491" y="631189"/>
                </a:lnTo>
                <a:lnTo>
                  <a:pt x="295606" y="637539"/>
                </a:lnTo>
                <a:lnTo>
                  <a:pt x="301777" y="638809"/>
                </a:lnTo>
                <a:lnTo>
                  <a:pt x="324745" y="643889"/>
                </a:lnTo>
                <a:lnTo>
                  <a:pt x="347132" y="646429"/>
                </a:lnTo>
                <a:lnTo>
                  <a:pt x="388881" y="648969"/>
                </a:lnTo>
                <a:lnTo>
                  <a:pt x="404422" y="648969"/>
                </a:lnTo>
                <a:lnTo>
                  <a:pt x="445119" y="645159"/>
                </a:lnTo>
                <a:lnTo>
                  <a:pt x="476603" y="624839"/>
                </a:lnTo>
                <a:lnTo>
                  <a:pt x="382708" y="624839"/>
                </a:lnTo>
                <a:lnTo>
                  <a:pt x="346399" y="622299"/>
                </a:lnTo>
                <a:lnTo>
                  <a:pt x="307263" y="615949"/>
                </a:lnTo>
                <a:lnTo>
                  <a:pt x="301091" y="614679"/>
                </a:lnTo>
                <a:close/>
              </a:path>
              <a:path w="638809" h="758189">
                <a:moveTo>
                  <a:pt x="297028" y="507999"/>
                </a:moveTo>
                <a:lnTo>
                  <a:pt x="202050" y="507999"/>
                </a:lnTo>
                <a:lnTo>
                  <a:pt x="234564" y="510539"/>
                </a:lnTo>
                <a:lnTo>
                  <a:pt x="266049" y="519429"/>
                </a:lnTo>
                <a:lnTo>
                  <a:pt x="295606" y="534669"/>
                </a:lnTo>
                <a:lnTo>
                  <a:pt x="319709" y="547369"/>
                </a:lnTo>
                <a:lnTo>
                  <a:pt x="345418" y="556259"/>
                </a:lnTo>
                <a:lnTo>
                  <a:pt x="372283" y="562609"/>
                </a:lnTo>
                <a:lnTo>
                  <a:pt x="399852" y="563879"/>
                </a:lnTo>
                <a:lnTo>
                  <a:pt x="432090" y="563879"/>
                </a:lnTo>
                <a:lnTo>
                  <a:pt x="443645" y="566419"/>
                </a:lnTo>
                <a:lnTo>
                  <a:pt x="453012" y="572769"/>
                </a:lnTo>
                <a:lnTo>
                  <a:pt x="459292" y="582929"/>
                </a:lnTo>
                <a:lnTo>
                  <a:pt x="461585" y="594359"/>
                </a:lnTo>
                <a:lnTo>
                  <a:pt x="461585" y="598169"/>
                </a:lnTo>
                <a:lnTo>
                  <a:pt x="414901" y="624839"/>
                </a:lnTo>
                <a:lnTo>
                  <a:pt x="476603" y="624839"/>
                </a:lnTo>
                <a:lnTo>
                  <a:pt x="478781" y="622299"/>
                </a:lnTo>
                <a:lnTo>
                  <a:pt x="484213" y="609599"/>
                </a:lnTo>
                <a:lnTo>
                  <a:pt x="559916" y="584199"/>
                </a:lnTo>
                <a:lnTo>
                  <a:pt x="484899" y="584199"/>
                </a:lnTo>
                <a:lnTo>
                  <a:pt x="478288" y="567689"/>
                </a:lnTo>
                <a:lnTo>
                  <a:pt x="466469" y="553719"/>
                </a:lnTo>
                <a:lnTo>
                  <a:pt x="450663" y="544829"/>
                </a:lnTo>
                <a:lnTo>
                  <a:pt x="432090" y="541019"/>
                </a:lnTo>
                <a:lnTo>
                  <a:pt x="386567" y="541019"/>
                </a:lnTo>
                <a:lnTo>
                  <a:pt x="380085" y="539749"/>
                </a:lnTo>
                <a:lnTo>
                  <a:pt x="373795" y="539749"/>
                </a:lnTo>
                <a:lnTo>
                  <a:pt x="381449" y="532129"/>
                </a:lnTo>
                <a:lnTo>
                  <a:pt x="346358" y="532129"/>
                </a:lnTo>
                <a:lnTo>
                  <a:pt x="336597" y="529589"/>
                </a:lnTo>
                <a:lnTo>
                  <a:pt x="326899" y="524509"/>
                </a:lnTo>
                <a:lnTo>
                  <a:pt x="317329" y="520699"/>
                </a:lnTo>
                <a:lnTo>
                  <a:pt x="307949" y="514349"/>
                </a:lnTo>
                <a:lnTo>
                  <a:pt x="297028" y="507999"/>
                </a:lnTo>
                <a:close/>
              </a:path>
              <a:path w="638809" h="758189">
                <a:moveTo>
                  <a:pt x="596088" y="549909"/>
                </a:moveTo>
                <a:lnTo>
                  <a:pt x="578869" y="552449"/>
                </a:lnTo>
                <a:lnTo>
                  <a:pt x="484899" y="584199"/>
                </a:lnTo>
                <a:lnTo>
                  <a:pt x="559916" y="584199"/>
                </a:lnTo>
                <a:lnTo>
                  <a:pt x="586412" y="575309"/>
                </a:lnTo>
                <a:lnTo>
                  <a:pt x="595273" y="574039"/>
                </a:lnTo>
                <a:lnTo>
                  <a:pt x="635911" y="574039"/>
                </a:lnTo>
                <a:lnTo>
                  <a:pt x="627187" y="562609"/>
                </a:lnTo>
                <a:lnTo>
                  <a:pt x="612731" y="553719"/>
                </a:lnTo>
                <a:lnTo>
                  <a:pt x="596088" y="549909"/>
                </a:lnTo>
                <a:close/>
              </a:path>
              <a:path w="638809" h="758189">
                <a:moveTo>
                  <a:pt x="511240" y="269239"/>
                </a:moveTo>
                <a:lnTo>
                  <a:pt x="478728" y="269239"/>
                </a:lnTo>
                <a:lnTo>
                  <a:pt x="480785" y="270509"/>
                </a:lnTo>
                <a:lnTo>
                  <a:pt x="484213" y="274319"/>
                </a:lnTo>
                <a:lnTo>
                  <a:pt x="495233" y="287019"/>
                </a:lnTo>
                <a:lnTo>
                  <a:pt x="503421" y="302259"/>
                </a:lnTo>
                <a:lnTo>
                  <a:pt x="508522" y="318769"/>
                </a:lnTo>
                <a:lnTo>
                  <a:pt x="510280" y="335279"/>
                </a:lnTo>
                <a:lnTo>
                  <a:pt x="508522" y="353059"/>
                </a:lnTo>
                <a:lnTo>
                  <a:pt x="503421" y="368299"/>
                </a:lnTo>
                <a:lnTo>
                  <a:pt x="495233" y="383539"/>
                </a:lnTo>
                <a:lnTo>
                  <a:pt x="484213" y="396239"/>
                </a:lnTo>
                <a:lnTo>
                  <a:pt x="346358" y="532129"/>
                </a:lnTo>
                <a:lnTo>
                  <a:pt x="381449" y="532129"/>
                </a:lnTo>
                <a:lnTo>
                  <a:pt x="501365" y="412749"/>
                </a:lnTo>
                <a:lnTo>
                  <a:pt x="525198" y="377189"/>
                </a:lnTo>
                <a:lnTo>
                  <a:pt x="533603" y="335279"/>
                </a:lnTo>
                <a:lnTo>
                  <a:pt x="531834" y="316229"/>
                </a:lnTo>
                <a:lnTo>
                  <a:pt x="526655" y="297179"/>
                </a:lnTo>
                <a:lnTo>
                  <a:pt x="518263" y="279399"/>
                </a:lnTo>
                <a:lnTo>
                  <a:pt x="511240" y="269239"/>
                </a:lnTo>
                <a:close/>
              </a:path>
              <a:path w="638809" h="758189">
                <a:moveTo>
                  <a:pt x="220588" y="226059"/>
                </a:moveTo>
                <a:lnTo>
                  <a:pt x="178674" y="234949"/>
                </a:lnTo>
                <a:lnTo>
                  <a:pt x="141969" y="259079"/>
                </a:lnTo>
                <a:lnTo>
                  <a:pt x="117541" y="294639"/>
                </a:lnTo>
                <a:lnTo>
                  <a:pt x="109055" y="336549"/>
                </a:lnTo>
                <a:lnTo>
                  <a:pt x="111209" y="358139"/>
                </a:lnTo>
                <a:lnTo>
                  <a:pt x="117541" y="378459"/>
                </a:lnTo>
                <a:lnTo>
                  <a:pt x="127859" y="397509"/>
                </a:lnTo>
                <a:lnTo>
                  <a:pt x="141969" y="414019"/>
                </a:lnTo>
                <a:lnTo>
                  <a:pt x="213988" y="483869"/>
                </a:lnTo>
                <a:lnTo>
                  <a:pt x="201643" y="483869"/>
                </a:lnTo>
                <a:lnTo>
                  <a:pt x="176951" y="486409"/>
                </a:lnTo>
                <a:lnTo>
                  <a:pt x="164607" y="488949"/>
                </a:lnTo>
                <a:lnTo>
                  <a:pt x="109741" y="499109"/>
                </a:lnTo>
                <a:lnTo>
                  <a:pt x="277801" y="499109"/>
                </a:lnTo>
                <a:lnTo>
                  <a:pt x="253082" y="490219"/>
                </a:lnTo>
                <a:lnTo>
                  <a:pt x="158436" y="397509"/>
                </a:lnTo>
                <a:lnTo>
                  <a:pt x="147523" y="384809"/>
                </a:lnTo>
                <a:lnTo>
                  <a:pt x="139571" y="369569"/>
                </a:lnTo>
                <a:lnTo>
                  <a:pt x="134705" y="353059"/>
                </a:lnTo>
                <a:lnTo>
                  <a:pt x="133055" y="336549"/>
                </a:lnTo>
                <a:lnTo>
                  <a:pt x="134705" y="320039"/>
                </a:lnTo>
                <a:lnTo>
                  <a:pt x="158436" y="275589"/>
                </a:lnTo>
                <a:lnTo>
                  <a:pt x="220506" y="250189"/>
                </a:lnTo>
                <a:lnTo>
                  <a:pt x="286055" y="250189"/>
                </a:lnTo>
                <a:lnTo>
                  <a:pt x="262630" y="234949"/>
                </a:lnTo>
                <a:lnTo>
                  <a:pt x="220588" y="226059"/>
                </a:lnTo>
                <a:close/>
              </a:path>
              <a:path w="638809" h="758189">
                <a:moveTo>
                  <a:pt x="286055" y="250189"/>
                </a:moveTo>
                <a:lnTo>
                  <a:pt x="220506" y="250189"/>
                </a:lnTo>
                <a:lnTo>
                  <a:pt x="253535" y="256539"/>
                </a:lnTo>
                <a:lnTo>
                  <a:pt x="282577" y="275589"/>
                </a:lnTo>
                <a:lnTo>
                  <a:pt x="317549" y="309879"/>
                </a:lnTo>
                <a:lnTo>
                  <a:pt x="325101" y="309879"/>
                </a:lnTo>
                <a:lnTo>
                  <a:pt x="329215" y="304799"/>
                </a:lnTo>
                <a:lnTo>
                  <a:pt x="354186" y="280669"/>
                </a:lnTo>
                <a:lnTo>
                  <a:pt x="320986" y="280669"/>
                </a:lnTo>
                <a:lnTo>
                  <a:pt x="299720" y="259079"/>
                </a:lnTo>
                <a:lnTo>
                  <a:pt x="286055" y="250189"/>
                </a:lnTo>
                <a:close/>
              </a:path>
              <a:path w="638809" h="758189">
                <a:moveTo>
                  <a:pt x="559330" y="257809"/>
                </a:moveTo>
                <a:lnTo>
                  <a:pt x="532917" y="257809"/>
                </a:lnTo>
                <a:lnTo>
                  <a:pt x="540996" y="273049"/>
                </a:lnTo>
                <a:lnTo>
                  <a:pt x="553318" y="285749"/>
                </a:lnTo>
                <a:lnTo>
                  <a:pt x="568985" y="293369"/>
                </a:lnTo>
                <a:lnTo>
                  <a:pt x="587098" y="297179"/>
                </a:lnTo>
                <a:lnTo>
                  <a:pt x="608906" y="292099"/>
                </a:lnTo>
                <a:lnTo>
                  <a:pt x="626791" y="280669"/>
                </a:lnTo>
                <a:lnTo>
                  <a:pt x="631824" y="273049"/>
                </a:lnTo>
                <a:lnTo>
                  <a:pt x="587098" y="273049"/>
                </a:lnTo>
                <a:lnTo>
                  <a:pt x="574139" y="270509"/>
                </a:lnTo>
                <a:lnTo>
                  <a:pt x="563690" y="264159"/>
                </a:lnTo>
                <a:lnTo>
                  <a:pt x="559330" y="257809"/>
                </a:lnTo>
                <a:close/>
              </a:path>
              <a:path w="638809" h="758189">
                <a:moveTo>
                  <a:pt x="182849" y="172719"/>
                </a:moveTo>
                <a:lnTo>
                  <a:pt x="158436" y="172719"/>
                </a:lnTo>
                <a:lnTo>
                  <a:pt x="164650" y="190499"/>
                </a:lnTo>
                <a:lnTo>
                  <a:pt x="176265" y="204469"/>
                </a:lnTo>
                <a:lnTo>
                  <a:pt x="191997" y="213359"/>
                </a:lnTo>
                <a:lnTo>
                  <a:pt x="210559" y="215899"/>
                </a:lnTo>
                <a:lnTo>
                  <a:pt x="242797" y="215899"/>
                </a:lnTo>
                <a:lnTo>
                  <a:pt x="267184" y="218439"/>
                </a:lnTo>
                <a:lnTo>
                  <a:pt x="290802" y="223519"/>
                </a:lnTo>
                <a:lnTo>
                  <a:pt x="313394" y="231139"/>
                </a:lnTo>
                <a:lnTo>
                  <a:pt x="334700" y="242569"/>
                </a:lnTo>
                <a:lnTo>
                  <a:pt x="340186" y="246379"/>
                </a:lnTo>
                <a:lnTo>
                  <a:pt x="344986" y="248919"/>
                </a:lnTo>
                <a:lnTo>
                  <a:pt x="350472" y="251459"/>
                </a:lnTo>
                <a:lnTo>
                  <a:pt x="348415" y="253999"/>
                </a:lnTo>
                <a:lnTo>
                  <a:pt x="345672" y="256539"/>
                </a:lnTo>
                <a:lnTo>
                  <a:pt x="320986" y="280669"/>
                </a:lnTo>
                <a:lnTo>
                  <a:pt x="354186" y="280669"/>
                </a:lnTo>
                <a:lnTo>
                  <a:pt x="360758" y="274319"/>
                </a:lnTo>
                <a:lnTo>
                  <a:pt x="364881" y="269239"/>
                </a:lnTo>
                <a:lnTo>
                  <a:pt x="375852" y="262889"/>
                </a:lnTo>
                <a:lnTo>
                  <a:pt x="506851" y="262889"/>
                </a:lnTo>
                <a:lnTo>
                  <a:pt x="532917" y="257809"/>
                </a:lnTo>
                <a:lnTo>
                  <a:pt x="559330" y="257809"/>
                </a:lnTo>
                <a:lnTo>
                  <a:pt x="556714" y="253999"/>
                </a:lnTo>
                <a:lnTo>
                  <a:pt x="555952" y="250189"/>
                </a:lnTo>
                <a:lnTo>
                  <a:pt x="440996" y="250189"/>
                </a:lnTo>
                <a:lnTo>
                  <a:pt x="408514" y="247649"/>
                </a:lnTo>
                <a:lnTo>
                  <a:pt x="377189" y="238759"/>
                </a:lnTo>
                <a:lnTo>
                  <a:pt x="323231" y="210819"/>
                </a:lnTo>
                <a:lnTo>
                  <a:pt x="297320" y="200659"/>
                </a:lnTo>
                <a:lnTo>
                  <a:pt x="270381" y="195579"/>
                </a:lnTo>
                <a:lnTo>
                  <a:pt x="242797" y="193039"/>
                </a:lnTo>
                <a:lnTo>
                  <a:pt x="210559" y="193039"/>
                </a:lnTo>
                <a:lnTo>
                  <a:pt x="199008" y="190499"/>
                </a:lnTo>
                <a:lnTo>
                  <a:pt x="189640" y="184149"/>
                </a:lnTo>
                <a:lnTo>
                  <a:pt x="183359" y="175259"/>
                </a:lnTo>
                <a:lnTo>
                  <a:pt x="182849" y="172719"/>
                </a:lnTo>
                <a:close/>
              </a:path>
              <a:path w="638809" h="758189">
                <a:moveTo>
                  <a:pt x="506851" y="262889"/>
                </a:moveTo>
                <a:lnTo>
                  <a:pt x="375852" y="262889"/>
                </a:lnTo>
                <a:lnTo>
                  <a:pt x="407228" y="270509"/>
                </a:lnTo>
                <a:lnTo>
                  <a:pt x="439633" y="273049"/>
                </a:lnTo>
                <a:lnTo>
                  <a:pt x="449410" y="273049"/>
                </a:lnTo>
                <a:lnTo>
                  <a:pt x="459184" y="271779"/>
                </a:lnTo>
                <a:lnTo>
                  <a:pt x="468956" y="271779"/>
                </a:lnTo>
                <a:lnTo>
                  <a:pt x="478728" y="269239"/>
                </a:lnTo>
                <a:lnTo>
                  <a:pt x="511240" y="269239"/>
                </a:lnTo>
                <a:lnTo>
                  <a:pt x="506851" y="262889"/>
                </a:lnTo>
                <a:close/>
              </a:path>
              <a:path w="638809" h="758189">
                <a:moveTo>
                  <a:pt x="631308" y="29209"/>
                </a:moveTo>
                <a:lnTo>
                  <a:pt x="587098" y="29209"/>
                </a:lnTo>
                <a:lnTo>
                  <a:pt x="599656" y="31749"/>
                </a:lnTo>
                <a:lnTo>
                  <a:pt x="609902" y="39369"/>
                </a:lnTo>
                <a:lnTo>
                  <a:pt x="616805" y="49529"/>
                </a:lnTo>
                <a:lnTo>
                  <a:pt x="619335" y="62229"/>
                </a:lnTo>
                <a:lnTo>
                  <a:pt x="619335" y="241299"/>
                </a:lnTo>
                <a:lnTo>
                  <a:pt x="616805" y="253999"/>
                </a:lnTo>
                <a:lnTo>
                  <a:pt x="609902" y="264159"/>
                </a:lnTo>
                <a:lnTo>
                  <a:pt x="599656" y="270509"/>
                </a:lnTo>
                <a:lnTo>
                  <a:pt x="587098" y="273049"/>
                </a:lnTo>
                <a:lnTo>
                  <a:pt x="631824" y="273049"/>
                </a:lnTo>
                <a:lnTo>
                  <a:pt x="638535" y="262889"/>
                </a:lnTo>
                <a:lnTo>
                  <a:pt x="638535" y="39369"/>
                </a:lnTo>
                <a:lnTo>
                  <a:pt x="631308" y="29209"/>
                </a:lnTo>
                <a:close/>
              </a:path>
              <a:path w="638809" h="758189">
                <a:moveTo>
                  <a:pt x="449851" y="22859"/>
                </a:moveTo>
                <a:lnTo>
                  <a:pt x="291211" y="22859"/>
                </a:lnTo>
                <a:lnTo>
                  <a:pt x="312063" y="24129"/>
                </a:lnTo>
                <a:lnTo>
                  <a:pt x="530165" y="58419"/>
                </a:lnTo>
                <a:lnTo>
                  <a:pt x="530165" y="234949"/>
                </a:lnTo>
                <a:lnTo>
                  <a:pt x="473928" y="246379"/>
                </a:lnTo>
                <a:lnTo>
                  <a:pt x="440996" y="250189"/>
                </a:lnTo>
                <a:lnTo>
                  <a:pt x="555952" y="250189"/>
                </a:lnTo>
                <a:lnTo>
                  <a:pt x="554174" y="241299"/>
                </a:lnTo>
                <a:lnTo>
                  <a:pt x="554174" y="62229"/>
                </a:lnTo>
                <a:lnTo>
                  <a:pt x="556714" y="49529"/>
                </a:lnTo>
                <a:lnTo>
                  <a:pt x="563690" y="39369"/>
                </a:lnTo>
                <a:lnTo>
                  <a:pt x="567173" y="36829"/>
                </a:lnTo>
                <a:lnTo>
                  <a:pt x="536346" y="36829"/>
                </a:lnTo>
                <a:lnTo>
                  <a:pt x="449851" y="22859"/>
                </a:lnTo>
                <a:close/>
              </a:path>
              <a:path w="638809" h="758189">
                <a:moveTo>
                  <a:pt x="297014" y="0"/>
                </a:moveTo>
                <a:lnTo>
                  <a:pt x="286157" y="0"/>
                </a:lnTo>
                <a:lnTo>
                  <a:pt x="266543" y="1269"/>
                </a:lnTo>
                <a:lnTo>
                  <a:pt x="219473" y="16509"/>
                </a:lnTo>
                <a:lnTo>
                  <a:pt x="25376" y="118109"/>
                </a:lnTo>
                <a:lnTo>
                  <a:pt x="107" y="163829"/>
                </a:lnTo>
                <a:lnTo>
                  <a:pt x="4800" y="181609"/>
                </a:lnTo>
                <a:lnTo>
                  <a:pt x="12913" y="193039"/>
                </a:lnTo>
                <a:lnTo>
                  <a:pt x="23404" y="200659"/>
                </a:lnTo>
                <a:lnTo>
                  <a:pt x="35567" y="205739"/>
                </a:lnTo>
                <a:lnTo>
                  <a:pt x="48695" y="207009"/>
                </a:lnTo>
                <a:lnTo>
                  <a:pt x="58984" y="207009"/>
                </a:lnTo>
                <a:lnTo>
                  <a:pt x="64470" y="204469"/>
                </a:lnTo>
                <a:lnTo>
                  <a:pt x="124608" y="184149"/>
                </a:lnTo>
                <a:lnTo>
                  <a:pt x="47377" y="184149"/>
                </a:lnTo>
                <a:lnTo>
                  <a:pt x="38836" y="182879"/>
                </a:lnTo>
                <a:lnTo>
                  <a:pt x="31452" y="177799"/>
                </a:lnTo>
                <a:lnTo>
                  <a:pt x="26062" y="171449"/>
                </a:lnTo>
                <a:lnTo>
                  <a:pt x="23437" y="161289"/>
                </a:lnTo>
                <a:lnTo>
                  <a:pt x="24605" y="152399"/>
                </a:lnTo>
                <a:lnTo>
                  <a:pt x="230445" y="36829"/>
                </a:lnTo>
                <a:lnTo>
                  <a:pt x="270229" y="24129"/>
                </a:lnTo>
                <a:lnTo>
                  <a:pt x="291211" y="22859"/>
                </a:lnTo>
                <a:lnTo>
                  <a:pt x="449851" y="22859"/>
                </a:lnTo>
                <a:lnTo>
                  <a:pt x="316177" y="1269"/>
                </a:lnTo>
                <a:lnTo>
                  <a:pt x="297014" y="0"/>
                </a:lnTo>
                <a:close/>
              </a:path>
              <a:path w="638809" h="758189">
                <a:moveTo>
                  <a:pt x="260798" y="109219"/>
                </a:moveTo>
                <a:lnTo>
                  <a:pt x="226676" y="109219"/>
                </a:lnTo>
                <a:lnTo>
                  <a:pt x="198216" y="113029"/>
                </a:lnTo>
                <a:lnTo>
                  <a:pt x="184679" y="116839"/>
                </a:lnTo>
                <a:lnTo>
                  <a:pt x="173265" y="124459"/>
                </a:lnTo>
                <a:lnTo>
                  <a:pt x="164554" y="134619"/>
                </a:lnTo>
                <a:lnTo>
                  <a:pt x="159121" y="147319"/>
                </a:lnTo>
                <a:lnTo>
                  <a:pt x="56240" y="182879"/>
                </a:lnTo>
                <a:lnTo>
                  <a:pt x="47377" y="184149"/>
                </a:lnTo>
                <a:lnTo>
                  <a:pt x="124608" y="184149"/>
                </a:lnTo>
                <a:lnTo>
                  <a:pt x="158436" y="172719"/>
                </a:lnTo>
                <a:lnTo>
                  <a:pt x="182849" y="172719"/>
                </a:lnTo>
                <a:lnTo>
                  <a:pt x="181064" y="163829"/>
                </a:lnTo>
                <a:lnTo>
                  <a:pt x="181064" y="160019"/>
                </a:lnTo>
                <a:lnTo>
                  <a:pt x="228326" y="133349"/>
                </a:lnTo>
                <a:lnTo>
                  <a:pt x="260284" y="132079"/>
                </a:lnTo>
                <a:lnTo>
                  <a:pt x="350198" y="132079"/>
                </a:lnTo>
                <a:lnTo>
                  <a:pt x="351843" y="126999"/>
                </a:lnTo>
                <a:lnTo>
                  <a:pt x="347729" y="120649"/>
                </a:lnTo>
                <a:lnTo>
                  <a:pt x="299292" y="111759"/>
                </a:lnTo>
                <a:lnTo>
                  <a:pt x="260798" y="109219"/>
                </a:lnTo>
                <a:close/>
              </a:path>
              <a:path w="638809" h="758189">
                <a:moveTo>
                  <a:pt x="350198" y="132079"/>
                </a:moveTo>
                <a:lnTo>
                  <a:pt x="260284" y="132079"/>
                </a:lnTo>
                <a:lnTo>
                  <a:pt x="296357" y="134619"/>
                </a:lnTo>
                <a:lnTo>
                  <a:pt x="335386" y="142239"/>
                </a:lnTo>
                <a:lnTo>
                  <a:pt x="342243" y="143509"/>
                </a:lnTo>
                <a:lnTo>
                  <a:pt x="348415" y="139699"/>
                </a:lnTo>
                <a:lnTo>
                  <a:pt x="349786" y="133349"/>
                </a:lnTo>
                <a:lnTo>
                  <a:pt x="350198" y="132079"/>
                </a:lnTo>
                <a:close/>
              </a:path>
              <a:path w="638809" h="758189">
                <a:moveTo>
                  <a:pt x="587098" y="6349"/>
                </a:moveTo>
                <a:lnTo>
                  <a:pt x="571257" y="7619"/>
                </a:lnTo>
                <a:lnTo>
                  <a:pt x="557090" y="13969"/>
                </a:lnTo>
                <a:lnTo>
                  <a:pt x="545239" y="24129"/>
                </a:lnTo>
                <a:lnTo>
                  <a:pt x="536346" y="36829"/>
                </a:lnTo>
                <a:lnTo>
                  <a:pt x="567173" y="36829"/>
                </a:lnTo>
                <a:lnTo>
                  <a:pt x="574139" y="31749"/>
                </a:lnTo>
                <a:lnTo>
                  <a:pt x="587098" y="29209"/>
                </a:lnTo>
                <a:lnTo>
                  <a:pt x="631308" y="29209"/>
                </a:lnTo>
                <a:lnTo>
                  <a:pt x="626791" y="22859"/>
                </a:lnTo>
                <a:lnTo>
                  <a:pt x="608906" y="10159"/>
                </a:lnTo>
                <a:lnTo>
                  <a:pt x="587098" y="6349"/>
                </a:lnTo>
                <a:close/>
              </a:path>
            </a:pathLst>
          </a:custGeom>
          <a:solidFill>
            <a:srgbClr val="2E476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8312291" y="5085521"/>
            <a:ext cx="71755" cy="63500"/>
          </a:xfrm>
          <a:custGeom>
            <a:avLst/>
            <a:gdLst/>
            <a:ahLst/>
            <a:cxnLst/>
            <a:rect l="l" t="t" r="r" b="b"/>
            <a:pathLst>
              <a:path w="71754" h="63500">
                <a:moveTo>
                  <a:pt x="54641" y="0"/>
                </a:moveTo>
                <a:lnTo>
                  <a:pt x="15771" y="12647"/>
                </a:lnTo>
                <a:lnTo>
                  <a:pt x="0" y="51842"/>
                </a:lnTo>
                <a:lnTo>
                  <a:pt x="0" y="57924"/>
                </a:lnTo>
                <a:lnTo>
                  <a:pt x="5485" y="63340"/>
                </a:lnTo>
                <a:lnTo>
                  <a:pt x="18514" y="63340"/>
                </a:lnTo>
                <a:lnTo>
                  <a:pt x="24009" y="57924"/>
                </a:lnTo>
                <a:lnTo>
                  <a:pt x="24009" y="41706"/>
                </a:lnTo>
                <a:lnTo>
                  <a:pt x="26066" y="34948"/>
                </a:lnTo>
                <a:lnTo>
                  <a:pt x="31551" y="30218"/>
                </a:lnTo>
                <a:lnTo>
                  <a:pt x="39576" y="25741"/>
                </a:lnTo>
                <a:lnTo>
                  <a:pt x="47923" y="23798"/>
                </a:lnTo>
                <a:lnTo>
                  <a:pt x="54598" y="23375"/>
                </a:lnTo>
                <a:lnTo>
                  <a:pt x="65656" y="23375"/>
                </a:lnTo>
                <a:lnTo>
                  <a:pt x="69960" y="20081"/>
                </a:lnTo>
                <a:lnTo>
                  <a:pt x="70722" y="12647"/>
                </a:lnTo>
                <a:lnTo>
                  <a:pt x="71332" y="7232"/>
                </a:lnTo>
                <a:lnTo>
                  <a:pt x="66532" y="1150"/>
                </a:lnTo>
                <a:lnTo>
                  <a:pt x="60351" y="475"/>
                </a:lnTo>
                <a:lnTo>
                  <a:pt x="54641" y="0"/>
                </a:lnTo>
                <a:close/>
              </a:path>
              <a:path w="71754" h="63500">
                <a:moveTo>
                  <a:pt x="65656" y="23375"/>
                </a:moveTo>
                <a:lnTo>
                  <a:pt x="54598" y="23375"/>
                </a:lnTo>
                <a:lnTo>
                  <a:pt x="57609" y="23460"/>
                </a:lnTo>
                <a:lnTo>
                  <a:pt x="63780" y="24811"/>
                </a:lnTo>
                <a:lnTo>
                  <a:pt x="65656" y="23375"/>
                </a:lnTo>
                <a:close/>
              </a:path>
            </a:pathLst>
          </a:custGeom>
          <a:solidFill>
            <a:srgbClr val="2E476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8067802" y="2836291"/>
            <a:ext cx="1749425" cy="1245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  <a:spcBef>
                <a:spcPts val="105"/>
              </a:spcBef>
            </a:pPr>
            <a:r>
              <a:rPr dirty="0" sz="2000" spc="-15">
                <a:latin typeface="Calibri"/>
                <a:cs typeface="Calibri"/>
              </a:rPr>
              <a:t>Investment </a:t>
            </a:r>
            <a:r>
              <a:rPr dirty="0" sz="2000">
                <a:latin typeface="Calibri"/>
                <a:cs typeface="Calibri"/>
              </a:rPr>
              <a:t>in  </a:t>
            </a:r>
            <a:r>
              <a:rPr dirty="0" sz="2000" spc="-25" b="1">
                <a:solidFill>
                  <a:srgbClr val="3B69A0"/>
                </a:solidFill>
                <a:latin typeface="Calibri"/>
                <a:cs typeface="Calibri"/>
              </a:rPr>
              <a:t>t</a:t>
            </a:r>
            <a:r>
              <a:rPr dirty="0" sz="2000" spc="-30" b="1">
                <a:solidFill>
                  <a:srgbClr val="3B69A0"/>
                </a:solidFill>
                <a:latin typeface="Calibri"/>
                <a:cs typeface="Calibri"/>
              </a:rPr>
              <a:t>a</a:t>
            </a:r>
            <a:r>
              <a:rPr dirty="0" sz="2000" spc="-5" b="1">
                <a:solidFill>
                  <a:srgbClr val="3B69A0"/>
                </a:solidFill>
                <a:latin typeface="Calibri"/>
                <a:cs typeface="Calibri"/>
              </a:rPr>
              <a:t>x</a:t>
            </a:r>
            <a:r>
              <a:rPr dirty="0" sz="2000" spc="5" b="1">
                <a:solidFill>
                  <a:srgbClr val="3B69A0"/>
                </a:solidFill>
                <a:latin typeface="Calibri"/>
                <a:cs typeface="Calibri"/>
              </a:rPr>
              <a:t>p</a:t>
            </a:r>
            <a:r>
              <a:rPr dirty="0" sz="2000" spc="-45" b="1">
                <a:solidFill>
                  <a:srgbClr val="3B69A0"/>
                </a:solidFill>
                <a:latin typeface="Calibri"/>
                <a:cs typeface="Calibri"/>
              </a:rPr>
              <a:t>a</a:t>
            </a:r>
            <a:r>
              <a:rPr dirty="0" sz="2000" spc="-30" b="1">
                <a:solidFill>
                  <a:srgbClr val="3B69A0"/>
                </a:solidFill>
                <a:latin typeface="Calibri"/>
                <a:cs typeface="Calibri"/>
              </a:rPr>
              <a:t>y</a:t>
            </a:r>
            <a:r>
              <a:rPr dirty="0" sz="2000" spc="-5" b="1">
                <a:solidFill>
                  <a:srgbClr val="3B69A0"/>
                </a:solidFill>
                <a:latin typeface="Calibri"/>
                <a:cs typeface="Calibri"/>
              </a:rPr>
              <a:t>e</a:t>
            </a:r>
            <a:r>
              <a:rPr dirty="0" sz="2000" b="1">
                <a:solidFill>
                  <a:srgbClr val="3B69A0"/>
                </a:solidFill>
                <a:latin typeface="Calibri"/>
                <a:cs typeface="Calibri"/>
              </a:rPr>
              <a:t>r</a:t>
            </a:r>
            <a:r>
              <a:rPr dirty="0" sz="2000" spc="-5" b="1">
                <a:solidFill>
                  <a:srgbClr val="3B69A0"/>
                </a:solidFill>
                <a:latin typeface="Calibri"/>
                <a:cs typeface="Calibri"/>
              </a:rPr>
              <a:t>-</a:t>
            </a:r>
            <a:r>
              <a:rPr dirty="0" sz="2000" b="1">
                <a:solidFill>
                  <a:srgbClr val="3B69A0"/>
                </a:solidFill>
                <a:latin typeface="Calibri"/>
                <a:cs typeface="Calibri"/>
              </a:rPr>
              <a:t>owned  </a:t>
            </a:r>
            <a:r>
              <a:rPr dirty="0" sz="2000" b="1">
                <a:solidFill>
                  <a:srgbClr val="3B69A0"/>
                </a:solidFill>
                <a:latin typeface="Calibri"/>
                <a:cs typeface="Calibri"/>
              </a:rPr>
              <a:t>and </a:t>
            </a:r>
            <a:r>
              <a:rPr dirty="0" sz="2000" spc="-15" b="1">
                <a:solidFill>
                  <a:srgbClr val="3B69A0"/>
                </a:solidFill>
                <a:latin typeface="Calibri"/>
                <a:cs typeface="Calibri"/>
              </a:rPr>
              <a:t>operated  </a:t>
            </a:r>
            <a:r>
              <a:rPr dirty="0" sz="2000" spc="-5" b="1">
                <a:solidFill>
                  <a:srgbClr val="3B69A0"/>
                </a:solidFill>
                <a:latin typeface="Calibri"/>
                <a:cs typeface="Calibri"/>
              </a:rPr>
              <a:t>venues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829350" y="2241358"/>
            <a:ext cx="153035" cy="276860"/>
          </a:xfrm>
          <a:custGeom>
            <a:avLst/>
            <a:gdLst/>
            <a:ahLst/>
            <a:cxnLst/>
            <a:rect l="l" t="t" r="r" b="b"/>
            <a:pathLst>
              <a:path w="153034" h="276860">
                <a:moveTo>
                  <a:pt x="25752" y="188813"/>
                </a:moveTo>
                <a:lnTo>
                  <a:pt x="0" y="188813"/>
                </a:lnTo>
                <a:lnTo>
                  <a:pt x="5021" y="213283"/>
                </a:lnTo>
                <a:lnTo>
                  <a:pt x="18717" y="233063"/>
                </a:lnTo>
                <a:lnTo>
                  <a:pt x="39029" y="246294"/>
                </a:lnTo>
                <a:lnTo>
                  <a:pt x="63904" y="251118"/>
                </a:lnTo>
                <a:lnTo>
                  <a:pt x="63904" y="276608"/>
                </a:lnTo>
                <a:lnTo>
                  <a:pt x="89656" y="276608"/>
                </a:lnTo>
                <a:lnTo>
                  <a:pt x="89656" y="251118"/>
                </a:lnTo>
                <a:lnTo>
                  <a:pt x="114376" y="246294"/>
                </a:lnTo>
                <a:lnTo>
                  <a:pt x="134362" y="233063"/>
                </a:lnTo>
                <a:lnTo>
                  <a:pt x="138750" y="226571"/>
                </a:lnTo>
                <a:lnTo>
                  <a:pt x="63904" y="226571"/>
                </a:lnTo>
                <a:lnTo>
                  <a:pt x="48686" y="223592"/>
                </a:lnTo>
                <a:lnTo>
                  <a:pt x="36600" y="215482"/>
                </a:lnTo>
                <a:lnTo>
                  <a:pt x="28628" y="203476"/>
                </a:lnTo>
                <a:lnTo>
                  <a:pt x="25752" y="188813"/>
                </a:lnTo>
                <a:close/>
              </a:path>
              <a:path w="153034" h="276860">
                <a:moveTo>
                  <a:pt x="89656" y="0"/>
                </a:moveTo>
                <a:lnTo>
                  <a:pt x="63904" y="0"/>
                </a:lnTo>
                <a:lnTo>
                  <a:pt x="63904" y="24546"/>
                </a:lnTo>
                <a:lnTo>
                  <a:pt x="39029" y="29517"/>
                </a:lnTo>
                <a:lnTo>
                  <a:pt x="18717" y="43073"/>
                </a:lnTo>
                <a:lnTo>
                  <a:pt x="5021" y="63177"/>
                </a:lnTo>
                <a:lnTo>
                  <a:pt x="0" y="87795"/>
                </a:lnTo>
                <a:lnTo>
                  <a:pt x="5021" y="112412"/>
                </a:lnTo>
                <a:lnTo>
                  <a:pt x="18717" y="132516"/>
                </a:lnTo>
                <a:lnTo>
                  <a:pt x="39029" y="146072"/>
                </a:lnTo>
                <a:lnTo>
                  <a:pt x="63904" y="151043"/>
                </a:lnTo>
                <a:lnTo>
                  <a:pt x="63904" y="226571"/>
                </a:lnTo>
                <a:lnTo>
                  <a:pt x="89656" y="226571"/>
                </a:lnTo>
                <a:lnTo>
                  <a:pt x="89656" y="151043"/>
                </a:lnTo>
                <a:lnTo>
                  <a:pt x="139234" y="151043"/>
                </a:lnTo>
                <a:lnTo>
                  <a:pt x="134362" y="143731"/>
                </a:lnTo>
                <a:lnTo>
                  <a:pt x="114376" y="130393"/>
                </a:lnTo>
                <a:lnTo>
                  <a:pt x="89656" y="125552"/>
                </a:lnTo>
                <a:lnTo>
                  <a:pt x="63904" y="125552"/>
                </a:lnTo>
                <a:lnTo>
                  <a:pt x="48686" y="122706"/>
                </a:lnTo>
                <a:lnTo>
                  <a:pt x="36600" y="114817"/>
                </a:lnTo>
                <a:lnTo>
                  <a:pt x="28628" y="102856"/>
                </a:lnTo>
                <a:lnTo>
                  <a:pt x="25752" y="87795"/>
                </a:lnTo>
                <a:lnTo>
                  <a:pt x="28628" y="72734"/>
                </a:lnTo>
                <a:lnTo>
                  <a:pt x="36600" y="60772"/>
                </a:lnTo>
                <a:lnTo>
                  <a:pt x="48686" y="52883"/>
                </a:lnTo>
                <a:lnTo>
                  <a:pt x="63904" y="50037"/>
                </a:lnTo>
                <a:lnTo>
                  <a:pt x="138993" y="50037"/>
                </a:lnTo>
                <a:lnTo>
                  <a:pt x="134362" y="43073"/>
                </a:lnTo>
                <a:lnTo>
                  <a:pt x="114376" y="29517"/>
                </a:lnTo>
                <a:lnTo>
                  <a:pt x="89656" y="24546"/>
                </a:lnTo>
                <a:lnTo>
                  <a:pt x="89656" y="0"/>
                </a:lnTo>
                <a:close/>
              </a:path>
              <a:path w="153034" h="276860">
                <a:moveTo>
                  <a:pt x="139234" y="151043"/>
                </a:moveTo>
                <a:lnTo>
                  <a:pt x="89656" y="151043"/>
                </a:lnTo>
                <a:lnTo>
                  <a:pt x="104466" y="153891"/>
                </a:lnTo>
                <a:lnTo>
                  <a:pt x="116598" y="161784"/>
                </a:lnTo>
                <a:lnTo>
                  <a:pt x="124796" y="173750"/>
                </a:lnTo>
                <a:lnTo>
                  <a:pt x="127808" y="188813"/>
                </a:lnTo>
                <a:lnTo>
                  <a:pt x="124796" y="203476"/>
                </a:lnTo>
                <a:lnTo>
                  <a:pt x="116598" y="215482"/>
                </a:lnTo>
                <a:lnTo>
                  <a:pt x="104466" y="223592"/>
                </a:lnTo>
                <a:lnTo>
                  <a:pt x="89656" y="226571"/>
                </a:lnTo>
                <a:lnTo>
                  <a:pt x="138750" y="226571"/>
                </a:lnTo>
                <a:lnTo>
                  <a:pt x="147732" y="213283"/>
                </a:lnTo>
                <a:lnTo>
                  <a:pt x="152607" y="188813"/>
                </a:lnTo>
                <a:lnTo>
                  <a:pt x="147732" y="163796"/>
                </a:lnTo>
                <a:lnTo>
                  <a:pt x="139234" y="151043"/>
                </a:lnTo>
                <a:close/>
              </a:path>
              <a:path w="153034" h="276860">
                <a:moveTo>
                  <a:pt x="89656" y="50037"/>
                </a:moveTo>
                <a:lnTo>
                  <a:pt x="63904" y="50037"/>
                </a:lnTo>
                <a:lnTo>
                  <a:pt x="63904" y="125552"/>
                </a:lnTo>
                <a:lnTo>
                  <a:pt x="89656" y="125552"/>
                </a:lnTo>
                <a:lnTo>
                  <a:pt x="89656" y="50037"/>
                </a:lnTo>
                <a:close/>
              </a:path>
              <a:path w="153034" h="276860">
                <a:moveTo>
                  <a:pt x="138993" y="50037"/>
                </a:moveTo>
                <a:lnTo>
                  <a:pt x="89656" y="50037"/>
                </a:lnTo>
                <a:lnTo>
                  <a:pt x="104466" y="52883"/>
                </a:lnTo>
                <a:lnTo>
                  <a:pt x="116598" y="60772"/>
                </a:lnTo>
                <a:lnTo>
                  <a:pt x="124796" y="72734"/>
                </a:lnTo>
                <a:lnTo>
                  <a:pt x="127808" y="87795"/>
                </a:lnTo>
                <a:lnTo>
                  <a:pt x="152607" y="87795"/>
                </a:lnTo>
                <a:lnTo>
                  <a:pt x="147732" y="63177"/>
                </a:lnTo>
                <a:lnTo>
                  <a:pt x="138993" y="50037"/>
                </a:lnTo>
                <a:close/>
              </a:path>
            </a:pathLst>
          </a:custGeom>
          <a:solidFill>
            <a:srgbClr val="2962B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9007697" y="2430171"/>
            <a:ext cx="102056" cy="1000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9147905" y="2543457"/>
            <a:ext cx="95144" cy="1000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8639556" y="1914699"/>
            <a:ext cx="486409" cy="716915"/>
          </a:xfrm>
          <a:custGeom>
            <a:avLst/>
            <a:gdLst/>
            <a:ahLst/>
            <a:cxnLst/>
            <a:rect l="l" t="t" r="r" b="b"/>
            <a:pathLst>
              <a:path w="486409" h="716914">
                <a:moveTo>
                  <a:pt x="361471" y="0"/>
                </a:moveTo>
                <a:lnTo>
                  <a:pt x="170724" y="0"/>
                </a:lnTo>
                <a:lnTo>
                  <a:pt x="185029" y="32095"/>
                </a:lnTo>
                <a:lnTo>
                  <a:pt x="103957" y="71740"/>
                </a:lnTo>
                <a:lnTo>
                  <a:pt x="148515" y="111131"/>
                </a:lnTo>
                <a:lnTo>
                  <a:pt x="189229" y="158517"/>
                </a:lnTo>
                <a:lnTo>
                  <a:pt x="200287" y="179377"/>
                </a:lnTo>
                <a:lnTo>
                  <a:pt x="191479" y="184950"/>
                </a:lnTo>
                <a:lnTo>
                  <a:pt x="184191" y="192825"/>
                </a:lnTo>
                <a:lnTo>
                  <a:pt x="179227" y="202472"/>
                </a:lnTo>
                <a:lnTo>
                  <a:pt x="177394" y="213360"/>
                </a:lnTo>
                <a:lnTo>
                  <a:pt x="178289" y="221506"/>
                </a:lnTo>
                <a:lnTo>
                  <a:pt x="180973" y="228941"/>
                </a:lnTo>
                <a:lnTo>
                  <a:pt x="185444" y="235666"/>
                </a:lnTo>
                <a:lnTo>
                  <a:pt x="191699" y="241681"/>
                </a:lnTo>
                <a:lnTo>
                  <a:pt x="155466" y="270946"/>
                </a:lnTo>
                <a:lnTo>
                  <a:pt x="123158" y="302307"/>
                </a:lnTo>
                <a:lnTo>
                  <a:pt x="96391" y="338063"/>
                </a:lnTo>
                <a:lnTo>
                  <a:pt x="75667" y="377399"/>
                </a:lnTo>
                <a:lnTo>
                  <a:pt x="61490" y="419499"/>
                </a:lnTo>
                <a:lnTo>
                  <a:pt x="54364" y="463547"/>
                </a:lnTo>
                <a:lnTo>
                  <a:pt x="39103" y="628758"/>
                </a:lnTo>
                <a:lnTo>
                  <a:pt x="23336" y="633159"/>
                </a:lnTo>
                <a:lnTo>
                  <a:pt x="10968" y="642690"/>
                </a:lnTo>
                <a:lnTo>
                  <a:pt x="2891" y="656114"/>
                </a:lnTo>
                <a:lnTo>
                  <a:pt x="0" y="672192"/>
                </a:lnTo>
                <a:lnTo>
                  <a:pt x="3502" y="689480"/>
                </a:lnTo>
                <a:lnTo>
                  <a:pt x="12994" y="703583"/>
                </a:lnTo>
                <a:lnTo>
                  <a:pt x="26958" y="713083"/>
                </a:lnTo>
                <a:lnTo>
                  <a:pt x="43872" y="716564"/>
                </a:lnTo>
                <a:lnTo>
                  <a:pt x="372918" y="716564"/>
                </a:lnTo>
                <a:lnTo>
                  <a:pt x="391034" y="691073"/>
                </a:lnTo>
                <a:lnTo>
                  <a:pt x="43872" y="691073"/>
                </a:lnTo>
                <a:lnTo>
                  <a:pt x="36466" y="689584"/>
                </a:lnTo>
                <a:lnTo>
                  <a:pt x="30400" y="685527"/>
                </a:lnTo>
                <a:lnTo>
                  <a:pt x="26302" y="679523"/>
                </a:lnTo>
                <a:lnTo>
                  <a:pt x="24796" y="672192"/>
                </a:lnTo>
                <a:lnTo>
                  <a:pt x="26302" y="665259"/>
                </a:lnTo>
                <a:lnTo>
                  <a:pt x="30400" y="659210"/>
                </a:lnTo>
                <a:lnTo>
                  <a:pt x="36466" y="654932"/>
                </a:lnTo>
                <a:lnTo>
                  <a:pt x="43872" y="653310"/>
                </a:lnTo>
                <a:lnTo>
                  <a:pt x="61993" y="653310"/>
                </a:lnTo>
                <a:lnTo>
                  <a:pt x="79161" y="464491"/>
                </a:lnTo>
                <a:lnTo>
                  <a:pt x="88668" y="414482"/>
                </a:lnTo>
                <a:lnTo>
                  <a:pt x="108012" y="367484"/>
                </a:lnTo>
                <a:lnTo>
                  <a:pt x="136297" y="325089"/>
                </a:lnTo>
                <a:lnTo>
                  <a:pt x="172630" y="288888"/>
                </a:lnTo>
                <a:lnTo>
                  <a:pt x="220310" y="249230"/>
                </a:lnTo>
                <a:lnTo>
                  <a:pt x="352916" y="249230"/>
                </a:lnTo>
                <a:lnTo>
                  <a:pt x="342401" y="240738"/>
                </a:lnTo>
                <a:lnTo>
                  <a:pt x="348656" y="234573"/>
                </a:lnTo>
                <a:lnTo>
                  <a:pt x="353127" y="227521"/>
                </a:lnTo>
                <a:lnTo>
                  <a:pt x="353778" y="225640"/>
                </a:lnTo>
                <a:lnTo>
                  <a:pt x="207910" y="225640"/>
                </a:lnTo>
                <a:lnTo>
                  <a:pt x="203146" y="220909"/>
                </a:lnTo>
                <a:lnTo>
                  <a:pt x="203146" y="205811"/>
                </a:lnTo>
                <a:lnTo>
                  <a:pt x="207910" y="200149"/>
                </a:lnTo>
                <a:lnTo>
                  <a:pt x="354890" y="200149"/>
                </a:lnTo>
                <a:lnTo>
                  <a:pt x="350743" y="191292"/>
                </a:lnTo>
                <a:lnTo>
                  <a:pt x="343827" y="183461"/>
                </a:lnTo>
                <a:lnTo>
                  <a:pt x="334766" y="177490"/>
                </a:lnTo>
                <a:lnTo>
                  <a:pt x="335737" y="175602"/>
                </a:lnTo>
                <a:lnTo>
                  <a:pt x="224134" y="175602"/>
                </a:lnTo>
                <a:lnTo>
                  <a:pt x="214787" y="152953"/>
                </a:lnTo>
                <a:lnTo>
                  <a:pt x="199451" y="128981"/>
                </a:lnTo>
                <a:lnTo>
                  <a:pt x="177856" y="103772"/>
                </a:lnTo>
                <a:lnTo>
                  <a:pt x="149736" y="77415"/>
                </a:lnTo>
                <a:lnTo>
                  <a:pt x="195523" y="54755"/>
                </a:lnTo>
                <a:lnTo>
                  <a:pt x="222073" y="54755"/>
                </a:lnTo>
                <a:lnTo>
                  <a:pt x="208876" y="24546"/>
                </a:lnTo>
                <a:lnTo>
                  <a:pt x="352169" y="24546"/>
                </a:lnTo>
                <a:lnTo>
                  <a:pt x="361471" y="0"/>
                </a:lnTo>
                <a:close/>
              </a:path>
              <a:path w="486409" h="716914">
                <a:moveTo>
                  <a:pt x="352916" y="249230"/>
                </a:moveTo>
                <a:lnTo>
                  <a:pt x="313778" y="249230"/>
                </a:lnTo>
                <a:lnTo>
                  <a:pt x="361471" y="288888"/>
                </a:lnTo>
                <a:lnTo>
                  <a:pt x="397802" y="324559"/>
                </a:lnTo>
                <a:lnTo>
                  <a:pt x="426085" y="366777"/>
                </a:lnTo>
                <a:lnTo>
                  <a:pt x="445428" y="413951"/>
                </a:lnTo>
                <a:lnTo>
                  <a:pt x="454938" y="464491"/>
                </a:lnTo>
                <a:lnTo>
                  <a:pt x="458750" y="498474"/>
                </a:lnTo>
                <a:lnTo>
                  <a:pt x="466963" y="504099"/>
                </a:lnTo>
                <a:lnTo>
                  <a:pt x="474370" y="510870"/>
                </a:lnTo>
                <a:lnTo>
                  <a:pt x="480882" y="518524"/>
                </a:lnTo>
                <a:lnTo>
                  <a:pt x="486408" y="526795"/>
                </a:lnTo>
                <a:lnTo>
                  <a:pt x="479738" y="462604"/>
                </a:lnTo>
                <a:lnTo>
                  <a:pt x="472609" y="418012"/>
                </a:lnTo>
                <a:lnTo>
                  <a:pt x="458432" y="375504"/>
                </a:lnTo>
                <a:lnTo>
                  <a:pt x="437710" y="336032"/>
                </a:lnTo>
                <a:lnTo>
                  <a:pt x="410943" y="300548"/>
                </a:lnTo>
                <a:lnTo>
                  <a:pt x="378635" y="270003"/>
                </a:lnTo>
                <a:lnTo>
                  <a:pt x="352916" y="249230"/>
                </a:lnTo>
                <a:close/>
              </a:path>
              <a:path w="486409" h="716914">
                <a:moveTo>
                  <a:pt x="354890" y="200149"/>
                </a:moveTo>
                <a:lnTo>
                  <a:pt x="325225" y="200149"/>
                </a:lnTo>
                <a:lnTo>
                  <a:pt x="330001" y="205811"/>
                </a:lnTo>
                <a:lnTo>
                  <a:pt x="330001" y="220909"/>
                </a:lnTo>
                <a:lnTo>
                  <a:pt x="325225" y="225640"/>
                </a:lnTo>
                <a:lnTo>
                  <a:pt x="353778" y="225640"/>
                </a:lnTo>
                <a:lnTo>
                  <a:pt x="355811" y="219761"/>
                </a:lnTo>
                <a:lnTo>
                  <a:pt x="356706" y="211473"/>
                </a:lnTo>
                <a:lnTo>
                  <a:pt x="355156" y="200717"/>
                </a:lnTo>
                <a:lnTo>
                  <a:pt x="354890" y="200149"/>
                </a:lnTo>
                <a:close/>
              </a:path>
              <a:path w="486409" h="716914">
                <a:moveTo>
                  <a:pt x="399628" y="54755"/>
                </a:moveTo>
                <a:lnTo>
                  <a:pt x="337624" y="54755"/>
                </a:lnTo>
                <a:lnTo>
                  <a:pt x="383412" y="77415"/>
                </a:lnTo>
                <a:lnTo>
                  <a:pt x="355664" y="103241"/>
                </a:lnTo>
                <a:lnTo>
                  <a:pt x="333816" y="128273"/>
                </a:lnTo>
                <a:lnTo>
                  <a:pt x="317690" y="152423"/>
                </a:lnTo>
                <a:lnTo>
                  <a:pt x="307108" y="175602"/>
                </a:lnTo>
                <a:lnTo>
                  <a:pt x="335737" y="175602"/>
                </a:lnTo>
                <a:lnTo>
                  <a:pt x="345706" y="156232"/>
                </a:lnTo>
                <a:lnTo>
                  <a:pt x="362903" y="133468"/>
                </a:lnTo>
                <a:lnTo>
                  <a:pt x="386537" y="109111"/>
                </a:lnTo>
                <a:lnTo>
                  <a:pt x="416787" y="83076"/>
                </a:lnTo>
                <a:lnTo>
                  <a:pt x="432045" y="70797"/>
                </a:lnTo>
                <a:lnTo>
                  <a:pt x="399628" y="54755"/>
                </a:lnTo>
                <a:close/>
              </a:path>
              <a:path w="486409" h="716914">
                <a:moveTo>
                  <a:pt x="222073" y="54755"/>
                </a:moveTo>
                <a:lnTo>
                  <a:pt x="195523" y="54755"/>
                </a:lnTo>
                <a:lnTo>
                  <a:pt x="216499" y="104793"/>
                </a:lnTo>
                <a:lnTo>
                  <a:pt x="239392" y="94400"/>
                </a:lnTo>
                <a:lnTo>
                  <a:pt x="222073" y="54755"/>
                </a:lnTo>
                <a:close/>
              </a:path>
              <a:path w="486409" h="716914">
                <a:moveTo>
                  <a:pt x="352169" y="24546"/>
                </a:moveTo>
                <a:lnTo>
                  <a:pt x="323319" y="24546"/>
                </a:lnTo>
                <a:lnTo>
                  <a:pt x="292802" y="94400"/>
                </a:lnTo>
                <a:lnTo>
                  <a:pt x="315696" y="104793"/>
                </a:lnTo>
                <a:lnTo>
                  <a:pt x="337624" y="54755"/>
                </a:lnTo>
                <a:lnTo>
                  <a:pt x="399628" y="54755"/>
                </a:lnTo>
                <a:lnTo>
                  <a:pt x="350024" y="30208"/>
                </a:lnTo>
                <a:lnTo>
                  <a:pt x="352169" y="24546"/>
                </a:lnTo>
                <a:close/>
              </a:path>
            </a:pathLst>
          </a:custGeom>
          <a:solidFill>
            <a:srgbClr val="2962B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9022967" y="2410342"/>
            <a:ext cx="198755" cy="265430"/>
          </a:xfrm>
          <a:custGeom>
            <a:avLst/>
            <a:gdLst/>
            <a:ahLst/>
            <a:cxnLst/>
            <a:rect l="l" t="t" r="r" b="b"/>
            <a:pathLst>
              <a:path w="198754" h="265430">
                <a:moveTo>
                  <a:pt x="177394" y="0"/>
                </a:moveTo>
                <a:lnTo>
                  <a:pt x="0" y="251132"/>
                </a:lnTo>
                <a:lnTo>
                  <a:pt x="20975" y="265293"/>
                </a:lnTo>
                <a:lnTo>
                  <a:pt x="198369" y="14166"/>
                </a:lnTo>
                <a:lnTo>
                  <a:pt x="177394" y="0"/>
                </a:lnTo>
                <a:close/>
              </a:path>
            </a:pathLst>
          </a:custGeom>
          <a:solidFill>
            <a:srgbClr val="2962B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723900" y="4573523"/>
            <a:ext cx="8914130" cy="0"/>
          </a:xfrm>
          <a:custGeom>
            <a:avLst/>
            <a:gdLst/>
            <a:ahLst/>
            <a:cxnLst/>
            <a:rect l="l" t="t" r="r" b="b"/>
            <a:pathLst>
              <a:path w="8914130" h="0">
                <a:moveTo>
                  <a:pt x="8913749" y="0"/>
                </a:moveTo>
                <a:lnTo>
                  <a:pt x="0" y="0"/>
                </a:lnTo>
              </a:path>
            </a:pathLst>
          </a:custGeom>
          <a:ln w="6096">
            <a:solidFill>
              <a:srgbClr val="D5DCE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654807" y="2001011"/>
            <a:ext cx="0" cy="2127885"/>
          </a:xfrm>
          <a:custGeom>
            <a:avLst/>
            <a:gdLst/>
            <a:ahLst/>
            <a:cxnLst/>
            <a:rect l="l" t="t" r="r" b="b"/>
            <a:pathLst>
              <a:path w="0" h="2127885">
                <a:moveTo>
                  <a:pt x="0" y="0"/>
                </a:moveTo>
                <a:lnTo>
                  <a:pt x="0" y="2127377"/>
                </a:lnTo>
              </a:path>
            </a:pathLst>
          </a:custGeom>
          <a:ln w="6096">
            <a:solidFill>
              <a:srgbClr val="D5DCE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169408" y="2001011"/>
            <a:ext cx="0" cy="2127885"/>
          </a:xfrm>
          <a:custGeom>
            <a:avLst/>
            <a:gdLst/>
            <a:ahLst/>
            <a:cxnLst/>
            <a:rect l="l" t="t" r="r" b="b"/>
            <a:pathLst>
              <a:path w="0" h="2127885">
                <a:moveTo>
                  <a:pt x="0" y="0"/>
                </a:moveTo>
                <a:lnTo>
                  <a:pt x="0" y="2127377"/>
                </a:lnTo>
              </a:path>
            </a:pathLst>
          </a:custGeom>
          <a:ln w="6096">
            <a:solidFill>
              <a:srgbClr val="D5DCE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7684007" y="2001011"/>
            <a:ext cx="0" cy="2127885"/>
          </a:xfrm>
          <a:custGeom>
            <a:avLst/>
            <a:gdLst/>
            <a:ahLst/>
            <a:cxnLst/>
            <a:rect l="l" t="t" r="r" b="b"/>
            <a:pathLst>
              <a:path w="0" h="2127885">
                <a:moveTo>
                  <a:pt x="0" y="0"/>
                </a:moveTo>
                <a:lnTo>
                  <a:pt x="0" y="2127377"/>
                </a:lnTo>
              </a:path>
            </a:pathLst>
          </a:custGeom>
          <a:ln w="6096">
            <a:solidFill>
              <a:srgbClr val="D5DCE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139439" y="4988052"/>
            <a:ext cx="0" cy="2127885"/>
          </a:xfrm>
          <a:custGeom>
            <a:avLst/>
            <a:gdLst/>
            <a:ahLst/>
            <a:cxnLst/>
            <a:rect l="l" t="t" r="r" b="b"/>
            <a:pathLst>
              <a:path w="0" h="2127884">
                <a:moveTo>
                  <a:pt x="0" y="0"/>
                </a:moveTo>
                <a:lnTo>
                  <a:pt x="0" y="2127326"/>
                </a:lnTo>
              </a:path>
            </a:pathLst>
          </a:custGeom>
          <a:ln w="6096">
            <a:solidFill>
              <a:srgbClr val="D5DCE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743700" y="4988052"/>
            <a:ext cx="0" cy="2127885"/>
          </a:xfrm>
          <a:custGeom>
            <a:avLst/>
            <a:gdLst/>
            <a:ahLst/>
            <a:cxnLst/>
            <a:rect l="l" t="t" r="r" b="b"/>
            <a:pathLst>
              <a:path w="0" h="2127884">
                <a:moveTo>
                  <a:pt x="0" y="0"/>
                </a:moveTo>
                <a:lnTo>
                  <a:pt x="0" y="2127326"/>
                </a:lnTo>
              </a:path>
            </a:pathLst>
          </a:custGeom>
          <a:ln w="6096">
            <a:solidFill>
              <a:srgbClr val="D5DCE4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363200" cy="77723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10363199" cy="77723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9863708" y="7314996"/>
            <a:ext cx="838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811017" y="296418"/>
            <a:ext cx="4739005" cy="7880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The Casino</a:t>
            </a:r>
            <a:r>
              <a:rPr dirty="0" spc="-80"/>
              <a:t> </a:t>
            </a:r>
            <a:r>
              <a:rPr dirty="0" spc="-5"/>
              <a:t>Model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73023" y="4660391"/>
            <a:ext cx="9217660" cy="2376170"/>
          </a:xfrm>
          <a:prstGeom prst="rect">
            <a:avLst/>
          </a:prstGeom>
          <a:solidFill>
            <a:srgbClr val="FFFFFF">
              <a:alpha val="87057"/>
            </a:srgbClr>
          </a:solidFill>
          <a:ln w="12192">
            <a:solidFill>
              <a:srgbClr val="1E3551"/>
            </a:solidFill>
          </a:ln>
        </p:spPr>
        <p:txBody>
          <a:bodyPr wrap="square" lIns="0" tIns="698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3100">
              <a:latin typeface="Times New Roman"/>
              <a:cs typeface="Times New Roman"/>
            </a:endParaRPr>
          </a:p>
          <a:p>
            <a:pPr marL="433070" indent="-229870">
              <a:lnSpc>
                <a:spcPct val="100000"/>
              </a:lnSpc>
              <a:buFont typeface="Arial"/>
              <a:buChar char="•"/>
              <a:tabLst>
                <a:tab pos="433705" algn="l"/>
              </a:tabLst>
            </a:pPr>
            <a:r>
              <a:rPr dirty="0" sz="2600" spc="-20">
                <a:solidFill>
                  <a:srgbClr val="3B69A0"/>
                </a:solidFill>
                <a:latin typeface="Calibri"/>
                <a:cs typeface="Calibri"/>
              </a:rPr>
              <a:t>Offer </a:t>
            </a:r>
            <a:r>
              <a:rPr dirty="0" sz="2600" spc="-10">
                <a:solidFill>
                  <a:srgbClr val="3B69A0"/>
                </a:solidFill>
                <a:latin typeface="Calibri"/>
                <a:cs typeface="Calibri"/>
              </a:rPr>
              <a:t>free </a:t>
            </a:r>
            <a:r>
              <a:rPr dirty="0" sz="2600" spc="-5">
                <a:solidFill>
                  <a:srgbClr val="3B69A0"/>
                </a:solidFill>
                <a:latin typeface="Calibri"/>
                <a:cs typeface="Calibri"/>
              </a:rPr>
              <a:t>or deeply </a:t>
            </a:r>
            <a:r>
              <a:rPr dirty="0" sz="2600" spc="-10">
                <a:solidFill>
                  <a:srgbClr val="3B69A0"/>
                </a:solidFill>
                <a:latin typeface="Calibri"/>
                <a:cs typeface="Calibri"/>
              </a:rPr>
              <a:t>discounted </a:t>
            </a:r>
            <a:r>
              <a:rPr dirty="0" sz="2600" spc="-15">
                <a:solidFill>
                  <a:srgbClr val="3B69A0"/>
                </a:solidFill>
                <a:latin typeface="Calibri"/>
                <a:cs typeface="Calibri"/>
              </a:rPr>
              <a:t>tickets to </a:t>
            </a:r>
            <a:r>
              <a:rPr dirty="0" sz="2600" spc="-10">
                <a:solidFill>
                  <a:srgbClr val="3B69A0"/>
                </a:solidFill>
                <a:latin typeface="Calibri"/>
                <a:cs typeface="Calibri"/>
              </a:rPr>
              <a:t>entertainment</a:t>
            </a:r>
            <a:r>
              <a:rPr dirty="0" sz="2600" spc="-80">
                <a:solidFill>
                  <a:srgbClr val="3B69A0"/>
                </a:solidFill>
                <a:latin typeface="Calibri"/>
                <a:cs typeface="Calibri"/>
              </a:rPr>
              <a:t> </a:t>
            </a:r>
            <a:r>
              <a:rPr dirty="0" sz="2600" spc="-10">
                <a:solidFill>
                  <a:srgbClr val="3B69A0"/>
                </a:solidFill>
                <a:latin typeface="Calibri"/>
                <a:cs typeface="Calibri"/>
              </a:rPr>
              <a:t>shows</a:t>
            </a:r>
            <a:endParaRPr sz="2600">
              <a:latin typeface="Calibri"/>
              <a:cs typeface="Calibri"/>
            </a:endParaRPr>
          </a:p>
          <a:p>
            <a:pPr marL="433070" marR="170815" indent="-229870">
              <a:lnSpc>
                <a:spcPct val="100000"/>
              </a:lnSpc>
              <a:spcBef>
                <a:spcPts val="1800"/>
              </a:spcBef>
              <a:buFont typeface="Arial"/>
              <a:buChar char="•"/>
              <a:tabLst>
                <a:tab pos="433705" algn="l"/>
              </a:tabLst>
            </a:pPr>
            <a:r>
              <a:rPr dirty="0" sz="2600">
                <a:solidFill>
                  <a:srgbClr val="3B69A0"/>
                </a:solidFill>
                <a:latin typeface="Calibri"/>
                <a:cs typeface="Calibri"/>
              </a:rPr>
              <a:t>Include </a:t>
            </a:r>
            <a:r>
              <a:rPr dirty="0" sz="2600" spc="-15">
                <a:solidFill>
                  <a:srgbClr val="3B69A0"/>
                </a:solidFill>
                <a:latin typeface="Calibri"/>
                <a:cs typeface="Calibri"/>
              </a:rPr>
              <a:t>vouchers </a:t>
            </a:r>
            <a:r>
              <a:rPr dirty="0" sz="2600" spc="-25">
                <a:solidFill>
                  <a:srgbClr val="3B69A0"/>
                </a:solidFill>
                <a:latin typeface="Calibri"/>
                <a:cs typeface="Calibri"/>
              </a:rPr>
              <a:t>for </a:t>
            </a:r>
            <a:r>
              <a:rPr dirty="0" sz="2600" spc="-5">
                <a:solidFill>
                  <a:srgbClr val="3B69A0"/>
                </a:solidFill>
                <a:latin typeface="Calibri"/>
                <a:cs typeface="Calibri"/>
              </a:rPr>
              <a:t>“free” </a:t>
            </a:r>
            <a:r>
              <a:rPr dirty="0" sz="2600" spc="-15">
                <a:solidFill>
                  <a:srgbClr val="3B69A0"/>
                </a:solidFill>
                <a:latin typeface="Calibri"/>
                <a:cs typeface="Calibri"/>
              </a:rPr>
              <a:t>game </a:t>
            </a:r>
            <a:r>
              <a:rPr dirty="0" sz="2600" spc="-50">
                <a:solidFill>
                  <a:srgbClr val="3B69A0"/>
                </a:solidFill>
                <a:latin typeface="Calibri"/>
                <a:cs typeface="Calibri"/>
              </a:rPr>
              <a:t>play, </a:t>
            </a:r>
            <a:r>
              <a:rPr dirty="0" sz="2600">
                <a:solidFill>
                  <a:srgbClr val="3B69A0"/>
                </a:solidFill>
                <a:latin typeface="Calibri"/>
                <a:cs typeface="Calibri"/>
              </a:rPr>
              <a:t>knowing </a:t>
            </a:r>
            <a:r>
              <a:rPr dirty="0" sz="2600" spc="-10">
                <a:solidFill>
                  <a:srgbClr val="3B69A0"/>
                </a:solidFill>
                <a:latin typeface="Calibri"/>
                <a:cs typeface="Calibri"/>
              </a:rPr>
              <a:t>most </a:t>
            </a:r>
            <a:r>
              <a:rPr dirty="0" sz="2600" spc="-5">
                <a:solidFill>
                  <a:srgbClr val="3B69A0"/>
                </a:solidFill>
                <a:latin typeface="Calibri"/>
                <a:cs typeface="Calibri"/>
              </a:rPr>
              <a:t>people </a:t>
            </a:r>
            <a:r>
              <a:rPr dirty="0" sz="2600">
                <a:solidFill>
                  <a:srgbClr val="3B69A0"/>
                </a:solidFill>
                <a:latin typeface="Calibri"/>
                <a:cs typeface="Calibri"/>
              </a:rPr>
              <a:t>will  </a:t>
            </a:r>
            <a:r>
              <a:rPr dirty="0" sz="2600" spc="-20">
                <a:solidFill>
                  <a:srgbClr val="3B69A0"/>
                </a:solidFill>
                <a:latin typeface="Calibri"/>
                <a:cs typeface="Calibri"/>
              </a:rPr>
              <a:t>keep </a:t>
            </a:r>
            <a:r>
              <a:rPr dirty="0" sz="2600" spc="-10">
                <a:solidFill>
                  <a:srgbClr val="3B69A0"/>
                </a:solidFill>
                <a:latin typeface="Calibri"/>
                <a:cs typeface="Calibri"/>
              </a:rPr>
              <a:t>playing even after </a:t>
            </a:r>
            <a:r>
              <a:rPr dirty="0" sz="2600">
                <a:solidFill>
                  <a:srgbClr val="3B69A0"/>
                </a:solidFill>
                <a:latin typeface="Calibri"/>
                <a:cs typeface="Calibri"/>
              </a:rPr>
              <a:t>they’ve </a:t>
            </a:r>
            <a:r>
              <a:rPr dirty="0" sz="2600" spc="-5">
                <a:solidFill>
                  <a:srgbClr val="3B69A0"/>
                </a:solidFill>
                <a:latin typeface="Calibri"/>
                <a:cs typeface="Calibri"/>
              </a:rPr>
              <a:t>used </a:t>
            </a:r>
            <a:r>
              <a:rPr dirty="0" sz="2600">
                <a:solidFill>
                  <a:srgbClr val="3B69A0"/>
                </a:solidFill>
                <a:latin typeface="Calibri"/>
                <a:cs typeface="Calibri"/>
              </a:rPr>
              <a:t>the</a:t>
            </a:r>
            <a:r>
              <a:rPr dirty="0" sz="2600" spc="-110">
                <a:solidFill>
                  <a:srgbClr val="3B69A0"/>
                </a:solidFill>
                <a:latin typeface="Calibri"/>
                <a:cs typeface="Calibri"/>
              </a:rPr>
              <a:t> </a:t>
            </a:r>
            <a:r>
              <a:rPr dirty="0" sz="2600" spc="-10">
                <a:solidFill>
                  <a:srgbClr val="3B69A0"/>
                </a:solidFill>
                <a:latin typeface="Calibri"/>
                <a:cs typeface="Calibri"/>
              </a:rPr>
              <a:t>voucher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3023" y="1322832"/>
            <a:ext cx="9217660" cy="2961640"/>
          </a:xfrm>
          <a:custGeom>
            <a:avLst/>
            <a:gdLst/>
            <a:ahLst/>
            <a:cxnLst/>
            <a:rect l="l" t="t" r="r" b="b"/>
            <a:pathLst>
              <a:path w="9217660" h="2961640">
                <a:moveTo>
                  <a:pt x="0" y="2961132"/>
                </a:moveTo>
                <a:lnTo>
                  <a:pt x="9217152" y="2961132"/>
                </a:lnTo>
                <a:lnTo>
                  <a:pt x="9217152" y="0"/>
                </a:lnTo>
                <a:lnTo>
                  <a:pt x="0" y="0"/>
                </a:lnTo>
                <a:lnTo>
                  <a:pt x="0" y="2961132"/>
                </a:lnTo>
                <a:close/>
              </a:path>
            </a:pathLst>
          </a:custGeom>
          <a:solidFill>
            <a:srgbClr val="9FC2EC">
              <a:alpha val="56861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573023" y="1322832"/>
            <a:ext cx="9217660" cy="2961640"/>
          </a:xfrm>
          <a:prstGeom prst="rect">
            <a:avLst/>
          </a:prstGeom>
          <a:ln w="12192">
            <a:solidFill>
              <a:srgbClr val="9FC2EC"/>
            </a:solidFill>
          </a:ln>
        </p:spPr>
        <p:txBody>
          <a:bodyPr wrap="square" lIns="0" tIns="25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450">
              <a:latin typeface="Times New Roman"/>
              <a:cs typeface="Times New Roman"/>
            </a:endParaRPr>
          </a:p>
          <a:p>
            <a:pPr marL="3109595">
              <a:lnSpc>
                <a:spcPts val="3260"/>
              </a:lnSpc>
            </a:pP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Casinos use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entertainment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as</a:t>
            </a:r>
            <a:r>
              <a:rPr dirty="0" sz="2800" spc="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2800">
              <a:latin typeface="Calibri"/>
              <a:cs typeface="Calibri"/>
            </a:endParaRPr>
          </a:p>
          <a:p>
            <a:pPr marL="3109595">
              <a:lnSpc>
                <a:spcPts val="7100"/>
              </a:lnSpc>
            </a:pPr>
            <a:r>
              <a:rPr dirty="0" sz="6000" b="1">
                <a:solidFill>
                  <a:srgbClr val="FFFFFF"/>
                </a:solidFill>
                <a:latin typeface="Calibri"/>
                <a:cs typeface="Calibri"/>
              </a:rPr>
              <a:t>loss</a:t>
            </a:r>
            <a:r>
              <a:rPr dirty="0" sz="6000" spc="-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6000" spc="-5" b="1">
                <a:solidFill>
                  <a:srgbClr val="FFFFFF"/>
                </a:solidFill>
                <a:latin typeface="Calibri"/>
                <a:cs typeface="Calibri"/>
              </a:rPr>
              <a:t>leader</a:t>
            </a:r>
            <a:endParaRPr sz="6000">
              <a:latin typeface="Calibri"/>
              <a:cs typeface="Calibri"/>
            </a:endParaRPr>
          </a:p>
          <a:p>
            <a:pPr marL="3109595" marR="445134">
              <a:lnSpc>
                <a:spcPct val="100000"/>
              </a:lnSpc>
              <a:spcBef>
                <a:spcPts val="200"/>
              </a:spcBef>
            </a:pP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dirty="0" sz="2800" spc="-25">
                <a:solidFill>
                  <a:srgbClr val="FFFFFF"/>
                </a:solidFill>
                <a:latin typeface="Calibri"/>
                <a:cs typeface="Calibri"/>
              </a:rPr>
              <a:t>draw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people 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gaming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floor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and  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generate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gaming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receipts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61644" y="1737360"/>
            <a:ext cx="2156460" cy="21579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363200" cy="77723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10363199" cy="77723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9863708" y="7314996"/>
            <a:ext cx="838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811017" y="296418"/>
            <a:ext cx="4739005" cy="7880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The Casino</a:t>
            </a:r>
            <a:r>
              <a:rPr dirty="0" spc="-80"/>
              <a:t> </a:t>
            </a:r>
            <a:r>
              <a:rPr dirty="0" spc="-5"/>
              <a:t>Model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51459" y="1331975"/>
            <a:ext cx="9846945" cy="2338070"/>
          </a:xfrm>
          <a:prstGeom prst="rect">
            <a:avLst/>
          </a:prstGeom>
          <a:solidFill>
            <a:srgbClr val="9FC2EC">
              <a:alpha val="56861"/>
            </a:srgbClr>
          </a:solidFill>
          <a:ln w="12192">
            <a:solidFill>
              <a:srgbClr val="9FC2EC"/>
            </a:solidFill>
          </a:ln>
        </p:spPr>
        <p:txBody>
          <a:bodyPr wrap="square" lIns="0" tIns="22860" rIns="0" bIns="0" rtlCol="0" vert="horz">
            <a:spAutoFit/>
          </a:bodyPr>
          <a:lstStyle/>
          <a:p>
            <a:pPr marL="2908300">
              <a:lnSpc>
                <a:spcPts val="3260"/>
              </a:lnSpc>
              <a:spcBef>
                <a:spcPts val="180"/>
              </a:spcBef>
            </a:pP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Casinos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routinely </a:t>
            </a:r>
            <a:r>
              <a:rPr dirty="0" sz="2800" spc="-25">
                <a:solidFill>
                  <a:srgbClr val="FFFFFF"/>
                </a:solidFill>
                <a:latin typeface="Calibri"/>
                <a:cs typeface="Calibri"/>
              </a:rPr>
              <a:t>pay</a:t>
            </a:r>
            <a:r>
              <a:rPr dirty="0" sz="2800" spc="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artists</a:t>
            </a:r>
            <a:endParaRPr sz="2800">
              <a:latin typeface="Calibri"/>
              <a:cs typeface="Calibri"/>
            </a:endParaRPr>
          </a:p>
          <a:p>
            <a:pPr marL="1128395">
              <a:lnSpc>
                <a:spcPts val="7100"/>
              </a:lnSpc>
            </a:pPr>
            <a:r>
              <a:rPr dirty="0" sz="6000" spc="-15" b="1">
                <a:solidFill>
                  <a:srgbClr val="FFFFFF"/>
                </a:solidFill>
                <a:latin typeface="Calibri"/>
                <a:cs typeface="Calibri"/>
              </a:rPr>
              <a:t>well above </a:t>
            </a:r>
            <a:r>
              <a:rPr dirty="0" sz="6000" spc="-30" b="1">
                <a:solidFill>
                  <a:srgbClr val="FFFFFF"/>
                </a:solidFill>
                <a:latin typeface="Calibri"/>
                <a:cs typeface="Calibri"/>
              </a:rPr>
              <a:t>market</a:t>
            </a:r>
            <a:r>
              <a:rPr dirty="0" sz="60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6000" spc="-60" b="1">
                <a:solidFill>
                  <a:srgbClr val="FFFFFF"/>
                </a:solidFill>
                <a:latin typeface="Calibri"/>
                <a:cs typeface="Calibri"/>
              </a:rPr>
              <a:t>rates</a:t>
            </a:r>
            <a:endParaRPr sz="6000">
              <a:latin typeface="Calibri"/>
              <a:cs typeface="Calibri"/>
            </a:endParaRPr>
          </a:p>
          <a:p>
            <a:pPr marL="1387475" marR="1380490" indent="930910">
              <a:lnSpc>
                <a:spcPct val="100000"/>
              </a:lnSpc>
              <a:spcBef>
                <a:spcPts val="200"/>
              </a:spcBef>
            </a:pP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as their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entertainment expenses 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are  subsidized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by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other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revenue streams, </a:t>
            </a:r>
            <a:r>
              <a:rPr dirty="0" sz="2800" spc="-30">
                <a:solidFill>
                  <a:srgbClr val="FFFFFF"/>
                </a:solidFill>
                <a:latin typeface="Calibri"/>
                <a:cs typeface="Calibri"/>
              </a:rPr>
              <a:t>like</a:t>
            </a:r>
            <a:r>
              <a:rPr dirty="0" sz="2800" spc="1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gaming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2340" y="5872429"/>
            <a:ext cx="2453640" cy="13100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12065" marR="5080" indent="-3175">
              <a:lnSpc>
                <a:spcPct val="100299"/>
              </a:lnSpc>
              <a:spcBef>
                <a:spcPts val="90"/>
              </a:spcBef>
            </a:pPr>
            <a:r>
              <a:rPr dirty="0" sz="2400" spc="-10" b="1">
                <a:solidFill>
                  <a:srgbClr val="2C4F79"/>
                </a:solidFill>
                <a:latin typeface="Calibri"/>
                <a:cs typeface="Calibri"/>
              </a:rPr>
              <a:t>Exclusivity </a:t>
            </a:r>
            <a:r>
              <a:rPr dirty="0" sz="2400" spc="-5" b="1">
                <a:solidFill>
                  <a:srgbClr val="2C4F79"/>
                </a:solidFill>
                <a:latin typeface="Calibri"/>
                <a:cs typeface="Calibri"/>
              </a:rPr>
              <a:t>Clauses  </a:t>
            </a:r>
            <a:r>
              <a:rPr dirty="0" sz="2000" spc="-10">
                <a:solidFill>
                  <a:srgbClr val="2C4F79"/>
                </a:solidFill>
                <a:latin typeface="Calibri"/>
                <a:cs typeface="Calibri"/>
              </a:rPr>
              <a:t>talent </a:t>
            </a:r>
            <a:r>
              <a:rPr dirty="0" sz="2000" spc="-5">
                <a:solidFill>
                  <a:srgbClr val="2C4F79"/>
                </a:solidFill>
                <a:latin typeface="Calibri"/>
                <a:cs typeface="Calibri"/>
              </a:rPr>
              <a:t>can only</a:t>
            </a:r>
            <a:r>
              <a:rPr dirty="0" sz="2000" spc="-50">
                <a:solidFill>
                  <a:srgbClr val="2C4F79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C4F79"/>
                </a:solidFill>
                <a:latin typeface="Calibri"/>
                <a:cs typeface="Calibri"/>
              </a:rPr>
              <a:t>perform  </a:t>
            </a:r>
            <a:r>
              <a:rPr dirty="0" sz="2000" spc="-15">
                <a:solidFill>
                  <a:srgbClr val="2C4F79"/>
                </a:solidFill>
                <a:latin typeface="Calibri"/>
                <a:cs typeface="Calibri"/>
              </a:rPr>
              <a:t>at </a:t>
            </a:r>
            <a:r>
              <a:rPr dirty="0" sz="2000" spc="-5">
                <a:solidFill>
                  <a:srgbClr val="2C4F79"/>
                </a:solidFill>
                <a:latin typeface="Calibri"/>
                <a:cs typeface="Calibri"/>
              </a:rPr>
              <a:t>facilities owned by </a:t>
            </a:r>
            <a:r>
              <a:rPr dirty="0" sz="2000">
                <a:solidFill>
                  <a:srgbClr val="2C4F79"/>
                </a:solidFill>
                <a:latin typeface="Calibri"/>
                <a:cs typeface="Calibri"/>
              </a:rPr>
              <a:t>a  </a:t>
            </a:r>
            <a:r>
              <a:rPr dirty="0" sz="2000" spc="-5">
                <a:solidFill>
                  <a:srgbClr val="2C4F79"/>
                </a:solidFill>
                <a:latin typeface="Calibri"/>
                <a:cs typeface="Calibri"/>
              </a:rPr>
              <a:t>certain</a:t>
            </a:r>
            <a:r>
              <a:rPr dirty="0" sz="2000" spc="-10">
                <a:solidFill>
                  <a:srgbClr val="2C4F79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C4F79"/>
                </a:solidFill>
                <a:latin typeface="Calibri"/>
                <a:cs typeface="Calibri"/>
              </a:rPr>
              <a:t>casino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136903" y="4515611"/>
            <a:ext cx="1263650" cy="1234440"/>
          </a:xfrm>
          <a:custGeom>
            <a:avLst/>
            <a:gdLst/>
            <a:ahLst/>
            <a:cxnLst/>
            <a:rect l="l" t="t" r="r" b="b"/>
            <a:pathLst>
              <a:path w="1263650" h="1234439">
                <a:moveTo>
                  <a:pt x="631697" y="0"/>
                </a:moveTo>
                <a:lnTo>
                  <a:pt x="582332" y="1857"/>
                </a:lnTo>
                <a:lnTo>
                  <a:pt x="534005" y="7336"/>
                </a:lnTo>
                <a:lnTo>
                  <a:pt x="486858" y="16301"/>
                </a:lnTo>
                <a:lnTo>
                  <a:pt x="441030" y="28615"/>
                </a:lnTo>
                <a:lnTo>
                  <a:pt x="396663" y="44139"/>
                </a:lnTo>
                <a:lnTo>
                  <a:pt x="353896" y="62737"/>
                </a:lnTo>
                <a:lnTo>
                  <a:pt x="312871" y="84271"/>
                </a:lnTo>
                <a:lnTo>
                  <a:pt x="273727" y="108605"/>
                </a:lnTo>
                <a:lnTo>
                  <a:pt x="236606" y="135600"/>
                </a:lnTo>
                <a:lnTo>
                  <a:pt x="201647" y="165120"/>
                </a:lnTo>
                <a:lnTo>
                  <a:pt x="168991" y="197028"/>
                </a:lnTo>
                <a:lnTo>
                  <a:pt x="138779" y="231185"/>
                </a:lnTo>
                <a:lnTo>
                  <a:pt x="111151" y="267456"/>
                </a:lnTo>
                <a:lnTo>
                  <a:pt x="86247" y="305703"/>
                </a:lnTo>
                <a:lnTo>
                  <a:pt x="64207" y="345788"/>
                </a:lnTo>
                <a:lnTo>
                  <a:pt x="45174" y="387574"/>
                </a:lnTo>
                <a:lnTo>
                  <a:pt x="29285" y="430924"/>
                </a:lnTo>
                <a:lnTo>
                  <a:pt x="16684" y="475701"/>
                </a:lnTo>
                <a:lnTo>
                  <a:pt x="7508" y="521767"/>
                </a:lnTo>
                <a:lnTo>
                  <a:pt x="1900" y="568986"/>
                </a:lnTo>
                <a:lnTo>
                  <a:pt x="0" y="617219"/>
                </a:lnTo>
                <a:lnTo>
                  <a:pt x="1900" y="665453"/>
                </a:lnTo>
                <a:lnTo>
                  <a:pt x="7508" y="712672"/>
                </a:lnTo>
                <a:lnTo>
                  <a:pt x="16684" y="758738"/>
                </a:lnTo>
                <a:lnTo>
                  <a:pt x="29285" y="803515"/>
                </a:lnTo>
                <a:lnTo>
                  <a:pt x="45174" y="846865"/>
                </a:lnTo>
                <a:lnTo>
                  <a:pt x="64207" y="888651"/>
                </a:lnTo>
                <a:lnTo>
                  <a:pt x="86247" y="928736"/>
                </a:lnTo>
                <a:lnTo>
                  <a:pt x="111151" y="966983"/>
                </a:lnTo>
                <a:lnTo>
                  <a:pt x="138779" y="1003254"/>
                </a:lnTo>
                <a:lnTo>
                  <a:pt x="168991" y="1037411"/>
                </a:lnTo>
                <a:lnTo>
                  <a:pt x="201647" y="1069319"/>
                </a:lnTo>
                <a:lnTo>
                  <a:pt x="236606" y="1098839"/>
                </a:lnTo>
                <a:lnTo>
                  <a:pt x="273727" y="1125834"/>
                </a:lnTo>
                <a:lnTo>
                  <a:pt x="312871" y="1150168"/>
                </a:lnTo>
                <a:lnTo>
                  <a:pt x="353896" y="1171702"/>
                </a:lnTo>
                <a:lnTo>
                  <a:pt x="396663" y="1190300"/>
                </a:lnTo>
                <a:lnTo>
                  <a:pt x="441030" y="1205824"/>
                </a:lnTo>
                <a:lnTo>
                  <a:pt x="486858" y="1218138"/>
                </a:lnTo>
                <a:lnTo>
                  <a:pt x="534005" y="1227103"/>
                </a:lnTo>
                <a:lnTo>
                  <a:pt x="582332" y="1232582"/>
                </a:lnTo>
                <a:lnTo>
                  <a:pt x="631697" y="1234439"/>
                </a:lnTo>
                <a:lnTo>
                  <a:pt x="681063" y="1232582"/>
                </a:lnTo>
                <a:lnTo>
                  <a:pt x="729390" y="1227103"/>
                </a:lnTo>
                <a:lnTo>
                  <a:pt x="776537" y="1218138"/>
                </a:lnTo>
                <a:lnTo>
                  <a:pt x="822365" y="1205824"/>
                </a:lnTo>
                <a:lnTo>
                  <a:pt x="866732" y="1190300"/>
                </a:lnTo>
                <a:lnTo>
                  <a:pt x="909499" y="1171702"/>
                </a:lnTo>
                <a:lnTo>
                  <a:pt x="950524" y="1150168"/>
                </a:lnTo>
                <a:lnTo>
                  <a:pt x="989668" y="1125834"/>
                </a:lnTo>
                <a:lnTo>
                  <a:pt x="1026789" y="1098839"/>
                </a:lnTo>
                <a:lnTo>
                  <a:pt x="1061748" y="1069319"/>
                </a:lnTo>
                <a:lnTo>
                  <a:pt x="1094404" y="1037411"/>
                </a:lnTo>
                <a:lnTo>
                  <a:pt x="1124616" y="1003254"/>
                </a:lnTo>
                <a:lnTo>
                  <a:pt x="1152244" y="966983"/>
                </a:lnTo>
                <a:lnTo>
                  <a:pt x="1177148" y="928736"/>
                </a:lnTo>
                <a:lnTo>
                  <a:pt x="1199188" y="888651"/>
                </a:lnTo>
                <a:lnTo>
                  <a:pt x="1218221" y="846865"/>
                </a:lnTo>
                <a:lnTo>
                  <a:pt x="1234110" y="803515"/>
                </a:lnTo>
                <a:lnTo>
                  <a:pt x="1246711" y="758738"/>
                </a:lnTo>
                <a:lnTo>
                  <a:pt x="1255887" y="712672"/>
                </a:lnTo>
                <a:lnTo>
                  <a:pt x="1261495" y="665453"/>
                </a:lnTo>
                <a:lnTo>
                  <a:pt x="1263396" y="617219"/>
                </a:lnTo>
                <a:lnTo>
                  <a:pt x="1261495" y="568986"/>
                </a:lnTo>
                <a:lnTo>
                  <a:pt x="1255887" y="521767"/>
                </a:lnTo>
                <a:lnTo>
                  <a:pt x="1246711" y="475701"/>
                </a:lnTo>
                <a:lnTo>
                  <a:pt x="1234110" y="430924"/>
                </a:lnTo>
                <a:lnTo>
                  <a:pt x="1218221" y="387574"/>
                </a:lnTo>
                <a:lnTo>
                  <a:pt x="1199188" y="345788"/>
                </a:lnTo>
                <a:lnTo>
                  <a:pt x="1177148" y="305703"/>
                </a:lnTo>
                <a:lnTo>
                  <a:pt x="1152244" y="267456"/>
                </a:lnTo>
                <a:lnTo>
                  <a:pt x="1124616" y="231185"/>
                </a:lnTo>
                <a:lnTo>
                  <a:pt x="1094404" y="197028"/>
                </a:lnTo>
                <a:lnTo>
                  <a:pt x="1061748" y="165120"/>
                </a:lnTo>
                <a:lnTo>
                  <a:pt x="1026789" y="135600"/>
                </a:lnTo>
                <a:lnTo>
                  <a:pt x="989668" y="108605"/>
                </a:lnTo>
                <a:lnTo>
                  <a:pt x="950524" y="84271"/>
                </a:lnTo>
                <a:lnTo>
                  <a:pt x="909499" y="62737"/>
                </a:lnTo>
                <a:lnTo>
                  <a:pt x="866732" y="44139"/>
                </a:lnTo>
                <a:lnTo>
                  <a:pt x="822365" y="28615"/>
                </a:lnTo>
                <a:lnTo>
                  <a:pt x="776537" y="16301"/>
                </a:lnTo>
                <a:lnTo>
                  <a:pt x="729390" y="7336"/>
                </a:lnTo>
                <a:lnTo>
                  <a:pt x="681063" y="1857"/>
                </a:lnTo>
                <a:lnTo>
                  <a:pt x="631697" y="0"/>
                </a:lnTo>
                <a:close/>
              </a:path>
            </a:pathLst>
          </a:custGeom>
          <a:solidFill>
            <a:srgbClr val="28476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136903" y="4515611"/>
            <a:ext cx="1263650" cy="1234440"/>
          </a:xfrm>
          <a:custGeom>
            <a:avLst/>
            <a:gdLst/>
            <a:ahLst/>
            <a:cxnLst/>
            <a:rect l="l" t="t" r="r" b="b"/>
            <a:pathLst>
              <a:path w="1263650" h="1234439">
                <a:moveTo>
                  <a:pt x="0" y="617219"/>
                </a:moveTo>
                <a:lnTo>
                  <a:pt x="1900" y="568986"/>
                </a:lnTo>
                <a:lnTo>
                  <a:pt x="7508" y="521767"/>
                </a:lnTo>
                <a:lnTo>
                  <a:pt x="16684" y="475701"/>
                </a:lnTo>
                <a:lnTo>
                  <a:pt x="29285" y="430924"/>
                </a:lnTo>
                <a:lnTo>
                  <a:pt x="45174" y="387574"/>
                </a:lnTo>
                <a:lnTo>
                  <a:pt x="64207" y="345788"/>
                </a:lnTo>
                <a:lnTo>
                  <a:pt x="86247" y="305703"/>
                </a:lnTo>
                <a:lnTo>
                  <a:pt x="111151" y="267456"/>
                </a:lnTo>
                <a:lnTo>
                  <a:pt x="138779" y="231185"/>
                </a:lnTo>
                <a:lnTo>
                  <a:pt x="168991" y="197028"/>
                </a:lnTo>
                <a:lnTo>
                  <a:pt x="201647" y="165120"/>
                </a:lnTo>
                <a:lnTo>
                  <a:pt x="236606" y="135600"/>
                </a:lnTo>
                <a:lnTo>
                  <a:pt x="273727" y="108605"/>
                </a:lnTo>
                <a:lnTo>
                  <a:pt x="312871" y="84271"/>
                </a:lnTo>
                <a:lnTo>
                  <a:pt x="353896" y="62737"/>
                </a:lnTo>
                <a:lnTo>
                  <a:pt x="396663" y="44139"/>
                </a:lnTo>
                <a:lnTo>
                  <a:pt x="441030" y="28615"/>
                </a:lnTo>
                <a:lnTo>
                  <a:pt x="486858" y="16301"/>
                </a:lnTo>
                <a:lnTo>
                  <a:pt x="534005" y="7336"/>
                </a:lnTo>
                <a:lnTo>
                  <a:pt x="582332" y="1857"/>
                </a:lnTo>
                <a:lnTo>
                  <a:pt x="631697" y="0"/>
                </a:lnTo>
                <a:lnTo>
                  <a:pt x="681063" y="1857"/>
                </a:lnTo>
                <a:lnTo>
                  <a:pt x="729390" y="7336"/>
                </a:lnTo>
                <a:lnTo>
                  <a:pt x="776537" y="16301"/>
                </a:lnTo>
                <a:lnTo>
                  <a:pt x="822365" y="28615"/>
                </a:lnTo>
                <a:lnTo>
                  <a:pt x="866732" y="44139"/>
                </a:lnTo>
                <a:lnTo>
                  <a:pt x="909499" y="62737"/>
                </a:lnTo>
                <a:lnTo>
                  <a:pt x="950524" y="84271"/>
                </a:lnTo>
                <a:lnTo>
                  <a:pt x="989668" y="108605"/>
                </a:lnTo>
                <a:lnTo>
                  <a:pt x="1026789" y="135600"/>
                </a:lnTo>
                <a:lnTo>
                  <a:pt x="1061748" y="165120"/>
                </a:lnTo>
                <a:lnTo>
                  <a:pt x="1094404" y="197028"/>
                </a:lnTo>
                <a:lnTo>
                  <a:pt x="1124616" y="231185"/>
                </a:lnTo>
                <a:lnTo>
                  <a:pt x="1152244" y="267456"/>
                </a:lnTo>
                <a:lnTo>
                  <a:pt x="1177148" y="305703"/>
                </a:lnTo>
                <a:lnTo>
                  <a:pt x="1199188" y="345788"/>
                </a:lnTo>
                <a:lnTo>
                  <a:pt x="1218221" y="387574"/>
                </a:lnTo>
                <a:lnTo>
                  <a:pt x="1234110" y="430924"/>
                </a:lnTo>
                <a:lnTo>
                  <a:pt x="1246711" y="475701"/>
                </a:lnTo>
                <a:lnTo>
                  <a:pt x="1255887" y="521767"/>
                </a:lnTo>
                <a:lnTo>
                  <a:pt x="1261495" y="568986"/>
                </a:lnTo>
                <a:lnTo>
                  <a:pt x="1263396" y="617219"/>
                </a:lnTo>
                <a:lnTo>
                  <a:pt x="1261495" y="665453"/>
                </a:lnTo>
                <a:lnTo>
                  <a:pt x="1255887" y="712672"/>
                </a:lnTo>
                <a:lnTo>
                  <a:pt x="1246711" y="758738"/>
                </a:lnTo>
                <a:lnTo>
                  <a:pt x="1234110" y="803515"/>
                </a:lnTo>
                <a:lnTo>
                  <a:pt x="1218221" y="846865"/>
                </a:lnTo>
                <a:lnTo>
                  <a:pt x="1199188" y="888651"/>
                </a:lnTo>
                <a:lnTo>
                  <a:pt x="1177148" y="928736"/>
                </a:lnTo>
                <a:lnTo>
                  <a:pt x="1152244" y="966983"/>
                </a:lnTo>
                <a:lnTo>
                  <a:pt x="1124616" y="1003254"/>
                </a:lnTo>
                <a:lnTo>
                  <a:pt x="1094404" y="1037411"/>
                </a:lnTo>
                <a:lnTo>
                  <a:pt x="1061748" y="1069319"/>
                </a:lnTo>
                <a:lnTo>
                  <a:pt x="1026789" y="1098839"/>
                </a:lnTo>
                <a:lnTo>
                  <a:pt x="989668" y="1125834"/>
                </a:lnTo>
                <a:lnTo>
                  <a:pt x="950524" y="1150168"/>
                </a:lnTo>
                <a:lnTo>
                  <a:pt x="909499" y="1171702"/>
                </a:lnTo>
                <a:lnTo>
                  <a:pt x="866732" y="1190300"/>
                </a:lnTo>
                <a:lnTo>
                  <a:pt x="822365" y="1205824"/>
                </a:lnTo>
                <a:lnTo>
                  <a:pt x="776537" y="1218138"/>
                </a:lnTo>
                <a:lnTo>
                  <a:pt x="729390" y="1227103"/>
                </a:lnTo>
                <a:lnTo>
                  <a:pt x="681063" y="1232582"/>
                </a:lnTo>
                <a:lnTo>
                  <a:pt x="631697" y="1234439"/>
                </a:lnTo>
                <a:lnTo>
                  <a:pt x="582332" y="1232582"/>
                </a:lnTo>
                <a:lnTo>
                  <a:pt x="534005" y="1227103"/>
                </a:lnTo>
                <a:lnTo>
                  <a:pt x="486858" y="1218138"/>
                </a:lnTo>
                <a:lnTo>
                  <a:pt x="441030" y="1205824"/>
                </a:lnTo>
                <a:lnTo>
                  <a:pt x="396663" y="1190300"/>
                </a:lnTo>
                <a:lnTo>
                  <a:pt x="353896" y="1171702"/>
                </a:lnTo>
                <a:lnTo>
                  <a:pt x="312871" y="1150168"/>
                </a:lnTo>
                <a:lnTo>
                  <a:pt x="273727" y="1125834"/>
                </a:lnTo>
                <a:lnTo>
                  <a:pt x="236606" y="1098839"/>
                </a:lnTo>
                <a:lnTo>
                  <a:pt x="201647" y="1069319"/>
                </a:lnTo>
                <a:lnTo>
                  <a:pt x="168991" y="1037411"/>
                </a:lnTo>
                <a:lnTo>
                  <a:pt x="138779" y="1003254"/>
                </a:lnTo>
                <a:lnTo>
                  <a:pt x="111151" y="966983"/>
                </a:lnTo>
                <a:lnTo>
                  <a:pt x="86247" y="928736"/>
                </a:lnTo>
                <a:lnTo>
                  <a:pt x="64207" y="888651"/>
                </a:lnTo>
                <a:lnTo>
                  <a:pt x="45174" y="846865"/>
                </a:lnTo>
                <a:lnTo>
                  <a:pt x="29285" y="803515"/>
                </a:lnTo>
                <a:lnTo>
                  <a:pt x="16684" y="758738"/>
                </a:lnTo>
                <a:lnTo>
                  <a:pt x="7508" y="712672"/>
                </a:lnTo>
                <a:lnTo>
                  <a:pt x="1900" y="665453"/>
                </a:lnTo>
                <a:lnTo>
                  <a:pt x="0" y="617219"/>
                </a:lnTo>
                <a:close/>
              </a:path>
            </a:pathLst>
          </a:custGeom>
          <a:ln w="9144">
            <a:solidFill>
              <a:srgbClr val="ABC2D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3885691" y="5872429"/>
            <a:ext cx="2308225" cy="13100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12700" marR="5080" indent="1905">
              <a:lnSpc>
                <a:spcPct val="100299"/>
              </a:lnSpc>
              <a:spcBef>
                <a:spcPts val="90"/>
              </a:spcBef>
            </a:pPr>
            <a:r>
              <a:rPr dirty="0" sz="2400" b="1">
                <a:solidFill>
                  <a:srgbClr val="2C4F79"/>
                </a:solidFill>
                <a:latin typeface="Calibri"/>
                <a:cs typeface="Calibri"/>
              </a:rPr>
              <a:t>Radius </a:t>
            </a:r>
            <a:r>
              <a:rPr dirty="0" sz="2400" spc="-5" b="1">
                <a:solidFill>
                  <a:srgbClr val="2C4F79"/>
                </a:solidFill>
                <a:latin typeface="Calibri"/>
                <a:cs typeface="Calibri"/>
              </a:rPr>
              <a:t>Clauses  </a:t>
            </a:r>
            <a:r>
              <a:rPr dirty="0" sz="2000" spc="-10">
                <a:solidFill>
                  <a:srgbClr val="2C4F79"/>
                </a:solidFill>
                <a:latin typeface="Calibri"/>
                <a:cs typeface="Calibri"/>
              </a:rPr>
              <a:t>talent </a:t>
            </a:r>
            <a:r>
              <a:rPr dirty="0" sz="2000">
                <a:solidFill>
                  <a:srgbClr val="2C4F79"/>
                </a:solidFill>
                <a:latin typeface="Calibri"/>
                <a:cs typeface="Calibri"/>
              </a:rPr>
              <a:t>cannot</a:t>
            </a:r>
            <a:r>
              <a:rPr dirty="0" sz="2000" spc="-80">
                <a:solidFill>
                  <a:srgbClr val="2C4F79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C4F79"/>
                </a:solidFill>
                <a:latin typeface="Calibri"/>
                <a:cs typeface="Calibri"/>
              </a:rPr>
              <a:t>perform  </a:t>
            </a:r>
            <a:r>
              <a:rPr dirty="0" sz="2000">
                <a:solidFill>
                  <a:srgbClr val="2C4F79"/>
                </a:solidFill>
                <a:latin typeface="Calibri"/>
                <a:cs typeface="Calibri"/>
              </a:rPr>
              <a:t>within a </a:t>
            </a:r>
            <a:r>
              <a:rPr dirty="0" sz="2000" spc="-5">
                <a:solidFill>
                  <a:srgbClr val="2C4F79"/>
                </a:solidFill>
                <a:latin typeface="Calibri"/>
                <a:cs typeface="Calibri"/>
              </a:rPr>
              <a:t>certain mile  radius of </a:t>
            </a:r>
            <a:r>
              <a:rPr dirty="0" sz="2000">
                <a:solidFill>
                  <a:srgbClr val="2C4F79"/>
                </a:solidFill>
                <a:latin typeface="Calibri"/>
                <a:cs typeface="Calibri"/>
              </a:rPr>
              <a:t>the</a:t>
            </a:r>
            <a:r>
              <a:rPr dirty="0" sz="2000" spc="-55">
                <a:solidFill>
                  <a:srgbClr val="2C4F79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C4F79"/>
                </a:solidFill>
                <a:latin typeface="Calibri"/>
                <a:cs typeface="Calibri"/>
              </a:rPr>
              <a:t>casino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407408" y="4515611"/>
            <a:ext cx="1263650" cy="1234440"/>
          </a:xfrm>
          <a:custGeom>
            <a:avLst/>
            <a:gdLst/>
            <a:ahLst/>
            <a:cxnLst/>
            <a:rect l="l" t="t" r="r" b="b"/>
            <a:pathLst>
              <a:path w="1263650" h="1234439">
                <a:moveTo>
                  <a:pt x="631697" y="0"/>
                </a:moveTo>
                <a:lnTo>
                  <a:pt x="582332" y="1857"/>
                </a:lnTo>
                <a:lnTo>
                  <a:pt x="534005" y="7336"/>
                </a:lnTo>
                <a:lnTo>
                  <a:pt x="486858" y="16301"/>
                </a:lnTo>
                <a:lnTo>
                  <a:pt x="441030" y="28615"/>
                </a:lnTo>
                <a:lnTo>
                  <a:pt x="396663" y="44139"/>
                </a:lnTo>
                <a:lnTo>
                  <a:pt x="353896" y="62737"/>
                </a:lnTo>
                <a:lnTo>
                  <a:pt x="312871" y="84271"/>
                </a:lnTo>
                <a:lnTo>
                  <a:pt x="273727" y="108605"/>
                </a:lnTo>
                <a:lnTo>
                  <a:pt x="236606" y="135600"/>
                </a:lnTo>
                <a:lnTo>
                  <a:pt x="201647" y="165120"/>
                </a:lnTo>
                <a:lnTo>
                  <a:pt x="168991" y="197028"/>
                </a:lnTo>
                <a:lnTo>
                  <a:pt x="138779" y="231185"/>
                </a:lnTo>
                <a:lnTo>
                  <a:pt x="111151" y="267456"/>
                </a:lnTo>
                <a:lnTo>
                  <a:pt x="86247" y="305703"/>
                </a:lnTo>
                <a:lnTo>
                  <a:pt x="64207" y="345788"/>
                </a:lnTo>
                <a:lnTo>
                  <a:pt x="45174" y="387574"/>
                </a:lnTo>
                <a:lnTo>
                  <a:pt x="29285" y="430924"/>
                </a:lnTo>
                <a:lnTo>
                  <a:pt x="16684" y="475701"/>
                </a:lnTo>
                <a:lnTo>
                  <a:pt x="7508" y="521767"/>
                </a:lnTo>
                <a:lnTo>
                  <a:pt x="1900" y="568986"/>
                </a:lnTo>
                <a:lnTo>
                  <a:pt x="0" y="617219"/>
                </a:lnTo>
                <a:lnTo>
                  <a:pt x="1900" y="665453"/>
                </a:lnTo>
                <a:lnTo>
                  <a:pt x="7508" y="712672"/>
                </a:lnTo>
                <a:lnTo>
                  <a:pt x="16684" y="758738"/>
                </a:lnTo>
                <a:lnTo>
                  <a:pt x="29285" y="803515"/>
                </a:lnTo>
                <a:lnTo>
                  <a:pt x="45174" y="846865"/>
                </a:lnTo>
                <a:lnTo>
                  <a:pt x="64207" y="888651"/>
                </a:lnTo>
                <a:lnTo>
                  <a:pt x="86247" y="928736"/>
                </a:lnTo>
                <a:lnTo>
                  <a:pt x="111151" y="966983"/>
                </a:lnTo>
                <a:lnTo>
                  <a:pt x="138779" y="1003254"/>
                </a:lnTo>
                <a:lnTo>
                  <a:pt x="168991" y="1037411"/>
                </a:lnTo>
                <a:lnTo>
                  <a:pt x="201647" y="1069319"/>
                </a:lnTo>
                <a:lnTo>
                  <a:pt x="236606" y="1098839"/>
                </a:lnTo>
                <a:lnTo>
                  <a:pt x="273727" y="1125834"/>
                </a:lnTo>
                <a:lnTo>
                  <a:pt x="312871" y="1150168"/>
                </a:lnTo>
                <a:lnTo>
                  <a:pt x="353896" y="1171702"/>
                </a:lnTo>
                <a:lnTo>
                  <a:pt x="396663" y="1190300"/>
                </a:lnTo>
                <a:lnTo>
                  <a:pt x="441030" y="1205824"/>
                </a:lnTo>
                <a:lnTo>
                  <a:pt x="486858" y="1218138"/>
                </a:lnTo>
                <a:lnTo>
                  <a:pt x="534005" y="1227103"/>
                </a:lnTo>
                <a:lnTo>
                  <a:pt x="582332" y="1232582"/>
                </a:lnTo>
                <a:lnTo>
                  <a:pt x="631697" y="1234439"/>
                </a:lnTo>
                <a:lnTo>
                  <a:pt x="681063" y="1232582"/>
                </a:lnTo>
                <a:lnTo>
                  <a:pt x="729390" y="1227103"/>
                </a:lnTo>
                <a:lnTo>
                  <a:pt x="776537" y="1218138"/>
                </a:lnTo>
                <a:lnTo>
                  <a:pt x="822365" y="1205824"/>
                </a:lnTo>
                <a:lnTo>
                  <a:pt x="866732" y="1190300"/>
                </a:lnTo>
                <a:lnTo>
                  <a:pt x="909499" y="1171702"/>
                </a:lnTo>
                <a:lnTo>
                  <a:pt x="950524" y="1150168"/>
                </a:lnTo>
                <a:lnTo>
                  <a:pt x="989668" y="1125834"/>
                </a:lnTo>
                <a:lnTo>
                  <a:pt x="1026789" y="1098839"/>
                </a:lnTo>
                <a:lnTo>
                  <a:pt x="1061748" y="1069319"/>
                </a:lnTo>
                <a:lnTo>
                  <a:pt x="1094404" y="1037411"/>
                </a:lnTo>
                <a:lnTo>
                  <a:pt x="1124616" y="1003254"/>
                </a:lnTo>
                <a:lnTo>
                  <a:pt x="1152244" y="966983"/>
                </a:lnTo>
                <a:lnTo>
                  <a:pt x="1177148" y="928736"/>
                </a:lnTo>
                <a:lnTo>
                  <a:pt x="1199188" y="888651"/>
                </a:lnTo>
                <a:lnTo>
                  <a:pt x="1218221" y="846865"/>
                </a:lnTo>
                <a:lnTo>
                  <a:pt x="1234110" y="803515"/>
                </a:lnTo>
                <a:lnTo>
                  <a:pt x="1246711" y="758738"/>
                </a:lnTo>
                <a:lnTo>
                  <a:pt x="1255887" y="712672"/>
                </a:lnTo>
                <a:lnTo>
                  <a:pt x="1261495" y="665453"/>
                </a:lnTo>
                <a:lnTo>
                  <a:pt x="1263395" y="617219"/>
                </a:lnTo>
                <a:lnTo>
                  <a:pt x="1261495" y="568986"/>
                </a:lnTo>
                <a:lnTo>
                  <a:pt x="1255887" y="521767"/>
                </a:lnTo>
                <a:lnTo>
                  <a:pt x="1246711" y="475701"/>
                </a:lnTo>
                <a:lnTo>
                  <a:pt x="1234110" y="430924"/>
                </a:lnTo>
                <a:lnTo>
                  <a:pt x="1218221" y="387574"/>
                </a:lnTo>
                <a:lnTo>
                  <a:pt x="1199188" y="345788"/>
                </a:lnTo>
                <a:lnTo>
                  <a:pt x="1177148" y="305703"/>
                </a:lnTo>
                <a:lnTo>
                  <a:pt x="1152244" y="267456"/>
                </a:lnTo>
                <a:lnTo>
                  <a:pt x="1124616" y="231185"/>
                </a:lnTo>
                <a:lnTo>
                  <a:pt x="1094404" y="197028"/>
                </a:lnTo>
                <a:lnTo>
                  <a:pt x="1061748" y="165120"/>
                </a:lnTo>
                <a:lnTo>
                  <a:pt x="1026789" y="135600"/>
                </a:lnTo>
                <a:lnTo>
                  <a:pt x="989668" y="108605"/>
                </a:lnTo>
                <a:lnTo>
                  <a:pt x="950524" y="84271"/>
                </a:lnTo>
                <a:lnTo>
                  <a:pt x="909499" y="62737"/>
                </a:lnTo>
                <a:lnTo>
                  <a:pt x="866732" y="44139"/>
                </a:lnTo>
                <a:lnTo>
                  <a:pt x="822365" y="28615"/>
                </a:lnTo>
                <a:lnTo>
                  <a:pt x="776537" y="16301"/>
                </a:lnTo>
                <a:lnTo>
                  <a:pt x="729390" y="7336"/>
                </a:lnTo>
                <a:lnTo>
                  <a:pt x="681063" y="1857"/>
                </a:lnTo>
                <a:lnTo>
                  <a:pt x="631697" y="0"/>
                </a:lnTo>
                <a:close/>
              </a:path>
            </a:pathLst>
          </a:custGeom>
          <a:solidFill>
            <a:srgbClr val="28476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407408" y="4515611"/>
            <a:ext cx="1263650" cy="1234440"/>
          </a:xfrm>
          <a:custGeom>
            <a:avLst/>
            <a:gdLst/>
            <a:ahLst/>
            <a:cxnLst/>
            <a:rect l="l" t="t" r="r" b="b"/>
            <a:pathLst>
              <a:path w="1263650" h="1234439">
                <a:moveTo>
                  <a:pt x="0" y="617219"/>
                </a:moveTo>
                <a:lnTo>
                  <a:pt x="1900" y="568986"/>
                </a:lnTo>
                <a:lnTo>
                  <a:pt x="7508" y="521767"/>
                </a:lnTo>
                <a:lnTo>
                  <a:pt x="16684" y="475701"/>
                </a:lnTo>
                <a:lnTo>
                  <a:pt x="29285" y="430924"/>
                </a:lnTo>
                <a:lnTo>
                  <a:pt x="45174" y="387574"/>
                </a:lnTo>
                <a:lnTo>
                  <a:pt x="64207" y="345788"/>
                </a:lnTo>
                <a:lnTo>
                  <a:pt x="86247" y="305703"/>
                </a:lnTo>
                <a:lnTo>
                  <a:pt x="111151" y="267456"/>
                </a:lnTo>
                <a:lnTo>
                  <a:pt x="138779" y="231185"/>
                </a:lnTo>
                <a:lnTo>
                  <a:pt x="168991" y="197028"/>
                </a:lnTo>
                <a:lnTo>
                  <a:pt x="201647" y="165120"/>
                </a:lnTo>
                <a:lnTo>
                  <a:pt x="236606" y="135600"/>
                </a:lnTo>
                <a:lnTo>
                  <a:pt x="273727" y="108605"/>
                </a:lnTo>
                <a:lnTo>
                  <a:pt x="312871" y="84271"/>
                </a:lnTo>
                <a:lnTo>
                  <a:pt x="353896" y="62737"/>
                </a:lnTo>
                <a:lnTo>
                  <a:pt x="396663" y="44139"/>
                </a:lnTo>
                <a:lnTo>
                  <a:pt x="441030" y="28615"/>
                </a:lnTo>
                <a:lnTo>
                  <a:pt x="486858" y="16301"/>
                </a:lnTo>
                <a:lnTo>
                  <a:pt x="534005" y="7336"/>
                </a:lnTo>
                <a:lnTo>
                  <a:pt x="582332" y="1857"/>
                </a:lnTo>
                <a:lnTo>
                  <a:pt x="631697" y="0"/>
                </a:lnTo>
                <a:lnTo>
                  <a:pt x="681063" y="1857"/>
                </a:lnTo>
                <a:lnTo>
                  <a:pt x="729390" y="7336"/>
                </a:lnTo>
                <a:lnTo>
                  <a:pt x="776537" y="16301"/>
                </a:lnTo>
                <a:lnTo>
                  <a:pt x="822365" y="28615"/>
                </a:lnTo>
                <a:lnTo>
                  <a:pt x="866732" y="44139"/>
                </a:lnTo>
                <a:lnTo>
                  <a:pt x="909499" y="62737"/>
                </a:lnTo>
                <a:lnTo>
                  <a:pt x="950524" y="84271"/>
                </a:lnTo>
                <a:lnTo>
                  <a:pt x="989668" y="108605"/>
                </a:lnTo>
                <a:lnTo>
                  <a:pt x="1026789" y="135600"/>
                </a:lnTo>
                <a:lnTo>
                  <a:pt x="1061748" y="165120"/>
                </a:lnTo>
                <a:lnTo>
                  <a:pt x="1094404" y="197028"/>
                </a:lnTo>
                <a:lnTo>
                  <a:pt x="1124616" y="231185"/>
                </a:lnTo>
                <a:lnTo>
                  <a:pt x="1152244" y="267456"/>
                </a:lnTo>
                <a:lnTo>
                  <a:pt x="1177148" y="305703"/>
                </a:lnTo>
                <a:lnTo>
                  <a:pt x="1199188" y="345788"/>
                </a:lnTo>
                <a:lnTo>
                  <a:pt x="1218221" y="387574"/>
                </a:lnTo>
                <a:lnTo>
                  <a:pt x="1234110" y="430924"/>
                </a:lnTo>
                <a:lnTo>
                  <a:pt x="1246711" y="475701"/>
                </a:lnTo>
                <a:lnTo>
                  <a:pt x="1255887" y="521767"/>
                </a:lnTo>
                <a:lnTo>
                  <a:pt x="1261495" y="568986"/>
                </a:lnTo>
                <a:lnTo>
                  <a:pt x="1263395" y="617219"/>
                </a:lnTo>
                <a:lnTo>
                  <a:pt x="1261495" y="665453"/>
                </a:lnTo>
                <a:lnTo>
                  <a:pt x="1255887" y="712672"/>
                </a:lnTo>
                <a:lnTo>
                  <a:pt x="1246711" y="758738"/>
                </a:lnTo>
                <a:lnTo>
                  <a:pt x="1234110" y="803515"/>
                </a:lnTo>
                <a:lnTo>
                  <a:pt x="1218221" y="846865"/>
                </a:lnTo>
                <a:lnTo>
                  <a:pt x="1199188" y="888651"/>
                </a:lnTo>
                <a:lnTo>
                  <a:pt x="1177148" y="928736"/>
                </a:lnTo>
                <a:lnTo>
                  <a:pt x="1152244" y="966983"/>
                </a:lnTo>
                <a:lnTo>
                  <a:pt x="1124616" y="1003254"/>
                </a:lnTo>
                <a:lnTo>
                  <a:pt x="1094404" y="1037411"/>
                </a:lnTo>
                <a:lnTo>
                  <a:pt x="1061748" y="1069319"/>
                </a:lnTo>
                <a:lnTo>
                  <a:pt x="1026789" y="1098839"/>
                </a:lnTo>
                <a:lnTo>
                  <a:pt x="989668" y="1125834"/>
                </a:lnTo>
                <a:lnTo>
                  <a:pt x="950524" y="1150168"/>
                </a:lnTo>
                <a:lnTo>
                  <a:pt x="909499" y="1171702"/>
                </a:lnTo>
                <a:lnTo>
                  <a:pt x="866732" y="1190300"/>
                </a:lnTo>
                <a:lnTo>
                  <a:pt x="822365" y="1205824"/>
                </a:lnTo>
                <a:lnTo>
                  <a:pt x="776537" y="1218138"/>
                </a:lnTo>
                <a:lnTo>
                  <a:pt x="729390" y="1227103"/>
                </a:lnTo>
                <a:lnTo>
                  <a:pt x="681063" y="1232582"/>
                </a:lnTo>
                <a:lnTo>
                  <a:pt x="631697" y="1234439"/>
                </a:lnTo>
                <a:lnTo>
                  <a:pt x="582332" y="1232582"/>
                </a:lnTo>
                <a:lnTo>
                  <a:pt x="534005" y="1227103"/>
                </a:lnTo>
                <a:lnTo>
                  <a:pt x="486858" y="1218138"/>
                </a:lnTo>
                <a:lnTo>
                  <a:pt x="441030" y="1205824"/>
                </a:lnTo>
                <a:lnTo>
                  <a:pt x="396663" y="1190300"/>
                </a:lnTo>
                <a:lnTo>
                  <a:pt x="353896" y="1171702"/>
                </a:lnTo>
                <a:lnTo>
                  <a:pt x="312871" y="1150168"/>
                </a:lnTo>
                <a:lnTo>
                  <a:pt x="273727" y="1125834"/>
                </a:lnTo>
                <a:lnTo>
                  <a:pt x="236606" y="1098839"/>
                </a:lnTo>
                <a:lnTo>
                  <a:pt x="201647" y="1069319"/>
                </a:lnTo>
                <a:lnTo>
                  <a:pt x="168991" y="1037411"/>
                </a:lnTo>
                <a:lnTo>
                  <a:pt x="138779" y="1003254"/>
                </a:lnTo>
                <a:lnTo>
                  <a:pt x="111151" y="966983"/>
                </a:lnTo>
                <a:lnTo>
                  <a:pt x="86247" y="928736"/>
                </a:lnTo>
                <a:lnTo>
                  <a:pt x="64207" y="888651"/>
                </a:lnTo>
                <a:lnTo>
                  <a:pt x="45174" y="846865"/>
                </a:lnTo>
                <a:lnTo>
                  <a:pt x="29285" y="803515"/>
                </a:lnTo>
                <a:lnTo>
                  <a:pt x="16684" y="758738"/>
                </a:lnTo>
                <a:lnTo>
                  <a:pt x="7508" y="712672"/>
                </a:lnTo>
                <a:lnTo>
                  <a:pt x="1900" y="665453"/>
                </a:lnTo>
                <a:lnTo>
                  <a:pt x="0" y="617219"/>
                </a:lnTo>
                <a:close/>
              </a:path>
            </a:pathLst>
          </a:custGeom>
          <a:ln w="9144">
            <a:solidFill>
              <a:srgbClr val="ABC2D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7174738" y="5872429"/>
            <a:ext cx="2470150" cy="13100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12700" marR="5080" indent="-1270">
              <a:lnSpc>
                <a:spcPct val="100299"/>
              </a:lnSpc>
              <a:spcBef>
                <a:spcPts val="90"/>
              </a:spcBef>
            </a:pPr>
            <a:r>
              <a:rPr dirty="0" sz="2400" spc="-15" b="1">
                <a:solidFill>
                  <a:srgbClr val="2C4F79"/>
                </a:solidFill>
                <a:latin typeface="Calibri"/>
                <a:cs typeface="Calibri"/>
              </a:rPr>
              <a:t>Duration </a:t>
            </a:r>
            <a:r>
              <a:rPr dirty="0" sz="2400" spc="-5" b="1">
                <a:solidFill>
                  <a:srgbClr val="2C4F79"/>
                </a:solidFill>
                <a:latin typeface="Calibri"/>
                <a:cs typeface="Calibri"/>
              </a:rPr>
              <a:t>Clauses  </a:t>
            </a:r>
            <a:r>
              <a:rPr dirty="0" sz="2000" spc="-10">
                <a:solidFill>
                  <a:srgbClr val="2C4F79"/>
                </a:solidFill>
                <a:latin typeface="Calibri"/>
                <a:cs typeface="Calibri"/>
              </a:rPr>
              <a:t>talent </a:t>
            </a:r>
            <a:r>
              <a:rPr dirty="0" sz="2000">
                <a:solidFill>
                  <a:srgbClr val="2C4F79"/>
                </a:solidFill>
                <a:latin typeface="Calibri"/>
                <a:cs typeface="Calibri"/>
              </a:rPr>
              <a:t>cannot </a:t>
            </a:r>
            <a:r>
              <a:rPr dirty="0" sz="2000" spc="-10">
                <a:solidFill>
                  <a:srgbClr val="2C4F79"/>
                </a:solidFill>
                <a:latin typeface="Calibri"/>
                <a:cs typeface="Calibri"/>
              </a:rPr>
              <a:t>return </a:t>
            </a:r>
            <a:r>
              <a:rPr dirty="0" sz="2000" spc="-15">
                <a:solidFill>
                  <a:srgbClr val="2C4F79"/>
                </a:solidFill>
                <a:latin typeface="Calibri"/>
                <a:cs typeface="Calibri"/>
              </a:rPr>
              <a:t>to  </a:t>
            </a:r>
            <a:r>
              <a:rPr dirty="0" sz="2000">
                <a:solidFill>
                  <a:srgbClr val="2C4F79"/>
                </a:solidFill>
                <a:latin typeface="Calibri"/>
                <a:cs typeface="Calibri"/>
              </a:rPr>
              <a:t>the </a:t>
            </a:r>
            <a:r>
              <a:rPr dirty="0" sz="2000" spc="-15">
                <a:solidFill>
                  <a:srgbClr val="2C4F79"/>
                </a:solidFill>
                <a:latin typeface="Calibri"/>
                <a:cs typeface="Calibri"/>
              </a:rPr>
              <a:t>market for </a:t>
            </a:r>
            <a:r>
              <a:rPr dirty="0" sz="2000">
                <a:solidFill>
                  <a:srgbClr val="2C4F79"/>
                </a:solidFill>
                <a:latin typeface="Calibri"/>
                <a:cs typeface="Calibri"/>
              </a:rPr>
              <a:t>a</a:t>
            </a:r>
            <a:r>
              <a:rPr dirty="0" sz="2000" spc="-25">
                <a:solidFill>
                  <a:srgbClr val="2C4F79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C4F79"/>
                </a:solidFill>
                <a:latin typeface="Calibri"/>
                <a:cs typeface="Calibri"/>
              </a:rPr>
              <a:t>certain  length of</a:t>
            </a:r>
            <a:r>
              <a:rPr dirty="0" sz="2000" spc="-25">
                <a:solidFill>
                  <a:srgbClr val="2C4F79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C4F79"/>
                </a:solidFill>
                <a:latin typeface="Calibri"/>
                <a:cs typeface="Calibri"/>
              </a:rPr>
              <a:t>time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776971" y="4515611"/>
            <a:ext cx="1263650" cy="1234440"/>
          </a:xfrm>
          <a:custGeom>
            <a:avLst/>
            <a:gdLst/>
            <a:ahLst/>
            <a:cxnLst/>
            <a:rect l="l" t="t" r="r" b="b"/>
            <a:pathLst>
              <a:path w="1263650" h="1234439">
                <a:moveTo>
                  <a:pt x="631698" y="0"/>
                </a:moveTo>
                <a:lnTo>
                  <a:pt x="582332" y="1857"/>
                </a:lnTo>
                <a:lnTo>
                  <a:pt x="534005" y="7336"/>
                </a:lnTo>
                <a:lnTo>
                  <a:pt x="486858" y="16301"/>
                </a:lnTo>
                <a:lnTo>
                  <a:pt x="441030" y="28615"/>
                </a:lnTo>
                <a:lnTo>
                  <a:pt x="396663" y="44139"/>
                </a:lnTo>
                <a:lnTo>
                  <a:pt x="353896" y="62737"/>
                </a:lnTo>
                <a:lnTo>
                  <a:pt x="312871" y="84271"/>
                </a:lnTo>
                <a:lnTo>
                  <a:pt x="273727" y="108605"/>
                </a:lnTo>
                <a:lnTo>
                  <a:pt x="236606" y="135600"/>
                </a:lnTo>
                <a:lnTo>
                  <a:pt x="201647" y="165120"/>
                </a:lnTo>
                <a:lnTo>
                  <a:pt x="168991" y="197028"/>
                </a:lnTo>
                <a:lnTo>
                  <a:pt x="138779" y="231185"/>
                </a:lnTo>
                <a:lnTo>
                  <a:pt x="111151" y="267456"/>
                </a:lnTo>
                <a:lnTo>
                  <a:pt x="86247" y="305703"/>
                </a:lnTo>
                <a:lnTo>
                  <a:pt x="64207" y="345788"/>
                </a:lnTo>
                <a:lnTo>
                  <a:pt x="45174" y="387574"/>
                </a:lnTo>
                <a:lnTo>
                  <a:pt x="29285" y="430924"/>
                </a:lnTo>
                <a:lnTo>
                  <a:pt x="16684" y="475701"/>
                </a:lnTo>
                <a:lnTo>
                  <a:pt x="7508" y="521767"/>
                </a:lnTo>
                <a:lnTo>
                  <a:pt x="1900" y="568986"/>
                </a:lnTo>
                <a:lnTo>
                  <a:pt x="0" y="617219"/>
                </a:lnTo>
                <a:lnTo>
                  <a:pt x="1900" y="665453"/>
                </a:lnTo>
                <a:lnTo>
                  <a:pt x="7508" y="712672"/>
                </a:lnTo>
                <a:lnTo>
                  <a:pt x="16684" y="758738"/>
                </a:lnTo>
                <a:lnTo>
                  <a:pt x="29285" y="803515"/>
                </a:lnTo>
                <a:lnTo>
                  <a:pt x="45174" y="846865"/>
                </a:lnTo>
                <a:lnTo>
                  <a:pt x="64207" y="888651"/>
                </a:lnTo>
                <a:lnTo>
                  <a:pt x="86247" y="928736"/>
                </a:lnTo>
                <a:lnTo>
                  <a:pt x="111151" y="966983"/>
                </a:lnTo>
                <a:lnTo>
                  <a:pt x="138779" y="1003254"/>
                </a:lnTo>
                <a:lnTo>
                  <a:pt x="168991" y="1037411"/>
                </a:lnTo>
                <a:lnTo>
                  <a:pt x="201647" y="1069319"/>
                </a:lnTo>
                <a:lnTo>
                  <a:pt x="236606" y="1098839"/>
                </a:lnTo>
                <a:lnTo>
                  <a:pt x="273727" y="1125834"/>
                </a:lnTo>
                <a:lnTo>
                  <a:pt x="312871" y="1150168"/>
                </a:lnTo>
                <a:lnTo>
                  <a:pt x="353896" y="1171702"/>
                </a:lnTo>
                <a:lnTo>
                  <a:pt x="396663" y="1190300"/>
                </a:lnTo>
                <a:lnTo>
                  <a:pt x="441030" y="1205824"/>
                </a:lnTo>
                <a:lnTo>
                  <a:pt x="486858" y="1218138"/>
                </a:lnTo>
                <a:lnTo>
                  <a:pt x="534005" y="1227103"/>
                </a:lnTo>
                <a:lnTo>
                  <a:pt x="582332" y="1232582"/>
                </a:lnTo>
                <a:lnTo>
                  <a:pt x="631698" y="1234439"/>
                </a:lnTo>
                <a:lnTo>
                  <a:pt x="681063" y="1232582"/>
                </a:lnTo>
                <a:lnTo>
                  <a:pt x="729390" y="1227103"/>
                </a:lnTo>
                <a:lnTo>
                  <a:pt x="776537" y="1218138"/>
                </a:lnTo>
                <a:lnTo>
                  <a:pt x="822365" y="1205824"/>
                </a:lnTo>
                <a:lnTo>
                  <a:pt x="866732" y="1190300"/>
                </a:lnTo>
                <a:lnTo>
                  <a:pt x="909499" y="1171702"/>
                </a:lnTo>
                <a:lnTo>
                  <a:pt x="950524" y="1150168"/>
                </a:lnTo>
                <a:lnTo>
                  <a:pt x="989668" y="1125834"/>
                </a:lnTo>
                <a:lnTo>
                  <a:pt x="1026789" y="1098839"/>
                </a:lnTo>
                <a:lnTo>
                  <a:pt x="1061748" y="1069319"/>
                </a:lnTo>
                <a:lnTo>
                  <a:pt x="1094404" y="1037411"/>
                </a:lnTo>
                <a:lnTo>
                  <a:pt x="1124616" y="1003254"/>
                </a:lnTo>
                <a:lnTo>
                  <a:pt x="1152244" y="966983"/>
                </a:lnTo>
                <a:lnTo>
                  <a:pt x="1177148" y="928736"/>
                </a:lnTo>
                <a:lnTo>
                  <a:pt x="1199188" y="888651"/>
                </a:lnTo>
                <a:lnTo>
                  <a:pt x="1218221" y="846865"/>
                </a:lnTo>
                <a:lnTo>
                  <a:pt x="1234110" y="803515"/>
                </a:lnTo>
                <a:lnTo>
                  <a:pt x="1246711" y="758738"/>
                </a:lnTo>
                <a:lnTo>
                  <a:pt x="1255887" y="712672"/>
                </a:lnTo>
                <a:lnTo>
                  <a:pt x="1261495" y="665453"/>
                </a:lnTo>
                <a:lnTo>
                  <a:pt x="1263396" y="617219"/>
                </a:lnTo>
                <a:lnTo>
                  <a:pt x="1261495" y="568986"/>
                </a:lnTo>
                <a:lnTo>
                  <a:pt x="1255887" y="521767"/>
                </a:lnTo>
                <a:lnTo>
                  <a:pt x="1246711" y="475701"/>
                </a:lnTo>
                <a:lnTo>
                  <a:pt x="1234110" y="430924"/>
                </a:lnTo>
                <a:lnTo>
                  <a:pt x="1218221" y="387574"/>
                </a:lnTo>
                <a:lnTo>
                  <a:pt x="1199188" y="345788"/>
                </a:lnTo>
                <a:lnTo>
                  <a:pt x="1177148" y="305703"/>
                </a:lnTo>
                <a:lnTo>
                  <a:pt x="1152244" y="267456"/>
                </a:lnTo>
                <a:lnTo>
                  <a:pt x="1124616" y="231185"/>
                </a:lnTo>
                <a:lnTo>
                  <a:pt x="1094404" y="197028"/>
                </a:lnTo>
                <a:lnTo>
                  <a:pt x="1061748" y="165120"/>
                </a:lnTo>
                <a:lnTo>
                  <a:pt x="1026789" y="135600"/>
                </a:lnTo>
                <a:lnTo>
                  <a:pt x="989668" y="108605"/>
                </a:lnTo>
                <a:lnTo>
                  <a:pt x="950524" y="84271"/>
                </a:lnTo>
                <a:lnTo>
                  <a:pt x="909499" y="62737"/>
                </a:lnTo>
                <a:lnTo>
                  <a:pt x="866732" y="44139"/>
                </a:lnTo>
                <a:lnTo>
                  <a:pt x="822365" y="28615"/>
                </a:lnTo>
                <a:lnTo>
                  <a:pt x="776537" y="16301"/>
                </a:lnTo>
                <a:lnTo>
                  <a:pt x="729390" y="7336"/>
                </a:lnTo>
                <a:lnTo>
                  <a:pt x="681063" y="1857"/>
                </a:lnTo>
                <a:lnTo>
                  <a:pt x="631698" y="0"/>
                </a:lnTo>
                <a:close/>
              </a:path>
            </a:pathLst>
          </a:custGeom>
          <a:solidFill>
            <a:srgbClr val="28476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776971" y="4515611"/>
            <a:ext cx="1263650" cy="1234440"/>
          </a:xfrm>
          <a:custGeom>
            <a:avLst/>
            <a:gdLst/>
            <a:ahLst/>
            <a:cxnLst/>
            <a:rect l="l" t="t" r="r" b="b"/>
            <a:pathLst>
              <a:path w="1263650" h="1234439">
                <a:moveTo>
                  <a:pt x="0" y="617219"/>
                </a:moveTo>
                <a:lnTo>
                  <a:pt x="1900" y="568986"/>
                </a:lnTo>
                <a:lnTo>
                  <a:pt x="7508" y="521767"/>
                </a:lnTo>
                <a:lnTo>
                  <a:pt x="16684" y="475701"/>
                </a:lnTo>
                <a:lnTo>
                  <a:pt x="29285" y="430924"/>
                </a:lnTo>
                <a:lnTo>
                  <a:pt x="45174" y="387574"/>
                </a:lnTo>
                <a:lnTo>
                  <a:pt x="64207" y="345788"/>
                </a:lnTo>
                <a:lnTo>
                  <a:pt x="86247" y="305703"/>
                </a:lnTo>
                <a:lnTo>
                  <a:pt x="111151" y="267456"/>
                </a:lnTo>
                <a:lnTo>
                  <a:pt x="138779" y="231185"/>
                </a:lnTo>
                <a:lnTo>
                  <a:pt x="168991" y="197028"/>
                </a:lnTo>
                <a:lnTo>
                  <a:pt x="201647" y="165120"/>
                </a:lnTo>
                <a:lnTo>
                  <a:pt x="236606" y="135600"/>
                </a:lnTo>
                <a:lnTo>
                  <a:pt x="273727" y="108605"/>
                </a:lnTo>
                <a:lnTo>
                  <a:pt x="312871" y="84271"/>
                </a:lnTo>
                <a:lnTo>
                  <a:pt x="353896" y="62737"/>
                </a:lnTo>
                <a:lnTo>
                  <a:pt x="396663" y="44139"/>
                </a:lnTo>
                <a:lnTo>
                  <a:pt x="441030" y="28615"/>
                </a:lnTo>
                <a:lnTo>
                  <a:pt x="486858" y="16301"/>
                </a:lnTo>
                <a:lnTo>
                  <a:pt x="534005" y="7336"/>
                </a:lnTo>
                <a:lnTo>
                  <a:pt x="582332" y="1857"/>
                </a:lnTo>
                <a:lnTo>
                  <a:pt x="631698" y="0"/>
                </a:lnTo>
                <a:lnTo>
                  <a:pt x="681063" y="1857"/>
                </a:lnTo>
                <a:lnTo>
                  <a:pt x="729390" y="7336"/>
                </a:lnTo>
                <a:lnTo>
                  <a:pt x="776537" y="16301"/>
                </a:lnTo>
                <a:lnTo>
                  <a:pt x="822365" y="28615"/>
                </a:lnTo>
                <a:lnTo>
                  <a:pt x="866732" y="44139"/>
                </a:lnTo>
                <a:lnTo>
                  <a:pt x="909499" y="62737"/>
                </a:lnTo>
                <a:lnTo>
                  <a:pt x="950524" y="84271"/>
                </a:lnTo>
                <a:lnTo>
                  <a:pt x="989668" y="108605"/>
                </a:lnTo>
                <a:lnTo>
                  <a:pt x="1026789" y="135600"/>
                </a:lnTo>
                <a:lnTo>
                  <a:pt x="1061748" y="165120"/>
                </a:lnTo>
                <a:lnTo>
                  <a:pt x="1094404" y="197028"/>
                </a:lnTo>
                <a:lnTo>
                  <a:pt x="1124616" y="231185"/>
                </a:lnTo>
                <a:lnTo>
                  <a:pt x="1152244" y="267456"/>
                </a:lnTo>
                <a:lnTo>
                  <a:pt x="1177148" y="305703"/>
                </a:lnTo>
                <a:lnTo>
                  <a:pt x="1199188" y="345788"/>
                </a:lnTo>
                <a:lnTo>
                  <a:pt x="1218221" y="387574"/>
                </a:lnTo>
                <a:lnTo>
                  <a:pt x="1234110" y="430924"/>
                </a:lnTo>
                <a:lnTo>
                  <a:pt x="1246711" y="475701"/>
                </a:lnTo>
                <a:lnTo>
                  <a:pt x="1255887" y="521767"/>
                </a:lnTo>
                <a:lnTo>
                  <a:pt x="1261495" y="568986"/>
                </a:lnTo>
                <a:lnTo>
                  <a:pt x="1263396" y="617219"/>
                </a:lnTo>
                <a:lnTo>
                  <a:pt x="1261495" y="665453"/>
                </a:lnTo>
                <a:lnTo>
                  <a:pt x="1255887" y="712672"/>
                </a:lnTo>
                <a:lnTo>
                  <a:pt x="1246711" y="758738"/>
                </a:lnTo>
                <a:lnTo>
                  <a:pt x="1234110" y="803515"/>
                </a:lnTo>
                <a:lnTo>
                  <a:pt x="1218221" y="846865"/>
                </a:lnTo>
                <a:lnTo>
                  <a:pt x="1199188" y="888651"/>
                </a:lnTo>
                <a:lnTo>
                  <a:pt x="1177148" y="928736"/>
                </a:lnTo>
                <a:lnTo>
                  <a:pt x="1152244" y="966983"/>
                </a:lnTo>
                <a:lnTo>
                  <a:pt x="1124616" y="1003254"/>
                </a:lnTo>
                <a:lnTo>
                  <a:pt x="1094404" y="1037411"/>
                </a:lnTo>
                <a:lnTo>
                  <a:pt x="1061748" y="1069319"/>
                </a:lnTo>
                <a:lnTo>
                  <a:pt x="1026789" y="1098839"/>
                </a:lnTo>
                <a:lnTo>
                  <a:pt x="989668" y="1125834"/>
                </a:lnTo>
                <a:lnTo>
                  <a:pt x="950524" y="1150168"/>
                </a:lnTo>
                <a:lnTo>
                  <a:pt x="909499" y="1171702"/>
                </a:lnTo>
                <a:lnTo>
                  <a:pt x="866732" y="1190300"/>
                </a:lnTo>
                <a:lnTo>
                  <a:pt x="822365" y="1205824"/>
                </a:lnTo>
                <a:lnTo>
                  <a:pt x="776537" y="1218138"/>
                </a:lnTo>
                <a:lnTo>
                  <a:pt x="729390" y="1227103"/>
                </a:lnTo>
                <a:lnTo>
                  <a:pt x="681063" y="1232582"/>
                </a:lnTo>
                <a:lnTo>
                  <a:pt x="631698" y="1234439"/>
                </a:lnTo>
                <a:lnTo>
                  <a:pt x="582332" y="1232582"/>
                </a:lnTo>
                <a:lnTo>
                  <a:pt x="534005" y="1227103"/>
                </a:lnTo>
                <a:lnTo>
                  <a:pt x="486858" y="1218138"/>
                </a:lnTo>
                <a:lnTo>
                  <a:pt x="441030" y="1205824"/>
                </a:lnTo>
                <a:lnTo>
                  <a:pt x="396663" y="1190300"/>
                </a:lnTo>
                <a:lnTo>
                  <a:pt x="353896" y="1171702"/>
                </a:lnTo>
                <a:lnTo>
                  <a:pt x="312871" y="1150168"/>
                </a:lnTo>
                <a:lnTo>
                  <a:pt x="273727" y="1125834"/>
                </a:lnTo>
                <a:lnTo>
                  <a:pt x="236606" y="1098839"/>
                </a:lnTo>
                <a:lnTo>
                  <a:pt x="201647" y="1069319"/>
                </a:lnTo>
                <a:lnTo>
                  <a:pt x="168991" y="1037411"/>
                </a:lnTo>
                <a:lnTo>
                  <a:pt x="138779" y="1003254"/>
                </a:lnTo>
                <a:lnTo>
                  <a:pt x="111151" y="966983"/>
                </a:lnTo>
                <a:lnTo>
                  <a:pt x="86247" y="928736"/>
                </a:lnTo>
                <a:lnTo>
                  <a:pt x="64207" y="888651"/>
                </a:lnTo>
                <a:lnTo>
                  <a:pt x="45174" y="846865"/>
                </a:lnTo>
                <a:lnTo>
                  <a:pt x="29285" y="803515"/>
                </a:lnTo>
                <a:lnTo>
                  <a:pt x="16684" y="758738"/>
                </a:lnTo>
                <a:lnTo>
                  <a:pt x="7508" y="712672"/>
                </a:lnTo>
                <a:lnTo>
                  <a:pt x="1900" y="665453"/>
                </a:lnTo>
                <a:lnTo>
                  <a:pt x="0" y="617219"/>
                </a:lnTo>
                <a:close/>
              </a:path>
            </a:pathLst>
          </a:custGeom>
          <a:ln w="9144">
            <a:solidFill>
              <a:srgbClr val="ABC2D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0" y="4361688"/>
            <a:ext cx="10363200" cy="0"/>
          </a:xfrm>
          <a:custGeom>
            <a:avLst/>
            <a:gdLst/>
            <a:ahLst/>
            <a:cxnLst/>
            <a:rect l="l" t="t" r="r" b="b"/>
            <a:pathLst>
              <a:path w="10363200" h="0">
                <a:moveTo>
                  <a:pt x="0" y="0"/>
                </a:moveTo>
                <a:lnTo>
                  <a:pt x="10363199" y="0"/>
                </a:lnTo>
              </a:path>
            </a:pathLst>
          </a:custGeom>
          <a:ln w="9144">
            <a:solidFill>
              <a:srgbClr val="3B69A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0" y="3823715"/>
            <a:ext cx="10363200" cy="0"/>
          </a:xfrm>
          <a:custGeom>
            <a:avLst/>
            <a:gdLst/>
            <a:ahLst/>
            <a:cxnLst/>
            <a:rect l="l" t="t" r="r" b="b"/>
            <a:pathLst>
              <a:path w="10363200" h="0">
                <a:moveTo>
                  <a:pt x="10363199" y="0"/>
                </a:moveTo>
                <a:lnTo>
                  <a:pt x="0" y="0"/>
                </a:lnTo>
              </a:path>
            </a:pathLst>
          </a:custGeom>
          <a:ln w="9144">
            <a:solidFill>
              <a:srgbClr val="3B69A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0" y="3828288"/>
            <a:ext cx="10363200" cy="52895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62865" rIns="0" bIns="0" rtlCol="0" vert="horz">
            <a:spAutoFit/>
          </a:bodyPr>
          <a:lstStyle/>
          <a:p>
            <a:pPr algn="ctr" marR="118110">
              <a:lnSpc>
                <a:spcPct val="100000"/>
              </a:lnSpc>
              <a:spcBef>
                <a:spcPts val="495"/>
              </a:spcBef>
            </a:pPr>
            <a:r>
              <a:rPr dirty="0" sz="2400" spc="-5" b="1">
                <a:solidFill>
                  <a:srgbClr val="3B69A0"/>
                </a:solidFill>
                <a:latin typeface="Calibri"/>
                <a:cs typeface="Calibri"/>
              </a:rPr>
              <a:t>CASINOS</a:t>
            </a:r>
            <a:r>
              <a:rPr dirty="0" sz="2400" spc="-20" b="1">
                <a:solidFill>
                  <a:srgbClr val="3B69A0"/>
                </a:solidFill>
                <a:latin typeface="Calibri"/>
                <a:cs typeface="Calibri"/>
              </a:rPr>
              <a:t> </a:t>
            </a:r>
            <a:r>
              <a:rPr dirty="0" sz="2400" spc="-5" b="1">
                <a:solidFill>
                  <a:srgbClr val="3B69A0"/>
                </a:solidFill>
                <a:latin typeface="Calibri"/>
                <a:cs typeface="Calibri"/>
              </a:rPr>
              <a:t>IMPOSE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382267" y="4738115"/>
            <a:ext cx="774192" cy="8122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8173211" y="4856988"/>
            <a:ext cx="470916" cy="5455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581144" y="4686300"/>
            <a:ext cx="915924" cy="9159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363200" cy="7772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958339" y="108202"/>
            <a:ext cx="6591808" cy="75559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61588" y="301752"/>
            <a:ext cx="123444" cy="1249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484120" y="2051304"/>
            <a:ext cx="124968" cy="1249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331720" y="1220724"/>
            <a:ext cx="124968" cy="12496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386328" y="2506979"/>
            <a:ext cx="124968" cy="1234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940808" y="4268723"/>
            <a:ext cx="124967" cy="12496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897123" y="2881883"/>
            <a:ext cx="124968" cy="12496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868668" y="3774947"/>
            <a:ext cx="123443" cy="12496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632192" y="6318503"/>
            <a:ext cx="124967" cy="12496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218176" y="3057144"/>
            <a:ext cx="124968" cy="12496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003291" y="1741932"/>
            <a:ext cx="124968" cy="12496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151120" y="839724"/>
            <a:ext cx="124967" cy="1249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714743" y="3095244"/>
            <a:ext cx="124967" cy="12496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769607" y="2531364"/>
            <a:ext cx="124968" cy="12496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065520" y="4128515"/>
            <a:ext cx="124967" cy="12496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611111" y="4401311"/>
            <a:ext cx="124968" cy="12496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038855" y="1882139"/>
            <a:ext cx="124968" cy="12496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137916" y="1598675"/>
            <a:ext cx="124968" cy="12496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293364" y="891539"/>
            <a:ext cx="124968" cy="12496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887723" y="1510283"/>
            <a:ext cx="124967" cy="12496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573779" y="1545336"/>
            <a:ext cx="262255" cy="260985"/>
          </a:xfrm>
          <a:custGeom>
            <a:avLst/>
            <a:gdLst/>
            <a:ahLst/>
            <a:cxnLst/>
            <a:rect l="l" t="t" r="r" b="b"/>
            <a:pathLst>
              <a:path w="262254" h="260985">
                <a:moveTo>
                  <a:pt x="262128" y="99567"/>
                </a:moveTo>
                <a:lnTo>
                  <a:pt x="0" y="99567"/>
                </a:lnTo>
                <a:lnTo>
                  <a:pt x="81025" y="161036"/>
                </a:lnTo>
                <a:lnTo>
                  <a:pt x="50037" y="260603"/>
                </a:lnTo>
                <a:lnTo>
                  <a:pt x="131064" y="199136"/>
                </a:lnTo>
                <a:lnTo>
                  <a:pt x="192959" y="199136"/>
                </a:lnTo>
                <a:lnTo>
                  <a:pt x="181102" y="161036"/>
                </a:lnTo>
                <a:lnTo>
                  <a:pt x="262128" y="99567"/>
                </a:lnTo>
                <a:close/>
              </a:path>
              <a:path w="262254" h="260985">
                <a:moveTo>
                  <a:pt x="192959" y="199136"/>
                </a:moveTo>
                <a:lnTo>
                  <a:pt x="131064" y="199136"/>
                </a:lnTo>
                <a:lnTo>
                  <a:pt x="212090" y="260603"/>
                </a:lnTo>
                <a:lnTo>
                  <a:pt x="192959" y="199136"/>
                </a:lnTo>
                <a:close/>
              </a:path>
              <a:path w="262254" h="260985">
                <a:moveTo>
                  <a:pt x="131064" y="0"/>
                </a:moveTo>
                <a:lnTo>
                  <a:pt x="100075" y="99567"/>
                </a:lnTo>
                <a:lnTo>
                  <a:pt x="162052" y="99567"/>
                </a:lnTo>
                <a:lnTo>
                  <a:pt x="131064" y="0"/>
                </a:lnTo>
                <a:close/>
              </a:path>
            </a:pathLst>
          </a:custGeom>
          <a:solidFill>
            <a:srgbClr val="579BE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191000" y="1435608"/>
            <a:ext cx="124967" cy="12496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777740" y="1109472"/>
            <a:ext cx="124968" cy="1234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992879" y="2145792"/>
            <a:ext cx="124968" cy="12496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791967" y="4114800"/>
            <a:ext cx="124968" cy="12496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733800" y="4543044"/>
            <a:ext cx="124967" cy="12496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7700771" y="4128515"/>
            <a:ext cx="124968" cy="12496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365248" y="1635251"/>
            <a:ext cx="124968" cy="1249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802635" y="699516"/>
            <a:ext cx="124968" cy="12496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246120" y="662940"/>
            <a:ext cx="124968" cy="12344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625084" y="6897623"/>
            <a:ext cx="124967" cy="12344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178808" y="6818376"/>
            <a:ext cx="124967" cy="12496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2944367" y="1292352"/>
            <a:ext cx="124968" cy="1249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389120" y="900683"/>
            <a:ext cx="124967" cy="12496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145279" y="3326891"/>
            <a:ext cx="124968" cy="12496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588764" y="6031991"/>
            <a:ext cx="124968" cy="12496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189988" y="1566672"/>
            <a:ext cx="124968" cy="12496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608576" y="633983"/>
            <a:ext cx="124968" cy="12496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6033515" y="5654040"/>
            <a:ext cx="124968" cy="12496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4407408" y="2855976"/>
            <a:ext cx="124967" cy="12496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5241035" y="2048255"/>
            <a:ext cx="123443" cy="12496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4800600" y="2127504"/>
            <a:ext cx="124967" cy="12496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5413247" y="4536947"/>
            <a:ext cx="124967" cy="12496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4379976" y="6345935"/>
            <a:ext cx="124968" cy="12496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3427476" y="1193291"/>
            <a:ext cx="124968" cy="12344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 txBox="1"/>
          <p:nvPr/>
        </p:nvSpPr>
        <p:spPr>
          <a:xfrm>
            <a:off x="1659889" y="467487"/>
            <a:ext cx="6960234" cy="67214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835150">
              <a:lnSpc>
                <a:spcPts val="855"/>
              </a:lnSpc>
              <a:tabLst>
                <a:tab pos="3335020" algn="l"/>
              </a:tabLst>
            </a:pPr>
            <a:r>
              <a:rPr dirty="0" sz="900" spc="-5" b="1">
                <a:solidFill>
                  <a:srgbClr val="3B69A0"/>
                </a:solidFill>
                <a:latin typeface="Calibri"/>
                <a:cs typeface="Calibri"/>
              </a:rPr>
              <a:t>Ellijay	</a:t>
            </a:r>
            <a:r>
              <a:rPr dirty="0" baseline="-9259" sz="1350" spc="-7" b="1">
                <a:solidFill>
                  <a:srgbClr val="3B69A0"/>
                </a:solidFill>
                <a:latin typeface="Calibri"/>
                <a:cs typeface="Calibri"/>
              </a:rPr>
              <a:t>Sautee</a:t>
            </a:r>
            <a:endParaRPr baseline="-9259" sz="1350">
              <a:latin typeface="Calibri"/>
              <a:cs typeface="Calibri"/>
            </a:endParaRPr>
          </a:p>
          <a:p>
            <a:pPr marL="3335020">
              <a:lnSpc>
                <a:spcPct val="100000"/>
              </a:lnSpc>
              <a:spcBef>
                <a:spcPts val="135"/>
              </a:spcBef>
            </a:pPr>
            <a:r>
              <a:rPr dirty="0" sz="900" spc="-5" b="1">
                <a:solidFill>
                  <a:srgbClr val="3B69A0"/>
                </a:solidFill>
                <a:latin typeface="Calibri"/>
                <a:cs typeface="Calibri"/>
              </a:rPr>
              <a:t>Nachoochee</a:t>
            </a:r>
            <a:endParaRPr sz="900">
              <a:latin typeface="Calibri"/>
              <a:cs typeface="Calibri"/>
            </a:endParaRPr>
          </a:p>
          <a:p>
            <a:pPr marL="1006475">
              <a:lnSpc>
                <a:spcPct val="100000"/>
              </a:lnSpc>
              <a:spcBef>
                <a:spcPts val="55"/>
              </a:spcBef>
              <a:tabLst>
                <a:tab pos="2724150" algn="l"/>
                <a:tab pos="3630929" algn="l"/>
              </a:tabLst>
            </a:pPr>
            <a:r>
              <a:rPr dirty="0" baseline="-30864" sz="1350" spc="-7" b="1">
                <a:solidFill>
                  <a:srgbClr val="3B69A0"/>
                </a:solidFill>
                <a:latin typeface="Calibri"/>
                <a:cs typeface="Calibri"/>
              </a:rPr>
              <a:t>Calhoun  </a:t>
            </a:r>
            <a:r>
              <a:rPr dirty="0" baseline="-30864" sz="1350" spc="60" b="1">
                <a:solidFill>
                  <a:srgbClr val="3B69A0"/>
                </a:solidFill>
                <a:latin typeface="Calibri"/>
                <a:cs typeface="Calibri"/>
              </a:rPr>
              <a:t> </a:t>
            </a:r>
            <a:r>
              <a:rPr dirty="0" baseline="-18518" sz="1350" spc="-7" b="1">
                <a:solidFill>
                  <a:srgbClr val="3B69A0"/>
                </a:solidFill>
                <a:latin typeface="Calibri"/>
                <a:cs typeface="Calibri"/>
              </a:rPr>
              <a:t>Canton	</a:t>
            </a:r>
            <a:r>
              <a:rPr dirty="0" sz="900" spc="-5" b="1">
                <a:solidFill>
                  <a:srgbClr val="3B69A0"/>
                </a:solidFill>
                <a:latin typeface="Calibri"/>
                <a:cs typeface="Calibri"/>
              </a:rPr>
              <a:t>Clarkesville	</a:t>
            </a:r>
            <a:r>
              <a:rPr dirty="0" baseline="-49382" sz="1350" spc="-7" b="1">
                <a:solidFill>
                  <a:srgbClr val="3B69A0"/>
                </a:solidFill>
                <a:latin typeface="Calibri"/>
                <a:cs typeface="Calibri"/>
              </a:rPr>
              <a:t>Toccoa</a:t>
            </a:r>
            <a:endParaRPr baseline="-49382" sz="1350">
              <a:latin typeface="Calibri"/>
              <a:cs typeface="Calibri"/>
            </a:endParaRPr>
          </a:p>
          <a:p>
            <a:pPr marL="2922905" marR="3514090" indent="-2279015">
              <a:lnSpc>
                <a:spcPct val="150500"/>
              </a:lnSpc>
              <a:spcBef>
                <a:spcPts val="520"/>
              </a:spcBef>
              <a:tabLst>
                <a:tab pos="1485900" algn="l"/>
                <a:tab pos="2548890" algn="l"/>
              </a:tabLst>
            </a:pPr>
            <a:r>
              <a:rPr dirty="0" baseline="-30864" sz="1350" spc="-7" b="1">
                <a:solidFill>
                  <a:srgbClr val="3B69A0"/>
                </a:solidFill>
                <a:latin typeface="Calibri"/>
                <a:cs typeface="Calibri"/>
              </a:rPr>
              <a:t>Woodstock	</a:t>
            </a:r>
            <a:r>
              <a:rPr dirty="0" baseline="6172" sz="1350" spc="-7" b="1">
                <a:solidFill>
                  <a:srgbClr val="3B69A0"/>
                </a:solidFill>
                <a:latin typeface="Calibri"/>
                <a:cs typeface="Calibri"/>
              </a:rPr>
              <a:t>Waleska	</a:t>
            </a:r>
            <a:r>
              <a:rPr dirty="0" sz="900" spc="-5" b="1">
                <a:solidFill>
                  <a:srgbClr val="3B69A0"/>
                </a:solidFill>
                <a:latin typeface="Calibri"/>
                <a:cs typeface="Calibri"/>
              </a:rPr>
              <a:t>Dahlonega  Gain</a:t>
            </a:r>
            <a:r>
              <a:rPr dirty="0" sz="900" b="1">
                <a:solidFill>
                  <a:srgbClr val="3B69A0"/>
                </a:solidFill>
                <a:latin typeface="Calibri"/>
                <a:cs typeface="Calibri"/>
              </a:rPr>
              <a:t>es</a:t>
            </a:r>
            <a:r>
              <a:rPr dirty="0" sz="900" spc="-5" b="1">
                <a:solidFill>
                  <a:srgbClr val="3B69A0"/>
                </a:solidFill>
                <a:latin typeface="Calibri"/>
                <a:cs typeface="Calibri"/>
              </a:rPr>
              <a:t>vill</a:t>
            </a:r>
            <a:r>
              <a:rPr dirty="0" sz="900" b="1">
                <a:solidFill>
                  <a:srgbClr val="3B69A0"/>
                </a:solidFill>
                <a:latin typeface="Calibri"/>
                <a:cs typeface="Calibri"/>
              </a:rPr>
              <a:t>e</a:t>
            </a:r>
            <a:endParaRPr sz="900">
              <a:latin typeface="Calibri"/>
              <a:cs typeface="Calibri"/>
            </a:endParaRPr>
          </a:p>
          <a:p>
            <a:pPr marL="593725">
              <a:lnSpc>
                <a:spcPct val="100000"/>
              </a:lnSpc>
              <a:spcBef>
                <a:spcPts val="335"/>
              </a:spcBef>
              <a:tabLst>
                <a:tab pos="1135380" algn="l"/>
                <a:tab pos="2139315" algn="l"/>
              </a:tabLst>
            </a:pPr>
            <a:r>
              <a:rPr dirty="0" baseline="33950" sz="1350" spc="-7" b="1">
                <a:solidFill>
                  <a:srgbClr val="3B69A0"/>
                </a:solidFill>
                <a:latin typeface="Calibri"/>
                <a:cs typeface="Calibri"/>
              </a:rPr>
              <a:t>Rome	</a:t>
            </a:r>
            <a:r>
              <a:rPr dirty="0" sz="900" spc="-5" b="1">
                <a:solidFill>
                  <a:srgbClr val="3B69A0"/>
                </a:solidFill>
                <a:latin typeface="Calibri"/>
                <a:cs typeface="Calibri"/>
              </a:rPr>
              <a:t>Marietta  </a:t>
            </a:r>
            <a:r>
              <a:rPr dirty="0" sz="900" spc="114" b="1">
                <a:solidFill>
                  <a:srgbClr val="3B69A0"/>
                </a:solidFill>
                <a:latin typeface="Calibri"/>
                <a:cs typeface="Calibri"/>
              </a:rPr>
              <a:t> </a:t>
            </a:r>
            <a:r>
              <a:rPr dirty="0" baseline="49382" sz="1350" spc="-7" b="1">
                <a:solidFill>
                  <a:srgbClr val="3B69A0"/>
                </a:solidFill>
                <a:latin typeface="Calibri"/>
                <a:cs typeface="Calibri"/>
              </a:rPr>
              <a:t>Roswell	</a:t>
            </a:r>
            <a:r>
              <a:rPr dirty="0" baseline="3086" sz="1350" spc="-7" b="1">
                <a:solidFill>
                  <a:srgbClr val="3B69A0"/>
                </a:solidFill>
                <a:latin typeface="Calibri"/>
                <a:cs typeface="Calibri"/>
              </a:rPr>
              <a:t>Duluth</a:t>
            </a:r>
            <a:endParaRPr baseline="3086" sz="1350">
              <a:latin typeface="Calibri"/>
              <a:cs typeface="Calibri"/>
            </a:endParaRPr>
          </a:p>
          <a:p>
            <a:pPr algn="ctr" marR="4177665">
              <a:lnSpc>
                <a:spcPct val="100000"/>
              </a:lnSpc>
              <a:spcBef>
                <a:spcPts val="160"/>
              </a:spcBef>
              <a:tabLst>
                <a:tab pos="2448560" algn="l"/>
              </a:tabLst>
            </a:pPr>
            <a:r>
              <a:rPr dirty="0" sz="900" b="1">
                <a:solidFill>
                  <a:srgbClr val="3B69A0"/>
                </a:solidFill>
                <a:latin typeface="Calibri"/>
                <a:cs typeface="Calibri"/>
              </a:rPr>
              <a:t>Ce</a:t>
            </a:r>
            <a:r>
              <a:rPr dirty="0" sz="900" spc="-5" b="1">
                <a:solidFill>
                  <a:srgbClr val="3B69A0"/>
                </a:solidFill>
                <a:latin typeface="Calibri"/>
                <a:cs typeface="Calibri"/>
              </a:rPr>
              <a:t>d</a:t>
            </a:r>
            <a:r>
              <a:rPr dirty="0" sz="900" b="1">
                <a:solidFill>
                  <a:srgbClr val="3B69A0"/>
                </a:solidFill>
                <a:latin typeface="Calibri"/>
                <a:cs typeface="Calibri"/>
              </a:rPr>
              <a:t>art</a:t>
            </a:r>
            <a:r>
              <a:rPr dirty="0" sz="900" spc="-5" b="1">
                <a:solidFill>
                  <a:srgbClr val="3B69A0"/>
                </a:solidFill>
                <a:latin typeface="Calibri"/>
                <a:cs typeface="Calibri"/>
              </a:rPr>
              <a:t>ow</a:t>
            </a:r>
            <a:r>
              <a:rPr dirty="0" sz="900" b="1">
                <a:solidFill>
                  <a:srgbClr val="3B69A0"/>
                </a:solidFill>
                <a:latin typeface="Calibri"/>
                <a:cs typeface="Calibri"/>
              </a:rPr>
              <a:t>n	</a:t>
            </a:r>
            <a:r>
              <a:rPr dirty="0" baseline="3086" sz="1350" b="1">
                <a:solidFill>
                  <a:srgbClr val="3B69A0"/>
                </a:solidFill>
                <a:latin typeface="Calibri"/>
                <a:cs typeface="Calibri"/>
              </a:rPr>
              <a:t>B</a:t>
            </a:r>
            <a:r>
              <a:rPr dirty="0" baseline="3086" sz="1350" spc="-7" b="1">
                <a:solidFill>
                  <a:srgbClr val="3B69A0"/>
                </a:solidFill>
                <a:latin typeface="Calibri"/>
                <a:cs typeface="Calibri"/>
              </a:rPr>
              <a:t>u</a:t>
            </a:r>
            <a:r>
              <a:rPr dirty="0" baseline="3086" sz="1350" b="1">
                <a:solidFill>
                  <a:srgbClr val="3B69A0"/>
                </a:solidFill>
                <a:latin typeface="Calibri"/>
                <a:cs typeface="Calibri"/>
              </a:rPr>
              <a:t>f</a:t>
            </a:r>
            <a:r>
              <a:rPr dirty="0" baseline="3086" sz="1350" spc="-7" b="1">
                <a:solidFill>
                  <a:srgbClr val="3B69A0"/>
                </a:solidFill>
                <a:latin typeface="Calibri"/>
                <a:cs typeface="Calibri"/>
              </a:rPr>
              <a:t>o</a:t>
            </a:r>
            <a:r>
              <a:rPr dirty="0" baseline="3086" sz="1350" b="1">
                <a:solidFill>
                  <a:srgbClr val="3B69A0"/>
                </a:solidFill>
                <a:latin typeface="Calibri"/>
                <a:cs typeface="Calibri"/>
              </a:rPr>
              <a:t>rd</a:t>
            </a:r>
            <a:endParaRPr baseline="3086" sz="1350">
              <a:latin typeface="Calibri"/>
              <a:cs typeface="Calibri"/>
            </a:endParaRPr>
          </a:p>
          <a:p>
            <a:pPr marL="1305560">
              <a:lnSpc>
                <a:spcPts val="555"/>
              </a:lnSpc>
              <a:spcBef>
                <a:spcPts val="535"/>
              </a:spcBef>
              <a:tabLst>
                <a:tab pos="3503929" algn="l"/>
              </a:tabLst>
            </a:pPr>
            <a:r>
              <a:rPr dirty="0" baseline="30864" sz="1350" spc="-7" b="1">
                <a:solidFill>
                  <a:srgbClr val="3B69A0"/>
                </a:solidFill>
                <a:latin typeface="Calibri"/>
                <a:cs typeface="Calibri"/>
              </a:rPr>
              <a:t>Mableton	</a:t>
            </a:r>
            <a:r>
              <a:rPr dirty="0" sz="900" spc="-5" b="1">
                <a:solidFill>
                  <a:srgbClr val="3B69A0"/>
                </a:solidFill>
                <a:latin typeface="Calibri"/>
                <a:cs typeface="Calibri"/>
              </a:rPr>
              <a:t>Winterville</a:t>
            </a:r>
            <a:endParaRPr sz="900">
              <a:latin typeface="Calibri"/>
              <a:cs typeface="Calibri"/>
            </a:endParaRPr>
          </a:p>
          <a:p>
            <a:pPr marL="581660">
              <a:lnSpc>
                <a:spcPts val="1155"/>
              </a:lnSpc>
              <a:tabLst>
                <a:tab pos="1759585" algn="l"/>
                <a:tab pos="3252470" algn="l"/>
              </a:tabLst>
            </a:pPr>
            <a:r>
              <a:rPr dirty="0" baseline="37037" sz="1350" spc="-7" b="1">
                <a:solidFill>
                  <a:srgbClr val="3B69A0"/>
                </a:solidFill>
                <a:latin typeface="Calibri"/>
                <a:cs typeface="Calibri"/>
              </a:rPr>
              <a:t>Bremen	</a:t>
            </a:r>
            <a:r>
              <a:rPr dirty="0" sz="1400" spc="-10" b="1">
                <a:solidFill>
                  <a:srgbClr val="4B8DDD"/>
                </a:solidFill>
                <a:latin typeface="Calibri"/>
                <a:cs typeface="Calibri"/>
              </a:rPr>
              <a:t>Atlanta	</a:t>
            </a:r>
            <a:r>
              <a:rPr dirty="0" baseline="-15432" sz="1350" spc="-7" b="1">
                <a:solidFill>
                  <a:srgbClr val="3B69A0"/>
                </a:solidFill>
                <a:latin typeface="Calibri"/>
                <a:cs typeface="Calibri"/>
              </a:rPr>
              <a:t>Athens</a:t>
            </a:r>
            <a:endParaRPr baseline="-15432" sz="1350">
              <a:latin typeface="Calibri"/>
              <a:cs typeface="Calibri"/>
            </a:endParaRPr>
          </a:p>
          <a:p>
            <a:pPr marL="1315720">
              <a:lnSpc>
                <a:spcPct val="100000"/>
              </a:lnSpc>
              <a:spcBef>
                <a:spcPts val="165"/>
              </a:spcBef>
            </a:pPr>
            <a:r>
              <a:rPr dirty="0" sz="900" spc="-5" b="1">
                <a:solidFill>
                  <a:srgbClr val="3B69A0"/>
                </a:solidFill>
                <a:latin typeface="Calibri"/>
                <a:cs typeface="Calibri"/>
              </a:rPr>
              <a:t>Lithia</a:t>
            </a:r>
            <a:endParaRPr sz="900">
              <a:latin typeface="Calibri"/>
              <a:cs typeface="Calibri"/>
            </a:endParaRPr>
          </a:p>
          <a:p>
            <a:pPr marL="657225">
              <a:lnSpc>
                <a:spcPts val="890"/>
              </a:lnSpc>
              <a:spcBef>
                <a:spcPts val="204"/>
              </a:spcBef>
              <a:tabLst>
                <a:tab pos="1272540" algn="l"/>
                <a:tab pos="3494404" algn="l"/>
              </a:tabLst>
            </a:pPr>
            <a:r>
              <a:rPr dirty="0" baseline="3086" sz="1350" spc="-7" b="1">
                <a:solidFill>
                  <a:srgbClr val="3B69A0"/>
                </a:solidFill>
                <a:latin typeface="Calibri"/>
                <a:cs typeface="Calibri"/>
              </a:rPr>
              <a:t>Carrollton	</a:t>
            </a:r>
            <a:r>
              <a:rPr dirty="0" baseline="12345" sz="1350" spc="-7" b="1">
                <a:solidFill>
                  <a:srgbClr val="3B69A0"/>
                </a:solidFill>
                <a:latin typeface="Calibri"/>
                <a:cs typeface="Calibri"/>
              </a:rPr>
              <a:t>Springs	</a:t>
            </a:r>
            <a:r>
              <a:rPr dirty="0" sz="900" spc="-5" b="1">
                <a:solidFill>
                  <a:srgbClr val="3B69A0"/>
                </a:solidFill>
                <a:latin typeface="Calibri"/>
                <a:cs typeface="Calibri"/>
              </a:rPr>
              <a:t>Greensboro</a:t>
            </a:r>
            <a:endParaRPr sz="900">
              <a:latin typeface="Calibri"/>
              <a:cs typeface="Calibri"/>
            </a:endParaRPr>
          </a:p>
          <a:p>
            <a:pPr algn="ctr" marR="1329055">
              <a:lnSpc>
                <a:spcPts val="890"/>
              </a:lnSpc>
              <a:tabLst>
                <a:tab pos="777875" algn="l"/>
              </a:tabLst>
            </a:pPr>
            <a:r>
              <a:rPr dirty="0" baseline="-9259" sz="1350" spc="-7" b="1">
                <a:solidFill>
                  <a:srgbClr val="3B69A0"/>
                </a:solidFill>
                <a:latin typeface="Calibri"/>
                <a:cs typeface="Calibri"/>
              </a:rPr>
              <a:t>Conyers	</a:t>
            </a:r>
            <a:r>
              <a:rPr dirty="0" sz="900" spc="-5" b="1">
                <a:solidFill>
                  <a:srgbClr val="3B69A0"/>
                </a:solidFill>
                <a:latin typeface="Calibri"/>
                <a:cs typeface="Calibri"/>
              </a:rPr>
              <a:t>Madison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 marL="1548130">
              <a:lnSpc>
                <a:spcPts val="1040"/>
              </a:lnSpc>
              <a:spcBef>
                <a:spcPts val="894"/>
              </a:spcBef>
              <a:tabLst>
                <a:tab pos="3970020" algn="l"/>
                <a:tab pos="4978400" algn="l"/>
              </a:tabLst>
            </a:pPr>
            <a:r>
              <a:rPr dirty="0" baseline="6172" sz="1350" spc="-7" b="1">
                <a:solidFill>
                  <a:srgbClr val="3B69A0"/>
                </a:solidFill>
                <a:latin typeface="Calibri"/>
                <a:cs typeface="Calibri"/>
              </a:rPr>
              <a:t>Peachtree	Warrenton	</a:t>
            </a:r>
            <a:r>
              <a:rPr dirty="0" sz="900" spc="-5" b="1">
                <a:solidFill>
                  <a:srgbClr val="3B69A0"/>
                </a:solidFill>
                <a:latin typeface="Calibri"/>
                <a:cs typeface="Calibri"/>
              </a:rPr>
              <a:t>Augusta</a:t>
            </a:r>
            <a:endParaRPr sz="900">
              <a:latin typeface="Calibri"/>
              <a:cs typeface="Calibri"/>
            </a:endParaRPr>
          </a:p>
          <a:p>
            <a:pPr marL="1695450">
              <a:lnSpc>
                <a:spcPts val="1040"/>
              </a:lnSpc>
            </a:pPr>
            <a:r>
              <a:rPr dirty="0" sz="900" spc="-5" b="1">
                <a:solidFill>
                  <a:srgbClr val="3B69A0"/>
                </a:solidFill>
                <a:latin typeface="Calibri"/>
                <a:cs typeface="Calibri"/>
              </a:rPr>
              <a:t>City</a:t>
            </a:r>
            <a:endParaRPr sz="900">
              <a:latin typeface="Calibri"/>
              <a:cs typeface="Calibri"/>
            </a:endParaRPr>
          </a:p>
          <a:p>
            <a:pPr algn="ctr" marR="2818765">
              <a:lnSpc>
                <a:spcPct val="100000"/>
              </a:lnSpc>
              <a:spcBef>
                <a:spcPts val="475"/>
              </a:spcBef>
              <a:tabLst>
                <a:tab pos="1489710" algn="l"/>
              </a:tabLst>
            </a:pPr>
            <a:r>
              <a:rPr dirty="0" baseline="-21604" sz="1350" spc="-7" b="1">
                <a:solidFill>
                  <a:srgbClr val="3B69A0"/>
                </a:solidFill>
                <a:latin typeface="Calibri"/>
                <a:cs typeface="Calibri"/>
              </a:rPr>
              <a:t>Newnan	</a:t>
            </a:r>
            <a:r>
              <a:rPr dirty="0" sz="900" spc="-5" b="1">
                <a:solidFill>
                  <a:srgbClr val="3B69A0"/>
                </a:solidFill>
                <a:latin typeface="Calibri"/>
                <a:cs typeface="Calibri"/>
              </a:rPr>
              <a:t>Eatonton</a:t>
            </a:r>
            <a:endParaRPr sz="900">
              <a:latin typeface="Calibri"/>
              <a:cs typeface="Calibri"/>
            </a:endParaRPr>
          </a:p>
          <a:p>
            <a:pPr marL="3311525">
              <a:lnSpc>
                <a:spcPct val="100000"/>
              </a:lnSpc>
              <a:spcBef>
                <a:spcPts val="484"/>
              </a:spcBef>
              <a:tabLst>
                <a:tab pos="4801235" algn="l"/>
              </a:tabLst>
            </a:pPr>
            <a:r>
              <a:rPr dirty="0" sz="900" spc="-5" b="1">
                <a:solidFill>
                  <a:srgbClr val="3B69A0"/>
                </a:solidFill>
                <a:latin typeface="Calibri"/>
                <a:cs typeface="Calibri"/>
              </a:rPr>
              <a:t>Milledgeville	</a:t>
            </a:r>
            <a:r>
              <a:rPr dirty="0" baseline="-9259" sz="1350" spc="-7" b="1">
                <a:solidFill>
                  <a:srgbClr val="3B69A0"/>
                </a:solidFill>
                <a:latin typeface="Calibri"/>
                <a:cs typeface="Calibri"/>
              </a:rPr>
              <a:t>Waynesboro</a:t>
            </a:r>
            <a:endParaRPr baseline="-9259" sz="13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850">
              <a:latin typeface="Times New Roman"/>
              <a:cs typeface="Times New Roman"/>
            </a:endParaRPr>
          </a:p>
          <a:p>
            <a:pPr algn="ctr" marR="1851025">
              <a:lnSpc>
                <a:spcPct val="100000"/>
              </a:lnSpc>
              <a:spcBef>
                <a:spcPts val="5"/>
              </a:spcBef>
            </a:pPr>
            <a:r>
              <a:rPr dirty="0" sz="900" spc="-5" b="1">
                <a:solidFill>
                  <a:srgbClr val="3B69A0"/>
                </a:solidFill>
                <a:latin typeface="Calibri"/>
                <a:cs typeface="Calibri"/>
              </a:rPr>
              <a:t>Macon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algn="ctr" marL="2983230">
              <a:lnSpc>
                <a:spcPts val="894"/>
              </a:lnSpc>
              <a:spcBef>
                <a:spcPts val="5"/>
              </a:spcBef>
            </a:pPr>
            <a:r>
              <a:rPr dirty="0" sz="900" spc="-5" b="1">
                <a:solidFill>
                  <a:srgbClr val="3B69A0"/>
                </a:solidFill>
                <a:latin typeface="Calibri"/>
                <a:cs typeface="Calibri"/>
              </a:rPr>
              <a:t>Swainsboro</a:t>
            </a:r>
            <a:r>
              <a:rPr dirty="0" sz="900" spc="155" b="1">
                <a:solidFill>
                  <a:srgbClr val="3B69A0"/>
                </a:solidFill>
                <a:latin typeface="Calibri"/>
                <a:cs typeface="Calibri"/>
              </a:rPr>
              <a:t> </a:t>
            </a:r>
            <a:r>
              <a:rPr dirty="0" sz="900" spc="-5" b="1">
                <a:solidFill>
                  <a:srgbClr val="3B69A0"/>
                </a:solidFill>
                <a:latin typeface="Calibri"/>
                <a:cs typeface="Calibri"/>
              </a:rPr>
              <a:t>Statesboro</a:t>
            </a:r>
            <a:endParaRPr sz="900">
              <a:latin typeface="Calibri"/>
              <a:cs typeface="Calibri"/>
            </a:endParaRPr>
          </a:p>
          <a:p>
            <a:pPr algn="r" marR="588645">
              <a:lnSpc>
                <a:spcPts val="894"/>
              </a:lnSpc>
            </a:pPr>
            <a:r>
              <a:rPr dirty="0" sz="900" spc="-10" b="1">
                <a:solidFill>
                  <a:srgbClr val="3B69A0"/>
                </a:solidFill>
                <a:latin typeface="Calibri"/>
                <a:cs typeface="Calibri"/>
              </a:rPr>
              <a:t>S</a:t>
            </a:r>
            <a:r>
              <a:rPr dirty="0" sz="900" spc="-5" b="1">
                <a:solidFill>
                  <a:srgbClr val="3B69A0"/>
                </a:solidFill>
                <a:latin typeface="Calibri"/>
                <a:cs typeface="Calibri"/>
              </a:rPr>
              <a:t>p</a:t>
            </a:r>
            <a:r>
              <a:rPr dirty="0" sz="900" b="1">
                <a:solidFill>
                  <a:srgbClr val="3B69A0"/>
                </a:solidFill>
                <a:latin typeface="Calibri"/>
                <a:cs typeface="Calibri"/>
              </a:rPr>
              <a:t>r</a:t>
            </a:r>
            <a:r>
              <a:rPr dirty="0" sz="900" spc="-5" b="1">
                <a:solidFill>
                  <a:srgbClr val="3B69A0"/>
                </a:solidFill>
                <a:latin typeface="Calibri"/>
                <a:cs typeface="Calibri"/>
              </a:rPr>
              <a:t>in</a:t>
            </a:r>
            <a:r>
              <a:rPr dirty="0" sz="900" b="1">
                <a:solidFill>
                  <a:srgbClr val="3B69A0"/>
                </a:solidFill>
                <a:latin typeface="Calibri"/>
                <a:cs typeface="Calibri"/>
              </a:rPr>
              <a:t>gf</a:t>
            </a:r>
            <a:r>
              <a:rPr dirty="0" sz="900" spc="-5" b="1">
                <a:solidFill>
                  <a:srgbClr val="3B69A0"/>
                </a:solidFill>
                <a:latin typeface="Calibri"/>
                <a:cs typeface="Calibri"/>
              </a:rPr>
              <a:t>i</a:t>
            </a:r>
            <a:r>
              <a:rPr dirty="0" sz="900" b="1">
                <a:solidFill>
                  <a:srgbClr val="3B69A0"/>
                </a:solidFill>
                <a:latin typeface="Calibri"/>
                <a:cs typeface="Calibri"/>
              </a:rPr>
              <a:t>e</a:t>
            </a:r>
            <a:r>
              <a:rPr dirty="0" sz="900" spc="-5" b="1">
                <a:solidFill>
                  <a:srgbClr val="3B69A0"/>
                </a:solidFill>
                <a:latin typeface="Calibri"/>
                <a:cs typeface="Calibri"/>
              </a:rPr>
              <a:t>l</a:t>
            </a:r>
            <a:r>
              <a:rPr dirty="0" sz="900" b="1">
                <a:solidFill>
                  <a:srgbClr val="3B69A0"/>
                </a:solidFill>
                <a:latin typeface="Calibri"/>
                <a:cs typeface="Calibri"/>
              </a:rPr>
              <a:t>d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700">
              <a:latin typeface="Times New Roman"/>
              <a:cs typeface="Times New Roman"/>
            </a:endParaRPr>
          </a:p>
          <a:p>
            <a:pPr marL="974090">
              <a:lnSpc>
                <a:spcPct val="100000"/>
              </a:lnSpc>
              <a:tabLst>
                <a:tab pos="4307840" algn="l"/>
              </a:tabLst>
            </a:pPr>
            <a:r>
              <a:rPr dirty="0" sz="900" spc="-5" b="1">
                <a:solidFill>
                  <a:srgbClr val="3B69A0"/>
                </a:solidFill>
                <a:latin typeface="Calibri"/>
                <a:cs typeface="Calibri"/>
              </a:rPr>
              <a:t>Columbus	</a:t>
            </a:r>
            <a:r>
              <a:rPr dirty="0" baseline="-18518" sz="1350" spc="-7" b="1">
                <a:solidFill>
                  <a:srgbClr val="3B69A0"/>
                </a:solidFill>
                <a:latin typeface="Calibri"/>
                <a:cs typeface="Calibri"/>
              </a:rPr>
              <a:t>Dublin</a:t>
            </a:r>
            <a:endParaRPr baseline="-18518" sz="1350">
              <a:latin typeface="Calibri"/>
              <a:cs typeface="Calibri"/>
            </a:endParaRPr>
          </a:p>
          <a:p>
            <a:pPr algn="ctr" marR="280670">
              <a:lnSpc>
                <a:spcPts val="1025"/>
              </a:lnSpc>
              <a:spcBef>
                <a:spcPts val="445"/>
              </a:spcBef>
            </a:pPr>
            <a:r>
              <a:rPr dirty="0" sz="900" spc="-5" b="1">
                <a:solidFill>
                  <a:srgbClr val="3B69A0"/>
                </a:solidFill>
                <a:latin typeface="Calibri"/>
                <a:cs typeface="Calibri"/>
              </a:rPr>
              <a:t>Hawkinsville</a:t>
            </a:r>
            <a:endParaRPr sz="900">
              <a:latin typeface="Calibri"/>
              <a:cs typeface="Calibri"/>
            </a:endParaRPr>
          </a:p>
          <a:p>
            <a:pPr algn="r" marR="1781175">
              <a:lnSpc>
                <a:spcPts val="880"/>
              </a:lnSpc>
            </a:pPr>
            <a:r>
              <a:rPr dirty="0" sz="900" spc="-5" b="1">
                <a:solidFill>
                  <a:srgbClr val="3B69A0"/>
                </a:solidFill>
                <a:latin typeface="Calibri"/>
                <a:cs typeface="Calibri"/>
              </a:rPr>
              <a:t>Vid</a:t>
            </a:r>
            <a:r>
              <a:rPr dirty="0" sz="900" b="1">
                <a:solidFill>
                  <a:srgbClr val="3B69A0"/>
                </a:solidFill>
                <a:latin typeface="Calibri"/>
                <a:cs typeface="Calibri"/>
              </a:rPr>
              <a:t>a</a:t>
            </a:r>
            <a:r>
              <a:rPr dirty="0" sz="900" spc="-10" b="1">
                <a:solidFill>
                  <a:srgbClr val="3B69A0"/>
                </a:solidFill>
                <a:latin typeface="Calibri"/>
                <a:cs typeface="Calibri"/>
              </a:rPr>
              <a:t>l</a:t>
            </a:r>
            <a:r>
              <a:rPr dirty="0" sz="900" spc="-5" b="1">
                <a:solidFill>
                  <a:srgbClr val="3B69A0"/>
                </a:solidFill>
                <a:latin typeface="Calibri"/>
                <a:cs typeface="Calibri"/>
              </a:rPr>
              <a:t>i</a:t>
            </a:r>
            <a:r>
              <a:rPr dirty="0" sz="900" b="1">
                <a:solidFill>
                  <a:srgbClr val="3B69A0"/>
                </a:solidFill>
                <a:latin typeface="Calibri"/>
                <a:cs typeface="Calibri"/>
              </a:rPr>
              <a:t>a</a:t>
            </a:r>
            <a:endParaRPr sz="900">
              <a:latin typeface="Calibri"/>
              <a:cs typeface="Calibri"/>
            </a:endParaRPr>
          </a:p>
          <a:p>
            <a:pPr marL="1922780">
              <a:lnSpc>
                <a:spcPts val="935"/>
              </a:lnSpc>
              <a:tabLst>
                <a:tab pos="3493770" algn="l"/>
              </a:tabLst>
            </a:pPr>
            <a:r>
              <a:rPr dirty="0" baseline="-24691" sz="1350" spc="-7" b="1">
                <a:solidFill>
                  <a:srgbClr val="3B69A0"/>
                </a:solidFill>
                <a:latin typeface="Calibri"/>
                <a:cs typeface="Calibri"/>
              </a:rPr>
              <a:t>Americus	</a:t>
            </a:r>
            <a:r>
              <a:rPr dirty="0" sz="900" spc="-5" b="1">
                <a:solidFill>
                  <a:srgbClr val="3B69A0"/>
                </a:solidFill>
                <a:latin typeface="Calibri"/>
                <a:cs typeface="Calibri"/>
              </a:rPr>
              <a:t>McRae-Helena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algn="r">
              <a:lnSpc>
                <a:spcPct val="100000"/>
              </a:lnSpc>
              <a:spcBef>
                <a:spcPts val="875"/>
              </a:spcBef>
            </a:pPr>
            <a:r>
              <a:rPr dirty="0" sz="900" spc="-5" b="1">
                <a:solidFill>
                  <a:srgbClr val="3B69A0"/>
                </a:solidFill>
                <a:latin typeface="Calibri"/>
                <a:cs typeface="Calibri"/>
              </a:rPr>
              <a:t>Tybee</a:t>
            </a:r>
            <a:r>
              <a:rPr dirty="0" sz="900" spc="-85" b="1">
                <a:solidFill>
                  <a:srgbClr val="3B69A0"/>
                </a:solidFill>
                <a:latin typeface="Calibri"/>
                <a:cs typeface="Calibri"/>
              </a:rPr>
              <a:t> </a:t>
            </a:r>
            <a:r>
              <a:rPr dirty="0" sz="900" spc="-5" b="1">
                <a:solidFill>
                  <a:srgbClr val="3B69A0"/>
                </a:solidFill>
                <a:latin typeface="Calibri"/>
                <a:cs typeface="Calibri"/>
              </a:rPr>
              <a:t>Island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50">
              <a:latin typeface="Times New Roman"/>
              <a:cs typeface="Times New Roman"/>
            </a:endParaRPr>
          </a:p>
          <a:p>
            <a:pPr algn="ctr" marL="1896745">
              <a:lnSpc>
                <a:spcPct val="100000"/>
              </a:lnSpc>
            </a:pPr>
            <a:r>
              <a:rPr dirty="0" sz="1000" spc="-5" b="1">
                <a:solidFill>
                  <a:srgbClr val="2C4F79"/>
                </a:solidFill>
                <a:latin typeface="Calibri"/>
                <a:cs typeface="Calibri"/>
              </a:rPr>
              <a:t>Douglas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 algn="ctr" marR="1008380">
              <a:lnSpc>
                <a:spcPct val="100000"/>
              </a:lnSpc>
              <a:spcBef>
                <a:spcPts val="630"/>
              </a:spcBef>
            </a:pPr>
            <a:r>
              <a:rPr dirty="0" sz="900" spc="-5" b="1">
                <a:solidFill>
                  <a:srgbClr val="3B69A0"/>
                </a:solidFill>
                <a:latin typeface="Calibri"/>
                <a:cs typeface="Calibri"/>
              </a:rPr>
              <a:t>Tifton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900">
              <a:latin typeface="Times New Roman"/>
              <a:cs typeface="Times New Roman"/>
            </a:endParaRPr>
          </a:p>
          <a:p>
            <a:pPr algn="ctr" marL="1894839">
              <a:lnSpc>
                <a:spcPct val="100000"/>
              </a:lnSpc>
              <a:tabLst>
                <a:tab pos="5109845" algn="l"/>
              </a:tabLst>
            </a:pPr>
            <a:r>
              <a:rPr dirty="0" baseline="-12345" sz="1350" spc="-7" b="1">
                <a:solidFill>
                  <a:srgbClr val="3B69A0"/>
                </a:solidFill>
                <a:latin typeface="Calibri"/>
                <a:cs typeface="Calibri"/>
              </a:rPr>
              <a:t>Moultrie	</a:t>
            </a:r>
            <a:r>
              <a:rPr dirty="0" sz="900" spc="-5" b="1">
                <a:solidFill>
                  <a:srgbClr val="3B69A0"/>
                </a:solidFill>
                <a:latin typeface="Calibri"/>
                <a:cs typeface="Calibri"/>
              </a:rPr>
              <a:t>Brunswick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50">
              <a:latin typeface="Times New Roman"/>
              <a:cs typeface="Times New Roman"/>
            </a:endParaRPr>
          </a:p>
          <a:p>
            <a:pPr algn="ctr" marR="1786889">
              <a:lnSpc>
                <a:spcPts val="1019"/>
              </a:lnSpc>
            </a:pPr>
            <a:r>
              <a:rPr dirty="0" sz="900" spc="-5" b="1">
                <a:solidFill>
                  <a:srgbClr val="3B69A0"/>
                </a:solidFill>
                <a:latin typeface="Calibri"/>
                <a:cs typeface="Calibri"/>
              </a:rPr>
              <a:t>Thomasville</a:t>
            </a:r>
            <a:endParaRPr sz="900">
              <a:latin typeface="Calibri"/>
              <a:cs typeface="Calibri"/>
            </a:endParaRPr>
          </a:p>
          <a:p>
            <a:pPr algn="ctr" marL="1081405">
              <a:lnSpc>
                <a:spcPts val="1019"/>
              </a:lnSpc>
            </a:pPr>
            <a:r>
              <a:rPr dirty="0" sz="900" spc="-5" b="1">
                <a:solidFill>
                  <a:srgbClr val="3B69A0"/>
                </a:solidFill>
                <a:latin typeface="Calibri"/>
                <a:cs typeface="Calibri"/>
              </a:rPr>
              <a:t>Valdosta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4841747" y="571500"/>
            <a:ext cx="124967" cy="12496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6286500" y="3774947"/>
            <a:ext cx="124967" cy="12496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8258556" y="4980432"/>
            <a:ext cx="124968" cy="12496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5811011" y="2531364"/>
            <a:ext cx="124967" cy="12496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5247132" y="1644395"/>
            <a:ext cx="124967" cy="12496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2860548" y="1080516"/>
            <a:ext cx="123443" cy="123443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0" y="0"/>
            <a:ext cx="10363199" cy="7772397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 txBox="1"/>
          <p:nvPr/>
        </p:nvSpPr>
        <p:spPr>
          <a:xfrm>
            <a:off x="9747884" y="7287564"/>
            <a:ext cx="199390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5">
                <a:solidFill>
                  <a:srgbClr val="44536A"/>
                </a:solidFill>
                <a:latin typeface="Calibri"/>
                <a:cs typeface="Calibri"/>
              </a:rPr>
              <a:t>10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57" name="object 57"/>
          <p:cNvSpPr txBox="1">
            <a:spLocks noGrp="1"/>
          </p:cNvSpPr>
          <p:nvPr>
            <p:ph type="title"/>
          </p:nvPr>
        </p:nvSpPr>
        <p:spPr>
          <a:xfrm>
            <a:off x="6120765" y="65659"/>
            <a:ext cx="4128770" cy="9271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83845">
              <a:lnSpc>
                <a:spcPts val="3130"/>
              </a:lnSpc>
              <a:spcBef>
                <a:spcPts val="95"/>
              </a:spcBef>
            </a:pPr>
            <a:r>
              <a:rPr dirty="0" sz="2800" spc="-10" b="0">
                <a:solidFill>
                  <a:srgbClr val="2C4F79"/>
                </a:solidFill>
                <a:latin typeface="Calibri"/>
                <a:cs typeface="Calibri"/>
              </a:rPr>
              <a:t>How </a:t>
            </a:r>
            <a:r>
              <a:rPr dirty="0" sz="2800" spc="-5" b="0">
                <a:solidFill>
                  <a:srgbClr val="2C4F79"/>
                </a:solidFill>
                <a:latin typeface="Calibri"/>
                <a:cs typeface="Calibri"/>
              </a:rPr>
              <a:t>a </a:t>
            </a:r>
            <a:r>
              <a:rPr dirty="0" sz="2800" spc="-15" b="0">
                <a:solidFill>
                  <a:srgbClr val="2C4F79"/>
                </a:solidFill>
                <a:latin typeface="Calibri"/>
                <a:cs typeface="Calibri"/>
              </a:rPr>
              <a:t>commonly</a:t>
            </a:r>
            <a:r>
              <a:rPr dirty="0" sz="2800" spc="5" b="0">
                <a:solidFill>
                  <a:srgbClr val="2C4F79"/>
                </a:solidFill>
                <a:latin typeface="Calibri"/>
                <a:cs typeface="Calibri"/>
              </a:rPr>
              <a:t> </a:t>
            </a:r>
            <a:r>
              <a:rPr dirty="0" sz="2800" spc="-10" b="0">
                <a:solidFill>
                  <a:srgbClr val="2C4F79"/>
                </a:solidFill>
                <a:latin typeface="Calibri"/>
                <a:cs typeface="Calibri"/>
              </a:rPr>
              <a:t>imposed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ts val="3970"/>
              </a:lnSpc>
            </a:pPr>
            <a:r>
              <a:rPr dirty="0" sz="3500" spc="-5">
                <a:solidFill>
                  <a:srgbClr val="2C4F79"/>
                </a:solidFill>
              </a:rPr>
              <a:t>150-mile </a:t>
            </a:r>
            <a:r>
              <a:rPr dirty="0" sz="3500" spc="-15">
                <a:solidFill>
                  <a:srgbClr val="2C4F79"/>
                </a:solidFill>
              </a:rPr>
              <a:t>radius</a:t>
            </a:r>
            <a:r>
              <a:rPr dirty="0" sz="3500" spc="-65">
                <a:solidFill>
                  <a:srgbClr val="2C4F79"/>
                </a:solidFill>
              </a:rPr>
              <a:t> </a:t>
            </a:r>
            <a:r>
              <a:rPr dirty="0" sz="3500" spc="-5">
                <a:solidFill>
                  <a:srgbClr val="2C4F79"/>
                </a:solidFill>
              </a:rPr>
              <a:t>clause</a:t>
            </a:r>
            <a:endParaRPr sz="3500"/>
          </a:p>
        </p:txBody>
      </p:sp>
      <p:sp>
        <p:nvSpPr>
          <p:cNvPr id="58" name="object 58"/>
          <p:cNvSpPr txBox="1"/>
          <p:nvPr/>
        </p:nvSpPr>
        <p:spPr>
          <a:xfrm>
            <a:off x="7050405" y="930021"/>
            <a:ext cx="319786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0">
                <a:solidFill>
                  <a:srgbClr val="2C4F79"/>
                </a:solidFill>
                <a:latin typeface="Calibri"/>
                <a:cs typeface="Calibri"/>
              </a:rPr>
              <a:t>would impact</a:t>
            </a:r>
            <a:r>
              <a:rPr dirty="0" sz="2800" spc="-15">
                <a:solidFill>
                  <a:srgbClr val="2C4F79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2C4F79"/>
                </a:solidFill>
                <a:latin typeface="Calibri"/>
                <a:cs typeface="Calibri"/>
              </a:rPr>
              <a:t>Georgia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88392" y="0"/>
            <a:ext cx="10276332" cy="7697722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 txBox="1"/>
          <p:nvPr/>
        </p:nvSpPr>
        <p:spPr>
          <a:xfrm>
            <a:off x="831900" y="7415276"/>
            <a:ext cx="148907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3B69A0"/>
                </a:solidFill>
                <a:latin typeface="Calibri"/>
                <a:cs typeface="Calibri"/>
              </a:rPr>
              <a:t>150-mile</a:t>
            </a:r>
            <a:r>
              <a:rPr dirty="0" sz="1800" spc="-70" b="1">
                <a:solidFill>
                  <a:srgbClr val="3B69A0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3B69A0"/>
                </a:solidFill>
                <a:latin typeface="Calibri"/>
                <a:cs typeface="Calibri"/>
              </a:rPr>
              <a:t>radius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86613" y="7443927"/>
            <a:ext cx="3816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761221"/>
                </a:solidFill>
                <a:latin typeface="Calibri"/>
                <a:cs typeface="Calibri"/>
              </a:rPr>
              <a:t>CA</a:t>
            </a:r>
            <a:r>
              <a:rPr dirty="0" sz="900" spc="-10">
                <a:solidFill>
                  <a:srgbClr val="761221"/>
                </a:solidFill>
                <a:latin typeface="Calibri"/>
                <a:cs typeface="Calibri"/>
              </a:rPr>
              <a:t>S</a:t>
            </a:r>
            <a:r>
              <a:rPr dirty="0" sz="900">
                <a:solidFill>
                  <a:srgbClr val="761221"/>
                </a:solidFill>
                <a:latin typeface="Calibri"/>
                <a:cs typeface="Calibri"/>
              </a:rPr>
              <a:t>I</a:t>
            </a:r>
            <a:r>
              <a:rPr dirty="0" sz="900" spc="-5">
                <a:solidFill>
                  <a:srgbClr val="761221"/>
                </a:solidFill>
                <a:latin typeface="Calibri"/>
                <a:cs typeface="Calibri"/>
              </a:rPr>
              <a:t>N</a:t>
            </a:r>
            <a:r>
              <a:rPr dirty="0" sz="900">
                <a:solidFill>
                  <a:srgbClr val="761221"/>
                </a:solidFill>
                <a:latin typeface="Calibri"/>
                <a:cs typeface="Calibri"/>
              </a:rPr>
              <a:t>O</a:t>
            </a:r>
            <a:endParaRPr sz="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37486" y="6365544"/>
            <a:ext cx="7700645" cy="1183640"/>
          </a:xfrm>
          <a:prstGeom prst="rect">
            <a:avLst/>
          </a:prstGeom>
        </p:spPr>
        <p:txBody>
          <a:bodyPr wrap="square" lIns="0" tIns="81280" rIns="0" bIns="0" rtlCol="0" vert="horz">
            <a:spAutoFit/>
          </a:bodyPr>
          <a:lstStyle/>
          <a:p>
            <a:pPr marL="12700" marR="5080">
              <a:lnSpc>
                <a:spcPts val="4320"/>
              </a:lnSpc>
              <a:spcBef>
                <a:spcPts val="640"/>
              </a:spcBef>
            </a:pPr>
            <a:r>
              <a:rPr dirty="0" sz="4000" spc="-10" b="1">
                <a:solidFill>
                  <a:srgbClr val="2C4F79"/>
                </a:solidFill>
                <a:latin typeface="Calibri"/>
                <a:cs typeface="Calibri"/>
              </a:rPr>
              <a:t>These </a:t>
            </a:r>
            <a:r>
              <a:rPr dirty="0" sz="4000" spc="-5" b="1">
                <a:solidFill>
                  <a:srgbClr val="2C4F79"/>
                </a:solidFill>
                <a:latin typeface="Calibri"/>
                <a:cs typeface="Calibri"/>
              </a:rPr>
              <a:t>issues </a:t>
            </a:r>
            <a:r>
              <a:rPr dirty="0" sz="4000" spc="-15" b="1">
                <a:solidFill>
                  <a:srgbClr val="2C4F79"/>
                </a:solidFill>
                <a:latin typeface="Calibri"/>
                <a:cs typeface="Calibri"/>
              </a:rPr>
              <a:t>would </a:t>
            </a:r>
            <a:r>
              <a:rPr dirty="0" sz="4000" spc="-5" b="1">
                <a:solidFill>
                  <a:srgbClr val="2C4F79"/>
                </a:solidFill>
                <a:latin typeface="Calibri"/>
                <a:cs typeface="Calibri"/>
              </a:rPr>
              <a:t>not be unique </a:t>
            </a:r>
            <a:r>
              <a:rPr dirty="0" sz="4000" spc="-25" b="1">
                <a:solidFill>
                  <a:srgbClr val="2C4F79"/>
                </a:solidFill>
                <a:latin typeface="Calibri"/>
                <a:cs typeface="Calibri"/>
              </a:rPr>
              <a:t>to  </a:t>
            </a:r>
            <a:r>
              <a:rPr dirty="0" sz="4000" spc="-15" b="1">
                <a:solidFill>
                  <a:srgbClr val="2C4F79"/>
                </a:solidFill>
                <a:latin typeface="Calibri"/>
                <a:cs typeface="Calibri"/>
              </a:rPr>
              <a:t>Georgia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747884" y="7287564"/>
            <a:ext cx="199390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5">
                <a:solidFill>
                  <a:srgbClr val="888888"/>
                </a:solidFill>
                <a:latin typeface="Calibri"/>
                <a:cs typeface="Calibri"/>
              </a:rPr>
              <a:t>11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565147" y="6321552"/>
            <a:ext cx="0" cy="1267460"/>
          </a:xfrm>
          <a:custGeom>
            <a:avLst/>
            <a:gdLst/>
            <a:ahLst/>
            <a:cxnLst/>
            <a:rect l="l" t="t" r="r" b="b"/>
            <a:pathLst>
              <a:path w="0" h="1267459">
                <a:moveTo>
                  <a:pt x="0" y="0"/>
                </a:moveTo>
                <a:lnTo>
                  <a:pt x="0" y="1267091"/>
                </a:lnTo>
              </a:path>
            </a:pathLst>
          </a:custGeom>
          <a:ln w="6096">
            <a:solidFill>
              <a:srgbClr val="D4E0E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51459" y="6444996"/>
            <a:ext cx="1127760" cy="9677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0" y="0"/>
            <a:ext cx="10363200" cy="61752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290561" y="5493765"/>
            <a:ext cx="3056890" cy="666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29845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solidFill>
                  <a:srgbClr val="1E3551"/>
                </a:solidFill>
                <a:latin typeface="Calibri"/>
                <a:cs typeface="Calibri"/>
              </a:rPr>
              <a:t>States </a:t>
            </a:r>
            <a:r>
              <a:rPr dirty="0" sz="1400" spc="-5">
                <a:solidFill>
                  <a:srgbClr val="1E3551"/>
                </a:solidFill>
                <a:latin typeface="Calibri"/>
                <a:cs typeface="Calibri"/>
              </a:rPr>
              <a:t>shaded dark blue responded </a:t>
            </a:r>
            <a:r>
              <a:rPr dirty="0" sz="1400" spc="-10">
                <a:solidFill>
                  <a:srgbClr val="1E3551"/>
                </a:solidFill>
                <a:latin typeface="Calibri"/>
                <a:cs typeface="Calibri"/>
              </a:rPr>
              <a:t>to  </a:t>
            </a:r>
            <a:r>
              <a:rPr dirty="0" sz="1400" spc="-5">
                <a:solidFill>
                  <a:srgbClr val="1E3551"/>
                </a:solidFill>
                <a:latin typeface="Calibri"/>
                <a:cs typeface="Calibri"/>
              </a:rPr>
              <a:t>survey(s) on the impact of casino gaming  that </a:t>
            </a:r>
            <a:r>
              <a:rPr dirty="0" sz="1400">
                <a:solidFill>
                  <a:srgbClr val="1E3551"/>
                </a:solidFill>
                <a:latin typeface="Calibri"/>
                <a:cs typeface="Calibri"/>
              </a:rPr>
              <a:t>will </a:t>
            </a:r>
            <a:r>
              <a:rPr dirty="0" sz="1400" spc="-5">
                <a:solidFill>
                  <a:srgbClr val="1E3551"/>
                </a:solidFill>
                <a:latin typeface="Calibri"/>
                <a:cs typeface="Calibri"/>
              </a:rPr>
              <a:t>be discussed </a:t>
            </a:r>
            <a:r>
              <a:rPr dirty="0" sz="1400">
                <a:solidFill>
                  <a:srgbClr val="1E3551"/>
                </a:solidFill>
                <a:latin typeface="Calibri"/>
                <a:cs typeface="Calibri"/>
              </a:rPr>
              <a:t>in </a:t>
            </a:r>
            <a:r>
              <a:rPr dirty="0" sz="1400" spc="-5">
                <a:solidFill>
                  <a:srgbClr val="1E3551"/>
                </a:solidFill>
                <a:latin typeface="Calibri"/>
                <a:cs typeface="Calibri"/>
              </a:rPr>
              <a:t>this</a:t>
            </a:r>
            <a:r>
              <a:rPr dirty="0" sz="1400" spc="35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1E3551"/>
                </a:solidFill>
                <a:latin typeface="Calibri"/>
                <a:cs typeface="Calibri"/>
              </a:rPr>
              <a:t>presentation.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3618229" cy="1152525"/>
          </a:xfrm>
          <a:custGeom>
            <a:avLst/>
            <a:gdLst/>
            <a:ahLst/>
            <a:cxnLst/>
            <a:rect l="l" t="t" r="r" b="b"/>
            <a:pathLst>
              <a:path w="3618229" h="1152525">
                <a:moveTo>
                  <a:pt x="0" y="1152144"/>
                </a:moveTo>
                <a:lnTo>
                  <a:pt x="3617976" y="1152144"/>
                </a:lnTo>
                <a:lnTo>
                  <a:pt x="3617976" y="0"/>
                </a:lnTo>
                <a:lnTo>
                  <a:pt x="0" y="0"/>
                </a:lnTo>
                <a:lnTo>
                  <a:pt x="0" y="1152144"/>
                </a:lnTo>
                <a:close/>
              </a:path>
            </a:pathLst>
          </a:custGeom>
          <a:solidFill>
            <a:srgbClr val="4B8DD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34948" y="410971"/>
            <a:ext cx="19494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KEY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FINDINGS</a:t>
            </a:r>
            <a:r>
              <a:rPr dirty="0" sz="1800" spc="-8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FROM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152144"/>
            <a:ext cx="10363200" cy="60319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152144"/>
            <a:ext cx="10363200" cy="6032500"/>
          </a:xfrm>
          <a:custGeom>
            <a:avLst/>
            <a:gdLst/>
            <a:ahLst/>
            <a:cxnLst/>
            <a:rect l="l" t="t" r="r" b="b"/>
            <a:pathLst>
              <a:path w="10363200" h="6032500">
                <a:moveTo>
                  <a:pt x="0" y="6031992"/>
                </a:moveTo>
                <a:lnTo>
                  <a:pt x="10363200" y="6031992"/>
                </a:lnTo>
                <a:lnTo>
                  <a:pt x="10363200" y="0"/>
                </a:lnTo>
                <a:lnTo>
                  <a:pt x="0" y="0"/>
                </a:lnTo>
                <a:lnTo>
                  <a:pt x="0" y="6031992"/>
                </a:lnTo>
                <a:close/>
              </a:path>
            </a:pathLst>
          </a:custGeom>
          <a:solidFill>
            <a:srgbClr val="EBF3FA">
              <a:alpha val="9097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3807714" y="51943"/>
            <a:ext cx="5066030" cy="953135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535"/>
              </a:spcBef>
            </a:pPr>
            <a:r>
              <a:rPr dirty="0" sz="3200" spc="-10" b="1">
                <a:solidFill>
                  <a:srgbClr val="2C4F79"/>
                </a:solidFill>
                <a:latin typeface="Calibri"/>
                <a:cs typeface="Calibri"/>
              </a:rPr>
              <a:t>Conventions, </a:t>
            </a:r>
            <a:r>
              <a:rPr dirty="0" sz="3200" b="1">
                <a:solidFill>
                  <a:srgbClr val="2C4F79"/>
                </a:solidFill>
                <a:latin typeface="Calibri"/>
                <a:cs typeface="Calibri"/>
              </a:rPr>
              <a:t>Sports &amp;</a:t>
            </a:r>
            <a:r>
              <a:rPr dirty="0" sz="3200" spc="-100" b="1">
                <a:solidFill>
                  <a:srgbClr val="2C4F79"/>
                </a:solidFill>
                <a:latin typeface="Calibri"/>
                <a:cs typeface="Calibri"/>
              </a:rPr>
              <a:t> </a:t>
            </a:r>
            <a:r>
              <a:rPr dirty="0" sz="3200" spc="-5" b="1">
                <a:solidFill>
                  <a:srgbClr val="2C4F79"/>
                </a:solidFill>
                <a:latin typeface="Calibri"/>
                <a:cs typeface="Calibri"/>
              </a:rPr>
              <a:t>Leisure  </a:t>
            </a:r>
            <a:r>
              <a:rPr dirty="0" sz="3200" spc="-10" b="1">
                <a:solidFill>
                  <a:srgbClr val="2C4F79"/>
                </a:solidFill>
                <a:latin typeface="Calibri"/>
                <a:cs typeface="Calibri"/>
              </a:rPr>
              <a:t>International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747884" y="7287564"/>
            <a:ext cx="199390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5">
                <a:solidFill>
                  <a:srgbClr val="888888"/>
                </a:solidFill>
                <a:latin typeface="Calibri"/>
                <a:cs typeface="Calibri"/>
              </a:rPr>
              <a:t>12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2418588"/>
            <a:ext cx="5148580" cy="1858010"/>
          </a:xfrm>
          <a:custGeom>
            <a:avLst/>
            <a:gdLst/>
            <a:ahLst/>
            <a:cxnLst/>
            <a:rect l="l" t="t" r="r" b="b"/>
            <a:pathLst>
              <a:path w="5148580" h="1858010">
                <a:moveTo>
                  <a:pt x="0" y="1857755"/>
                </a:moveTo>
                <a:lnTo>
                  <a:pt x="5148072" y="1857755"/>
                </a:lnTo>
                <a:lnTo>
                  <a:pt x="5148072" y="0"/>
                </a:lnTo>
                <a:lnTo>
                  <a:pt x="0" y="0"/>
                </a:lnTo>
                <a:lnTo>
                  <a:pt x="0" y="1857755"/>
                </a:lnTo>
                <a:close/>
              </a:path>
            </a:pathLst>
          </a:custGeom>
          <a:solidFill>
            <a:srgbClr val="9FC2E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208889" y="2647264"/>
            <a:ext cx="4726305" cy="13684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2000" spc="-5">
                <a:solidFill>
                  <a:srgbClr val="2C4F79"/>
                </a:solidFill>
                <a:latin typeface="Calibri"/>
                <a:cs typeface="Calibri"/>
              </a:rPr>
              <a:t>Small </a:t>
            </a:r>
            <a:r>
              <a:rPr dirty="0" sz="2000" spc="-15">
                <a:solidFill>
                  <a:srgbClr val="2C4F79"/>
                </a:solidFill>
                <a:latin typeface="Calibri"/>
                <a:cs typeface="Calibri"/>
              </a:rPr>
              <a:t>market </a:t>
            </a:r>
            <a:r>
              <a:rPr dirty="0" sz="2000" spc="-10">
                <a:solidFill>
                  <a:srgbClr val="2C4F79"/>
                </a:solidFill>
                <a:latin typeface="Calibri"/>
                <a:cs typeface="Calibri"/>
              </a:rPr>
              <a:t>theaters experienced</a:t>
            </a:r>
            <a:r>
              <a:rPr dirty="0" sz="2000" spc="70">
                <a:solidFill>
                  <a:srgbClr val="2C4F79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C4F79"/>
                </a:solidFill>
                <a:latin typeface="Calibri"/>
                <a:cs typeface="Calibri"/>
              </a:rPr>
              <a:t>significant</a:t>
            </a:r>
            <a:endParaRPr sz="2000">
              <a:latin typeface="Calibri"/>
              <a:cs typeface="Calibri"/>
            </a:endParaRPr>
          </a:p>
          <a:p>
            <a:pPr algn="ctr" marL="3175">
              <a:lnSpc>
                <a:spcPts val="2370"/>
              </a:lnSpc>
              <a:spcBef>
                <a:spcPts val="5"/>
              </a:spcBef>
            </a:pPr>
            <a:r>
              <a:rPr dirty="0" sz="2000" spc="-5">
                <a:solidFill>
                  <a:srgbClr val="2C4F79"/>
                </a:solidFill>
                <a:latin typeface="Calibri"/>
                <a:cs typeface="Calibri"/>
              </a:rPr>
              <a:t>competition, </a:t>
            </a:r>
            <a:r>
              <a:rPr dirty="0" sz="2000" spc="-10">
                <a:solidFill>
                  <a:srgbClr val="2C4F79"/>
                </a:solidFill>
                <a:latin typeface="Calibri"/>
                <a:cs typeface="Calibri"/>
              </a:rPr>
              <a:t>oftentimes </a:t>
            </a:r>
            <a:r>
              <a:rPr dirty="0" sz="2000" spc="-5">
                <a:solidFill>
                  <a:srgbClr val="2C4F79"/>
                </a:solidFill>
                <a:latin typeface="Calibri"/>
                <a:cs typeface="Calibri"/>
              </a:rPr>
              <a:t>resulting </a:t>
            </a:r>
            <a:r>
              <a:rPr dirty="0" sz="2000">
                <a:solidFill>
                  <a:srgbClr val="2C4F79"/>
                </a:solidFill>
                <a:latin typeface="Calibri"/>
                <a:cs typeface="Calibri"/>
              </a:rPr>
              <a:t>in</a:t>
            </a:r>
            <a:r>
              <a:rPr dirty="0" sz="2000" spc="20">
                <a:solidFill>
                  <a:srgbClr val="2C4F79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C4F79"/>
                </a:solidFill>
                <a:latin typeface="Calibri"/>
                <a:cs typeface="Calibri"/>
              </a:rPr>
              <a:t>a</a:t>
            </a:r>
            <a:endParaRPr sz="2000">
              <a:latin typeface="Calibri"/>
              <a:cs typeface="Calibri"/>
            </a:endParaRPr>
          </a:p>
          <a:p>
            <a:pPr algn="ctr" marL="2540">
              <a:lnSpc>
                <a:spcPts val="3329"/>
              </a:lnSpc>
            </a:pPr>
            <a:r>
              <a:rPr dirty="0" sz="2800" spc="-20" b="1">
                <a:solidFill>
                  <a:srgbClr val="2C4F79"/>
                </a:solidFill>
                <a:latin typeface="Calibri"/>
                <a:cs typeface="Calibri"/>
              </a:rPr>
              <a:t>forced</a:t>
            </a:r>
            <a:r>
              <a:rPr dirty="0" sz="2800" spc="5" b="1">
                <a:solidFill>
                  <a:srgbClr val="2C4F79"/>
                </a:solidFill>
                <a:latin typeface="Calibri"/>
                <a:cs typeface="Calibri"/>
              </a:rPr>
              <a:t> </a:t>
            </a:r>
            <a:r>
              <a:rPr dirty="0" sz="2800" spc="-20" b="1">
                <a:solidFill>
                  <a:srgbClr val="2C4F79"/>
                </a:solidFill>
                <a:latin typeface="Calibri"/>
                <a:cs typeface="Calibri"/>
              </a:rPr>
              <a:t>exit</a:t>
            </a:r>
            <a:endParaRPr sz="2800">
              <a:latin typeface="Calibri"/>
              <a:cs typeface="Calibri"/>
            </a:endParaRPr>
          </a:p>
          <a:p>
            <a:pPr algn="ctr" marL="2540">
              <a:lnSpc>
                <a:spcPct val="100000"/>
              </a:lnSpc>
              <a:spcBef>
                <a:spcPts val="55"/>
              </a:spcBef>
            </a:pPr>
            <a:r>
              <a:rPr dirty="0" sz="2000" spc="-15">
                <a:solidFill>
                  <a:srgbClr val="2C4F79"/>
                </a:solidFill>
                <a:latin typeface="Calibri"/>
                <a:cs typeface="Calibri"/>
              </a:rPr>
              <a:t>from </a:t>
            </a:r>
            <a:r>
              <a:rPr dirty="0" sz="2000" spc="-5">
                <a:solidFill>
                  <a:srgbClr val="2C4F79"/>
                </a:solidFill>
                <a:latin typeface="Calibri"/>
                <a:cs typeface="Calibri"/>
              </a:rPr>
              <a:t>segments of </a:t>
            </a:r>
            <a:r>
              <a:rPr dirty="0" sz="2000">
                <a:solidFill>
                  <a:srgbClr val="2C4F79"/>
                </a:solidFill>
                <a:latin typeface="Calibri"/>
                <a:cs typeface="Calibri"/>
              </a:rPr>
              <a:t>the</a:t>
            </a:r>
            <a:r>
              <a:rPr dirty="0" sz="2000" spc="10">
                <a:solidFill>
                  <a:srgbClr val="2C4F79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2C4F79"/>
                </a:solidFill>
                <a:latin typeface="Calibri"/>
                <a:cs typeface="Calibri"/>
              </a:rPr>
              <a:t>market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215128" y="2418588"/>
            <a:ext cx="5148580" cy="1858010"/>
          </a:xfrm>
          <a:custGeom>
            <a:avLst/>
            <a:gdLst/>
            <a:ahLst/>
            <a:cxnLst/>
            <a:rect l="l" t="t" r="r" b="b"/>
            <a:pathLst>
              <a:path w="5148580" h="1858010">
                <a:moveTo>
                  <a:pt x="0" y="1857755"/>
                </a:moveTo>
                <a:lnTo>
                  <a:pt x="5148072" y="1857755"/>
                </a:lnTo>
                <a:lnTo>
                  <a:pt x="5148072" y="0"/>
                </a:lnTo>
                <a:lnTo>
                  <a:pt x="0" y="0"/>
                </a:lnTo>
                <a:lnTo>
                  <a:pt x="0" y="1857755"/>
                </a:lnTo>
                <a:close/>
              </a:path>
            </a:pathLst>
          </a:custGeom>
          <a:solidFill>
            <a:srgbClr val="9FC2EC">
              <a:alpha val="65097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5394452" y="2647264"/>
            <a:ext cx="4789170" cy="13684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706120">
              <a:lnSpc>
                <a:spcPts val="2375"/>
              </a:lnSpc>
              <a:spcBef>
                <a:spcPts val="105"/>
              </a:spcBef>
            </a:pPr>
            <a:r>
              <a:rPr dirty="0" sz="2000" spc="-15">
                <a:solidFill>
                  <a:srgbClr val="2C4F79"/>
                </a:solidFill>
                <a:latin typeface="Calibri"/>
                <a:cs typeface="Calibri"/>
              </a:rPr>
              <a:t>Theaters </a:t>
            </a:r>
            <a:r>
              <a:rPr dirty="0" sz="2000">
                <a:solidFill>
                  <a:srgbClr val="2C4F79"/>
                </a:solidFill>
                <a:latin typeface="Calibri"/>
                <a:cs typeface="Calibri"/>
              </a:rPr>
              <a:t>in </a:t>
            </a:r>
            <a:r>
              <a:rPr dirty="0" sz="2000" spc="-10">
                <a:solidFill>
                  <a:srgbClr val="2C4F79"/>
                </a:solidFill>
                <a:latin typeface="Calibri"/>
                <a:cs typeface="Calibri"/>
              </a:rPr>
              <a:t>large </a:t>
            </a:r>
            <a:r>
              <a:rPr dirty="0" sz="2000" spc="-15">
                <a:solidFill>
                  <a:srgbClr val="2C4F79"/>
                </a:solidFill>
                <a:latin typeface="Calibri"/>
                <a:cs typeface="Calibri"/>
              </a:rPr>
              <a:t>markets </a:t>
            </a:r>
            <a:r>
              <a:rPr dirty="0" sz="2000" spc="-5">
                <a:solidFill>
                  <a:srgbClr val="2C4F79"/>
                </a:solidFill>
                <a:latin typeface="Calibri"/>
                <a:cs typeface="Calibri"/>
              </a:rPr>
              <a:t>saw</a:t>
            </a:r>
            <a:r>
              <a:rPr dirty="0" sz="2000" spc="40">
                <a:solidFill>
                  <a:srgbClr val="2C4F79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C4F79"/>
                </a:solidFill>
                <a:latin typeface="Calibri"/>
                <a:cs typeface="Calibri"/>
              </a:rPr>
              <a:t>an</a:t>
            </a:r>
            <a:endParaRPr sz="2000">
              <a:latin typeface="Calibri"/>
              <a:cs typeface="Calibri"/>
            </a:endParaRPr>
          </a:p>
          <a:p>
            <a:pPr marL="979805">
              <a:lnSpc>
                <a:spcPts val="3335"/>
              </a:lnSpc>
            </a:pPr>
            <a:r>
              <a:rPr dirty="0" sz="2800" spc="-15" b="1">
                <a:solidFill>
                  <a:srgbClr val="2C4F79"/>
                </a:solidFill>
                <a:latin typeface="Calibri"/>
                <a:cs typeface="Calibri"/>
              </a:rPr>
              <a:t>erosion </a:t>
            </a:r>
            <a:r>
              <a:rPr dirty="0" sz="2800" spc="-5" b="1">
                <a:solidFill>
                  <a:srgbClr val="2C4F79"/>
                </a:solidFill>
                <a:latin typeface="Calibri"/>
                <a:cs typeface="Calibri"/>
              </a:rPr>
              <a:t>of</a:t>
            </a:r>
            <a:r>
              <a:rPr dirty="0" sz="2800" spc="20" b="1">
                <a:solidFill>
                  <a:srgbClr val="2C4F79"/>
                </a:solidFill>
                <a:latin typeface="Calibri"/>
                <a:cs typeface="Calibri"/>
              </a:rPr>
              <a:t> </a:t>
            </a:r>
            <a:r>
              <a:rPr dirty="0" sz="2800" spc="-5" b="1">
                <a:solidFill>
                  <a:srgbClr val="2C4F79"/>
                </a:solidFill>
                <a:latin typeface="Calibri"/>
                <a:cs typeface="Calibri"/>
              </a:rPr>
              <a:t>business</a:t>
            </a:r>
            <a:endParaRPr sz="2800">
              <a:latin typeface="Calibri"/>
              <a:cs typeface="Calibri"/>
            </a:endParaRPr>
          </a:p>
          <a:p>
            <a:pPr algn="ctr" marL="12700" marR="5080">
              <a:lnSpc>
                <a:spcPct val="100000"/>
              </a:lnSpc>
              <a:spcBef>
                <a:spcPts val="55"/>
              </a:spcBef>
            </a:pPr>
            <a:r>
              <a:rPr dirty="0" sz="2000">
                <a:solidFill>
                  <a:srgbClr val="2C4F79"/>
                </a:solidFill>
                <a:latin typeface="Calibri"/>
                <a:cs typeface="Calibri"/>
              </a:rPr>
              <a:t>leading </a:t>
            </a:r>
            <a:r>
              <a:rPr dirty="0" sz="2000" spc="-5">
                <a:solidFill>
                  <a:srgbClr val="2C4F79"/>
                </a:solidFill>
                <a:latin typeface="Calibri"/>
                <a:cs typeface="Calibri"/>
              </a:rPr>
              <a:t>some </a:t>
            </a:r>
            <a:r>
              <a:rPr dirty="0" sz="2000" spc="-15">
                <a:solidFill>
                  <a:srgbClr val="2C4F79"/>
                </a:solidFill>
                <a:latin typeface="Calibri"/>
                <a:cs typeface="Calibri"/>
              </a:rPr>
              <a:t>to </a:t>
            </a:r>
            <a:r>
              <a:rPr dirty="0" sz="2000" spc="-5">
                <a:solidFill>
                  <a:srgbClr val="2C4F79"/>
                </a:solidFill>
                <a:latin typeface="Calibri"/>
                <a:cs typeface="Calibri"/>
              </a:rPr>
              <a:t>alter </a:t>
            </a:r>
            <a:r>
              <a:rPr dirty="0" sz="2000">
                <a:solidFill>
                  <a:srgbClr val="2C4F79"/>
                </a:solidFill>
                <a:latin typeface="Calibri"/>
                <a:cs typeface="Calibri"/>
              </a:rPr>
              <a:t>their </a:t>
            </a:r>
            <a:r>
              <a:rPr dirty="0" sz="2000" spc="-5">
                <a:solidFill>
                  <a:srgbClr val="2C4F79"/>
                </a:solidFill>
                <a:latin typeface="Calibri"/>
                <a:cs typeface="Calibri"/>
              </a:rPr>
              <a:t>business </a:t>
            </a:r>
            <a:r>
              <a:rPr dirty="0" sz="2000">
                <a:solidFill>
                  <a:srgbClr val="2C4F79"/>
                </a:solidFill>
                <a:latin typeface="Calibri"/>
                <a:cs typeface="Calibri"/>
              </a:rPr>
              <a:t>models </a:t>
            </a:r>
            <a:r>
              <a:rPr dirty="0" sz="2000" spc="-15">
                <a:solidFill>
                  <a:srgbClr val="2C4F79"/>
                </a:solidFill>
                <a:latin typeface="Calibri"/>
                <a:cs typeface="Calibri"/>
              </a:rPr>
              <a:t>to  </a:t>
            </a:r>
            <a:r>
              <a:rPr dirty="0" sz="2000" spc="-5">
                <a:solidFill>
                  <a:srgbClr val="2C4F79"/>
                </a:solidFill>
                <a:latin typeface="Calibri"/>
                <a:cs typeface="Calibri"/>
              </a:rPr>
              <a:t>remain</a:t>
            </a:r>
            <a:r>
              <a:rPr dirty="0" sz="2000" spc="5">
                <a:solidFill>
                  <a:srgbClr val="2C4F79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C4F79"/>
                </a:solidFill>
                <a:latin typeface="Calibri"/>
                <a:cs typeface="Calibri"/>
              </a:rPr>
              <a:t>open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0" y="4325111"/>
            <a:ext cx="1811020" cy="2807335"/>
          </a:xfrm>
          <a:custGeom>
            <a:avLst/>
            <a:gdLst/>
            <a:ahLst/>
            <a:cxnLst/>
            <a:rect l="l" t="t" r="r" b="b"/>
            <a:pathLst>
              <a:path w="1811020" h="2807334">
                <a:moveTo>
                  <a:pt x="0" y="2807208"/>
                </a:moveTo>
                <a:lnTo>
                  <a:pt x="1810512" y="2807208"/>
                </a:lnTo>
                <a:lnTo>
                  <a:pt x="1810512" y="0"/>
                </a:lnTo>
                <a:lnTo>
                  <a:pt x="0" y="0"/>
                </a:lnTo>
                <a:lnTo>
                  <a:pt x="0" y="2807208"/>
                </a:lnTo>
                <a:close/>
              </a:path>
            </a:pathLst>
          </a:custGeom>
          <a:solidFill>
            <a:srgbClr val="28476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345744" y="5331332"/>
            <a:ext cx="111887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95885">
              <a:lnSpc>
                <a:spcPct val="100000"/>
              </a:lnSpc>
              <a:spcBef>
                <a:spcPts val="100"/>
              </a:spcBef>
            </a:pPr>
            <a:r>
              <a:rPr dirty="0" sz="2400" spc="-25">
                <a:solidFill>
                  <a:srgbClr val="FFFFFF"/>
                </a:solidFill>
                <a:latin typeface="Calibri"/>
                <a:cs typeface="Calibri"/>
              </a:rPr>
              <a:t>Venues  </a:t>
            </a:r>
            <a:r>
              <a:rPr dirty="0" sz="2400" spc="-3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epor</a:t>
            </a:r>
            <a:r>
              <a:rPr dirty="0" sz="2400" spc="-25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ed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10920" y="1043762"/>
            <a:ext cx="3315335" cy="940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baseline="-12962" sz="9000" spc="-15">
                <a:solidFill>
                  <a:srgbClr val="0F4A92"/>
                </a:solidFill>
                <a:latin typeface="Calibri"/>
                <a:cs typeface="Calibri"/>
              </a:rPr>
              <a:t>2</a:t>
            </a:r>
            <a:r>
              <a:rPr dirty="0" baseline="-12962" sz="9000" spc="502">
                <a:solidFill>
                  <a:srgbClr val="0F4A92"/>
                </a:solidFill>
                <a:latin typeface="Calibri"/>
                <a:cs typeface="Calibri"/>
              </a:rPr>
              <a:t>0</a:t>
            </a:r>
            <a:r>
              <a:rPr dirty="0" sz="2000" spc="-40">
                <a:solidFill>
                  <a:srgbClr val="2C4F79"/>
                </a:solidFill>
                <a:latin typeface="Calibri"/>
                <a:cs typeface="Calibri"/>
              </a:rPr>
              <a:t>P</a:t>
            </a:r>
            <a:r>
              <a:rPr dirty="0" sz="2000">
                <a:solidFill>
                  <a:srgbClr val="2C4F79"/>
                </a:solidFill>
                <a:latin typeface="Calibri"/>
                <a:cs typeface="Calibri"/>
              </a:rPr>
              <a:t>er</a:t>
            </a:r>
            <a:r>
              <a:rPr dirty="0" sz="2000" spc="-40">
                <a:solidFill>
                  <a:srgbClr val="2C4F79"/>
                </a:solidFill>
                <a:latin typeface="Calibri"/>
                <a:cs typeface="Calibri"/>
              </a:rPr>
              <a:t>f</a:t>
            </a:r>
            <a:r>
              <a:rPr dirty="0" sz="2000" spc="-5">
                <a:solidFill>
                  <a:srgbClr val="2C4F79"/>
                </a:solidFill>
                <a:latin typeface="Calibri"/>
                <a:cs typeface="Calibri"/>
              </a:rPr>
              <a:t>or</a:t>
            </a:r>
            <a:r>
              <a:rPr dirty="0" sz="2000" spc="-10">
                <a:solidFill>
                  <a:srgbClr val="2C4F79"/>
                </a:solidFill>
                <a:latin typeface="Calibri"/>
                <a:cs typeface="Calibri"/>
              </a:rPr>
              <a:t>m</a:t>
            </a:r>
            <a:r>
              <a:rPr dirty="0" sz="2000">
                <a:solidFill>
                  <a:srgbClr val="2C4F79"/>
                </a:solidFill>
                <a:latin typeface="Calibri"/>
                <a:cs typeface="Calibri"/>
              </a:rPr>
              <a:t>ing</a:t>
            </a:r>
            <a:r>
              <a:rPr dirty="0" sz="2000">
                <a:solidFill>
                  <a:srgbClr val="2C4F79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C4F79"/>
                </a:solidFill>
                <a:latin typeface="Calibri"/>
                <a:cs typeface="Calibri"/>
              </a:rPr>
              <a:t>Arts</a:t>
            </a:r>
            <a:r>
              <a:rPr dirty="0" sz="2000" spc="5">
                <a:solidFill>
                  <a:srgbClr val="2C4F79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C4F79"/>
                </a:solidFill>
                <a:latin typeface="Calibri"/>
                <a:cs typeface="Calibri"/>
              </a:rPr>
              <a:t>Ce</a:t>
            </a:r>
            <a:r>
              <a:rPr dirty="0" sz="2000" spc="-25">
                <a:solidFill>
                  <a:srgbClr val="2C4F79"/>
                </a:solidFill>
                <a:latin typeface="Calibri"/>
                <a:cs typeface="Calibri"/>
              </a:rPr>
              <a:t>nt</a:t>
            </a:r>
            <a:r>
              <a:rPr dirty="0" sz="2000">
                <a:solidFill>
                  <a:srgbClr val="2C4F79"/>
                </a:solidFill>
                <a:latin typeface="Calibri"/>
                <a:cs typeface="Calibri"/>
              </a:rPr>
              <a:t>e</a:t>
            </a:r>
            <a:r>
              <a:rPr dirty="0" sz="2000" spc="-45">
                <a:solidFill>
                  <a:srgbClr val="2C4F79"/>
                </a:solidFill>
                <a:latin typeface="Calibri"/>
                <a:cs typeface="Calibri"/>
              </a:rPr>
              <a:t>r</a:t>
            </a:r>
            <a:r>
              <a:rPr dirty="0" sz="2000">
                <a:solidFill>
                  <a:srgbClr val="2C4F79"/>
                </a:solidFill>
                <a:latin typeface="Calibri"/>
                <a:cs typeface="Calibri"/>
              </a:rPr>
              <a:t>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80938" y="1012316"/>
            <a:ext cx="1426845" cy="1031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baseline="-13468" sz="9900">
                <a:solidFill>
                  <a:srgbClr val="0F4A92"/>
                </a:solidFill>
                <a:latin typeface="Calibri"/>
                <a:cs typeface="Calibri"/>
              </a:rPr>
              <a:t>7</a:t>
            </a:r>
            <a:r>
              <a:rPr dirty="0" baseline="-13468" sz="9900" spc="-839">
                <a:solidFill>
                  <a:srgbClr val="0F4A92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C4F79"/>
                </a:solidFill>
                <a:latin typeface="Calibri"/>
                <a:cs typeface="Calibri"/>
              </a:rPr>
              <a:t>Markets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271515" y="1427988"/>
            <a:ext cx="0" cy="709930"/>
          </a:xfrm>
          <a:custGeom>
            <a:avLst/>
            <a:gdLst/>
            <a:ahLst/>
            <a:cxnLst/>
            <a:rect l="l" t="t" r="r" b="b"/>
            <a:pathLst>
              <a:path w="0" h="709930">
                <a:moveTo>
                  <a:pt x="0" y="0"/>
                </a:moveTo>
                <a:lnTo>
                  <a:pt x="0" y="709422"/>
                </a:lnTo>
              </a:path>
            </a:pathLst>
          </a:custGeom>
          <a:ln w="6096">
            <a:solidFill>
              <a:srgbClr val="3B69A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992879" y="1922019"/>
            <a:ext cx="161290" cy="195580"/>
          </a:xfrm>
          <a:custGeom>
            <a:avLst/>
            <a:gdLst/>
            <a:ahLst/>
            <a:cxnLst/>
            <a:rect l="l" t="t" r="r" b="b"/>
            <a:pathLst>
              <a:path w="161289" h="195580">
                <a:moveTo>
                  <a:pt x="140646" y="128147"/>
                </a:moveTo>
                <a:lnTo>
                  <a:pt x="79695" y="128147"/>
                </a:lnTo>
                <a:lnTo>
                  <a:pt x="91050" y="129172"/>
                </a:lnTo>
                <a:lnTo>
                  <a:pt x="101647" y="132132"/>
                </a:lnTo>
                <a:lnTo>
                  <a:pt x="130179" y="159870"/>
                </a:lnTo>
                <a:lnTo>
                  <a:pt x="133722" y="193782"/>
                </a:lnTo>
                <a:lnTo>
                  <a:pt x="160745" y="195032"/>
                </a:lnTo>
                <a:lnTo>
                  <a:pt x="160619" y="180655"/>
                </a:lnTo>
                <a:lnTo>
                  <a:pt x="159647" y="166268"/>
                </a:lnTo>
                <a:lnTo>
                  <a:pt x="155510" y="151353"/>
                </a:lnTo>
                <a:lnTo>
                  <a:pt x="148586" y="137963"/>
                </a:lnTo>
                <a:lnTo>
                  <a:pt x="140646" y="128147"/>
                </a:lnTo>
                <a:close/>
              </a:path>
              <a:path w="161289" h="195580">
                <a:moveTo>
                  <a:pt x="79695" y="0"/>
                </a:moveTo>
                <a:lnTo>
                  <a:pt x="56838" y="4180"/>
                </a:lnTo>
                <a:lnTo>
                  <a:pt x="38159" y="15628"/>
                </a:lnTo>
                <a:lnTo>
                  <a:pt x="25559" y="32702"/>
                </a:lnTo>
                <a:lnTo>
                  <a:pt x="20936" y="53760"/>
                </a:lnTo>
                <a:lnTo>
                  <a:pt x="24060" y="71185"/>
                </a:lnTo>
                <a:lnTo>
                  <a:pt x="32756" y="86265"/>
                </a:lnTo>
                <a:lnTo>
                  <a:pt x="46011" y="98064"/>
                </a:lnTo>
                <a:lnTo>
                  <a:pt x="62811" y="105646"/>
                </a:lnTo>
                <a:lnTo>
                  <a:pt x="38750" y="114288"/>
                </a:lnTo>
                <a:lnTo>
                  <a:pt x="18742" y="129788"/>
                </a:lnTo>
                <a:lnTo>
                  <a:pt x="5065" y="151969"/>
                </a:lnTo>
                <a:lnTo>
                  <a:pt x="0" y="180655"/>
                </a:lnTo>
                <a:lnTo>
                  <a:pt x="0" y="193157"/>
                </a:lnTo>
                <a:lnTo>
                  <a:pt x="26339" y="193157"/>
                </a:lnTo>
                <a:lnTo>
                  <a:pt x="26339" y="180655"/>
                </a:lnTo>
                <a:lnTo>
                  <a:pt x="31732" y="157419"/>
                </a:lnTo>
                <a:lnTo>
                  <a:pt x="44153" y="141039"/>
                </a:lnTo>
                <a:lnTo>
                  <a:pt x="61006" y="131341"/>
                </a:lnTo>
                <a:lnTo>
                  <a:pt x="79695" y="128147"/>
                </a:lnTo>
                <a:lnTo>
                  <a:pt x="140646" y="128147"/>
                </a:lnTo>
                <a:lnTo>
                  <a:pt x="139128" y="126271"/>
                </a:lnTo>
                <a:lnTo>
                  <a:pt x="129917" y="119005"/>
                </a:lnTo>
                <a:lnTo>
                  <a:pt x="119628" y="113145"/>
                </a:lnTo>
                <a:lnTo>
                  <a:pt x="108451" y="108692"/>
                </a:lnTo>
                <a:lnTo>
                  <a:pt x="96578" y="105646"/>
                </a:lnTo>
                <a:lnTo>
                  <a:pt x="113095" y="98064"/>
                </a:lnTo>
                <a:lnTo>
                  <a:pt x="126381" y="86265"/>
                </a:lnTo>
                <a:lnTo>
                  <a:pt x="128217" y="83139"/>
                </a:lnTo>
                <a:lnTo>
                  <a:pt x="79695" y="83139"/>
                </a:lnTo>
                <a:lnTo>
                  <a:pt x="67612" y="80834"/>
                </a:lnTo>
                <a:lnTo>
                  <a:pt x="57492" y="74543"/>
                </a:lnTo>
                <a:lnTo>
                  <a:pt x="50538" y="65206"/>
                </a:lnTo>
                <a:lnTo>
                  <a:pt x="47952" y="53760"/>
                </a:lnTo>
                <a:lnTo>
                  <a:pt x="50538" y="42674"/>
                </a:lnTo>
                <a:lnTo>
                  <a:pt x="57492" y="33523"/>
                </a:lnTo>
                <a:lnTo>
                  <a:pt x="67612" y="27301"/>
                </a:lnTo>
                <a:lnTo>
                  <a:pt x="79695" y="25005"/>
                </a:lnTo>
                <a:lnTo>
                  <a:pt x="128152" y="25005"/>
                </a:lnTo>
                <a:lnTo>
                  <a:pt x="121231" y="15628"/>
                </a:lnTo>
                <a:lnTo>
                  <a:pt x="102553" y="4180"/>
                </a:lnTo>
                <a:lnTo>
                  <a:pt x="79695" y="0"/>
                </a:lnTo>
                <a:close/>
              </a:path>
              <a:path w="161289" h="195580">
                <a:moveTo>
                  <a:pt x="128152" y="25005"/>
                </a:moveTo>
                <a:lnTo>
                  <a:pt x="79695" y="25005"/>
                </a:lnTo>
                <a:lnTo>
                  <a:pt x="91778" y="27301"/>
                </a:lnTo>
                <a:lnTo>
                  <a:pt x="101898" y="33523"/>
                </a:lnTo>
                <a:lnTo>
                  <a:pt x="108854" y="42674"/>
                </a:lnTo>
                <a:lnTo>
                  <a:pt x="111439" y="53760"/>
                </a:lnTo>
                <a:lnTo>
                  <a:pt x="108854" y="65206"/>
                </a:lnTo>
                <a:lnTo>
                  <a:pt x="101898" y="74543"/>
                </a:lnTo>
                <a:lnTo>
                  <a:pt x="91778" y="80834"/>
                </a:lnTo>
                <a:lnTo>
                  <a:pt x="79695" y="83139"/>
                </a:lnTo>
                <a:lnTo>
                  <a:pt x="128217" y="83139"/>
                </a:lnTo>
                <a:lnTo>
                  <a:pt x="135235" y="71185"/>
                </a:lnTo>
                <a:lnTo>
                  <a:pt x="138454" y="53760"/>
                </a:lnTo>
                <a:lnTo>
                  <a:pt x="133832" y="32702"/>
                </a:lnTo>
                <a:lnTo>
                  <a:pt x="128152" y="25005"/>
                </a:lnTo>
                <a:close/>
              </a:path>
            </a:pathLst>
          </a:custGeom>
          <a:solidFill>
            <a:srgbClr val="2D67C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154300" y="1922019"/>
            <a:ext cx="161925" cy="195580"/>
          </a:xfrm>
          <a:custGeom>
            <a:avLst/>
            <a:gdLst/>
            <a:ahLst/>
            <a:cxnLst/>
            <a:rect l="l" t="t" r="r" b="b"/>
            <a:pathLst>
              <a:path w="161925" h="195580">
                <a:moveTo>
                  <a:pt x="141320" y="128147"/>
                </a:moveTo>
                <a:lnTo>
                  <a:pt x="80368" y="128147"/>
                </a:lnTo>
                <a:lnTo>
                  <a:pt x="91723" y="129172"/>
                </a:lnTo>
                <a:lnTo>
                  <a:pt x="102318" y="132132"/>
                </a:lnTo>
                <a:lnTo>
                  <a:pt x="130853" y="159870"/>
                </a:lnTo>
                <a:lnTo>
                  <a:pt x="134397" y="193782"/>
                </a:lnTo>
                <a:lnTo>
                  <a:pt x="161411" y="195032"/>
                </a:lnTo>
                <a:lnTo>
                  <a:pt x="161285" y="180655"/>
                </a:lnTo>
                <a:lnTo>
                  <a:pt x="160314" y="166268"/>
                </a:lnTo>
                <a:lnTo>
                  <a:pt x="156180" y="151353"/>
                </a:lnTo>
                <a:lnTo>
                  <a:pt x="149259" y="137963"/>
                </a:lnTo>
                <a:lnTo>
                  <a:pt x="141320" y="128147"/>
                </a:lnTo>
                <a:close/>
              </a:path>
              <a:path w="161925" h="195580">
                <a:moveTo>
                  <a:pt x="80368" y="0"/>
                </a:moveTo>
                <a:lnTo>
                  <a:pt x="57509" y="4180"/>
                </a:lnTo>
                <a:lnTo>
                  <a:pt x="38830" y="15628"/>
                </a:lnTo>
                <a:lnTo>
                  <a:pt x="26230" y="32702"/>
                </a:lnTo>
                <a:lnTo>
                  <a:pt x="21607" y="53760"/>
                </a:lnTo>
                <a:lnTo>
                  <a:pt x="24731" y="71185"/>
                </a:lnTo>
                <a:lnTo>
                  <a:pt x="33427" y="86265"/>
                </a:lnTo>
                <a:lnTo>
                  <a:pt x="46682" y="98064"/>
                </a:lnTo>
                <a:lnTo>
                  <a:pt x="63483" y="105646"/>
                </a:lnTo>
                <a:lnTo>
                  <a:pt x="39317" y="114288"/>
                </a:lnTo>
                <a:lnTo>
                  <a:pt x="19077" y="129788"/>
                </a:lnTo>
                <a:lnTo>
                  <a:pt x="5170" y="151969"/>
                </a:lnTo>
                <a:lnTo>
                  <a:pt x="0" y="180655"/>
                </a:lnTo>
                <a:lnTo>
                  <a:pt x="0" y="193157"/>
                </a:lnTo>
                <a:lnTo>
                  <a:pt x="27014" y="193157"/>
                </a:lnTo>
                <a:lnTo>
                  <a:pt x="27014" y="180655"/>
                </a:lnTo>
                <a:lnTo>
                  <a:pt x="32405" y="157419"/>
                </a:lnTo>
                <a:lnTo>
                  <a:pt x="44826" y="141039"/>
                </a:lnTo>
                <a:lnTo>
                  <a:pt x="61678" y="131341"/>
                </a:lnTo>
                <a:lnTo>
                  <a:pt x="80368" y="128147"/>
                </a:lnTo>
                <a:lnTo>
                  <a:pt x="141320" y="128147"/>
                </a:lnTo>
                <a:lnTo>
                  <a:pt x="139803" y="126271"/>
                </a:lnTo>
                <a:lnTo>
                  <a:pt x="130592" y="119005"/>
                </a:lnTo>
                <a:lnTo>
                  <a:pt x="120302" y="113145"/>
                </a:lnTo>
                <a:lnTo>
                  <a:pt x="109126" y="108692"/>
                </a:lnTo>
                <a:lnTo>
                  <a:pt x="97253" y="105646"/>
                </a:lnTo>
                <a:lnTo>
                  <a:pt x="113770" y="98064"/>
                </a:lnTo>
                <a:lnTo>
                  <a:pt x="127056" y="86265"/>
                </a:lnTo>
                <a:lnTo>
                  <a:pt x="128892" y="83139"/>
                </a:lnTo>
                <a:lnTo>
                  <a:pt x="80368" y="83139"/>
                </a:lnTo>
                <a:lnTo>
                  <a:pt x="68284" y="80834"/>
                </a:lnTo>
                <a:lnTo>
                  <a:pt x="58163" y="74543"/>
                </a:lnTo>
                <a:lnTo>
                  <a:pt x="51208" y="65206"/>
                </a:lnTo>
                <a:lnTo>
                  <a:pt x="48622" y="53760"/>
                </a:lnTo>
                <a:lnTo>
                  <a:pt x="51208" y="42674"/>
                </a:lnTo>
                <a:lnTo>
                  <a:pt x="58163" y="33523"/>
                </a:lnTo>
                <a:lnTo>
                  <a:pt x="68284" y="27301"/>
                </a:lnTo>
                <a:lnTo>
                  <a:pt x="80368" y="25005"/>
                </a:lnTo>
                <a:lnTo>
                  <a:pt x="128826" y="25005"/>
                </a:lnTo>
                <a:lnTo>
                  <a:pt x="121906" y="15628"/>
                </a:lnTo>
                <a:lnTo>
                  <a:pt x="103227" y="4180"/>
                </a:lnTo>
                <a:lnTo>
                  <a:pt x="80368" y="0"/>
                </a:lnTo>
                <a:close/>
              </a:path>
              <a:path w="161925" h="195580">
                <a:moveTo>
                  <a:pt x="128826" y="25005"/>
                </a:moveTo>
                <a:lnTo>
                  <a:pt x="80368" y="25005"/>
                </a:lnTo>
                <a:lnTo>
                  <a:pt x="92452" y="27301"/>
                </a:lnTo>
                <a:lnTo>
                  <a:pt x="102573" y="33523"/>
                </a:lnTo>
                <a:lnTo>
                  <a:pt x="109528" y="42674"/>
                </a:lnTo>
                <a:lnTo>
                  <a:pt x="112114" y="53760"/>
                </a:lnTo>
                <a:lnTo>
                  <a:pt x="109528" y="65206"/>
                </a:lnTo>
                <a:lnTo>
                  <a:pt x="102573" y="74543"/>
                </a:lnTo>
                <a:lnTo>
                  <a:pt x="92452" y="80834"/>
                </a:lnTo>
                <a:lnTo>
                  <a:pt x="80368" y="83139"/>
                </a:lnTo>
                <a:lnTo>
                  <a:pt x="128892" y="83139"/>
                </a:lnTo>
                <a:lnTo>
                  <a:pt x="135910" y="71185"/>
                </a:lnTo>
                <a:lnTo>
                  <a:pt x="139128" y="53760"/>
                </a:lnTo>
                <a:lnTo>
                  <a:pt x="134506" y="32702"/>
                </a:lnTo>
                <a:lnTo>
                  <a:pt x="128826" y="25005"/>
                </a:lnTo>
                <a:close/>
              </a:path>
            </a:pathLst>
          </a:custGeom>
          <a:solidFill>
            <a:srgbClr val="2D67C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317070" y="1922019"/>
            <a:ext cx="161290" cy="195580"/>
          </a:xfrm>
          <a:custGeom>
            <a:avLst/>
            <a:gdLst/>
            <a:ahLst/>
            <a:cxnLst/>
            <a:rect l="l" t="t" r="r" b="b"/>
            <a:pathLst>
              <a:path w="161289" h="195580">
                <a:moveTo>
                  <a:pt x="140660" y="128147"/>
                </a:moveTo>
                <a:lnTo>
                  <a:pt x="79693" y="128147"/>
                </a:lnTo>
                <a:lnTo>
                  <a:pt x="91048" y="129172"/>
                </a:lnTo>
                <a:lnTo>
                  <a:pt x="101642" y="132132"/>
                </a:lnTo>
                <a:lnTo>
                  <a:pt x="130431" y="159870"/>
                </a:lnTo>
                <a:lnTo>
                  <a:pt x="133722" y="193782"/>
                </a:lnTo>
                <a:lnTo>
                  <a:pt x="160736" y="195032"/>
                </a:lnTo>
                <a:lnTo>
                  <a:pt x="160643" y="180655"/>
                </a:lnTo>
                <a:lnTo>
                  <a:pt x="159923" y="166268"/>
                </a:lnTo>
                <a:lnTo>
                  <a:pt x="155755" y="151353"/>
                </a:lnTo>
                <a:lnTo>
                  <a:pt x="148675" y="137963"/>
                </a:lnTo>
                <a:lnTo>
                  <a:pt x="140660" y="128147"/>
                </a:lnTo>
                <a:close/>
              </a:path>
              <a:path w="161289" h="195580">
                <a:moveTo>
                  <a:pt x="79693" y="0"/>
                </a:moveTo>
                <a:lnTo>
                  <a:pt x="56940" y="4180"/>
                </a:lnTo>
                <a:lnTo>
                  <a:pt x="38492" y="15628"/>
                </a:lnTo>
                <a:lnTo>
                  <a:pt x="26124" y="32702"/>
                </a:lnTo>
                <a:lnTo>
                  <a:pt x="21607" y="53760"/>
                </a:lnTo>
                <a:lnTo>
                  <a:pt x="24626" y="71185"/>
                </a:lnTo>
                <a:lnTo>
                  <a:pt x="33089" y="86265"/>
                </a:lnTo>
                <a:lnTo>
                  <a:pt x="46112" y="98064"/>
                </a:lnTo>
                <a:lnTo>
                  <a:pt x="62808" y="105646"/>
                </a:lnTo>
                <a:lnTo>
                  <a:pt x="38747" y="114288"/>
                </a:lnTo>
                <a:lnTo>
                  <a:pt x="18740" y="129788"/>
                </a:lnTo>
                <a:lnTo>
                  <a:pt x="5064" y="151969"/>
                </a:lnTo>
                <a:lnTo>
                  <a:pt x="0" y="180655"/>
                </a:lnTo>
                <a:lnTo>
                  <a:pt x="0" y="193157"/>
                </a:lnTo>
                <a:lnTo>
                  <a:pt x="27014" y="193157"/>
                </a:lnTo>
                <a:lnTo>
                  <a:pt x="27014" y="180655"/>
                </a:lnTo>
                <a:lnTo>
                  <a:pt x="32015" y="157419"/>
                </a:lnTo>
                <a:lnTo>
                  <a:pt x="44235" y="141039"/>
                </a:lnTo>
                <a:lnTo>
                  <a:pt x="61014" y="131341"/>
                </a:lnTo>
                <a:lnTo>
                  <a:pt x="79693" y="128147"/>
                </a:lnTo>
                <a:lnTo>
                  <a:pt x="140660" y="128147"/>
                </a:lnTo>
                <a:lnTo>
                  <a:pt x="139128" y="126271"/>
                </a:lnTo>
                <a:lnTo>
                  <a:pt x="129913" y="119005"/>
                </a:lnTo>
                <a:lnTo>
                  <a:pt x="119624" y="113145"/>
                </a:lnTo>
                <a:lnTo>
                  <a:pt x="108450" y="108692"/>
                </a:lnTo>
                <a:lnTo>
                  <a:pt x="96578" y="105646"/>
                </a:lnTo>
                <a:lnTo>
                  <a:pt x="113091" y="98064"/>
                </a:lnTo>
                <a:lnTo>
                  <a:pt x="126378" y="86265"/>
                </a:lnTo>
                <a:lnTo>
                  <a:pt x="128214" y="83139"/>
                </a:lnTo>
                <a:lnTo>
                  <a:pt x="79693" y="83139"/>
                </a:lnTo>
                <a:lnTo>
                  <a:pt x="67715" y="80834"/>
                </a:lnTo>
                <a:lnTo>
                  <a:pt x="57826" y="74543"/>
                </a:lnTo>
                <a:lnTo>
                  <a:pt x="51102" y="65206"/>
                </a:lnTo>
                <a:lnTo>
                  <a:pt x="48622" y="53760"/>
                </a:lnTo>
                <a:lnTo>
                  <a:pt x="51102" y="42674"/>
                </a:lnTo>
                <a:lnTo>
                  <a:pt x="57826" y="33523"/>
                </a:lnTo>
                <a:lnTo>
                  <a:pt x="67715" y="27301"/>
                </a:lnTo>
                <a:lnTo>
                  <a:pt x="79693" y="25005"/>
                </a:lnTo>
                <a:lnTo>
                  <a:pt x="128152" y="25005"/>
                </a:lnTo>
                <a:lnTo>
                  <a:pt x="121231" y="15628"/>
                </a:lnTo>
                <a:lnTo>
                  <a:pt x="102552" y="4180"/>
                </a:lnTo>
                <a:lnTo>
                  <a:pt x="79693" y="0"/>
                </a:lnTo>
                <a:close/>
              </a:path>
              <a:path w="161289" h="195580">
                <a:moveTo>
                  <a:pt x="128152" y="25005"/>
                </a:moveTo>
                <a:lnTo>
                  <a:pt x="79693" y="25005"/>
                </a:lnTo>
                <a:lnTo>
                  <a:pt x="91776" y="27301"/>
                </a:lnTo>
                <a:lnTo>
                  <a:pt x="101894" y="33523"/>
                </a:lnTo>
                <a:lnTo>
                  <a:pt x="108846" y="42674"/>
                </a:lnTo>
                <a:lnTo>
                  <a:pt x="111430" y="53760"/>
                </a:lnTo>
                <a:lnTo>
                  <a:pt x="108846" y="65206"/>
                </a:lnTo>
                <a:lnTo>
                  <a:pt x="101894" y="74543"/>
                </a:lnTo>
                <a:lnTo>
                  <a:pt x="91776" y="80834"/>
                </a:lnTo>
                <a:lnTo>
                  <a:pt x="79693" y="83139"/>
                </a:lnTo>
                <a:lnTo>
                  <a:pt x="128214" y="83139"/>
                </a:lnTo>
                <a:lnTo>
                  <a:pt x="135234" y="71185"/>
                </a:lnTo>
                <a:lnTo>
                  <a:pt x="138454" y="53760"/>
                </a:lnTo>
                <a:lnTo>
                  <a:pt x="133832" y="32702"/>
                </a:lnTo>
                <a:lnTo>
                  <a:pt x="128152" y="25005"/>
                </a:lnTo>
                <a:close/>
              </a:path>
            </a:pathLst>
          </a:custGeom>
          <a:solidFill>
            <a:srgbClr val="2D67C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479156" y="1922019"/>
            <a:ext cx="161290" cy="195580"/>
          </a:xfrm>
          <a:custGeom>
            <a:avLst/>
            <a:gdLst/>
            <a:ahLst/>
            <a:cxnLst/>
            <a:rect l="l" t="t" r="r" b="b"/>
            <a:pathLst>
              <a:path w="161289" h="195580">
                <a:moveTo>
                  <a:pt x="140661" y="128147"/>
                </a:moveTo>
                <a:lnTo>
                  <a:pt x="79702" y="128147"/>
                </a:lnTo>
                <a:lnTo>
                  <a:pt x="91053" y="129172"/>
                </a:lnTo>
                <a:lnTo>
                  <a:pt x="101647" y="132132"/>
                </a:lnTo>
                <a:lnTo>
                  <a:pt x="130436" y="159870"/>
                </a:lnTo>
                <a:lnTo>
                  <a:pt x="133731" y="193782"/>
                </a:lnTo>
                <a:lnTo>
                  <a:pt x="160745" y="195032"/>
                </a:lnTo>
                <a:lnTo>
                  <a:pt x="160651" y="180655"/>
                </a:lnTo>
                <a:lnTo>
                  <a:pt x="159932" y="166268"/>
                </a:lnTo>
                <a:lnTo>
                  <a:pt x="155763" y="151353"/>
                </a:lnTo>
                <a:lnTo>
                  <a:pt x="148681" y="137963"/>
                </a:lnTo>
                <a:lnTo>
                  <a:pt x="140661" y="128147"/>
                </a:lnTo>
                <a:close/>
              </a:path>
              <a:path w="161289" h="195580">
                <a:moveTo>
                  <a:pt x="79702" y="0"/>
                </a:moveTo>
                <a:lnTo>
                  <a:pt x="56949" y="4180"/>
                </a:lnTo>
                <a:lnTo>
                  <a:pt x="38501" y="15628"/>
                </a:lnTo>
                <a:lnTo>
                  <a:pt x="26133" y="32702"/>
                </a:lnTo>
                <a:lnTo>
                  <a:pt x="21616" y="53760"/>
                </a:lnTo>
                <a:lnTo>
                  <a:pt x="24635" y="71185"/>
                </a:lnTo>
                <a:lnTo>
                  <a:pt x="33098" y="86265"/>
                </a:lnTo>
                <a:lnTo>
                  <a:pt x="46121" y="98064"/>
                </a:lnTo>
                <a:lnTo>
                  <a:pt x="62817" y="105646"/>
                </a:lnTo>
                <a:lnTo>
                  <a:pt x="38755" y="114288"/>
                </a:lnTo>
                <a:lnTo>
                  <a:pt x="18744" y="129788"/>
                </a:lnTo>
                <a:lnTo>
                  <a:pt x="5066" y="151969"/>
                </a:lnTo>
                <a:lnTo>
                  <a:pt x="0" y="180655"/>
                </a:lnTo>
                <a:lnTo>
                  <a:pt x="0" y="193157"/>
                </a:lnTo>
                <a:lnTo>
                  <a:pt x="27014" y="193157"/>
                </a:lnTo>
                <a:lnTo>
                  <a:pt x="27014" y="180655"/>
                </a:lnTo>
                <a:lnTo>
                  <a:pt x="32021" y="157419"/>
                </a:lnTo>
                <a:lnTo>
                  <a:pt x="44243" y="141039"/>
                </a:lnTo>
                <a:lnTo>
                  <a:pt x="61023" y="131341"/>
                </a:lnTo>
                <a:lnTo>
                  <a:pt x="79702" y="128147"/>
                </a:lnTo>
                <a:lnTo>
                  <a:pt x="140661" y="128147"/>
                </a:lnTo>
                <a:lnTo>
                  <a:pt x="139128" y="126271"/>
                </a:lnTo>
                <a:lnTo>
                  <a:pt x="129917" y="119005"/>
                </a:lnTo>
                <a:lnTo>
                  <a:pt x="119628" y="113145"/>
                </a:lnTo>
                <a:lnTo>
                  <a:pt x="108451" y="108692"/>
                </a:lnTo>
                <a:lnTo>
                  <a:pt x="96578" y="105646"/>
                </a:lnTo>
                <a:lnTo>
                  <a:pt x="113095" y="98064"/>
                </a:lnTo>
                <a:lnTo>
                  <a:pt x="126381" y="86265"/>
                </a:lnTo>
                <a:lnTo>
                  <a:pt x="128217" y="83139"/>
                </a:lnTo>
                <a:lnTo>
                  <a:pt x="79702" y="83139"/>
                </a:lnTo>
                <a:lnTo>
                  <a:pt x="67724" y="80834"/>
                </a:lnTo>
                <a:lnTo>
                  <a:pt x="57835" y="74543"/>
                </a:lnTo>
                <a:lnTo>
                  <a:pt x="51111" y="65206"/>
                </a:lnTo>
                <a:lnTo>
                  <a:pt x="48631" y="53760"/>
                </a:lnTo>
                <a:lnTo>
                  <a:pt x="51111" y="42674"/>
                </a:lnTo>
                <a:lnTo>
                  <a:pt x="57835" y="33523"/>
                </a:lnTo>
                <a:lnTo>
                  <a:pt x="67724" y="27301"/>
                </a:lnTo>
                <a:lnTo>
                  <a:pt x="79702" y="25005"/>
                </a:lnTo>
                <a:lnTo>
                  <a:pt x="128152" y="25005"/>
                </a:lnTo>
                <a:lnTo>
                  <a:pt x="121232" y="15628"/>
                </a:lnTo>
                <a:lnTo>
                  <a:pt x="102556" y="4180"/>
                </a:lnTo>
                <a:lnTo>
                  <a:pt x="79702" y="0"/>
                </a:lnTo>
                <a:close/>
              </a:path>
              <a:path w="161289" h="195580">
                <a:moveTo>
                  <a:pt x="128152" y="25005"/>
                </a:moveTo>
                <a:lnTo>
                  <a:pt x="79702" y="25005"/>
                </a:lnTo>
                <a:lnTo>
                  <a:pt x="91781" y="27301"/>
                </a:lnTo>
                <a:lnTo>
                  <a:pt x="101899" y="33523"/>
                </a:lnTo>
                <a:lnTo>
                  <a:pt x="108854" y="42674"/>
                </a:lnTo>
                <a:lnTo>
                  <a:pt x="111439" y="53760"/>
                </a:lnTo>
                <a:lnTo>
                  <a:pt x="108854" y="65206"/>
                </a:lnTo>
                <a:lnTo>
                  <a:pt x="101899" y="74543"/>
                </a:lnTo>
                <a:lnTo>
                  <a:pt x="91781" y="80834"/>
                </a:lnTo>
                <a:lnTo>
                  <a:pt x="79702" y="83139"/>
                </a:lnTo>
                <a:lnTo>
                  <a:pt x="128217" y="83139"/>
                </a:lnTo>
                <a:lnTo>
                  <a:pt x="135235" y="71185"/>
                </a:lnTo>
                <a:lnTo>
                  <a:pt x="138454" y="53760"/>
                </a:lnTo>
                <a:lnTo>
                  <a:pt x="133832" y="32702"/>
                </a:lnTo>
                <a:lnTo>
                  <a:pt x="128152" y="25005"/>
                </a:lnTo>
                <a:close/>
              </a:path>
            </a:pathLst>
          </a:custGeom>
          <a:solidFill>
            <a:srgbClr val="2D67C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280592" y="1621974"/>
            <a:ext cx="89831" cy="831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010439" y="1480077"/>
            <a:ext cx="631190" cy="417195"/>
          </a:xfrm>
          <a:custGeom>
            <a:avLst/>
            <a:gdLst/>
            <a:ahLst/>
            <a:cxnLst/>
            <a:rect l="l" t="t" r="r" b="b"/>
            <a:pathLst>
              <a:path w="631189" h="417194">
                <a:moveTo>
                  <a:pt x="630811" y="624"/>
                </a:moveTo>
                <a:lnTo>
                  <a:pt x="0" y="624"/>
                </a:lnTo>
                <a:lnTo>
                  <a:pt x="0" y="416937"/>
                </a:lnTo>
                <a:lnTo>
                  <a:pt x="630811" y="416937"/>
                </a:lnTo>
                <a:lnTo>
                  <a:pt x="630811" y="391939"/>
                </a:lnTo>
                <a:lnTo>
                  <a:pt x="81043" y="391939"/>
                </a:lnTo>
                <a:lnTo>
                  <a:pt x="81391" y="390690"/>
                </a:lnTo>
                <a:lnTo>
                  <a:pt x="27016" y="390690"/>
                </a:lnTo>
                <a:lnTo>
                  <a:pt x="27016" y="138148"/>
                </a:lnTo>
                <a:lnTo>
                  <a:pt x="40523" y="138148"/>
                </a:lnTo>
                <a:lnTo>
                  <a:pt x="48628" y="136899"/>
                </a:lnTo>
                <a:lnTo>
                  <a:pt x="77722" y="136899"/>
                </a:lnTo>
                <a:lnTo>
                  <a:pt x="75645" y="132517"/>
                </a:lnTo>
                <a:lnTo>
                  <a:pt x="89500" y="128133"/>
                </a:lnTo>
                <a:lnTo>
                  <a:pt x="103418" y="122282"/>
                </a:lnTo>
                <a:lnTo>
                  <a:pt x="116957" y="114673"/>
                </a:lnTo>
                <a:lnTo>
                  <a:pt x="118972" y="113142"/>
                </a:lnTo>
                <a:lnTo>
                  <a:pt x="28366" y="113142"/>
                </a:lnTo>
                <a:lnTo>
                  <a:pt x="28366" y="25005"/>
                </a:lnTo>
                <a:lnTo>
                  <a:pt x="630811" y="25005"/>
                </a:lnTo>
                <a:lnTo>
                  <a:pt x="630811" y="624"/>
                </a:lnTo>
                <a:close/>
              </a:path>
              <a:path w="631189" h="417194">
                <a:moveTo>
                  <a:pt x="387673" y="241912"/>
                </a:moveTo>
                <a:lnTo>
                  <a:pt x="243138" y="241912"/>
                </a:lnTo>
                <a:lnTo>
                  <a:pt x="243138" y="391939"/>
                </a:lnTo>
                <a:lnTo>
                  <a:pt x="270152" y="391939"/>
                </a:lnTo>
                <a:lnTo>
                  <a:pt x="270152" y="266918"/>
                </a:lnTo>
                <a:lnTo>
                  <a:pt x="387673" y="266918"/>
                </a:lnTo>
                <a:lnTo>
                  <a:pt x="387673" y="241912"/>
                </a:lnTo>
                <a:close/>
              </a:path>
              <a:path w="631189" h="417194">
                <a:moveTo>
                  <a:pt x="387673" y="266918"/>
                </a:moveTo>
                <a:lnTo>
                  <a:pt x="360659" y="266918"/>
                </a:lnTo>
                <a:lnTo>
                  <a:pt x="360659" y="391939"/>
                </a:lnTo>
                <a:lnTo>
                  <a:pt x="387673" y="391939"/>
                </a:lnTo>
                <a:lnTo>
                  <a:pt x="387673" y="266918"/>
                </a:lnTo>
                <a:close/>
              </a:path>
              <a:path w="631189" h="417194">
                <a:moveTo>
                  <a:pt x="489694" y="45630"/>
                </a:moveTo>
                <a:lnTo>
                  <a:pt x="461286" y="45630"/>
                </a:lnTo>
                <a:lnTo>
                  <a:pt x="465973" y="63085"/>
                </a:lnTo>
                <a:lnTo>
                  <a:pt x="493706" y="105013"/>
                </a:lnTo>
                <a:lnTo>
                  <a:pt x="538157" y="129363"/>
                </a:lnTo>
                <a:lnTo>
                  <a:pt x="553142" y="133142"/>
                </a:lnTo>
                <a:lnTo>
                  <a:pt x="544867" y="151314"/>
                </a:lnTo>
                <a:lnTo>
                  <a:pt x="535109" y="180790"/>
                </a:lnTo>
                <a:lnTo>
                  <a:pt x="527227" y="220581"/>
                </a:lnTo>
                <a:lnTo>
                  <a:pt x="524579" y="269695"/>
                </a:lnTo>
                <a:lnTo>
                  <a:pt x="530524" y="327144"/>
                </a:lnTo>
                <a:lnTo>
                  <a:pt x="548419" y="391939"/>
                </a:lnTo>
                <a:lnTo>
                  <a:pt x="578132" y="391939"/>
                </a:lnTo>
                <a:lnTo>
                  <a:pt x="556302" y="309749"/>
                </a:lnTo>
                <a:lnTo>
                  <a:pt x="554086" y="240612"/>
                </a:lnTo>
                <a:lnTo>
                  <a:pt x="563055" y="187379"/>
                </a:lnTo>
                <a:lnTo>
                  <a:pt x="574780" y="152899"/>
                </a:lnTo>
                <a:lnTo>
                  <a:pt x="580831" y="140023"/>
                </a:lnTo>
                <a:lnTo>
                  <a:pt x="580831" y="139398"/>
                </a:lnTo>
                <a:lnTo>
                  <a:pt x="581505" y="138148"/>
                </a:lnTo>
                <a:lnTo>
                  <a:pt x="581505" y="137524"/>
                </a:lnTo>
                <a:lnTo>
                  <a:pt x="630811" y="137524"/>
                </a:lnTo>
                <a:lnTo>
                  <a:pt x="630811" y="113259"/>
                </a:lnTo>
                <a:lnTo>
                  <a:pt x="588419" y="113259"/>
                </a:lnTo>
                <a:lnTo>
                  <a:pt x="564876" y="110329"/>
                </a:lnTo>
                <a:lnTo>
                  <a:pt x="538166" y="102242"/>
                </a:lnTo>
                <a:lnTo>
                  <a:pt x="513290" y="86887"/>
                </a:lnTo>
                <a:lnTo>
                  <a:pt x="502218" y="74461"/>
                </a:lnTo>
                <a:lnTo>
                  <a:pt x="494217" y="59932"/>
                </a:lnTo>
                <a:lnTo>
                  <a:pt x="489694" y="45630"/>
                </a:lnTo>
                <a:close/>
              </a:path>
              <a:path w="631189" h="417194">
                <a:moveTo>
                  <a:pt x="630811" y="137524"/>
                </a:moveTo>
                <a:lnTo>
                  <a:pt x="581505" y="137524"/>
                </a:lnTo>
                <a:lnTo>
                  <a:pt x="588261" y="138148"/>
                </a:lnTo>
                <a:lnTo>
                  <a:pt x="603797" y="138148"/>
                </a:lnTo>
                <a:lnTo>
                  <a:pt x="603797" y="391939"/>
                </a:lnTo>
                <a:lnTo>
                  <a:pt x="630811" y="391939"/>
                </a:lnTo>
                <a:lnTo>
                  <a:pt x="630811" y="137524"/>
                </a:lnTo>
                <a:close/>
              </a:path>
              <a:path w="631189" h="417194">
                <a:moveTo>
                  <a:pt x="77722" y="136899"/>
                </a:moveTo>
                <a:lnTo>
                  <a:pt x="48628" y="136899"/>
                </a:lnTo>
                <a:lnTo>
                  <a:pt x="48628" y="137524"/>
                </a:lnTo>
                <a:lnTo>
                  <a:pt x="49978" y="138148"/>
                </a:lnTo>
                <a:lnTo>
                  <a:pt x="49978" y="139398"/>
                </a:lnTo>
                <a:lnTo>
                  <a:pt x="56030" y="151609"/>
                </a:lnTo>
                <a:lnTo>
                  <a:pt x="67755" y="185634"/>
                </a:lnTo>
                <a:lnTo>
                  <a:pt x="76725" y="238683"/>
                </a:lnTo>
                <a:lnTo>
                  <a:pt x="74509" y="307964"/>
                </a:lnTo>
                <a:lnTo>
                  <a:pt x="52680" y="390690"/>
                </a:lnTo>
                <a:lnTo>
                  <a:pt x="81391" y="390690"/>
                </a:lnTo>
                <a:lnTo>
                  <a:pt x="99310" y="326491"/>
                </a:lnTo>
                <a:lnTo>
                  <a:pt x="105157" y="268422"/>
                </a:lnTo>
                <a:lnTo>
                  <a:pt x="102150" y="218863"/>
                </a:lnTo>
                <a:lnTo>
                  <a:pt x="93853" y="178939"/>
                </a:lnTo>
                <a:lnTo>
                  <a:pt x="83829" y="149782"/>
                </a:lnTo>
                <a:lnTo>
                  <a:pt x="77722" y="136899"/>
                </a:lnTo>
                <a:close/>
              </a:path>
              <a:path w="631189" h="417194">
                <a:moveTo>
                  <a:pt x="630811" y="25005"/>
                </a:moveTo>
                <a:lnTo>
                  <a:pt x="603797" y="25005"/>
                </a:lnTo>
                <a:lnTo>
                  <a:pt x="603797" y="113142"/>
                </a:lnTo>
                <a:lnTo>
                  <a:pt x="588419" y="113259"/>
                </a:lnTo>
                <a:lnTo>
                  <a:pt x="630811" y="113259"/>
                </a:lnTo>
                <a:lnTo>
                  <a:pt x="630811" y="25005"/>
                </a:lnTo>
                <a:close/>
              </a:path>
              <a:path w="631189" h="417194">
                <a:moveTo>
                  <a:pt x="174923" y="25005"/>
                </a:moveTo>
                <a:lnTo>
                  <a:pt x="139128" y="25005"/>
                </a:lnTo>
                <a:lnTo>
                  <a:pt x="136723" y="43993"/>
                </a:lnTo>
                <a:lnTo>
                  <a:pt x="131531" y="60635"/>
                </a:lnTo>
                <a:lnTo>
                  <a:pt x="90575" y="100748"/>
                </a:lnTo>
                <a:lnTo>
                  <a:pt x="44881" y="112293"/>
                </a:lnTo>
                <a:lnTo>
                  <a:pt x="28366" y="113142"/>
                </a:lnTo>
                <a:lnTo>
                  <a:pt x="118972" y="113142"/>
                </a:lnTo>
                <a:lnTo>
                  <a:pt x="150948" y="79307"/>
                </a:lnTo>
                <a:lnTo>
                  <a:pt x="162095" y="47504"/>
                </a:lnTo>
                <a:lnTo>
                  <a:pt x="223675" y="47504"/>
                </a:lnTo>
                <a:lnTo>
                  <a:pt x="210214" y="42506"/>
                </a:lnTo>
                <a:lnTo>
                  <a:pt x="189719" y="33110"/>
                </a:lnTo>
                <a:lnTo>
                  <a:pt x="174923" y="25005"/>
                </a:lnTo>
                <a:close/>
              </a:path>
              <a:path w="631189" h="417194">
                <a:moveTo>
                  <a:pt x="223675" y="47504"/>
                </a:moveTo>
                <a:lnTo>
                  <a:pt x="162095" y="47504"/>
                </a:lnTo>
                <a:lnTo>
                  <a:pt x="187844" y="60309"/>
                </a:lnTo>
                <a:lnTo>
                  <a:pt x="224230" y="74461"/>
                </a:lnTo>
                <a:lnTo>
                  <a:pt x="269227" y="85918"/>
                </a:lnTo>
                <a:lnTo>
                  <a:pt x="320807" y="90635"/>
                </a:lnTo>
                <a:lnTo>
                  <a:pt x="355009" y="88351"/>
                </a:lnTo>
                <a:lnTo>
                  <a:pt x="390288" y="80793"/>
                </a:lnTo>
                <a:lnTo>
                  <a:pt x="425946" y="66905"/>
                </a:lnTo>
                <a:lnTo>
                  <a:pt x="427069" y="66228"/>
                </a:lnTo>
                <a:lnTo>
                  <a:pt x="314892" y="66228"/>
                </a:lnTo>
                <a:lnTo>
                  <a:pt x="264755" y="60007"/>
                </a:lnTo>
                <a:lnTo>
                  <a:pt x="235522" y="51902"/>
                </a:lnTo>
                <a:lnTo>
                  <a:pt x="223675" y="47504"/>
                </a:lnTo>
                <a:close/>
              </a:path>
              <a:path w="631189" h="417194">
                <a:moveTo>
                  <a:pt x="486276" y="25005"/>
                </a:moveTo>
                <a:lnTo>
                  <a:pt x="446434" y="25005"/>
                </a:lnTo>
                <a:lnTo>
                  <a:pt x="405794" y="48668"/>
                </a:lnTo>
                <a:lnTo>
                  <a:pt x="361926" y="62429"/>
                </a:lnTo>
                <a:lnTo>
                  <a:pt x="314892" y="66228"/>
                </a:lnTo>
                <a:lnTo>
                  <a:pt x="427069" y="66228"/>
                </a:lnTo>
                <a:lnTo>
                  <a:pt x="461286" y="45630"/>
                </a:lnTo>
                <a:lnTo>
                  <a:pt x="489694" y="45630"/>
                </a:lnTo>
                <a:lnTo>
                  <a:pt x="488981" y="43378"/>
                </a:lnTo>
                <a:lnTo>
                  <a:pt x="486276" y="25005"/>
                </a:lnTo>
                <a:close/>
              </a:path>
              <a:path w="631189" h="417194">
                <a:moveTo>
                  <a:pt x="164793" y="0"/>
                </a:moveTo>
                <a:lnTo>
                  <a:pt x="151291" y="624"/>
                </a:lnTo>
                <a:lnTo>
                  <a:pt x="164793" y="624"/>
                </a:lnTo>
                <a:lnTo>
                  <a:pt x="164793" y="0"/>
                </a:lnTo>
                <a:close/>
              </a:path>
              <a:path w="631189" h="417194">
                <a:moveTo>
                  <a:pt x="459262" y="0"/>
                </a:moveTo>
                <a:lnTo>
                  <a:pt x="459262" y="624"/>
                </a:lnTo>
                <a:lnTo>
                  <a:pt x="472773" y="624"/>
                </a:lnTo>
                <a:lnTo>
                  <a:pt x="459262" y="0"/>
                </a:lnTo>
                <a:close/>
              </a:path>
            </a:pathLst>
          </a:custGeom>
          <a:solidFill>
            <a:srgbClr val="2D67C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7475219" y="1405412"/>
            <a:ext cx="809625" cy="742950"/>
          </a:xfrm>
          <a:custGeom>
            <a:avLst/>
            <a:gdLst/>
            <a:ahLst/>
            <a:cxnLst/>
            <a:rect l="l" t="t" r="r" b="b"/>
            <a:pathLst>
              <a:path w="809625" h="742950">
                <a:moveTo>
                  <a:pt x="808630" y="681989"/>
                </a:moveTo>
                <a:lnTo>
                  <a:pt x="674" y="681989"/>
                </a:lnTo>
                <a:lnTo>
                  <a:pt x="674" y="683259"/>
                </a:lnTo>
                <a:lnTo>
                  <a:pt x="0" y="683259"/>
                </a:lnTo>
                <a:lnTo>
                  <a:pt x="0" y="718819"/>
                </a:lnTo>
                <a:lnTo>
                  <a:pt x="2024" y="728979"/>
                </a:lnTo>
                <a:lnTo>
                  <a:pt x="7593" y="736599"/>
                </a:lnTo>
                <a:lnTo>
                  <a:pt x="15946" y="741679"/>
                </a:lnTo>
                <a:lnTo>
                  <a:pt x="26323" y="742949"/>
                </a:lnTo>
                <a:lnTo>
                  <a:pt x="782300" y="742949"/>
                </a:lnTo>
                <a:lnTo>
                  <a:pt x="793071" y="741679"/>
                </a:lnTo>
                <a:lnTo>
                  <a:pt x="801626" y="736599"/>
                </a:lnTo>
                <a:lnTo>
                  <a:pt x="807269" y="728979"/>
                </a:lnTo>
                <a:lnTo>
                  <a:pt x="807523" y="727709"/>
                </a:lnTo>
                <a:lnTo>
                  <a:pt x="22274" y="727709"/>
                </a:lnTo>
                <a:lnTo>
                  <a:pt x="17549" y="722629"/>
                </a:lnTo>
                <a:lnTo>
                  <a:pt x="17549" y="693419"/>
                </a:lnTo>
                <a:lnTo>
                  <a:pt x="809304" y="693419"/>
                </a:lnTo>
                <a:lnTo>
                  <a:pt x="809304" y="684529"/>
                </a:lnTo>
                <a:lnTo>
                  <a:pt x="808630" y="683259"/>
                </a:lnTo>
                <a:lnTo>
                  <a:pt x="808630" y="681989"/>
                </a:lnTo>
                <a:close/>
              </a:path>
              <a:path w="809625" h="742950">
                <a:moveTo>
                  <a:pt x="809304" y="693419"/>
                </a:moveTo>
                <a:lnTo>
                  <a:pt x="791751" y="693419"/>
                </a:lnTo>
                <a:lnTo>
                  <a:pt x="791751" y="722629"/>
                </a:lnTo>
                <a:lnTo>
                  <a:pt x="787030" y="727709"/>
                </a:lnTo>
                <a:lnTo>
                  <a:pt x="807523" y="727709"/>
                </a:lnTo>
                <a:lnTo>
                  <a:pt x="809304" y="718819"/>
                </a:lnTo>
                <a:lnTo>
                  <a:pt x="809304" y="693419"/>
                </a:lnTo>
                <a:close/>
              </a:path>
              <a:path w="809625" h="742950">
                <a:moveTo>
                  <a:pt x="593310" y="0"/>
                </a:moveTo>
                <a:lnTo>
                  <a:pt x="215320" y="0"/>
                </a:lnTo>
                <a:lnTo>
                  <a:pt x="204837" y="1269"/>
                </a:lnTo>
                <a:lnTo>
                  <a:pt x="196250" y="6349"/>
                </a:lnTo>
                <a:lnTo>
                  <a:pt x="190447" y="13969"/>
                </a:lnTo>
                <a:lnTo>
                  <a:pt x="188316" y="24129"/>
                </a:lnTo>
                <a:lnTo>
                  <a:pt x="188316" y="231139"/>
                </a:lnTo>
                <a:lnTo>
                  <a:pt x="125550" y="231139"/>
                </a:lnTo>
                <a:lnTo>
                  <a:pt x="114779" y="232409"/>
                </a:lnTo>
                <a:lnTo>
                  <a:pt x="106224" y="238759"/>
                </a:lnTo>
                <a:lnTo>
                  <a:pt x="100581" y="246379"/>
                </a:lnTo>
                <a:lnTo>
                  <a:pt x="98546" y="256539"/>
                </a:lnTo>
                <a:lnTo>
                  <a:pt x="98546" y="554989"/>
                </a:lnTo>
                <a:lnTo>
                  <a:pt x="1350" y="680719"/>
                </a:lnTo>
                <a:lnTo>
                  <a:pt x="1350" y="681989"/>
                </a:lnTo>
                <a:lnTo>
                  <a:pt x="807955" y="681989"/>
                </a:lnTo>
                <a:lnTo>
                  <a:pt x="805014" y="678179"/>
                </a:lnTo>
                <a:lnTo>
                  <a:pt x="25649" y="678179"/>
                </a:lnTo>
                <a:lnTo>
                  <a:pt x="115424" y="561339"/>
                </a:lnTo>
                <a:lnTo>
                  <a:pt x="662554" y="561339"/>
                </a:lnTo>
                <a:lnTo>
                  <a:pt x="644638" y="544829"/>
                </a:lnTo>
                <a:lnTo>
                  <a:pt x="116773" y="544829"/>
                </a:lnTo>
                <a:lnTo>
                  <a:pt x="116773" y="251459"/>
                </a:lnTo>
                <a:lnTo>
                  <a:pt x="120820" y="247649"/>
                </a:lnTo>
                <a:lnTo>
                  <a:pt x="206543" y="247649"/>
                </a:lnTo>
                <a:lnTo>
                  <a:pt x="206543" y="20319"/>
                </a:lnTo>
                <a:lnTo>
                  <a:pt x="211273" y="15239"/>
                </a:lnTo>
                <a:lnTo>
                  <a:pt x="618524" y="15239"/>
                </a:lnTo>
                <a:lnTo>
                  <a:pt x="618269" y="13969"/>
                </a:lnTo>
                <a:lnTo>
                  <a:pt x="612627" y="6349"/>
                </a:lnTo>
                <a:lnTo>
                  <a:pt x="604075" y="1269"/>
                </a:lnTo>
                <a:lnTo>
                  <a:pt x="593310" y="0"/>
                </a:lnTo>
                <a:close/>
              </a:path>
              <a:path w="809625" h="742950">
                <a:moveTo>
                  <a:pt x="561788" y="398779"/>
                </a:moveTo>
                <a:lnTo>
                  <a:pt x="535939" y="398779"/>
                </a:lnTo>
                <a:lnTo>
                  <a:pt x="701307" y="549909"/>
                </a:lnTo>
                <a:lnTo>
                  <a:pt x="676335" y="574039"/>
                </a:lnTo>
                <a:lnTo>
                  <a:pt x="702656" y="574039"/>
                </a:lnTo>
                <a:lnTo>
                  <a:pt x="783658" y="678179"/>
                </a:lnTo>
                <a:lnTo>
                  <a:pt x="805014" y="678179"/>
                </a:lnTo>
                <a:lnTo>
                  <a:pt x="714804" y="561339"/>
                </a:lnTo>
                <a:lnTo>
                  <a:pt x="724255" y="552449"/>
                </a:lnTo>
                <a:lnTo>
                  <a:pt x="724255" y="547369"/>
                </a:lnTo>
                <a:lnTo>
                  <a:pt x="720209" y="544829"/>
                </a:lnTo>
                <a:lnTo>
                  <a:pt x="710758" y="534669"/>
                </a:lnTo>
                <a:lnTo>
                  <a:pt x="710758" y="519429"/>
                </a:lnTo>
                <a:lnTo>
                  <a:pt x="692530" y="519429"/>
                </a:lnTo>
                <a:lnTo>
                  <a:pt x="620305" y="452119"/>
                </a:lnTo>
                <a:lnTo>
                  <a:pt x="620305" y="435609"/>
                </a:lnTo>
                <a:lnTo>
                  <a:pt x="602761" y="435609"/>
                </a:lnTo>
                <a:lnTo>
                  <a:pt x="561788" y="398779"/>
                </a:lnTo>
                <a:close/>
              </a:path>
              <a:path w="809625" h="742950">
                <a:moveTo>
                  <a:pt x="184269" y="610869"/>
                </a:moveTo>
                <a:lnTo>
                  <a:pt x="120820" y="610869"/>
                </a:lnTo>
                <a:lnTo>
                  <a:pt x="116773" y="615949"/>
                </a:lnTo>
                <a:lnTo>
                  <a:pt x="116773" y="623569"/>
                </a:lnTo>
                <a:lnTo>
                  <a:pt x="120820" y="628649"/>
                </a:lnTo>
                <a:lnTo>
                  <a:pt x="184269" y="628649"/>
                </a:lnTo>
                <a:lnTo>
                  <a:pt x="188316" y="623569"/>
                </a:lnTo>
                <a:lnTo>
                  <a:pt x="188316" y="615949"/>
                </a:lnTo>
                <a:lnTo>
                  <a:pt x="184269" y="610869"/>
                </a:lnTo>
                <a:close/>
              </a:path>
              <a:path w="809625" h="742950">
                <a:moveTo>
                  <a:pt x="633811" y="610869"/>
                </a:moveTo>
                <a:lnTo>
                  <a:pt x="228817" y="610869"/>
                </a:lnTo>
                <a:lnTo>
                  <a:pt x="224770" y="615949"/>
                </a:lnTo>
                <a:lnTo>
                  <a:pt x="224770" y="623569"/>
                </a:lnTo>
                <a:lnTo>
                  <a:pt x="228817" y="628649"/>
                </a:lnTo>
                <a:lnTo>
                  <a:pt x="633811" y="628649"/>
                </a:lnTo>
                <a:lnTo>
                  <a:pt x="638532" y="623569"/>
                </a:lnTo>
                <a:lnTo>
                  <a:pt x="638532" y="615949"/>
                </a:lnTo>
                <a:lnTo>
                  <a:pt x="633811" y="610869"/>
                </a:lnTo>
                <a:close/>
              </a:path>
              <a:path w="809625" h="742950">
                <a:moveTo>
                  <a:pt x="662554" y="561339"/>
                </a:moveTo>
                <a:lnTo>
                  <a:pt x="637857" y="561339"/>
                </a:lnTo>
                <a:lnTo>
                  <a:pt x="671605" y="593089"/>
                </a:lnTo>
                <a:lnTo>
                  <a:pt x="674303" y="594359"/>
                </a:lnTo>
                <a:lnTo>
                  <a:pt x="678359" y="594359"/>
                </a:lnTo>
                <a:lnTo>
                  <a:pt x="681056" y="593089"/>
                </a:lnTo>
                <a:lnTo>
                  <a:pt x="682405" y="591819"/>
                </a:lnTo>
                <a:lnTo>
                  <a:pt x="702656" y="574039"/>
                </a:lnTo>
                <a:lnTo>
                  <a:pt x="676335" y="574039"/>
                </a:lnTo>
                <a:lnTo>
                  <a:pt x="662554" y="561339"/>
                </a:lnTo>
                <a:close/>
              </a:path>
              <a:path w="809625" h="742950">
                <a:moveTo>
                  <a:pt x="538637" y="377189"/>
                </a:moveTo>
                <a:lnTo>
                  <a:pt x="533232" y="377189"/>
                </a:lnTo>
                <a:lnTo>
                  <a:pt x="517037" y="392429"/>
                </a:lnTo>
                <a:lnTo>
                  <a:pt x="490708" y="392429"/>
                </a:lnTo>
                <a:lnTo>
                  <a:pt x="504214" y="405129"/>
                </a:lnTo>
                <a:lnTo>
                  <a:pt x="490033" y="417829"/>
                </a:lnTo>
                <a:lnTo>
                  <a:pt x="489359" y="420369"/>
                </a:lnTo>
                <a:lnTo>
                  <a:pt x="489359" y="424179"/>
                </a:lnTo>
                <a:lnTo>
                  <a:pt x="490033" y="425449"/>
                </a:lnTo>
                <a:lnTo>
                  <a:pt x="511633" y="445769"/>
                </a:lnTo>
                <a:lnTo>
                  <a:pt x="247044" y="445769"/>
                </a:lnTo>
                <a:lnTo>
                  <a:pt x="242314" y="449579"/>
                </a:lnTo>
                <a:lnTo>
                  <a:pt x="242314" y="458469"/>
                </a:lnTo>
                <a:lnTo>
                  <a:pt x="247044" y="462279"/>
                </a:lnTo>
                <a:lnTo>
                  <a:pt x="528511" y="462279"/>
                </a:lnTo>
                <a:lnTo>
                  <a:pt x="564957" y="495299"/>
                </a:lnTo>
                <a:lnTo>
                  <a:pt x="157274" y="495299"/>
                </a:lnTo>
                <a:lnTo>
                  <a:pt x="152544" y="500379"/>
                </a:lnTo>
                <a:lnTo>
                  <a:pt x="152544" y="507999"/>
                </a:lnTo>
                <a:lnTo>
                  <a:pt x="157274" y="511809"/>
                </a:lnTo>
                <a:lnTo>
                  <a:pt x="582510" y="511809"/>
                </a:lnTo>
                <a:lnTo>
                  <a:pt x="618956" y="544829"/>
                </a:lnTo>
                <a:lnTo>
                  <a:pt x="644638" y="544829"/>
                </a:lnTo>
                <a:lnTo>
                  <a:pt x="510958" y="421639"/>
                </a:lnTo>
                <a:lnTo>
                  <a:pt x="535939" y="398779"/>
                </a:lnTo>
                <a:lnTo>
                  <a:pt x="561788" y="398779"/>
                </a:lnTo>
                <a:lnTo>
                  <a:pt x="542009" y="380999"/>
                </a:lnTo>
                <a:lnTo>
                  <a:pt x="538637" y="377189"/>
                </a:lnTo>
                <a:close/>
              </a:path>
              <a:path w="809625" h="742950">
                <a:moveTo>
                  <a:pt x="708894" y="247649"/>
                </a:moveTo>
                <a:lnTo>
                  <a:pt x="687810" y="247649"/>
                </a:lnTo>
                <a:lnTo>
                  <a:pt x="692530" y="251459"/>
                </a:lnTo>
                <a:lnTo>
                  <a:pt x="692530" y="519429"/>
                </a:lnTo>
                <a:lnTo>
                  <a:pt x="710758" y="519429"/>
                </a:lnTo>
                <a:lnTo>
                  <a:pt x="710758" y="256539"/>
                </a:lnTo>
                <a:lnTo>
                  <a:pt x="708894" y="247649"/>
                </a:lnTo>
                <a:close/>
              </a:path>
              <a:path w="809625" h="742950">
                <a:moveTo>
                  <a:pt x="206543" y="247649"/>
                </a:moveTo>
                <a:lnTo>
                  <a:pt x="188316" y="247649"/>
                </a:lnTo>
                <a:lnTo>
                  <a:pt x="188316" y="495299"/>
                </a:lnTo>
                <a:lnTo>
                  <a:pt x="206543" y="495299"/>
                </a:lnTo>
                <a:lnTo>
                  <a:pt x="206543" y="247649"/>
                </a:lnTo>
                <a:close/>
              </a:path>
              <a:path w="809625" h="742950">
                <a:moveTo>
                  <a:pt x="292266" y="396239"/>
                </a:moveTo>
                <a:lnTo>
                  <a:pt x="282816" y="396239"/>
                </a:lnTo>
                <a:lnTo>
                  <a:pt x="278769" y="400049"/>
                </a:lnTo>
                <a:lnTo>
                  <a:pt x="278769" y="445769"/>
                </a:lnTo>
                <a:lnTo>
                  <a:pt x="296313" y="445769"/>
                </a:lnTo>
                <a:lnTo>
                  <a:pt x="296313" y="400049"/>
                </a:lnTo>
                <a:lnTo>
                  <a:pt x="292266" y="396239"/>
                </a:lnTo>
                <a:close/>
              </a:path>
              <a:path w="809625" h="742950">
                <a:moveTo>
                  <a:pt x="408109" y="187959"/>
                </a:moveTo>
                <a:lnTo>
                  <a:pt x="360873" y="196849"/>
                </a:lnTo>
                <a:lnTo>
                  <a:pt x="319270" y="222249"/>
                </a:lnTo>
                <a:lnTo>
                  <a:pt x="291172" y="261619"/>
                </a:lnTo>
                <a:lnTo>
                  <a:pt x="281806" y="304799"/>
                </a:lnTo>
                <a:lnTo>
                  <a:pt x="291172" y="347979"/>
                </a:lnTo>
                <a:lnTo>
                  <a:pt x="319270" y="386079"/>
                </a:lnTo>
                <a:lnTo>
                  <a:pt x="323317" y="391159"/>
                </a:lnTo>
                <a:lnTo>
                  <a:pt x="332768" y="396239"/>
                </a:lnTo>
                <a:lnTo>
                  <a:pt x="332768" y="445769"/>
                </a:lnTo>
                <a:lnTo>
                  <a:pt x="350312" y="445769"/>
                </a:lnTo>
                <a:lnTo>
                  <a:pt x="350312" y="407669"/>
                </a:lnTo>
                <a:lnTo>
                  <a:pt x="467172" y="407669"/>
                </a:lnTo>
                <a:lnTo>
                  <a:pt x="471349" y="405129"/>
                </a:lnTo>
                <a:lnTo>
                  <a:pt x="404310" y="405129"/>
                </a:lnTo>
                <a:lnTo>
                  <a:pt x="404310" y="402589"/>
                </a:lnTo>
                <a:lnTo>
                  <a:pt x="386766" y="402589"/>
                </a:lnTo>
                <a:lnTo>
                  <a:pt x="367780" y="397509"/>
                </a:lnTo>
                <a:lnTo>
                  <a:pt x="358760" y="393699"/>
                </a:lnTo>
                <a:lnTo>
                  <a:pt x="350312" y="388619"/>
                </a:lnTo>
                <a:lnTo>
                  <a:pt x="350312" y="375919"/>
                </a:lnTo>
                <a:lnTo>
                  <a:pt x="332768" y="375919"/>
                </a:lnTo>
                <a:lnTo>
                  <a:pt x="308848" y="342899"/>
                </a:lnTo>
                <a:lnTo>
                  <a:pt x="300874" y="304799"/>
                </a:lnTo>
                <a:lnTo>
                  <a:pt x="308848" y="267969"/>
                </a:lnTo>
                <a:lnTo>
                  <a:pt x="332768" y="234949"/>
                </a:lnTo>
                <a:lnTo>
                  <a:pt x="368118" y="213359"/>
                </a:lnTo>
                <a:lnTo>
                  <a:pt x="409040" y="205739"/>
                </a:lnTo>
                <a:lnTo>
                  <a:pt x="470169" y="205739"/>
                </a:lnTo>
                <a:lnTo>
                  <a:pt x="455474" y="196849"/>
                </a:lnTo>
                <a:lnTo>
                  <a:pt x="408109" y="187959"/>
                </a:lnTo>
                <a:close/>
              </a:path>
              <a:path w="809625" h="742950">
                <a:moveTo>
                  <a:pt x="467172" y="407669"/>
                </a:moveTo>
                <a:lnTo>
                  <a:pt x="350312" y="407669"/>
                </a:lnTo>
                <a:lnTo>
                  <a:pt x="358760" y="411479"/>
                </a:lnTo>
                <a:lnTo>
                  <a:pt x="367780" y="414019"/>
                </a:lnTo>
                <a:lnTo>
                  <a:pt x="386766" y="419099"/>
                </a:lnTo>
                <a:lnTo>
                  <a:pt x="386766" y="445769"/>
                </a:lnTo>
                <a:lnTo>
                  <a:pt x="404310" y="445769"/>
                </a:lnTo>
                <a:lnTo>
                  <a:pt x="404310" y="420369"/>
                </a:lnTo>
                <a:lnTo>
                  <a:pt x="424902" y="420369"/>
                </a:lnTo>
                <a:lnTo>
                  <a:pt x="440765" y="417829"/>
                </a:lnTo>
                <a:lnTo>
                  <a:pt x="458309" y="417829"/>
                </a:lnTo>
                <a:lnTo>
                  <a:pt x="458309" y="411479"/>
                </a:lnTo>
                <a:lnTo>
                  <a:pt x="467172" y="407669"/>
                </a:lnTo>
                <a:close/>
              </a:path>
              <a:path w="809625" h="742950">
                <a:moveTo>
                  <a:pt x="458309" y="417829"/>
                </a:moveTo>
                <a:lnTo>
                  <a:pt x="440765" y="417829"/>
                </a:lnTo>
                <a:lnTo>
                  <a:pt x="440765" y="445769"/>
                </a:lnTo>
                <a:lnTo>
                  <a:pt x="458309" y="445769"/>
                </a:lnTo>
                <a:lnTo>
                  <a:pt x="458309" y="417829"/>
                </a:lnTo>
                <a:close/>
              </a:path>
              <a:path w="809625" h="742950">
                <a:moveTo>
                  <a:pt x="618524" y="15239"/>
                </a:moveTo>
                <a:lnTo>
                  <a:pt x="598031" y="15239"/>
                </a:lnTo>
                <a:lnTo>
                  <a:pt x="602761" y="20319"/>
                </a:lnTo>
                <a:lnTo>
                  <a:pt x="602761" y="435609"/>
                </a:lnTo>
                <a:lnTo>
                  <a:pt x="620305" y="435609"/>
                </a:lnTo>
                <a:lnTo>
                  <a:pt x="620305" y="247649"/>
                </a:lnTo>
                <a:lnTo>
                  <a:pt x="708894" y="247649"/>
                </a:lnTo>
                <a:lnTo>
                  <a:pt x="708628" y="246379"/>
                </a:lnTo>
                <a:lnTo>
                  <a:pt x="702827" y="238759"/>
                </a:lnTo>
                <a:lnTo>
                  <a:pt x="694240" y="232409"/>
                </a:lnTo>
                <a:lnTo>
                  <a:pt x="683754" y="231139"/>
                </a:lnTo>
                <a:lnTo>
                  <a:pt x="620305" y="231139"/>
                </a:lnTo>
                <a:lnTo>
                  <a:pt x="620305" y="24129"/>
                </a:lnTo>
                <a:lnTo>
                  <a:pt x="618524" y="15239"/>
                </a:lnTo>
                <a:close/>
              </a:path>
              <a:path w="809625" h="742950">
                <a:moveTo>
                  <a:pt x="454937" y="247649"/>
                </a:moveTo>
                <a:lnTo>
                  <a:pt x="446160" y="247649"/>
                </a:lnTo>
                <a:lnTo>
                  <a:pt x="441439" y="251459"/>
                </a:lnTo>
                <a:lnTo>
                  <a:pt x="441439" y="400049"/>
                </a:lnTo>
                <a:lnTo>
                  <a:pt x="433339" y="402589"/>
                </a:lnTo>
                <a:lnTo>
                  <a:pt x="417140" y="405129"/>
                </a:lnTo>
                <a:lnTo>
                  <a:pt x="471349" y="405129"/>
                </a:lnTo>
                <a:lnTo>
                  <a:pt x="475527" y="402589"/>
                </a:lnTo>
                <a:lnTo>
                  <a:pt x="483372" y="397509"/>
                </a:lnTo>
                <a:lnTo>
                  <a:pt x="488874" y="393699"/>
                </a:lnTo>
                <a:lnTo>
                  <a:pt x="459667" y="393699"/>
                </a:lnTo>
                <a:lnTo>
                  <a:pt x="459667" y="251459"/>
                </a:lnTo>
                <a:lnTo>
                  <a:pt x="454937" y="247649"/>
                </a:lnTo>
                <a:close/>
              </a:path>
              <a:path w="809625" h="742950">
                <a:moveTo>
                  <a:pt x="400264" y="297179"/>
                </a:moveTo>
                <a:lnTo>
                  <a:pt x="390813" y="297179"/>
                </a:lnTo>
                <a:lnTo>
                  <a:pt x="386766" y="300989"/>
                </a:lnTo>
                <a:lnTo>
                  <a:pt x="386766" y="402589"/>
                </a:lnTo>
                <a:lnTo>
                  <a:pt x="404310" y="402589"/>
                </a:lnTo>
                <a:lnTo>
                  <a:pt x="404310" y="300989"/>
                </a:lnTo>
                <a:lnTo>
                  <a:pt x="400264" y="297179"/>
                </a:lnTo>
                <a:close/>
              </a:path>
              <a:path w="809625" h="742950">
                <a:moveTo>
                  <a:pt x="470169" y="205739"/>
                </a:moveTo>
                <a:lnTo>
                  <a:pt x="409040" y="205739"/>
                </a:lnTo>
                <a:lnTo>
                  <a:pt x="429593" y="208279"/>
                </a:lnTo>
                <a:lnTo>
                  <a:pt x="449452" y="213359"/>
                </a:lnTo>
                <a:lnTo>
                  <a:pt x="485313" y="234949"/>
                </a:lnTo>
                <a:lnTo>
                  <a:pt x="509022" y="267969"/>
                </a:lnTo>
                <a:lnTo>
                  <a:pt x="517037" y="306069"/>
                </a:lnTo>
                <a:lnTo>
                  <a:pt x="515023" y="325119"/>
                </a:lnTo>
                <a:lnTo>
                  <a:pt x="499097" y="360679"/>
                </a:lnTo>
                <a:lnTo>
                  <a:pt x="459667" y="393699"/>
                </a:lnTo>
                <a:lnTo>
                  <a:pt x="488874" y="393699"/>
                </a:lnTo>
                <a:lnTo>
                  <a:pt x="490708" y="392429"/>
                </a:lnTo>
                <a:lnTo>
                  <a:pt x="517037" y="392429"/>
                </a:lnTo>
                <a:lnTo>
                  <a:pt x="503540" y="380999"/>
                </a:lnTo>
                <a:lnTo>
                  <a:pt x="516540" y="364489"/>
                </a:lnTo>
                <a:lnTo>
                  <a:pt x="526061" y="345439"/>
                </a:lnTo>
                <a:lnTo>
                  <a:pt x="531914" y="325119"/>
                </a:lnTo>
                <a:lnTo>
                  <a:pt x="533907" y="304799"/>
                </a:lnTo>
                <a:lnTo>
                  <a:pt x="531439" y="281939"/>
                </a:lnTo>
                <a:lnTo>
                  <a:pt x="524290" y="260349"/>
                </a:lnTo>
                <a:lnTo>
                  <a:pt x="512837" y="240029"/>
                </a:lnTo>
                <a:lnTo>
                  <a:pt x="497461" y="222249"/>
                </a:lnTo>
                <a:lnTo>
                  <a:pt x="470169" y="205739"/>
                </a:lnTo>
                <a:close/>
              </a:path>
              <a:path w="809625" h="742950">
                <a:moveTo>
                  <a:pt x="346265" y="346709"/>
                </a:moveTo>
                <a:lnTo>
                  <a:pt x="336814" y="346709"/>
                </a:lnTo>
                <a:lnTo>
                  <a:pt x="332768" y="350519"/>
                </a:lnTo>
                <a:lnTo>
                  <a:pt x="332768" y="375919"/>
                </a:lnTo>
                <a:lnTo>
                  <a:pt x="350312" y="375919"/>
                </a:lnTo>
                <a:lnTo>
                  <a:pt x="350312" y="350519"/>
                </a:lnTo>
                <a:lnTo>
                  <a:pt x="346265" y="346709"/>
                </a:lnTo>
                <a:close/>
              </a:path>
              <a:path w="809625" h="742950">
                <a:moveTo>
                  <a:pt x="562259" y="148589"/>
                </a:moveTo>
                <a:lnTo>
                  <a:pt x="247044" y="148589"/>
                </a:lnTo>
                <a:lnTo>
                  <a:pt x="242314" y="152399"/>
                </a:lnTo>
                <a:lnTo>
                  <a:pt x="242314" y="160019"/>
                </a:lnTo>
                <a:lnTo>
                  <a:pt x="247044" y="165099"/>
                </a:lnTo>
                <a:lnTo>
                  <a:pt x="562259" y="165099"/>
                </a:lnTo>
                <a:lnTo>
                  <a:pt x="566306" y="160019"/>
                </a:lnTo>
                <a:lnTo>
                  <a:pt x="566306" y="152399"/>
                </a:lnTo>
                <a:lnTo>
                  <a:pt x="562259" y="148589"/>
                </a:lnTo>
                <a:close/>
              </a:path>
              <a:path w="809625" h="742950">
                <a:moveTo>
                  <a:pt x="562259" y="48259"/>
                </a:moveTo>
                <a:lnTo>
                  <a:pt x="247044" y="48259"/>
                </a:lnTo>
                <a:lnTo>
                  <a:pt x="242314" y="53339"/>
                </a:lnTo>
                <a:lnTo>
                  <a:pt x="242314" y="110489"/>
                </a:lnTo>
                <a:lnTo>
                  <a:pt x="247044" y="115569"/>
                </a:lnTo>
                <a:lnTo>
                  <a:pt x="562259" y="115569"/>
                </a:lnTo>
                <a:lnTo>
                  <a:pt x="566306" y="110489"/>
                </a:lnTo>
                <a:lnTo>
                  <a:pt x="566306" y="97789"/>
                </a:lnTo>
                <a:lnTo>
                  <a:pt x="260542" y="97789"/>
                </a:lnTo>
                <a:lnTo>
                  <a:pt x="260542" y="66039"/>
                </a:lnTo>
                <a:lnTo>
                  <a:pt x="566306" y="66039"/>
                </a:lnTo>
                <a:lnTo>
                  <a:pt x="566306" y="53339"/>
                </a:lnTo>
                <a:lnTo>
                  <a:pt x="562259" y="48259"/>
                </a:lnTo>
                <a:close/>
              </a:path>
              <a:path w="809625" h="742950">
                <a:moveTo>
                  <a:pt x="566306" y="66039"/>
                </a:moveTo>
                <a:lnTo>
                  <a:pt x="548762" y="66039"/>
                </a:lnTo>
                <a:lnTo>
                  <a:pt x="548762" y="97789"/>
                </a:lnTo>
                <a:lnTo>
                  <a:pt x="566306" y="97789"/>
                </a:lnTo>
                <a:lnTo>
                  <a:pt x="566306" y="66039"/>
                </a:lnTo>
                <a:close/>
              </a:path>
            </a:pathLst>
          </a:custGeom>
          <a:solidFill>
            <a:srgbClr val="2D67C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8511920" y="1332103"/>
            <a:ext cx="142875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solidFill>
                  <a:srgbClr val="3B69A0"/>
                </a:solidFill>
                <a:latin typeface="Calibri"/>
                <a:cs typeface="Calibri"/>
              </a:rPr>
              <a:t>Providence, RI;  </a:t>
            </a:r>
            <a:r>
              <a:rPr dirty="0" sz="1200" spc="-5" i="1">
                <a:solidFill>
                  <a:srgbClr val="3B69A0"/>
                </a:solidFill>
                <a:latin typeface="Calibri"/>
                <a:cs typeface="Calibri"/>
              </a:rPr>
              <a:t>Detroit, </a:t>
            </a:r>
            <a:r>
              <a:rPr dirty="0" sz="1200" i="1">
                <a:solidFill>
                  <a:srgbClr val="3B69A0"/>
                </a:solidFill>
                <a:latin typeface="Calibri"/>
                <a:cs typeface="Calibri"/>
              </a:rPr>
              <a:t>MI; </a:t>
            </a:r>
            <a:r>
              <a:rPr dirty="0" sz="1200" spc="-5" i="1">
                <a:solidFill>
                  <a:srgbClr val="3B69A0"/>
                </a:solidFill>
                <a:latin typeface="Calibri"/>
                <a:cs typeface="Calibri"/>
              </a:rPr>
              <a:t>Oklahoma  </a:t>
            </a:r>
            <a:r>
              <a:rPr dirty="0" sz="1200" spc="-20" i="1">
                <a:solidFill>
                  <a:srgbClr val="3B69A0"/>
                </a:solidFill>
                <a:latin typeface="Calibri"/>
                <a:cs typeface="Calibri"/>
              </a:rPr>
              <a:t>City, </a:t>
            </a:r>
            <a:r>
              <a:rPr dirty="0" sz="1200" spc="-5" i="1">
                <a:solidFill>
                  <a:srgbClr val="3B69A0"/>
                </a:solidFill>
                <a:latin typeface="Calibri"/>
                <a:cs typeface="Calibri"/>
              </a:rPr>
              <a:t>OK; </a:t>
            </a:r>
            <a:r>
              <a:rPr dirty="0" sz="1200" spc="-10" i="1">
                <a:solidFill>
                  <a:srgbClr val="3B69A0"/>
                </a:solidFill>
                <a:latin typeface="Calibri"/>
                <a:cs typeface="Calibri"/>
              </a:rPr>
              <a:t>New </a:t>
            </a:r>
            <a:r>
              <a:rPr dirty="0" sz="1200" spc="-5" i="1">
                <a:solidFill>
                  <a:srgbClr val="3B69A0"/>
                </a:solidFill>
                <a:latin typeface="Calibri"/>
                <a:cs typeface="Calibri"/>
              </a:rPr>
              <a:t>London,  </a:t>
            </a:r>
            <a:r>
              <a:rPr dirty="0" sz="1200" spc="-30" i="1">
                <a:solidFill>
                  <a:srgbClr val="3B69A0"/>
                </a:solidFill>
                <a:latin typeface="Calibri"/>
                <a:cs typeface="Calibri"/>
              </a:rPr>
              <a:t>CT; </a:t>
            </a:r>
            <a:r>
              <a:rPr dirty="0" sz="1200" spc="-10" i="1">
                <a:solidFill>
                  <a:srgbClr val="3B69A0"/>
                </a:solidFill>
                <a:latin typeface="Calibri"/>
                <a:cs typeface="Calibri"/>
              </a:rPr>
              <a:t>Easton, </a:t>
            </a:r>
            <a:r>
              <a:rPr dirty="0" sz="1200" spc="-25" i="1">
                <a:solidFill>
                  <a:srgbClr val="3B69A0"/>
                </a:solidFill>
                <a:latin typeface="Calibri"/>
                <a:cs typeface="Calibri"/>
              </a:rPr>
              <a:t>PA; </a:t>
            </a:r>
            <a:r>
              <a:rPr dirty="0" sz="1200" spc="-10" i="1">
                <a:solidFill>
                  <a:srgbClr val="3B69A0"/>
                </a:solidFill>
                <a:latin typeface="Calibri"/>
                <a:cs typeface="Calibri"/>
              </a:rPr>
              <a:t>Boston,  </a:t>
            </a:r>
            <a:r>
              <a:rPr dirty="0" sz="1200" i="1">
                <a:solidFill>
                  <a:srgbClr val="3B69A0"/>
                </a:solidFill>
                <a:latin typeface="Calibri"/>
                <a:cs typeface="Calibri"/>
              </a:rPr>
              <a:t>MA; </a:t>
            </a:r>
            <a:r>
              <a:rPr dirty="0" sz="1200" spc="-5" i="1">
                <a:solidFill>
                  <a:srgbClr val="3B69A0"/>
                </a:solidFill>
                <a:latin typeface="Calibri"/>
                <a:cs typeface="Calibri"/>
              </a:rPr>
              <a:t>Omaha,</a:t>
            </a:r>
            <a:r>
              <a:rPr dirty="0" sz="1200" spc="-10" i="1">
                <a:solidFill>
                  <a:srgbClr val="3B69A0"/>
                </a:solidFill>
                <a:latin typeface="Calibri"/>
                <a:cs typeface="Calibri"/>
              </a:rPr>
              <a:t> </a:t>
            </a:r>
            <a:r>
              <a:rPr dirty="0" sz="1200" spc="-5" i="1">
                <a:solidFill>
                  <a:srgbClr val="3B69A0"/>
                </a:solidFill>
                <a:latin typeface="Calibri"/>
                <a:cs typeface="Calibri"/>
              </a:rPr>
              <a:t>NE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256282" y="5729985"/>
            <a:ext cx="2075180" cy="10020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2385"/>
              </a:lnSpc>
              <a:spcBef>
                <a:spcPts val="100"/>
              </a:spcBef>
            </a:pPr>
            <a:r>
              <a:rPr dirty="0" sz="2000" spc="-5">
                <a:solidFill>
                  <a:srgbClr val="1E3551"/>
                </a:solidFill>
                <a:latin typeface="Calibri"/>
                <a:cs typeface="Calibri"/>
              </a:rPr>
              <a:t>being</a:t>
            </a:r>
            <a:endParaRPr sz="2000">
              <a:latin typeface="Calibri"/>
              <a:cs typeface="Calibri"/>
            </a:endParaRPr>
          </a:p>
          <a:p>
            <a:pPr algn="ctr" marL="1905">
              <a:lnSpc>
                <a:spcPts val="2865"/>
              </a:lnSpc>
            </a:pPr>
            <a:r>
              <a:rPr dirty="0" sz="2400" spc="-15" b="1">
                <a:solidFill>
                  <a:srgbClr val="1E3551"/>
                </a:solidFill>
                <a:latin typeface="Calibri"/>
                <a:cs typeface="Calibri"/>
              </a:rPr>
              <a:t>forced</a:t>
            </a:r>
            <a:r>
              <a:rPr dirty="0" sz="2400" spc="-35" b="1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1E3551"/>
                </a:solidFill>
                <a:latin typeface="Calibri"/>
                <a:cs typeface="Calibri"/>
              </a:rPr>
              <a:t>out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30"/>
              </a:spcBef>
            </a:pPr>
            <a:r>
              <a:rPr dirty="0" sz="2000" spc="-5">
                <a:solidFill>
                  <a:srgbClr val="1E3551"/>
                </a:solidFill>
                <a:latin typeface="Calibri"/>
                <a:cs typeface="Calibri"/>
              </a:rPr>
              <a:t>of </a:t>
            </a:r>
            <a:r>
              <a:rPr dirty="0" sz="2000" spc="-15">
                <a:solidFill>
                  <a:srgbClr val="1E3551"/>
                </a:solidFill>
                <a:latin typeface="Calibri"/>
                <a:cs typeface="Calibri"/>
              </a:rPr>
              <a:t>market</a:t>
            </a:r>
            <a:r>
              <a:rPr dirty="0" sz="2000" spc="-60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1E3551"/>
                </a:solidFill>
                <a:latin typeface="Calibri"/>
                <a:cs typeface="Calibri"/>
              </a:rPr>
              <a:t>segments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767583" y="4575047"/>
            <a:ext cx="1051560" cy="1051560"/>
          </a:xfrm>
          <a:custGeom>
            <a:avLst/>
            <a:gdLst/>
            <a:ahLst/>
            <a:cxnLst/>
            <a:rect l="l" t="t" r="r" b="b"/>
            <a:pathLst>
              <a:path w="1051560" h="1051560">
                <a:moveTo>
                  <a:pt x="525780" y="0"/>
                </a:moveTo>
                <a:lnTo>
                  <a:pt x="477931" y="2149"/>
                </a:lnTo>
                <a:lnTo>
                  <a:pt x="431285" y="8472"/>
                </a:lnTo>
                <a:lnTo>
                  <a:pt x="386027" y="18785"/>
                </a:lnTo>
                <a:lnTo>
                  <a:pt x="342341" y="32900"/>
                </a:lnTo>
                <a:lnTo>
                  <a:pt x="300415" y="50633"/>
                </a:lnTo>
                <a:lnTo>
                  <a:pt x="260434" y="71797"/>
                </a:lnTo>
                <a:lnTo>
                  <a:pt x="222584" y="96206"/>
                </a:lnTo>
                <a:lnTo>
                  <a:pt x="187050" y="123676"/>
                </a:lnTo>
                <a:lnTo>
                  <a:pt x="154019" y="154019"/>
                </a:lnTo>
                <a:lnTo>
                  <a:pt x="123676" y="187050"/>
                </a:lnTo>
                <a:lnTo>
                  <a:pt x="96206" y="222584"/>
                </a:lnTo>
                <a:lnTo>
                  <a:pt x="71797" y="260434"/>
                </a:lnTo>
                <a:lnTo>
                  <a:pt x="50633" y="300415"/>
                </a:lnTo>
                <a:lnTo>
                  <a:pt x="32900" y="342341"/>
                </a:lnTo>
                <a:lnTo>
                  <a:pt x="18785" y="386027"/>
                </a:lnTo>
                <a:lnTo>
                  <a:pt x="8472" y="431285"/>
                </a:lnTo>
                <a:lnTo>
                  <a:pt x="2149" y="477931"/>
                </a:lnTo>
                <a:lnTo>
                  <a:pt x="0" y="525779"/>
                </a:lnTo>
                <a:lnTo>
                  <a:pt x="2149" y="573628"/>
                </a:lnTo>
                <a:lnTo>
                  <a:pt x="8472" y="620274"/>
                </a:lnTo>
                <a:lnTo>
                  <a:pt x="18785" y="665532"/>
                </a:lnTo>
                <a:lnTo>
                  <a:pt x="32900" y="709218"/>
                </a:lnTo>
                <a:lnTo>
                  <a:pt x="50633" y="751144"/>
                </a:lnTo>
                <a:lnTo>
                  <a:pt x="71797" y="791125"/>
                </a:lnTo>
                <a:lnTo>
                  <a:pt x="96206" y="828975"/>
                </a:lnTo>
                <a:lnTo>
                  <a:pt x="123676" y="864509"/>
                </a:lnTo>
                <a:lnTo>
                  <a:pt x="154019" y="897540"/>
                </a:lnTo>
                <a:lnTo>
                  <a:pt x="187050" y="927883"/>
                </a:lnTo>
                <a:lnTo>
                  <a:pt x="222584" y="955353"/>
                </a:lnTo>
                <a:lnTo>
                  <a:pt x="260434" y="979762"/>
                </a:lnTo>
                <a:lnTo>
                  <a:pt x="300415" y="1000926"/>
                </a:lnTo>
                <a:lnTo>
                  <a:pt x="342341" y="1018659"/>
                </a:lnTo>
                <a:lnTo>
                  <a:pt x="386027" y="1032774"/>
                </a:lnTo>
                <a:lnTo>
                  <a:pt x="431285" y="1043087"/>
                </a:lnTo>
                <a:lnTo>
                  <a:pt x="477931" y="1049410"/>
                </a:lnTo>
                <a:lnTo>
                  <a:pt x="525780" y="1051559"/>
                </a:lnTo>
                <a:lnTo>
                  <a:pt x="573628" y="1049410"/>
                </a:lnTo>
                <a:lnTo>
                  <a:pt x="620274" y="1043087"/>
                </a:lnTo>
                <a:lnTo>
                  <a:pt x="665532" y="1032774"/>
                </a:lnTo>
                <a:lnTo>
                  <a:pt x="709218" y="1018659"/>
                </a:lnTo>
                <a:lnTo>
                  <a:pt x="751144" y="1000926"/>
                </a:lnTo>
                <a:lnTo>
                  <a:pt x="791125" y="979762"/>
                </a:lnTo>
                <a:lnTo>
                  <a:pt x="828975" y="955353"/>
                </a:lnTo>
                <a:lnTo>
                  <a:pt x="864509" y="927883"/>
                </a:lnTo>
                <a:lnTo>
                  <a:pt x="897540" y="897540"/>
                </a:lnTo>
                <a:lnTo>
                  <a:pt x="927883" y="864509"/>
                </a:lnTo>
                <a:lnTo>
                  <a:pt x="955353" y="828975"/>
                </a:lnTo>
                <a:lnTo>
                  <a:pt x="979762" y="791125"/>
                </a:lnTo>
                <a:lnTo>
                  <a:pt x="1000926" y="751144"/>
                </a:lnTo>
                <a:lnTo>
                  <a:pt x="1018659" y="709218"/>
                </a:lnTo>
                <a:lnTo>
                  <a:pt x="1032774" y="665532"/>
                </a:lnTo>
                <a:lnTo>
                  <a:pt x="1043087" y="620274"/>
                </a:lnTo>
                <a:lnTo>
                  <a:pt x="1049410" y="573628"/>
                </a:lnTo>
                <a:lnTo>
                  <a:pt x="1051560" y="525779"/>
                </a:lnTo>
                <a:lnTo>
                  <a:pt x="1049410" y="477931"/>
                </a:lnTo>
                <a:lnTo>
                  <a:pt x="1043087" y="431285"/>
                </a:lnTo>
                <a:lnTo>
                  <a:pt x="1032774" y="386027"/>
                </a:lnTo>
                <a:lnTo>
                  <a:pt x="1018659" y="342341"/>
                </a:lnTo>
                <a:lnTo>
                  <a:pt x="1000926" y="300415"/>
                </a:lnTo>
                <a:lnTo>
                  <a:pt x="979762" y="260434"/>
                </a:lnTo>
                <a:lnTo>
                  <a:pt x="955353" y="222584"/>
                </a:lnTo>
                <a:lnTo>
                  <a:pt x="927883" y="187050"/>
                </a:lnTo>
                <a:lnTo>
                  <a:pt x="897540" y="154019"/>
                </a:lnTo>
                <a:lnTo>
                  <a:pt x="864509" y="123676"/>
                </a:lnTo>
                <a:lnTo>
                  <a:pt x="828975" y="96206"/>
                </a:lnTo>
                <a:lnTo>
                  <a:pt x="791125" y="71797"/>
                </a:lnTo>
                <a:lnTo>
                  <a:pt x="751144" y="50633"/>
                </a:lnTo>
                <a:lnTo>
                  <a:pt x="709218" y="32900"/>
                </a:lnTo>
                <a:lnTo>
                  <a:pt x="665532" y="18785"/>
                </a:lnTo>
                <a:lnTo>
                  <a:pt x="620274" y="8472"/>
                </a:lnTo>
                <a:lnTo>
                  <a:pt x="573628" y="2149"/>
                </a:lnTo>
                <a:lnTo>
                  <a:pt x="525780" y="0"/>
                </a:lnTo>
                <a:close/>
              </a:path>
            </a:pathLst>
          </a:custGeom>
          <a:solidFill>
            <a:srgbClr val="28476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979420" y="4864608"/>
            <a:ext cx="627887" cy="5532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4832984" y="5729985"/>
            <a:ext cx="2367280" cy="10020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905">
              <a:lnSpc>
                <a:spcPts val="2385"/>
              </a:lnSpc>
              <a:spcBef>
                <a:spcPts val="100"/>
              </a:spcBef>
            </a:pPr>
            <a:r>
              <a:rPr dirty="0" sz="2000" spc="-5">
                <a:solidFill>
                  <a:srgbClr val="1E3551"/>
                </a:solidFill>
                <a:latin typeface="Calibri"/>
                <a:cs typeface="Calibri"/>
              </a:rPr>
              <a:t>being</a:t>
            </a:r>
            <a:endParaRPr sz="2000">
              <a:latin typeface="Calibri"/>
              <a:cs typeface="Calibri"/>
            </a:endParaRPr>
          </a:p>
          <a:p>
            <a:pPr algn="ctr" marL="2540">
              <a:lnSpc>
                <a:spcPts val="2865"/>
              </a:lnSpc>
            </a:pPr>
            <a:r>
              <a:rPr dirty="0" sz="2400" spc="-5" b="1">
                <a:solidFill>
                  <a:srgbClr val="1E3551"/>
                </a:solidFill>
                <a:latin typeface="Calibri"/>
                <a:cs typeface="Calibri"/>
              </a:rPr>
              <a:t>outbid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30"/>
              </a:spcBef>
            </a:pPr>
            <a:r>
              <a:rPr dirty="0" sz="2000" spc="-10">
                <a:solidFill>
                  <a:srgbClr val="1E3551"/>
                </a:solidFill>
                <a:latin typeface="Calibri"/>
                <a:cs typeface="Calibri"/>
              </a:rPr>
              <a:t>consistently </a:t>
            </a:r>
            <a:r>
              <a:rPr dirty="0" sz="2000" spc="-5">
                <a:solidFill>
                  <a:srgbClr val="1E3551"/>
                </a:solidFill>
                <a:latin typeface="Calibri"/>
                <a:cs typeface="Calibri"/>
              </a:rPr>
              <a:t>by</a:t>
            </a:r>
            <a:r>
              <a:rPr dirty="0" sz="2000" spc="-55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1E3551"/>
                </a:solidFill>
                <a:latin typeface="Calibri"/>
                <a:cs typeface="Calibri"/>
              </a:rPr>
              <a:t>casinos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490971" y="4575047"/>
            <a:ext cx="1051560" cy="1051560"/>
          </a:xfrm>
          <a:custGeom>
            <a:avLst/>
            <a:gdLst/>
            <a:ahLst/>
            <a:cxnLst/>
            <a:rect l="l" t="t" r="r" b="b"/>
            <a:pathLst>
              <a:path w="1051559" h="1051560">
                <a:moveTo>
                  <a:pt x="525779" y="0"/>
                </a:moveTo>
                <a:lnTo>
                  <a:pt x="477931" y="2149"/>
                </a:lnTo>
                <a:lnTo>
                  <a:pt x="431285" y="8472"/>
                </a:lnTo>
                <a:lnTo>
                  <a:pt x="386027" y="18785"/>
                </a:lnTo>
                <a:lnTo>
                  <a:pt x="342341" y="32900"/>
                </a:lnTo>
                <a:lnTo>
                  <a:pt x="300415" y="50633"/>
                </a:lnTo>
                <a:lnTo>
                  <a:pt x="260434" y="71797"/>
                </a:lnTo>
                <a:lnTo>
                  <a:pt x="222584" y="96206"/>
                </a:lnTo>
                <a:lnTo>
                  <a:pt x="187050" y="123676"/>
                </a:lnTo>
                <a:lnTo>
                  <a:pt x="154019" y="154019"/>
                </a:lnTo>
                <a:lnTo>
                  <a:pt x="123676" y="187050"/>
                </a:lnTo>
                <a:lnTo>
                  <a:pt x="96206" y="222584"/>
                </a:lnTo>
                <a:lnTo>
                  <a:pt x="71797" y="260434"/>
                </a:lnTo>
                <a:lnTo>
                  <a:pt x="50633" y="300415"/>
                </a:lnTo>
                <a:lnTo>
                  <a:pt x="32900" y="342341"/>
                </a:lnTo>
                <a:lnTo>
                  <a:pt x="18785" y="386027"/>
                </a:lnTo>
                <a:lnTo>
                  <a:pt x="8472" y="431285"/>
                </a:lnTo>
                <a:lnTo>
                  <a:pt x="2149" y="477931"/>
                </a:lnTo>
                <a:lnTo>
                  <a:pt x="0" y="525779"/>
                </a:lnTo>
                <a:lnTo>
                  <a:pt x="2149" y="573628"/>
                </a:lnTo>
                <a:lnTo>
                  <a:pt x="8472" y="620274"/>
                </a:lnTo>
                <a:lnTo>
                  <a:pt x="18785" y="665532"/>
                </a:lnTo>
                <a:lnTo>
                  <a:pt x="32900" y="709218"/>
                </a:lnTo>
                <a:lnTo>
                  <a:pt x="50633" y="751144"/>
                </a:lnTo>
                <a:lnTo>
                  <a:pt x="71797" y="791125"/>
                </a:lnTo>
                <a:lnTo>
                  <a:pt x="96206" y="828975"/>
                </a:lnTo>
                <a:lnTo>
                  <a:pt x="123676" y="864509"/>
                </a:lnTo>
                <a:lnTo>
                  <a:pt x="154019" y="897540"/>
                </a:lnTo>
                <a:lnTo>
                  <a:pt x="187050" y="927883"/>
                </a:lnTo>
                <a:lnTo>
                  <a:pt x="222584" y="955353"/>
                </a:lnTo>
                <a:lnTo>
                  <a:pt x="260434" y="979762"/>
                </a:lnTo>
                <a:lnTo>
                  <a:pt x="300415" y="1000926"/>
                </a:lnTo>
                <a:lnTo>
                  <a:pt x="342341" y="1018659"/>
                </a:lnTo>
                <a:lnTo>
                  <a:pt x="386027" y="1032774"/>
                </a:lnTo>
                <a:lnTo>
                  <a:pt x="431285" y="1043087"/>
                </a:lnTo>
                <a:lnTo>
                  <a:pt x="477931" y="1049410"/>
                </a:lnTo>
                <a:lnTo>
                  <a:pt x="525779" y="1051559"/>
                </a:lnTo>
                <a:lnTo>
                  <a:pt x="573628" y="1049410"/>
                </a:lnTo>
                <a:lnTo>
                  <a:pt x="620274" y="1043087"/>
                </a:lnTo>
                <a:lnTo>
                  <a:pt x="665532" y="1032774"/>
                </a:lnTo>
                <a:lnTo>
                  <a:pt x="709218" y="1018659"/>
                </a:lnTo>
                <a:lnTo>
                  <a:pt x="751144" y="1000926"/>
                </a:lnTo>
                <a:lnTo>
                  <a:pt x="791125" y="979762"/>
                </a:lnTo>
                <a:lnTo>
                  <a:pt x="828975" y="955353"/>
                </a:lnTo>
                <a:lnTo>
                  <a:pt x="864509" y="927883"/>
                </a:lnTo>
                <a:lnTo>
                  <a:pt x="897540" y="897540"/>
                </a:lnTo>
                <a:lnTo>
                  <a:pt x="927883" y="864509"/>
                </a:lnTo>
                <a:lnTo>
                  <a:pt x="955353" y="828975"/>
                </a:lnTo>
                <a:lnTo>
                  <a:pt x="979762" y="791125"/>
                </a:lnTo>
                <a:lnTo>
                  <a:pt x="1000926" y="751144"/>
                </a:lnTo>
                <a:lnTo>
                  <a:pt x="1018659" y="709218"/>
                </a:lnTo>
                <a:lnTo>
                  <a:pt x="1032774" y="665532"/>
                </a:lnTo>
                <a:lnTo>
                  <a:pt x="1043087" y="620274"/>
                </a:lnTo>
                <a:lnTo>
                  <a:pt x="1049410" y="573628"/>
                </a:lnTo>
                <a:lnTo>
                  <a:pt x="1051559" y="525779"/>
                </a:lnTo>
                <a:lnTo>
                  <a:pt x="1049410" y="477931"/>
                </a:lnTo>
                <a:lnTo>
                  <a:pt x="1043087" y="431285"/>
                </a:lnTo>
                <a:lnTo>
                  <a:pt x="1032774" y="386027"/>
                </a:lnTo>
                <a:lnTo>
                  <a:pt x="1018659" y="342341"/>
                </a:lnTo>
                <a:lnTo>
                  <a:pt x="1000926" y="300415"/>
                </a:lnTo>
                <a:lnTo>
                  <a:pt x="979762" y="260434"/>
                </a:lnTo>
                <a:lnTo>
                  <a:pt x="955353" y="222584"/>
                </a:lnTo>
                <a:lnTo>
                  <a:pt x="927883" y="187050"/>
                </a:lnTo>
                <a:lnTo>
                  <a:pt x="897540" y="154019"/>
                </a:lnTo>
                <a:lnTo>
                  <a:pt x="864509" y="123676"/>
                </a:lnTo>
                <a:lnTo>
                  <a:pt x="828975" y="96206"/>
                </a:lnTo>
                <a:lnTo>
                  <a:pt x="791125" y="71797"/>
                </a:lnTo>
                <a:lnTo>
                  <a:pt x="751144" y="50633"/>
                </a:lnTo>
                <a:lnTo>
                  <a:pt x="709218" y="32900"/>
                </a:lnTo>
                <a:lnTo>
                  <a:pt x="665532" y="18785"/>
                </a:lnTo>
                <a:lnTo>
                  <a:pt x="620274" y="8472"/>
                </a:lnTo>
                <a:lnTo>
                  <a:pt x="573628" y="2149"/>
                </a:lnTo>
                <a:lnTo>
                  <a:pt x="525779" y="0"/>
                </a:lnTo>
                <a:close/>
              </a:path>
            </a:pathLst>
          </a:custGeom>
          <a:solidFill>
            <a:srgbClr val="28476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701284" y="4864608"/>
            <a:ext cx="629412" cy="5532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7675626" y="5726938"/>
            <a:ext cx="2295525" cy="1004569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ctr" marL="12700" marR="5080" indent="-2540">
              <a:lnSpc>
                <a:spcPct val="100499"/>
              </a:lnSpc>
              <a:spcBef>
                <a:spcPts val="85"/>
              </a:spcBef>
            </a:pPr>
            <a:r>
              <a:rPr dirty="0" sz="2400" spc="-5" b="1">
                <a:solidFill>
                  <a:srgbClr val="1E3551"/>
                </a:solidFill>
                <a:latin typeface="Calibri"/>
                <a:cs typeface="Calibri"/>
              </a:rPr>
              <a:t>business losses  </a:t>
            </a:r>
            <a:r>
              <a:rPr dirty="0" sz="2000" spc="-10">
                <a:solidFill>
                  <a:srgbClr val="1E3551"/>
                </a:solidFill>
                <a:latin typeface="Calibri"/>
                <a:cs typeface="Calibri"/>
              </a:rPr>
              <a:t>representing </a:t>
            </a:r>
            <a:r>
              <a:rPr dirty="0" sz="2000">
                <a:solidFill>
                  <a:srgbClr val="1E3551"/>
                </a:solidFill>
                <a:latin typeface="Calibri"/>
                <a:cs typeface="Calibri"/>
              </a:rPr>
              <a:t>25% </a:t>
            </a:r>
            <a:r>
              <a:rPr dirty="0" sz="2000" spc="-5">
                <a:solidFill>
                  <a:srgbClr val="1E3551"/>
                </a:solidFill>
                <a:latin typeface="Calibri"/>
                <a:cs typeface="Calibri"/>
              </a:rPr>
              <a:t>or  </a:t>
            </a:r>
            <a:r>
              <a:rPr dirty="0" sz="2000" spc="-10">
                <a:solidFill>
                  <a:srgbClr val="1E3551"/>
                </a:solidFill>
                <a:latin typeface="Calibri"/>
                <a:cs typeface="Calibri"/>
              </a:rPr>
              <a:t>more </a:t>
            </a:r>
            <a:r>
              <a:rPr dirty="0" sz="2000" spc="-5">
                <a:solidFill>
                  <a:srgbClr val="1E3551"/>
                </a:solidFill>
                <a:latin typeface="Calibri"/>
                <a:cs typeface="Calibri"/>
              </a:rPr>
              <a:t>of</a:t>
            </a:r>
            <a:r>
              <a:rPr dirty="0" sz="2000" spc="-50">
                <a:solidFill>
                  <a:srgbClr val="1E3551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1E3551"/>
                </a:solidFill>
                <a:latin typeface="Calibri"/>
                <a:cs typeface="Calibri"/>
              </a:rPr>
              <a:t>programming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8296656" y="4575047"/>
            <a:ext cx="1051560" cy="1051560"/>
          </a:xfrm>
          <a:custGeom>
            <a:avLst/>
            <a:gdLst/>
            <a:ahLst/>
            <a:cxnLst/>
            <a:rect l="l" t="t" r="r" b="b"/>
            <a:pathLst>
              <a:path w="1051559" h="1051560">
                <a:moveTo>
                  <a:pt x="525779" y="0"/>
                </a:moveTo>
                <a:lnTo>
                  <a:pt x="477931" y="2149"/>
                </a:lnTo>
                <a:lnTo>
                  <a:pt x="431285" y="8472"/>
                </a:lnTo>
                <a:lnTo>
                  <a:pt x="386027" y="18785"/>
                </a:lnTo>
                <a:lnTo>
                  <a:pt x="342341" y="32900"/>
                </a:lnTo>
                <a:lnTo>
                  <a:pt x="300415" y="50633"/>
                </a:lnTo>
                <a:lnTo>
                  <a:pt x="260434" y="71797"/>
                </a:lnTo>
                <a:lnTo>
                  <a:pt x="222584" y="96206"/>
                </a:lnTo>
                <a:lnTo>
                  <a:pt x="187050" y="123676"/>
                </a:lnTo>
                <a:lnTo>
                  <a:pt x="154019" y="154019"/>
                </a:lnTo>
                <a:lnTo>
                  <a:pt x="123676" y="187050"/>
                </a:lnTo>
                <a:lnTo>
                  <a:pt x="96206" y="222584"/>
                </a:lnTo>
                <a:lnTo>
                  <a:pt x="71797" y="260434"/>
                </a:lnTo>
                <a:lnTo>
                  <a:pt x="50633" y="300415"/>
                </a:lnTo>
                <a:lnTo>
                  <a:pt x="32900" y="342341"/>
                </a:lnTo>
                <a:lnTo>
                  <a:pt x="18785" y="386027"/>
                </a:lnTo>
                <a:lnTo>
                  <a:pt x="8472" y="431285"/>
                </a:lnTo>
                <a:lnTo>
                  <a:pt x="2149" y="477931"/>
                </a:lnTo>
                <a:lnTo>
                  <a:pt x="0" y="525779"/>
                </a:lnTo>
                <a:lnTo>
                  <a:pt x="2149" y="573628"/>
                </a:lnTo>
                <a:lnTo>
                  <a:pt x="8472" y="620274"/>
                </a:lnTo>
                <a:lnTo>
                  <a:pt x="18785" y="665532"/>
                </a:lnTo>
                <a:lnTo>
                  <a:pt x="32900" y="709218"/>
                </a:lnTo>
                <a:lnTo>
                  <a:pt x="50633" y="751144"/>
                </a:lnTo>
                <a:lnTo>
                  <a:pt x="71797" y="791125"/>
                </a:lnTo>
                <a:lnTo>
                  <a:pt x="96206" y="828975"/>
                </a:lnTo>
                <a:lnTo>
                  <a:pt x="123676" y="864509"/>
                </a:lnTo>
                <a:lnTo>
                  <a:pt x="154019" y="897540"/>
                </a:lnTo>
                <a:lnTo>
                  <a:pt x="187050" y="927883"/>
                </a:lnTo>
                <a:lnTo>
                  <a:pt x="222584" y="955353"/>
                </a:lnTo>
                <a:lnTo>
                  <a:pt x="260434" y="979762"/>
                </a:lnTo>
                <a:lnTo>
                  <a:pt x="300415" y="1000926"/>
                </a:lnTo>
                <a:lnTo>
                  <a:pt x="342341" y="1018659"/>
                </a:lnTo>
                <a:lnTo>
                  <a:pt x="386027" y="1032774"/>
                </a:lnTo>
                <a:lnTo>
                  <a:pt x="431285" y="1043087"/>
                </a:lnTo>
                <a:lnTo>
                  <a:pt x="477931" y="1049410"/>
                </a:lnTo>
                <a:lnTo>
                  <a:pt x="525779" y="1051559"/>
                </a:lnTo>
                <a:lnTo>
                  <a:pt x="573628" y="1049410"/>
                </a:lnTo>
                <a:lnTo>
                  <a:pt x="620274" y="1043087"/>
                </a:lnTo>
                <a:lnTo>
                  <a:pt x="665532" y="1032774"/>
                </a:lnTo>
                <a:lnTo>
                  <a:pt x="709218" y="1018659"/>
                </a:lnTo>
                <a:lnTo>
                  <a:pt x="751144" y="1000926"/>
                </a:lnTo>
                <a:lnTo>
                  <a:pt x="791125" y="979762"/>
                </a:lnTo>
                <a:lnTo>
                  <a:pt x="828975" y="955353"/>
                </a:lnTo>
                <a:lnTo>
                  <a:pt x="864509" y="927883"/>
                </a:lnTo>
                <a:lnTo>
                  <a:pt x="897540" y="897540"/>
                </a:lnTo>
                <a:lnTo>
                  <a:pt x="927883" y="864509"/>
                </a:lnTo>
                <a:lnTo>
                  <a:pt x="955353" y="828975"/>
                </a:lnTo>
                <a:lnTo>
                  <a:pt x="979762" y="791125"/>
                </a:lnTo>
                <a:lnTo>
                  <a:pt x="1000926" y="751144"/>
                </a:lnTo>
                <a:lnTo>
                  <a:pt x="1018659" y="709218"/>
                </a:lnTo>
                <a:lnTo>
                  <a:pt x="1032774" y="665532"/>
                </a:lnTo>
                <a:lnTo>
                  <a:pt x="1043087" y="620274"/>
                </a:lnTo>
                <a:lnTo>
                  <a:pt x="1049410" y="573628"/>
                </a:lnTo>
                <a:lnTo>
                  <a:pt x="1051560" y="525779"/>
                </a:lnTo>
                <a:lnTo>
                  <a:pt x="1049410" y="477931"/>
                </a:lnTo>
                <a:lnTo>
                  <a:pt x="1043087" y="431285"/>
                </a:lnTo>
                <a:lnTo>
                  <a:pt x="1032774" y="386027"/>
                </a:lnTo>
                <a:lnTo>
                  <a:pt x="1018659" y="342341"/>
                </a:lnTo>
                <a:lnTo>
                  <a:pt x="1000926" y="300415"/>
                </a:lnTo>
                <a:lnTo>
                  <a:pt x="979762" y="260434"/>
                </a:lnTo>
                <a:lnTo>
                  <a:pt x="955353" y="222584"/>
                </a:lnTo>
                <a:lnTo>
                  <a:pt x="927883" y="187050"/>
                </a:lnTo>
                <a:lnTo>
                  <a:pt x="897540" y="154019"/>
                </a:lnTo>
                <a:lnTo>
                  <a:pt x="864509" y="123676"/>
                </a:lnTo>
                <a:lnTo>
                  <a:pt x="828975" y="96206"/>
                </a:lnTo>
                <a:lnTo>
                  <a:pt x="791125" y="71797"/>
                </a:lnTo>
                <a:lnTo>
                  <a:pt x="751144" y="50633"/>
                </a:lnTo>
                <a:lnTo>
                  <a:pt x="709218" y="32900"/>
                </a:lnTo>
                <a:lnTo>
                  <a:pt x="665532" y="18785"/>
                </a:lnTo>
                <a:lnTo>
                  <a:pt x="620274" y="8472"/>
                </a:lnTo>
                <a:lnTo>
                  <a:pt x="573628" y="2149"/>
                </a:lnTo>
                <a:lnTo>
                  <a:pt x="525779" y="0"/>
                </a:lnTo>
                <a:close/>
              </a:path>
            </a:pathLst>
          </a:custGeom>
          <a:solidFill>
            <a:srgbClr val="28476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8506968" y="4864608"/>
            <a:ext cx="629412" cy="5532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58185" y="0"/>
            <a:ext cx="4885055" cy="7886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000" spc="-5" b="1">
                <a:solidFill>
                  <a:srgbClr val="2C4F79"/>
                </a:solidFill>
                <a:latin typeface="Calibri"/>
                <a:cs typeface="Calibri"/>
              </a:rPr>
              <a:t>Rising </a:t>
            </a:r>
            <a:r>
              <a:rPr dirty="0" sz="5000" spc="-75" b="1">
                <a:solidFill>
                  <a:srgbClr val="2C4F79"/>
                </a:solidFill>
                <a:latin typeface="Calibri"/>
                <a:cs typeface="Calibri"/>
              </a:rPr>
              <a:t>Talent</a:t>
            </a:r>
            <a:r>
              <a:rPr dirty="0" sz="5000" spc="-35" b="1">
                <a:solidFill>
                  <a:srgbClr val="2C4F79"/>
                </a:solidFill>
                <a:latin typeface="Calibri"/>
                <a:cs typeface="Calibri"/>
              </a:rPr>
              <a:t> </a:t>
            </a:r>
            <a:r>
              <a:rPr dirty="0" sz="5000" spc="-20" b="1">
                <a:solidFill>
                  <a:srgbClr val="2C4F79"/>
                </a:solidFill>
                <a:latin typeface="Calibri"/>
                <a:cs typeface="Calibri"/>
              </a:rPr>
              <a:t>Costs</a:t>
            </a:r>
            <a:endParaRPr sz="50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277611" y="734568"/>
            <a:ext cx="5085715" cy="3195955"/>
          </a:xfrm>
          <a:custGeom>
            <a:avLst/>
            <a:gdLst/>
            <a:ahLst/>
            <a:cxnLst/>
            <a:rect l="l" t="t" r="r" b="b"/>
            <a:pathLst>
              <a:path w="5085715" h="3195954">
                <a:moveTo>
                  <a:pt x="0" y="3195828"/>
                </a:moveTo>
                <a:lnTo>
                  <a:pt x="5085588" y="3195828"/>
                </a:lnTo>
                <a:lnTo>
                  <a:pt x="5085588" y="0"/>
                </a:lnTo>
                <a:lnTo>
                  <a:pt x="0" y="0"/>
                </a:lnTo>
                <a:lnTo>
                  <a:pt x="0" y="3195828"/>
                </a:lnTo>
                <a:close/>
              </a:path>
            </a:pathLst>
          </a:custGeom>
          <a:solidFill>
            <a:srgbClr val="9FC2E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850382" y="1084326"/>
            <a:ext cx="394081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>
                <a:solidFill>
                  <a:srgbClr val="FFFFFF"/>
                </a:solidFill>
                <a:latin typeface="Calibri"/>
                <a:cs typeface="Calibri"/>
              </a:rPr>
              <a:t>For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acts </a:t>
            </a:r>
            <a:r>
              <a:rPr dirty="0" sz="2000" spc="-5">
                <a:solidFill>
                  <a:srgbClr val="FFFFFF"/>
                </a:solidFill>
                <a:latin typeface="Calibri"/>
                <a:cs typeface="Calibri"/>
              </a:rPr>
              <a:t>that </a:t>
            </a:r>
            <a:r>
              <a:rPr dirty="0" sz="2000" spc="-10">
                <a:solidFill>
                  <a:srgbClr val="FFFFFF"/>
                </a:solidFill>
                <a:latin typeface="Calibri"/>
                <a:cs typeface="Calibri"/>
              </a:rPr>
              <a:t>play </a:t>
            </a:r>
            <a:r>
              <a:rPr dirty="0" sz="2000" spc="-5">
                <a:solidFill>
                  <a:srgbClr val="FFFFFF"/>
                </a:solidFill>
                <a:latin typeface="Calibri"/>
                <a:cs typeface="Calibri"/>
              </a:rPr>
              <a:t>casinos,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talent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costs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78170" y="1389126"/>
            <a:ext cx="428434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15" b="1">
                <a:solidFill>
                  <a:srgbClr val="FFFFFF"/>
                </a:solidFill>
                <a:latin typeface="Calibri"/>
                <a:cs typeface="Calibri"/>
              </a:rPr>
              <a:t>have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increased by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25-35% </a:t>
            </a:r>
            <a:r>
              <a:rPr dirty="0" sz="2000" spc="-5">
                <a:solidFill>
                  <a:srgbClr val="FFFFFF"/>
                </a:solidFill>
                <a:latin typeface="Calibri"/>
                <a:cs typeface="Calibri"/>
              </a:rPr>
              <a:t>because</a:t>
            </a:r>
            <a:r>
              <a:rPr dirty="0" sz="20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these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60465" y="1693926"/>
            <a:ext cx="4119879" cy="15506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acts </a:t>
            </a:r>
            <a:r>
              <a:rPr dirty="0" sz="2000" spc="-10">
                <a:solidFill>
                  <a:srgbClr val="FFFFFF"/>
                </a:solidFill>
                <a:latin typeface="Calibri"/>
                <a:cs typeface="Calibri"/>
              </a:rPr>
              <a:t>are </a:t>
            </a:r>
            <a:r>
              <a:rPr dirty="0" sz="2000" spc="-5">
                <a:solidFill>
                  <a:srgbClr val="FFFFFF"/>
                </a:solidFill>
                <a:latin typeface="Calibri"/>
                <a:cs typeface="Calibri"/>
              </a:rPr>
              <a:t>accustomed </a:t>
            </a:r>
            <a:r>
              <a:rPr dirty="0" sz="2000" spc="-15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dirty="0" sz="2000" spc="-5">
                <a:solidFill>
                  <a:srgbClr val="FFFFFF"/>
                </a:solidFill>
                <a:latin typeface="Calibri"/>
                <a:cs typeface="Calibri"/>
              </a:rPr>
              <a:t>receiving higher  </a:t>
            </a:r>
            <a:r>
              <a:rPr dirty="0" sz="2000" spc="-10">
                <a:solidFill>
                  <a:srgbClr val="FFFFFF"/>
                </a:solidFill>
                <a:latin typeface="Calibri"/>
                <a:cs typeface="Calibri"/>
              </a:rPr>
              <a:t>talent </a:t>
            </a:r>
            <a:r>
              <a:rPr dirty="0" sz="2000" spc="-15">
                <a:solidFill>
                  <a:srgbClr val="FFFFFF"/>
                </a:solidFill>
                <a:latin typeface="Calibri"/>
                <a:cs typeface="Calibri"/>
              </a:rPr>
              <a:t>fees from </a:t>
            </a:r>
            <a:r>
              <a:rPr dirty="0" sz="2000" spc="-5">
                <a:solidFill>
                  <a:srgbClr val="FFFFFF"/>
                </a:solidFill>
                <a:latin typeface="Calibri"/>
                <a:cs typeface="Calibri"/>
              </a:rPr>
              <a:t>casinos.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And, </a:t>
            </a:r>
            <a:r>
              <a:rPr dirty="0" sz="2000" spc="-15">
                <a:solidFill>
                  <a:srgbClr val="FFFFFF"/>
                </a:solidFill>
                <a:latin typeface="Calibri"/>
                <a:cs typeface="Calibri"/>
              </a:rPr>
              <a:t>for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acts  </a:t>
            </a:r>
            <a:r>
              <a:rPr dirty="0" sz="2000" spc="-5">
                <a:solidFill>
                  <a:srgbClr val="FFFFFF"/>
                </a:solidFill>
                <a:latin typeface="Calibri"/>
                <a:cs typeface="Calibri"/>
              </a:rPr>
              <a:t>considering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a casino </a:t>
            </a:r>
            <a:r>
              <a:rPr dirty="0" sz="2000" spc="-40">
                <a:solidFill>
                  <a:srgbClr val="FFFFFF"/>
                </a:solidFill>
                <a:latin typeface="Calibri"/>
                <a:cs typeface="Calibri"/>
              </a:rPr>
              <a:t>play, </a:t>
            </a:r>
            <a:r>
              <a:rPr dirty="0" sz="2000" spc="-10">
                <a:solidFill>
                  <a:srgbClr val="FFFFFF"/>
                </a:solidFill>
                <a:latin typeface="Calibri"/>
                <a:cs typeface="Calibri"/>
              </a:rPr>
              <a:t>we are </a:t>
            </a:r>
            <a:r>
              <a:rPr dirty="0" sz="2000" spc="-15" b="1">
                <a:solidFill>
                  <a:srgbClr val="FFFFFF"/>
                </a:solidFill>
                <a:latin typeface="Calibri"/>
                <a:cs typeface="Calibri"/>
              </a:rPr>
              <a:t>forced  to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offer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higher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talent fees </a:t>
            </a:r>
            <a:r>
              <a:rPr dirty="0" sz="2000" spc="-15">
                <a:solidFill>
                  <a:srgbClr val="FFFFFF"/>
                </a:solidFill>
                <a:latin typeface="Calibri"/>
                <a:cs typeface="Calibri"/>
              </a:rPr>
              <a:t>to keep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the  acts </a:t>
            </a:r>
            <a:r>
              <a:rPr dirty="0" sz="2000" spc="-10">
                <a:solidFill>
                  <a:srgbClr val="FFFFFF"/>
                </a:solidFill>
                <a:latin typeface="Calibri"/>
                <a:cs typeface="Calibri"/>
              </a:rPr>
              <a:t>from </a:t>
            </a:r>
            <a:r>
              <a:rPr dirty="0" sz="2000" spc="-5">
                <a:solidFill>
                  <a:srgbClr val="FFFFFF"/>
                </a:solidFill>
                <a:latin typeface="Calibri"/>
                <a:cs typeface="Calibri"/>
              </a:rPr>
              <a:t>going </a:t>
            </a:r>
            <a:r>
              <a:rPr dirty="0" sz="2000" spc="-15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20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Calibri"/>
                <a:cs typeface="Calibri"/>
              </a:rPr>
              <a:t>casinos.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65746" y="3218180"/>
            <a:ext cx="190944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– </a:t>
            </a:r>
            <a:r>
              <a:rPr dirty="0" sz="2000" spc="-5">
                <a:solidFill>
                  <a:srgbClr val="FFFFFF"/>
                </a:solidFill>
                <a:latin typeface="Calibri"/>
                <a:cs typeface="Calibri"/>
              </a:rPr>
              <a:t>New Orleans,</a:t>
            </a:r>
            <a:r>
              <a:rPr dirty="0" sz="2000" spc="-7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734568"/>
            <a:ext cx="5181600" cy="2165985"/>
          </a:xfrm>
          <a:custGeom>
            <a:avLst/>
            <a:gdLst/>
            <a:ahLst/>
            <a:cxnLst/>
            <a:rect l="l" t="t" r="r" b="b"/>
            <a:pathLst>
              <a:path w="5181600" h="2165985">
                <a:moveTo>
                  <a:pt x="0" y="2165604"/>
                </a:moveTo>
                <a:lnTo>
                  <a:pt x="5181600" y="2165604"/>
                </a:lnTo>
                <a:lnTo>
                  <a:pt x="5181600" y="0"/>
                </a:lnTo>
                <a:lnTo>
                  <a:pt x="0" y="0"/>
                </a:lnTo>
                <a:lnTo>
                  <a:pt x="0" y="2165604"/>
                </a:lnTo>
                <a:close/>
              </a:path>
            </a:pathLst>
          </a:custGeom>
          <a:solidFill>
            <a:srgbClr val="8496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675233" y="874013"/>
            <a:ext cx="383159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Costs </a:t>
            </a:r>
            <a:r>
              <a:rPr dirty="0" sz="2000" spc="-15" b="1">
                <a:solidFill>
                  <a:srgbClr val="FFFFFF"/>
                </a:solidFill>
                <a:latin typeface="Calibri"/>
                <a:cs typeface="Calibri"/>
              </a:rPr>
              <a:t>have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gone </a:t>
            </a:r>
            <a:r>
              <a:rPr dirty="0" sz="2000" spc="-25" b="1">
                <a:solidFill>
                  <a:srgbClr val="FFFFFF"/>
                </a:solidFill>
                <a:latin typeface="Calibri"/>
                <a:cs typeface="Calibri"/>
              </a:rPr>
              <a:t>way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up-</a:t>
            </a:r>
            <a:r>
              <a:rPr dirty="0" sz="2000" spc="-5">
                <a:solidFill>
                  <a:srgbClr val="FFFFFF"/>
                </a:solidFill>
                <a:latin typeface="Calibri"/>
                <a:cs typeface="Calibri"/>
              </a:rPr>
              <a:t>-just </a:t>
            </a:r>
            <a:r>
              <a:rPr dirty="0" sz="2000" spc="-15">
                <a:solidFill>
                  <a:srgbClr val="FFFFFF"/>
                </a:solidFill>
                <a:latin typeface="Calibri"/>
                <a:cs typeface="Calibri"/>
              </a:rPr>
              <a:t>today</a:t>
            </a:r>
            <a:r>
              <a:rPr dirty="0" sz="20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7197" y="1178813"/>
            <a:ext cx="440626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>
                <a:solidFill>
                  <a:srgbClr val="FFFFFF"/>
                </a:solidFill>
                <a:latin typeface="Calibri"/>
                <a:cs typeface="Calibri"/>
              </a:rPr>
              <a:t>submitted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an </a:t>
            </a:r>
            <a:r>
              <a:rPr dirty="0" sz="2000" spc="-15">
                <a:solidFill>
                  <a:srgbClr val="FFFFFF"/>
                </a:solidFill>
                <a:latin typeface="Calibri"/>
                <a:cs typeface="Calibri"/>
              </a:rPr>
              <a:t>offer for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an </a:t>
            </a:r>
            <a:r>
              <a:rPr dirty="0" sz="2000" spc="-10">
                <a:solidFill>
                  <a:srgbClr val="FFFFFF"/>
                </a:solidFill>
                <a:latin typeface="Calibri"/>
                <a:cs typeface="Calibri"/>
              </a:rPr>
              <a:t>artist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who</a:t>
            </a:r>
            <a:r>
              <a:rPr dirty="0" sz="20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Calibri"/>
                <a:cs typeface="Calibri"/>
              </a:rPr>
              <a:t>would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0809" y="1483613"/>
            <a:ext cx="451993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20">
                <a:solidFill>
                  <a:srgbClr val="FFFFFF"/>
                </a:solidFill>
                <a:latin typeface="Calibri"/>
                <a:cs typeface="Calibri"/>
              </a:rPr>
              <a:t>have </a:t>
            </a:r>
            <a:r>
              <a:rPr dirty="0" sz="2000" spc="-5">
                <a:solidFill>
                  <a:srgbClr val="FFFFFF"/>
                </a:solidFill>
                <a:latin typeface="Calibri"/>
                <a:cs typeface="Calibri"/>
              </a:rPr>
              <a:t>normally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been $25K. I </a:t>
            </a:r>
            <a:r>
              <a:rPr dirty="0" sz="2000" spc="-10">
                <a:solidFill>
                  <a:srgbClr val="FFFFFF"/>
                </a:solidFill>
                <a:latin typeface="Calibri"/>
                <a:cs typeface="Calibri"/>
              </a:rPr>
              <a:t>was told </a:t>
            </a:r>
            <a:r>
              <a:rPr dirty="0" sz="2000" spc="-5">
                <a:solidFill>
                  <a:srgbClr val="FFFFFF"/>
                </a:solidFill>
                <a:latin typeface="Calibri"/>
                <a:cs typeface="Calibri"/>
              </a:rPr>
              <a:t>he</a:t>
            </a:r>
            <a:r>
              <a:rPr dirty="0" sz="20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Calibri"/>
                <a:cs typeface="Calibri"/>
              </a:rPr>
              <a:t>was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1749" y="1788413"/>
            <a:ext cx="4715510" cy="6356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696720" marR="5080" indent="-1684655">
              <a:lnSpc>
                <a:spcPct val="100000"/>
              </a:lnSpc>
              <a:spcBef>
                <a:spcPts val="105"/>
              </a:spcBef>
            </a:pPr>
            <a:r>
              <a:rPr dirty="0" sz="2000" spc="-5">
                <a:solidFill>
                  <a:srgbClr val="FFFFFF"/>
                </a:solidFill>
                <a:latin typeface="Calibri"/>
                <a:cs typeface="Calibri"/>
              </a:rPr>
              <a:t>now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$35K, </a:t>
            </a:r>
            <a:r>
              <a:rPr dirty="0" sz="2000" spc="-5">
                <a:solidFill>
                  <a:srgbClr val="FFFFFF"/>
                </a:solidFill>
                <a:latin typeface="Calibri"/>
                <a:cs typeface="Calibri"/>
              </a:rPr>
              <a:t>because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"the </a:t>
            </a:r>
            <a:r>
              <a:rPr dirty="0" sz="2000" spc="-5">
                <a:solidFill>
                  <a:srgbClr val="FFFFFF"/>
                </a:solidFill>
                <a:latin typeface="Calibri"/>
                <a:cs typeface="Calibri"/>
              </a:rPr>
              <a:t>casinos </a:t>
            </a:r>
            <a:r>
              <a:rPr dirty="0" sz="2000" spc="-10">
                <a:solidFill>
                  <a:srgbClr val="FFFFFF"/>
                </a:solidFill>
                <a:latin typeface="Calibri"/>
                <a:cs typeface="Calibri"/>
              </a:rPr>
              <a:t>love </a:t>
            </a:r>
            <a:r>
              <a:rPr dirty="0" sz="2000" spc="-5">
                <a:solidFill>
                  <a:srgbClr val="FFFFFF"/>
                </a:solidFill>
                <a:latin typeface="Calibri"/>
                <a:cs typeface="Calibri"/>
              </a:rPr>
              <a:t>him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and  </a:t>
            </a:r>
            <a:r>
              <a:rPr dirty="0" sz="2000" spc="-5">
                <a:solidFill>
                  <a:srgbClr val="FFFFFF"/>
                </a:solidFill>
                <a:latin typeface="Calibri"/>
                <a:cs typeface="Calibri"/>
              </a:rPr>
              <a:t>will </a:t>
            </a:r>
            <a:r>
              <a:rPr dirty="0" sz="2000" spc="-15">
                <a:solidFill>
                  <a:srgbClr val="FFFFFF"/>
                </a:solidFill>
                <a:latin typeface="Calibri"/>
                <a:cs typeface="Calibri"/>
              </a:rPr>
              <a:t>pay</a:t>
            </a:r>
            <a:r>
              <a:rPr dirty="0" sz="20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Calibri"/>
                <a:cs typeface="Calibri"/>
              </a:rPr>
              <a:t>that.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65757" y="2398268"/>
            <a:ext cx="144843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– </a:t>
            </a:r>
            <a:r>
              <a:rPr dirty="0" sz="2000" spc="-10">
                <a:solidFill>
                  <a:srgbClr val="FFFFFF"/>
                </a:solidFill>
                <a:latin typeface="Calibri"/>
                <a:cs typeface="Calibri"/>
              </a:rPr>
              <a:t>Wausau,</a:t>
            </a:r>
            <a:r>
              <a:rPr dirty="0" sz="2000" spc="-9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WI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277611" y="4037076"/>
            <a:ext cx="5085715" cy="1744980"/>
          </a:xfrm>
          <a:custGeom>
            <a:avLst/>
            <a:gdLst/>
            <a:ahLst/>
            <a:cxnLst/>
            <a:rect l="l" t="t" r="r" b="b"/>
            <a:pathLst>
              <a:path w="5085715" h="1744979">
                <a:moveTo>
                  <a:pt x="0" y="1744980"/>
                </a:moveTo>
                <a:lnTo>
                  <a:pt x="5085588" y="1744980"/>
                </a:lnTo>
                <a:lnTo>
                  <a:pt x="5085588" y="0"/>
                </a:lnTo>
                <a:lnTo>
                  <a:pt x="0" y="0"/>
                </a:lnTo>
                <a:lnTo>
                  <a:pt x="0" y="1744980"/>
                </a:lnTo>
                <a:close/>
              </a:path>
            </a:pathLst>
          </a:custGeom>
          <a:solidFill>
            <a:srgbClr val="4B8DD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5825109" y="4270705"/>
            <a:ext cx="3990975" cy="1245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065" marR="5080" indent="635">
              <a:lnSpc>
                <a:spcPct val="100000"/>
              </a:lnSpc>
              <a:spcBef>
                <a:spcPts val="105"/>
              </a:spcBef>
            </a:pPr>
            <a:r>
              <a:rPr dirty="0" sz="2000" spc="-35">
                <a:solidFill>
                  <a:srgbClr val="FFFFFF"/>
                </a:solidFill>
                <a:latin typeface="Calibri"/>
                <a:cs typeface="Calibri"/>
              </a:rPr>
              <a:t>We </a:t>
            </a:r>
            <a:r>
              <a:rPr dirty="0" sz="2000" spc="-10">
                <a:solidFill>
                  <a:srgbClr val="FFFFFF"/>
                </a:solidFill>
                <a:latin typeface="Calibri"/>
                <a:cs typeface="Calibri"/>
              </a:rPr>
              <a:t>are </a:t>
            </a:r>
            <a:r>
              <a:rPr dirty="0" sz="2000" spc="-5">
                <a:solidFill>
                  <a:srgbClr val="FFFFFF"/>
                </a:solidFill>
                <a:latin typeface="Calibri"/>
                <a:cs typeface="Calibri"/>
              </a:rPr>
              <a:t>now considered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dirty="0" sz="2000" spc="-5">
                <a:solidFill>
                  <a:srgbClr val="FFFFFF"/>
                </a:solidFill>
                <a:latin typeface="Calibri"/>
                <a:cs typeface="Calibri"/>
              </a:rPr>
              <a:t>casino  </a:t>
            </a:r>
            <a:r>
              <a:rPr dirty="0" sz="2000" spc="-15">
                <a:solidFill>
                  <a:srgbClr val="FFFFFF"/>
                </a:solidFill>
                <a:latin typeface="Calibri"/>
                <a:cs typeface="Calibri"/>
              </a:rPr>
              <a:t>market </a:t>
            </a:r>
            <a:r>
              <a:rPr dirty="0" sz="2000" spc="-5">
                <a:solidFill>
                  <a:srgbClr val="FFFFFF"/>
                </a:solidFill>
                <a:latin typeface="Calibri"/>
                <a:cs typeface="Calibri"/>
              </a:rPr>
              <a:t>so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prices </a:t>
            </a:r>
            <a:r>
              <a:rPr dirty="0" sz="2000" spc="-15" b="1">
                <a:solidFill>
                  <a:srgbClr val="FFFFFF"/>
                </a:solidFill>
                <a:latin typeface="Calibri"/>
                <a:cs typeface="Calibri"/>
              </a:rPr>
              <a:t>for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talent are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quoted  </a:t>
            </a:r>
            <a:r>
              <a:rPr dirty="0" sz="2000" spc="-15" b="1">
                <a:solidFill>
                  <a:srgbClr val="FFFFFF"/>
                </a:solidFill>
                <a:latin typeface="Calibri"/>
                <a:cs typeface="Calibri"/>
              </a:rPr>
              <a:t>at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casino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20" b="1">
                <a:solidFill>
                  <a:srgbClr val="FFFFFF"/>
                </a:solidFill>
                <a:latin typeface="Calibri"/>
                <a:cs typeface="Calibri"/>
              </a:rPr>
              <a:t>rates</a:t>
            </a:r>
            <a:r>
              <a:rPr dirty="0" sz="2000" spc="-2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 marL="1426845">
              <a:lnSpc>
                <a:spcPct val="100000"/>
              </a:lnSpc>
            </a:pP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– </a:t>
            </a:r>
            <a:r>
              <a:rPr dirty="0" sz="2000" spc="-10">
                <a:solidFill>
                  <a:srgbClr val="FFFFFF"/>
                </a:solidFill>
                <a:latin typeface="Calibri"/>
                <a:cs typeface="Calibri"/>
              </a:rPr>
              <a:t>Biloxi,</a:t>
            </a:r>
            <a:r>
              <a:rPr dirty="0" sz="20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MS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0" y="2982467"/>
            <a:ext cx="5181600" cy="2799715"/>
          </a:xfrm>
          <a:custGeom>
            <a:avLst/>
            <a:gdLst/>
            <a:ahLst/>
            <a:cxnLst/>
            <a:rect l="l" t="t" r="r" b="b"/>
            <a:pathLst>
              <a:path w="5181600" h="2799715">
                <a:moveTo>
                  <a:pt x="0" y="2799587"/>
                </a:moveTo>
                <a:lnTo>
                  <a:pt x="5181600" y="2799587"/>
                </a:lnTo>
                <a:lnTo>
                  <a:pt x="5181600" y="0"/>
                </a:lnTo>
                <a:lnTo>
                  <a:pt x="0" y="0"/>
                </a:lnTo>
                <a:lnTo>
                  <a:pt x="0" y="2799587"/>
                </a:lnTo>
                <a:close/>
              </a:path>
            </a:pathLst>
          </a:custGeom>
          <a:solidFill>
            <a:srgbClr val="1E365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556361" y="3286125"/>
            <a:ext cx="4069715" cy="21602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5095" marR="119380" indent="635">
              <a:lnSpc>
                <a:spcPct val="100000"/>
              </a:lnSpc>
              <a:spcBef>
                <a:spcPts val="105"/>
              </a:spcBef>
            </a:pPr>
            <a:r>
              <a:rPr dirty="0" sz="2000" spc="-15">
                <a:solidFill>
                  <a:srgbClr val="FFFFFF"/>
                </a:solidFill>
                <a:latin typeface="Calibri"/>
                <a:cs typeface="Calibri"/>
              </a:rPr>
              <a:t>Typically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we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can't </a:t>
            </a:r>
            <a:r>
              <a:rPr dirty="0" sz="2000" spc="-15" b="1">
                <a:solidFill>
                  <a:srgbClr val="FFFFFF"/>
                </a:solidFill>
                <a:latin typeface="Calibri"/>
                <a:cs typeface="Calibri"/>
              </a:rPr>
              <a:t>afford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an act once  one of the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casinos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starts </a:t>
            </a:r>
            <a:r>
              <a:rPr dirty="0" sz="2000" spc="-15" b="1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bid </a:t>
            </a:r>
            <a:r>
              <a:rPr dirty="0" sz="2000" spc="-5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dirty="0" sz="2000" spc="-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Calibri"/>
                <a:cs typeface="Calibri"/>
              </a:rPr>
              <a:t>it.</a:t>
            </a:r>
            <a:endParaRPr sz="2000">
              <a:latin typeface="Calibri"/>
              <a:cs typeface="Calibri"/>
            </a:endParaRPr>
          </a:p>
          <a:p>
            <a:pPr algn="ctr" marL="12065" marR="5080" indent="-2540">
              <a:lnSpc>
                <a:spcPct val="100000"/>
              </a:lnSpc>
            </a:pP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Once </a:t>
            </a:r>
            <a:r>
              <a:rPr dirty="0" sz="2000" spc="-5">
                <a:solidFill>
                  <a:srgbClr val="FFFFFF"/>
                </a:solidFill>
                <a:latin typeface="Calibri"/>
                <a:cs typeface="Calibri"/>
              </a:rPr>
              <a:t>or twice </a:t>
            </a:r>
            <a:r>
              <a:rPr dirty="0" sz="2000" spc="-15">
                <a:solidFill>
                  <a:srgbClr val="FFFFFF"/>
                </a:solidFill>
                <a:latin typeface="Calibri"/>
                <a:cs typeface="Calibri"/>
              </a:rPr>
              <a:t>we’ve </a:t>
            </a:r>
            <a:r>
              <a:rPr dirty="0" sz="2000" spc="-5">
                <a:solidFill>
                  <a:srgbClr val="FFFFFF"/>
                </a:solidFill>
                <a:latin typeface="Calibri"/>
                <a:cs typeface="Calibri"/>
              </a:rPr>
              <a:t>been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able </a:t>
            </a:r>
            <a:r>
              <a:rPr dirty="0" sz="2000" spc="-15">
                <a:solidFill>
                  <a:srgbClr val="FFFFFF"/>
                </a:solidFill>
                <a:latin typeface="Calibri"/>
                <a:cs typeface="Calibri"/>
              </a:rPr>
              <a:t>to  </a:t>
            </a:r>
            <a:r>
              <a:rPr dirty="0" sz="2000" spc="-5">
                <a:solidFill>
                  <a:srgbClr val="FFFFFF"/>
                </a:solidFill>
                <a:latin typeface="Calibri"/>
                <a:cs typeface="Calibri"/>
              </a:rPr>
              <a:t>increase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an </a:t>
            </a:r>
            <a:r>
              <a:rPr dirty="0" sz="2000" spc="-20">
                <a:solidFill>
                  <a:srgbClr val="FFFFFF"/>
                </a:solidFill>
                <a:latin typeface="Calibri"/>
                <a:cs typeface="Calibri"/>
              </a:rPr>
              <a:t>offer </a:t>
            </a:r>
            <a:r>
              <a:rPr dirty="0" sz="2000" spc="-10">
                <a:solidFill>
                  <a:srgbClr val="FFFFFF"/>
                </a:solidFill>
                <a:latin typeface="Calibri"/>
                <a:cs typeface="Calibri"/>
              </a:rPr>
              <a:t>by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10k-20k </a:t>
            </a:r>
            <a:r>
              <a:rPr dirty="0" sz="2000" spc="-15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dirty="0" sz="2000" spc="-5">
                <a:solidFill>
                  <a:srgbClr val="FFFFFF"/>
                </a:solidFill>
                <a:latin typeface="Calibri"/>
                <a:cs typeface="Calibri"/>
              </a:rPr>
              <a:t>confirm 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dirty="0" sz="2000" spc="-5">
                <a:solidFill>
                  <a:srgbClr val="FFFFFF"/>
                </a:solidFill>
                <a:latin typeface="Calibri"/>
                <a:cs typeface="Calibri"/>
              </a:rPr>
              <a:t>show; but </a:t>
            </a:r>
            <a:r>
              <a:rPr dirty="0" sz="2000" spc="-10">
                <a:solidFill>
                  <a:srgbClr val="FFFFFF"/>
                </a:solidFill>
                <a:latin typeface="Calibri"/>
                <a:cs typeface="Calibri"/>
              </a:rPr>
              <a:t>often </a:t>
            </a:r>
            <a:r>
              <a:rPr dirty="0" sz="2000" spc="-5">
                <a:solidFill>
                  <a:srgbClr val="FFFFFF"/>
                </a:solidFill>
                <a:latin typeface="Calibri"/>
                <a:cs typeface="Calibri"/>
              </a:rPr>
              <a:t>that's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difference 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between making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and losing</a:t>
            </a:r>
            <a:r>
              <a:rPr dirty="0" sz="20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money</a:t>
            </a:r>
            <a:r>
              <a:rPr dirty="0" sz="2000" spc="-1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 marL="1177290">
              <a:lnSpc>
                <a:spcPct val="100000"/>
              </a:lnSpc>
            </a:pP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– </a:t>
            </a:r>
            <a:r>
              <a:rPr dirty="0" sz="2000" spc="-35">
                <a:solidFill>
                  <a:srgbClr val="FFFFFF"/>
                </a:solidFill>
                <a:latin typeface="Calibri"/>
                <a:cs typeface="Calibri"/>
              </a:rPr>
              <a:t>Worcester,</a:t>
            </a:r>
            <a:r>
              <a:rPr dirty="0" sz="20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MA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0" y="5862828"/>
            <a:ext cx="10363200" cy="1358265"/>
          </a:xfrm>
          <a:custGeom>
            <a:avLst/>
            <a:gdLst/>
            <a:ahLst/>
            <a:cxnLst/>
            <a:rect l="l" t="t" r="r" b="b"/>
            <a:pathLst>
              <a:path w="10363200" h="1358265">
                <a:moveTo>
                  <a:pt x="0" y="1357884"/>
                </a:moveTo>
                <a:lnTo>
                  <a:pt x="10363200" y="1357884"/>
                </a:lnTo>
                <a:lnTo>
                  <a:pt x="10363200" y="0"/>
                </a:lnTo>
                <a:lnTo>
                  <a:pt x="0" y="0"/>
                </a:lnTo>
                <a:lnTo>
                  <a:pt x="0" y="1357884"/>
                </a:lnTo>
                <a:close/>
              </a:path>
            </a:pathLst>
          </a:custGeom>
          <a:solidFill>
            <a:srgbClr val="3B69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542950" y="6055867"/>
            <a:ext cx="927798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In </a:t>
            </a:r>
            <a:r>
              <a:rPr dirty="0" sz="2000" spc="-15">
                <a:solidFill>
                  <a:srgbClr val="FFFFFF"/>
                </a:solidFill>
                <a:latin typeface="Calibri"/>
                <a:cs typeface="Calibri"/>
              </a:rPr>
              <a:t>many </a:t>
            </a:r>
            <a:r>
              <a:rPr dirty="0" sz="2000" spc="-5">
                <a:solidFill>
                  <a:srgbClr val="FFFFFF"/>
                </a:solidFill>
                <a:latin typeface="Calibri"/>
                <a:cs typeface="Calibri"/>
              </a:rPr>
              <a:t>cases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we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just can't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compete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with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dirty="0" sz="2000" spc="-15" b="1">
                <a:solidFill>
                  <a:srgbClr val="FFFFFF"/>
                </a:solidFill>
                <a:latin typeface="Calibri"/>
                <a:cs typeface="Calibri"/>
              </a:rPr>
              <a:t>fees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that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Casinos </a:t>
            </a:r>
            <a:r>
              <a:rPr dirty="0" sz="2000" spc="-15" b="1">
                <a:solidFill>
                  <a:srgbClr val="FFFFFF"/>
                </a:solidFill>
                <a:latin typeface="Calibri"/>
                <a:cs typeface="Calibri"/>
              </a:rPr>
              <a:t>pay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artists</a:t>
            </a:r>
            <a:r>
              <a:rPr dirty="0" sz="2000" spc="-5">
                <a:solidFill>
                  <a:srgbClr val="FFFFFF"/>
                </a:solidFill>
                <a:latin typeface="Calibri"/>
                <a:cs typeface="Calibri"/>
              </a:rPr>
              <a:t>.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But</a:t>
            </a:r>
            <a:r>
              <a:rPr dirty="0" sz="2000" spc="8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when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0570" y="6360363"/>
            <a:ext cx="926274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10">
                <a:solidFill>
                  <a:srgbClr val="FFFFFF"/>
                </a:solidFill>
                <a:latin typeface="Calibri"/>
                <a:cs typeface="Calibri"/>
              </a:rPr>
              <a:t>we </a:t>
            </a:r>
            <a:r>
              <a:rPr dirty="0" sz="2000" spc="-15">
                <a:solidFill>
                  <a:srgbClr val="FFFFFF"/>
                </a:solidFill>
                <a:latin typeface="Calibri"/>
                <a:cs typeface="Calibri"/>
              </a:rPr>
              <a:t>do, </a:t>
            </a:r>
            <a:r>
              <a:rPr dirty="0" sz="2000" spc="-10">
                <a:solidFill>
                  <a:srgbClr val="FFFFFF"/>
                </a:solidFill>
                <a:latin typeface="Calibri"/>
                <a:cs typeface="Calibri"/>
              </a:rPr>
              <a:t>we </a:t>
            </a:r>
            <a:r>
              <a:rPr dirty="0" sz="2000" spc="-5">
                <a:solidFill>
                  <a:srgbClr val="FFFFFF"/>
                </a:solidFill>
                <a:latin typeface="Calibri"/>
                <a:cs typeface="Calibri"/>
              </a:rPr>
              <a:t>generally </a:t>
            </a:r>
            <a:r>
              <a:rPr dirty="0" sz="2000" spc="-15">
                <a:solidFill>
                  <a:srgbClr val="FFFFFF"/>
                </a:solidFill>
                <a:latin typeface="Calibri"/>
                <a:cs typeface="Calibri"/>
              </a:rPr>
              <a:t>have </a:t>
            </a:r>
            <a:r>
              <a:rPr dirty="0" sz="2000" spc="-10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dirty="0" sz="2000" spc="-15">
                <a:solidFill>
                  <a:srgbClr val="FFFFFF"/>
                </a:solidFill>
                <a:latin typeface="Calibri"/>
                <a:cs typeface="Calibri"/>
              </a:rPr>
              <a:t>pay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30%+ </a:t>
            </a:r>
            <a:r>
              <a:rPr dirty="0" sz="2000" spc="-10">
                <a:solidFill>
                  <a:srgbClr val="FFFFFF"/>
                </a:solidFill>
                <a:latin typeface="Calibri"/>
                <a:cs typeface="Calibri"/>
              </a:rPr>
              <a:t>more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than other </a:t>
            </a:r>
            <a:r>
              <a:rPr dirty="0" sz="2000" spc="-15">
                <a:solidFill>
                  <a:srgbClr val="FFFFFF"/>
                </a:solidFill>
                <a:latin typeface="Calibri"/>
                <a:cs typeface="Calibri"/>
              </a:rPr>
              <a:t>markets </a:t>
            </a:r>
            <a:r>
              <a:rPr dirty="0" sz="2000" spc="-5">
                <a:solidFill>
                  <a:srgbClr val="FFFFFF"/>
                </a:solidFill>
                <a:latin typeface="Calibri"/>
                <a:cs typeface="Calibri"/>
              </a:rPr>
              <a:t>that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do </a:t>
            </a:r>
            <a:r>
              <a:rPr dirty="0" sz="2000" spc="-5">
                <a:solidFill>
                  <a:srgbClr val="FFFFFF"/>
                </a:solidFill>
                <a:latin typeface="Calibri"/>
                <a:cs typeface="Calibri"/>
              </a:rPr>
              <a:t>not </a:t>
            </a:r>
            <a:r>
              <a:rPr dirty="0" sz="2000" spc="-15">
                <a:solidFill>
                  <a:srgbClr val="FFFFFF"/>
                </a:solidFill>
                <a:latin typeface="Calibri"/>
                <a:cs typeface="Calibri"/>
              </a:rPr>
              <a:t>have</a:t>
            </a:r>
            <a:r>
              <a:rPr dirty="0" sz="2000" spc="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Calibri"/>
                <a:cs typeface="Calibri"/>
              </a:rPr>
              <a:t>Casinos.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339590" y="6665772"/>
            <a:ext cx="168338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– </a:t>
            </a:r>
            <a:r>
              <a:rPr dirty="0" sz="2000" spc="-10">
                <a:solidFill>
                  <a:srgbClr val="FFFFFF"/>
                </a:solidFill>
                <a:latin typeface="Calibri"/>
                <a:cs typeface="Calibri"/>
              </a:rPr>
              <a:t>Providence,</a:t>
            </a:r>
            <a:r>
              <a:rPr dirty="0" sz="20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RI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646803" y="2104085"/>
            <a:ext cx="451484" cy="1245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0">
                <a:solidFill>
                  <a:srgbClr val="D4E0EE"/>
                </a:solidFill>
                <a:latin typeface="Calibri"/>
                <a:cs typeface="Calibri"/>
              </a:rPr>
              <a:t>”</a:t>
            </a:r>
            <a:endParaRPr sz="8000">
              <a:latin typeface="Calibri"/>
              <a:cs typeface="Calibri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163169" y="609422"/>
            <a:ext cx="451484" cy="124587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0" b="0">
                <a:solidFill>
                  <a:srgbClr val="D4E0EE"/>
                </a:solidFill>
                <a:latin typeface="Calibri"/>
                <a:cs typeface="Calibri"/>
              </a:rPr>
              <a:t>“</a:t>
            </a:r>
            <a:endParaRPr sz="80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733026" y="3010357"/>
            <a:ext cx="451484" cy="1245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0">
                <a:solidFill>
                  <a:srgbClr val="EBF3FA"/>
                </a:solidFill>
                <a:latin typeface="Calibri"/>
                <a:cs typeface="Calibri"/>
              </a:rPr>
              <a:t>”</a:t>
            </a:r>
            <a:endParaRPr sz="80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356352" y="645363"/>
            <a:ext cx="451484" cy="1245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0">
                <a:solidFill>
                  <a:srgbClr val="EBF3FA"/>
                </a:solidFill>
                <a:latin typeface="Calibri"/>
                <a:cs typeface="Calibri"/>
              </a:rPr>
              <a:t>“</a:t>
            </a:r>
            <a:endParaRPr sz="80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829292" y="4852873"/>
            <a:ext cx="451484" cy="1245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0">
                <a:solidFill>
                  <a:srgbClr val="EBF3FA"/>
                </a:solidFill>
                <a:latin typeface="Calibri"/>
                <a:cs typeface="Calibri"/>
              </a:rPr>
              <a:t>”</a:t>
            </a:r>
            <a:endParaRPr sz="80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356352" y="3996638"/>
            <a:ext cx="451484" cy="1245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0">
                <a:solidFill>
                  <a:srgbClr val="EBF3FA"/>
                </a:solidFill>
                <a:latin typeface="Calibri"/>
                <a:cs typeface="Calibri"/>
              </a:rPr>
              <a:t>“</a:t>
            </a:r>
            <a:endParaRPr sz="80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611115" y="4877511"/>
            <a:ext cx="451484" cy="1245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0">
                <a:solidFill>
                  <a:srgbClr val="4B8DDD"/>
                </a:solidFill>
                <a:latin typeface="Calibri"/>
                <a:cs typeface="Calibri"/>
              </a:rPr>
              <a:t>”</a:t>
            </a:r>
            <a:endParaRPr sz="80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8739" y="2879547"/>
            <a:ext cx="451484" cy="1245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0">
                <a:solidFill>
                  <a:srgbClr val="4B8DDD"/>
                </a:solidFill>
                <a:latin typeface="Calibri"/>
                <a:cs typeface="Calibri"/>
              </a:rPr>
              <a:t>“</a:t>
            </a:r>
            <a:endParaRPr sz="80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747884" y="6443268"/>
            <a:ext cx="199390" cy="12452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50">
                <a:solidFill>
                  <a:srgbClr val="888888"/>
                </a:solidFill>
                <a:latin typeface="Calibri"/>
                <a:cs typeface="Calibri"/>
              </a:rPr>
              <a:t>1</a:t>
            </a:r>
            <a:r>
              <a:rPr dirty="0" baseline="2777" sz="12000" spc="-4965">
                <a:solidFill>
                  <a:srgbClr val="4B8DDD"/>
                </a:solidFill>
                <a:latin typeface="Calibri"/>
                <a:cs typeface="Calibri"/>
              </a:rPr>
              <a:t>”</a:t>
            </a:r>
            <a:r>
              <a:rPr dirty="0" sz="1350" spc="-5">
                <a:solidFill>
                  <a:srgbClr val="888888"/>
                </a:solidFill>
                <a:latin typeface="Calibri"/>
                <a:cs typeface="Calibri"/>
              </a:rPr>
              <a:t>3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112" y="5626404"/>
            <a:ext cx="451484" cy="1245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0">
                <a:solidFill>
                  <a:srgbClr val="4B8DDD"/>
                </a:solidFill>
                <a:latin typeface="Calibri"/>
                <a:cs typeface="Calibri"/>
              </a:rPr>
              <a:t>“</a:t>
            </a:r>
            <a:endParaRPr sz="8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72282" y="137922"/>
            <a:ext cx="4919345" cy="7880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b="1">
                <a:solidFill>
                  <a:srgbClr val="2C4F79"/>
                </a:solidFill>
                <a:latin typeface="Calibri"/>
                <a:cs typeface="Calibri"/>
              </a:rPr>
              <a:t>Shrinking</a:t>
            </a:r>
            <a:r>
              <a:rPr dirty="0" sz="5000" spc="-70" b="1">
                <a:solidFill>
                  <a:srgbClr val="2C4F79"/>
                </a:solidFill>
                <a:latin typeface="Calibri"/>
                <a:cs typeface="Calibri"/>
              </a:rPr>
              <a:t> </a:t>
            </a:r>
            <a:r>
              <a:rPr dirty="0" sz="5000" spc="-25" b="1">
                <a:solidFill>
                  <a:srgbClr val="2C4F79"/>
                </a:solidFill>
                <a:latin typeface="Calibri"/>
                <a:cs typeface="Calibri"/>
              </a:rPr>
              <a:t>Revenue</a:t>
            </a:r>
            <a:endParaRPr sz="5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747884" y="7287564"/>
            <a:ext cx="199390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5">
                <a:solidFill>
                  <a:srgbClr val="888888"/>
                </a:solidFill>
                <a:latin typeface="Calibri"/>
                <a:cs typeface="Calibri"/>
              </a:rPr>
              <a:t>14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5076444"/>
            <a:ext cx="4097020" cy="2094230"/>
          </a:xfrm>
          <a:custGeom>
            <a:avLst/>
            <a:gdLst/>
            <a:ahLst/>
            <a:cxnLst/>
            <a:rect l="l" t="t" r="r" b="b"/>
            <a:pathLst>
              <a:path w="4097020" h="2094229">
                <a:moveTo>
                  <a:pt x="0" y="2093975"/>
                </a:moveTo>
                <a:lnTo>
                  <a:pt x="4096512" y="2093975"/>
                </a:lnTo>
                <a:lnTo>
                  <a:pt x="4096512" y="0"/>
                </a:lnTo>
                <a:lnTo>
                  <a:pt x="0" y="0"/>
                </a:lnTo>
                <a:lnTo>
                  <a:pt x="0" y="2093975"/>
                </a:lnTo>
                <a:close/>
              </a:path>
            </a:pathLst>
          </a:custGeom>
          <a:solidFill>
            <a:srgbClr val="9FC2E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65556" y="5360670"/>
            <a:ext cx="3362325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If </a:t>
            </a:r>
            <a:r>
              <a:rPr dirty="0" sz="2400" spc="-15">
                <a:solidFill>
                  <a:srgbClr val="FFFFFF"/>
                </a:solidFill>
                <a:latin typeface="Calibri"/>
                <a:cs typeface="Calibri"/>
              </a:rPr>
              <a:t>we </a:t>
            </a:r>
            <a:r>
              <a:rPr dirty="0" sz="2400" spc="-10">
                <a:solidFill>
                  <a:srgbClr val="FFFFFF"/>
                </a:solidFill>
                <a:latin typeface="Calibri"/>
                <a:cs typeface="Calibri"/>
              </a:rPr>
              <a:t>get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blocked by</a:t>
            </a:r>
            <a:r>
              <a:rPr dirty="0" sz="2400" spc="-1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radius  </a:t>
            </a:r>
            <a:r>
              <a:rPr dirty="0" sz="2400" spc="-5" b="1">
                <a:solidFill>
                  <a:srgbClr val="FFFFFF"/>
                </a:solidFill>
                <a:latin typeface="Calibri"/>
                <a:cs typeface="Calibri"/>
              </a:rPr>
              <a:t>clauses </a:t>
            </a: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our </a:t>
            </a:r>
            <a:r>
              <a:rPr dirty="0" sz="2400" spc="-15" b="1">
                <a:solidFill>
                  <a:srgbClr val="FFFFFF"/>
                </a:solidFill>
                <a:latin typeface="Calibri"/>
                <a:cs typeface="Calibri"/>
              </a:rPr>
              <a:t>revenue </a:t>
            </a: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is  down </a:t>
            </a:r>
            <a:r>
              <a:rPr dirty="0" sz="2400" spc="-20">
                <a:solidFill>
                  <a:srgbClr val="FFFFFF"/>
                </a:solidFill>
                <a:latin typeface="Calibri"/>
                <a:cs typeface="Calibri"/>
              </a:rPr>
              <a:t>for </a:t>
            </a:r>
            <a:r>
              <a:rPr dirty="0" sz="2400" spc="-10">
                <a:solidFill>
                  <a:srgbClr val="FFFFFF"/>
                </a:solidFill>
                <a:latin typeface="Calibri"/>
                <a:cs typeface="Calibri"/>
              </a:rPr>
              <a:t>that fiscal</a:t>
            </a:r>
            <a:r>
              <a:rPr dirty="0" sz="24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55">
                <a:solidFill>
                  <a:srgbClr val="FFFFFF"/>
                </a:solidFill>
                <a:latin typeface="Calibri"/>
                <a:cs typeface="Calibri"/>
              </a:rPr>
              <a:t>year.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46428" y="6458203"/>
            <a:ext cx="160210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– </a:t>
            </a:r>
            <a:r>
              <a:rPr dirty="0" sz="2400" spc="-45">
                <a:solidFill>
                  <a:srgbClr val="FFFFFF"/>
                </a:solidFill>
                <a:latin typeface="Calibri"/>
                <a:cs typeface="Calibri"/>
              </a:rPr>
              <a:t>Toledo,</a:t>
            </a:r>
            <a:r>
              <a:rPr dirty="0" sz="24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Calibri"/>
                <a:cs typeface="Calibri"/>
              </a:rPr>
              <a:t>OH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039611" y="2895600"/>
            <a:ext cx="4323715" cy="2095500"/>
          </a:xfrm>
          <a:custGeom>
            <a:avLst/>
            <a:gdLst/>
            <a:ahLst/>
            <a:cxnLst/>
            <a:rect l="l" t="t" r="r" b="b"/>
            <a:pathLst>
              <a:path w="4323715" h="2095500">
                <a:moveTo>
                  <a:pt x="0" y="2095500"/>
                </a:moveTo>
                <a:lnTo>
                  <a:pt x="4323588" y="2095500"/>
                </a:lnTo>
                <a:lnTo>
                  <a:pt x="4323588" y="0"/>
                </a:lnTo>
                <a:lnTo>
                  <a:pt x="0" y="0"/>
                </a:lnTo>
                <a:lnTo>
                  <a:pt x="0" y="2095500"/>
                </a:lnTo>
                <a:close/>
              </a:path>
            </a:pathLst>
          </a:custGeom>
          <a:solidFill>
            <a:srgbClr val="8496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6630669" y="3180079"/>
            <a:ext cx="31438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FFFFFF"/>
                </a:solidFill>
                <a:latin typeface="Calibri"/>
                <a:cs typeface="Calibri"/>
              </a:rPr>
              <a:t>Depending on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dirty="0" sz="2400" spc="-45">
                <a:solidFill>
                  <a:srgbClr val="FFFFFF"/>
                </a:solidFill>
                <a:latin typeface="Calibri"/>
                <a:cs typeface="Calibri"/>
              </a:rPr>
              <a:t>year,</a:t>
            </a:r>
            <a:r>
              <a:rPr dirty="0" sz="2400" spc="-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29502" y="3545840"/>
            <a:ext cx="354457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81965" marR="5080" indent="-4699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FFFFFF"/>
                </a:solidFill>
                <a:latin typeface="Calibri"/>
                <a:cs typeface="Calibri"/>
              </a:rPr>
              <a:t>would </a:t>
            </a:r>
            <a:r>
              <a:rPr dirty="0" sz="2400" spc="-15" b="1">
                <a:solidFill>
                  <a:srgbClr val="FFFFFF"/>
                </a:solidFill>
                <a:latin typeface="Calibri"/>
                <a:cs typeface="Calibri"/>
              </a:rPr>
              <a:t>fluctuate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downwards  </a:t>
            </a:r>
            <a:r>
              <a:rPr dirty="0" sz="2400" spc="-15" b="1">
                <a:solidFill>
                  <a:srgbClr val="FFFFFF"/>
                </a:solidFill>
                <a:latin typeface="Calibri"/>
                <a:cs typeface="Calibri"/>
              </a:rPr>
              <a:t>at </a:t>
            </a: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times </a:t>
            </a:r>
            <a:r>
              <a:rPr dirty="0" sz="2400" spc="-15" b="1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dirty="0" sz="2400" spc="-5" b="1">
                <a:solidFill>
                  <a:srgbClr val="FFFFFF"/>
                </a:solidFill>
                <a:latin typeface="Calibri"/>
                <a:cs typeface="Calibri"/>
              </a:rPr>
              <a:t>25%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less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361046" y="4277614"/>
            <a:ext cx="16808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– </a:t>
            </a:r>
            <a:r>
              <a:rPr dirty="0" sz="2400" spc="-10">
                <a:solidFill>
                  <a:srgbClr val="FFFFFF"/>
                </a:solidFill>
                <a:latin typeface="Calibri"/>
                <a:cs typeface="Calibri"/>
              </a:rPr>
              <a:t>Seattle,</a:t>
            </a:r>
            <a:r>
              <a:rPr dirty="0" sz="2400" spc="-9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55">
                <a:solidFill>
                  <a:srgbClr val="FFFFFF"/>
                </a:solidFill>
                <a:latin typeface="Calibri"/>
                <a:cs typeface="Calibri"/>
              </a:rPr>
              <a:t>WA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191000" y="5076444"/>
            <a:ext cx="6172200" cy="2094230"/>
          </a:xfrm>
          <a:custGeom>
            <a:avLst/>
            <a:gdLst/>
            <a:ahLst/>
            <a:cxnLst/>
            <a:rect l="l" t="t" r="r" b="b"/>
            <a:pathLst>
              <a:path w="6172200" h="2094229">
                <a:moveTo>
                  <a:pt x="0" y="2093975"/>
                </a:moveTo>
                <a:lnTo>
                  <a:pt x="6172200" y="2093975"/>
                </a:lnTo>
                <a:lnTo>
                  <a:pt x="6172200" y="0"/>
                </a:lnTo>
                <a:lnTo>
                  <a:pt x="0" y="0"/>
                </a:lnTo>
                <a:lnTo>
                  <a:pt x="0" y="2093975"/>
                </a:lnTo>
                <a:close/>
              </a:path>
            </a:pathLst>
          </a:custGeom>
          <a:solidFill>
            <a:srgbClr val="4B8DD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4740655" y="5360670"/>
            <a:ext cx="5075555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3810">
              <a:lnSpc>
                <a:spcPct val="100000"/>
              </a:lnSpc>
              <a:spcBef>
                <a:spcPts val="100"/>
              </a:spcBef>
            </a:pPr>
            <a:r>
              <a:rPr dirty="0" sz="2400" spc="-45">
                <a:solidFill>
                  <a:srgbClr val="FFFFFF"/>
                </a:solidFill>
                <a:latin typeface="Calibri"/>
                <a:cs typeface="Calibri"/>
              </a:rPr>
              <a:t>We </a:t>
            </a:r>
            <a:r>
              <a:rPr dirty="0" sz="2400" spc="-20">
                <a:solidFill>
                  <a:srgbClr val="FFFFFF"/>
                </a:solidFill>
                <a:latin typeface="Calibri"/>
                <a:cs typeface="Calibri"/>
              </a:rPr>
              <a:t>have </a:t>
            </a:r>
            <a:r>
              <a:rPr dirty="0" sz="2400" spc="-5">
                <a:solidFill>
                  <a:srgbClr val="FFFFFF"/>
                </a:solidFill>
                <a:latin typeface="Calibri"/>
                <a:cs typeface="Calibri"/>
              </a:rPr>
              <a:t>had </a:t>
            </a:r>
            <a:r>
              <a:rPr dirty="0" sz="2400" spc="-15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rely more </a:t>
            </a: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on  concessions and ancillaries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- which </a:t>
            </a:r>
            <a:r>
              <a:rPr dirty="0" sz="2400" spc="-15">
                <a:solidFill>
                  <a:srgbClr val="FFFFFF"/>
                </a:solidFill>
                <a:latin typeface="Calibri"/>
                <a:cs typeface="Calibri"/>
              </a:rPr>
              <a:t>are 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also </a:t>
            </a:r>
            <a:r>
              <a:rPr dirty="0" sz="2400" spc="-5">
                <a:solidFill>
                  <a:srgbClr val="FFFFFF"/>
                </a:solidFill>
                <a:latin typeface="Calibri"/>
                <a:cs typeface="Calibri"/>
              </a:rPr>
              <a:t>impacted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when </a:t>
            </a:r>
            <a:r>
              <a:rPr dirty="0" sz="2400" spc="-10">
                <a:solidFill>
                  <a:srgbClr val="FFFFFF"/>
                </a:solidFill>
                <a:latin typeface="Calibri"/>
                <a:cs typeface="Calibri"/>
              </a:rPr>
              <a:t>attendance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dirty="0" sz="2400" spc="-7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Calibri"/>
                <a:cs typeface="Calibri"/>
              </a:rPr>
              <a:t>down.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98082" y="6458203"/>
            <a:ext cx="156083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– </a:t>
            </a:r>
            <a:r>
              <a:rPr dirty="0" sz="2400" spc="-30">
                <a:solidFill>
                  <a:srgbClr val="FFFFFF"/>
                </a:solidFill>
                <a:latin typeface="Calibri"/>
                <a:cs typeface="Calibri"/>
              </a:rPr>
              <a:t>Albany,</a:t>
            </a:r>
            <a:r>
              <a:rPr dirty="0" sz="2400" spc="-10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NY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2895600"/>
            <a:ext cx="5943600" cy="2095500"/>
          </a:xfrm>
          <a:custGeom>
            <a:avLst/>
            <a:gdLst/>
            <a:ahLst/>
            <a:cxnLst/>
            <a:rect l="l" t="t" r="r" b="b"/>
            <a:pathLst>
              <a:path w="5943600" h="2095500">
                <a:moveTo>
                  <a:pt x="0" y="2095500"/>
                </a:moveTo>
                <a:lnTo>
                  <a:pt x="5943600" y="2095500"/>
                </a:lnTo>
                <a:lnTo>
                  <a:pt x="5943600" y="0"/>
                </a:lnTo>
                <a:lnTo>
                  <a:pt x="0" y="0"/>
                </a:lnTo>
                <a:lnTo>
                  <a:pt x="0" y="2095500"/>
                </a:lnTo>
                <a:close/>
              </a:path>
            </a:pathLst>
          </a:custGeom>
          <a:solidFill>
            <a:srgbClr val="1E365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756005" y="3180079"/>
            <a:ext cx="4431030" cy="1489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254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FFFFFF"/>
                </a:solidFill>
                <a:latin typeface="Calibri"/>
                <a:cs typeface="Calibri"/>
              </a:rPr>
              <a:t>Overall, concert revenue </a:t>
            </a:r>
            <a:r>
              <a:rPr dirty="0" sz="2400" spc="-5">
                <a:solidFill>
                  <a:srgbClr val="FFFFFF"/>
                </a:solidFill>
                <a:latin typeface="Calibri"/>
                <a:cs typeface="Calibri"/>
              </a:rPr>
              <a:t>has  </a:t>
            </a:r>
            <a:r>
              <a:rPr dirty="0" sz="2400" spc="-5" b="1">
                <a:solidFill>
                  <a:srgbClr val="FFFFFF"/>
                </a:solidFill>
                <a:latin typeface="Calibri"/>
                <a:cs typeface="Calibri"/>
              </a:rPr>
              <a:t>decreased </a:t>
            </a:r>
            <a:r>
              <a:rPr dirty="0" sz="2400" spc="-15" b="1">
                <a:solidFill>
                  <a:srgbClr val="FFFFFF"/>
                </a:solidFill>
                <a:latin typeface="Calibri"/>
                <a:cs typeface="Calibri"/>
              </a:rPr>
              <a:t>approximately </a:t>
            </a:r>
            <a:r>
              <a:rPr dirty="0" sz="2400" spc="-5" b="1">
                <a:solidFill>
                  <a:srgbClr val="FFFFFF"/>
                </a:solidFill>
                <a:latin typeface="Calibri"/>
                <a:cs typeface="Calibri"/>
              </a:rPr>
              <a:t>25%</a:t>
            </a:r>
            <a:r>
              <a:rPr dirty="0" sz="24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with  the </a:t>
            </a:r>
            <a:r>
              <a:rPr dirty="0" sz="2400" spc="-5">
                <a:solidFill>
                  <a:srgbClr val="FFFFFF"/>
                </a:solidFill>
                <a:latin typeface="Calibri"/>
                <a:cs typeface="Calibri"/>
              </a:rPr>
              <a:t>opening of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24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Calibri"/>
                <a:cs typeface="Calibri"/>
              </a:rPr>
              <a:t>casinos.</a:t>
            </a:r>
            <a:endParaRPr sz="2400">
              <a:latin typeface="Calibri"/>
              <a:cs typeface="Calibri"/>
            </a:endParaRPr>
          </a:p>
          <a:p>
            <a:pPr marL="1085850">
              <a:lnSpc>
                <a:spcPct val="100000"/>
              </a:lnSpc>
            </a:pP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– </a:t>
            </a:r>
            <a:r>
              <a:rPr dirty="0" sz="2400" spc="-5">
                <a:solidFill>
                  <a:srgbClr val="FFFFFF"/>
                </a:solidFill>
                <a:latin typeface="Calibri"/>
                <a:cs typeface="Calibri"/>
              </a:rPr>
              <a:t>New Orleans,</a:t>
            </a:r>
            <a:r>
              <a:rPr dirty="0" sz="24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0" y="1210055"/>
            <a:ext cx="10363200" cy="1597660"/>
          </a:xfrm>
          <a:custGeom>
            <a:avLst/>
            <a:gdLst/>
            <a:ahLst/>
            <a:cxnLst/>
            <a:rect l="l" t="t" r="r" b="b"/>
            <a:pathLst>
              <a:path w="10363200" h="1597660">
                <a:moveTo>
                  <a:pt x="0" y="1597152"/>
                </a:moveTo>
                <a:lnTo>
                  <a:pt x="10363200" y="1597152"/>
                </a:lnTo>
                <a:lnTo>
                  <a:pt x="10363200" y="0"/>
                </a:lnTo>
                <a:lnTo>
                  <a:pt x="0" y="0"/>
                </a:lnTo>
                <a:lnTo>
                  <a:pt x="0" y="1597152"/>
                </a:lnTo>
                <a:close/>
              </a:path>
            </a:pathLst>
          </a:custGeom>
          <a:solidFill>
            <a:srgbClr val="9FC2EC">
              <a:alpha val="5882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986129" y="1427810"/>
            <a:ext cx="8301355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3B69A0"/>
                </a:solidFill>
                <a:latin typeface="Calibri"/>
                <a:cs typeface="Calibri"/>
              </a:rPr>
              <a:t>Pre-casino </a:t>
            </a:r>
            <a:r>
              <a:rPr dirty="0" sz="2400">
                <a:solidFill>
                  <a:srgbClr val="3B69A0"/>
                </a:solidFill>
                <a:latin typeface="Calibri"/>
                <a:cs typeface="Calibri"/>
              </a:rPr>
              <a:t>activity </a:t>
            </a:r>
            <a:r>
              <a:rPr dirty="0" sz="2400" spc="-10">
                <a:solidFill>
                  <a:srgbClr val="3B69A0"/>
                </a:solidFill>
                <a:latin typeface="Calibri"/>
                <a:cs typeface="Calibri"/>
              </a:rPr>
              <a:t>was </a:t>
            </a:r>
            <a:r>
              <a:rPr dirty="0" sz="2400" spc="-5">
                <a:solidFill>
                  <a:srgbClr val="3B69A0"/>
                </a:solidFill>
                <a:latin typeface="Calibri"/>
                <a:cs typeface="Calibri"/>
              </a:rPr>
              <a:t>35-40 concerts per </a:t>
            </a:r>
            <a:r>
              <a:rPr dirty="0" sz="2400" spc="-50">
                <a:solidFill>
                  <a:srgbClr val="3B69A0"/>
                </a:solidFill>
                <a:latin typeface="Calibri"/>
                <a:cs typeface="Calibri"/>
              </a:rPr>
              <a:t>year. </a:t>
            </a:r>
            <a:r>
              <a:rPr dirty="0" sz="2400" spc="-10">
                <a:solidFill>
                  <a:srgbClr val="3B69A0"/>
                </a:solidFill>
                <a:latin typeface="Calibri"/>
                <a:cs typeface="Calibri"/>
              </a:rPr>
              <a:t>Post-casino</a:t>
            </a:r>
            <a:r>
              <a:rPr dirty="0" sz="2400" spc="-85">
                <a:solidFill>
                  <a:srgbClr val="3B69A0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B69A0"/>
                </a:solidFill>
                <a:latin typeface="Calibri"/>
                <a:cs typeface="Calibri"/>
              </a:rPr>
              <a:t>activity  is </a:t>
            </a:r>
            <a:r>
              <a:rPr dirty="0" sz="2400" spc="-5">
                <a:solidFill>
                  <a:srgbClr val="3B69A0"/>
                </a:solidFill>
                <a:latin typeface="Calibri"/>
                <a:cs typeface="Calibri"/>
              </a:rPr>
              <a:t>15 </a:t>
            </a:r>
            <a:r>
              <a:rPr dirty="0" sz="2400">
                <a:solidFill>
                  <a:srgbClr val="3B69A0"/>
                </a:solidFill>
                <a:latin typeface="Calibri"/>
                <a:cs typeface="Calibri"/>
              </a:rPr>
              <a:t>a </a:t>
            </a:r>
            <a:r>
              <a:rPr dirty="0" sz="2400" spc="-55">
                <a:solidFill>
                  <a:srgbClr val="3B69A0"/>
                </a:solidFill>
                <a:latin typeface="Calibri"/>
                <a:cs typeface="Calibri"/>
              </a:rPr>
              <a:t>year. </a:t>
            </a:r>
            <a:r>
              <a:rPr dirty="0" sz="2400" spc="-10">
                <a:solidFill>
                  <a:srgbClr val="3B69A0"/>
                </a:solidFill>
                <a:latin typeface="Calibri"/>
                <a:cs typeface="Calibri"/>
              </a:rPr>
              <a:t>That equates </a:t>
            </a:r>
            <a:r>
              <a:rPr dirty="0" sz="2400" spc="-15">
                <a:solidFill>
                  <a:srgbClr val="3B69A0"/>
                </a:solidFill>
                <a:latin typeface="Calibri"/>
                <a:cs typeface="Calibri"/>
              </a:rPr>
              <a:t>to </a:t>
            </a:r>
            <a:r>
              <a:rPr dirty="0" sz="2400">
                <a:solidFill>
                  <a:srgbClr val="3B69A0"/>
                </a:solidFill>
                <a:latin typeface="Calibri"/>
                <a:cs typeface="Calibri"/>
              </a:rPr>
              <a:t>about </a:t>
            </a:r>
            <a:r>
              <a:rPr dirty="0" sz="2400" spc="-5" b="1">
                <a:solidFill>
                  <a:srgbClr val="3B69A0"/>
                </a:solidFill>
                <a:latin typeface="Calibri"/>
                <a:cs typeface="Calibri"/>
              </a:rPr>
              <a:t>$400,000 </a:t>
            </a:r>
            <a:r>
              <a:rPr dirty="0" sz="2400" b="1">
                <a:solidFill>
                  <a:srgbClr val="3B69A0"/>
                </a:solidFill>
                <a:latin typeface="Calibri"/>
                <a:cs typeface="Calibri"/>
              </a:rPr>
              <a:t>a </a:t>
            </a:r>
            <a:r>
              <a:rPr dirty="0" sz="2400" spc="-10" b="1">
                <a:solidFill>
                  <a:srgbClr val="3B69A0"/>
                </a:solidFill>
                <a:latin typeface="Calibri"/>
                <a:cs typeface="Calibri"/>
              </a:rPr>
              <a:t>year </a:t>
            </a:r>
            <a:r>
              <a:rPr dirty="0" sz="2400" b="1">
                <a:solidFill>
                  <a:srgbClr val="3B69A0"/>
                </a:solidFill>
                <a:latin typeface="Calibri"/>
                <a:cs typeface="Calibri"/>
              </a:rPr>
              <a:t>in </a:t>
            </a:r>
            <a:r>
              <a:rPr dirty="0" sz="2400" spc="-10" b="1">
                <a:solidFill>
                  <a:srgbClr val="3B69A0"/>
                </a:solidFill>
                <a:latin typeface="Calibri"/>
                <a:cs typeface="Calibri"/>
              </a:rPr>
              <a:t>lost </a:t>
            </a:r>
            <a:r>
              <a:rPr dirty="0" sz="2400" spc="-5" b="1">
                <a:solidFill>
                  <a:srgbClr val="3B69A0"/>
                </a:solidFill>
                <a:latin typeface="Calibri"/>
                <a:cs typeface="Calibri"/>
              </a:rPr>
              <a:t>net  </a:t>
            </a:r>
            <a:r>
              <a:rPr dirty="0" sz="2400" spc="-10" b="1">
                <a:solidFill>
                  <a:srgbClr val="3B69A0"/>
                </a:solidFill>
                <a:latin typeface="Calibri"/>
                <a:cs typeface="Calibri"/>
              </a:rPr>
              <a:t>revenue</a:t>
            </a:r>
            <a:r>
              <a:rPr dirty="0" sz="2400" spc="-10">
                <a:solidFill>
                  <a:srgbClr val="3B69A0"/>
                </a:solidFill>
                <a:latin typeface="Calibri"/>
                <a:cs typeface="Calibri"/>
              </a:rPr>
              <a:t>. </a:t>
            </a:r>
            <a:r>
              <a:rPr dirty="0" sz="2400">
                <a:solidFill>
                  <a:srgbClr val="3B69A0"/>
                </a:solidFill>
                <a:latin typeface="Calibri"/>
                <a:cs typeface="Calibri"/>
              </a:rPr>
              <a:t>– </a:t>
            </a:r>
            <a:r>
              <a:rPr dirty="0" sz="2400" spc="-5">
                <a:solidFill>
                  <a:srgbClr val="3B69A0"/>
                </a:solidFill>
                <a:latin typeface="Calibri"/>
                <a:cs typeface="Calibri"/>
              </a:rPr>
              <a:t>Providence,</a:t>
            </a:r>
            <a:r>
              <a:rPr dirty="0" sz="2400" spc="-10">
                <a:solidFill>
                  <a:srgbClr val="3B69A0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B69A0"/>
                </a:solidFill>
                <a:latin typeface="Calibri"/>
                <a:cs typeface="Calibri"/>
              </a:rPr>
              <a:t>RI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744836" y="6257035"/>
            <a:ext cx="451484" cy="1245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0">
                <a:solidFill>
                  <a:srgbClr val="D4E0EE"/>
                </a:solidFill>
                <a:latin typeface="Calibri"/>
                <a:cs typeface="Calibri"/>
              </a:rPr>
              <a:t>”</a:t>
            </a:r>
            <a:endParaRPr sz="80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290440" y="4933263"/>
            <a:ext cx="451484" cy="1245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0">
                <a:solidFill>
                  <a:srgbClr val="D4E0EE"/>
                </a:solidFill>
                <a:latin typeface="Calibri"/>
                <a:cs typeface="Calibri"/>
              </a:rPr>
              <a:t>“</a:t>
            </a:r>
            <a:endParaRPr sz="80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829927" y="3987800"/>
            <a:ext cx="450850" cy="12452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0">
                <a:solidFill>
                  <a:srgbClr val="EBF3FA"/>
                </a:solidFill>
                <a:latin typeface="Calibri"/>
                <a:cs typeface="Calibri"/>
              </a:rPr>
              <a:t>”</a:t>
            </a:r>
            <a:endParaRPr sz="80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113145" y="2767076"/>
            <a:ext cx="438150" cy="12452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0" spc="-860">
                <a:solidFill>
                  <a:srgbClr val="EBF3FA"/>
                </a:solidFill>
                <a:latin typeface="Calibri"/>
                <a:cs typeface="Calibri"/>
              </a:rPr>
              <a:t>“</a:t>
            </a:r>
            <a:endParaRPr sz="80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572370" y="1840483"/>
            <a:ext cx="450850" cy="12452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0">
                <a:solidFill>
                  <a:srgbClr val="EBF3FA"/>
                </a:solidFill>
                <a:latin typeface="Calibri"/>
                <a:cs typeface="Calibri"/>
              </a:rPr>
              <a:t>”</a:t>
            </a:r>
            <a:endParaRPr sz="8000">
              <a:latin typeface="Calibri"/>
              <a:cs typeface="Calibri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385978" y="1109929"/>
            <a:ext cx="451484" cy="124587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0" b="0">
                <a:solidFill>
                  <a:srgbClr val="EBF3FA"/>
                </a:solidFill>
                <a:latin typeface="Calibri"/>
                <a:cs typeface="Calibri"/>
              </a:rPr>
              <a:t>“</a:t>
            </a:r>
            <a:endParaRPr sz="80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560826" y="6369507"/>
            <a:ext cx="451484" cy="1245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0">
                <a:solidFill>
                  <a:srgbClr val="4B8DDD"/>
                </a:solidFill>
                <a:latin typeface="Calibri"/>
                <a:cs typeface="Calibri"/>
              </a:rPr>
              <a:t>”</a:t>
            </a:r>
            <a:endParaRPr sz="80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7779" y="4851272"/>
            <a:ext cx="438150" cy="12452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0" spc="-615">
                <a:solidFill>
                  <a:srgbClr val="4B8DDD"/>
                </a:solidFill>
                <a:latin typeface="Calibri"/>
                <a:cs typeface="Calibri"/>
              </a:rPr>
              <a:t>“</a:t>
            </a:r>
            <a:endParaRPr sz="80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223128" y="4007307"/>
            <a:ext cx="451484" cy="1245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0">
                <a:solidFill>
                  <a:srgbClr val="4B8DDD"/>
                </a:solidFill>
                <a:latin typeface="Calibri"/>
                <a:cs typeface="Calibri"/>
              </a:rPr>
              <a:t>”</a:t>
            </a:r>
            <a:endParaRPr sz="80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97281" y="2683586"/>
            <a:ext cx="451484" cy="1245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0">
                <a:solidFill>
                  <a:srgbClr val="4B8DDD"/>
                </a:solidFill>
                <a:latin typeface="Calibri"/>
                <a:cs typeface="Calibri"/>
              </a:rPr>
              <a:t>“</a:t>
            </a:r>
            <a:endParaRPr sz="8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3618229" cy="1152525"/>
          </a:xfrm>
          <a:custGeom>
            <a:avLst/>
            <a:gdLst/>
            <a:ahLst/>
            <a:cxnLst/>
            <a:rect l="l" t="t" r="r" b="b"/>
            <a:pathLst>
              <a:path w="3618229" h="1152525">
                <a:moveTo>
                  <a:pt x="0" y="1152144"/>
                </a:moveTo>
                <a:lnTo>
                  <a:pt x="3617976" y="1152144"/>
                </a:lnTo>
                <a:lnTo>
                  <a:pt x="3617976" y="0"/>
                </a:lnTo>
                <a:lnTo>
                  <a:pt x="0" y="0"/>
                </a:lnTo>
                <a:lnTo>
                  <a:pt x="0" y="1152144"/>
                </a:lnTo>
                <a:close/>
              </a:path>
            </a:pathLst>
          </a:custGeom>
          <a:solidFill>
            <a:srgbClr val="4B8DD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34948" y="410971"/>
            <a:ext cx="19494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KEY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FINDINGS</a:t>
            </a:r>
            <a:r>
              <a:rPr dirty="0" sz="1800" spc="-8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FROM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152144"/>
            <a:ext cx="10363200" cy="60319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152144"/>
            <a:ext cx="10363200" cy="6032500"/>
          </a:xfrm>
          <a:custGeom>
            <a:avLst/>
            <a:gdLst/>
            <a:ahLst/>
            <a:cxnLst/>
            <a:rect l="l" t="t" r="r" b="b"/>
            <a:pathLst>
              <a:path w="10363200" h="6032500">
                <a:moveTo>
                  <a:pt x="0" y="6031992"/>
                </a:moveTo>
                <a:lnTo>
                  <a:pt x="10363200" y="6031992"/>
                </a:lnTo>
                <a:lnTo>
                  <a:pt x="10363200" y="0"/>
                </a:lnTo>
                <a:lnTo>
                  <a:pt x="0" y="0"/>
                </a:lnTo>
                <a:lnTo>
                  <a:pt x="0" y="6031992"/>
                </a:lnTo>
                <a:close/>
              </a:path>
            </a:pathLst>
          </a:custGeom>
          <a:solidFill>
            <a:srgbClr val="EBF3FA">
              <a:alpha val="9097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475981" y="2667761"/>
            <a:ext cx="2057400" cy="2057400"/>
          </a:xfrm>
          <a:custGeom>
            <a:avLst/>
            <a:gdLst/>
            <a:ahLst/>
            <a:cxnLst/>
            <a:rect l="l" t="t" r="r" b="b"/>
            <a:pathLst>
              <a:path w="2057400" h="2057400">
                <a:moveTo>
                  <a:pt x="1028700" y="0"/>
                </a:moveTo>
                <a:lnTo>
                  <a:pt x="980269" y="1119"/>
                </a:lnTo>
                <a:lnTo>
                  <a:pt x="932415" y="4445"/>
                </a:lnTo>
                <a:lnTo>
                  <a:pt x="885187" y="9927"/>
                </a:lnTo>
                <a:lnTo>
                  <a:pt x="838635" y="17517"/>
                </a:lnTo>
                <a:lnTo>
                  <a:pt x="792808" y="27165"/>
                </a:lnTo>
                <a:lnTo>
                  <a:pt x="747756" y="38821"/>
                </a:lnTo>
                <a:lnTo>
                  <a:pt x="703527" y="52437"/>
                </a:lnTo>
                <a:lnTo>
                  <a:pt x="660171" y="67963"/>
                </a:lnTo>
                <a:lnTo>
                  <a:pt x="617737" y="85349"/>
                </a:lnTo>
                <a:lnTo>
                  <a:pt x="576276" y="104547"/>
                </a:lnTo>
                <a:lnTo>
                  <a:pt x="535836" y="125506"/>
                </a:lnTo>
                <a:lnTo>
                  <a:pt x="496466" y="148178"/>
                </a:lnTo>
                <a:lnTo>
                  <a:pt x="458216" y="172512"/>
                </a:lnTo>
                <a:lnTo>
                  <a:pt x="421136" y="198461"/>
                </a:lnTo>
                <a:lnTo>
                  <a:pt x="385274" y="225974"/>
                </a:lnTo>
                <a:lnTo>
                  <a:pt x="350680" y="255001"/>
                </a:lnTo>
                <a:lnTo>
                  <a:pt x="317404" y="285494"/>
                </a:lnTo>
                <a:lnTo>
                  <a:pt x="285494" y="317404"/>
                </a:lnTo>
                <a:lnTo>
                  <a:pt x="255001" y="350680"/>
                </a:lnTo>
                <a:lnTo>
                  <a:pt x="225974" y="385274"/>
                </a:lnTo>
                <a:lnTo>
                  <a:pt x="198461" y="421136"/>
                </a:lnTo>
                <a:lnTo>
                  <a:pt x="172512" y="458216"/>
                </a:lnTo>
                <a:lnTo>
                  <a:pt x="148178" y="496466"/>
                </a:lnTo>
                <a:lnTo>
                  <a:pt x="125506" y="535836"/>
                </a:lnTo>
                <a:lnTo>
                  <a:pt x="104547" y="576276"/>
                </a:lnTo>
                <a:lnTo>
                  <a:pt x="85349" y="617737"/>
                </a:lnTo>
                <a:lnTo>
                  <a:pt x="67963" y="660171"/>
                </a:lnTo>
                <a:lnTo>
                  <a:pt x="52437" y="703527"/>
                </a:lnTo>
                <a:lnTo>
                  <a:pt x="38821" y="747756"/>
                </a:lnTo>
                <a:lnTo>
                  <a:pt x="27165" y="792808"/>
                </a:lnTo>
                <a:lnTo>
                  <a:pt x="17517" y="838635"/>
                </a:lnTo>
                <a:lnTo>
                  <a:pt x="9927" y="885187"/>
                </a:lnTo>
                <a:lnTo>
                  <a:pt x="4445" y="932415"/>
                </a:lnTo>
                <a:lnTo>
                  <a:pt x="1119" y="980269"/>
                </a:lnTo>
                <a:lnTo>
                  <a:pt x="0" y="1028700"/>
                </a:lnTo>
                <a:lnTo>
                  <a:pt x="1119" y="1077130"/>
                </a:lnTo>
                <a:lnTo>
                  <a:pt x="4445" y="1124984"/>
                </a:lnTo>
                <a:lnTo>
                  <a:pt x="9927" y="1172212"/>
                </a:lnTo>
                <a:lnTo>
                  <a:pt x="17517" y="1218764"/>
                </a:lnTo>
                <a:lnTo>
                  <a:pt x="27165" y="1264591"/>
                </a:lnTo>
                <a:lnTo>
                  <a:pt x="38821" y="1309643"/>
                </a:lnTo>
                <a:lnTo>
                  <a:pt x="52437" y="1353872"/>
                </a:lnTo>
                <a:lnTo>
                  <a:pt x="67963" y="1397228"/>
                </a:lnTo>
                <a:lnTo>
                  <a:pt x="85349" y="1439662"/>
                </a:lnTo>
                <a:lnTo>
                  <a:pt x="104547" y="1481123"/>
                </a:lnTo>
                <a:lnTo>
                  <a:pt x="125506" y="1521563"/>
                </a:lnTo>
                <a:lnTo>
                  <a:pt x="148178" y="1560933"/>
                </a:lnTo>
                <a:lnTo>
                  <a:pt x="172512" y="1599183"/>
                </a:lnTo>
                <a:lnTo>
                  <a:pt x="198461" y="1636263"/>
                </a:lnTo>
                <a:lnTo>
                  <a:pt x="225974" y="1672125"/>
                </a:lnTo>
                <a:lnTo>
                  <a:pt x="255001" y="1706719"/>
                </a:lnTo>
                <a:lnTo>
                  <a:pt x="285494" y="1739995"/>
                </a:lnTo>
                <a:lnTo>
                  <a:pt x="317404" y="1771905"/>
                </a:lnTo>
                <a:lnTo>
                  <a:pt x="350680" y="1802398"/>
                </a:lnTo>
                <a:lnTo>
                  <a:pt x="385274" y="1831425"/>
                </a:lnTo>
                <a:lnTo>
                  <a:pt x="421136" y="1858938"/>
                </a:lnTo>
                <a:lnTo>
                  <a:pt x="458216" y="1884887"/>
                </a:lnTo>
                <a:lnTo>
                  <a:pt x="496466" y="1909221"/>
                </a:lnTo>
                <a:lnTo>
                  <a:pt x="535836" y="1931893"/>
                </a:lnTo>
                <a:lnTo>
                  <a:pt x="576276" y="1952852"/>
                </a:lnTo>
                <a:lnTo>
                  <a:pt x="617737" y="1972050"/>
                </a:lnTo>
                <a:lnTo>
                  <a:pt x="660171" y="1989436"/>
                </a:lnTo>
                <a:lnTo>
                  <a:pt x="703527" y="2004962"/>
                </a:lnTo>
                <a:lnTo>
                  <a:pt x="747756" y="2018578"/>
                </a:lnTo>
                <a:lnTo>
                  <a:pt x="792808" y="2030234"/>
                </a:lnTo>
                <a:lnTo>
                  <a:pt x="838635" y="2039882"/>
                </a:lnTo>
                <a:lnTo>
                  <a:pt x="885187" y="2047472"/>
                </a:lnTo>
                <a:lnTo>
                  <a:pt x="932415" y="2052954"/>
                </a:lnTo>
                <a:lnTo>
                  <a:pt x="980269" y="2056280"/>
                </a:lnTo>
                <a:lnTo>
                  <a:pt x="1028700" y="2057400"/>
                </a:lnTo>
                <a:lnTo>
                  <a:pt x="1077130" y="2056280"/>
                </a:lnTo>
                <a:lnTo>
                  <a:pt x="1124984" y="2052954"/>
                </a:lnTo>
                <a:lnTo>
                  <a:pt x="1172212" y="2047472"/>
                </a:lnTo>
                <a:lnTo>
                  <a:pt x="1218764" y="2039882"/>
                </a:lnTo>
                <a:lnTo>
                  <a:pt x="1264591" y="2030234"/>
                </a:lnTo>
                <a:lnTo>
                  <a:pt x="1309643" y="2018578"/>
                </a:lnTo>
                <a:lnTo>
                  <a:pt x="1353872" y="2004962"/>
                </a:lnTo>
                <a:lnTo>
                  <a:pt x="1397228" y="1989436"/>
                </a:lnTo>
                <a:lnTo>
                  <a:pt x="1439662" y="1972050"/>
                </a:lnTo>
                <a:lnTo>
                  <a:pt x="1481123" y="1952852"/>
                </a:lnTo>
                <a:lnTo>
                  <a:pt x="1521563" y="1931893"/>
                </a:lnTo>
                <a:lnTo>
                  <a:pt x="1560933" y="1909221"/>
                </a:lnTo>
                <a:lnTo>
                  <a:pt x="1599183" y="1884887"/>
                </a:lnTo>
                <a:lnTo>
                  <a:pt x="1636263" y="1858938"/>
                </a:lnTo>
                <a:lnTo>
                  <a:pt x="1672125" y="1831425"/>
                </a:lnTo>
                <a:lnTo>
                  <a:pt x="1706719" y="1802398"/>
                </a:lnTo>
                <a:lnTo>
                  <a:pt x="1739995" y="1771905"/>
                </a:lnTo>
                <a:lnTo>
                  <a:pt x="1771905" y="1739995"/>
                </a:lnTo>
                <a:lnTo>
                  <a:pt x="1802398" y="1706719"/>
                </a:lnTo>
                <a:lnTo>
                  <a:pt x="1831425" y="1672125"/>
                </a:lnTo>
                <a:lnTo>
                  <a:pt x="1858938" y="1636263"/>
                </a:lnTo>
                <a:lnTo>
                  <a:pt x="1884887" y="1599183"/>
                </a:lnTo>
                <a:lnTo>
                  <a:pt x="1909221" y="1560933"/>
                </a:lnTo>
                <a:lnTo>
                  <a:pt x="1931893" y="1521563"/>
                </a:lnTo>
                <a:lnTo>
                  <a:pt x="1952852" y="1481123"/>
                </a:lnTo>
                <a:lnTo>
                  <a:pt x="1972050" y="1439662"/>
                </a:lnTo>
                <a:lnTo>
                  <a:pt x="1989436" y="1397228"/>
                </a:lnTo>
                <a:lnTo>
                  <a:pt x="2004962" y="1353872"/>
                </a:lnTo>
                <a:lnTo>
                  <a:pt x="2018578" y="1309643"/>
                </a:lnTo>
                <a:lnTo>
                  <a:pt x="2030234" y="1264591"/>
                </a:lnTo>
                <a:lnTo>
                  <a:pt x="2039882" y="1218764"/>
                </a:lnTo>
                <a:lnTo>
                  <a:pt x="2047472" y="1172212"/>
                </a:lnTo>
                <a:lnTo>
                  <a:pt x="2052954" y="1124984"/>
                </a:lnTo>
                <a:lnTo>
                  <a:pt x="2056280" y="1077130"/>
                </a:lnTo>
                <a:lnTo>
                  <a:pt x="2057400" y="1028700"/>
                </a:lnTo>
                <a:lnTo>
                  <a:pt x="2056280" y="980269"/>
                </a:lnTo>
                <a:lnTo>
                  <a:pt x="2052954" y="932415"/>
                </a:lnTo>
                <a:lnTo>
                  <a:pt x="2047472" y="885187"/>
                </a:lnTo>
                <a:lnTo>
                  <a:pt x="2039882" y="838635"/>
                </a:lnTo>
                <a:lnTo>
                  <a:pt x="2030234" y="792808"/>
                </a:lnTo>
                <a:lnTo>
                  <a:pt x="2018578" y="747756"/>
                </a:lnTo>
                <a:lnTo>
                  <a:pt x="2004962" y="703527"/>
                </a:lnTo>
                <a:lnTo>
                  <a:pt x="1989436" y="660171"/>
                </a:lnTo>
                <a:lnTo>
                  <a:pt x="1972050" y="617737"/>
                </a:lnTo>
                <a:lnTo>
                  <a:pt x="1952852" y="576276"/>
                </a:lnTo>
                <a:lnTo>
                  <a:pt x="1931893" y="535836"/>
                </a:lnTo>
                <a:lnTo>
                  <a:pt x="1909221" y="496466"/>
                </a:lnTo>
                <a:lnTo>
                  <a:pt x="1884887" y="458216"/>
                </a:lnTo>
                <a:lnTo>
                  <a:pt x="1858938" y="421136"/>
                </a:lnTo>
                <a:lnTo>
                  <a:pt x="1831425" y="385274"/>
                </a:lnTo>
                <a:lnTo>
                  <a:pt x="1802398" y="350680"/>
                </a:lnTo>
                <a:lnTo>
                  <a:pt x="1771905" y="317404"/>
                </a:lnTo>
                <a:lnTo>
                  <a:pt x="1739995" y="285494"/>
                </a:lnTo>
                <a:lnTo>
                  <a:pt x="1706719" y="255001"/>
                </a:lnTo>
                <a:lnTo>
                  <a:pt x="1672125" y="225974"/>
                </a:lnTo>
                <a:lnTo>
                  <a:pt x="1636263" y="198461"/>
                </a:lnTo>
                <a:lnTo>
                  <a:pt x="1599183" y="172512"/>
                </a:lnTo>
                <a:lnTo>
                  <a:pt x="1560933" y="148178"/>
                </a:lnTo>
                <a:lnTo>
                  <a:pt x="1521563" y="125506"/>
                </a:lnTo>
                <a:lnTo>
                  <a:pt x="1481123" y="104547"/>
                </a:lnTo>
                <a:lnTo>
                  <a:pt x="1439662" y="85349"/>
                </a:lnTo>
                <a:lnTo>
                  <a:pt x="1397228" y="67963"/>
                </a:lnTo>
                <a:lnTo>
                  <a:pt x="1353872" y="52437"/>
                </a:lnTo>
                <a:lnTo>
                  <a:pt x="1309643" y="38821"/>
                </a:lnTo>
                <a:lnTo>
                  <a:pt x="1264591" y="27165"/>
                </a:lnTo>
                <a:lnTo>
                  <a:pt x="1218764" y="17517"/>
                </a:lnTo>
                <a:lnTo>
                  <a:pt x="1172212" y="9927"/>
                </a:lnTo>
                <a:lnTo>
                  <a:pt x="1124984" y="4445"/>
                </a:lnTo>
                <a:lnTo>
                  <a:pt x="1077130" y="1119"/>
                </a:lnTo>
                <a:lnTo>
                  <a:pt x="1028700" y="0"/>
                </a:lnTo>
                <a:close/>
              </a:path>
            </a:pathLst>
          </a:custGeom>
          <a:solidFill>
            <a:srgbClr val="9FC2EC">
              <a:alpha val="54116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475981" y="2667761"/>
            <a:ext cx="2057400" cy="2057400"/>
          </a:xfrm>
          <a:custGeom>
            <a:avLst/>
            <a:gdLst/>
            <a:ahLst/>
            <a:cxnLst/>
            <a:rect l="l" t="t" r="r" b="b"/>
            <a:pathLst>
              <a:path w="2057400" h="2057400">
                <a:moveTo>
                  <a:pt x="0" y="1028700"/>
                </a:moveTo>
                <a:lnTo>
                  <a:pt x="1119" y="980269"/>
                </a:lnTo>
                <a:lnTo>
                  <a:pt x="4445" y="932415"/>
                </a:lnTo>
                <a:lnTo>
                  <a:pt x="9927" y="885187"/>
                </a:lnTo>
                <a:lnTo>
                  <a:pt x="17517" y="838635"/>
                </a:lnTo>
                <a:lnTo>
                  <a:pt x="27165" y="792808"/>
                </a:lnTo>
                <a:lnTo>
                  <a:pt x="38821" y="747756"/>
                </a:lnTo>
                <a:lnTo>
                  <a:pt x="52437" y="703527"/>
                </a:lnTo>
                <a:lnTo>
                  <a:pt x="67963" y="660171"/>
                </a:lnTo>
                <a:lnTo>
                  <a:pt x="85349" y="617737"/>
                </a:lnTo>
                <a:lnTo>
                  <a:pt x="104547" y="576276"/>
                </a:lnTo>
                <a:lnTo>
                  <a:pt x="125506" y="535836"/>
                </a:lnTo>
                <a:lnTo>
                  <a:pt x="148178" y="496466"/>
                </a:lnTo>
                <a:lnTo>
                  <a:pt x="172512" y="458216"/>
                </a:lnTo>
                <a:lnTo>
                  <a:pt x="198461" y="421136"/>
                </a:lnTo>
                <a:lnTo>
                  <a:pt x="225974" y="385274"/>
                </a:lnTo>
                <a:lnTo>
                  <a:pt x="255001" y="350680"/>
                </a:lnTo>
                <a:lnTo>
                  <a:pt x="285494" y="317404"/>
                </a:lnTo>
                <a:lnTo>
                  <a:pt x="317404" y="285494"/>
                </a:lnTo>
                <a:lnTo>
                  <a:pt x="350680" y="255001"/>
                </a:lnTo>
                <a:lnTo>
                  <a:pt x="385274" y="225974"/>
                </a:lnTo>
                <a:lnTo>
                  <a:pt x="421136" y="198461"/>
                </a:lnTo>
                <a:lnTo>
                  <a:pt x="458216" y="172512"/>
                </a:lnTo>
                <a:lnTo>
                  <a:pt x="496466" y="148178"/>
                </a:lnTo>
                <a:lnTo>
                  <a:pt x="535836" y="125506"/>
                </a:lnTo>
                <a:lnTo>
                  <a:pt x="576276" y="104547"/>
                </a:lnTo>
                <a:lnTo>
                  <a:pt x="617737" y="85349"/>
                </a:lnTo>
                <a:lnTo>
                  <a:pt x="660171" y="67963"/>
                </a:lnTo>
                <a:lnTo>
                  <a:pt x="703527" y="52437"/>
                </a:lnTo>
                <a:lnTo>
                  <a:pt x="747756" y="38821"/>
                </a:lnTo>
                <a:lnTo>
                  <a:pt x="792808" y="27165"/>
                </a:lnTo>
                <a:lnTo>
                  <a:pt x="838635" y="17517"/>
                </a:lnTo>
                <a:lnTo>
                  <a:pt x="885187" y="9927"/>
                </a:lnTo>
                <a:lnTo>
                  <a:pt x="932415" y="4445"/>
                </a:lnTo>
                <a:lnTo>
                  <a:pt x="980269" y="1119"/>
                </a:lnTo>
                <a:lnTo>
                  <a:pt x="1028700" y="0"/>
                </a:lnTo>
                <a:lnTo>
                  <a:pt x="1077130" y="1119"/>
                </a:lnTo>
                <a:lnTo>
                  <a:pt x="1124984" y="4445"/>
                </a:lnTo>
                <a:lnTo>
                  <a:pt x="1172212" y="9927"/>
                </a:lnTo>
                <a:lnTo>
                  <a:pt x="1218764" y="17517"/>
                </a:lnTo>
                <a:lnTo>
                  <a:pt x="1264591" y="27165"/>
                </a:lnTo>
                <a:lnTo>
                  <a:pt x="1309643" y="38821"/>
                </a:lnTo>
                <a:lnTo>
                  <a:pt x="1353872" y="52437"/>
                </a:lnTo>
                <a:lnTo>
                  <a:pt x="1397228" y="67963"/>
                </a:lnTo>
                <a:lnTo>
                  <a:pt x="1439662" y="85349"/>
                </a:lnTo>
                <a:lnTo>
                  <a:pt x="1481123" y="104547"/>
                </a:lnTo>
                <a:lnTo>
                  <a:pt x="1521563" y="125506"/>
                </a:lnTo>
                <a:lnTo>
                  <a:pt x="1560933" y="148178"/>
                </a:lnTo>
                <a:lnTo>
                  <a:pt x="1599183" y="172512"/>
                </a:lnTo>
                <a:lnTo>
                  <a:pt x="1636263" y="198461"/>
                </a:lnTo>
                <a:lnTo>
                  <a:pt x="1672125" y="225974"/>
                </a:lnTo>
                <a:lnTo>
                  <a:pt x="1706719" y="255001"/>
                </a:lnTo>
                <a:lnTo>
                  <a:pt x="1739995" y="285494"/>
                </a:lnTo>
                <a:lnTo>
                  <a:pt x="1771905" y="317404"/>
                </a:lnTo>
                <a:lnTo>
                  <a:pt x="1802398" y="350680"/>
                </a:lnTo>
                <a:lnTo>
                  <a:pt x="1831425" y="385274"/>
                </a:lnTo>
                <a:lnTo>
                  <a:pt x="1858938" y="421136"/>
                </a:lnTo>
                <a:lnTo>
                  <a:pt x="1884887" y="458216"/>
                </a:lnTo>
                <a:lnTo>
                  <a:pt x="1909221" y="496466"/>
                </a:lnTo>
                <a:lnTo>
                  <a:pt x="1931893" y="535836"/>
                </a:lnTo>
                <a:lnTo>
                  <a:pt x="1952852" y="576276"/>
                </a:lnTo>
                <a:lnTo>
                  <a:pt x="1972050" y="617737"/>
                </a:lnTo>
                <a:lnTo>
                  <a:pt x="1989436" y="660171"/>
                </a:lnTo>
                <a:lnTo>
                  <a:pt x="2004962" y="703527"/>
                </a:lnTo>
                <a:lnTo>
                  <a:pt x="2018578" y="747756"/>
                </a:lnTo>
                <a:lnTo>
                  <a:pt x="2030234" y="792808"/>
                </a:lnTo>
                <a:lnTo>
                  <a:pt x="2039882" y="838635"/>
                </a:lnTo>
                <a:lnTo>
                  <a:pt x="2047472" y="885187"/>
                </a:lnTo>
                <a:lnTo>
                  <a:pt x="2052954" y="932415"/>
                </a:lnTo>
                <a:lnTo>
                  <a:pt x="2056280" y="980269"/>
                </a:lnTo>
                <a:lnTo>
                  <a:pt x="2057400" y="1028700"/>
                </a:lnTo>
                <a:lnTo>
                  <a:pt x="2056280" y="1077130"/>
                </a:lnTo>
                <a:lnTo>
                  <a:pt x="2052954" y="1124984"/>
                </a:lnTo>
                <a:lnTo>
                  <a:pt x="2047472" y="1172212"/>
                </a:lnTo>
                <a:lnTo>
                  <a:pt x="2039882" y="1218764"/>
                </a:lnTo>
                <a:lnTo>
                  <a:pt x="2030234" y="1264591"/>
                </a:lnTo>
                <a:lnTo>
                  <a:pt x="2018578" y="1309643"/>
                </a:lnTo>
                <a:lnTo>
                  <a:pt x="2004962" y="1353872"/>
                </a:lnTo>
                <a:lnTo>
                  <a:pt x="1989436" y="1397228"/>
                </a:lnTo>
                <a:lnTo>
                  <a:pt x="1972050" y="1439662"/>
                </a:lnTo>
                <a:lnTo>
                  <a:pt x="1952852" y="1481123"/>
                </a:lnTo>
                <a:lnTo>
                  <a:pt x="1931893" y="1521563"/>
                </a:lnTo>
                <a:lnTo>
                  <a:pt x="1909221" y="1560933"/>
                </a:lnTo>
                <a:lnTo>
                  <a:pt x="1884887" y="1599183"/>
                </a:lnTo>
                <a:lnTo>
                  <a:pt x="1858938" y="1636263"/>
                </a:lnTo>
                <a:lnTo>
                  <a:pt x="1831425" y="1672125"/>
                </a:lnTo>
                <a:lnTo>
                  <a:pt x="1802398" y="1706719"/>
                </a:lnTo>
                <a:lnTo>
                  <a:pt x="1771905" y="1739995"/>
                </a:lnTo>
                <a:lnTo>
                  <a:pt x="1739995" y="1771905"/>
                </a:lnTo>
                <a:lnTo>
                  <a:pt x="1706719" y="1802398"/>
                </a:lnTo>
                <a:lnTo>
                  <a:pt x="1672125" y="1831425"/>
                </a:lnTo>
                <a:lnTo>
                  <a:pt x="1636263" y="1858938"/>
                </a:lnTo>
                <a:lnTo>
                  <a:pt x="1599183" y="1884887"/>
                </a:lnTo>
                <a:lnTo>
                  <a:pt x="1560933" y="1909221"/>
                </a:lnTo>
                <a:lnTo>
                  <a:pt x="1521563" y="1931893"/>
                </a:lnTo>
                <a:lnTo>
                  <a:pt x="1481123" y="1952852"/>
                </a:lnTo>
                <a:lnTo>
                  <a:pt x="1439662" y="1972050"/>
                </a:lnTo>
                <a:lnTo>
                  <a:pt x="1397228" y="1989436"/>
                </a:lnTo>
                <a:lnTo>
                  <a:pt x="1353872" y="2004962"/>
                </a:lnTo>
                <a:lnTo>
                  <a:pt x="1309643" y="2018578"/>
                </a:lnTo>
                <a:lnTo>
                  <a:pt x="1264591" y="2030234"/>
                </a:lnTo>
                <a:lnTo>
                  <a:pt x="1218764" y="2039882"/>
                </a:lnTo>
                <a:lnTo>
                  <a:pt x="1172212" y="2047472"/>
                </a:lnTo>
                <a:lnTo>
                  <a:pt x="1124984" y="2052954"/>
                </a:lnTo>
                <a:lnTo>
                  <a:pt x="1077130" y="2056280"/>
                </a:lnTo>
                <a:lnTo>
                  <a:pt x="1028700" y="2057400"/>
                </a:lnTo>
                <a:lnTo>
                  <a:pt x="980269" y="2056280"/>
                </a:lnTo>
                <a:lnTo>
                  <a:pt x="932415" y="2052954"/>
                </a:lnTo>
                <a:lnTo>
                  <a:pt x="885187" y="2047472"/>
                </a:lnTo>
                <a:lnTo>
                  <a:pt x="838635" y="2039882"/>
                </a:lnTo>
                <a:lnTo>
                  <a:pt x="792808" y="2030234"/>
                </a:lnTo>
                <a:lnTo>
                  <a:pt x="747756" y="2018578"/>
                </a:lnTo>
                <a:lnTo>
                  <a:pt x="703527" y="2004962"/>
                </a:lnTo>
                <a:lnTo>
                  <a:pt x="660171" y="1989436"/>
                </a:lnTo>
                <a:lnTo>
                  <a:pt x="617737" y="1972050"/>
                </a:lnTo>
                <a:lnTo>
                  <a:pt x="576276" y="1952852"/>
                </a:lnTo>
                <a:lnTo>
                  <a:pt x="535836" y="1931893"/>
                </a:lnTo>
                <a:lnTo>
                  <a:pt x="496466" y="1909221"/>
                </a:lnTo>
                <a:lnTo>
                  <a:pt x="458216" y="1884887"/>
                </a:lnTo>
                <a:lnTo>
                  <a:pt x="421136" y="1858938"/>
                </a:lnTo>
                <a:lnTo>
                  <a:pt x="385274" y="1831425"/>
                </a:lnTo>
                <a:lnTo>
                  <a:pt x="350680" y="1802398"/>
                </a:lnTo>
                <a:lnTo>
                  <a:pt x="317404" y="1771905"/>
                </a:lnTo>
                <a:lnTo>
                  <a:pt x="285494" y="1739995"/>
                </a:lnTo>
                <a:lnTo>
                  <a:pt x="255001" y="1706719"/>
                </a:lnTo>
                <a:lnTo>
                  <a:pt x="225974" y="1672125"/>
                </a:lnTo>
                <a:lnTo>
                  <a:pt x="198461" y="1636263"/>
                </a:lnTo>
                <a:lnTo>
                  <a:pt x="172512" y="1599183"/>
                </a:lnTo>
                <a:lnTo>
                  <a:pt x="148178" y="1560933"/>
                </a:lnTo>
                <a:lnTo>
                  <a:pt x="125506" y="1521563"/>
                </a:lnTo>
                <a:lnTo>
                  <a:pt x="104547" y="1481123"/>
                </a:lnTo>
                <a:lnTo>
                  <a:pt x="85349" y="1439662"/>
                </a:lnTo>
                <a:lnTo>
                  <a:pt x="67963" y="1397228"/>
                </a:lnTo>
                <a:lnTo>
                  <a:pt x="52437" y="1353872"/>
                </a:lnTo>
                <a:lnTo>
                  <a:pt x="38821" y="1309643"/>
                </a:lnTo>
                <a:lnTo>
                  <a:pt x="27165" y="1264591"/>
                </a:lnTo>
                <a:lnTo>
                  <a:pt x="17517" y="1218764"/>
                </a:lnTo>
                <a:lnTo>
                  <a:pt x="9927" y="1172212"/>
                </a:lnTo>
                <a:lnTo>
                  <a:pt x="4445" y="1124984"/>
                </a:lnTo>
                <a:lnTo>
                  <a:pt x="1119" y="1077130"/>
                </a:lnTo>
                <a:lnTo>
                  <a:pt x="0" y="1028700"/>
                </a:lnTo>
                <a:close/>
              </a:path>
            </a:pathLst>
          </a:custGeom>
          <a:ln w="28956">
            <a:solidFill>
              <a:srgbClr val="9FC2E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136897" y="2669285"/>
            <a:ext cx="2057400" cy="2057400"/>
          </a:xfrm>
          <a:custGeom>
            <a:avLst/>
            <a:gdLst/>
            <a:ahLst/>
            <a:cxnLst/>
            <a:rect l="l" t="t" r="r" b="b"/>
            <a:pathLst>
              <a:path w="2057400" h="2057400">
                <a:moveTo>
                  <a:pt x="1028700" y="0"/>
                </a:moveTo>
                <a:lnTo>
                  <a:pt x="980269" y="1119"/>
                </a:lnTo>
                <a:lnTo>
                  <a:pt x="932415" y="4445"/>
                </a:lnTo>
                <a:lnTo>
                  <a:pt x="885187" y="9927"/>
                </a:lnTo>
                <a:lnTo>
                  <a:pt x="838635" y="17517"/>
                </a:lnTo>
                <a:lnTo>
                  <a:pt x="792808" y="27165"/>
                </a:lnTo>
                <a:lnTo>
                  <a:pt x="747756" y="38821"/>
                </a:lnTo>
                <a:lnTo>
                  <a:pt x="703527" y="52437"/>
                </a:lnTo>
                <a:lnTo>
                  <a:pt x="660171" y="67963"/>
                </a:lnTo>
                <a:lnTo>
                  <a:pt x="617737" y="85349"/>
                </a:lnTo>
                <a:lnTo>
                  <a:pt x="576276" y="104547"/>
                </a:lnTo>
                <a:lnTo>
                  <a:pt x="535836" y="125506"/>
                </a:lnTo>
                <a:lnTo>
                  <a:pt x="496466" y="148178"/>
                </a:lnTo>
                <a:lnTo>
                  <a:pt x="458216" y="172512"/>
                </a:lnTo>
                <a:lnTo>
                  <a:pt x="421136" y="198461"/>
                </a:lnTo>
                <a:lnTo>
                  <a:pt x="385274" y="225974"/>
                </a:lnTo>
                <a:lnTo>
                  <a:pt x="350680" y="255001"/>
                </a:lnTo>
                <a:lnTo>
                  <a:pt x="317404" y="285494"/>
                </a:lnTo>
                <a:lnTo>
                  <a:pt x="285494" y="317404"/>
                </a:lnTo>
                <a:lnTo>
                  <a:pt x="255001" y="350680"/>
                </a:lnTo>
                <a:lnTo>
                  <a:pt x="225974" y="385274"/>
                </a:lnTo>
                <a:lnTo>
                  <a:pt x="198461" y="421136"/>
                </a:lnTo>
                <a:lnTo>
                  <a:pt x="172512" y="458216"/>
                </a:lnTo>
                <a:lnTo>
                  <a:pt x="148178" y="496466"/>
                </a:lnTo>
                <a:lnTo>
                  <a:pt x="125506" y="535836"/>
                </a:lnTo>
                <a:lnTo>
                  <a:pt x="104547" y="576276"/>
                </a:lnTo>
                <a:lnTo>
                  <a:pt x="85349" y="617737"/>
                </a:lnTo>
                <a:lnTo>
                  <a:pt x="67963" y="660171"/>
                </a:lnTo>
                <a:lnTo>
                  <a:pt x="52437" y="703527"/>
                </a:lnTo>
                <a:lnTo>
                  <a:pt x="38821" y="747756"/>
                </a:lnTo>
                <a:lnTo>
                  <a:pt x="27165" y="792808"/>
                </a:lnTo>
                <a:lnTo>
                  <a:pt x="17517" y="838635"/>
                </a:lnTo>
                <a:lnTo>
                  <a:pt x="9927" y="885187"/>
                </a:lnTo>
                <a:lnTo>
                  <a:pt x="4445" y="932415"/>
                </a:lnTo>
                <a:lnTo>
                  <a:pt x="1119" y="980269"/>
                </a:lnTo>
                <a:lnTo>
                  <a:pt x="0" y="1028700"/>
                </a:lnTo>
                <a:lnTo>
                  <a:pt x="1119" y="1077130"/>
                </a:lnTo>
                <a:lnTo>
                  <a:pt x="4445" y="1124984"/>
                </a:lnTo>
                <a:lnTo>
                  <a:pt x="9927" y="1172212"/>
                </a:lnTo>
                <a:lnTo>
                  <a:pt x="17517" y="1218764"/>
                </a:lnTo>
                <a:lnTo>
                  <a:pt x="27165" y="1264591"/>
                </a:lnTo>
                <a:lnTo>
                  <a:pt x="38821" y="1309643"/>
                </a:lnTo>
                <a:lnTo>
                  <a:pt x="52437" y="1353872"/>
                </a:lnTo>
                <a:lnTo>
                  <a:pt x="67963" y="1397228"/>
                </a:lnTo>
                <a:lnTo>
                  <a:pt x="85349" y="1439662"/>
                </a:lnTo>
                <a:lnTo>
                  <a:pt x="104547" y="1481123"/>
                </a:lnTo>
                <a:lnTo>
                  <a:pt x="125506" y="1521563"/>
                </a:lnTo>
                <a:lnTo>
                  <a:pt x="148178" y="1560933"/>
                </a:lnTo>
                <a:lnTo>
                  <a:pt x="172512" y="1599183"/>
                </a:lnTo>
                <a:lnTo>
                  <a:pt x="198461" y="1636263"/>
                </a:lnTo>
                <a:lnTo>
                  <a:pt x="225974" y="1672125"/>
                </a:lnTo>
                <a:lnTo>
                  <a:pt x="255001" y="1706719"/>
                </a:lnTo>
                <a:lnTo>
                  <a:pt x="285494" y="1739995"/>
                </a:lnTo>
                <a:lnTo>
                  <a:pt x="317404" y="1771905"/>
                </a:lnTo>
                <a:lnTo>
                  <a:pt x="350680" y="1802398"/>
                </a:lnTo>
                <a:lnTo>
                  <a:pt x="385274" y="1831425"/>
                </a:lnTo>
                <a:lnTo>
                  <a:pt x="421136" y="1858938"/>
                </a:lnTo>
                <a:lnTo>
                  <a:pt x="458216" y="1884887"/>
                </a:lnTo>
                <a:lnTo>
                  <a:pt x="496466" y="1909221"/>
                </a:lnTo>
                <a:lnTo>
                  <a:pt x="535836" y="1931893"/>
                </a:lnTo>
                <a:lnTo>
                  <a:pt x="576276" y="1952852"/>
                </a:lnTo>
                <a:lnTo>
                  <a:pt x="617737" y="1972050"/>
                </a:lnTo>
                <a:lnTo>
                  <a:pt x="660171" y="1989436"/>
                </a:lnTo>
                <a:lnTo>
                  <a:pt x="703527" y="2004962"/>
                </a:lnTo>
                <a:lnTo>
                  <a:pt x="747756" y="2018578"/>
                </a:lnTo>
                <a:lnTo>
                  <a:pt x="792808" y="2030234"/>
                </a:lnTo>
                <a:lnTo>
                  <a:pt x="838635" y="2039882"/>
                </a:lnTo>
                <a:lnTo>
                  <a:pt x="885187" y="2047472"/>
                </a:lnTo>
                <a:lnTo>
                  <a:pt x="932415" y="2052954"/>
                </a:lnTo>
                <a:lnTo>
                  <a:pt x="980269" y="2056280"/>
                </a:lnTo>
                <a:lnTo>
                  <a:pt x="1028700" y="2057400"/>
                </a:lnTo>
                <a:lnTo>
                  <a:pt x="1077130" y="2056280"/>
                </a:lnTo>
                <a:lnTo>
                  <a:pt x="1124984" y="2052954"/>
                </a:lnTo>
                <a:lnTo>
                  <a:pt x="1172212" y="2047472"/>
                </a:lnTo>
                <a:lnTo>
                  <a:pt x="1218764" y="2039882"/>
                </a:lnTo>
                <a:lnTo>
                  <a:pt x="1264591" y="2030234"/>
                </a:lnTo>
                <a:lnTo>
                  <a:pt x="1309643" y="2018578"/>
                </a:lnTo>
                <a:lnTo>
                  <a:pt x="1353872" y="2004962"/>
                </a:lnTo>
                <a:lnTo>
                  <a:pt x="1397228" y="1989436"/>
                </a:lnTo>
                <a:lnTo>
                  <a:pt x="1439662" y="1972050"/>
                </a:lnTo>
                <a:lnTo>
                  <a:pt x="1481123" y="1952852"/>
                </a:lnTo>
                <a:lnTo>
                  <a:pt x="1521563" y="1931893"/>
                </a:lnTo>
                <a:lnTo>
                  <a:pt x="1560933" y="1909221"/>
                </a:lnTo>
                <a:lnTo>
                  <a:pt x="1599183" y="1884887"/>
                </a:lnTo>
                <a:lnTo>
                  <a:pt x="1636263" y="1858938"/>
                </a:lnTo>
                <a:lnTo>
                  <a:pt x="1672125" y="1831425"/>
                </a:lnTo>
                <a:lnTo>
                  <a:pt x="1706719" y="1802398"/>
                </a:lnTo>
                <a:lnTo>
                  <a:pt x="1739995" y="1771905"/>
                </a:lnTo>
                <a:lnTo>
                  <a:pt x="1771905" y="1739995"/>
                </a:lnTo>
                <a:lnTo>
                  <a:pt x="1802398" y="1706719"/>
                </a:lnTo>
                <a:lnTo>
                  <a:pt x="1831425" y="1672125"/>
                </a:lnTo>
                <a:lnTo>
                  <a:pt x="1858938" y="1636263"/>
                </a:lnTo>
                <a:lnTo>
                  <a:pt x="1884887" y="1599183"/>
                </a:lnTo>
                <a:lnTo>
                  <a:pt x="1909221" y="1560933"/>
                </a:lnTo>
                <a:lnTo>
                  <a:pt x="1931893" y="1521563"/>
                </a:lnTo>
                <a:lnTo>
                  <a:pt x="1952852" y="1481123"/>
                </a:lnTo>
                <a:lnTo>
                  <a:pt x="1972050" y="1439662"/>
                </a:lnTo>
                <a:lnTo>
                  <a:pt x="1989436" y="1397228"/>
                </a:lnTo>
                <a:lnTo>
                  <a:pt x="2004962" y="1353872"/>
                </a:lnTo>
                <a:lnTo>
                  <a:pt x="2018578" y="1309643"/>
                </a:lnTo>
                <a:lnTo>
                  <a:pt x="2030234" y="1264591"/>
                </a:lnTo>
                <a:lnTo>
                  <a:pt x="2039882" y="1218764"/>
                </a:lnTo>
                <a:lnTo>
                  <a:pt x="2047472" y="1172212"/>
                </a:lnTo>
                <a:lnTo>
                  <a:pt x="2052954" y="1124984"/>
                </a:lnTo>
                <a:lnTo>
                  <a:pt x="2056280" y="1077130"/>
                </a:lnTo>
                <a:lnTo>
                  <a:pt x="2057400" y="1028700"/>
                </a:lnTo>
                <a:lnTo>
                  <a:pt x="2056280" y="980269"/>
                </a:lnTo>
                <a:lnTo>
                  <a:pt x="2052954" y="932415"/>
                </a:lnTo>
                <a:lnTo>
                  <a:pt x="2047472" y="885187"/>
                </a:lnTo>
                <a:lnTo>
                  <a:pt x="2039882" y="838635"/>
                </a:lnTo>
                <a:lnTo>
                  <a:pt x="2030234" y="792808"/>
                </a:lnTo>
                <a:lnTo>
                  <a:pt x="2018578" y="747756"/>
                </a:lnTo>
                <a:lnTo>
                  <a:pt x="2004962" y="703527"/>
                </a:lnTo>
                <a:lnTo>
                  <a:pt x="1989436" y="660171"/>
                </a:lnTo>
                <a:lnTo>
                  <a:pt x="1972050" y="617737"/>
                </a:lnTo>
                <a:lnTo>
                  <a:pt x="1952852" y="576276"/>
                </a:lnTo>
                <a:lnTo>
                  <a:pt x="1931893" y="535836"/>
                </a:lnTo>
                <a:lnTo>
                  <a:pt x="1909221" y="496466"/>
                </a:lnTo>
                <a:lnTo>
                  <a:pt x="1884887" y="458216"/>
                </a:lnTo>
                <a:lnTo>
                  <a:pt x="1858938" y="421136"/>
                </a:lnTo>
                <a:lnTo>
                  <a:pt x="1831425" y="385274"/>
                </a:lnTo>
                <a:lnTo>
                  <a:pt x="1802398" y="350680"/>
                </a:lnTo>
                <a:lnTo>
                  <a:pt x="1771905" y="317404"/>
                </a:lnTo>
                <a:lnTo>
                  <a:pt x="1739995" y="285494"/>
                </a:lnTo>
                <a:lnTo>
                  <a:pt x="1706719" y="255001"/>
                </a:lnTo>
                <a:lnTo>
                  <a:pt x="1672125" y="225974"/>
                </a:lnTo>
                <a:lnTo>
                  <a:pt x="1636263" y="198461"/>
                </a:lnTo>
                <a:lnTo>
                  <a:pt x="1599183" y="172512"/>
                </a:lnTo>
                <a:lnTo>
                  <a:pt x="1560933" y="148178"/>
                </a:lnTo>
                <a:lnTo>
                  <a:pt x="1521563" y="125506"/>
                </a:lnTo>
                <a:lnTo>
                  <a:pt x="1481123" y="104547"/>
                </a:lnTo>
                <a:lnTo>
                  <a:pt x="1439662" y="85349"/>
                </a:lnTo>
                <a:lnTo>
                  <a:pt x="1397228" y="67963"/>
                </a:lnTo>
                <a:lnTo>
                  <a:pt x="1353872" y="52437"/>
                </a:lnTo>
                <a:lnTo>
                  <a:pt x="1309643" y="38821"/>
                </a:lnTo>
                <a:lnTo>
                  <a:pt x="1264591" y="27165"/>
                </a:lnTo>
                <a:lnTo>
                  <a:pt x="1218764" y="17517"/>
                </a:lnTo>
                <a:lnTo>
                  <a:pt x="1172212" y="9927"/>
                </a:lnTo>
                <a:lnTo>
                  <a:pt x="1124984" y="4445"/>
                </a:lnTo>
                <a:lnTo>
                  <a:pt x="1077130" y="1119"/>
                </a:lnTo>
                <a:lnTo>
                  <a:pt x="1028700" y="0"/>
                </a:lnTo>
                <a:close/>
              </a:path>
            </a:pathLst>
          </a:custGeom>
          <a:solidFill>
            <a:srgbClr val="9FC2EC">
              <a:alpha val="54116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136897" y="2669285"/>
            <a:ext cx="2057400" cy="2057400"/>
          </a:xfrm>
          <a:custGeom>
            <a:avLst/>
            <a:gdLst/>
            <a:ahLst/>
            <a:cxnLst/>
            <a:rect l="l" t="t" r="r" b="b"/>
            <a:pathLst>
              <a:path w="2057400" h="2057400">
                <a:moveTo>
                  <a:pt x="0" y="1028700"/>
                </a:moveTo>
                <a:lnTo>
                  <a:pt x="1119" y="980269"/>
                </a:lnTo>
                <a:lnTo>
                  <a:pt x="4445" y="932415"/>
                </a:lnTo>
                <a:lnTo>
                  <a:pt x="9927" y="885187"/>
                </a:lnTo>
                <a:lnTo>
                  <a:pt x="17517" y="838635"/>
                </a:lnTo>
                <a:lnTo>
                  <a:pt x="27165" y="792808"/>
                </a:lnTo>
                <a:lnTo>
                  <a:pt x="38821" y="747756"/>
                </a:lnTo>
                <a:lnTo>
                  <a:pt x="52437" y="703527"/>
                </a:lnTo>
                <a:lnTo>
                  <a:pt x="67963" y="660171"/>
                </a:lnTo>
                <a:lnTo>
                  <a:pt x="85349" y="617737"/>
                </a:lnTo>
                <a:lnTo>
                  <a:pt x="104547" y="576276"/>
                </a:lnTo>
                <a:lnTo>
                  <a:pt x="125506" y="535836"/>
                </a:lnTo>
                <a:lnTo>
                  <a:pt x="148178" y="496466"/>
                </a:lnTo>
                <a:lnTo>
                  <a:pt x="172512" y="458216"/>
                </a:lnTo>
                <a:lnTo>
                  <a:pt x="198461" y="421136"/>
                </a:lnTo>
                <a:lnTo>
                  <a:pt x="225974" y="385274"/>
                </a:lnTo>
                <a:lnTo>
                  <a:pt x="255001" y="350680"/>
                </a:lnTo>
                <a:lnTo>
                  <a:pt x="285494" y="317404"/>
                </a:lnTo>
                <a:lnTo>
                  <a:pt x="317404" y="285494"/>
                </a:lnTo>
                <a:lnTo>
                  <a:pt x="350680" y="255001"/>
                </a:lnTo>
                <a:lnTo>
                  <a:pt x="385274" y="225974"/>
                </a:lnTo>
                <a:lnTo>
                  <a:pt x="421136" y="198461"/>
                </a:lnTo>
                <a:lnTo>
                  <a:pt x="458216" y="172512"/>
                </a:lnTo>
                <a:lnTo>
                  <a:pt x="496466" y="148178"/>
                </a:lnTo>
                <a:lnTo>
                  <a:pt x="535836" y="125506"/>
                </a:lnTo>
                <a:lnTo>
                  <a:pt x="576276" y="104547"/>
                </a:lnTo>
                <a:lnTo>
                  <a:pt x="617737" y="85349"/>
                </a:lnTo>
                <a:lnTo>
                  <a:pt x="660171" y="67963"/>
                </a:lnTo>
                <a:lnTo>
                  <a:pt x="703527" y="52437"/>
                </a:lnTo>
                <a:lnTo>
                  <a:pt x="747756" y="38821"/>
                </a:lnTo>
                <a:lnTo>
                  <a:pt x="792808" y="27165"/>
                </a:lnTo>
                <a:lnTo>
                  <a:pt x="838635" y="17517"/>
                </a:lnTo>
                <a:lnTo>
                  <a:pt x="885187" y="9927"/>
                </a:lnTo>
                <a:lnTo>
                  <a:pt x="932415" y="4445"/>
                </a:lnTo>
                <a:lnTo>
                  <a:pt x="980269" y="1119"/>
                </a:lnTo>
                <a:lnTo>
                  <a:pt x="1028700" y="0"/>
                </a:lnTo>
                <a:lnTo>
                  <a:pt x="1077130" y="1119"/>
                </a:lnTo>
                <a:lnTo>
                  <a:pt x="1124984" y="4445"/>
                </a:lnTo>
                <a:lnTo>
                  <a:pt x="1172212" y="9927"/>
                </a:lnTo>
                <a:lnTo>
                  <a:pt x="1218764" y="17517"/>
                </a:lnTo>
                <a:lnTo>
                  <a:pt x="1264591" y="27165"/>
                </a:lnTo>
                <a:lnTo>
                  <a:pt x="1309643" y="38821"/>
                </a:lnTo>
                <a:lnTo>
                  <a:pt x="1353872" y="52437"/>
                </a:lnTo>
                <a:lnTo>
                  <a:pt x="1397228" y="67963"/>
                </a:lnTo>
                <a:lnTo>
                  <a:pt x="1439662" y="85349"/>
                </a:lnTo>
                <a:lnTo>
                  <a:pt x="1481123" y="104547"/>
                </a:lnTo>
                <a:lnTo>
                  <a:pt x="1521563" y="125506"/>
                </a:lnTo>
                <a:lnTo>
                  <a:pt x="1560933" y="148178"/>
                </a:lnTo>
                <a:lnTo>
                  <a:pt x="1599183" y="172512"/>
                </a:lnTo>
                <a:lnTo>
                  <a:pt x="1636263" y="198461"/>
                </a:lnTo>
                <a:lnTo>
                  <a:pt x="1672125" y="225974"/>
                </a:lnTo>
                <a:lnTo>
                  <a:pt x="1706719" y="255001"/>
                </a:lnTo>
                <a:lnTo>
                  <a:pt x="1739995" y="285494"/>
                </a:lnTo>
                <a:lnTo>
                  <a:pt x="1771905" y="317404"/>
                </a:lnTo>
                <a:lnTo>
                  <a:pt x="1802398" y="350680"/>
                </a:lnTo>
                <a:lnTo>
                  <a:pt x="1831425" y="385274"/>
                </a:lnTo>
                <a:lnTo>
                  <a:pt x="1858938" y="421136"/>
                </a:lnTo>
                <a:lnTo>
                  <a:pt x="1884887" y="458216"/>
                </a:lnTo>
                <a:lnTo>
                  <a:pt x="1909221" y="496466"/>
                </a:lnTo>
                <a:lnTo>
                  <a:pt x="1931893" y="535836"/>
                </a:lnTo>
                <a:lnTo>
                  <a:pt x="1952852" y="576276"/>
                </a:lnTo>
                <a:lnTo>
                  <a:pt x="1972050" y="617737"/>
                </a:lnTo>
                <a:lnTo>
                  <a:pt x="1989436" y="660171"/>
                </a:lnTo>
                <a:lnTo>
                  <a:pt x="2004962" y="703527"/>
                </a:lnTo>
                <a:lnTo>
                  <a:pt x="2018578" y="747756"/>
                </a:lnTo>
                <a:lnTo>
                  <a:pt x="2030234" y="792808"/>
                </a:lnTo>
                <a:lnTo>
                  <a:pt x="2039882" y="838635"/>
                </a:lnTo>
                <a:lnTo>
                  <a:pt x="2047472" y="885187"/>
                </a:lnTo>
                <a:lnTo>
                  <a:pt x="2052954" y="932415"/>
                </a:lnTo>
                <a:lnTo>
                  <a:pt x="2056280" y="980269"/>
                </a:lnTo>
                <a:lnTo>
                  <a:pt x="2057400" y="1028700"/>
                </a:lnTo>
                <a:lnTo>
                  <a:pt x="2056280" y="1077130"/>
                </a:lnTo>
                <a:lnTo>
                  <a:pt x="2052954" y="1124984"/>
                </a:lnTo>
                <a:lnTo>
                  <a:pt x="2047472" y="1172212"/>
                </a:lnTo>
                <a:lnTo>
                  <a:pt x="2039882" y="1218764"/>
                </a:lnTo>
                <a:lnTo>
                  <a:pt x="2030234" y="1264591"/>
                </a:lnTo>
                <a:lnTo>
                  <a:pt x="2018578" y="1309643"/>
                </a:lnTo>
                <a:lnTo>
                  <a:pt x="2004962" y="1353872"/>
                </a:lnTo>
                <a:lnTo>
                  <a:pt x="1989436" y="1397228"/>
                </a:lnTo>
                <a:lnTo>
                  <a:pt x="1972050" y="1439662"/>
                </a:lnTo>
                <a:lnTo>
                  <a:pt x="1952852" y="1481123"/>
                </a:lnTo>
                <a:lnTo>
                  <a:pt x="1931893" y="1521563"/>
                </a:lnTo>
                <a:lnTo>
                  <a:pt x="1909221" y="1560933"/>
                </a:lnTo>
                <a:lnTo>
                  <a:pt x="1884887" y="1599183"/>
                </a:lnTo>
                <a:lnTo>
                  <a:pt x="1858938" y="1636263"/>
                </a:lnTo>
                <a:lnTo>
                  <a:pt x="1831425" y="1672125"/>
                </a:lnTo>
                <a:lnTo>
                  <a:pt x="1802398" y="1706719"/>
                </a:lnTo>
                <a:lnTo>
                  <a:pt x="1771905" y="1739995"/>
                </a:lnTo>
                <a:lnTo>
                  <a:pt x="1739995" y="1771905"/>
                </a:lnTo>
                <a:lnTo>
                  <a:pt x="1706719" y="1802398"/>
                </a:lnTo>
                <a:lnTo>
                  <a:pt x="1672125" y="1831425"/>
                </a:lnTo>
                <a:lnTo>
                  <a:pt x="1636263" y="1858938"/>
                </a:lnTo>
                <a:lnTo>
                  <a:pt x="1599183" y="1884887"/>
                </a:lnTo>
                <a:lnTo>
                  <a:pt x="1560933" y="1909221"/>
                </a:lnTo>
                <a:lnTo>
                  <a:pt x="1521563" y="1931893"/>
                </a:lnTo>
                <a:lnTo>
                  <a:pt x="1481123" y="1952852"/>
                </a:lnTo>
                <a:lnTo>
                  <a:pt x="1439662" y="1972050"/>
                </a:lnTo>
                <a:lnTo>
                  <a:pt x="1397228" y="1989436"/>
                </a:lnTo>
                <a:lnTo>
                  <a:pt x="1353872" y="2004962"/>
                </a:lnTo>
                <a:lnTo>
                  <a:pt x="1309643" y="2018578"/>
                </a:lnTo>
                <a:lnTo>
                  <a:pt x="1264591" y="2030234"/>
                </a:lnTo>
                <a:lnTo>
                  <a:pt x="1218764" y="2039882"/>
                </a:lnTo>
                <a:lnTo>
                  <a:pt x="1172212" y="2047472"/>
                </a:lnTo>
                <a:lnTo>
                  <a:pt x="1124984" y="2052954"/>
                </a:lnTo>
                <a:lnTo>
                  <a:pt x="1077130" y="2056280"/>
                </a:lnTo>
                <a:lnTo>
                  <a:pt x="1028700" y="2057400"/>
                </a:lnTo>
                <a:lnTo>
                  <a:pt x="980269" y="2056280"/>
                </a:lnTo>
                <a:lnTo>
                  <a:pt x="932415" y="2052954"/>
                </a:lnTo>
                <a:lnTo>
                  <a:pt x="885187" y="2047472"/>
                </a:lnTo>
                <a:lnTo>
                  <a:pt x="838635" y="2039882"/>
                </a:lnTo>
                <a:lnTo>
                  <a:pt x="792808" y="2030234"/>
                </a:lnTo>
                <a:lnTo>
                  <a:pt x="747756" y="2018578"/>
                </a:lnTo>
                <a:lnTo>
                  <a:pt x="703527" y="2004962"/>
                </a:lnTo>
                <a:lnTo>
                  <a:pt x="660171" y="1989436"/>
                </a:lnTo>
                <a:lnTo>
                  <a:pt x="617737" y="1972050"/>
                </a:lnTo>
                <a:lnTo>
                  <a:pt x="576276" y="1952852"/>
                </a:lnTo>
                <a:lnTo>
                  <a:pt x="535836" y="1931893"/>
                </a:lnTo>
                <a:lnTo>
                  <a:pt x="496466" y="1909221"/>
                </a:lnTo>
                <a:lnTo>
                  <a:pt x="458216" y="1884887"/>
                </a:lnTo>
                <a:lnTo>
                  <a:pt x="421136" y="1858938"/>
                </a:lnTo>
                <a:lnTo>
                  <a:pt x="385274" y="1831425"/>
                </a:lnTo>
                <a:lnTo>
                  <a:pt x="350680" y="1802398"/>
                </a:lnTo>
                <a:lnTo>
                  <a:pt x="317404" y="1771905"/>
                </a:lnTo>
                <a:lnTo>
                  <a:pt x="285494" y="1739995"/>
                </a:lnTo>
                <a:lnTo>
                  <a:pt x="255001" y="1706719"/>
                </a:lnTo>
                <a:lnTo>
                  <a:pt x="225974" y="1672125"/>
                </a:lnTo>
                <a:lnTo>
                  <a:pt x="198461" y="1636263"/>
                </a:lnTo>
                <a:lnTo>
                  <a:pt x="172512" y="1599183"/>
                </a:lnTo>
                <a:lnTo>
                  <a:pt x="148178" y="1560933"/>
                </a:lnTo>
                <a:lnTo>
                  <a:pt x="125506" y="1521563"/>
                </a:lnTo>
                <a:lnTo>
                  <a:pt x="104547" y="1481123"/>
                </a:lnTo>
                <a:lnTo>
                  <a:pt x="85349" y="1439662"/>
                </a:lnTo>
                <a:lnTo>
                  <a:pt x="67963" y="1397228"/>
                </a:lnTo>
                <a:lnTo>
                  <a:pt x="52437" y="1353872"/>
                </a:lnTo>
                <a:lnTo>
                  <a:pt x="38821" y="1309643"/>
                </a:lnTo>
                <a:lnTo>
                  <a:pt x="27165" y="1264591"/>
                </a:lnTo>
                <a:lnTo>
                  <a:pt x="17517" y="1218764"/>
                </a:lnTo>
                <a:lnTo>
                  <a:pt x="9927" y="1172212"/>
                </a:lnTo>
                <a:lnTo>
                  <a:pt x="4445" y="1124984"/>
                </a:lnTo>
                <a:lnTo>
                  <a:pt x="1119" y="1077130"/>
                </a:lnTo>
                <a:lnTo>
                  <a:pt x="0" y="1028700"/>
                </a:lnTo>
                <a:close/>
              </a:path>
            </a:pathLst>
          </a:custGeom>
          <a:ln w="28956">
            <a:solidFill>
              <a:srgbClr val="9FC2E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3685794" y="246125"/>
            <a:ext cx="5153025" cy="559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b="1">
                <a:solidFill>
                  <a:srgbClr val="2C4F79"/>
                </a:solidFill>
                <a:latin typeface="Calibri"/>
                <a:cs typeface="Calibri"/>
              </a:rPr>
              <a:t>AMS </a:t>
            </a:r>
            <a:r>
              <a:rPr dirty="0" sz="3500" spc="-5" b="1">
                <a:solidFill>
                  <a:srgbClr val="2C4F79"/>
                </a:solidFill>
                <a:latin typeface="Calibri"/>
                <a:cs typeface="Calibri"/>
              </a:rPr>
              <a:t>Planning </a:t>
            </a:r>
            <a:r>
              <a:rPr dirty="0" sz="3500" b="1">
                <a:solidFill>
                  <a:srgbClr val="2C4F79"/>
                </a:solidFill>
                <a:latin typeface="Calibri"/>
                <a:cs typeface="Calibri"/>
              </a:rPr>
              <a:t>and</a:t>
            </a:r>
            <a:r>
              <a:rPr dirty="0" sz="3500" spc="-90" b="1">
                <a:solidFill>
                  <a:srgbClr val="2C4F79"/>
                </a:solidFill>
                <a:latin typeface="Calibri"/>
                <a:cs typeface="Calibri"/>
              </a:rPr>
              <a:t> </a:t>
            </a:r>
            <a:r>
              <a:rPr dirty="0" sz="3500" spc="-20" b="1">
                <a:solidFill>
                  <a:srgbClr val="2C4F79"/>
                </a:solidFill>
                <a:latin typeface="Calibri"/>
                <a:cs typeface="Calibri"/>
              </a:rPr>
              <a:t>Research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747884" y="7287564"/>
            <a:ext cx="199390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5">
                <a:solidFill>
                  <a:srgbClr val="888888"/>
                </a:solidFill>
                <a:latin typeface="Calibri"/>
                <a:cs typeface="Calibri"/>
              </a:rPr>
              <a:t>15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10920" y="1223848"/>
            <a:ext cx="796925" cy="940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0">
                <a:solidFill>
                  <a:srgbClr val="0F4A92"/>
                </a:solidFill>
                <a:latin typeface="Calibri"/>
                <a:cs typeface="Calibri"/>
              </a:rPr>
              <a:t>20</a:t>
            </a:r>
            <a:endParaRPr sz="6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25955" y="1551558"/>
            <a:ext cx="249999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10">
                <a:solidFill>
                  <a:srgbClr val="2C4F79"/>
                </a:solidFill>
                <a:latin typeface="Calibri"/>
                <a:cs typeface="Calibri"/>
              </a:rPr>
              <a:t>Performing </a:t>
            </a:r>
            <a:r>
              <a:rPr dirty="0" sz="2000">
                <a:solidFill>
                  <a:srgbClr val="2C4F79"/>
                </a:solidFill>
                <a:latin typeface="Calibri"/>
                <a:cs typeface="Calibri"/>
              </a:rPr>
              <a:t>Arts</a:t>
            </a:r>
            <a:r>
              <a:rPr dirty="0" sz="2000" spc="-40">
                <a:solidFill>
                  <a:srgbClr val="2C4F79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2C4F79"/>
                </a:solidFill>
                <a:latin typeface="Calibri"/>
                <a:cs typeface="Calibri"/>
              </a:rPr>
              <a:t>Centers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623052" y="1164158"/>
            <a:ext cx="876300" cy="10318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600" b="0">
                <a:solidFill>
                  <a:srgbClr val="0F4A92"/>
                </a:solidFill>
                <a:latin typeface="Calibri"/>
                <a:cs typeface="Calibri"/>
              </a:rPr>
              <a:t>12</a:t>
            </a:r>
            <a:endParaRPr sz="66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35928" y="1596008"/>
            <a:ext cx="87185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2C4F79"/>
                </a:solidFill>
                <a:latin typeface="Calibri"/>
                <a:cs typeface="Calibri"/>
              </a:rPr>
              <a:t>Mar</a:t>
            </a:r>
            <a:r>
              <a:rPr dirty="0" sz="2000" spc="-65">
                <a:solidFill>
                  <a:srgbClr val="2C4F79"/>
                </a:solidFill>
                <a:latin typeface="Calibri"/>
                <a:cs typeface="Calibri"/>
              </a:rPr>
              <a:t>k</a:t>
            </a:r>
            <a:r>
              <a:rPr dirty="0" sz="2000" spc="-15">
                <a:solidFill>
                  <a:srgbClr val="2C4F79"/>
                </a:solidFill>
                <a:latin typeface="Calibri"/>
                <a:cs typeface="Calibri"/>
              </a:rPr>
              <a:t>e</a:t>
            </a:r>
            <a:r>
              <a:rPr dirty="0" sz="2000">
                <a:solidFill>
                  <a:srgbClr val="2C4F79"/>
                </a:solidFill>
                <a:latin typeface="Calibri"/>
                <a:cs typeface="Calibri"/>
              </a:rPr>
              <a:t>ts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271515" y="1427988"/>
            <a:ext cx="0" cy="709930"/>
          </a:xfrm>
          <a:custGeom>
            <a:avLst/>
            <a:gdLst/>
            <a:ahLst/>
            <a:cxnLst/>
            <a:rect l="l" t="t" r="r" b="b"/>
            <a:pathLst>
              <a:path w="0" h="709930">
                <a:moveTo>
                  <a:pt x="0" y="0"/>
                </a:moveTo>
                <a:lnTo>
                  <a:pt x="0" y="709422"/>
                </a:lnTo>
              </a:path>
            </a:pathLst>
          </a:custGeom>
          <a:ln w="6096">
            <a:solidFill>
              <a:srgbClr val="3B69A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992879" y="1922019"/>
            <a:ext cx="161290" cy="195580"/>
          </a:xfrm>
          <a:custGeom>
            <a:avLst/>
            <a:gdLst/>
            <a:ahLst/>
            <a:cxnLst/>
            <a:rect l="l" t="t" r="r" b="b"/>
            <a:pathLst>
              <a:path w="161289" h="195580">
                <a:moveTo>
                  <a:pt x="140646" y="128147"/>
                </a:moveTo>
                <a:lnTo>
                  <a:pt x="79695" y="128147"/>
                </a:lnTo>
                <a:lnTo>
                  <a:pt x="91050" y="129172"/>
                </a:lnTo>
                <a:lnTo>
                  <a:pt x="101647" y="132132"/>
                </a:lnTo>
                <a:lnTo>
                  <a:pt x="130179" y="159870"/>
                </a:lnTo>
                <a:lnTo>
                  <a:pt x="133722" y="193782"/>
                </a:lnTo>
                <a:lnTo>
                  <a:pt x="160745" y="195032"/>
                </a:lnTo>
                <a:lnTo>
                  <a:pt x="160619" y="180655"/>
                </a:lnTo>
                <a:lnTo>
                  <a:pt x="159647" y="166268"/>
                </a:lnTo>
                <a:lnTo>
                  <a:pt x="155510" y="151353"/>
                </a:lnTo>
                <a:lnTo>
                  <a:pt x="148586" y="137963"/>
                </a:lnTo>
                <a:lnTo>
                  <a:pt x="140646" y="128147"/>
                </a:lnTo>
                <a:close/>
              </a:path>
              <a:path w="161289" h="195580">
                <a:moveTo>
                  <a:pt x="79695" y="0"/>
                </a:moveTo>
                <a:lnTo>
                  <a:pt x="56838" y="4180"/>
                </a:lnTo>
                <a:lnTo>
                  <a:pt x="38159" y="15628"/>
                </a:lnTo>
                <a:lnTo>
                  <a:pt x="25559" y="32702"/>
                </a:lnTo>
                <a:lnTo>
                  <a:pt x="20936" y="53760"/>
                </a:lnTo>
                <a:lnTo>
                  <a:pt x="24060" y="71185"/>
                </a:lnTo>
                <a:lnTo>
                  <a:pt x="32756" y="86265"/>
                </a:lnTo>
                <a:lnTo>
                  <a:pt x="46011" y="98064"/>
                </a:lnTo>
                <a:lnTo>
                  <a:pt x="62811" y="105646"/>
                </a:lnTo>
                <a:lnTo>
                  <a:pt x="38750" y="114288"/>
                </a:lnTo>
                <a:lnTo>
                  <a:pt x="18742" y="129788"/>
                </a:lnTo>
                <a:lnTo>
                  <a:pt x="5065" y="151969"/>
                </a:lnTo>
                <a:lnTo>
                  <a:pt x="0" y="180655"/>
                </a:lnTo>
                <a:lnTo>
                  <a:pt x="0" y="193157"/>
                </a:lnTo>
                <a:lnTo>
                  <a:pt x="26339" y="193157"/>
                </a:lnTo>
                <a:lnTo>
                  <a:pt x="26339" y="180655"/>
                </a:lnTo>
                <a:lnTo>
                  <a:pt x="31732" y="157419"/>
                </a:lnTo>
                <a:lnTo>
                  <a:pt x="44153" y="141039"/>
                </a:lnTo>
                <a:lnTo>
                  <a:pt x="61006" y="131341"/>
                </a:lnTo>
                <a:lnTo>
                  <a:pt x="79695" y="128147"/>
                </a:lnTo>
                <a:lnTo>
                  <a:pt x="140646" y="128147"/>
                </a:lnTo>
                <a:lnTo>
                  <a:pt x="139128" y="126271"/>
                </a:lnTo>
                <a:lnTo>
                  <a:pt x="129917" y="119005"/>
                </a:lnTo>
                <a:lnTo>
                  <a:pt x="119628" y="113145"/>
                </a:lnTo>
                <a:lnTo>
                  <a:pt x="108451" y="108692"/>
                </a:lnTo>
                <a:lnTo>
                  <a:pt x="96578" y="105646"/>
                </a:lnTo>
                <a:lnTo>
                  <a:pt x="113095" y="98064"/>
                </a:lnTo>
                <a:lnTo>
                  <a:pt x="126381" y="86265"/>
                </a:lnTo>
                <a:lnTo>
                  <a:pt x="128217" y="83139"/>
                </a:lnTo>
                <a:lnTo>
                  <a:pt x="79695" y="83139"/>
                </a:lnTo>
                <a:lnTo>
                  <a:pt x="67612" y="80834"/>
                </a:lnTo>
                <a:lnTo>
                  <a:pt x="57492" y="74543"/>
                </a:lnTo>
                <a:lnTo>
                  <a:pt x="50538" y="65206"/>
                </a:lnTo>
                <a:lnTo>
                  <a:pt x="47952" y="53760"/>
                </a:lnTo>
                <a:lnTo>
                  <a:pt x="50538" y="42674"/>
                </a:lnTo>
                <a:lnTo>
                  <a:pt x="57492" y="33523"/>
                </a:lnTo>
                <a:lnTo>
                  <a:pt x="67612" y="27301"/>
                </a:lnTo>
                <a:lnTo>
                  <a:pt x="79695" y="25005"/>
                </a:lnTo>
                <a:lnTo>
                  <a:pt x="128152" y="25005"/>
                </a:lnTo>
                <a:lnTo>
                  <a:pt x="121231" y="15628"/>
                </a:lnTo>
                <a:lnTo>
                  <a:pt x="102553" y="4180"/>
                </a:lnTo>
                <a:lnTo>
                  <a:pt x="79695" y="0"/>
                </a:lnTo>
                <a:close/>
              </a:path>
              <a:path w="161289" h="195580">
                <a:moveTo>
                  <a:pt x="128152" y="25005"/>
                </a:moveTo>
                <a:lnTo>
                  <a:pt x="79695" y="25005"/>
                </a:lnTo>
                <a:lnTo>
                  <a:pt x="91778" y="27301"/>
                </a:lnTo>
                <a:lnTo>
                  <a:pt x="101898" y="33523"/>
                </a:lnTo>
                <a:lnTo>
                  <a:pt x="108854" y="42674"/>
                </a:lnTo>
                <a:lnTo>
                  <a:pt x="111439" y="53760"/>
                </a:lnTo>
                <a:lnTo>
                  <a:pt x="108854" y="65206"/>
                </a:lnTo>
                <a:lnTo>
                  <a:pt x="101898" y="74543"/>
                </a:lnTo>
                <a:lnTo>
                  <a:pt x="91778" y="80834"/>
                </a:lnTo>
                <a:lnTo>
                  <a:pt x="79695" y="83139"/>
                </a:lnTo>
                <a:lnTo>
                  <a:pt x="128217" y="83139"/>
                </a:lnTo>
                <a:lnTo>
                  <a:pt x="135235" y="71185"/>
                </a:lnTo>
                <a:lnTo>
                  <a:pt x="138454" y="53760"/>
                </a:lnTo>
                <a:lnTo>
                  <a:pt x="133832" y="32702"/>
                </a:lnTo>
                <a:lnTo>
                  <a:pt x="128152" y="25005"/>
                </a:lnTo>
                <a:close/>
              </a:path>
            </a:pathLst>
          </a:custGeom>
          <a:solidFill>
            <a:srgbClr val="2D67C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154300" y="1922019"/>
            <a:ext cx="161925" cy="195580"/>
          </a:xfrm>
          <a:custGeom>
            <a:avLst/>
            <a:gdLst/>
            <a:ahLst/>
            <a:cxnLst/>
            <a:rect l="l" t="t" r="r" b="b"/>
            <a:pathLst>
              <a:path w="161925" h="195580">
                <a:moveTo>
                  <a:pt x="141320" y="128147"/>
                </a:moveTo>
                <a:lnTo>
                  <a:pt x="80368" y="128147"/>
                </a:lnTo>
                <a:lnTo>
                  <a:pt x="91723" y="129172"/>
                </a:lnTo>
                <a:lnTo>
                  <a:pt x="102318" y="132132"/>
                </a:lnTo>
                <a:lnTo>
                  <a:pt x="130853" y="159870"/>
                </a:lnTo>
                <a:lnTo>
                  <a:pt x="134397" y="193782"/>
                </a:lnTo>
                <a:lnTo>
                  <a:pt x="161411" y="195032"/>
                </a:lnTo>
                <a:lnTo>
                  <a:pt x="161285" y="180655"/>
                </a:lnTo>
                <a:lnTo>
                  <a:pt x="160314" y="166268"/>
                </a:lnTo>
                <a:lnTo>
                  <a:pt x="156180" y="151353"/>
                </a:lnTo>
                <a:lnTo>
                  <a:pt x="149259" y="137963"/>
                </a:lnTo>
                <a:lnTo>
                  <a:pt x="141320" y="128147"/>
                </a:lnTo>
                <a:close/>
              </a:path>
              <a:path w="161925" h="195580">
                <a:moveTo>
                  <a:pt x="80368" y="0"/>
                </a:moveTo>
                <a:lnTo>
                  <a:pt x="57509" y="4180"/>
                </a:lnTo>
                <a:lnTo>
                  <a:pt x="38830" y="15628"/>
                </a:lnTo>
                <a:lnTo>
                  <a:pt x="26230" y="32702"/>
                </a:lnTo>
                <a:lnTo>
                  <a:pt x="21607" y="53760"/>
                </a:lnTo>
                <a:lnTo>
                  <a:pt x="24731" y="71185"/>
                </a:lnTo>
                <a:lnTo>
                  <a:pt x="33427" y="86265"/>
                </a:lnTo>
                <a:lnTo>
                  <a:pt x="46682" y="98064"/>
                </a:lnTo>
                <a:lnTo>
                  <a:pt x="63483" y="105646"/>
                </a:lnTo>
                <a:lnTo>
                  <a:pt x="39317" y="114288"/>
                </a:lnTo>
                <a:lnTo>
                  <a:pt x="19077" y="129788"/>
                </a:lnTo>
                <a:lnTo>
                  <a:pt x="5170" y="151969"/>
                </a:lnTo>
                <a:lnTo>
                  <a:pt x="0" y="180655"/>
                </a:lnTo>
                <a:lnTo>
                  <a:pt x="0" y="193157"/>
                </a:lnTo>
                <a:lnTo>
                  <a:pt x="27014" y="193157"/>
                </a:lnTo>
                <a:lnTo>
                  <a:pt x="27014" y="180655"/>
                </a:lnTo>
                <a:lnTo>
                  <a:pt x="32405" y="157419"/>
                </a:lnTo>
                <a:lnTo>
                  <a:pt x="44826" y="141039"/>
                </a:lnTo>
                <a:lnTo>
                  <a:pt x="61678" y="131341"/>
                </a:lnTo>
                <a:lnTo>
                  <a:pt x="80368" y="128147"/>
                </a:lnTo>
                <a:lnTo>
                  <a:pt x="141320" y="128147"/>
                </a:lnTo>
                <a:lnTo>
                  <a:pt x="139803" y="126271"/>
                </a:lnTo>
                <a:lnTo>
                  <a:pt x="130592" y="119005"/>
                </a:lnTo>
                <a:lnTo>
                  <a:pt x="120302" y="113145"/>
                </a:lnTo>
                <a:lnTo>
                  <a:pt x="109126" y="108692"/>
                </a:lnTo>
                <a:lnTo>
                  <a:pt x="97253" y="105646"/>
                </a:lnTo>
                <a:lnTo>
                  <a:pt x="113770" y="98064"/>
                </a:lnTo>
                <a:lnTo>
                  <a:pt x="127056" y="86265"/>
                </a:lnTo>
                <a:lnTo>
                  <a:pt x="128892" y="83139"/>
                </a:lnTo>
                <a:lnTo>
                  <a:pt x="80368" y="83139"/>
                </a:lnTo>
                <a:lnTo>
                  <a:pt x="68284" y="80834"/>
                </a:lnTo>
                <a:lnTo>
                  <a:pt x="58163" y="74543"/>
                </a:lnTo>
                <a:lnTo>
                  <a:pt x="51208" y="65206"/>
                </a:lnTo>
                <a:lnTo>
                  <a:pt x="48622" y="53760"/>
                </a:lnTo>
                <a:lnTo>
                  <a:pt x="51208" y="42674"/>
                </a:lnTo>
                <a:lnTo>
                  <a:pt x="58163" y="33523"/>
                </a:lnTo>
                <a:lnTo>
                  <a:pt x="68284" y="27301"/>
                </a:lnTo>
                <a:lnTo>
                  <a:pt x="80368" y="25005"/>
                </a:lnTo>
                <a:lnTo>
                  <a:pt x="128826" y="25005"/>
                </a:lnTo>
                <a:lnTo>
                  <a:pt x="121906" y="15628"/>
                </a:lnTo>
                <a:lnTo>
                  <a:pt x="103227" y="4180"/>
                </a:lnTo>
                <a:lnTo>
                  <a:pt x="80368" y="0"/>
                </a:lnTo>
                <a:close/>
              </a:path>
              <a:path w="161925" h="195580">
                <a:moveTo>
                  <a:pt x="128826" y="25005"/>
                </a:moveTo>
                <a:lnTo>
                  <a:pt x="80368" y="25005"/>
                </a:lnTo>
                <a:lnTo>
                  <a:pt x="92452" y="27301"/>
                </a:lnTo>
                <a:lnTo>
                  <a:pt x="102573" y="33523"/>
                </a:lnTo>
                <a:lnTo>
                  <a:pt x="109528" y="42674"/>
                </a:lnTo>
                <a:lnTo>
                  <a:pt x="112114" y="53760"/>
                </a:lnTo>
                <a:lnTo>
                  <a:pt x="109528" y="65206"/>
                </a:lnTo>
                <a:lnTo>
                  <a:pt x="102573" y="74543"/>
                </a:lnTo>
                <a:lnTo>
                  <a:pt x="92452" y="80834"/>
                </a:lnTo>
                <a:lnTo>
                  <a:pt x="80368" y="83139"/>
                </a:lnTo>
                <a:lnTo>
                  <a:pt x="128892" y="83139"/>
                </a:lnTo>
                <a:lnTo>
                  <a:pt x="135910" y="71185"/>
                </a:lnTo>
                <a:lnTo>
                  <a:pt x="139128" y="53760"/>
                </a:lnTo>
                <a:lnTo>
                  <a:pt x="134506" y="32702"/>
                </a:lnTo>
                <a:lnTo>
                  <a:pt x="128826" y="25005"/>
                </a:lnTo>
                <a:close/>
              </a:path>
            </a:pathLst>
          </a:custGeom>
          <a:solidFill>
            <a:srgbClr val="2D67C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317070" y="1922019"/>
            <a:ext cx="161290" cy="195580"/>
          </a:xfrm>
          <a:custGeom>
            <a:avLst/>
            <a:gdLst/>
            <a:ahLst/>
            <a:cxnLst/>
            <a:rect l="l" t="t" r="r" b="b"/>
            <a:pathLst>
              <a:path w="161289" h="195580">
                <a:moveTo>
                  <a:pt x="140660" y="128147"/>
                </a:moveTo>
                <a:lnTo>
                  <a:pt x="79693" y="128147"/>
                </a:lnTo>
                <a:lnTo>
                  <a:pt x="91048" y="129172"/>
                </a:lnTo>
                <a:lnTo>
                  <a:pt x="101642" y="132132"/>
                </a:lnTo>
                <a:lnTo>
                  <a:pt x="130431" y="159870"/>
                </a:lnTo>
                <a:lnTo>
                  <a:pt x="133722" y="193782"/>
                </a:lnTo>
                <a:lnTo>
                  <a:pt x="160736" y="195032"/>
                </a:lnTo>
                <a:lnTo>
                  <a:pt x="160643" y="180655"/>
                </a:lnTo>
                <a:lnTo>
                  <a:pt x="159923" y="166268"/>
                </a:lnTo>
                <a:lnTo>
                  <a:pt x="155755" y="151353"/>
                </a:lnTo>
                <a:lnTo>
                  <a:pt x="148675" y="137963"/>
                </a:lnTo>
                <a:lnTo>
                  <a:pt x="140660" y="128147"/>
                </a:lnTo>
                <a:close/>
              </a:path>
              <a:path w="161289" h="195580">
                <a:moveTo>
                  <a:pt x="79693" y="0"/>
                </a:moveTo>
                <a:lnTo>
                  <a:pt x="56940" y="4180"/>
                </a:lnTo>
                <a:lnTo>
                  <a:pt x="38492" y="15628"/>
                </a:lnTo>
                <a:lnTo>
                  <a:pt x="26124" y="32702"/>
                </a:lnTo>
                <a:lnTo>
                  <a:pt x="21607" y="53760"/>
                </a:lnTo>
                <a:lnTo>
                  <a:pt x="24626" y="71185"/>
                </a:lnTo>
                <a:lnTo>
                  <a:pt x="33089" y="86265"/>
                </a:lnTo>
                <a:lnTo>
                  <a:pt x="46112" y="98064"/>
                </a:lnTo>
                <a:lnTo>
                  <a:pt x="62808" y="105646"/>
                </a:lnTo>
                <a:lnTo>
                  <a:pt x="38747" y="114288"/>
                </a:lnTo>
                <a:lnTo>
                  <a:pt x="18740" y="129788"/>
                </a:lnTo>
                <a:lnTo>
                  <a:pt x="5064" y="151969"/>
                </a:lnTo>
                <a:lnTo>
                  <a:pt x="0" y="180655"/>
                </a:lnTo>
                <a:lnTo>
                  <a:pt x="0" y="193157"/>
                </a:lnTo>
                <a:lnTo>
                  <a:pt x="27014" y="193157"/>
                </a:lnTo>
                <a:lnTo>
                  <a:pt x="27014" y="180655"/>
                </a:lnTo>
                <a:lnTo>
                  <a:pt x="32015" y="157419"/>
                </a:lnTo>
                <a:lnTo>
                  <a:pt x="44235" y="141039"/>
                </a:lnTo>
                <a:lnTo>
                  <a:pt x="61014" y="131341"/>
                </a:lnTo>
                <a:lnTo>
                  <a:pt x="79693" y="128147"/>
                </a:lnTo>
                <a:lnTo>
                  <a:pt x="140660" y="128147"/>
                </a:lnTo>
                <a:lnTo>
                  <a:pt x="139128" y="126271"/>
                </a:lnTo>
                <a:lnTo>
                  <a:pt x="129913" y="119005"/>
                </a:lnTo>
                <a:lnTo>
                  <a:pt x="119624" y="113145"/>
                </a:lnTo>
                <a:lnTo>
                  <a:pt x="108450" y="108692"/>
                </a:lnTo>
                <a:lnTo>
                  <a:pt x="96578" y="105646"/>
                </a:lnTo>
                <a:lnTo>
                  <a:pt x="113091" y="98064"/>
                </a:lnTo>
                <a:lnTo>
                  <a:pt x="126378" y="86265"/>
                </a:lnTo>
                <a:lnTo>
                  <a:pt x="128214" y="83139"/>
                </a:lnTo>
                <a:lnTo>
                  <a:pt x="79693" y="83139"/>
                </a:lnTo>
                <a:lnTo>
                  <a:pt x="67715" y="80834"/>
                </a:lnTo>
                <a:lnTo>
                  <a:pt x="57826" y="74543"/>
                </a:lnTo>
                <a:lnTo>
                  <a:pt x="51102" y="65206"/>
                </a:lnTo>
                <a:lnTo>
                  <a:pt x="48622" y="53760"/>
                </a:lnTo>
                <a:lnTo>
                  <a:pt x="51102" y="42674"/>
                </a:lnTo>
                <a:lnTo>
                  <a:pt x="57826" y="33523"/>
                </a:lnTo>
                <a:lnTo>
                  <a:pt x="67715" y="27301"/>
                </a:lnTo>
                <a:lnTo>
                  <a:pt x="79693" y="25005"/>
                </a:lnTo>
                <a:lnTo>
                  <a:pt x="128152" y="25005"/>
                </a:lnTo>
                <a:lnTo>
                  <a:pt x="121231" y="15628"/>
                </a:lnTo>
                <a:lnTo>
                  <a:pt x="102552" y="4180"/>
                </a:lnTo>
                <a:lnTo>
                  <a:pt x="79693" y="0"/>
                </a:lnTo>
                <a:close/>
              </a:path>
              <a:path w="161289" h="195580">
                <a:moveTo>
                  <a:pt x="128152" y="25005"/>
                </a:moveTo>
                <a:lnTo>
                  <a:pt x="79693" y="25005"/>
                </a:lnTo>
                <a:lnTo>
                  <a:pt x="91776" y="27301"/>
                </a:lnTo>
                <a:lnTo>
                  <a:pt x="101894" y="33523"/>
                </a:lnTo>
                <a:lnTo>
                  <a:pt x="108846" y="42674"/>
                </a:lnTo>
                <a:lnTo>
                  <a:pt x="111430" y="53760"/>
                </a:lnTo>
                <a:lnTo>
                  <a:pt x="108846" y="65206"/>
                </a:lnTo>
                <a:lnTo>
                  <a:pt x="101894" y="74543"/>
                </a:lnTo>
                <a:lnTo>
                  <a:pt x="91776" y="80834"/>
                </a:lnTo>
                <a:lnTo>
                  <a:pt x="79693" y="83139"/>
                </a:lnTo>
                <a:lnTo>
                  <a:pt x="128214" y="83139"/>
                </a:lnTo>
                <a:lnTo>
                  <a:pt x="135234" y="71185"/>
                </a:lnTo>
                <a:lnTo>
                  <a:pt x="138454" y="53760"/>
                </a:lnTo>
                <a:lnTo>
                  <a:pt x="133832" y="32702"/>
                </a:lnTo>
                <a:lnTo>
                  <a:pt x="128152" y="25005"/>
                </a:lnTo>
                <a:close/>
              </a:path>
            </a:pathLst>
          </a:custGeom>
          <a:solidFill>
            <a:srgbClr val="2D67C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479156" y="1922019"/>
            <a:ext cx="161290" cy="195580"/>
          </a:xfrm>
          <a:custGeom>
            <a:avLst/>
            <a:gdLst/>
            <a:ahLst/>
            <a:cxnLst/>
            <a:rect l="l" t="t" r="r" b="b"/>
            <a:pathLst>
              <a:path w="161289" h="195580">
                <a:moveTo>
                  <a:pt x="140661" y="128147"/>
                </a:moveTo>
                <a:lnTo>
                  <a:pt x="79702" y="128147"/>
                </a:lnTo>
                <a:lnTo>
                  <a:pt x="91053" y="129172"/>
                </a:lnTo>
                <a:lnTo>
                  <a:pt x="101647" y="132132"/>
                </a:lnTo>
                <a:lnTo>
                  <a:pt x="130436" y="159870"/>
                </a:lnTo>
                <a:lnTo>
                  <a:pt x="133731" y="193782"/>
                </a:lnTo>
                <a:lnTo>
                  <a:pt x="160745" y="195032"/>
                </a:lnTo>
                <a:lnTo>
                  <a:pt x="160651" y="180655"/>
                </a:lnTo>
                <a:lnTo>
                  <a:pt x="159932" y="166268"/>
                </a:lnTo>
                <a:lnTo>
                  <a:pt x="155763" y="151353"/>
                </a:lnTo>
                <a:lnTo>
                  <a:pt x="148681" y="137963"/>
                </a:lnTo>
                <a:lnTo>
                  <a:pt x="140661" y="128147"/>
                </a:lnTo>
                <a:close/>
              </a:path>
              <a:path w="161289" h="195580">
                <a:moveTo>
                  <a:pt x="79702" y="0"/>
                </a:moveTo>
                <a:lnTo>
                  <a:pt x="56949" y="4180"/>
                </a:lnTo>
                <a:lnTo>
                  <a:pt x="38501" y="15628"/>
                </a:lnTo>
                <a:lnTo>
                  <a:pt x="26133" y="32702"/>
                </a:lnTo>
                <a:lnTo>
                  <a:pt x="21616" y="53760"/>
                </a:lnTo>
                <a:lnTo>
                  <a:pt x="24635" y="71185"/>
                </a:lnTo>
                <a:lnTo>
                  <a:pt x="33098" y="86265"/>
                </a:lnTo>
                <a:lnTo>
                  <a:pt x="46121" y="98064"/>
                </a:lnTo>
                <a:lnTo>
                  <a:pt x="62817" y="105646"/>
                </a:lnTo>
                <a:lnTo>
                  <a:pt x="38755" y="114288"/>
                </a:lnTo>
                <a:lnTo>
                  <a:pt x="18744" y="129788"/>
                </a:lnTo>
                <a:lnTo>
                  <a:pt x="5066" y="151969"/>
                </a:lnTo>
                <a:lnTo>
                  <a:pt x="0" y="180655"/>
                </a:lnTo>
                <a:lnTo>
                  <a:pt x="0" y="193157"/>
                </a:lnTo>
                <a:lnTo>
                  <a:pt x="27014" y="193157"/>
                </a:lnTo>
                <a:lnTo>
                  <a:pt x="27014" y="180655"/>
                </a:lnTo>
                <a:lnTo>
                  <a:pt x="32021" y="157419"/>
                </a:lnTo>
                <a:lnTo>
                  <a:pt x="44243" y="141039"/>
                </a:lnTo>
                <a:lnTo>
                  <a:pt x="61023" y="131341"/>
                </a:lnTo>
                <a:lnTo>
                  <a:pt x="79702" y="128147"/>
                </a:lnTo>
                <a:lnTo>
                  <a:pt x="140661" y="128147"/>
                </a:lnTo>
                <a:lnTo>
                  <a:pt x="139128" y="126271"/>
                </a:lnTo>
                <a:lnTo>
                  <a:pt x="129917" y="119005"/>
                </a:lnTo>
                <a:lnTo>
                  <a:pt x="119628" y="113145"/>
                </a:lnTo>
                <a:lnTo>
                  <a:pt x="108451" y="108692"/>
                </a:lnTo>
                <a:lnTo>
                  <a:pt x="96578" y="105646"/>
                </a:lnTo>
                <a:lnTo>
                  <a:pt x="113095" y="98064"/>
                </a:lnTo>
                <a:lnTo>
                  <a:pt x="126381" y="86265"/>
                </a:lnTo>
                <a:lnTo>
                  <a:pt x="128217" y="83139"/>
                </a:lnTo>
                <a:lnTo>
                  <a:pt x="79702" y="83139"/>
                </a:lnTo>
                <a:lnTo>
                  <a:pt x="67724" y="80834"/>
                </a:lnTo>
                <a:lnTo>
                  <a:pt x="57835" y="74543"/>
                </a:lnTo>
                <a:lnTo>
                  <a:pt x="51111" y="65206"/>
                </a:lnTo>
                <a:lnTo>
                  <a:pt x="48631" y="53760"/>
                </a:lnTo>
                <a:lnTo>
                  <a:pt x="51111" y="42674"/>
                </a:lnTo>
                <a:lnTo>
                  <a:pt x="57835" y="33523"/>
                </a:lnTo>
                <a:lnTo>
                  <a:pt x="67724" y="27301"/>
                </a:lnTo>
                <a:lnTo>
                  <a:pt x="79702" y="25005"/>
                </a:lnTo>
                <a:lnTo>
                  <a:pt x="128152" y="25005"/>
                </a:lnTo>
                <a:lnTo>
                  <a:pt x="121232" y="15628"/>
                </a:lnTo>
                <a:lnTo>
                  <a:pt x="102556" y="4180"/>
                </a:lnTo>
                <a:lnTo>
                  <a:pt x="79702" y="0"/>
                </a:lnTo>
                <a:close/>
              </a:path>
              <a:path w="161289" h="195580">
                <a:moveTo>
                  <a:pt x="128152" y="25005"/>
                </a:moveTo>
                <a:lnTo>
                  <a:pt x="79702" y="25005"/>
                </a:lnTo>
                <a:lnTo>
                  <a:pt x="91781" y="27301"/>
                </a:lnTo>
                <a:lnTo>
                  <a:pt x="101899" y="33523"/>
                </a:lnTo>
                <a:lnTo>
                  <a:pt x="108854" y="42674"/>
                </a:lnTo>
                <a:lnTo>
                  <a:pt x="111439" y="53760"/>
                </a:lnTo>
                <a:lnTo>
                  <a:pt x="108854" y="65206"/>
                </a:lnTo>
                <a:lnTo>
                  <a:pt x="101899" y="74543"/>
                </a:lnTo>
                <a:lnTo>
                  <a:pt x="91781" y="80834"/>
                </a:lnTo>
                <a:lnTo>
                  <a:pt x="79702" y="83139"/>
                </a:lnTo>
                <a:lnTo>
                  <a:pt x="128217" y="83139"/>
                </a:lnTo>
                <a:lnTo>
                  <a:pt x="135235" y="71185"/>
                </a:lnTo>
                <a:lnTo>
                  <a:pt x="138454" y="53760"/>
                </a:lnTo>
                <a:lnTo>
                  <a:pt x="133832" y="32702"/>
                </a:lnTo>
                <a:lnTo>
                  <a:pt x="128152" y="25005"/>
                </a:lnTo>
                <a:close/>
              </a:path>
            </a:pathLst>
          </a:custGeom>
          <a:solidFill>
            <a:srgbClr val="2D67C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280592" y="1621974"/>
            <a:ext cx="89831" cy="831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010439" y="1480077"/>
            <a:ext cx="631190" cy="417195"/>
          </a:xfrm>
          <a:custGeom>
            <a:avLst/>
            <a:gdLst/>
            <a:ahLst/>
            <a:cxnLst/>
            <a:rect l="l" t="t" r="r" b="b"/>
            <a:pathLst>
              <a:path w="631189" h="417194">
                <a:moveTo>
                  <a:pt x="630811" y="624"/>
                </a:moveTo>
                <a:lnTo>
                  <a:pt x="0" y="624"/>
                </a:lnTo>
                <a:lnTo>
                  <a:pt x="0" y="416937"/>
                </a:lnTo>
                <a:lnTo>
                  <a:pt x="630811" y="416937"/>
                </a:lnTo>
                <a:lnTo>
                  <a:pt x="630811" y="391939"/>
                </a:lnTo>
                <a:lnTo>
                  <a:pt x="81043" y="391939"/>
                </a:lnTo>
                <a:lnTo>
                  <a:pt x="81391" y="390690"/>
                </a:lnTo>
                <a:lnTo>
                  <a:pt x="27016" y="390690"/>
                </a:lnTo>
                <a:lnTo>
                  <a:pt x="27016" y="138148"/>
                </a:lnTo>
                <a:lnTo>
                  <a:pt x="40523" y="138148"/>
                </a:lnTo>
                <a:lnTo>
                  <a:pt x="48628" y="136899"/>
                </a:lnTo>
                <a:lnTo>
                  <a:pt x="77722" y="136899"/>
                </a:lnTo>
                <a:lnTo>
                  <a:pt x="75645" y="132517"/>
                </a:lnTo>
                <a:lnTo>
                  <a:pt x="89500" y="128133"/>
                </a:lnTo>
                <a:lnTo>
                  <a:pt x="103418" y="122282"/>
                </a:lnTo>
                <a:lnTo>
                  <a:pt x="116957" y="114673"/>
                </a:lnTo>
                <a:lnTo>
                  <a:pt x="118972" y="113142"/>
                </a:lnTo>
                <a:lnTo>
                  <a:pt x="28366" y="113142"/>
                </a:lnTo>
                <a:lnTo>
                  <a:pt x="28366" y="25005"/>
                </a:lnTo>
                <a:lnTo>
                  <a:pt x="630811" y="25005"/>
                </a:lnTo>
                <a:lnTo>
                  <a:pt x="630811" y="624"/>
                </a:lnTo>
                <a:close/>
              </a:path>
              <a:path w="631189" h="417194">
                <a:moveTo>
                  <a:pt x="387673" y="241912"/>
                </a:moveTo>
                <a:lnTo>
                  <a:pt x="243138" y="241912"/>
                </a:lnTo>
                <a:lnTo>
                  <a:pt x="243138" y="391939"/>
                </a:lnTo>
                <a:lnTo>
                  <a:pt x="270152" y="391939"/>
                </a:lnTo>
                <a:lnTo>
                  <a:pt x="270152" y="266918"/>
                </a:lnTo>
                <a:lnTo>
                  <a:pt x="387673" y="266918"/>
                </a:lnTo>
                <a:lnTo>
                  <a:pt x="387673" y="241912"/>
                </a:lnTo>
                <a:close/>
              </a:path>
              <a:path w="631189" h="417194">
                <a:moveTo>
                  <a:pt x="387673" y="266918"/>
                </a:moveTo>
                <a:lnTo>
                  <a:pt x="360659" y="266918"/>
                </a:lnTo>
                <a:lnTo>
                  <a:pt x="360659" y="391939"/>
                </a:lnTo>
                <a:lnTo>
                  <a:pt x="387673" y="391939"/>
                </a:lnTo>
                <a:lnTo>
                  <a:pt x="387673" y="266918"/>
                </a:lnTo>
                <a:close/>
              </a:path>
              <a:path w="631189" h="417194">
                <a:moveTo>
                  <a:pt x="489694" y="45630"/>
                </a:moveTo>
                <a:lnTo>
                  <a:pt x="461286" y="45630"/>
                </a:lnTo>
                <a:lnTo>
                  <a:pt x="465973" y="63085"/>
                </a:lnTo>
                <a:lnTo>
                  <a:pt x="493706" y="105013"/>
                </a:lnTo>
                <a:lnTo>
                  <a:pt x="538157" y="129363"/>
                </a:lnTo>
                <a:lnTo>
                  <a:pt x="553142" y="133142"/>
                </a:lnTo>
                <a:lnTo>
                  <a:pt x="544867" y="151314"/>
                </a:lnTo>
                <a:lnTo>
                  <a:pt x="535109" y="180790"/>
                </a:lnTo>
                <a:lnTo>
                  <a:pt x="527227" y="220581"/>
                </a:lnTo>
                <a:lnTo>
                  <a:pt x="524579" y="269695"/>
                </a:lnTo>
                <a:lnTo>
                  <a:pt x="530524" y="327144"/>
                </a:lnTo>
                <a:lnTo>
                  <a:pt x="548419" y="391939"/>
                </a:lnTo>
                <a:lnTo>
                  <a:pt x="578132" y="391939"/>
                </a:lnTo>
                <a:lnTo>
                  <a:pt x="556302" y="309749"/>
                </a:lnTo>
                <a:lnTo>
                  <a:pt x="554086" y="240612"/>
                </a:lnTo>
                <a:lnTo>
                  <a:pt x="563055" y="187379"/>
                </a:lnTo>
                <a:lnTo>
                  <a:pt x="574780" y="152899"/>
                </a:lnTo>
                <a:lnTo>
                  <a:pt x="580831" y="140023"/>
                </a:lnTo>
                <a:lnTo>
                  <a:pt x="580831" y="139398"/>
                </a:lnTo>
                <a:lnTo>
                  <a:pt x="581505" y="138148"/>
                </a:lnTo>
                <a:lnTo>
                  <a:pt x="581505" y="137524"/>
                </a:lnTo>
                <a:lnTo>
                  <a:pt x="630811" y="137524"/>
                </a:lnTo>
                <a:lnTo>
                  <a:pt x="630811" y="113259"/>
                </a:lnTo>
                <a:lnTo>
                  <a:pt x="588419" y="113259"/>
                </a:lnTo>
                <a:lnTo>
                  <a:pt x="564876" y="110329"/>
                </a:lnTo>
                <a:lnTo>
                  <a:pt x="538166" y="102242"/>
                </a:lnTo>
                <a:lnTo>
                  <a:pt x="513290" y="86887"/>
                </a:lnTo>
                <a:lnTo>
                  <a:pt x="502218" y="74461"/>
                </a:lnTo>
                <a:lnTo>
                  <a:pt x="494217" y="59932"/>
                </a:lnTo>
                <a:lnTo>
                  <a:pt x="489694" y="45630"/>
                </a:lnTo>
                <a:close/>
              </a:path>
              <a:path w="631189" h="417194">
                <a:moveTo>
                  <a:pt x="630811" y="137524"/>
                </a:moveTo>
                <a:lnTo>
                  <a:pt x="581505" y="137524"/>
                </a:lnTo>
                <a:lnTo>
                  <a:pt x="588261" y="138148"/>
                </a:lnTo>
                <a:lnTo>
                  <a:pt x="603797" y="138148"/>
                </a:lnTo>
                <a:lnTo>
                  <a:pt x="603797" y="391939"/>
                </a:lnTo>
                <a:lnTo>
                  <a:pt x="630811" y="391939"/>
                </a:lnTo>
                <a:lnTo>
                  <a:pt x="630811" y="137524"/>
                </a:lnTo>
                <a:close/>
              </a:path>
              <a:path w="631189" h="417194">
                <a:moveTo>
                  <a:pt x="77722" y="136899"/>
                </a:moveTo>
                <a:lnTo>
                  <a:pt x="48628" y="136899"/>
                </a:lnTo>
                <a:lnTo>
                  <a:pt x="48628" y="137524"/>
                </a:lnTo>
                <a:lnTo>
                  <a:pt x="49978" y="138148"/>
                </a:lnTo>
                <a:lnTo>
                  <a:pt x="49978" y="139398"/>
                </a:lnTo>
                <a:lnTo>
                  <a:pt x="56030" y="151609"/>
                </a:lnTo>
                <a:lnTo>
                  <a:pt x="67755" y="185634"/>
                </a:lnTo>
                <a:lnTo>
                  <a:pt x="76725" y="238683"/>
                </a:lnTo>
                <a:lnTo>
                  <a:pt x="74509" y="307964"/>
                </a:lnTo>
                <a:lnTo>
                  <a:pt x="52680" y="390690"/>
                </a:lnTo>
                <a:lnTo>
                  <a:pt x="81391" y="390690"/>
                </a:lnTo>
                <a:lnTo>
                  <a:pt x="99310" y="326491"/>
                </a:lnTo>
                <a:lnTo>
                  <a:pt x="105157" y="268422"/>
                </a:lnTo>
                <a:lnTo>
                  <a:pt x="102150" y="218863"/>
                </a:lnTo>
                <a:lnTo>
                  <a:pt x="93853" y="178939"/>
                </a:lnTo>
                <a:lnTo>
                  <a:pt x="83829" y="149782"/>
                </a:lnTo>
                <a:lnTo>
                  <a:pt x="77722" y="136899"/>
                </a:lnTo>
                <a:close/>
              </a:path>
              <a:path w="631189" h="417194">
                <a:moveTo>
                  <a:pt x="630811" y="25005"/>
                </a:moveTo>
                <a:lnTo>
                  <a:pt x="603797" y="25005"/>
                </a:lnTo>
                <a:lnTo>
                  <a:pt x="603797" y="113142"/>
                </a:lnTo>
                <a:lnTo>
                  <a:pt x="588419" y="113259"/>
                </a:lnTo>
                <a:lnTo>
                  <a:pt x="630811" y="113259"/>
                </a:lnTo>
                <a:lnTo>
                  <a:pt x="630811" y="25005"/>
                </a:lnTo>
                <a:close/>
              </a:path>
              <a:path w="631189" h="417194">
                <a:moveTo>
                  <a:pt x="174923" y="25005"/>
                </a:moveTo>
                <a:lnTo>
                  <a:pt x="139128" y="25005"/>
                </a:lnTo>
                <a:lnTo>
                  <a:pt x="136723" y="43993"/>
                </a:lnTo>
                <a:lnTo>
                  <a:pt x="131531" y="60635"/>
                </a:lnTo>
                <a:lnTo>
                  <a:pt x="90575" y="100748"/>
                </a:lnTo>
                <a:lnTo>
                  <a:pt x="44881" y="112293"/>
                </a:lnTo>
                <a:lnTo>
                  <a:pt x="28366" y="113142"/>
                </a:lnTo>
                <a:lnTo>
                  <a:pt x="118972" y="113142"/>
                </a:lnTo>
                <a:lnTo>
                  <a:pt x="150948" y="79307"/>
                </a:lnTo>
                <a:lnTo>
                  <a:pt x="162095" y="47504"/>
                </a:lnTo>
                <a:lnTo>
                  <a:pt x="223675" y="47504"/>
                </a:lnTo>
                <a:lnTo>
                  <a:pt x="210214" y="42506"/>
                </a:lnTo>
                <a:lnTo>
                  <a:pt x="189719" y="33110"/>
                </a:lnTo>
                <a:lnTo>
                  <a:pt x="174923" y="25005"/>
                </a:lnTo>
                <a:close/>
              </a:path>
              <a:path w="631189" h="417194">
                <a:moveTo>
                  <a:pt x="223675" y="47504"/>
                </a:moveTo>
                <a:lnTo>
                  <a:pt x="162095" y="47504"/>
                </a:lnTo>
                <a:lnTo>
                  <a:pt x="187844" y="60309"/>
                </a:lnTo>
                <a:lnTo>
                  <a:pt x="224230" y="74461"/>
                </a:lnTo>
                <a:lnTo>
                  <a:pt x="269227" y="85918"/>
                </a:lnTo>
                <a:lnTo>
                  <a:pt x="320807" y="90635"/>
                </a:lnTo>
                <a:lnTo>
                  <a:pt x="355009" y="88351"/>
                </a:lnTo>
                <a:lnTo>
                  <a:pt x="390288" y="80793"/>
                </a:lnTo>
                <a:lnTo>
                  <a:pt x="425946" y="66905"/>
                </a:lnTo>
                <a:lnTo>
                  <a:pt x="427069" y="66228"/>
                </a:lnTo>
                <a:lnTo>
                  <a:pt x="314892" y="66228"/>
                </a:lnTo>
                <a:lnTo>
                  <a:pt x="264755" y="60007"/>
                </a:lnTo>
                <a:lnTo>
                  <a:pt x="235522" y="51902"/>
                </a:lnTo>
                <a:lnTo>
                  <a:pt x="223675" y="47504"/>
                </a:lnTo>
                <a:close/>
              </a:path>
              <a:path w="631189" h="417194">
                <a:moveTo>
                  <a:pt x="486276" y="25005"/>
                </a:moveTo>
                <a:lnTo>
                  <a:pt x="446434" y="25005"/>
                </a:lnTo>
                <a:lnTo>
                  <a:pt x="405794" y="48668"/>
                </a:lnTo>
                <a:lnTo>
                  <a:pt x="361926" y="62429"/>
                </a:lnTo>
                <a:lnTo>
                  <a:pt x="314892" y="66228"/>
                </a:lnTo>
                <a:lnTo>
                  <a:pt x="427069" y="66228"/>
                </a:lnTo>
                <a:lnTo>
                  <a:pt x="461286" y="45630"/>
                </a:lnTo>
                <a:lnTo>
                  <a:pt x="489694" y="45630"/>
                </a:lnTo>
                <a:lnTo>
                  <a:pt x="488981" y="43378"/>
                </a:lnTo>
                <a:lnTo>
                  <a:pt x="486276" y="25005"/>
                </a:lnTo>
                <a:close/>
              </a:path>
              <a:path w="631189" h="417194">
                <a:moveTo>
                  <a:pt x="164793" y="0"/>
                </a:moveTo>
                <a:lnTo>
                  <a:pt x="151291" y="624"/>
                </a:lnTo>
                <a:lnTo>
                  <a:pt x="164793" y="624"/>
                </a:lnTo>
                <a:lnTo>
                  <a:pt x="164793" y="0"/>
                </a:lnTo>
                <a:close/>
              </a:path>
              <a:path w="631189" h="417194">
                <a:moveTo>
                  <a:pt x="459262" y="0"/>
                </a:moveTo>
                <a:lnTo>
                  <a:pt x="459262" y="624"/>
                </a:lnTo>
                <a:lnTo>
                  <a:pt x="472773" y="624"/>
                </a:lnTo>
                <a:lnTo>
                  <a:pt x="459262" y="0"/>
                </a:lnTo>
                <a:close/>
              </a:path>
            </a:pathLst>
          </a:custGeom>
          <a:solidFill>
            <a:srgbClr val="2D67C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7475219" y="1405412"/>
            <a:ext cx="809625" cy="742950"/>
          </a:xfrm>
          <a:custGeom>
            <a:avLst/>
            <a:gdLst/>
            <a:ahLst/>
            <a:cxnLst/>
            <a:rect l="l" t="t" r="r" b="b"/>
            <a:pathLst>
              <a:path w="809625" h="742950">
                <a:moveTo>
                  <a:pt x="808630" y="681989"/>
                </a:moveTo>
                <a:lnTo>
                  <a:pt x="674" y="681989"/>
                </a:lnTo>
                <a:lnTo>
                  <a:pt x="674" y="683259"/>
                </a:lnTo>
                <a:lnTo>
                  <a:pt x="0" y="683259"/>
                </a:lnTo>
                <a:lnTo>
                  <a:pt x="0" y="718819"/>
                </a:lnTo>
                <a:lnTo>
                  <a:pt x="2024" y="728979"/>
                </a:lnTo>
                <a:lnTo>
                  <a:pt x="7593" y="736599"/>
                </a:lnTo>
                <a:lnTo>
                  <a:pt x="15946" y="741679"/>
                </a:lnTo>
                <a:lnTo>
                  <a:pt x="26323" y="742949"/>
                </a:lnTo>
                <a:lnTo>
                  <a:pt x="782300" y="742949"/>
                </a:lnTo>
                <a:lnTo>
                  <a:pt x="793071" y="741679"/>
                </a:lnTo>
                <a:lnTo>
                  <a:pt x="801626" y="736599"/>
                </a:lnTo>
                <a:lnTo>
                  <a:pt x="807269" y="728979"/>
                </a:lnTo>
                <a:lnTo>
                  <a:pt x="807523" y="727709"/>
                </a:lnTo>
                <a:lnTo>
                  <a:pt x="22274" y="727709"/>
                </a:lnTo>
                <a:lnTo>
                  <a:pt x="17549" y="722629"/>
                </a:lnTo>
                <a:lnTo>
                  <a:pt x="17549" y="693419"/>
                </a:lnTo>
                <a:lnTo>
                  <a:pt x="809304" y="693419"/>
                </a:lnTo>
                <a:lnTo>
                  <a:pt x="809304" y="684529"/>
                </a:lnTo>
                <a:lnTo>
                  <a:pt x="808630" y="683259"/>
                </a:lnTo>
                <a:lnTo>
                  <a:pt x="808630" y="681989"/>
                </a:lnTo>
                <a:close/>
              </a:path>
              <a:path w="809625" h="742950">
                <a:moveTo>
                  <a:pt x="809304" y="693419"/>
                </a:moveTo>
                <a:lnTo>
                  <a:pt x="791751" y="693419"/>
                </a:lnTo>
                <a:lnTo>
                  <a:pt x="791751" y="722629"/>
                </a:lnTo>
                <a:lnTo>
                  <a:pt x="787030" y="727709"/>
                </a:lnTo>
                <a:lnTo>
                  <a:pt x="807523" y="727709"/>
                </a:lnTo>
                <a:lnTo>
                  <a:pt x="809304" y="718819"/>
                </a:lnTo>
                <a:lnTo>
                  <a:pt x="809304" y="693419"/>
                </a:lnTo>
                <a:close/>
              </a:path>
              <a:path w="809625" h="742950">
                <a:moveTo>
                  <a:pt x="593310" y="0"/>
                </a:moveTo>
                <a:lnTo>
                  <a:pt x="215320" y="0"/>
                </a:lnTo>
                <a:lnTo>
                  <a:pt x="204837" y="1269"/>
                </a:lnTo>
                <a:lnTo>
                  <a:pt x="196250" y="6349"/>
                </a:lnTo>
                <a:lnTo>
                  <a:pt x="190447" y="13969"/>
                </a:lnTo>
                <a:lnTo>
                  <a:pt x="188316" y="24129"/>
                </a:lnTo>
                <a:lnTo>
                  <a:pt x="188316" y="231139"/>
                </a:lnTo>
                <a:lnTo>
                  <a:pt x="125550" y="231139"/>
                </a:lnTo>
                <a:lnTo>
                  <a:pt x="114779" y="232409"/>
                </a:lnTo>
                <a:lnTo>
                  <a:pt x="106224" y="238759"/>
                </a:lnTo>
                <a:lnTo>
                  <a:pt x="100581" y="246379"/>
                </a:lnTo>
                <a:lnTo>
                  <a:pt x="98546" y="256539"/>
                </a:lnTo>
                <a:lnTo>
                  <a:pt x="98546" y="554989"/>
                </a:lnTo>
                <a:lnTo>
                  <a:pt x="1350" y="680719"/>
                </a:lnTo>
                <a:lnTo>
                  <a:pt x="1350" y="681989"/>
                </a:lnTo>
                <a:lnTo>
                  <a:pt x="807955" y="681989"/>
                </a:lnTo>
                <a:lnTo>
                  <a:pt x="805014" y="678179"/>
                </a:lnTo>
                <a:lnTo>
                  <a:pt x="25649" y="678179"/>
                </a:lnTo>
                <a:lnTo>
                  <a:pt x="115424" y="561339"/>
                </a:lnTo>
                <a:lnTo>
                  <a:pt x="662554" y="561339"/>
                </a:lnTo>
                <a:lnTo>
                  <a:pt x="644638" y="544829"/>
                </a:lnTo>
                <a:lnTo>
                  <a:pt x="116773" y="544829"/>
                </a:lnTo>
                <a:lnTo>
                  <a:pt x="116773" y="251459"/>
                </a:lnTo>
                <a:lnTo>
                  <a:pt x="120820" y="247649"/>
                </a:lnTo>
                <a:lnTo>
                  <a:pt x="206543" y="247649"/>
                </a:lnTo>
                <a:lnTo>
                  <a:pt x="206543" y="20319"/>
                </a:lnTo>
                <a:lnTo>
                  <a:pt x="211273" y="15239"/>
                </a:lnTo>
                <a:lnTo>
                  <a:pt x="618524" y="15239"/>
                </a:lnTo>
                <a:lnTo>
                  <a:pt x="618269" y="13969"/>
                </a:lnTo>
                <a:lnTo>
                  <a:pt x="612627" y="6349"/>
                </a:lnTo>
                <a:lnTo>
                  <a:pt x="604075" y="1269"/>
                </a:lnTo>
                <a:lnTo>
                  <a:pt x="593310" y="0"/>
                </a:lnTo>
                <a:close/>
              </a:path>
              <a:path w="809625" h="742950">
                <a:moveTo>
                  <a:pt x="561788" y="398779"/>
                </a:moveTo>
                <a:lnTo>
                  <a:pt x="535939" y="398779"/>
                </a:lnTo>
                <a:lnTo>
                  <a:pt x="701307" y="549909"/>
                </a:lnTo>
                <a:lnTo>
                  <a:pt x="676335" y="574039"/>
                </a:lnTo>
                <a:lnTo>
                  <a:pt x="702656" y="574039"/>
                </a:lnTo>
                <a:lnTo>
                  <a:pt x="783658" y="678179"/>
                </a:lnTo>
                <a:lnTo>
                  <a:pt x="805014" y="678179"/>
                </a:lnTo>
                <a:lnTo>
                  <a:pt x="714804" y="561339"/>
                </a:lnTo>
                <a:lnTo>
                  <a:pt x="724255" y="552449"/>
                </a:lnTo>
                <a:lnTo>
                  <a:pt x="724255" y="547369"/>
                </a:lnTo>
                <a:lnTo>
                  <a:pt x="720209" y="544829"/>
                </a:lnTo>
                <a:lnTo>
                  <a:pt x="710758" y="534669"/>
                </a:lnTo>
                <a:lnTo>
                  <a:pt x="710758" y="519429"/>
                </a:lnTo>
                <a:lnTo>
                  <a:pt x="692530" y="519429"/>
                </a:lnTo>
                <a:lnTo>
                  <a:pt x="620305" y="452119"/>
                </a:lnTo>
                <a:lnTo>
                  <a:pt x="620305" y="435609"/>
                </a:lnTo>
                <a:lnTo>
                  <a:pt x="602761" y="435609"/>
                </a:lnTo>
                <a:lnTo>
                  <a:pt x="561788" y="398779"/>
                </a:lnTo>
                <a:close/>
              </a:path>
              <a:path w="809625" h="742950">
                <a:moveTo>
                  <a:pt x="184269" y="610869"/>
                </a:moveTo>
                <a:lnTo>
                  <a:pt x="120820" y="610869"/>
                </a:lnTo>
                <a:lnTo>
                  <a:pt x="116773" y="615949"/>
                </a:lnTo>
                <a:lnTo>
                  <a:pt x="116773" y="623569"/>
                </a:lnTo>
                <a:lnTo>
                  <a:pt x="120820" y="628649"/>
                </a:lnTo>
                <a:lnTo>
                  <a:pt x="184269" y="628649"/>
                </a:lnTo>
                <a:lnTo>
                  <a:pt x="188316" y="623569"/>
                </a:lnTo>
                <a:lnTo>
                  <a:pt x="188316" y="615949"/>
                </a:lnTo>
                <a:lnTo>
                  <a:pt x="184269" y="610869"/>
                </a:lnTo>
                <a:close/>
              </a:path>
              <a:path w="809625" h="742950">
                <a:moveTo>
                  <a:pt x="633811" y="610869"/>
                </a:moveTo>
                <a:lnTo>
                  <a:pt x="228817" y="610869"/>
                </a:lnTo>
                <a:lnTo>
                  <a:pt x="224770" y="615949"/>
                </a:lnTo>
                <a:lnTo>
                  <a:pt x="224770" y="623569"/>
                </a:lnTo>
                <a:lnTo>
                  <a:pt x="228817" y="628649"/>
                </a:lnTo>
                <a:lnTo>
                  <a:pt x="633811" y="628649"/>
                </a:lnTo>
                <a:lnTo>
                  <a:pt x="638532" y="623569"/>
                </a:lnTo>
                <a:lnTo>
                  <a:pt x="638532" y="615949"/>
                </a:lnTo>
                <a:lnTo>
                  <a:pt x="633811" y="610869"/>
                </a:lnTo>
                <a:close/>
              </a:path>
              <a:path w="809625" h="742950">
                <a:moveTo>
                  <a:pt x="662554" y="561339"/>
                </a:moveTo>
                <a:lnTo>
                  <a:pt x="637857" y="561339"/>
                </a:lnTo>
                <a:lnTo>
                  <a:pt x="671605" y="593089"/>
                </a:lnTo>
                <a:lnTo>
                  <a:pt x="674303" y="594359"/>
                </a:lnTo>
                <a:lnTo>
                  <a:pt x="678359" y="594359"/>
                </a:lnTo>
                <a:lnTo>
                  <a:pt x="681056" y="593089"/>
                </a:lnTo>
                <a:lnTo>
                  <a:pt x="682405" y="591819"/>
                </a:lnTo>
                <a:lnTo>
                  <a:pt x="702656" y="574039"/>
                </a:lnTo>
                <a:lnTo>
                  <a:pt x="676335" y="574039"/>
                </a:lnTo>
                <a:lnTo>
                  <a:pt x="662554" y="561339"/>
                </a:lnTo>
                <a:close/>
              </a:path>
              <a:path w="809625" h="742950">
                <a:moveTo>
                  <a:pt x="538637" y="377189"/>
                </a:moveTo>
                <a:lnTo>
                  <a:pt x="533232" y="377189"/>
                </a:lnTo>
                <a:lnTo>
                  <a:pt x="517037" y="392429"/>
                </a:lnTo>
                <a:lnTo>
                  <a:pt x="490708" y="392429"/>
                </a:lnTo>
                <a:lnTo>
                  <a:pt x="504214" y="405129"/>
                </a:lnTo>
                <a:lnTo>
                  <a:pt x="490033" y="417829"/>
                </a:lnTo>
                <a:lnTo>
                  <a:pt x="489359" y="420369"/>
                </a:lnTo>
                <a:lnTo>
                  <a:pt x="489359" y="424179"/>
                </a:lnTo>
                <a:lnTo>
                  <a:pt x="490033" y="425449"/>
                </a:lnTo>
                <a:lnTo>
                  <a:pt x="511633" y="445769"/>
                </a:lnTo>
                <a:lnTo>
                  <a:pt x="247044" y="445769"/>
                </a:lnTo>
                <a:lnTo>
                  <a:pt x="242314" y="449579"/>
                </a:lnTo>
                <a:lnTo>
                  <a:pt x="242314" y="458469"/>
                </a:lnTo>
                <a:lnTo>
                  <a:pt x="247044" y="462279"/>
                </a:lnTo>
                <a:lnTo>
                  <a:pt x="528511" y="462279"/>
                </a:lnTo>
                <a:lnTo>
                  <a:pt x="564957" y="495299"/>
                </a:lnTo>
                <a:lnTo>
                  <a:pt x="157274" y="495299"/>
                </a:lnTo>
                <a:lnTo>
                  <a:pt x="152544" y="500379"/>
                </a:lnTo>
                <a:lnTo>
                  <a:pt x="152544" y="507999"/>
                </a:lnTo>
                <a:lnTo>
                  <a:pt x="157274" y="511809"/>
                </a:lnTo>
                <a:lnTo>
                  <a:pt x="582510" y="511809"/>
                </a:lnTo>
                <a:lnTo>
                  <a:pt x="618956" y="544829"/>
                </a:lnTo>
                <a:lnTo>
                  <a:pt x="644638" y="544829"/>
                </a:lnTo>
                <a:lnTo>
                  <a:pt x="510958" y="421639"/>
                </a:lnTo>
                <a:lnTo>
                  <a:pt x="535939" y="398779"/>
                </a:lnTo>
                <a:lnTo>
                  <a:pt x="561788" y="398779"/>
                </a:lnTo>
                <a:lnTo>
                  <a:pt x="542009" y="380999"/>
                </a:lnTo>
                <a:lnTo>
                  <a:pt x="538637" y="377189"/>
                </a:lnTo>
                <a:close/>
              </a:path>
              <a:path w="809625" h="742950">
                <a:moveTo>
                  <a:pt x="708894" y="247649"/>
                </a:moveTo>
                <a:lnTo>
                  <a:pt x="687810" y="247649"/>
                </a:lnTo>
                <a:lnTo>
                  <a:pt x="692530" y="251459"/>
                </a:lnTo>
                <a:lnTo>
                  <a:pt x="692530" y="519429"/>
                </a:lnTo>
                <a:lnTo>
                  <a:pt x="710758" y="519429"/>
                </a:lnTo>
                <a:lnTo>
                  <a:pt x="710758" y="256539"/>
                </a:lnTo>
                <a:lnTo>
                  <a:pt x="708894" y="247649"/>
                </a:lnTo>
                <a:close/>
              </a:path>
              <a:path w="809625" h="742950">
                <a:moveTo>
                  <a:pt x="206543" y="247649"/>
                </a:moveTo>
                <a:lnTo>
                  <a:pt x="188316" y="247649"/>
                </a:lnTo>
                <a:lnTo>
                  <a:pt x="188316" y="495299"/>
                </a:lnTo>
                <a:lnTo>
                  <a:pt x="206543" y="495299"/>
                </a:lnTo>
                <a:lnTo>
                  <a:pt x="206543" y="247649"/>
                </a:lnTo>
                <a:close/>
              </a:path>
              <a:path w="809625" h="742950">
                <a:moveTo>
                  <a:pt x="292266" y="396239"/>
                </a:moveTo>
                <a:lnTo>
                  <a:pt x="282816" y="396239"/>
                </a:lnTo>
                <a:lnTo>
                  <a:pt x="278769" y="400049"/>
                </a:lnTo>
                <a:lnTo>
                  <a:pt x="278769" y="445769"/>
                </a:lnTo>
                <a:lnTo>
                  <a:pt x="296313" y="445769"/>
                </a:lnTo>
                <a:lnTo>
                  <a:pt x="296313" y="400049"/>
                </a:lnTo>
                <a:lnTo>
                  <a:pt x="292266" y="396239"/>
                </a:lnTo>
                <a:close/>
              </a:path>
              <a:path w="809625" h="742950">
                <a:moveTo>
                  <a:pt x="408109" y="187959"/>
                </a:moveTo>
                <a:lnTo>
                  <a:pt x="360873" y="196849"/>
                </a:lnTo>
                <a:lnTo>
                  <a:pt x="319270" y="222249"/>
                </a:lnTo>
                <a:lnTo>
                  <a:pt x="291172" y="261619"/>
                </a:lnTo>
                <a:lnTo>
                  <a:pt x="281806" y="304799"/>
                </a:lnTo>
                <a:lnTo>
                  <a:pt x="291172" y="347979"/>
                </a:lnTo>
                <a:lnTo>
                  <a:pt x="319270" y="386079"/>
                </a:lnTo>
                <a:lnTo>
                  <a:pt x="323317" y="391159"/>
                </a:lnTo>
                <a:lnTo>
                  <a:pt x="332768" y="396239"/>
                </a:lnTo>
                <a:lnTo>
                  <a:pt x="332768" y="445769"/>
                </a:lnTo>
                <a:lnTo>
                  <a:pt x="350312" y="445769"/>
                </a:lnTo>
                <a:lnTo>
                  <a:pt x="350312" y="407669"/>
                </a:lnTo>
                <a:lnTo>
                  <a:pt x="467172" y="407669"/>
                </a:lnTo>
                <a:lnTo>
                  <a:pt x="471349" y="405129"/>
                </a:lnTo>
                <a:lnTo>
                  <a:pt x="404310" y="405129"/>
                </a:lnTo>
                <a:lnTo>
                  <a:pt x="404310" y="402589"/>
                </a:lnTo>
                <a:lnTo>
                  <a:pt x="386766" y="402589"/>
                </a:lnTo>
                <a:lnTo>
                  <a:pt x="367780" y="397509"/>
                </a:lnTo>
                <a:lnTo>
                  <a:pt x="358760" y="393699"/>
                </a:lnTo>
                <a:lnTo>
                  <a:pt x="350312" y="388619"/>
                </a:lnTo>
                <a:lnTo>
                  <a:pt x="350312" y="375919"/>
                </a:lnTo>
                <a:lnTo>
                  <a:pt x="332768" y="375919"/>
                </a:lnTo>
                <a:lnTo>
                  <a:pt x="308848" y="342899"/>
                </a:lnTo>
                <a:lnTo>
                  <a:pt x="300874" y="304799"/>
                </a:lnTo>
                <a:lnTo>
                  <a:pt x="308848" y="267969"/>
                </a:lnTo>
                <a:lnTo>
                  <a:pt x="332768" y="234949"/>
                </a:lnTo>
                <a:lnTo>
                  <a:pt x="368118" y="213359"/>
                </a:lnTo>
                <a:lnTo>
                  <a:pt x="409040" y="205739"/>
                </a:lnTo>
                <a:lnTo>
                  <a:pt x="470169" y="205739"/>
                </a:lnTo>
                <a:lnTo>
                  <a:pt x="455474" y="196849"/>
                </a:lnTo>
                <a:lnTo>
                  <a:pt x="408109" y="187959"/>
                </a:lnTo>
                <a:close/>
              </a:path>
              <a:path w="809625" h="742950">
                <a:moveTo>
                  <a:pt x="467172" y="407669"/>
                </a:moveTo>
                <a:lnTo>
                  <a:pt x="350312" y="407669"/>
                </a:lnTo>
                <a:lnTo>
                  <a:pt x="358760" y="411479"/>
                </a:lnTo>
                <a:lnTo>
                  <a:pt x="367780" y="414019"/>
                </a:lnTo>
                <a:lnTo>
                  <a:pt x="386766" y="419099"/>
                </a:lnTo>
                <a:lnTo>
                  <a:pt x="386766" y="445769"/>
                </a:lnTo>
                <a:lnTo>
                  <a:pt x="404310" y="445769"/>
                </a:lnTo>
                <a:lnTo>
                  <a:pt x="404310" y="420369"/>
                </a:lnTo>
                <a:lnTo>
                  <a:pt x="424902" y="420369"/>
                </a:lnTo>
                <a:lnTo>
                  <a:pt x="440765" y="417829"/>
                </a:lnTo>
                <a:lnTo>
                  <a:pt x="458309" y="417829"/>
                </a:lnTo>
                <a:lnTo>
                  <a:pt x="458309" y="411479"/>
                </a:lnTo>
                <a:lnTo>
                  <a:pt x="467172" y="407669"/>
                </a:lnTo>
                <a:close/>
              </a:path>
              <a:path w="809625" h="742950">
                <a:moveTo>
                  <a:pt x="458309" y="417829"/>
                </a:moveTo>
                <a:lnTo>
                  <a:pt x="440765" y="417829"/>
                </a:lnTo>
                <a:lnTo>
                  <a:pt x="440765" y="445769"/>
                </a:lnTo>
                <a:lnTo>
                  <a:pt x="458309" y="445769"/>
                </a:lnTo>
                <a:lnTo>
                  <a:pt x="458309" y="417829"/>
                </a:lnTo>
                <a:close/>
              </a:path>
              <a:path w="809625" h="742950">
                <a:moveTo>
                  <a:pt x="618524" y="15239"/>
                </a:moveTo>
                <a:lnTo>
                  <a:pt x="598031" y="15239"/>
                </a:lnTo>
                <a:lnTo>
                  <a:pt x="602761" y="20319"/>
                </a:lnTo>
                <a:lnTo>
                  <a:pt x="602761" y="435609"/>
                </a:lnTo>
                <a:lnTo>
                  <a:pt x="620305" y="435609"/>
                </a:lnTo>
                <a:lnTo>
                  <a:pt x="620305" y="247649"/>
                </a:lnTo>
                <a:lnTo>
                  <a:pt x="708894" y="247649"/>
                </a:lnTo>
                <a:lnTo>
                  <a:pt x="708628" y="246379"/>
                </a:lnTo>
                <a:lnTo>
                  <a:pt x="702827" y="238759"/>
                </a:lnTo>
                <a:lnTo>
                  <a:pt x="694240" y="232409"/>
                </a:lnTo>
                <a:lnTo>
                  <a:pt x="683754" y="231139"/>
                </a:lnTo>
                <a:lnTo>
                  <a:pt x="620305" y="231139"/>
                </a:lnTo>
                <a:lnTo>
                  <a:pt x="620305" y="24129"/>
                </a:lnTo>
                <a:lnTo>
                  <a:pt x="618524" y="15239"/>
                </a:lnTo>
                <a:close/>
              </a:path>
              <a:path w="809625" h="742950">
                <a:moveTo>
                  <a:pt x="454937" y="247649"/>
                </a:moveTo>
                <a:lnTo>
                  <a:pt x="446160" y="247649"/>
                </a:lnTo>
                <a:lnTo>
                  <a:pt x="441439" y="251459"/>
                </a:lnTo>
                <a:lnTo>
                  <a:pt x="441439" y="400049"/>
                </a:lnTo>
                <a:lnTo>
                  <a:pt x="433339" y="402589"/>
                </a:lnTo>
                <a:lnTo>
                  <a:pt x="417140" y="405129"/>
                </a:lnTo>
                <a:lnTo>
                  <a:pt x="471349" y="405129"/>
                </a:lnTo>
                <a:lnTo>
                  <a:pt x="475527" y="402589"/>
                </a:lnTo>
                <a:lnTo>
                  <a:pt x="483372" y="397509"/>
                </a:lnTo>
                <a:lnTo>
                  <a:pt x="488874" y="393699"/>
                </a:lnTo>
                <a:lnTo>
                  <a:pt x="459667" y="393699"/>
                </a:lnTo>
                <a:lnTo>
                  <a:pt x="459667" y="251459"/>
                </a:lnTo>
                <a:lnTo>
                  <a:pt x="454937" y="247649"/>
                </a:lnTo>
                <a:close/>
              </a:path>
              <a:path w="809625" h="742950">
                <a:moveTo>
                  <a:pt x="400264" y="297179"/>
                </a:moveTo>
                <a:lnTo>
                  <a:pt x="390813" y="297179"/>
                </a:lnTo>
                <a:lnTo>
                  <a:pt x="386766" y="300989"/>
                </a:lnTo>
                <a:lnTo>
                  <a:pt x="386766" y="402589"/>
                </a:lnTo>
                <a:lnTo>
                  <a:pt x="404310" y="402589"/>
                </a:lnTo>
                <a:lnTo>
                  <a:pt x="404310" y="300989"/>
                </a:lnTo>
                <a:lnTo>
                  <a:pt x="400264" y="297179"/>
                </a:lnTo>
                <a:close/>
              </a:path>
              <a:path w="809625" h="742950">
                <a:moveTo>
                  <a:pt x="470169" y="205739"/>
                </a:moveTo>
                <a:lnTo>
                  <a:pt x="409040" y="205739"/>
                </a:lnTo>
                <a:lnTo>
                  <a:pt x="429593" y="208279"/>
                </a:lnTo>
                <a:lnTo>
                  <a:pt x="449452" y="213359"/>
                </a:lnTo>
                <a:lnTo>
                  <a:pt x="485313" y="234949"/>
                </a:lnTo>
                <a:lnTo>
                  <a:pt x="509022" y="267969"/>
                </a:lnTo>
                <a:lnTo>
                  <a:pt x="517037" y="306069"/>
                </a:lnTo>
                <a:lnTo>
                  <a:pt x="515023" y="325119"/>
                </a:lnTo>
                <a:lnTo>
                  <a:pt x="499097" y="360679"/>
                </a:lnTo>
                <a:lnTo>
                  <a:pt x="459667" y="393699"/>
                </a:lnTo>
                <a:lnTo>
                  <a:pt x="488874" y="393699"/>
                </a:lnTo>
                <a:lnTo>
                  <a:pt x="490708" y="392429"/>
                </a:lnTo>
                <a:lnTo>
                  <a:pt x="517037" y="392429"/>
                </a:lnTo>
                <a:lnTo>
                  <a:pt x="503540" y="380999"/>
                </a:lnTo>
                <a:lnTo>
                  <a:pt x="516540" y="364489"/>
                </a:lnTo>
                <a:lnTo>
                  <a:pt x="526061" y="345439"/>
                </a:lnTo>
                <a:lnTo>
                  <a:pt x="531914" y="325119"/>
                </a:lnTo>
                <a:lnTo>
                  <a:pt x="533907" y="304799"/>
                </a:lnTo>
                <a:lnTo>
                  <a:pt x="531439" y="281939"/>
                </a:lnTo>
                <a:lnTo>
                  <a:pt x="524290" y="260349"/>
                </a:lnTo>
                <a:lnTo>
                  <a:pt x="512837" y="240029"/>
                </a:lnTo>
                <a:lnTo>
                  <a:pt x="497461" y="222249"/>
                </a:lnTo>
                <a:lnTo>
                  <a:pt x="470169" y="205739"/>
                </a:lnTo>
                <a:close/>
              </a:path>
              <a:path w="809625" h="742950">
                <a:moveTo>
                  <a:pt x="346265" y="346709"/>
                </a:moveTo>
                <a:lnTo>
                  <a:pt x="336814" y="346709"/>
                </a:lnTo>
                <a:lnTo>
                  <a:pt x="332768" y="350519"/>
                </a:lnTo>
                <a:lnTo>
                  <a:pt x="332768" y="375919"/>
                </a:lnTo>
                <a:lnTo>
                  <a:pt x="350312" y="375919"/>
                </a:lnTo>
                <a:lnTo>
                  <a:pt x="350312" y="350519"/>
                </a:lnTo>
                <a:lnTo>
                  <a:pt x="346265" y="346709"/>
                </a:lnTo>
                <a:close/>
              </a:path>
              <a:path w="809625" h="742950">
                <a:moveTo>
                  <a:pt x="562259" y="148589"/>
                </a:moveTo>
                <a:lnTo>
                  <a:pt x="247044" y="148589"/>
                </a:lnTo>
                <a:lnTo>
                  <a:pt x="242314" y="152399"/>
                </a:lnTo>
                <a:lnTo>
                  <a:pt x="242314" y="160019"/>
                </a:lnTo>
                <a:lnTo>
                  <a:pt x="247044" y="165099"/>
                </a:lnTo>
                <a:lnTo>
                  <a:pt x="562259" y="165099"/>
                </a:lnTo>
                <a:lnTo>
                  <a:pt x="566306" y="160019"/>
                </a:lnTo>
                <a:lnTo>
                  <a:pt x="566306" y="152399"/>
                </a:lnTo>
                <a:lnTo>
                  <a:pt x="562259" y="148589"/>
                </a:lnTo>
                <a:close/>
              </a:path>
              <a:path w="809625" h="742950">
                <a:moveTo>
                  <a:pt x="562259" y="48259"/>
                </a:moveTo>
                <a:lnTo>
                  <a:pt x="247044" y="48259"/>
                </a:lnTo>
                <a:lnTo>
                  <a:pt x="242314" y="53339"/>
                </a:lnTo>
                <a:lnTo>
                  <a:pt x="242314" y="110489"/>
                </a:lnTo>
                <a:lnTo>
                  <a:pt x="247044" y="115569"/>
                </a:lnTo>
                <a:lnTo>
                  <a:pt x="562259" y="115569"/>
                </a:lnTo>
                <a:lnTo>
                  <a:pt x="566306" y="110489"/>
                </a:lnTo>
                <a:lnTo>
                  <a:pt x="566306" y="97789"/>
                </a:lnTo>
                <a:lnTo>
                  <a:pt x="260542" y="97789"/>
                </a:lnTo>
                <a:lnTo>
                  <a:pt x="260542" y="66039"/>
                </a:lnTo>
                <a:lnTo>
                  <a:pt x="566306" y="66039"/>
                </a:lnTo>
                <a:lnTo>
                  <a:pt x="566306" y="53339"/>
                </a:lnTo>
                <a:lnTo>
                  <a:pt x="562259" y="48259"/>
                </a:lnTo>
                <a:close/>
              </a:path>
              <a:path w="809625" h="742950">
                <a:moveTo>
                  <a:pt x="566306" y="66039"/>
                </a:moveTo>
                <a:lnTo>
                  <a:pt x="548762" y="66039"/>
                </a:lnTo>
                <a:lnTo>
                  <a:pt x="548762" y="97789"/>
                </a:lnTo>
                <a:lnTo>
                  <a:pt x="566306" y="97789"/>
                </a:lnTo>
                <a:lnTo>
                  <a:pt x="566306" y="66039"/>
                </a:lnTo>
                <a:close/>
              </a:path>
            </a:pathLst>
          </a:custGeom>
          <a:solidFill>
            <a:srgbClr val="2D67C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8410193" y="1315339"/>
            <a:ext cx="1664970" cy="940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dirty="0" sz="1200" spc="-10" i="1">
                <a:solidFill>
                  <a:srgbClr val="3B69A0"/>
                </a:solidFill>
                <a:latin typeface="Calibri"/>
                <a:cs typeface="Calibri"/>
              </a:rPr>
              <a:t>Nebraska, </a:t>
            </a:r>
            <a:r>
              <a:rPr dirty="0" sz="1200" spc="-15" i="1">
                <a:solidFill>
                  <a:srgbClr val="3B69A0"/>
                </a:solidFill>
                <a:latin typeface="Calibri"/>
                <a:cs typeface="Calibri"/>
              </a:rPr>
              <a:t>Kentucky,  </a:t>
            </a:r>
            <a:r>
              <a:rPr dirty="0" sz="1200" spc="-5" i="1">
                <a:solidFill>
                  <a:srgbClr val="3B69A0"/>
                </a:solidFill>
                <a:latin typeface="Calibri"/>
                <a:cs typeface="Calibri"/>
              </a:rPr>
              <a:t>Alberta, Florida, </a:t>
            </a:r>
            <a:r>
              <a:rPr dirty="0" sz="1200" spc="-10" i="1">
                <a:solidFill>
                  <a:srgbClr val="3B69A0"/>
                </a:solidFill>
                <a:latin typeface="Calibri"/>
                <a:cs typeface="Calibri"/>
              </a:rPr>
              <a:t>Ohio, </a:t>
            </a:r>
            <a:r>
              <a:rPr dirty="0" sz="1200" spc="-5" i="1">
                <a:solidFill>
                  <a:srgbClr val="3B69A0"/>
                </a:solidFill>
                <a:latin typeface="Calibri"/>
                <a:cs typeface="Calibri"/>
              </a:rPr>
              <a:t>DC,  Connecticut,</a:t>
            </a:r>
            <a:r>
              <a:rPr dirty="0" sz="1200" spc="-25" i="1">
                <a:solidFill>
                  <a:srgbClr val="3B69A0"/>
                </a:solidFill>
                <a:latin typeface="Calibri"/>
                <a:cs typeface="Calibri"/>
              </a:rPr>
              <a:t> </a:t>
            </a:r>
            <a:r>
              <a:rPr dirty="0" sz="1200" spc="-10" i="1">
                <a:solidFill>
                  <a:srgbClr val="3B69A0"/>
                </a:solidFill>
                <a:latin typeface="Calibri"/>
                <a:cs typeface="Calibri"/>
              </a:rPr>
              <a:t>Pennsylvania,  </a:t>
            </a:r>
            <a:r>
              <a:rPr dirty="0" sz="1200" spc="-5" i="1">
                <a:solidFill>
                  <a:srgbClr val="3B69A0"/>
                </a:solidFill>
                <a:latin typeface="Calibri"/>
                <a:cs typeface="Calibri"/>
              </a:rPr>
              <a:t>Quebec, </a:t>
            </a:r>
            <a:r>
              <a:rPr dirty="0" sz="1200" spc="-10" i="1">
                <a:solidFill>
                  <a:srgbClr val="3B69A0"/>
                </a:solidFill>
                <a:latin typeface="Calibri"/>
                <a:cs typeface="Calibri"/>
              </a:rPr>
              <a:t>Massachusetts,  </a:t>
            </a:r>
            <a:r>
              <a:rPr dirty="0" sz="1200" spc="-30" i="1">
                <a:solidFill>
                  <a:srgbClr val="3B69A0"/>
                </a:solidFill>
                <a:latin typeface="Calibri"/>
                <a:cs typeface="Calibri"/>
              </a:rPr>
              <a:t>Texas, </a:t>
            </a:r>
            <a:r>
              <a:rPr dirty="0" sz="1200" spc="-5" i="1">
                <a:solidFill>
                  <a:srgbClr val="3B69A0"/>
                </a:solidFill>
                <a:latin typeface="Calibri"/>
                <a:cs typeface="Calibri"/>
              </a:rPr>
              <a:t>and</a:t>
            </a:r>
            <a:r>
              <a:rPr dirty="0" sz="1200" spc="5" i="1">
                <a:solidFill>
                  <a:srgbClr val="3B69A0"/>
                </a:solidFill>
                <a:latin typeface="Calibri"/>
                <a:cs typeface="Calibri"/>
              </a:rPr>
              <a:t> </a:t>
            </a:r>
            <a:r>
              <a:rPr dirty="0" sz="1200" spc="-10" i="1">
                <a:solidFill>
                  <a:srgbClr val="3B69A0"/>
                </a:solidFill>
                <a:latin typeface="Calibri"/>
                <a:cs typeface="Calibri"/>
              </a:rPr>
              <a:t>Wisconsin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797813" y="2669285"/>
            <a:ext cx="2057400" cy="2057400"/>
          </a:xfrm>
          <a:custGeom>
            <a:avLst/>
            <a:gdLst/>
            <a:ahLst/>
            <a:cxnLst/>
            <a:rect l="l" t="t" r="r" b="b"/>
            <a:pathLst>
              <a:path w="2057400" h="2057400">
                <a:moveTo>
                  <a:pt x="1028700" y="0"/>
                </a:moveTo>
                <a:lnTo>
                  <a:pt x="980274" y="1119"/>
                </a:lnTo>
                <a:lnTo>
                  <a:pt x="932425" y="4445"/>
                </a:lnTo>
                <a:lnTo>
                  <a:pt x="885201" y="9927"/>
                </a:lnTo>
                <a:lnTo>
                  <a:pt x="838652" y="17517"/>
                </a:lnTo>
                <a:lnTo>
                  <a:pt x="792828" y="27165"/>
                </a:lnTo>
                <a:lnTo>
                  <a:pt x="747778" y="38821"/>
                </a:lnTo>
                <a:lnTo>
                  <a:pt x="703551" y="52437"/>
                </a:lnTo>
                <a:lnTo>
                  <a:pt x="660197" y="67963"/>
                </a:lnTo>
                <a:lnTo>
                  <a:pt x="617764" y="85349"/>
                </a:lnTo>
                <a:lnTo>
                  <a:pt x="576304" y="104547"/>
                </a:lnTo>
                <a:lnTo>
                  <a:pt x="535864" y="125506"/>
                </a:lnTo>
                <a:lnTo>
                  <a:pt x="496494" y="148178"/>
                </a:lnTo>
                <a:lnTo>
                  <a:pt x="458244" y="172512"/>
                </a:lnTo>
                <a:lnTo>
                  <a:pt x="421163" y="198461"/>
                </a:lnTo>
                <a:lnTo>
                  <a:pt x="385300" y="225974"/>
                </a:lnTo>
                <a:lnTo>
                  <a:pt x="350706" y="255001"/>
                </a:lnTo>
                <a:lnTo>
                  <a:pt x="317428" y="285494"/>
                </a:lnTo>
                <a:lnTo>
                  <a:pt x="285518" y="317404"/>
                </a:lnTo>
                <a:lnTo>
                  <a:pt x="255023" y="350680"/>
                </a:lnTo>
                <a:lnTo>
                  <a:pt x="225994" y="385274"/>
                </a:lnTo>
                <a:lnTo>
                  <a:pt x="198479" y="421136"/>
                </a:lnTo>
                <a:lnTo>
                  <a:pt x="172529" y="458216"/>
                </a:lnTo>
                <a:lnTo>
                  <a:pt x="148192" y="496466"/>
                </a:lnTo>
                <a:lnTo>
                  <a:pt x="125519" y="535836"/>
                </a:lnTo>
                <a:lnTo>
                  <a:pt x="104558" y="576276"/>
                </a:lnTo>
                <a:lnTo>
                  <a:pt x="85359" y="617737"/>
                </a:lnTo>
                <a:lnTo>
                  <a:pt x="67971" y="660171"/>
                </a:lnTo>
                <a:lnTo>
                  <a:pt x="52443" y="703527"/>
                </a:lnTo>
                <a:lnTo>
                  <a:pt x="38826" y="747756"/>
                </a:lnTo>
                <a:lnTo>
                  <a:pt x="27168" y="792808"/>
                </a:lnTo>
                <a:lnTo>
                  <a:pt x="17519" y="838635"/>
                </a:lnTo>
                <a:lnTo>
                  <a:pt x="9928" y="885187"/>
                </a:lnTo>
                <a:lnTo>
                  <a:pt x="4445" y="932415"/>
                </a:lnTo>
                <a:lnTo>
                  <a:pt x="1119" y="980269"/>
                </a:lnTo>
                <a:lnTo>
                  <a:pt x="0" y="1028700"/>
                </a:lnTo>
                <a:lnTo>
                  <a:pt x="1119" y="1077130"/>
                </a:lnTo>
                <a:lnTo>
                  <a:pt x="4445" y="1124984"/>
                </a:lnTo>
                <a:lnTo>
                  <a:pt x="9928" y="1172212"/>
                </a:lnTo>
                <a:lnTo>
                  <a:pt x="17519" y="1218764"/>
                </a:lnTo>
                <a:lnTo>
                  <a:pt x="27168" y="1264591"/>
                </a:lnTo>
                <a:lnTo>
                  <a:pt x="38826" y="1309643"/>
                </a:lnTo>
                <a:lnTo>
                  <a:pt x="52443" y="1353872"/>
                </a:lnTo>
                <a:lnTo>
                  <a:pt x="67971" y="1397228"/>
                </a:lnTo>
                <a:lnTo>
                  <a:pt x="85359" y="1439662"/>
                </a:lnTo>
                <a:lnTo>
                  <a:pt x="104558" y="1481123"/>
                </a:lnTo>
                <a:lnTo>
                  <a:pt x="125519" y="1521563"/>
                </a:lnTo>
                <a:lnTo>
                  <a:pt x="148192" y="1560933"/>
                </a:lnTo>
                <a:lnTo>
                  <a:pt x="172529" y="1599183"/>
                </a:lnTo>
                <a:lnTo>
                  <a:pt x="198479" y="1636263"/>
                </a:lnTo>
                <a:lnTo>
                  <a:pt x="225994" y="1672125"/>
                </a:lnTo>
                <a:lnTo>
                  <a:pt x="255023" y="1706719"/>
                </a:lnTo>
                <a:lnTo>
                  <a:pt x="285518" y="1739995"/>
                </a:lnTo>
                <a:lnTo>
                  <a:pt x="317428" y="1771905"/>
                </a:lnTo>
                <a:lnTo>
                  <a:pt x="350706" y="1802398"/>
                </a:lnTo>
                <a:lnTo>
                  <a:pt x="385300" y="1831425"/>
                </a:lnTo>
                <a:lnTo>
                  <a:pt x="421163" y="1858938"/>
                </a:lnTo>
                <a:lnTo>
                  <a:pt x="458244" y="1884887"/>
                </a:lnTo>
                <a:lnTo>
                  <a:pt x="496494" y="1909221"/>
                </a:lnTo>
                <a:lnTo>
                  <a:pt x="535864" y="1931893"/>
                </a:lnTo>
                <a:lnTo>
                  <a:pt x="576304" y="1952852"/>
                </a:lnTo>
                <a:lnTo>
                  <a:pt x="617764" y="1972050"/>
                </a:lnTo>
                <a:lnTo>
                  <a:pt x="660197" y="1989436"/>
                </a:lnTo>
                <a:lnTo>
                  <a:pt x="703551" y="2004962"/>
                </a:lnTo>
                <a:lnTo>
                  <a:pt x="747778" y="2018578"/>
                </a:lnTo>
                <a:lnTo>
                  <a:pt x="792828" y="2030234"/>
                </a:lnTo>
                <a:lnTo>
                  <a:pt x="838652" y="2039882"/>
                </a:lnTo>
                <a:lnTo>
                  <a:pt x="885201" y="2047472"/>
                </a:lnTo>
                <a:lnTo>
                  <a:pt x="932425" y="2052954"/>
                </a:lnTo>
                <a:lnTo>
                  <a:pt x="980274" y="2056280"/>
                </a:lnTo>
                <a:lnTo>
                  <a:pt x="1028700" y="2057400"/>
                </a:lnTo>
                <a:lnTo>
                  <a:pt x="1077130" y="2056280"/>
                </a:lnTo>
                <a:lnTo>
                  <a:pt x="1124984" y="2052954"/>
                </a:lnTo>
                <a:lnTo>
                  <a:pt x="1172212" y="2047472"/>
                </a:lnTo>
                <a:lnTo>
                  <a:pt x="1218764" y="2039882"/>
                </a:lnTo>
                <a:lnTo>
                  <a:pt x="1264591" y="2030234"/>
                </a:lnTo>
                <a:lnTo>
                  <a:pt x="1309643" y="2018578"/>
                </a:lnTo>
                <a:lnTo>
                  <a:pt x="1353872" y="2004962"/>
                </a:lnTo>
                <a:lnTo>
                  <a:pt x="1397228" y="1989436"/>
                </a:lnTo>
                <a:lnTo>
                  <a:pt x="1439662" y="1972050"/>
                </a:lnTo>
                <a:lnTo>
                  <a:pt x="1481123" y="1952852"/>
                </a:lnTo>
                <a:lnTo>
                  <a:pt x="1521563" y="1931893"/>
                </a:lnTo>
                <a:lnTo>
                  <a:pt x="1560933" y="1909221"/>
                </a:lnTo>
                <a:lnTo>
                  <a:pt x="1599183" y="1884887"/>
                </a:lnTo>
                <a:lnTo>
                  <a:pt x="1636263" y="1858938"/>
                </a:lnTo>
                <a:lnTo>
                  <a:pt x="1672125" y="1831425"/>
                </a:lnTo>
                <a:lnTo>
                  <a:pt x="1706719" y="1802398"/>
                </a:lnTo>
                <a:lnTo>
                  <a:pt x="1739995" y="1771905"/>
                </a:lnTo>
                <a:lnTo>
                  <a:pt x="1771905" y="1739995"/>
                </a:lnTo>
                <a:lnTo>
                  <a:pt x="1802398" y="1706719"/>
                </a:lnTo>
                <a:lnTo>
                  <a:pt x="1831425" y="1672125"/>
                </a:lnTo>
                <a:lnTo>
                  <a:pt x="1858938" y="1636263"/>
                </a:lnTo>
                <a:lnTo>
                  <a:pt x="1884887" y="1599183"/>
                </a:lnTo>
                <a:lnTo>
                  <a:pt x="1909221" y="1560933"/>
                </a:lnTo>
                <a:lnTo>
                  <a:pt x="1931893" y="1521563"/>
                </a:lnTo>
                <a:lnTo>
                  <a:pt x="1952852" y="1481123"/>
                </a:lnTo>
                <a:lnTo>
                  <a:pt x="1972050" y="1439662"/>
                </a:lnTo>
                <a:lnTo>
                  <a:pt x="1989436" y="1397228"/>
                </a:lnTo>
                <a:lnTo>
                  <a:pt x="2004962" y="1353872"/>
                </a:lnTo>
                <a:lnTo>
                  <a:pt x="2018578" y="1309643"/>
                </a:lnTo>
                <a:lnTo>
                  <a:pt x="2030234" y="1264591"/>
                </a:lnTo>
                <a:lnTo>
                  <a:pt x="2039882" y="1218764"/>
                </a:lnTo>
                <a:lnTo>
                  <a:pt x="2047472" y="1172212"/>
                </a:lnTo>
                <a:lnTo>
                  <a:pt x="2052954" y="1124984"/>
                </a:lnTo>
                <a:lnTo>
                  <a:pt x="2056280" y="1077130"/>
                </a:lnTo>
                <a:lnTo>
                  <a:pt x="2057400" y="1028700"/>
                </a:lnTo>
                <a:lnTo>
                  <a:pt x="2056280" y="980269"/>
                </a:lnTo>
                <a:lnTo>
                  <a:pt x="2052954" y="932415"/>
                </a:lnTo>
                <a:lnTo>
                  <a:pt x="2047472" y="885187"/>
                </a:lnTo>
                <a:lnTo>
                  <a:pt x="2039882" y="838635"/>
                </a:lnTo>
                <a:lnTo>
                  <a:pt x="2030234" y="792808"/>
                </a:lnTo>
                <a:lnTo>
                  <a:pt x="2018578" y="747756"/>
                </a:lnTo>
                <a:lnTo>
                  <a:pt x="2004962" y="703527"/>
                </a:lnTo>
                <a:lnTo>
                  <a:pt x="1989436" y="660171"/>
                </a:lnTo>
                <a:lnTo>
                  <a:pt x="1972050" y="617737"/>
                </a:lnTo>
                <a:lnTo>
                  <a:pt x="1952852" y="576276"/>
                </a:lnTo>
                <a:lnTo>
                  <a:pt x="1931893" y="535836"/>
                </a:lnTo>
                <a:lnTo>
                  <a:pt x="1909221" y="496466"/>
                </a:lnTo>
                <a:lnTo>
                  <a:pt x="1884887" y="458216"/>
                </a:lnTo>
                <a:lnTo>
                  <a:pt x="1858938" y="421136"/>
                </a:lnTo>
                <a:lnTo>
                  <a:pt x="1831425" y="385274"/>
                </a:lnTo>
                <a:lnTo>
                  <a:pt x="1802398" y="350680"/>
                </a:lnTo>
                <a:lnTo>
                  <a:pt x="1771905" y="317404"/>
                </a:lnTo>
                <a:lnTo>
                  <a:pt x="1739995" y="285494"/>
                </a:lnTo>
                <a:lnTo>
                  <a:pt x="1706719" y="255001"/>
                </a:lnTo>
                <a:lnTo>
                  <a:pt x="1672125" y="225974"/>
                </a:lnTo>
                <a:lnTo>
                  <a:pt x="1636263" y="198461"/>
                </a:lnTo>
                <a:lnTo>
                  <a:pt x="1599183" y="172512"/>
                </a:lnTo>
                <a:lnTo>
                  <a:pt x="1560933" y="148178"/>
                </a:lnTo>
                <a:lnTo>
                  <a:pt x="1521563" y="125506"/>
                </a:lnTo>
                <a:lnTo>
                  <a:pt x="1481123" y="104547"/>
                </a:lnTo>
                <a:lnTo>
                  <a:pt x="1439662" y="85349"/>
                </a:lnTo>
                <a:lnTo>
                  <a:pt x="1397228" y="67963"/>
                </a:lnTo>
                <a:lnTo>
                  <a:pt x="1353872" y="52437"/>
                </a:lnTo>
                <a:lnTo>
                  <a:pt x="1309643" y="38821"/>
                </a:lnTo>
                <a:lnTo>
                  <a:pt x="1264591" y="27165"/>
                </a:lnTo>
                <a:lnTo>
                  <a:pt x="1218764" y="17517"/>
                </a:lnTo>
                <a:lnTo>
                  <a:pt x="1172212" y="9927"/>
                </a:lnTo>
                <a:lnTo>
                  <a:pt x="1124984" y="4445"/>
                </a:lnTo>
                <a:lnTo>
                  <a:pt x="1077130" y="1119"/>
                </a:lnTo>
                <a:lnTo>
                  <a:pt x="1028700" y="0"/>
                </a:lnTo>
                <a:close/>
              </a:path>
            </a:pathLst>
          </a:custGeom>
          <a:solidFill>
            <a:srgbClr val="9FC2EC">
              <a:alpha val="54116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797813" y="2669285"/>
            <a:ext cx="2057400" cy="2057400"/>
          </a:xfrm>
          <a:custGeom>
            <a:avLst/>
            <a:gdLst/>
            <a:ahLst/>
            <a:cxnLst/>
            <a:rect l="l" t="t" r="r" b="b"/>
            <a:pathLst>
              <a:path w="2057400" h="2057400">
                <a:moveTo>
                  <a:pt x="0" y="1028700"/>
                </a:moveTo>
                <a:lnTo>
                  <a:pt x="1119" y="980269"/>
                </a:lnTo>
                <a:lnTo>
                  <a:pt x="4445" y="932415"/>
                </a:lnTo>
                <a:lnTo>
                  <a:pt x="9928" y="885187"/>
                </a:lnTo>
                <a:lnTo>
                  <a:pt x="17519" y="838635"/>
                </a:lnTo>
                <a:lnTo>
                  <a:pt x="27168" y="792808"/>
                </a:lnTo>
                <a:lnTo>
                  <a:pt x="38826" y="747756"/>
                </a:lnTo>
                <a:lnTo>
                  <a:pt x="52443" y="703527"/>
                </a:lnTo>
                <a:lnTo>
                  <a:pt x="67971" y="660171"/>
                </a:lnTo>
                <a:lnTo>
                  <a:pt x="85359" y="617737"/>
                </a:lnTo>
                <a:lnTo>
                  <a:pt x="104558" y="576276"/>
                </a:lnTo>
                <a:lnTo>
                  <a:pt x="125519" y="535836"/>
                </a:lnTo>
                <a:lnTo>
                  <a:pt x="148192" y="496466"/>
                </a:lnTo>
                <a:lnTo>
                  <a:pt x="172529" y="458216"/>
                </a:lnTo>
                <a:lnTo>
                  <a:pt x="198479" y="421136"/>
                </a:lnTo>
                <a:lnTo>
                  <a:pt x="225994" y="385274"/>
                </a:lnTo>
                <a:lnTo>
                  <a:pt x="255023" y="350680"/>
                </a:lnTo>
                <a:lnTo>
                  <a:pt x="285518" y="317404"/>
                </a:lnTo>
                <a:lnTo>
                  <a:pt x="317428" y="285494"/>
                </a:lnTo>
                <a:lnTo>
                  <a:pt x="350706" y="255001"/>
                </a:lnTo>
                <a:lnTo>
                  <a:pt x="385300" y="225974"/>
                </a:lnTo>
                <a:lnTo>
                  <a:pt x="421163" y="198461"/>
                </a:lnTo>
                <a:lnTo>
                  <a:pt x="458244" y="172512"/>
                </a:lnTo>
                <a:lnTo>
                  <a:pt x="496494" y="148178"/>
                </a:lnTo>
                <a:lnTo>
                  <a:pt x="535864" y="125506"/>
                </a:lnTo>
                <a:lnTo>
                  <a:pt x="576304" y="104547"/>
                </a:lnTo>
                <a:lnTo>
                  <a:pt x="617764" y="85349"/>
                </a:lnTo>
                <a:lnTo>
                  <a:pt x="660197" y="67963"/>
                </a:lnTo>
                <a:lnTo>
                  <a:pt x="703551" y="52437"/>
                </a:lnTo>
                <a:lnTo>
                  <a:pt x="747778" y="38821"/>
                </a:lnTo>
                <a:lnTo>
                  <a:pt x="792828" y="27165"/>
                </a:lnTo>
                <a:lnTo>
                  <a:pt x="838652" y="17517"/>
                </a:lnTo>
                <a:lnTo>
                  <a:pt x="885201" y="9927"/>
                </a:lnTo>
                <a:lnTo>
                  <a:pt x="932425" y="4445"/>
                </a:lnTo>
                <a:lnTo>
                  <a:pt x="980274" y="1119"/>
                </a:lnTo>
                <a:lnTo>
                  <a:pt x="1028700" y="0"/>
                </a:lnTo>
                <a:lnTo>
                  <a:pt x="1077130" y="1119"/>
                </a:lnTo>
                <a:lnTo>
                  <a:pt x="1124984" y="4445"/>
                </a:lnTo>
                <a:lnTo>
                  <a:pt x="1172212" y="9927"/>
                </a:lnTo>
                <a:lnTo>
                  <a:pt x="1218764" y="17517"/>
                </a:lnTo>
                <a:lnTo>
                  <a:pt x="1264591" y="27165"/>
                </a:lnTo>
                <a:lnTo>
                  <a:pt x="1309643" y="38821"/>
                </a:lnTo>
                <a:lnTo>
                  <a:pt x="1353872" y="52437"/>
                </a:lnTo>
                <a:lnTo>
                  <a:pt x="1397228" y="67963"/>
                </a:lnTo>
                <a:lnTo>
                  <a:pt x="1439662" y="85349"/>
                </a:lnTo>
                <a:lnTo>
                  <a:pt x="1481123" y="104547"/>
                </a:lnTo>
                <a:lnTo>
                  <a:pt x="1521563" y="125506"/>
                </a:lnTo>
                <a:lnTo>
                  <a:pt x="1560933" y="148178"/>
                </a:lnTo>
                <a:lnTo>
                  <a:pt x="1599183" y="172512"/>
                </a:lnTo>
                <a:lnTo>
                  <a:pt x="1636263" y="198461"/>
                </a:lnTo>
                <a:lnTo>
                  <a:pt x="1672125" y="225974"/>
                </a:lnTo>
                <a:lnTo>
                  <a:pt x="1706719" y="255001"/>
                </a:lnTo>
                <a:lnTo>
                  <a:pt x="1739995" y="285494"/>
                </a:lnTo>
                <a:lnTo>
                  <a:pt x="1771905" y="317404"/>
                </a:lnTo>
                <a:lnTo>
                  <a:pt x="1802398" y="350680"/>
                </a:lnTo>
                <a:lnTo>
                  <a:pt x="1831425" y="385274"/>
                </a:lnTo>
                <a:lnTo>
                  <a:pt x="1858938" y="421136"/>
                </a:lnTo>
                <a:lnTo>
                  <a:pt x="1884887" y="458216"/>
                </a:lnTo>
                <a:lnTo>
                  <a:pt x="1909221" y="496466"/>
                </a:lnTo>
                <a:lnTo>
                  <a:pt x="1931893" y="535836"/>
                </a:lnTo>
                <a:lnTo>
                  <a:pt x="1952852" y="576276"/>
                </a:lnTo>
                <a:lnTo>
                  <a:pt x="1972050" y="617737"/>
                </a:lnTo>
                <a:lnTo>
                  <a:pt x="1989436" y="660171"/>
                </a:lnTo>
                <a:lnTo>
                  <a:pt x="2004962" y="703527"/>
                </a:lnTo>
                <a:lnTo>
                  <a:pt x="2018578" y="747756"/>
                </a:lnTo>
                <a:lnTo>
                  <a:pt x="2030234" y="792808"/>
                </a:lnTo>
                <a:lnTo>
                  <a:pt x="2039882" y="838635"/>
                </a:lnTo>
                <a:lnTo>
                  <a:pt x="2047472" y="885187"/>
                </a:lnTo>
                <a:lnTo>
                  <a:pt x="2052954" y="932415"/>
                </a:lnTo>
                <a:lnTo>
                  <a:pt x="2056280" y="980269"/>
                </a:lnTo>
                <a:lnTo>
                  <a:pt x="2057400" y="1028700"/>
                </a:lnTo>
                <a:lnTo>
                  <a:pt x="2056280" y="1077130"/>
                </a:lnTo>
                <a:lnTo>
                  <a:pt x="2052954" y="1124984"/>
                </a:lnTo>
                <a:lnTo>
                  <a:pt x="2047472" y="1172212"/>
                </a:lnTo>
                <a:lnTo>
                  <a:pt x="2039882" y="1218764"/>
                </a:lnTo>
                <a:lnTo>
                  <a:pt x="2030234" y="1264591"/>
                </a:lnTo>
                <a:lnTo>
                  <a:pt x="2018578" y="1309643"/>
                </a:lnTo>
                <a:lnTo>
                  <a:pt x="2004962" y="1353872"/>
                </a:lnTo>
                <a:lnTo>
                  <a:pt x="1989436" y="1397228"/>
                </a:lnTo>
                <a:lnTo>
                  <a:pt x="1972050" y="1439662"/>
                </a:lnTo>
                <a:lnTo>
                  <a:pt x="1952852" y="1481123"/>
                </a:lnTo>
                <a:lnTo>
                  <a:pt x="1931893" y="1521563"/>
                </a:lnTo>
                <a:lnTo>
                  <a:pt x="1909221" y="1560933"/>
                </a:lnTo>
                <a:lnTo>
                  <a:pt x="1884887" y="1599183"/>
                </a:lnTo>
                <a:lnTo>
                  <a:pt x="1858938" y="1636263"/>
                </a:lnTo>
                <a:lnTo>
                  <a:pt x="1831425" y="1672125"/>
                </a:lnTo>
                <a:lnTo>
                  <a:pt x="1802398" y="1706719"/>
                </a:lnTo>
                <a:lnTo>
                  <a:pt x="1771905" y="1739995"/>
                </a:lnTo>
                <a:lnTo>
                  <a:pt x="1739995" y="1771905"/>
                </a:lnTo>
                <a:lnTo>
                  <a:pt x="1706719" y="1802398"/>
                </a:lnTo>
                <a:lnTo>
                  <a:pt x="1672125" y="1831425"/>
                </a:lnTo>
                <a:lnTo>
                  <a:pt x="1636263" y="1858938"/>
                </a:lnTo>
                <a:lnTo>
                  <a:pt x="1599183" y="1884887"/>
                </a:lnTo>
                <a:lnTo>
                  <a:pt x="1560933" y="1909221"/>
                </a:lnTo>
                <a:lnTo>
                  <a:pt x="1521563" y="1931893"/>
                </a:lnTo>
                <a:lnTo>
                  <a:pt x="1481123" y="1952852"/>
                </a:lnTo>
                <a:lnTo>
                  <a:pt x="1439662" y="1972050"/>
                </a:lnTo>
                <a:lnTo>
                  <a:pt x="1397228" y="1989436"/>
                </a:lnTo>
                <a:lnTo>
                  <a:pt x="1353872" y="2004962"/>
                </a:lnTo>
                <a:lnTo>
                  <a:pt x="1309643" y="2018578"/>
                </a:lnTo>
                <a:lnTo>
                  <a:pt x="1264591" y="2030234"/>
                </a:lnTo>
                <a:lnTo>
                  <a:pt x="1218764" y="2039882"/>
                </a:lnTo>
                <a:lnTo>
                  <a:pt x="1172212" y="2047472"/>
                </a:lnTo>
                <a:lnTo>
                  <a:pt x="1124984" y="2052954"/>
                </a:lnTo>
                <a:lnTo>
                  <a:pt x="1077130" y="2056280"/>
                </a:lnTo>
                <a:lnTo>
                  <a:pt x="1028700" y="2057400"/>
                </a:lnTo>
                <a:lnTo>
                  <a:pt x="980274" y="2056280"/>
                </a:lnTo>
                <a:lnTo>
                  <a:pt x="932425" y="2052954"/>
                </a:lnTo>
                <a:lnTo>
                  <a:pt x="885201" y="2047472"/>
                </a:lnTo>
                <a:lnTo>
                  <a:pt x="838652" y="2039882"/>
                </a:lnTo>
                <a:lnTo>
                  <a:pt x="792828" y="2030234"/>
                </a:lnTo>
                <a:lnTo>
                  <a:pt x="747778" y="2018578"/>
                </a:lnTo>
                <a:lnTo>
                  <a:pt x="703551" y="2004962"/>
                </a:lnTo>
                <a:lnTo>
                  <a:pt x="660197" y="1989436"/>
                </a:lnTo>
                <a:lnTo>
                  <a:pt x="617764" y="1972050"/>
                </a:lnTo>
                <a:lnTo>
                  <a:pt x="576304" y="1952852"/>
                </a:lnTo>
                <a:lnTo>
                  <a:pt x="535864" y="1931893"/>
                </a:lnTo>
                <a:lnTo>
                  <a:pt x="496494" y="1909221"/>
                </a:lnTo>
                <a:lnTo>
                  <a:pt x="458244" y="1884887"/>
                </a:lnTo>
                <a:lnTo>
                  <a:pt x="421163" y="1858938"/>
                </a:lnTo>
                <a:lnTo>
                  <a:pt x="385300" y="1831425"/>
                </a:lnTo>
                <a:lnTo>
                  <a:pt x="350706" y="1802398"/>
                </a:lnTo>
                <a:lnTo>
                  <a:pt x="317428" y="1771905"/>
                </a:lnTo>
                <a:lnTo>
                  <a:pt x="285518" y="1739995"/>
                </a:lnTo>
                <a:lnTo>
                  <a:pt x="255023" y="1706719"/>
                </a:lnTo>
                <a:lnTo>
                  <a:pt x="225994" y="1672125"/>
                </a:lnTo>
                <a:lnTo>
                  <a:pt x="198479" y="1636263"/>
                </a:lnTo>
                <a:lnTo>
                  <a:pt x="172529" y="1599183"/>
                </a:lnTo>
                <a:lnTo>
                  <a:pt x="148192" y="1560933"/>
                </a:lnTo>
                <a:lnTo>
                  <a:pt x="125519" y="1521563"/>
                </a:lnTo>
                <a:lnTo>
                  <a:pt x="104558" y="1481123"/>
                </a:lnTo>
                <a:lnTo>
                  <a:pt x="85359" y="1439662"/>
                </a:lnTo>
                <a:lnTo>
                  <a:pt x="67971" y="1397228"/>
                </a:lnTo>
                <a:lnTo>
                  <a:pt x="52443" y="1353872"/>
                </a:lnTo>
                <a:lnTo>
                  <a:pt x="38826" y="1309643"/>
                </a:lnTo>
                <a:lnTo>
                  <a:pt x="27168" y="1264591"/>
                </a:lnTo>
                <a:lnTo>
                  <a:pt x="17519" y="1218764"/>
                </a:lnTo>
                <a:lnTo>
                  <a:pt x="9928" y="1172212"/>
                </a:lnTo>
                <a:lnTo>
                  <a:pt x="4445" y="1124984"/>
                </a:lnTo>
                <a:lnTo>
                  <a:pt x="1119" y="1077130"/>
                </a:lnTo>
                <a:lnTo>
                  <a:pt x="0" y="1028700"/>
                </a:lnTo>
                <a:close/>
              </a:path>
            </a:pathLst>
          </a:custGeom>
          <a:ln w="28956">
            <a:solidFill>
              <a:srgbClr val="9FC2EC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251866" y="3354070"/>
          <a:ext cx="9770745" cy="30054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75025"/>
                <a:gridCol w="3105785"/>
                <a:gridCol w="3289935"/>
              </a:tblGrid>
              <a:tr h="1203896">
                <a:tc>
                  <a:txBody>
                    <a:bodyPr/>
                    <a:lstStyle/>
                    <a:p>
                      <a:pPr marL="751840">
                        <a:lnSpc>
                          <a:spcPts val="7125"/>
                        </a:lnSpc>
                      </a:pPr>
                      <a:r>
                        <a:rPr dirty="0" sz="7500" b="1">
                          <a:solidFill>
                            <a:srgbClr val="2C4F79"/>
                          </a:solidFill>
                          <a:latin typeface="Calibri"/>
                          <a:cs typeface="Calibri"/>
                        </a:rPr>
                        <a:t>80%</a:t>
                      </a:r>
                      <a:endParaRPr sz="7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EBF3FA">
                        <a:alpha val="9097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708025">
                        <a:lnSpc>
                          <a:spcPts val="7125"/>
                        </a:lnSpc>
                      </a:pPr>
                      <a:r>
                        <a:rPr dirty="0" sz="7500" b="1">
                          <a:solidFill>
                            <a:srgbClr val="2C4F79"/>
                          </a:solidFill>
                          <a:latin typeface="Calibri"/>
                          <a:cs typeface="Calibri"/>
                        </a:rPr>
                        <a:t>70%</a:t>
                      </a:r>
                      <a:endParaRPr sz="7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EBF3FA">
                        <a:alpha val="9097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2815">
                        <a:lnSpc>
                          <a:spcPts val="7125"/>
                        </a:lnSpc>
                      </a:pPr>
                      <a:r>
                        <a:rPr dirty="0" sz="7500" b="1">
                          <a:solidFill>
                            <a:srgbClr val="2C4F79"/>
                          </a:solidFill>
                          <a:latin typeface="Calibri"/>
                          <a:cs typeface="Calibri"/>
                        </a:rPr>
                        <a:t>15%</a:t>
                      </a:r>
                      <a:endParaRPr sz="7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EBF3FA">
                        <a:alpha val="90979"/>
                      </a:srgbClr>
                    </a:solidFill>
                  </a:tcPr>
                </a:tc>
              </a:tr>
              <a:tr h="1801558">
                <a:tc>
                  <a:txBody>
                    <a:bodyPr/>
                    <a:lstStyle/>
                    <a:p>
                      <a:pPr algn="ctr" marR="200660">
                        <a:lnSpc>
                          <a:spcPts val="2385"/>
                        </a:lnSpc>
                        <a:spcBef>
                          <a:spcPts val="1480"/>
                        </a:spcBef>
                      </a:pPr>
                      <a:r>
                        <a:rPr dirty="0" sz="2000" spc="-10">
                          <a:solidFill>
                            <a:srgbClr val="1E3652"/>
                          </a:solidFill>
                          <a:latin typeface="Calibri"/>
                          <a:cs typeface="Calibri"/>
                        </a:rPr>
                        <a:t>reported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algn="ctr" marR="200660">
                        <a:lnSpc>
                          <a:spcPts val="2985"/>
                        </a:lnSpc>
                      </a:pPr>
                      <a:r>
                        <a:rPr dirty="0" sz="2500" spc="-10" b="1">
                          <a:solidFill>
                            <a:srgbClr val="1E3652"/>
                          </a:solidFill>
                          <a:latin typeface="Calibri"/>
                          <a:cs typeface="Calibri"/>
                        </a:rPr>
                        <a:t>competing</a:t>
                      </a:r>
                      <a:endParaRPr sz="2500">
                        <a:latin typeface="Calibri"/>
                        <a:cs typeface="Calibri"/>
                      </a:endParaRPr>
                    </a:p>
                    <a:p>
                      <a:pPr algn="ctr" marR="20129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2000">
                          <a:solidFill>
                            <a:srgbClr val="1E3652"/>
                          </a:solidFill>
                          <a:latin typeface="Calibri"/>
                          <a:cs typeface="Calibri"/>
                        </a:rPr>
                        <a:t>with </a:t>
                      </a:r>
                      <a:r>
                        <a:rPr dirty="0" sz="2000" spc="-5">
                          <a:solidFill>
                            <a:srgbClr val="1E3652"/>
                          </a:solidFill>
                          <a:latin typeface="Calibri"/>
                          <a:cs typeface="Calibri"/>
                        </a:rPr>
                        <a:t>casino facilities </a:t>
                      </a:r>
                      <a:r>
                        <a:rPr dirty="0" sz="2000" spc="-15">
                          <a:solidFill>
                            <a:srgbClr val="1E3652"/>
                          </a:solidFill>
                          <a:latin typeface="Calibri"/>
                          <a:cs typeface="Calibri"/>
                        </a:rPr>
                        <a:t>in-state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algn="ctr" marR="201930">
                        <a:lnSpc>
                          <a:spcPct val="100000"/>
                        </a:lnSpc>
                      </a:pPr>
                      <a:r>
                        <a:rPr dirty="0" sz="2000" spc="-5">
                          <a:solidFill>
                            <a:srgbClr val="1E3652"/>
                          </a:solidFill>
                          <a:latin typeface="Calibri"/>
                          <a:cs typeface="Calibri"/>
                        </a:rPr>
                        <a:t>or </a:t>
                      </a:r>
                      <a:r>
                        <a:rPr dirty="0" sz="2000">
                          <a:solidFill>
                            <a:srgbClr val="1E3652"/>
                          </a:solidFill>
                          <a:latin typeface="Calibri"/>
                          <a:cs typeface="Calibri"/>
                        </a:rPr>
                        <a:t>in a </a:t>
                      </a:r>
                      <a:r>
                        <a:rPr dirty="0" sz="2000" spc="-5">
                          <a:solidFill>
                            <a:srgbClr val="1E3652"/>
                          </a:solidFill>
                          <a:latin typeface="Calibri"/>
                          <a:cs typeface="Calibri"/>
                        </a:rPr>
                        <a:t>neighboring</a:t>
                      </a:r>
                      <a:r>
                        <a:rPr dirty="0" sz="2000" spc="-60">
                          <a:solidFill>
                            <a:srgbClr val="1E365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20">
                          <a:solidFill>
                            <a:srgbClr val="1E3652"/>
                          </a:solidFill>
                          <a:latin typeface="Calibri"/>
                          <a:cs typeface="Calibri"/>
                        </a:rPr>
                        <a:t>state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187960">
                    <a:solidFill>
                      <a:srgbClr val="EBF3FA">
                        <a:alpha val="9097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9685">
                        <a:lnSpc>
                          <a:spcPts val="2385"/>
                        </a:lnSpc>
                        <a:spcBef>
                          <a:spcPts val="1480"/>
                        </a:spcBef>
                      </a:pPr>
                      <a:r>
                        <a:rPr dirty="0" sz="2000" spc="-10">
                          <a:solidFill>
                            <a:srgbClr val="1E3652"/>
                          </a:solidFill>
                          <a:latin typeface="Calibri"/>
                          <a:cs typeface="Calibri"/>
                        </a:rPr>
                        <a:t>reported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algn="ctr" marR="20320">
                        <a:lnSpc>
                          <a:spcPts val="2985"/>
                        </a:lnSpc>
                      </a:pPr>
                      <a:r>
                        <a:rPr dirty="0" sz="2500" spc="-5" b="1">
                          <a:solidFill>
                            <a:srgbClr val="1E3652"/>
                          </a:solidFill>
                          <a:latin typeface="Calibri"/>
                          <a:cs typeface="Calibri"/>
                        </a:rPr>
                        <a:t>losing</a:t>
                      </a:r>
                      <a:endParaRPr sz="2500">
                        <a:latin typeface="Calibri"/>
                        <a:cs typeface="Calibri"/>
                      </a:endParaRPr>
                    </a:p>
                    <a:p>
                      <a:pPr algn="ctr" marR="2032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2000">
                          <a:solidFill>
                            <a:srgbClr val="1E3652"/>
                          </a:solidFill>
                          <a:latin typeface="Calibri"/>
                          <a:cs typeface="Calibri"/>
                        </a:rPr>
                        <a:t>popular </a:t>
                      </a:r>
                      <a:r>
                        <a:rPr dirty="0" sz="2000" spc="-10">
                          <a:solidFill>
                            <a:srgbClr val="1E3652"/>
                          </a:solidFill>
                          <a:latin typeface="Calibri"/>
                          <a:cs typeface="Calibri"/>
                        </a:rPr>
                        <a:t>entertainers</a:t>
                      </a:r>
                      <a:r>
                        <a:rPr dirty="0" sz="2000" spc="-20">
                          <a:solidFill>
                            <a:srgbClr val="1E365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5">
                          <a:solidFill>
                            <a:srgbClr val="1E3652"/>
                          </a:solidFill>
                          <a:latin typeface="Calibri"/>
                          <a:cs typeface="Calibri"/>
                        </a:rPr>
                        <a:t>or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algn="ctr" marR="17780">
                        <a:lnSpc>
                          <a:spcPct val="100000"/>
                        </a:lnSpc>
                      </a:pPr>
                      <a:r>
                        <a:rPr dirty="0" sz="2000" spc="-5">
                          <a:solidFill>
                            <a:srgbClr val="1E3652"/>
                          </a:solidFill>
                          <a:latin typeface="Calibri"/>
                          <a:cs typeface="Calibri"/>
                        </a:rPr>
                        <a:t>concert </a:t>
                      </a:r>
                      <a:r>
                        <a:rPr dirty="0" sz="2000">
                          <a:solidFill>
                            <a:srgbClr val="1E3652"/>
                          </a:solidFill>
                          <a:latin typeface="Calibri"/>
                          <a:cs typeface="Calibri"/>
                        </a:rPr>
                        <a:t>acts </a:t>
                      </a:r>
                      <a:r>
                        <a:rPr dirty="0" sz="2000" spc="-10">
                          <a:solidFill>
                            <a:srgbClr val="1E3652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2000" spc="-35">
                          <a:solidFill>
                            <a:srgbClr val="1E365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solidFill>
                            <a:srgbClr val="1E3652"/>
                          </a:solidFill>
                          <a:latin typeface="Calibri"/>
                          <a:cs typeface="Calibri"/>
                        </a:rPr>
                        <a:t>casinos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187960">
                    <a:solidFill>
                      <a:srgbClr val="EBF3FA">
                        <a:alpha val="9097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66800">
                        <a:lnSpc>
                          <a:spcPts val="2385"/>
                        </a:lnSpc>
                        <a:spcBef>
                          <a:spcPts val="1480"/>
                        </a:spcBef>
                      </a:pPr>
                      <a:r>
                        <a:rPr dirty="0" sz="2000" spc="-10">
                          <a:solidFill>
                            <a:srgbClr val="1E3652"/>
                          </a:solidFill>
                          <a:latin typeface="Calibri"/>
                          <a:cs typeface="Calibri"/>
                        </a:rPr>
                        <a:t>reported</a:t>
                      </a:r>
                      <a:r>
                        <a:rPr dirty="0" sz="2000" spc="-55">
                          <a:solidFill>
                            <a:srgbClr val="1E365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5">
                          <a:solidFill>
                            <a:srgbClr val="1E3652"/>
                          </a:solidFill>
                          <a:latin typeface="Calibri"/>
                          <a:cs typeface="Calibri"/>
                        </a:rPr>
                        <a:t>that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1087120">
                        <a:lnSpc>
                          <a:spcPts val="2985"/>
                        </a:lnSpc>
                      </a:pPr>
                      <a:r>
                        <a:rPr dirty="0" sz="2500" spc="-5" b="1">
                          <a:solidFill>
                            <a:srgbClr val="1E3652"/>
                          </a:solidFill>
                          <a:latin typeface="Calibri"/>
                          <a:cs typeface="Calibri"/>
                        </a:rPr>
                        <a:t>legislation</a:t>
                      </a:r>
                      <a:endParaRPr sz="2500">
                        <a:latin typeface="Calibri"/>
                        <a:cs typeface="Calibri"/>
                      </a:endParaRPr>
                    </a:p>
                    <a:p>
                      <a:pPr algn="ctr" marL="364490" marR="119380" indent="63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2000" spc="-10">
                          <a:solidFill>
                            <a:srgbClr val="1E3652"/>
                          </a:solidFill>
                          <a:latin typeface="Calibri"/>
                          <a:cs typeface="Calibri"/>
                        </a:rPr>
                        <a:t>was </a:t>
                      </a:r>
                      <a:r>
                        <a:rPr dirty="0" sz="2000" spc="-5">
                          <a:solidFill>
                            <a:srgbClr val="1E3652"/>
                          </a:solidFill>
                          <a:latin typeface="Calibri"/>
                          <a:cs typeface="Calibri"/>
                        </a:rPr>
                        <a:t>enacted </a:t>
                      </a:r>
                      <a:r>
                        <a:rPr dirty="0" sz="2000" spc="-10">
                          <a:solidFill>
                            <a:srgbClr val="1E3652"/>
                          </a:solidFill>
                          <a:latin typeface="Calibri"/>
                          <a:cs typeface="Calibri"/>
                        </a:rPr>
                        <a:t>to </a:t>
                      </a:r>
                      <a:r>
                        <a:rPr dirty="0" sz="2000" spc="-15">
                          <a:solidFill>
                            <a:srgbClr val="1E3652"/>
                          </a:solidFill>
                          <a:latin typeface="Calibri"/>
                          <a:cs typeface="Calibri"/>
                        </a:rPr>
                        <a:t>offset </a:t>
                      </a:r>
                      <a:r>
                        <a:rPr dirty="0" sz="2000">
                          <a:solidFill>
                            <a:srgbClr val="1E3652"/>
                          </a:solidFill>
                          <a:latin typeface="Calibri"/>
                          <a:cs typeface="Calibri"/>
                        </a:rPr>
                        <a:t>the  </a:t>
                      </a:r>
                      <a:r>
                        <a:rPr dirty="0" sz="2000" spc="-5">
                          <a:solidFill>
                            <a:srgbClr val="1E3652"/>
                          </a:solidFill>
                          <a:latin typeface="Calibri"/>
                          <a:cs typeface="Calibri"/>
                        </a:rPr>
                        <a:t>impact of casinos on </a:t>
                      </a:r>
                      <a:r>
                        <a:rPr dirty="0" sz="2000">
                          <a:solidFill>
                            <a:srgbClr val="1E3652"/>
                          </a:solidFill>
                          <a:latin typeface="Calibri"/>
                          <a:cs typeface="Calibri"/>
                        </a:rPr>
                        <a:t>arts</a:t>
                      </a:r>
                      <a:r>
                        <a:rPr dirty="0" sz="2000" spc="-25">
                          <a:solidFill>
                            <a:srgbClr val="1E365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solidFill>
                            <a:srgbClr val="1E3652"/>
                          </a:solidFill>
                          <a:latin typeface="Calibri"/>
                          <a:cs typeface="Calibri"/>
                        </a:rPr>
                        <a:t>&amp;  </a:t>
                      </a:r>
                      <a:r>
                        <a:rPr dirty="0" sz="2000" spc="-5">
                          <a:solidFill>
                            <a:srgbClr val="1E3652"/>
                          </a:solidFill>
                          <a:latin typeface="Calibri"/>
                          <a:cs typeface="Calibri"/>
                        </a:rPr>
                        <a:t>culture</a:t>
                      </a:r>
                      <a:r>
                        <a:rPr dirty="0" sz="2000" spc="-10">
                          <a:solidFill>
                            <a:srgbClr val="1E365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5">
                          <a:solidFill>
                            <a:srgbClr val="1E3652"/>
                          </a:solidFill>
                          <a:latin typeface="Calibri"/>
                          <a:cs typeface="Calibri"/>
                        </a:rPr>
                        <a:t>facilities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187960">
                    <a:solidFill>
                      <a:srgbClr val="EBF3FA">
                        <a:alpha val="90979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4948" y="410971"/>
            <a:ext cx="19494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KEY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FINDINGS</a:t>
            </a:r>
            <a:r>
              <a:rPr dirty="0" sz="1800" spc="-8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FROM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152144"/>
            <a:ext cx="10363200" cy="60319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152144"/>
            <a:ext cx="10363200" cy="6032500"/>
          </a:xfrm>
          <a:custGeom>
            <a:avLst/>
            <a:gdLst/>
            <a:ahLst/>
            <a:cxnLst/>
            <a:rect l="l" t="t" r="r" b="b"/>
            <a:pathLst>
              <a:path w="10363200" h="6032500">
                <a:moveTo>
                  <a:pt x="0" y="6031992"/>
                </a:moveTo>
                <a:lnTo>
                  <a:pt x="10363200" y="6031992"/>
                </a:lnTo>
                <a:lnTo>
                  <a:pt x="10363200" y="0"/>
                </a:lnTo>
                <a:lnTo>
                  <a:pt x="0" y="0"/>
                </a:lnTo>
                <a:lnTo>
                  <a:pt x="0" y="6031992"/>
                </a:lnTo>
                <a:close/>
              </a:path>
            </a:pathLst>
          </a:custGeom>
          <a:solidFill>
            <a:srgbClr val="EBF3FA">
              <a:alpha val="9097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727196" y="254584"/>
            <a:ext cx="4087495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15">
                <a:solidFill>
                  <a:srgbClr val="2C4F79"/>
                </a:solidFill>
              </a:rPr>
              <a:t>Central </a:t>
            </a:r>
            <a:r>
              <a:rPr dirty="0" sz="3200" spc="-25">
                <a:solidFill>
                  <a:srgbClr val="2C4F79"/>
                </a:solidFill>
              </a:rPr>
              <a:t>Atlanta</a:t>
            </a:r>
            <a:r>
              <a:rPr dirty="0" sz="3200" spc="-75">
                <a:solidFill>
                  <a:srgbClr val="2C4F79"/>
                </a:solidFill>
              </a:rPr>
              <a:t> </a:t>
            </a:r>
            <a:r>
              <a:rPr dirty="0" sz="3200" spc="-10">
                <a:solidFill>
                  <a:srgbClr val="2C4F79"/>
                </a:solidFill>
              </a:rPr>
              <a:t>Progress</a:t>
            </a:r>
            <a:endParaRPr sz="3200"/>
          </a:p>
        </p:txBody>
      </p:sp>
      <p:sp>
        <p:nvSpPr>
          <p:cNvPr id="6" name="object 6"/>
          <p:cNvSpPr txBox="1"/>
          <p:nvPr/>
        </p:nvSpPr>
        <p:spPr>
          <a:xfrm>
            <a:off x="9747884" y="7287564"/>
            <a:ext cx="199390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5">
                <a:solidFill>
                  <a:srgbClr val="888888"/>
                </a:solidFill>
                <a:latin typeface="Calibri"/>
                <a:cs typeface="Calibri"/>
              </a:rPr>
              <a:t>16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7370" y="1713103"/>
            <a:ext cx="3456304" cy="1239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2C4F79"/>
                </a:solidFill>
                <a:latin typeface="Calibri"/>
                <a:cs typeface="Calibri"/>
              </a:rPr>
              <a:t>It is </a:t>
            </a:r>
            <a:r>
              <a:rPr dirty="0" sz="2400" spc="-5">
                <a:solidFill>
                  <a:srgbClr val="2C4F79"/>
                </a:solidFill>
                <a:latin typeface="Calibri"/>
                <a:cs typeface="Calibri"/>
              </a:rPr>
              <a:t>unclear of</a:t>
            </a:r>
            <a:r>
              <a:rPr dirty="0" sz="2400" spc="-55">
                <a:solidFill>
                  <a:srgbClr val="2C4F79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2C4F79"/>
                </a:solidFill>
                <a:latin typeface="Calibri"/>
                <a:cs typeface="Calibri"/>
              </a:rPr>
              <a:t>what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860"/>
              </a:lnSpc>
            </a:pPr>
            <a:r>
              <a:rPr dirty="0" sz="2400" spc="-5">
                <a:solidFill>
                  <a:srgbClr val="2C4F79"/>
                </a:solidFill>
                <a:latin typeface="Calibri"/>
                <a:cs typeface="Calibri"/>
              </a:rPr>
              <a:t>portion of casino </a:t>
            </a:r>
            <a:r>
              <a:rPr dirty="0" sz="2400" spc="-10">
                <a:solidFill>
                  <a:srgbClr val="2C4F79"/>
                </a:solidFill>
                <a:latin typeface="Calibri"/>
                <a:cs typeface="Calibri"/>
              </a:rPr>
              <a:t>revenue</a:t>
            </a:r>
            <a:r>
              <a:rPr dirty="0" sz="2400" spc="-80">
                <a:solidFill>
                  <a:srgbClr val="2C4F79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4F79"/>
                </a:solidFill>
                <a:latin typeface="Calibri"/>
                <a:cs typeface="Calibri"/>
              </a:rPr>
              <a:t>is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3820"/>
              </a:lnSpc>
            </a:pPr>
            <a:r>
              <a:rPr dirty="0" sz="3200" spc="-10" b="1">
                <a:solidFill>
                  <a:srgbClr val="2C4F79"/>
                </a:solidFill>
                <a:latin typeface="Calibri"/>
                <a:cs typeface="Calibri"/>
              </a:rPr>
              <a:t>“new </a:t>
            </a:r>
            <a:r>
              <a:rPr dirty="0" sz="3200" spc="5" b="1">
                <a:solidFill>
                  <a:srgbClr val="2C4F79"/>
                </a:solidFill>
                <a:latin typeface="Calibri"/>
                <a:cs typeface="Calibri"/>
              </a:rPr>
              <a:t>money”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40436" y="2126742"/>
            <a:ext cx="1152525" cy="811530"/>
          </a:xfrm>
          <a:custGeom>
            <a:avLst/>
            <a:gdLst/>
            <a:ahLst/>
            <a:cxnLst/>
            <a:rect l="l" t="t" r="r" b="b"/>
            <a:pathLst>
              <a:path w="1152525" h="811530">
                <a:moveTo>
                  <a:pt x="1152124" y="657859"/>
                </a:moveTo>
                <a:lnTo>
                  <a:pt x="1119016" y="657859"/>
                </a:lnTo>
                <a:lnTo>
                  <a:pt x="1119016" y="695959"/>
                </a:lnTo>
                <a:lnTo>
                  <a:pt x="18819" y="695959"/>
                </a:lnTo>
                <a:lnTo>
                  <a:pt x="10992" y="697229"/>
                </a:lnTo>
                <a:lnTo>
                  <a:pt x="5066" y="701039"/>
                </a:lnTo>
                <a:lnTo>
                  <a:pt x="1311" y="707389"/>
                </a:lnTo>
                <a:lnTo>
                  <a:pt x="0" y="715009"/>
                </a:lnTo>
                <a:lnTo>
                  <a:pt x="0" y="792479"/>
                </a:lnTo>
                <a:lnTo>
                  <a:pt x="1311" y="800099"/>
                </a:lnTo>
                <a:lnTo>
                  <a:pt x="5066" y="806449"/>
                </a:lnTo>
                <a:lnTo>
                  <a:pt x="10992" y="811529"/>
                </a:lnTo>
                <a:lnTo>
                  <a:pt x="1145665" y="811529"/>
                </a:lnTo>
                <a:lnTo>
                  <a:pt x="1151591" y="806449"/>
                </a:lnTo>
                <a:lnTo>
                  <a:pt x="1152124" y="805179"/>
                </a:lnTo>
                <a:lnTo>
                  <a:pt x="1152124" y="773429"/>
                </a:lnTo>
                <a:lnTo>
                  <a:pt x="37639" y="773429"/>
                </a:lnTo>
                <a:lnTo>
                  <a:pt x="37639" y="734059"/>
                </a:lnTo>
                <a:lnTo>
                  <a:pt x="1152124" y="734059"/>
                </a:lnTo>
                <a:lnTo>
                  <a:pt x="1152124" y="657859"/>
                </a:lnTo>
                <a:close/>
              </a:path>
              <a:path w="1152525" h="811530">
                <a:moveTo>
                  <a:pt x="1152124" y="734059"/>
                </a:moveTo>
                <a:lnTo>
                  <a:pt x="1119016" y="734059"/>
                </a:lnTo>
                <a:lnTo>
                  <a:pt x="1119016" y="773429"/>
                </a:lnTo>
                <a:lnTo>
                  <a:pt x="1152124" y="773429"/>
                </a:lnTo>
                <a:lnTo>
                  <a:pt x="1152124" y="734059"/>
                </a:lnTo>
                <a:close/>
              </a:path>
              <a:path w="1152525" h="811530">
                <a:moveTo>
                  <a:pt x="76724" y="657859"/>
                </a:moveTo>
                <a:lnTo>
                  <a:pt x="37639" y="657859"/>
                </a:lnTo>
                <a:lnTo>
                  <a:pt x="37639" y="695959"/>
                </a:lnTo>
                <a:lnTo>
                  <a:pt x="76724" y="695959"/>
                </a:lnTo>
                <a:lnTo>
                  <a:pt x="76724" y="657859"/>
                </a:lnTo>
                <a:close/>
              </a:path>
              <a:path w="1152525" h="811530">
                <a:moveTo>
                  <a:pt x="269259" y="501649"/>
                </a:moveTo>
                <a:lnTo>
                  <a:pt x="230174" y="501649"/>
                </a:lnTo>
                <a:lnTo>
                  <a:pt x="230174" y="541019"/>
                </a:lnTo>
                <a:lnTo>
                  <a:pt x="18819" y="541019"/>
                </a:lnTo>
                <a:lnTo>
                  <a:pt x="10992" y="542289"/>
                </a:lnTo>
                <a:lnTo>
                  <a:pt x="5066" y="547369"/>
                </a:lnTo>
                <a:lnTo>
                  <a:pt x="1311" y="552449"/>
                </a:lnTo>
                <a:lnTo>
                  <a:pt x="0" y="560069"/>
                </a:lnTo>
                <a:lnTo>
                  <a:pt x="0" y="638809"/>
                </a:lnTo>
                <a:lnTo>
                  <a:pt x="1311" y="645159"/>
                </a:lnTo>
                <a:lnTo>
                  <a:pt x="5066" y="651509"/>
                </a:lnTo>
                <a:lnTo>
                  <a:pt x="10992" y="655319"/>
                </a:lnTo>
                <a:lnTo>
                  <a:pt x="18819" y="657859"/>
                </a:lnTo>
                <a:lnTo>
                  <a:pt x="230174" y="657859"/>
                </a:lnTo>
                <a:lnTo>
                  <a:pt x="230174" y="695959"/>
                </a:lnTo>
                <a:lnTo>
                  <a:pt x="269259" y="695959"/>
                </a:lnTo>
                <a:lnTo>
                  <a:pt x="269259" y="638809"/>
                </a:lnTo>
                <a:lnTo>
                  <a:pt x="267745" y="629919"/>
                </a:lnTo>
                <a:lnTo>
                  <a:pt x="263653" y="623569"/>
                </a:lnTo>
                <a:lnTo>
                  <a:pt x="257659" y="619759"/>
                </a:lnTo>
                <a:lnTo>
                  <a:pt x="250439" y="618489"/>
                </a:lnTo>
                <a:lnTo>
                  <a:pt x="37639" y="618489"/>
                </a:lnTo>
                <a:lnTo>
                  <a:pt x="37639" y="580389"/>
                </a:lnTo>
                <a:lnTo>
                  <a:pt x="250439" y="580389"/>
                </a:lnTo>
                <a:lnTo>
                  <a:pt x="257659" y="579119"/>
                </a:lnTo>
                <a:lnTo>
                  <a:pt x="263653" y="575309"/>
                </a:lnTo>
                <a:lnTo>
                  <a:pt x="267745" y="567689"/>
                </a:lnTo>
                <a:lnTo>
                  <a:pt x="269259" y="560069"/>
                </a:lnTo>
                <a:lnTo>
                  <a:pt x="269259" y="501649"/>
                </a:lnTo>
                <a:close/>
              </a:path>
              <a:path w="1152525" h="811530">
                <a:moveTo>
                  <a:pt x="345984" y="425449"/>
                </a:moveTo>
                <a:lnTo>
                  <a:pt x="308345" y="425449"/>
                </a:lnTo>
                <a:lnTo>
                  <a:pt x="308345" y="560069"/>
                </a:lnTo>
                <a:lnTo>
                  <a:pt x="309861" y="567689"/>
                </a:lnTo>
                <a:lnTo>
                  <a:pt x="313958" y="575309"/>
                </a:lnTo>
                <a:lnTo>
                  <a:pt x="319953" y="579119"/>
                </a:lnTo>
                <a:lnTo>
                  <a:pt x="327164" y="580389"/>
                </a:lnTo>
                <a:lnTo>
                  <a:pt x="539965" y="580389"/>
                </a:lnTo>
                <a:lnTo>
                  <a:pt x="539965" y="618489"/>
                </a:lnTo>
                <a:lnTo>
                  <a:pt x="327164" y="618489"/>
                </a:lnTo>
                <a:lnTo>
                  <a:pt x="319953" y="619759"/>
                </a:lnTo>
                <a:lnTo>
                  <a:pt x="313958" y="623569"/>
                </a:lnTo>
                <a:lnTo>
                  <a:pt x="309861" y="629919"/>
                </a:lnTo>
                <a:lnTo>
                  <a:pt x="308345" y="638809"/>
                </a:lnTo>
                <a:lnTo>
                  <a:pt x="308345" y="695959"/>
                </a:lnTo>
                <a:lnTo>
                  <a:pt x="345984" y="695959"/>
                </a:lnTo>
                <a:lnTo>
                  <a:pt x="345984" y="657859"/>
                </a:lnTo>
                <a:lnTo>
                  <a:pt x="558784" y="657859"/>
                </a:lnTo>
                <a:lnTo>
                  <a:pt x="566614" y="655319"/>
                </a:lnTo>
                <a:lnTo>
                  <a:pt x="572540" y="651509"/>
                </a:lnTo>
                <a:lnTo>
                  <a:pt x="576293" y="645159"/>
                </a:lnTo>
                <a:lnTo>
                  <a:pt x="577604" y="638809"/>
                </a:lnTo>
                <a:lnTo>
                  <a:pt x="577604" y="560069"/>
                </a:lnTo>
                <a:lnTo>
                  <a:pt x="576293" y="552449"/>
                </a:lnTo>
                <a:lnTo>
                  <a:pt x="572540" y="547369"/>
                </a:lnTo>
                <a:lnTo>
                  <a:pt x="566614" y="542289"/>
                </a:lnTo>
                <a:lnTo>
                  <a:pt x="558784" y="541019"/>
                </a:lnTo>
                <a:lnTo>
                  <a:pt x="345984" y="541019"/>
                </a:lnTo>
                <a:lnTo>
                  <a:pt x="345984" y="501649"/>
                </a:lnTo>
                <a:lnTo>
                  <a:pt x="539965" y="501649"/>
                </a:lnTo>
                <a:lnTo>
                  <a:pt x="539965" y="464819"/>
                </a:lnTo>
                <a:lnTo>
                  <a:pt x="345984" y="464819"/>
                </a:lnTo>
                <a:lnTo>
                  <a:pt x="345984" y="425449"/>
                </a:lnTo>
                <a:close/>
              </a:path>
              <a:path w="1152525" h="811530">
                <a:moveTo>
                  <a:pt x="539965" y="657859"/>
                </a:moveTo>
                <a:lnTo>
                  <a:pt x="500879" y="657859"/>
                </a:lnTo>
                <a:lnTo>
                  <a:pt x="500879" y="695959"/>
                </a:lnTo>
                <a:lnTo>
                  <a:pt x="539965" y="695959"/>
                </a:lnTo>
                <a:lnTo>
                  <a:pt x="539965" y="657859"/>
                </a:lnTo>
                <a:close/>
              </a:path>
              <a:path w="1152525" h="811530">
                <a:moveTo>
                  <a:pt x="693414" y="657859"/>
                </a:moveTo>
                <a:lnTo>
                  <a:pt x="655775" y="657859"/>
                </a:lnTo>
                <a:lnTo>
                  <a:pt x="655775" y="695959"/>
                </a:lnTo>
                <a:lnTo>
                  <a:pt x="693414" y="695959"/>
                </a:lnTo>
                <a:lnTo>
                  <a:pt x="693414" y="657859"/>
                </a:lnTo>
                <a:close/>
              </a:path>
              <a:path w="1152525" h="811530">
                <a:moveTo>
                  <a:pt x="655775" y="501649"/>
                </a:moveTo>
                <a:lnTo>
                  <a:pt x="616690" y="501649"/>
                </a:lnTo>
                <a:lnTo>
                  <a:pt x="616690" y="638809"/>
                </a:lnTo>
                <a:lnTo>
                  <a:pt x="618207" y="645159"/>
                </a:lnTo>
                <a:lnTo>
                  <a:pt x="622303" y="651509"/>
                </a:lnTo>
                <a:lnTo>
                  <a:pt x="628298" y="655319"/>
                </a:lnTo>
                <a:lnTo>
                  <a:pt x="635509" y="657859"/>
                </a:lnTo>
                <a:lnTo>
                  <a:pt x="848310" y="657859"/>
                </a:lnTo>
                <a:lnTo>
                  <a:pt x="848310" y="695959"/>
                </a:lnTo>
                <a:lnTo>
                  <a:pt x="887395" y="695959"/>
                </a:lnTo>
                <a:lnTo>
                  <a:pt x="887395" y="638809"/>
                </a:lnTo>
                <a:lnTo>
                  <a:pt x="885858" y="629919"/>
                </a:lnTo>
                <a:lnTo>
                  <a:pt x="881608" y="623569"/>
                </a:lnTo>
                <a:lnTo>
                  <a:pt x="875185" y="619759"/>
                </a:lnTo>
                <a:lnTo>
                  <a:pt x="867129" y="618489"/>
                </a:lnTo>
                <a:lnTo>
                  <a:pt x="655775" y="618489"/>
                </a:lnTo>
                <a:lnTo>
                  <a:pt x="655775" y="580389"/>
                </a:lnTo>
                <a:lnTo>
                  <a:pt x="848310" y="580389"/>
                </a:lnTo>
                <a:lnTo>
                  <a:pt x="848310" y="541019"/>
                </a:lnTo>
                <a:lnTo>
                  <a:pt x="655775" y="541019"/>
                </a:lnTo>
                <a:lnTo>
                  <a:pt x="655775" y="501649"/>
                </a:lnTo>
                <a:close/>
              </a:path>
              <a:path w="1152525" h="811530">
                <a:moveTo>
                  <a:pt x="964120" y="580389"/>
                </a:moveTo>
                <a:lnTo>
                  <a:pt x="925035" y="580389"/>
                </a:lnTo>
                <a:lnTo>
                  <a:pt x="925035" y="695959"/>
                </a:lnTo>
                <a:lnTo>
                  <a:pt x="964120" y="695959"/>
                </a:lnTo>
                <a:lnTo>
                  <a:pt x="964120" y="657859"/>
                </a:lnTo>
                <a:lnTo>
                  <a:pt x="1152124" y="657859"/>
                </a:lnTo>
                <a:lnTo>
                  <a:pt x="1152124" y="618489"/>
                </a:lnTo>
                <a:lnTo>
                  <a:pt x="964120" y="618489"/>
                </a:lnTo>
                <a:lnTo>
                  <a:pt x="964120" y="580389"/>
                </a:lnTo>
                <a:close/>
              </a:path>
              <a:path w="1152525" h="811530">
                <a:moveTo>
                  <a:pt x="230174" y="580389"/>
                </a:moveTo>
                <a:lnTo>
                  <a:pt x="192534" y="580389"/>
                </a:lnTo>
                <a:lnTo>
                  <a:pt x="192534" y="618489"/>
                </a:lnTo>
                <a:lnTo>
                  <a:pt x="230174" y="618489"/>
                </a:lnTo>
                <a:lnTo>
                  <a:pt x="230174" y="580389"/>
                </a:lnTo>
                <a:close/>
              </a:path>
              <a:path w="1152525" h="811530">
                <a:moveTo>
                  <a:pt x="385069" y="580389"/>
                </a:moveTo>
                <a:lnTo>
                  <a:pt x="345984" y="580389"/>
                </a:lnTo>
                <a:lnTo>
                  <a:pt x="345984" y="618489"/>
                </a:lnTo>
                <a:lnTo>
                  <a:pt x="385069" y="618489"/>
                </a:lnTo>
                <a:lnTo>
                  <a:pt x="385069" y="580389"/>
                </a:lnTo>
                <a:close/>
              </a:path>
              <a:path w="1152525" h="811530">
                <a:moveTo>
                  <a:pt x="848310" y="580389"/>
                </a:moveTo>
                <a:lnTo>
                  <a:pt x="809224" y="580389"/>
                </a:lnTo>
                <a:lnTo>
                  <a:pt x="809224" y="618489"/>
                </a:lnTo>
                <a:lnTo>
                  <a:pt x="848310" y="618489"/>
                </a:lnTo>
                <a:lnTo>
                  <a:pt x="848310" y="580389"/>
                </a:lnTo>
                <a:close/>
              </a:path>
              <a:path w="1152525" h="811530">
                <a:moveTo>
                  <a:pt x="1152124" y="425449"/>
                </a:moveTo>
                <a:lnTo>
                  <a:pt x="1119016" y="425449"/>
                </a:lnTo>
                <a:lnTo>
                  <a:pt x="1119016" y="464819"/>
                </a:lnTo>
                <a:lnTo>
                  <a:pt x="906215" y="464819"/>
                </a:lnTo>
                <a:lnTo>
                  <a:pt x="899004" y="466089"/>
                </a:lnTo>
                <a:lnTo>
                  <a:pt x="893009" y="469899"/>
                </a:lnTo>
                <a:lnTo>
                  <a:pt x="888912" y="474979"/>
                </a:lnTo>
                <a:lnTo>
                  <a:pt x="887395" y="483869"/>
                </a:lnTo>
                <a:lnTo>
                  <a:pt x="887395" y="560069"/>
                </a:lnTo>
                <a:lnTo>
                  <a:pt x="888912" y="567689"/>
                </a:lnTo>
                <a:lnTo>
                  <a:pt x="893009" y="575309"/>
                </a:lnTo>
                <a:lnTo>
                  <a:pt x="899004" y="579119"/>
                </a:lnTo>
                <a:lnTo>
                  <a:pt x="906215" y="580389"/>
                </a:lnTo>
                <a:lnTo>
                  <a:pt x="1119016" y="580389"/>
                </a:lnTo>
                <a:lnTo>
                  <a:pt x="1119016" y="618489"/>
                </a:lnTo>
                <a:lnTo>
                  <a:pt x="1152124" y="618489"/>
                </a:lnTo>
                <a:lnTo>
                  <a:pt x="1152124" y="547369"/>
                </a:lnTo>
                <a:lnTo>
                  <a:pt x="1151591" y="547369"/>
                </a:lnTo>
                <a:lnTo>
                  <a:pt x="1145665" y="542289"/>
                </a:lnTo>
                <a:lnTo>
                  <a:pt x="1137835" y="541019"/>
                </a:lnTo>
                <a:lnTo>
                  <a:pt x="925035" y="541019"/>
                </a:lnTo>
                <a:lnTo>
                  <a:pt x="925035" y="501649"/>
                </a:lnTo>
                <a:lnTo>
                  <a:pt x="1137835" y="501649"/>
                </a:lnTo>
                <a:lnTo>
                  <a:pt x="1145665" y="500379"/>
                </a:lnTo>
                <a:lnTo>
                  <a:pt x="1151591" y="496569"/>
                </a:lnTo>
                <a:lnTo>
                  <a:pt x="1152124" y="495299"/>
                </a:lnTo>
                <a:lnTo>
                  <a:pt x="1152124" y="425449"/>
                </a:lnTo>
                <a:close/>
              </a:path>
              <a:path w="1152525" h="811530">
                <a:moveTo>
                  <a:pt x="250439" y="464819"/>
                </a:moveTo>
                <a:lnTo>
                  <a:pt x="56456" y="464819"/>
                </a:lnTo>
                <a:lnTo>
                  <a:pt x="49241" y="466089"/>
                </a:lnTo>
                <a:lnTo>
                  <a:pt x="43248" y="469899"/>
                </a:lnTo>
                <a:lnTo>
                  <a:pt x="39154" y="474979"/>
                </a:lnTo>
                <a:lnTo>
                  <a:pt x="37639" y="483869"/>
                </a:lnTo>
                <a:lnTo>
                  <a:pt x="37639" y="541019"/>
                </a:lnTo>
                <a:lnTo>
                  <a:pt x="76724" y="541019"/>
                </a:lnTo>
                <a:lnTo>
                  <a:pt x="76724" y="501649"/>
                </a:lnTo>
                <a:lnTo>
                  <a:pt x="269259" y="501649"/>
                </a:lnTo>
                <a:lnTo>
                  <a:pt x="269259" y="483869"/>
                </a:lnTo>
                <a:lnTo>
                  <a:pt x="267745" y="474979"/>
                </a:lnTo>
                <a:lnTo>
                  <a:pt x="263653" y="469899"/>
                </a:lnTo>
                <a:lnTo>
                  <a:pt x="257659" y="466089"/>
                </a:lnTo>
                <a:lnTo>
                  <a:pt x="250439" y="464819"/>
                </a:lnTo>
                <a:close/>
              </a:path>
              <a:path w="1152525" h="811530">
                <a:moveTo>
                  <a:pt x="539965" y="501649"/>
                </a:moveTo>
                <a:lnTo>
                  <a:pt x="500879" y="501649"/>
                </a:lnTo>
                <a:lnTo>
                  <a:pt x="500879" y="541019"/>
                </a:lnTo>
                <a:lnTo>
                  <a:pt x="539965" y="541019"/>
                </a:lnTo>
                <a:lnTo>
                  <a:pt x="539965" y="501649"/>
                </a:lnTo>
                <a:close/>
              </a:path>
              <a:path w="1152525" h="811530">
                <a:moveTo>
                  <a:pt x="790405" y="232409"/>
                </a:moveTo>
                <a:lnTo>
                  <a:pt x="597870" y="232409"/>
                </a:lnTo>
                <a:lnTo>
                  <a:pt x="589823" y="233679"/>
                </a:lnTo>
                <a:lnTo>
                  <a:pt x="583398" y="237489"/>
                </a:lnTo>
                <a:lnTo>
                  <a:pt x="579144" y="243839"/>
                </a:lnTo>
                <a:lnTo>
                  <a:pt x="577604" y="251459"/>
                </a:lnTo>
                <a:lnTo>
                  <a:pt x="577604" y="327659"/>
                </a:lnTo>
                <a:lnTo>
                  <a:pt x="579144" y="336549"/>
                </a:lnTo>
                <a:lnTo>
                  <a:pt x="583398" y="342899"/>
                </a:lnTo>
                <a:lnTo>
                  <a:pt x="589823" y="346709"/>
                </a:lnTo>
                <a:lnTo>
                  <a:pt x="597870" y="347979"/>
                </a:lnTo>
                <a:lnTo>
                  <a:pt x="809224" y="347979"/>
                </a:lnTo>
                <a:lnTo>
                  <a:pt x="809224" y="386079"/>
                </a:lnTo>
                <a:lnTo>
                  <a:pt x="597870" y="386079"/>
                </a:lnTo>
                <a:lnTo>
                  <a:pt x="589823" y="387349"/>
                </a:lnTo>
                <a:lnTo>
                  <a:pt x="583398" y="392429"/>
                </a:lnTo>
                <a:lnTo>
                  <a:pt x="579144" y="398779"/>
                </a:lnTo>
                <a:lnTo>
                  <a:pt x="577604" y="406399"/>
                </a:lnTo>
                <a:lnTo>
                  <a:pt x="577604" y="483869"/>
                </a:lnTo>
                <a:lnTo>
                  <a:pt x="579144" y="490219"/>
                </a:lnTo>
                <a:lnTo>
                  <a:pt x="583398" y="496569"/>
                </a:lnTo>
                <a:lnTo>
                  <a:pt x="589823" y="500379"/>
                </a:lnTo>
                <a:lnTo>
                  <a:pt x="597870" y="501649"/>
                </a:lnTo>
                <a:lnTo>
                  <a:pt x="809224" y="501649"/>
                </a:lnTo>
                <a:lnTo>
                  <a:pt x="809224" y="541019"/>
                </a:lnTo>
                <a:lnTo>
                  <a:pt x="848310" y="541019"/>
                </a:lnTo>
                <a:lnTo>
                  <a:pt x="848310" y="483869"/>
                </a:lnTo>
                <a:lnTo>
                  <a:pt x="846796" y="474979"/>
                </a:lnTo>
                <a:lnTo>
                  <a:pt x="842703" y="469899"/>
                </a:lnTo>
                <a:lnTo>
                  <a:pt x="836710" y="466089"/>
                </a:lnTo>
                <a:lnTo>
                  <a:pt x="829490" y="464819"/>
                </a:lnTo>
                <a:lnTo>
                  <a:pt x="616690" y="464819"/>
                </a:lnTo>
                <a:lnTo>
                  <a:pt x="616690" y="425449"/>
                </a:lnTo>
                <a:lnTo>
                  <a:pt x="829490" y="425449"/>
                </a:lnTo>
                <a:lnTo>
                  <a:pt x="836710" y="424179"/>
                </a:lnTo>
                <a:lnTo>
                  <a:pt x="842703" y="420369"/>
                </a:lnTo>
                <a:lnTo>
                  <a:pt x="846796" y="414019"/>
                </a:lnTo>
                <a:lnTo>
                  <a:pt x="848310" y="406399"/>
                </a:lnTo>
                <a:lnTo>
                  <a:pt x="848310" y="327659"/>
                </a:lnTo>
                <a:lnTo>
                  <a:pt x="846796" y="321309"/>
                </a:lnTo>
                <a:lnTo>
                  <a:pt x="842703" y="314959"/>
                </a:lnTo>
                <a:lnTo>
                  <a:pt x="836710" y="311149"/>
                </a:lnTo>
                <a:lnTo>
                  <a:pt x="829490" y="309879"/>
                </a:lnTo>
                <a:lnTo>
                  <a:pt x="616690" y="309879"/>
                </a:lnTo>
                <a:lnTo>
                  <a:pt x="616690" y="270509"/>
                </a:lnTo>
                <a:lnTo>
                  <a:pt x="809224" y="270509"/>
                </a:lnTo>
                <a:lnTo>
                  <a:pt x="809224" y="251459"/>
                </a:lnTo>
                <a:lnTo>
                  <a:pt x="807913" y="243839"/>
                </a:lnTo>
                <a:lnTo>
                  <a:pt x="804160" y="237489"/>
                </a:lnTo>
                <a:lnTo>
                  <a:pt x="798234" y="233679"/>
                </a:lnTo>
                <a:lnTo>
                  <a:pt x="790405" y="232409"/>
                </a:lnTo>
                <a:close/>
              </a:path>
              <a:path w="1152525" h="811530">
                <a:moveTo>
                  <a:pt x="1119016" y="501649"/>
                </a:moveTo>
                <a:lnTo>
                  <a:pt x="1079930" y="501649"/>
                </a:lnTo>
                <a:lnTo>
                  <a:pt x="1079930" y="541019"/>
                </a:lnTo>
                <a:lnTo>
                  <a:pt x="1119016" y="541019"/>
                </a:lnTo>
                <a:lnTo>
                  <a:pt x="1119016" y="501649"/>
                </a:lnTo>
                <a:close/>
              </a:path>
              <a:path w="1152525" h="811530">
                <a:moveTo>
                  <a:pt x="482060" y="309879"/>
                </a:moveTo>
                <a:lnTo>
                  <a:pt x="288079" y="309879"/>
                </a:lnTo>
                <a:lnTo>
                  <a:pt x="280859" y="311149"/>
                </a:lnTo>
                <a:lnTo>
                  <a:pt x="274865" y="314959"/>
                </a:lnTo>
                <a:lnTo>
                  <a:pt x="270773" y="321309"/>
                </a:lnTo>
                <a:lnTo>
                  <a:pt x="269259" y="327659"/>
                </a:lnTo>
                <a:lnTo>
                  <a:pt x="269259" y="406399"/>
                </a:lnTo>
                <a:lnTo>
                  <a:pt x="270773" y="414019"/>
                </a:lnTo>
                <a:lnTo>
                  <a:pt x="274865" y="420369"/>
                </a:lnTo>
                <a:lnTo>
                  <a:pt x="280859" y="424179"/>
                </a:lnTo>
                <a:lnTo>
                  <a:pt x="288079" y="425449"/>
                </a:lnTo>
                <a:lnTo>
                  <a:pt x="500879" y="425449"/>
                </a:lnTo>
                <a:lnTo>
                  <a:pt x="500879" y="464819"/>
                </a:lnTo>
                <a:lnTo>
                  <a:pt x="539965" y="464819"/>
                </a:lnTo>
                <a:lnTo>
                  <a:pt x="539965" y="406399"/>
                </a:lnTo>
                <a:lnTo>
                  <a:pt x="538428" y="398779"/>
                </a:lnTo>
                <a:lnTo>
                  <a:pt x="534178" y="392429"/>
                </a:lnTo>
                <a:lnTo>
                  <a:pt x="527755" y="387349"/>
                </a:lnTo>
                <a:lnTo>
                  <a:pt x="519699" y="386079"/>
                </a:lnTo>
                <a:lnTo>
                  <a:pt x="308345" y="386079"/>
                </a:lnTo>
                <a:lnTo>
                  <a:pt x="308345" y="347979"/>
                </a:lnTo>
                <a:lnTo>
                  <a:pt x="500879" y="347979"/>
                </a:lnTo>
                <a:lnTo>
                  <a:pt x="500879" y="327659"/>
                </a:lnTo>
                <a:lnTo>
                  <a:pt x="499365" y="321309"/>
                </a:lnTo>
                <a:lnTo>
                  <a:pt x="495273" y="314959"/>
                </a:lnTo>
                <a:lnTo>
                  <a:pt x="489279" y="311149"/>
                </a:lnTo>
                <a:lnTo>
                  <a:pt x="482060" y="309879"/>
                </a:lnTo>
                <a:close/>
              </a:path>
              <a:path w="1152525" h="811530">
                <a:moveTo>
                  <a:pt x="809224" y="425449"/>
                </a:moveTo>
                <a:lnTo>
                  <a:pt x="771585" y="425449"/>
                </a:lnTo>
                <a:lnTo>
                  <a:pt x="771585" y="464819"/>
                </a:lnTo>
                <a:lnTo>
                  <a:pt x="809224" y="464819"/>
                </a:lnTo>
                <a:lnTo>
                  <a:pt x="809224" y="425449"/>
                </a:lnTo>
                <a:close/>
              </a:path>
              <a:path w="1152525" h="811530">
                <a:moveTo>
                  <a:pt x="964120" y="270509"/>
                </a:moveTo>
                <a:lnTo>
                  <a:pt x="925035" y="270509"/>
                </a:lnTo>
                <a:lnTo>
                  <a:pt x="925035" y="464819"/>
                </a:lnTo>
                <a:lnTo>
                  <a:pt x="964120" y="464819"/>
                </a:lnTo>
                <a:lnTo>
                  <a:pt x="964120" y="425449"/>
                </a:lnTo>
                <a:lnTo>
                  <a:pt x="1152124" y="425449"/>
                </a:lnTo>
                <a:lnTo>
                  <a:pt x="1152124" y="386079"/>
                </a:lnTo>
                <a:lnTo>
                  <a:pt x="964120" y="386079"/>
                </a:lnTo>
                <a:lnTo>
                  <a:pt x="964120" y="347979"/>
                </a:lnTo>
                <a:lnTo>
                  <a:pt x="1152124" y="347979"/>
                </a:lnTo>
                <a:lnTo>
                  <a:pt x="1152124" y="309879"/>
                </a:lnTo>
                <a:lnTo>
                  <a:pt x="964120" y="309879"/>
                </a:lnTo>
                <a:lnTo>
                  <a:pt x="964120" y="270509"/>
                </a:lnTo>
                <a:close/>
              </a:path>
              <a:path w="1152525" h="811530">
                <a:moveTo>
                  <a:pt x="500879" y="347979"/>
                </a:moveTo>
                <a:lnTo>
                  <a:pt x="461794" y="347979"/>
                </a:lnTo>
                <a:lnTo>
                  <a:pt x="461794" y="386079"/>
                </a:lnTo>
                <a:lnTo>
                  <a:pt x="500879" y="386079"/>
                </a:lnTo>
                <a:lnTo>
                  <a:pt x="500879" y="347979"/>
                </a:lnTo>
                <a:close/>
              </a:path>
              <a:path w="1152525" h="811530">
                <a:moveTo>
                  <a:pt x="655775" y="347979"/>
                </a:moveTo>
                <a:lnTo>
                  <a:pt x="616690" y="347979"/>
                </a:lnTo>
                <a:lnTo>
                  <a:pt x="616690" y="386079"/>
                </a:lnTo>
                <a:lnTo>
                  <a:pt x="655775" y="386079"/>
                </a:lnTo>
                <a:lnTo>
                  <a:pt x="655775" y="347979"/>
                </a:lnTo>
                <a:close/>
              </a:path>
              <a:path w="1152525" h="811530">
                <a:moveTo>
                  <a:pt x="1152124" y="347979"/>
                </a:moveTo>
                <a:lnTo>
                  <a:pt x="1119016" y="347979"/>
                </a:lnTo>
                <a:lnTo>
                  <a:pt x="1119016" y="386079"/>
                </a:lnTo>
                <a:lnTo>
                  <a:pt x="1152124" y="386079"/>
                </a:lnTo>
                <a:lnTo>
                  <a:pt x="1152124" y="347979"/>
                </a:lnTo>
                <a:close/>
              </a:path>
              <a:path w="1152525" h="811530">
                <a:moveTo>
                  <a:pt x="809224" y="270509"/>
                </a:moveTo>
                <a:lnTo>
                  <a:pt x="771585" y="270509"/>
                </a:lnTo>
                <a:lnTo>
                  <a:pt x="771585" y="309879"/>
                </a:lnTo>
                <a:lnTo>
                  <a:pt x="809224" y="309879"/>
                </a:lnTo>
                <a:lnTo>
                  <a:pt x="809224" y="270509"/>
                </a:lnTo>
                <a:close/>
              </a:path>
              <a:path w="1152525" h="811530">
                <a:moveTo>
                  <a:pt x="1152124" y="116839"/>
                </a:moveTo>
                <a:lnTo>
                  <a:pt x="1119016" y="116839"/>
                </a:lnTo>
                <a:lnTo>
                  <a:pt x="1119016" y="153669"/>
                </a:lnTo>
                <a:lnTo>
                  <a:pt x="906215" y="153669"/>
                </a:lnTo>
                <a:lnTo>
                  <a:pt x="899004" y="156209"/>
                </a:lnTo>
                <a:lnTo>
                  <a:pt x="893009" y="160019"/>
                </a:lnTo>
                <a:lnTo>
                  <a:pt x="888912" y="166369"/>
                </a:lnTo>
                <a:lnTo>
                  <a:pt x="887395" y="173989"/>
                </a:lnTo>
                <a:lnTo>
                  <a:pt x="887395" y="251459"/>
                </a:lnTo>
                <a:lnTo>
                  <a:pt x="888912" y="259079"/>
                </a:lnTo>
                <a:lnTo>
                  <a:pt x="893009" y="264159"/>
                </a:lnTo>
                <a:lnTo>
                  <a:pt x="899004" y="269239"/>
                </a:lnTo>
                <a:lnTo>
                  <a:pt x="906215" y="270509"/>
                </a:lnTo>
                <a:lnTo>
                  <a:pt x="1119016" y="270509"/>
                </a:lnTo>
                <a:lnTo>
                  <a:pt x="1119016" y="309879"/>
                </a:lnTo>
                <a:lnTo>
                  <a:pt x="1152124" y="309879"/>
                </a:lnTo>
                <a:lnTo>
                  <a:pt x="1152124" y="238759"/>
                </a:lnTo>
                <a:lnTo>
                  <a:pt x="1151591" y="237489"/>
                </a:lnTo>
                <a:lnTo>
                  <a:pt x="1145665" y="233679"/>
                </a:lnTo>
                <a:lnTo>
                  <a:pt x="1137835" y="232409"/>
                </a:lnTo>
                <a:lnTo>
                  <a:pt x="925035" y="232409"/>
                </a:lnTo>
                <a:lnTo>
                  <a:pt x="925035" y="193039"/>
                </a:lnTo>
                <a:lnTo>
                  <a:pt x="1137835" y="193039"/>
                </a:lnTo>
                <a:lnTo>
                  <a:pt x="1145665" y="191769"/>
                </a:lnTo>
                <a:lnTo>
                  <a:pt x="1151591" y="187959"/>
                </a:lnTo>
                <a:lnTo>
                  <a:pt x="1152124" y="186689"/>
                </a:lnTo>
                <a:lnTo>
                  <a:pt x="1152124" y="116839"/>
                </a:lnTo>
                <a:close/>
              </a:path>
              <a:path w="1152525" h="811530">
                <a:moveTo>
                  <a:pt x="1119016" y="193039"/>
                </a:moveTo>
                <a:lnTo>
                  <a:pt x="1079930" y="193039"/>
                </a:lnTo>
                <a:lnTo>
                  <a:pt x="1079930" y="232409"/>
                </a:lnTo>
                <a:lnTo>
                  <a:pt x="1119016" y="232409"/>
                </a:lnTo>
                <a:lnTo>
                  <a:pt x="1119016" y="193039"/>
                </a:lnTo>
                <a:close/>
              </a:path>
              <a:path w="1152525" h="811530">
                <a:moveTo>
                  <a:pt x="1137835" y="0"/>
                </a:moveTo>
                <a:lnTo>
                  <a:pt x="945300" y="0"/>
                </a:lnTo>
                <a:lnTo>
                  <a:pt x="937253" y="2539"/>
                </a:lnTo>
                <a:lnTo>
                  <a:pt x="930829" y="5079"/>
                </a:lnTo>
                <a:lnTo>
                  <a:pt x="926574" y="11429"/>
                </a:lnTo>
                <a:lnTo>
                  <a:pt x="925035" y="19049"/>
                </a:lnTo>
                <a:lnTo>
                  <a:pt x="925035" y="153669"/>
                </a:lnTo>
                <a:lnTo>
                  <a:pt x="964120" y="153669"/>
                </a:lnTo>
                <a:lnTo>
                  <a:pt x="964120" y="116839"/>
                </a:lnTo>
                <a:lnTo>
                  <a:pt x="1152124" y="116839"/>
                </a:lnTo>
                <a:lnTo>
                  <a:pt x="1152124" y="77469"/>
                </a:lnTo>
                <a:lnTo>
                  <a:pt x="964120" y="77469"/>
                </a:lnTo>
                <a:lnTo>
                  <a:pt x="964120" y="38099"/>
                </a:lnTo>
                <a:lnTo>
                  <a:pt x="1152124" y="38099"/>
                </a:lnTo>
                <a:lnTo>
                  <a:pt x="1152124" y="6349"/>
                </a:lnTo>
                <a:lnTo>
                  <a:pt x="1151591" y="5079"/>
                </a:lnTo>
                <a:lnTo>
                  <a:pt x="1145665" y="2539"/>
                </a:lnTo>
                <a:lnTo>
                  <a:pt x="1137835" y="0"/>
                </a:lnTo>
                <a:close/>
              </a:path>
              <a:path w="1152525" h="811530">
                <a:moveTo>
                  <a:pt x="1152124" y="38099"/>
                </a:moveTo>
                <a:lnTo>
                  <a:pt x="1119016" y="38099"/>
                </a:lnTo>
                <a:lnTo>
                  <a:pt x="1119016" y="77469"/>
                </a:lnTo>
                <a:lnTo>
                  <a:pt x="1152124" y="77469"/>
                </a:lnTo>
                <a:lnTo>
                  <a:pt x="1152124" y="38099"/>
                </a:lnTo>
                <a:close/>
              </a:path>
            </a:pathLst>
          </a:custGeom>
          <a:solidFill>
            <a:srgbClr val="2D67C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38874" y="1784537"/>
            <a:ext cx="1054100" cy="718185"/>
          </a:xfrm>
          <a:custGeom>
            <a:avLst/>
            <a:gdLst/>
            <a:ahLst/>
            <a:cxnLst/>
            <a:rect l="l" t="t" r="r" b="b"/>
            <a:pathLst>
              <a:path w="1054100" h="718185">
                <a:moveTo>
                  <a:pt x="172086" y="418641"/>
                </a:moveTo>
                <a:lnTo>
                  <a:pt x="164734" y="419501"/>
                </a:lnTo>
                <a:lnTo>
                  <a:pt x="157786" y="423348"/>
                </a:lnTo>
                <a:lnTo>
                  <a:pt x="154893" y="426265"/>
                </a:lnTo>
                <a:lnTo>
                  <a:pt x="154893" y="429161"/>
                </a:lnTo>
                <a:lnTo>
                  <a:pt x="0" y="698829"/>
                </a:lnTo>
                <a:lnTo>
                  <a:pt x="33296" y="717677"/>
                </a:lnTo>
                <a:lnTo>
                  <a:pt x="173713" y="471203"/>
                </a:lnTo>
                <a:lnTo>
                  <a:pt x="224849" y="471203"/>
                </a:lnTo>
                <a:lnTo>
                  <a:pt x="185302" y="424797"/>
                </a:lnTo>
                <a:lnTo>
                  <a:pt x="179166" y="420497"/>
                </a:lnTo>
                <a:lnTo>
                  <a:pt x="172086" y="418641"/>
                </a:lnTo>
                <a:close/>
              </a:path>
              <a:path w="1054100" h="718185">
                <a:moveTo>
                  <a:pt x="224849" y="471203"/>
                </a:moveTo>
                <a:lnTo>
                  <a:pt x="173713" y="471203"/>
                </a:lnTo>
                <a:lnTo>
                  <a:pt x="272150" y="585740"/>
                </a:lnTo>
                <a:lnTo>
                  <a:pt x="276507" y="590085"/>
                </a:lnTo>
                <a:lnTo>
                  <a:pt x="280846" y="592982"/>
                </a:lnTo>
                <a:lnTo>
                  <a:pt x="292415" y="592982"/>
                </a:lnTo>
                <a:lnTo>
                  <a:pt x="298219" y="590085"/>
                </a:lnTo>
                <a:lnTo>
                  <a:pt x="302558" y="585740"/>
                </a:lnTo>
                <a:lnTo>
                  <a:pt x="336819" y="543699"/>
                </a:lnTo>
                <a:lnTo>
                  <a:pt x="286631" y="543699"/>
                </a:lnTo>
                <a:lnTo>
                  <a:pt x="224849" y="471203"/>
                </a:lnTo>
                <a:close/>
              </a:path>
              <a:path w="1054100" h="718185">
                <a:moveTo>
                  <a:pt x="459080" y="341800"/>
                </a:moveTo>
                <a:lnTo>
                  <a:pt x="452000" y="343656"/>
                </a:lnTo>
                <a:lnTo>
                  <a:pt x="445865" y="347956"/>
                </a:lnTo>
                <a:lnTo>
                  <a:pt x="286631" y="543699"/>
                </a:lnTo>
                <a:lnTo>
                  <a:pt x="336819" y="543699"/>
                </a:lnTo>
                <a:lnTo>
                  <a:pt x="463238" y="388568"/>
                </a:lnTo>
                <a:lnTo>
                  <a:pt x="522569" y="388568"/>
                </a:lnTo>
                <a:lnTo>
                  <a:pt x="473381" y="346508"/>
                </a:lnTo>
                <a:lnTo>
                  <a:pt x="466432" y="342660"/>
                </a:lnTo>
                <a:lnTo>
                  <a:pt x="459080" y="341800"/>
                </a:lnTo>
                <a:close/>
              </a:path>
              <a:path w="1054100" h="718185">
                <a:moveTo>
                  <a:pt x="522569" y="388568"/>
                </a:moveTo>
                <a:lnTo>
                  <a:pt x="463238" y="388568"/>
                </a:lnTo>
                <a:lnTo>
                  <a:pt x="583387" y="491499"/>
                </a:lnTo>
                <a:lnTo>
                  <a:pt x="589728" y="495346"/>
                </a:lnTo>
                <a:lnTo>
                  <a:pt x="597152" y="496206"/>
                </a:lnTo>
                <a:lnTo>
                  <a:pt x="604573" y="494351"/>
                </a:lnTo>
                <a:lnTo>
                  <a:pt x="610903" y="490051"/>
                </a:lnTo>
                <a:lnTo>
                  <a:pt x="610903" y="488602"/>
                </a:lnTo>
                <a:lnTo>
                  <a:pt x="612349" y="487154"/>
                </a:lnTo>
                <a:lnTo>
                  <a:pt x="639195" y="448009"/>
                </a:lnTo>
                <a:lnTo>
                  <a:pt x="592083" y="448009"/>
                </a:lnTo>
                <a:lnTo>
                  <a:pt x="522569" y="388568"/>
                </a:lnTo>
                <a:close/>
              </a:path>
              <a:path w="1054100" h="718185">
                <a:moveTo>
                  <a:pt x="813561" y="147887"/>
                </a:moveTo>
                <a:lnTo>
                  <a:pt x="800545" y="147887"/>
                </a:lnTo>
                <a:lnTo>
                  <a:pt x="796207" y="150784"/>
                </a:lnTo>
                <a:lnTo>
                  <a:pt x="791849" y="156578"/>
                </a:lnTo>
                <a:lnTo>
                  <a:pt x="592083" y="448009"/>
                </a:lnTo>
                <a:lnTo>
                  <a:pt x="639195" y="448009"/>
                </a:lnTo>
                <a:lnTo>
                  <a:pt x="809222" y="200087"/>
                </a:lnTo>
                <a:lnTo>
                  <a:pt x="859095" y="200087"/>
                </a:lnTo>
                <a:lnTo>
                  <a:pt x="823704" y="155129"/>
                </a:lnTo>
                <a:lnTo>
                  <a:pt x="819365" y="150784"/>
                </a:lnTo>
                <a:lnTo>
                  <a:pt x="813561" y="147887"/>
                </a:lnTo>
                <a:close/>
              </a:path>
              <a:path w="1054100" h="718185">
                <a:moveTo>
                  <a:pt x="859095" y="200087"/>
                </a:moveTo>
                <a:lnTo>
                  <a:pt x="809222" y="200087"/>
                </a:lnTo>
                <a:lnTo>
                  <a:pt x="870020" y="275479"/>
                </a:lnTo>
                <a:lnTo>
                  <a:pt x="874378" y="281273"/>
                </a:lnTo>
                <a:lnTo>
                  <a:pt x="880162" y="284170"/>
                </a:lnTo>
                <a:lnTo>
                  <a:pt x="885947" y="282721"/>
                </a:lnTo>
                <a:lnTo>
                  <a:pt x="893197" y="282721"/>
                </a:lnTo>
                <a:lnTo>
                  <a:pt x="898982" y="279824"/>
                </a:lnTo>
                <a:lnTo>
                  <a:pt x="901874" y="274031"/>
                </a:lnTo>
                <a:lnTo>
                  <a:pt x="928658" y="230522"/>
                </a:lnTo>
                <a:lnTo>
                  <a:pt x="883055" y="230522"/>
                </a:lnTo>
                <a:lnTo>
                  <a:pt x="859095" y="200087"/>
                </a:lnTo>
                <a:close/>
              </a:path>
              <a:path w="1054100" h="718185">
                <a:moveTo>
                  <a:pt x="1053685" y="52198"/>
                </a:moveTo>
                <a:lnTo>
                  <a:pt x="993080" y="52198"/>
                </a:lnTo>
                <a:lnTo>
                  <a:pt x="883055" y="230522"/>
                </a:lnTo>
                <a:lnTo>
                  <a:pt x="928658" y="230522"/>
                </a:lnTo>
                <a:lnTo>
                  <a:pt x="1020577" y="81204"/>
                </a:lnTo>
                <a:lnTo>
                  <a:pt x="1053685" y="81204"/>
                </a:lnTo>
                <a:lnTo>
                  <a:pt x="1053685" y="52198"/>
                </a:lnTo>
                <a:close/>
              </a:path>
              <a:path w="1054100" h="718185">
                <a:moveTo>
                  <a:pt x="1053685" y="81204"/>
                </a:moveTo>
                <a:lnTo>
                  <a:pt x="1020577" y="81204"/>
                </a:lnTo>
                <a:lnTo>
                  <a:pt x="1020577" y="129039"/>
                </a:lnTo>
                <a:lnTo>
                  <a:pt x="1053685" y="129039"/>
                </a:lnTo>
                <a:lnTo>
                  <a:pt x="1053685" y="81204"/>
                </a:lnTo>
                <a:close/>
              </a:path>
              <a:path w="1054100" h="718185">
                <a:moveTo>
                  <a:pt x="1053685" y="0"/>
                </a:moveTo>
                <a:lnTo>
                  <a:pt x="1021151" y="0"/>
                </a:lnTo>
                <a:lnTo>
                  <a:pt x="936621" y="33350"/>
                </a:lnTo>
                <a:lnTo>
                  <a:pt x="949656" y="69598"/>
                </a:lnTo>
                <a:lnTo>
                  <a:pt x="993080" y="52198"/>
                </a:lnTo>
                <a:lnTo>
                  <a:pt x="1053685" y="52198"/>
                </a:lnTo>
                <a:lnTo>
                  <a:pt x="1053685" y="0"/>
                </a:lnTo>
                <a:close/>
              </a:path>
            </a:pathLst>
          </a:custGeom>
          <a:solidFill>
            <a:srgbClr val="2D67C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6762750" y="1714245"/>
            <a:ext cx="2833370" cy="12515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400">
                <a:solidFill>
                  <a:srgbClr val="2C4F79"/>
                </a:solidFill>
                <a:latin typeface="Calibri"/>
                <a:cs typeface="Calibri"/>
              </a:rPr>
              <a:t>a</a:t>
            </a:r>
            <a:r>
              <a:rPr dirty="0" sz="2400" spc="-10">
                <a:solidFill>
                  <a:srgbClr val="2C4F79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2C4F79"/>
                </a:solidFill>
                <a:latin typeface="Calibri"/>
                <a:cs typeface="Calibri"/>
              </a:rPr>
              <a:t>diversion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2400" spc="-5">
                <a:solidFill>
                  <a:srgbClr val="2C4F79"/>
                </a:solidFill>
                <a:latin typeface="Calibri"/>
                <a:cs typeface="Calibri"/>
              </a:rPr>
              <a:t>of other</a:t>
            </a:r>
            <a:r>
              <a:rPr dirty="0" sz="2400" spc="-30">
                <a:solidFill>
                  <a:srgbClr val="2C4F79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2C4F79"/>
                </a:solidFill>
                <a:latin typeface="Calibri"/>
                <a:cs typeface="Calibri"/>
              </a:rPr>
              <a:t>non-casino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400" spc="-10">
                <a:solidFill>
                  <a:srgbClr val="2C4F79"/>
                </a:solidFill>
                <a:latin typeface="Calibri"/>
                <a:cs typeface="Calibri"/>
              </a:rPr>
              <a:t>discretionary</a:t>
            </a:r>
            <a:r>
              <a:rPr dirty="0" sz="2400" spc="-40">
                <a:solidFill>
                  <a:srgbClr val="2C4F79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2C4F79"/>
                </a:solidFill>
                <a:latin typeface="Calibri"/>
                <a:cs typeface="Calibri"/>
              </a:rPr>
              <a:t>spending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663184" y="2043683"/>
            <a:ext cx="635635" cy="635635"/>
          </a:xfrm>
          <a:custGeom>
            <a:avLst/>
            <a:gdLst/>
            <a:ahLst/>
            <a:cxnLst/>
            <a:rect l="l" t="t" r="r" b="b"/>
            <a:pathLst>
              <a:path w="635635" h="635635">
                <a:moveTo>
                  <a:pt x="317753" y="0"/>
                </a:moveTo>
                <a:lnTo>
                  <a:pt x="270793" y="3444"/>
                </a:lnTo>
                <a:lnTo>
                  <a:pt x="225973" y="13451"/>
                </a:lnTo>
                <a:lnTo>
                  <a:pt x="183786" y="29529"/>
                </a:lnTo>
                <a:lnTo>
                  <a:pt x="144723" y="51186"/>
                </a:lnTo>
                <a:lnTo>
                  <a:pt x="109274" y="77931"/>
                </a:lnTo>
                <a:lnTo>
                  <a:pt x="77931" y="109274"/>
                </a:lnTo>
                <a:lnTo>
                  <a:pt x="51186" y="144723"/>
                </a:lnTo>
                <a:lnTo>
                  <a:pt x="29529" y="183786"/>
                </a:lnTo>
                <a:lnTo>
                  <a:pt x="13451" y="225973"/>
                </a:lnTo>
                <a:lnTo>
                  <a:pt x="3444" y="270793"/>
                </a:lnTo>
                <a:lnTo>
                  <a:pt x="0" y="317753"/>
                </a:lnTo>
                <a:lnTo>
                  <a:pt x="3444" y="364714"/>
                </a:lnTo>
                <a:lnTo>
                  <a:pt x="13451" y="409534"/>
                </a:lnTo>
                <a:lnTo>
                  <a:pt x="29529" y="451721"/>
                </a:lnTo>
                <a:lnTo>
                  <a:pt x="51186" y="490784"/>
                </a:lnTo>
                <a:lnTo>
                  <a:pt x="77931" y="526233"/>
                </a:lnTo>
                <a:lnTo>
                  <a:pt x="109274" y="557576"/>
                </a:lnTo>
                <a:lnTo>
                  <a:pt x="144723" y="584321"/>
                </a:lnTo>
                <a:lnTo>
                  <a:pt x="183786" y="605978"/>
                </a:lnTo>
                <a:lnTo>
                  <a:pt x="225973" y="622056"/>
                </a:lnTo>
                <a:lnTo>
                  <a:pt x="270793" y="632063"/>
                </a:lnTo>
                <a:lnTo>
                  <a:pt x="317753" y="635507"/>
                </a:lnTo>
                <a:lnTo>
                  <a:pt x="364714" y="632063"/>
                </a:lnTo>
                <a:lnTo>
                  <a:pt x="409534" y="622056"/>
                </a:lnTo>
                <a:lnTo>
                  <a:pt x="451721" y="605978"/>
                </a:lnTo>
                <a:lnTo>
                  <a:pt x="490784" y="584321"/>
                </a:lnTo>
                <a:lnTo>
                  <a:pt x="526233" y="557576"/>
                </a:lnTo>
                <a:lnTo>
                  <a:pt x="557576" y="526233"/>
                </a:lnTo>
                <a:lnTo>
                  <a:pt x="584321" y="490784"/>
                </a:lnTo>
                <a:lnTo>
                  <a:pt x="605978" y="451721"/>
                </a:lnTo>
                <a:lnTo>
                  <a:pt x="622056" y="409534"/>
                </a:lnTo>
                <a:lnTo>
                  <a:pt x="632063" y="364714"/>
                </a:lnTo>
                <a:lnTo>
                  <a:pt x="635507" y="317753"/>
                </a:lnTo>
                <a:lnTo>
                  <a:pt x="632063" y="270793"/>
                </a:lnTo>
                <a:lnTo>
                  <a:pt x="622056" y="225973"/>
                </a:lnTo>
                <a:lnTo>
                  <a:pt x="605978" y="183786"/>
                </a:lnTo>
                <a:lnTo>
                  <a:pt x="584321" y="144723"/>
                </a:lnTo>
                <a:lnTo>
                  <a:pt x="557576" y="109274"/>
                </a:lnTo>
                <a:lnTo>
                  <a:pt x="526233" y="77931"/>
                </a:lnTo>
                <a:lnTo>
                  <a:pt x="490784" y="51186"/>
                </a:lnTo>
                <a:lnTo>
                  <a:pt x="451721" y="29529"/>
                </a:lnTo>
                <a:lnTo>
                  <a:pt x="409534" y="13451"/>
                </a:lnTo>
                <a:lnTo>
                  <a:pt x="364714" y="3444"/>
                </a:lnTo>
                <a:lnTo>
                  <a:pt x="317753" y="0"/>
                </a:lnTo>
                <a:close/>
              </a:path>
            </a:pathLst>
          </a:custGeom>
          <a:solidFill>
            <a:srgbClr val="0F4A9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663184" y="2043683"/>
            <a:ext cx="635635" cy="635635"/>
          </a:xfrm>
          <a:custGeom>
            <a:avLst/>
            <a:gdLst/>
            <a:ahLst/>
            <a:cxnLst/>
            <a:rect l="l" t="t" r="r" b="b"/>
            <a:pathLst>
              <a:path w="635635" h="635635">
                <a:moveTo>
                  <a:pt x="0" y="317753"/>
                </a:moveTo>
                <a:lnTo>
                  <a:pt x="3444" y="270793"/>
                </a:lnTo>
                <a:lnTo>
                  <a:pt x="13451" y="225973"/>
                </a:lnTo>
                <a:lnTo>
                  <a:pt x="29529" y="183786"/>
                </a:lnTo>
                <a:lnTo>
                  <a:pt x="51186" y="144723"/>
                </a:lnTo>
                <a:lnTo>
                  <a:pt x="77931" y="109274"/>
                </a:lnTo>
                <a:lnTo>
                  <a:pt x="109274" y="77931"/>
                </a:lnTo>
                <a:lnTo>
                  <a:pt x="144723" y="51186"/>
                </a:lnTo>
                <a:lnTo>
                  <a:pt x="183786" y="29529"/>
                </a:lnTo>
                <a:lnTo>
                  <a:pt x="225973" y="13451"/>
                </a:lnTo>
                <a:lnTo>
                  <a:pt x="270793" y="3444"/>
                </a:lnTo>
                <a:lnTo>
                  <a:pt x="317753" y="0"/>
                </a:lnTo>
                <a:lnTo>
                  <a:pt x="364714" y="3444"/>
                </a:lnTo>
                <a:lnTo>
                  <a:pt x="409534" y="13451"/>
                </a:lnTo>
                <a:lnTo>
                  <a:pt x="451721" y="29529"/>
                </a:lnTo>
                <a:lnTo>
                  <a:pt x="490784" y="51186"/>
                </a:lnTo>
                <a:lnTo>
                  <a:pt x="526233" y="77931"/>
                </a:lnTo>
                <a:lnTo>
                  <a:pt x="557576" y="109274"/>
                </a:lnTo>
                <a:lnTo>
                  <a:pt x="584321" y="144723"/>
                </a:lnTo>
                <a:lnTo>
                  <a:pt x="605978" y="183786"/>
                </a:lnTo>
                <a:lnTo>
                  <a:pt x="622056" y="225973"/>
                </a:lnTo>
                <a:lnTo>
                  <a:pt x="632063" y="270793"/>
                </a:lnTo>
                <a:lnTo>
                  <a:pt x="635507" y="317753"/>
                </a:lnTo>
                <a:lnTo>
                  <a:pt x="632063" y="364714"/>
                </a:lnTo>
                <a:lnTo>
                  <a:pt x="622056" y="409534"/>
                </a:lnTo>
                <a:lnTo>
                  <a:pt x="605978" y="451721"/>
                </a:lnTo>
                <a:lnTo>
                  <a:pt x="584321" y="490784"/>
                </a:lnTo>
                <a:lnTo>
                  <a:pt x="557576" y="526233"/>
                </a:lnTo>
                <a:lnTo>
                  <a:pt x="526233" y="557576"/>
                </a:lnTo>
                <a:lnTo>
                  <a:pt x="490784" y="584321"/>
                </a:lnTo>
                <a:lnTo>
                  <a:pt x="451721" y="605978"/>
                </a:lnTo>
                <a:lnTo>
                  <a:pt x="409534" y="622056"/>
                </a:lnTo>
                <a:lnTo>
                  <a:pt x="364714" y="632063"/>
                </a:lnTo>
                <a:lnTo>
                  <a:pt x="317753" y="635507"/>
                </a:lnTo>
                <a:lnTo>
                  <a:pt x="270793" y="632063"/>
                </a:lnTo>
                <a:lnTo>
                  <a:pt x="225973" y="622056"/>
                </a:lnTo>
                <a:lnTo>
                  <a:pt x="183786" y="605978"/>
                </a:lnTo>
                <a:lnTo>
                  <a:pt x="144723" y="584321"/>
                </a:lnTo>
                <a:lnTo>
                  <a:pt x="109274" y="557576"/>
                </a:lnTo>
                <a:lnTo>
                  <a:pt x="77931" y="526233"/>
                </a:lnTo>
                <a:lnTo>
                  <a:pt x="51186" y="490784"/>
                </a:lnTo>
                <a:lnTo>
                  <a:pt x="29529" y="451721"/>
                </a:lnTo>
                <a:lnTo>
                  <a:pt x="13451" y="409534"/>
                </a:lnTo>
                <a:lnTo>
                  <a:pt x="3444" y="364714"/>
                </a:lnTo>
                <a:lnTo>
                  <a:pt x="0" y="317753"/>
                </a:lnTo>
                <a:close/>
              </a:path>
            </a:pathLst>
          </a:custGeom>
          <a:ln w="12192">
            <a:solidFill>
              <a:srgbClr val="294A7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5843778" y="2196465"/>
            <a:ext cx="2749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s.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7449" y="4282185"/>
            <a:ext cx="3216275" cy="1610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44536A"/>
                </a:solidFill>
                <a:latin typeface="Calibri"/>
                <a:cs typeface="Calibri"/>
              </a:rPr>
              <a:t>The </a:t>
            </a:r>
            <a:r>
              <a:rPr dirty="0" sz="2400" spc="-15">
                <a:solidFill>
                  <a:srgbClr val="44536A"/>
                </a:solidFill>
                <a:latin typeface="Calibri"/>
                <a:cs typeface="Calibri"/>
              </a:rPr>
              <a:t>greatest </a:t>
            </a:r>
            <a:r>
              <a:rPr dirty="0" sz="2400" spc="-20">
                <a:solidFill>
                  <a:srgbClr val="44536A"/>
                </a:solidFill>
                <a:latin typeface="Calibri"/>
                <a:cs typeface="Calibri"/>
              </a:rPr>
              <a:t>effect </a:t>
            </a:r>
            <a:r>
              <a:rPr dirty="0" sz="2400">
                <a:solidFill>
                  <a:srgbClr val="44536A"/>
                </a:solidFill>
                <a:latin typeface="Calibri"/>
                <a:cs typeface="Calibri"/>
              </a:rPr>
              <a:t>will</a:t>
            </a:r>
            <a:r>
              <a:rPr dirty="0" sz="2400" spc="-6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44536A"/>
                </a:solidFill>
                <a:latin typeface="Calibri"/>
                <a:cs typeface="Calibri"/>
              </a:rPr>
              <a:t>be  on </a:t>
            </a:r>
            <a:r>
              <a:rPr dirty="0" sz="2800" spc="-10" b="1">
                <a:solidFill>
                  <a:srgbClr val="44536A"/>
                </a:solidFill>
                <a:latin typeface="Calibri"/>
                <a:cs typeface="Calibri"/>
              </a:rPr>
              <a:t>leisure </a:t>
            </a:r>
            <a:r>
              <a:rPr dirty="0" sz="2800" spc="-5" b="1">
                <a:solidFill>
                  <a:srgbClr val="44536A"/>
                </a:solidFill>
                <a:latin typeface="Calibri"/>
                <a:cs typeface="Calibri"/>
              </a:rPr>
              <a:t>and  </a:t>
            </a:r>
            <a:r>
              <a:rPr dirty="0" sz="2800" spc="-15" b="1">
                <a:solidFill>
                  <a:srgbClr val="44536A"/>
                </a:solidFill>
                <a:latin typeface="Calibri"/>
                <a:cs typeface="Calibri"/>
              </a:rPr>
              <a:t>entertainment  </a:t>
            </a:r>
            <a:r>
              <a:rPr dirty="0" sz="2400" spc="-10">
                <a:solidFill>
                  <a:srgbClr val="44536A"/>
                </a:solidFill>
                <a:latin typeface="Calibri"/>
                <a:cs typeface="Calibri"/>
              </a:rPr>
              <a:t>discretionary</a:t>
            </a:r>
            <a:r>
              <a:rPr dirty="0" sz="2400" spc="-2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44536A"/>
                </a:solidFill>
                <a:latin typeface="Calibri"/>
                <a:cs typeface="Calibri"/>
              </a:rPr>
              <a:t>spending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656203" y="4282185"/>
            <a:ext cx="3053080" cy="234251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 marL="12700" marR="5080">
              <a:lnSpc>
                <a:spcPct val="99600"/>
              </a:lnSpc>
              <a:spcBef>
                <a:spcPts val="110"/>
              </a:spcBef>
            </a:pPr>
            <a:r>
              <a:rPr dirty="0" sz="2400" spc="-15">
                <a:solidFill>
                  <a:srgbClr val="44536A"/>
                </a:solidFill>
                <a:latin typeface="Calibri"/>
                <a:cs typeface="Calibri"/>
              </a:rPr>
              <a:t>Any </a:t>
            </a:r>
            <a:r>
              <a:rPr dirty="0" sz="2400" spc="-5">
                <a:solidFill>
                  <a:srgbClr val="44536A"/>
                </a:solidFill>
                <a:latin typeface="Calibri"/>
                <a:cs typeface="Calibri"/>
              </a:rPr>
              <a:t>casino </a:t>
            </a:r>
            <a:r>
              <a:rPr dirty="0" sz="2400" spc="-10">
                <a:solidFill>
                  <a:srgbClr val="44536A"/>
                </a:solidFill>
                <a:latin typeface="Calibri"/>
                <a:cs typeface="Calibri"/>
              </a:rPr>
              <a:t>resort</a:t>
            </a:r>
            <a:r>
              <a:rPr dirty="0" sz="2400" spc="-45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44536A"/>
                </a:solidFill>
                <a:latin typeface="Calibri"/>
                <a:cs typeface="Calibri"/>
              </a:rPr>
              <a:t>should  </a:t>
            </a:r>
            <a:r>
              <a:rPr dirty="0" sz="2800" spc="-20" b="1">
                <a:solidFill>
                  <a:srgbClr val="44536A"/>
                </a:solidFill>
                <a:latin typeface="Calibri"/>
                <a:cs typeface="Calibri"/>
              </a:rPr>
              <a:t>leverage, </a:t>
            </a:r>
            <a:r>
              <a:rPr dirty="0" sz="2800" spc="-5" b="1">
                <a:solidFill>
                  <a:srgbClr val="44536A"/>
                </a:solidFill>
                <a:latin typeface="Calibri"/>
                <a:cs typeface="Calibri"/>
              </a:rPr>
              <a:t>not  </a:t>
            </a:r>
            <a:r>
              <a:rPr dirty="0" sz="2800" spc="-20" b="1">
                <a:solidFill>
                  <a:srgbClr val="44536A"/>
                </a:solidFill>
                <a:latin typeface="Calibri"/>
                <a:cs typeface="Calibri"/>
              </a:rPr>
              <a:t>recreate,</a:t>
            </a:r>
            <a:endParaRPr sz="2800">
              <a:latin typeface="Calibri"/>
              <a:cs typeface="Calibri"/>
            </a:endParaRPr>
          </a:p>
          <a:p>
            <a:pPr algn="ctr" marL="165100" marR="159385" indent="1270">
              <a:lnSpc>
                <a:spcPct val="100000"/>
              </a:lnSpc>
              <a:spcBef>
                <a:spcPts val="30"/>
              </a:spcBef>
            </a:pPr>
            <a:r>
              <a:rPr dirty="0" sz="2400">
                <a:solidFill>
                  <a:srgbClr val="44536A"/>
                </a:solidFill>
                <a:latin typeface="Calibri"/>
                <a:cs typeface="Calibri"/>
              </a:rPr>
              <a:t>the </a:t>
            </a:r>
            <a:r>
              <a:rPr dirty="0" sz="2400" spc="-10">
                <a:solidFill>
                  <a:srgbClr val="44536A"/>
                </a:solidFill>
                <a:latin typeface="Calibri"/>
                <a:cs typeface="Calibri"/>
              </a:rPr>
              <a:t>surrounding  </a:t>
            </a:r>
            <a:r>
              <a:rPr dirty="0" sz="2400" spc="-5">
                <a:solidFill>
                  <a:srgbClr val="44536A"/>
                </a:solidFill>
                <a:latin typeface="Calibri"/>
                <a:cs typeface="Calibri"/>
              </a:rPr>
              <a:t>hospitality </a:t>
            </a:r>
            <a:r>
              <a:rPr dirty="0" sz="2400">
                <a:solidFill>
                  <a:srgbClr val="44536A"/>
                </a:solidFill>
                <a:latin typeface="Calibri"/>
                <a:cs typeface="Calibri"/>
              </a:rPr>
              <a:t>and</a:t>
            </a:r>
            <a:r>
              <a:rPr dirty="0" sz="2400" spc="-12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44536A"/>
                </a:solidFill>
                <a:latin typeface="Calibri"/>
                <a:cs typeface="Calibri"/>
              </a:rPr>
              <a:t>leisure  assets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016622" y="4285234"/>
            <a:ext cx="3241040" cy="24301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03505" marR="96520" indent="-1905">
              <a:lnSpc>
                <a:spcPct val="100000"/>
              </a:lnSpc>
              <a:spcBef>
                <a:spcPts val="95"/>
              </a:spcBef>
            </a:pPr>
            <a:r>
              <a:rPr dirty="0" sz="2200" spc="-20">
                <a:solidFill>
                  <a:srgbClr val="44536A"/>
                </a:solidFill>
                <a:latin typeface="Calibri"/>
                <a:cs typeface="Calibri"/>
              </a:rPr>
              <a:t>Atlanta </a:t>
            </a:r>
            <a:r>
              <a:rPr dirty="0" sz="2200" spc="-5">
                <a:solidFill>
                  <a:srgbClr val="44536A"/>
                </a:solidFill>
                <a:latin typeface="Calibri"/>
                <a:cs typeface="Calibri"/>
              </a:rPr>
              <a:t>and </a:t>
            </a:r>
            <a:r>
              <a:rPr dirty="0" sz="2200" spc="-10">
                <a:solidFill>
                  <a:srgbClr val="44536A"/>
                </a:solidFill>
                <a:latin typeface="Calibri"/>
                <a:cs typeface="Calibri"/>
              </a:rPr>
              <a:t>other  </a:t>
            </a:r>
            <a:r>
              <a:rPr dirty="0" sz="2200" spc="-5">
                <a:solidFill>
                  <a:srgbClr val="44536A"/>
                </a:solidFill>
                <a:latin typeface="Calibri"/>
                <a:cs typeface="Calibri"/>
              </a:rPr>
              <a:t>jurisdictions </a:t>
            </a:r>
            <a:r>
              <a:rPr dirty="0" sz="2200" spc="-10">
                <a:solidFill>
                  <a:srgbClr val="44536A"/>
                </a:solidFill>
                <a:latin typeface="Calibri"/>
                <a:cs typeface="Calibri"/>
              </a:rPr>
              <a:t>must</a:t>
            </a:r>
            <a:r>
              <a:rPr dirty="0" sz="2200" spc="-7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z="2200" spc="-15">
                <a:solidFill>
                  <a:srgbClr val="44536A"/>
                </a:solidFill>
                <a:latin typeface="Calibri"/>
                <a:cs typeface="Calibri"/>
              </a:rPr>
              <a:t>carefully  </a:t>
            </a:r>
            <a:r>
              <a:rPr dirty="0" sz="2200" spc="-10">
                <a:solidFill>
                  <a:srgbClr val="44536A"/>
                </a:solidFill>
                <a:latin typeface="Calibri"/>
                <a:cs typeface="Calibri"/>
              </a:rPr>
              <a:t>consider </a:t>
            </a:r>
            <a:r>
              <a:rPr dirty="0" sz="2200" spc="-5">
                <a:solidFill>
                  <a:srgbClr val="44536A"/>
                </a:solidFill>
                <a:latin typeface="Calibri"/>
                <a:cs typeface="Calibri"/>
              </a:rPr>
              <a:t>the </a:t>
            </a:r>
            <a:r>
              <a:rPr dirty="0" sz="2200" spc="-10">
                <a:solidFill>
                  <a:srgbClr val="44536A"/>
                </a:solidFill>
                <a:latin typeface="Calibri"/>
                <a:cs typeface="Calibri"/>
              </a:rPr>
              <a:t>potential  </a:t>
            </a:r>
            <a:r>
              <a:rPr dirty="0" sz="2200" spc="-5">
                <a:solidFill>
                  <a:srgbClr val="44536A"/>
                </a:solidFill>
                <a:latin typeface="Calibri"/>
                <a:cs typeface="Calibri"/>
              </a:rPr>
              <a:t>impact</a:t>
            </a:r>
            <a:endParaRPr sz="2200">
              <a:latin typeface="Calibri"/>
              <a:cs typeface="Calibri"/>
            </a:endParaRPr>
          </a:p>
          <a:p>
            <a:pPr algn="ctr" marL="12700" marR="5080" indent="3175">
              <a:lnSpc>
                <a:spcPct val="99600"/>
              </a:lnSpc>
              <a:spcBef>
                <a:spcPts val="10"/>
              </a:spcBef>
            </a:pPr>
            <a:r>
              <a:rPr dirty="0" sz="2200">
                <a:solidFill>
                  <a:srgbClr val="44536A"/>
                </a:solidFill>
                <a:latin typeface="Calibri"/>
                <a:cs typeface="Calibri"/>
              </a:rPr>
              <a:t>of </a:t>
            </a:r>
            <a:r>
              <a:rPr dirty="0" sz="2200" spc="-5">
                <a:solidFill>
                  <a:srgbClr val="44536A"/>
                </a:solidFill>
                <a:latin typeface="Calibri"/>
                <a:cs typeface="Calibri"/>
              </a:rPr>
              <a:t>a </a:t>
            </a:r>
            <a:r>
              <a:rPr dirty="0" sz="2200" spc="-20">
                <a:solidFill>
                  <a:srgbClr val="44536A"/>
                </a:solidFill>
                <a:latin typeface="Calibri"/>
                <a:cs typeface="Calibri"/>
              </a:rPr>
              <a:t>casino’s </a:t>
            </a:r>
            <a:r>
              <a:rPr dirty="0" sz="2200" spc="-10">
                <a:solidFill>
                  <a:srgbClr val="44536A"/>
                </a:solidFill>
                <a:latin typeface="Calibri"/>
                <a:cs typeface="Calibri"/>
              </a:rPr>
              <a:t>entertainment  </a:t>
            </a:r>
            <a:r>
              <a:rPr dirty="0" sz="2200" spc="-5">
                <a:solidFill>
                  <a:srgbClr val="44536A"/>
                </a:solidFill>
                <a:latin typeface="Calibri"/>
                <a:cs typeface="Calibri"/>
              </a:rPr>
              <a:t>and </a:t>
            </a:r>
            <a:r>
              <a:rPr dirty="0" sz="2200" spc="-15">
                <a:solidFill>
                  <a:srgbClr val="44536A"/>
                </a:solidFill>
                <a:latin typeface="Calibri"/>
                <a:cs typeface="Calibri"/>
              </a:rPr>
              <a:t>retail </a:t>
            </a:r>
            <a:r>
              <a:rPr dirty="0" sz="2200" spc="-10">
                <a:solidFill>
                  <a:srgbClr val="44536A"/>
                </a:solidFill>
                <a:latin typeface="Calibri"/>
                <a:cs typeface="Calibri"/>
              </a:rPr>
              <a:t>component </a:t>
            </a:r>
            <a:r>
              <a:rPr dirty="0" sz="2200" spc="-5">
                <a:solidFill>
                  <a:srgbClr val="44536A"/>
                </a:solidFill>
                <a:latin typeface="Calibri"/>
                <a:cs typeface="Calibri"/>
              </a:rPr>
              <a:t>on  </a:t>
            </a:r>
            <a:r>
              <a:rPr dirty="0" sz="2600" spc="-5" b="1">
                <a:solidFill>
                  <a:srgbClr val="44536A"/>
                </a:solidFill>
                <a:latin typeface="Calibri"/>
                <a:cs typeface="Calibri"/>
              </a:rPr>
              <a:t>surrounding</a:t>
            </a:r>
            <a:r>
              <a:rPr dirty="0" sz="2600" spc="-55" b="1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44536A"/>
                </a:solidFill>
                <a:latin typeface="Calibri"/>
                <a:cs typeface="Calibri"/>
              </a:rPr>
              <a:t>businesses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516123" y="6448044"/>
            <a:ext cx="1990344" cy="7193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458464" y="6483096"/>
            <a:ext cx="959485" cy="601980"/>
          </a:xfrm>
          <a:custGeom>
            <a:avLst/>
            <a:gdLst/>
            <a:ahLst/>
            <a:cxnLst/>
            <a:rect l="l" t="t" r="r" b="b"/>
            <a:pathLst>
              <a:path w="959485" h="601979">
                <a:moveTo>
                  <a:pt x="883793" y="150494"/>
                </a:moveTo>
                <a:lnTo>
                  <a:pt x="733298" y="150494"/>
                </a:lnTo>
                <a:lnTo>
                  <a:pt x="717677" y="188826"/>
                </a:lnTo>
                <a:lnTo>
                  <a:pt x="698774" y="225972"/>
                </a:lnTo>
                <a:lnTo>
                  <a:pt x="676717" y="261853"/>
                </a:lnTo>
                <a:lnTo>
                  <a:pt x="651636" y="296390"/>
                </a:lnTo>
                <a:lnTo>
                  <a:pt x="623659" y="329504"/>
                </a:lnTo>
                <a:lnTo>
                  <a:pt x="592914" y="361117"/>
                </a:lnTo>
                <a:lnTo>
                  <a:pt x="559531" y="391150"/>
                </a:lnTo>
                <a:lnTo>
                  <a:pt x="523638" y="419523"/>
                </a:lnTo>
                <a:lnTo>
                  <a:pt x="485365" y="446157"/>
                </a:lnTo>
                <a:lnTo>
                  <a:pt x="444839" y="470975"/>
                </a:lnTo>
                <a:lnTo>
                  <a:pt x="402189" y="493896"/>
                </a:lnTo>
                <a:lnTo>
                  <a:pt x="357545" y="514842"/>
                </a:lnTo>
                <a:lnTo>
                  <a:pt x="311035" y="533734"/>
                </a:lnTo>
                <a:lnTo>
                  <a:pt x="262787" y="550492"/>
                </a:lnTo>
                <a:lnTo>
                  <a:pt x="212932" y="565039"/>
                </a:lnTo>
                <a:lnTo>
                  <a:pt x="161596" y="577295"/>
                </a:lnTo>
                <a:lnTo>
                  <a:pt x="108910" y="587181"/>
                </a:lnTo>
                <a:lnTo>
                  <a:pt x="55001" y="594619"/>
                </a:lnTo>
                <a:lnTo>
                  <a:pt x="0" y="599528"/>
                </a:lnTo>
                <a:lnTo>
                  <a:pt x="55327" y="601820"/>
                </a:lnTo>
                <a:lnTo>
                  <a:pt x="110106" y="601494"/>
                </a:lnTo>
                <a:lnTo>
                  <a:pt x="164202" y="598619"/>
                </a:lnTo>
                <a:lnTo>
                  <a:pt x="217482" y="593263"/>
                </a:lnTo>
                <a:lnTo>
                  <a:pt x="269810" y="585494"/>
                </a:lnTo>
                <a:lnTo>
                  <a:pt x="321054" y="575382"/>
                </a:lnTo>
                <a:lnTo>
                  <a:pt x="371077" y="562993"/>
                </a:lnTo>
                <a:lnTo>
                  <a:pt x="419747" y="548397"/>
                </a:lnTo>
                <a:lnTo>
                  <a:pt x="466929" y="531661"/>
                </a:lnTo>
                <a:lnTo>
                  <a:pt x="512488" y="512855"/>
                </a:lnTo>
                <a:lnTo>
                  <a:pt x="556291" y="492045"/>
                </a:lnTo>
                <a:lnTo>
                  <a:pt x="598203" y="469301"/>
                </a:lnTo>
                <a:lnTo>
                  <a:pt x="638090" y="444691"/>
                </a:lnTo>
                <a:lnTo>
                  <a:pt x="675818" y="418283"/>
                </a:lnTo>
                <a:lnTo>
                  <a:pt x="711252" y="390146"/>
                </a:lnTo>
                <a:lnTo>
                  <a:pt x="744258" y="360347"/>
                </a:lnTo>
                <a:lnTo>
                  <a:pt x="774702" y="328956"/>
                </a:lnTo>
                <a:lnTo>
                  <a:pt x="802450" y="296040"/>
                </a:lnTo>
                <a:lnTo>
                  <a:pt x="827367" y="261667"/>
                </a:lnTo>
                <a:lnTo>
                  <a:pt x="849319" y="225907"/>
                </a:lnTo>
                <a:lnTo>
                  <a:pt x="868173" y="188826"/>
                </a:lnTo>
                <a:lnTo>
                  <a:pt x="883793" y="150494"/>
                </a:lnTo>
                <a:close/>
              </a:path>
              <a:path w="959485" h="601979">
                <a:moveTo>
                  <a:pt x="835025" y="0"/>
                </a:moveTo>
                <a:lnTo>
                  <a:pt x="657987" y="150494"/>
                </a:lnTo>
                <a:lnTo>
                  <a:pt x="958976" y="150494"/>
                </a:lnTo>
                <a:lnTo>
                  <a:pt x="835025" y="0"/>
                </a:lnTo>
                <a:close/>
              </a:path>
            </a:pathLst>
          </a:custGeom>
          <a:solidFill>
            <a:srgbClr val="3B69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548127" y="6483096"/>
            <a:ext cx="985519" cy="601980"/>
          </a:xfrm>
          <a:custGeom>
            <a:avLst/>
            <a:gdLst/>
            <a:ahLst/>
            <a:cxnLst/>
            <a:rect l="l" t="t" r="r" b="b"/>
            <a:pathLst>
              <a:path w="985520" h="601979">
                <a:moveTo>
                  <a:pt x="150495" y="0"/>
                </a:moveTo>
                <a:lnTo>
                  <a:pt x="0" y="0"/>
                </a:lnTo>
                <a:lnTo>
                  <a:pt x="1776" y="39579"/>
                </a:lnTo>
                <a:lnTo>
                  <a:pt x="7031" y="78476"/>
                </a:lnTo>
                <a:lnTo>
                  <a:pt x="15656" y="116609"/>
                </a:lnTo>
                <a:lnTo>
                  <a:pt x="27540" y="153901"/>
                </a:lnTo>
                <a:lnTo>
                  <a:pt x="42573" y="190270"/>
                </a:lnTo>
                <a:lnTo>
                  <a:pt x="60645" y="225639"/>
                </a:lnTo>
                <a:lnTo>
                  <a:pt x="81646" y="259928"/>
                </a:lnTo>
                <a:lnTo>
                  <a:pt x="105465" y="293057"/>
                </a:lnTo>
                <a:lnTo>
                  <a:pt x="131994" y="324947"/>
                </a:lnTo>
                <a:lnTo>
                  <a:pt x="161121" y="355519"/>
                </a:lnTo>
                <a:lnTo>
                  <a:pt x="192737" y="384694"/>
                </a:lnTo>
                <a:lnTo>
                  <a:pt x="226731" y="412392"/>
                </a:lnTo>
                <a:lnTo>
                  <a:pt x="262994" y="438534"/>
                </a:lnTo>
                <a:lnTo>
                  <a:pt x="301415" y="463040"/>
                </a:lnTo>
                <a:lnTo>
                  <a:pt x="341885" y="485831"/>
                </a:lnTo>
                <a:lnTo>
                  <a:pt x="384292" y="506828"/>
                </a:lnTo>
                <a:lnTo>
                  <a:pt x="428528" y="525952"/>
                </a:lnTo>
                <a:lnTo>
                  <a:pt x="474483" y="543123"/>
                </a:lnTo>
                <a:lnTo>
                  <a:pt x="522045" y="558262"/>
                </a:lnTo>
                <a:lnTo>
                  <a:pt x="571105" y="571290"/>
                </a:lnTo>
                <a:lnTo>
                  <a:pt x="621554" y="582127"/>
                </a:lnTo>
                <a:lnTo>
                  <a:pt x="673280" y="590693"/>
                </a:lnTo>
                <a:lnTo>
                  <a:pt x="726174" y="596910"/>
                </a:lnTo>
                <a:lnTo>
                  <a:pt x="780125" y="600699"/>
                </a:lnTo>
                <a:lnTo>
                  <a:pt x="835025" y="601979"/>
                </a:lnTo>
                <a:lnTo>
                  <a:pt x="985520" y="601979"/>
                </a:lnTo>
                <a:lnTo>
                  <a:pt x="930620" y="600699"/>
                </a:lnTo>
                <a:lnTo>
                  <a:pt x="876669" y="596910"/>
                </a:lnTo>
                <a:lnTo>
                  <a:pt x="823775" y="590693"/>
                </a:lnTo>
                <a:lnTo>
                  <a:pt x="772049" y="582127"/>
                </a:lnTo>
                <a:lnTo>
                  <a:pt x="721600" y="571290"/>
                </a:lnTo>
                <a:lnTo>
                  <a:pt x="672540" y="558262"/>
                </a:lnTo>
                <a:lnTo>
                  <a:pt x="624978" y="543123"/>
                </a:lnTo>
                <a:lnTo>
                  <a:pt x="579023" y="525952"/>
                </a:lnTo>
                <a:lnTo>
                  <a:pt x="534787" y="506828"/>
                </a:lnTo>
                <a:lnTo>
                  <a:pt x="492380" y="485831"/>
                </a:lnTo>
                <a:lnTo>
                  <a:pt x="451910" y="463040"/>
                </a:lnTo>
                <a:lnTo>
                  <a:pt x="413489" y="438534"/>
                </a:lnTo>
                <a:lnTo>
                  <a:pt x="377226" y="412392"/>
                </a:lnTo>
                <a:lnTo>
                  <a:pt x="343232" y="384694"/>
                </a:lnTo>
                <a:lnTo>
                  <a:pt x="311616" y="355519"/>
                </a:lnTo>
                <a:lnTo>
                  <a:pt x="282489" y="324947"/>
                </a:lnTo>
                <a:lnTo>
                  <a:pt x="255960" y="293057"/>
                </a:lnTo>
                <a:lnTo>
                  <a:pt x="232141" y="259928"/>
                </a:lnTo>
                <a:lnTo>
                  <a:pt x="211140" y="225639"/>
                </a:lnTo>
                <a:lnTo>
                  <a:pt x="193068" y="190270"/>
                </a:lnTo>
                <a:lnTo>
                  <a:pt x="178035" y="153901"/>
                </a:lnTo>
                <a:lnTo>
                  <a:pt x="166151" y="116609"/>
                </a:lnTo>
                <a:lnTo>
                  <a:pt x="157526" y="78476"/>
                </a:lnTo>
                <a:lnTo>
                  <a:pt x="152271" y="39579"/>
                </a:lnTo>
                <a:lnTo>
                  <a:pt x="150495" y="0"/>
                </a:lnTo>
                <a:close/>
              </a:path>
            </a:pathLst>
          </a:custGeom>
          <a:solidFill>
            <a:srgbClr val="2F538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548127" y="6483096"/>
            <a:ext cx="1869439" cy="601980"/>
          </a:xfrm>
          <a:custGeom>
            <a:avLst/>
            <a:gdLst/>
            <a:ahLst/>
            <a:cxnLst/>
            <a:rect l="l" t="t" r="r" b="b"/>
            <a:pathLst>
              <a:path w="1869439" h="601979">
                <a:moveTo>
                  <a:pt x="910336" y="599528"/>
                </a:moveTo>
                <a:lnTo>
                  <a:pt x="965337" y="594619"/>
                </a:lnTo>
                <a:lnTo>
                  <a:pt x="1019246" y="587181"/>
                </a:lnTo>
                <a:lnTo>
                  <a:pt x="1071932" y="577295"/>
                </a:lnTo>
                <a:lnTo>
                  <a:pt x="1123268" y="565039"/>
                </a:lnTo>
                <a:lnTo>
                  <a:pt x="1173123" y="550492"/>
                </a:lnTo>
                <a:lnTo>
                  <a:pt x="1221371" y="533734"/>
                </a:lnTo>
                <a:lnTo>
                  <a:pt x="1267881" y="514842"/>
                </a:lnTo>
                <a:lnTo>
                  <a:pt x="1312525" y="493896"/>
                </a:lnTo>
                <a:lnTo>
                  <a:pt x="1355175" y="470975"/>
                </a:lnTo>
                <a:lnTo>
                  <a:pt x="1395701" y="446157"/>
                </a:lnTo>
                <a:lnTo>
                  <a:pt x="1433974" y="419523"/>
                </a:lnTo>
                <a:lnTo>
                  <a:pt x="1469867" y="391150"/>
                </a:lnTo>
                <a:lnTo>
                  <a:pt x="1503250" y="361117"/>
                </a:lnTo>
                <a:lnTo>
                  <a:pt x="1533995" y="329504"/>
                </a:lnTo>
                <a:lnTo>
                  <a:pt x="1561972" y="296390"/>
                </a:lnTo>
                <a:lnTo>
                  <a:pt x="1587053" y="261853"/>
                </a:lnTo>
                <a:lnTo>
                  <a:pt x="1609110" y="225972"/>
                </a:lnTo>
                <a:lnTo>
                  <a:pt x="1628013" y="188826"/>
                </a:lnTo>
                <a:lnTo>
                  <a:pt x="1643634" y="150494"/>
                </a:lnTo>
                <a:lnTo>
                  <a:pt x="1568323" y="150494"/>
                </a:lnTo>
                <a:lnTo>
                  <a:pt x="1745361" y="0"/>
                </a:lnTo>
                <a:lnTo>
                  <a:pt x="1869313" y="150494"/>
                </a:lnTo>
                <a:lnTo>
                  <a:pt x="1794129" y="150494"/>
                </a:lnTo>
                <a:lnTo>
                  <a:pt x="1778928" y="187908"/>
                </a:lnTo>
                <a:lnTo>
                  <a:pt x="1760622" y="224163"/>
                </a:lnTo>
                <a:lnTo>
                  <a:pt x="1739333" y="259191"/>
                </a:lnTo>
                <a:lnTo>
                  <a:pt x="1715183" y="292925"/>
                </a:lnTo>
                <a:lnTo>
                  <a:pt x="1688296" y="325296"/>
                </a:lnTo>
                <a:lnTo>
                  <a:pt x="1658792" y="356234"/>
                </a:lnTo>
                <a:lnTo>
                  <a:pt x="1626794" y="385673"/>
                </a:lnTo>
                <a:lnTo>
                  <a:pt x="1592426" y="413543"/>
                </a:lnTo>
                <a:lnTo>
                  <a:pt x="1555808" y="439776"/>
                </a:lnTo>
                <a:lnTo>
                  <a:pt x="1517064" y="464304"/>
                </a:lnTo>
                <a:lnTo>
                  <a:pt x="1476316" y="487057"/>
                </a:lnTo>
                <a:lnTo>
                  <a:pt x="1433685" y="507969"/>
                </a:lnTo>
                <a:lnTo>
                  <a:pt x="1389296" y="526970"/>
                </a:lnTo>
                <a:lnTo>
                  <a:pt x="1343269" y="543991"/>
                </a:lnTo>
                <a:lnTo>
                  <a:pt x="1295728" y="558965"/>
                </a:lnTo>
                <a:lnTo>
                  <a:pt x="1246794" y="571823"/>
                </a:lnTo>
                <a:lnTo>
                  <a:pt x="1196590" y="582497"/>
                </a:lnTo>
                <a:lnTo>
                  <a:pt x="1145238" y="590918"/>
                </a:lnTo>
                <a:lnTo>
                  <a:pt x="1092861" y="597018"/>
                </a:lnTo>
                <a:lnTo>
                  <a:pt x="1039580" y="600728"/>
                </a:lnTo>
                <a:lnTo>
                  <a:pt x="985520" y="601979"/>
                </a:lnTo>
                <a:lnTo>
                  <a:pt x="835025" y="601979"/>
                </a:lnTo>
                <a:lnTo>
                  <a:pt x="780125" y="600699"/>
                </a:lnTo>
                <a:lnTo>
                  <a:pt x="726174" y="596910"/>
                </a:lnTo>
                <a:lnTo>
                  <a:pt x="673280" y="590693"/>
                </a:lnTo>
                <a:lnTo>
                  <a:pt x="621554" y="582127"/>
                </a:lnTo>
                <a:lnTo>
                  <a:pt x="571105" y="571290"/>
                </a:lnTo>
                <a:lnTo>
                  <a:pt x="522045" y="558262"/>
                </a:lnTo>
                <a:lnTo>
                  <a:pt x="474483" y="543123"/>
                </a:lnTo>
                <a:lnTo>
                  <a:pt x="428528" y="525952"/>
                </a:lnTo>
                <a:lnTo>
                  <a:pt x="384292" y="506828"/>
                </a:lnTo>
                <a:lnTo>
                  <a:pt x="341885" y="485831"/>
                </a:lnTo>
                <a:lnTo>
                  <a:pt x="301415" y="463040"/>
                </a:lnTo>
                <a:lnTo>
                  <a:pt x="262994" y="438534"/>
                </a:lnTo>
                <a:lnTo>
                  <a:pt x="226731" y="412392"/>
                </a:lnTo>
                <a:lnTo>
                  <a:pt x="192737" y="384694"/>
                </a:lnTo>
                <a:lnTo>
                  <a:pt x="161121" y="355519"/>
                </a:lnTo>
                <a:lnTo>
                  <a:pt x="131994" y="324947"/>
                </a:lnTo>
                <a:lnTo>
                  <a:pt x="105465" y="293057"/>
                </a:lnTo>
                <a:lnTo>
                  <a:pt x="81646" y="259928"/>
                </a:lnTo>
                <a:lnTo>
                  <a:pt x="60645" y="225639"/>
                </a:lnTo>
                <a:lnTo>
                  <a:pt x="42573" y="190270"/>
                </a:lnTo>
                <a:lnTo>
                  <a:pt x="27540" y="153901"/>
                </a:lnTo>
                <a:lnTo>
                  <a:pt x="15656" y="116609"/>
                </a:lnTo>
                <a:lnTo>
                  <a:pt x="7031" y="78476"/>
                </a:lnTo>
                <a:lnTo>
                  <a:pt x="1776" y="39579"/>
                </a:lnTo>
                <a:lnTo>
                  <a:pt x="0" y="0"/>
                </a:lnTo>
                <a:lnTo>
                  <a:pt x="150495" y="0"/>
                </a:lnTo>
                <a:lnTo>
                  <a:pt x="152271" y="39579"/>
                </a:lnTo>
                <a:lnTo>
                  <a:pt x="157526" y="78476"/>
                </a:lnTo>
                <a:lnTo>
                  <a:pt x="166151" y="116609"/>
                </a:lnTo>
                <a:lnTo>
                  <a:pt x="178035" y="153901"/>
                </a:lnTo>
                <a:lnTo>
                  <a:pt x="193068" y="190270"/>
                </a:lnTo>
                <a:lnTo>
                  <a:pt x="211140" y="225639"/>
                </a:lnTo>
                <a:lnTo>
                  <a:pt x="232141" y="259928"/>
                </a:lnTo>
                <a:lnTo>
                  <a:pt x="255960" y="293057"/>
                </a:lnTo>
                <a:lnTo>
                  <a:pt x="282489" y="324947"/>
                </a:lnTo>
                <a:lnTo>
                  <a:pt x="311616" y="355519"/>
                </a:lnTo>
                <a:lnTo>
                  <a:pt x="343232" y="384694"/>
                </a:lnTo>
                <a:lnTo>
                  <a:pt x="377226" y="412392"/>
                </a:lnTo>
                <a:lnTo>
                  <a:pt x="413489" y="438534"/>
                </a:lnTo>
                <a:lnTo>
                  <a:pt x="451910" y="463040"/>
                </a:lnTo>
                <a:lnTo>
                  <a:pt x="492380" y="485831"/>
                </a:lnTo>
                <a:lnTo>
                  <a:pt x="534787" y="506828"/>
                </a:lnTo>
                <a:lnTo>
                  <a:pt x="579023" y="525952"/>
                </a:lnTo>
                <a:lnTo>
                  <a:pt x="624978" y="543123"/>
                </a:lnTo>
                <a:lnTo>
                  <a:pt x="672540" y="558262"/>
                </a:lnTo>
                <a:lnTo>
                  <a:pt x="721600" y="571290"/>
                </a:lnTo>
                <a:lnTo>
                  <a:pt x="772049" y="582127"/>
                </a:lnTo>
                <a:lnTo>
                  <a:pt x="823775" y="590693"/>
                </a:lnTo>
                <a:lnTo>
                  <a:pt x="876669" y="596910"/>
                </a:lnTo>
                <a:lnTo>
                  <a:pt x="930620" y="600699"/>
                </a:lnTo>
                <a:lnTo>
                  <a:pt x="985520" y="601979"/>
                </a:lnTo>
              </a:path>
            </a:pathLst>
          </a:custGeom>
          <a:ln w="12192">
            <a:solidFill>
              <a:srgbClr val="3B69A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978395" y="47244"/>
            <a:ext cx="3384803" cy="12527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041135" y="3569195"/>
            <a:ext cx="1990343" cy="7162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983603" y="3601350"/>
            <a:ext cx="958850" cy="600710"/>
          </a:xfrm>
          <a:custGeom>
            <a:avLst/>
            <a:gdLst/>
            <a:ahLst/>
            <a:cxnLst/>
            <a:rect l="l" t="t" r="r" b="b"/>
            <a:pathLst>
              <a:path w="958850" h="600710">
                <a:moveTo>
                  <a:pt x="958850" y="450203"/>
                </a:moveTo>
                <a:lnTo>
                  <a:pt x="658622" y="450203"/>
                </a:lnTo>
                <a:lnTo>
                  <a:pt x="835278" y="600317"/>
                </a:lnTo>
                <a:lnTo>
                  <a:pt x="958850" y="450203"/>
                </a:lnTo>
                <a:close/>
              </a:path>
              <a:path w="958850" h="600710">
                <a:moveTo>
                  <a:pt x="55328" y="0"/>
                </a:moveTo>
                <a:lnTo>
                  <a:pt x="0" y="2274"/>
                </a:lnTo>
                <a:lnTo>
                  <a:pt x="55022" y="7171"/>
                </a:lnTo>
                <a:lnTo>
                  <a:pt x="108954" y="14589"/>
                </a:lnTo>
                <a:lnTo>
                  <a:pt x="161664" y="24450"/>
                </a:lnTo>
                <a:lnTo>
                  <a:pt x="213025" y="36676"/>
                </a:lnTo>
                <a:lnTo>
                  <a:pt x="262907" y="51187"/>
                </a:lnTo>
                <a:lnTo>
                  <a:pt x="311181" y="67904"/>
                </a:lnTo>
                <a:lnTo>
                  <a:pt x="357718" y="86750"/>
                </a:lnTo>
                <a:lnTo>
                  <a:pt x="402389" y="107645"/>
                </a:lnTo>
                <a:lnTo>
                  <a:pt x="445064" y="130510"/>
                </a:lnTo>
                <a:lnTo>
                  <a:pt x="485615" y="155267"/>
                </a:lnTo>
                <a:lnTo>
                  <a:pt x="523913" y="181836"/>
                </a:lnTo>
                <a:lnTo>
                  <a:pt x="559828" y="210140"/>
                </a:lnTo>
                <a:lnTo>
                  <a:pt x="593231" y="240099"/>
                </a:lnTo>
                <a:lnTo>
                  <a:pt x="623994" y="271634"/>
                </a:lnTo>
                <a:lnTo>
                  <a:pt x="651987" y="304667"/>
                </a:lnTo>
                <a:lnTo>
                  <a:pt x="677081" y="339120"/>
                </a:lnTo>
                <a:lnTo>
                  <a:pt x="699190" y="374998"/>
                </a:lnTo>
                <a:lnTo>
                  <a:pt x="718060" y="411977"/>
                </a:lnTo>
                <a:lnTo>
                  <a:pt x="733678" y="450203"/>
                </a:lnTo>
                <a:lnTo>
                  <a:pt x="883793" y="450203"/>
                </a:lnTo>
                <a:lnTo>
                  <a:pt x="868183" y="411966"/>
                </a:lnTo>
                <a:lnTo>
                  <a:pt x="849296" y="374912"/>
                </a:lnTo>
                <a:lnTo>
                  <a:pt x="827406" y="339334"/>
                </a:lnTo>
                <a:lnTo>
                  <a:pt x="802496" y="305054"/>
                </a:lnTo>
                <a:lnTo>
                  <a:pt x="774754" y="272226"/>
                </a:lnTo>
                <a:lnTo>
                  <a:pt x="744313" y="240917"/>
                </a:lnTo>
                <a:lnTo>
                  <a:pt x="711308" y="211197"/>
                </a:lnTo>
                <a:lnTo>
                  <a:pt x="675874" y="183132"/>
                </a:lnTo>
                <a:lnTo>
                  <a:pt x="638145" y="156792"/>
                </a:lnTo>
                <a:lnTo>
                  <a:pt x="598255" y="132245"/>
                </a:lnTo>
                <a:lnTo>
                  <a:pt x="556339" y="109557"/>
                </a:lnTo>
                <a:lnTo>
                  <a:pt x="512531" y="88799"/>
                </a:lnTo>
                <a:lnTo>
                  <a:pt x="466967" y="70037"/>
                </a:lnTo>
                <a:lnTo>
                  <a:pt x="419779" y="53340"/>
                </a:lnTo>
                <a:lnTo>
                  <a:pt x="371104" y="38776"/>
                </a:lnTo>
                <a:lnTo>
                  <a:pt x="321074" y="26413"/>
                </a:lnTo>
                <a:lnTo>
                  <a:pt x="269826" y="16319"/>
                </a:lnTo>
                <a:lnTo>
                  <a:pt x="217492" y="8563"/>
                </a:lnTo>
                <a:lnTo>
                  <a:pt x="164208" y="3212"/>
                </a:lnTo>
                <a:lnTo>
                  <a:pt x="110109" y="335"/>
                </a:lnTo>
                <a:lnTo>
                  <a:pt x="55328" y="0"/>
                </a:lnTo>
                <a:close/>
              </a:path>
            </a:pathLst>
          </a:custGeom>
          <a:solidFill>
            <a:srgbClr val="3B69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6073140" y="3601211"/>
            <a:ext cx="985519" cy="600710"/>
          </a:xfrm>
          <a:custGeom>
            <a:avLst/>
            <a:gdLst/>
            <a:ahLst/>
            <a:cxnLst/>
            <a:rect l="l" t="t" r="r" b="b"/>
            <a:pathLst>
              <a:path w="985520" h="600710">
                <a:moveTo>
                  <a:pt x="985392" y="0"/>
                </a:moveTo>
                <a:lnTo>
                  <a:pt x="835279" y="0"/>
                </a:lnTo>
                <a:lnTo>
                  <a:pt x="780364" y="1277"/>
                </a:lnTo>
                <a:lnTo>
                  <a:pt x="726397" y="5056"/>
                </a:lnTo>
                <a:lnTo>
                  <a:pt x="673488" y="11258"/>
                </a:lnTo>
                <a:lnTo>
                  <a:pt x="621747" y="19804"/>
                </a:lnTo>
                <a:lnTo>
                  <a:pt x="571284" y="30614"/>
                </a:lnTo>
                <a:lnTo>
                  <a:pt x="522209" y="43609"/>
                </a:lnTo>
                <a:lnTo>
                  <a:pt x="474633" y="58710"/>
                </a:lnTo>
                <a:lnTo>
                  <a:pt x="428665" y="75839"/>
                </a:lnTo>
                <a:lnTo>
                  <a:pt x="384415" y="94915"/>
                </a:lnTo>
                <a:lnTo>
                  <a:pt x="341994" y="115860"/>
                </a:lnTo>
                <a:lnTo>
                  <a:pt x="301512" y="138595"/>
                </a:lnTo>
                <a:lnTo>
                  <a:pt x="263079" y="163040"/>
                </a:lnTo>
                <a:lnTo>
                  <a:pt x="226805" y="189116"/>
                </a:lnTo>
                <a:lnTo>
                  <a:pt x="192800" y="216744"/>
                </a:lnTo>
                <a:lnTo>
                  <a:pt x="161174" y="245845"/>
                </a:lnTo>
                <a:lnTo>
                  <a:pt x="132037" y="276340"/>
                </a:lnTo>
                <a:lnTo>
                  <a:pt x="105500" y="308150"/>
                </a:lnTo>
                <a:lnTo>
                  <a:pt x="81673" y="341195"/>
                </a:lnTo>
                <a:lnTo>
                  <a:pt x="60665" y="375396"/>
                </a:lnTo>
                <a:lnTo>
                  <a:pt x="42587" y="410675"/>
                </a:lnTo>
                <a:lnTo>
                  <a:pt x="27549" y="446951"/>
                </a:lnTo>
                <a:lnTo>
                  <a:pt x="15661" y="484147"/>
                </a:lnTo>
                <a:lnTo>
                  <a:pt x="7034" y="522182"/>
                </a:lnTo>
                <a:lnTo>
                  <a:pt x="1776" y="560978"/>
                </a:lnTo>
                <a:lnTo>
                  <a:pt x="0" y="600455"/>
                </a:lnTo>
                <a:lnTo>
                  <a:pt x="150113" y="600455"/>
                </a:lnTo>
                <a:lnTo>
                  <a:pt x="151890" y="560978"/>
                </a:lnTo>
                <a:lnTo>
                  <a:pt x="157148" y="522182"/>
                </a:lnTo>
                <a:lnTo>
                  <a:pt x="165775" y="484147"/>
                </a:lnTo>
                <a:lnTo>
                  <a:pt x="177663" y="446951"/>
                </a:lnTo>
                <a:lnTo>
                  <a:pt x="192701" y="410675"/>
                </a:lnTo>
                <a:lnTo>
                  <a:pt x="210779" y="375396"/>
                </a:lnTo>
                <a:lnTo>
                  <a:pt x="231787" y="341195"/>
                </a:lnTo>
                <a:lnTo>
                  <a:pt x="255614" y="308150"/>
                </a:lnTo>
                <a:lnTo>
                  <a:pt x="282151" y="276340"/>
                </a:lnTo>
                <a:lnTo>
                  <a:pt x="311288" y="245845"/>
                </a:lnTo>
                <a:lnTo>
                  <a:pt x="342914" y="216744"/>
                </a:lnTo>
                <a:lnTo>
                  <a:pt x="376919" y="189116"/>
                </a:lnTo>
                <a:lnTo>
                  <a:pt x="413193" y="163040"/>
                </a:lnTo>
                <a:lnTo>
                  <a:pt x="451626" y="138595"/>
                </a:lnTo>
                <a:lnTo>
                  <a:pt x="492108" y="115860"/>
                </a:lnTo>
                <a:lnTo>
                  <a:pt x="534529" y="94915"/>
                </a:lnTo>
                <a:lnTo>
                  <a:pt x="578779" y="75839"/>
                </a:lnTo>
                <a:lnTo>
                  <a:pt x="624747" y="58710"/>
                </a:lnTo>
                <a:lnTo>
                  <a:pt x="672323" y="43609"/>
                </a:lnTo>
                <a:lnTo>
                  <a:pt x="721398" y="30614"/>
                </a:lnTo>
                <a:lnTo>
                  <a:pt x="771861" y="19804"/>
                </a:lnTo>
                <a:lnTo>
                  <a:pt x="823602" y="11258"/>
                </a:lnTo>
                <a:lnTo>
                  <a:pt x="876511" y="5056"/>
                </a:lnTo>
                <a:lnTo>
                  <a:pt x="930478" y="1277"/>
                </a:lnTo>
                <a:lnTo>
                  <a:pt x="985392" y="0"/>
                </a:lnTo>
                <a:close/>
              </a:path>
            </a:pathLst>
          </a:custGeom>
          <a:solidFill>
            <a:srgbClr val="2F538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073140" y="3601211"/>
            <a:ext cx="1869439" cy="600710"/>
          </a:xfrm>
          <a:custGeom>
            <a:avLst/>
            <a:gdLst/>
            <a:ahLst/>
            <a:cxnLst/>
            <a:rect l="l" t="t" r="r" b="b"/>
            <a:pathLst>
              <a:path w="1869440" h="600710">
                <a:moveTo>
                  <a:pt x="910336" y="2412"/>
                </a:moveTo>
                <a:lnTo>
                  <a:pt x="965377" y="7309"/>
                </a:lnTo>
                <a:lnTo>
                  <a:pt x="1019326" y="14727"/>
                </a:lnTo>
                <a:lnTo>
                  <a:pt x="1072052" y="24589"/>
                </a:lnTo>
                <a:lnTo>
                  <a:pt x="1123426" y="36814"/>
                </a:lnTo>
                <a:lnTo>
                  <a:pt x="1173319" y="51325"/>
                </a:lnTo>
                <a:lnTo>
                  <a:pt x="1221603" y="68043"/>
                </a:lnTo>
                <a:lnTo>
                  <a:pt x="1268149" y="86888"/>
                </a:lnTo>
                <a:lnTo>
                  <a:pt x="1312827" y="107783"/>
                </a:lnTo>
                <a:lnTo>
                  <a:pt x="1355509" y="130648"/>
                </a:lnTo>
                <a:lnTo>
                  <a:pt x="1396065" y="155405"/>
                </a:lnTo>
                <a:lnTo>
                  <a:pt x="1434366" y="181975"/>
                </a:lnTo>
                <a:lnTo>
                  <a:pt x="1470285" y="210278"/>
                </a:lnTo>
                <a:lnTo>
                  <a:pt x="1503690" y="240237"/>
                </a:lnTo>
                <a:lnTo>
                  <a:pt x="1534455" y="271773"/>
                </a:lnTo>
                <a:lnTo>
                  <a:pt x="1562449" y="304806"/>
                </a:lnTo>
                <a:lnTo>
                  <a:pt x="1587543" y="339258"/>
                </a:lnTo>
                <a:lnTo>
                  <a:pt x="1609610" y="375051"/>
                </a:lnTo>
                <a:lnTo>
                  <a:pt x="1628519" y="412105"/>
                </a:lnTo>
                <a:lnTo>
                  <a:pt x="1644141" y="450341"/>
                </a:lnTo>
                <a:lnTo>
                  <a:pt x="1569085" y="450341"/>
                </a:lnTo>
                <a:lnTo>
                  <a:pt x="1745741" y="600455"/>
                </a:lnTo>
                <a:lnTo>
                  <a:pt x="1869313" y="450341"/>
                </a:lnTo>
                <a:lnTo>
                  <a:pt x="1794256" y="450341"/>
                </a:lnTo>
                <a:lnTo>
                  <a:pt x="1779054" y="413031"/>
                </a:lnTo>
                <a:lnTo>
                  <a:pt x="1760746" y="376875"/>
                </a:lnTo>
                <a:lnTo>
                  <a:pt x="1739453" y="341940"/>
                </a:lnTo>
                <a:lnTo>
                  <a:pt x="1715297" y="308295"/>
                </a:lnTo>
                <a:lnTo>
                  <a:pt x="1688403" y="276009"/>
                </a:lnTo>
                <a:lnTo>
                  <a:pt x="1658891" y="245150"/>
                </a:lnTo>
                <a:lnTo>
                  <a:pt x="1626884" y="215787"/>
                </a:lnTo>
                <a:lnTo>
                  <a:pt x="1592504" y="187987"/>
                </a:lnTo>
                <a:lnTo>
                  <a:pt x="1555875" y="161819"/>
                </a:lnTo>
                <a:lnTo>
                  <a:pt x="1517118" y="137352"/>
                </a:lnTo>
                <a:lnTo>
                  <a:pt x="1476356" y="114653"/>
                </a:lnTo>
                <a:lnTo>
                  <a:pt x="1433712" y="93792"/>
                </a:lnTo>
                <a:lnTo>
                  <a:pt x="1389307" y="74837"/>
                </a:lnTo>
                <a:lnTo>
                  <a:pt x="1343264" y="57855"/>
                </a:lnTo>
                <a:lnTo>
                  <a:pt x="1295706" y="42916"/>
                </a:lnTo>
                <a:lnTo>
                  <a:pt x="1246756" y="30087"/>
                </a:lnTo>
                <a:lnTo>
                  <a:pt x="1196534" y="19438"/>
                </a:lnTo>
                <a:lnTo>
                  <a:pt x="1145165" y="11036"/>
                </a:lnTo>
                <a:lnTo>
                  <a:pt x="1092770" y="4950"/>
                </a:lnTo>
                <a:lnTo>
                  <a:pt x="1039472" y="1249"/>
                </a:lnTo>
                <a:lnTo>
                  <a:pt x="985392" y="0"/>
                </a:lnTo>
                <a:lnTo>
                  <a:pt x="835279" y="0"/>
                </a:lnTo>
                <a:lnTo>
                  <a:pt x="780364" y="1277"/>
                </a:lnTo>
                <a:lnTo>
                  <a:pt x="726397" y="5056"/>
                </a:lnTo>
                <a:lnTo>
                  <a:pt x="673488" y="11258"/>
                </a:lnTo>
                <a:lnTo>
                  <a:pt x="621747" y="19804"/>
                </a:lnTo>
                <a:lnTo>
                  <a:pt x="571284" y="30614"/>
                </a:lnTo>
                <a:lnTo>
                  <a:pt x="522209" y="43609"/>
                </a:lnTo>
                <a:lnTo>
                  <a:pt x="474633" y="58710"/>
                </a:lnTo>
                <a:lnTo>
                  <a:pt x="428665" y="75839"/>
                </a:lnTo>
                <a:lnTo>
                  <a:pt x="384415" y="94915"/>
                </a:lnTo>
                <a:lnTo>
                  <a:pt x="341994" y="115860"/>
                </a:lnTo>
                <a:lnTo>
                  <a:pt x="301512" y="138595"/>
                </a:lnTo>
                <a:lnTo>
                  <a:pt x="263079" y="163040"/>
                </a:lnTo>
                <a:lnTo>
                  <a:pt x="226805" y="189116"/>
                </a:lnTo>
                <a:lnTo>
                  <a:pt x="192800" y="216744"/>
                </a:lnTo>
                <a:lnTo>
                  <a:pt x="161174" y="245845"/>
                </a:lnTo>
                <a:lnTo>
                  <a:pt x="132037" y="276340"/>
                </a:lnTo>
                <a:lnTo>
                  <a:pt x="105500" y="308150"/>
                </a:lnTo>
                <a:lnTo>
                  <a:pt x="81673" y="341195"/>
                </a:lnTo>
                <a:lnTo>
                  <a:pt x="60665" y="375396"/>
                </a:lnTo>
                <a:lnTo>
                  <a:pt x="42587" y="410675"/>
                </a:lnTo>
                <a:lnTo>
                  <a:pt x="27549" y="446951"/>
                </a:lnTo>
                <a:lnTo>
                  <a:pt x="15661" y="484147"/>
                </a:lnTo>
                <a:lnTo>
                  <a:pt x="7034" y="522182"/>
                </a:lnTo>
                <a:lnTo>
                  <a:pt x="1776" y="560978"/>
                </a:lnTo>
                <a:lnTo>
                  <a:pt x="0" y="600455"/>
                </a:lnTo>
                <a:lnTo>
                  <a:pt x="150113" y="600455"/>
                </a:lnTo>
                <a:lnTo>
                  <a:pt x="151890" y="560978"/>
                </a:lnTo>
                <a:lnTo>
                  <a:pt x="157148" y="522182"/>
                </a:lnTo>
                <a:lnTo>
                  <a:pt x="165775" y="484147"/>
                </a:lnTo>
                <a:lnTo>
                  <a:pt x="177663" y="446951"/>
                </a:lnTo>
                <a:lnTo>
                  <a:pt x="192701" y="410675"/>
                </a:lnTo>
                <a:lnTo>
                  <a:pt x="210779" y="375396"/>
                </a:lnTo>
                <a:lnTo>
                  <a:pt x="231787" y="341195"/>
                </a:lnTo>
                <a:lnTo>
                  <a:pt x="255614" y="308150"/>
                </a:lnTo>
                <a:lnTo>
                  <a:pt x="282151" y="276340"/>
                </a:lnTo>
                <a:lnTo>
                  <a:pt x="311288" y="245845"/>
                </a:lnTo>
                <a:lnTo>
                  <a:pt x="342914" y="216744"/>
                </a:lnTo>
                <a:lnTo>
                  <a:pt x="376919" y="189116"/>
                </a:lnTo>
                <a:lnTo>
                  <a:pt x="413193" y="163040"/>
                </a:lnTo>
                <a:lnTo>
                  <a:pt x="451626" y="138595"/>
                </a:lnTo>
                <a:lnTo>
                  <a:pt x="492108" y="115860"/>
                </a:lnTo>
                <a:lnTo>
                  <a:pt x="534529" y="94915"/>
                </a:lnTo>
                <a:lnTo>
                  <a:pt x="578779" y="75839"/>
                </a:lnTo>
                <a:lnTo>
                  <a:pt x="624747" y="58710"/>
                </a:lnTo>
                <a:lnTo>
                  <a:pt x="672323" y="43609"/>
                </a:lnTo>
                <a:lnTo>
                  <a:pt x="721398" y="30614"/>
                </a:lnTo>
                <a:lnTo>
                  <a:pt x="771861" y="19804"/>
                </a:lnTo>
                <a:lnTo>
                  <a:pt x="823602" y="11258"/>
                </a:lnTo>
                <a:lnTo>
                  <a:pt x="876511" y="5056"/>
                </a:lnTo>
                <a:lnTo>
                  <a:pt x="930478" y="1277"/>
                </a:lnTo>
                <a:lnTo>
                  <a:pt x="985392" y="0"/>
                </a:lnTo>
              </a:path>
            </a:pathLst>
          </a:custGeom>
          <a:ln w="12191">
            <a:solidFill>
              <a:srgbClr val="3B69A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1556"/>
            <a:ext cx="10363199" cy="77608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10363200" cy="7772400"/>
          </a:xfrm>
          <a:custGeom>
            <a:avLst/>
            <a:gdLst/>
            <a:ahLst/>
            <a:cxnLst/>
            <a:rect l="l" t="t" r="r" b="b"/>
            <a:pathLst>
              <a:path w="10363200" h="7772400">
                <a:moveTo>
                  <a:pt x="10363200" y="7772396"/>
                </a:moveTo>
                <a:lnTo>
                  <a:pt x="10363200" y="0"/>
                </a:lnTo>
                <a:lnTo>
                  <a:pt x="0" y="0"/>
                </a:lnTo>
                <a:lnTo>
                  <a:pt x="0" y="7772396"/>
                </a:lnTo>
                <a:lnTo>
                  <a:pt x="10363200" y="7772396"/>
                </a:lnTo>
                <a:close/>
              </a:path>
            </a:pathLst>
          </a:custGeom>
          <a:solidFill>
            <a:srgbClr val="FFFFFF">
              <a:alpha val="83921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0"/>
            <a:ext cx="10356341" cy="18205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34974" y="241808"/>
            <a:ext cx="8891905" cy="7880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5">
                <a:solidFill>
                  <a:srgbClr val="2C4F79"/>
                </a:solidFill>
              </a:rPr>
              <a:t>What </a:t>
            </a:r>
            <a:r>
              <a:rPr dirty="0">
                <a:solidFill>
                  <a:srgbClr val="2C4F79"/>
                </a:solidFill>
              </a:rPr>
              <a:t>do </a:t>
            </a:r>
            <a:r>
              <a:rPr dirty="0" spc="-10">
                <a:solidFill>
                  <a:srgbClr val="2C4F79"/>
                </a:solidFill>
              </a:rPr>
              <a:t>Georgians </a:t>
            </a:r>
            <a:r>
              <a:rPr dirty="0" spc="-25">
                <a:solidFill>
                  <a:srgbClr val="2C4F79"/>
                </a:solidFill>
              </a:rPr>
              <a:t>stand to</a:t>
            </a:r>
            <a:r>
              <a:rPr dirty="0" spc="-60">
                <a:solidFill>
                  <a:srgbClr val="2C4F79"/>
                </a:solidFill>
              </a:rPr>
              <a:t> </a:t>
            </a:r>
            <a:r>
              <a:rPr dirty="0" spc="-5">
                <a:solidFill>
                  <a:srgbClr val="2C4F79"/>
                </a:solidFill>
              </a:rPr>
              <a:t>lose?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68274" y="2676525"/>
            <a:ext cx="1671955" cy="15506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  <a:spcBef>
                <a:spcPts val="105"/>
              </a:spcBef>
            </a:pPr>
            <a:r>
              <a:rPr dirty="0" sz="2000" spc="-5">
                <a:latin typeface="Calibri"/>
                <a:cs typeface="Calibri"/>
              </a:rPr>
              <a:t>Civic assets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that  support  </a:t>
            </a:r>
            <a:r>
              <a:rPr dirty="0" sz="2000" spc="-5" b="1">
                <a:solidFill>
                  <a:srgbClr val="3B69A0"/>
                </a:solidFill>
                <a:latin typeface="Calibri"/>
                <a:cs typeface="Calibri"/>
              </a:rPr>
              <a:t>tourism </a:t>
            </a:r>
            <a:r>
              <a:rPr dirty="0" sz="2000" b="1">
                <a:solidFill>
                  <a:srgbClr val="3B69A0"/>
                </a:solidFill>
                <a:latin typeface="Calibri"/>
                <a:cs typeface="Calibri"/>
              </a:rPr>
              <a:t>and  </a:t>
            </a:r>
            <a:r>
              <a:rPr dirty="0" sz="2000" spc="-5" b="1">
                <a:solidFill>
                  <a:srgbClr val="3B69A0"/>
                </a:solidFill>
                <a:latin typeface="Calibri"/>
                <a:cs typeface="Calibri"/>
              </a:rPr>
              <a:t>economic  </a:t>
            </a:r>
            <a:r>
              <a:rPr dirty="0" sz="2000" spc="-10" b="1">
                <a:solidFill>
                  <a:srgbClr val="3B69A0"/>
                </a:solidFill>
                <a:latin typeface="Calibri"/>
                <a:cs typeface="Calibri"/>
              </a:rPr>
              <a:t>development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17447" y="1688600"/>
            <a:ext cx="772795" cy="791210"/>
          </a:xfrm>
          <a:custGeom>
            <a:avLst/>
            <a:gdLst/>
            <a:ahLst/>
            <a:cxnLst/>
            <a:rect l="l" t="t" r="r" b="b"/>
            <a:pathLst>
              <a:path w="772794" h="791210">
                <a:moveTo>
                  <a:pt x="768821" y="696476"/>
                </a:moveTo>
                <a:lnTo>
                  <a:pt x="5098" y="696476"/>
                </a:lnTo>
                <a:lnTo>
                  <a:pt x="0" y="702506"/>
                </a:lnTo>
                <a:lnTo>
                  <a:pt x="0" y="784917"/>
                </a:lnTo>
                <a:lnTo>
                  <a:pt x="5098" y="790947"/>
                </a:lnTo>
                <a:lnTo>
                  <a:pt x="768821" y="790947"/>
                </a:lnTo>
                <a:lnTo>
                  <a:pt x="772680" y="787142"/>
                </a:lnTo>
                <a:lnTo>
                  <a:pt x="772680" y="763812"/>
                </a:lnTo>
                <a:lnTo>
                  <a:pt x="26510" y="763812"/>
                </a:lnTo>
                <a:lnTo>
                  <a:pt x="26510" y="723611"/>
                </a:lnTo>
                <a:lnTo>
                  <a:pt x="772680" y="723611"/>
                </a:lnTo>
                <a:lnTo>
                  <a:pt x="772680" y="700281"/>
                </a:lnTo>
                <a:lnTo>
                  <a:pt x="768821" y="696476"/>
                </a:lnTo>
                <a:close/>
              </a:path>
              <a:path w="772794" h="791210">
                <a:moveTo>
                  <a:pt x="772680" y="723611"/>
                </a:moveTo>
                <a:lnTo>
                  <a:pt x="747406" y="723611"/>
                </a:lnTo>
                <a:lnTo>
                  <a:pt x="747406" y="763812"/>
                </a:lnTo>
                <a:lnTo>
                  <a:pt x="772680" y="763812"/>
                </a:lnTo>
                <a:lnTo>
                  <a:pt x="772680" y="723611"/>
                </a:lnTo>
                <a:close/>
              </a:path>
              <a:path w="772794" h="791210">
                <a:moveTo>
                  <a:pt x="81572" y="402011"/>
                </a:moveTo>
                <a:lnTo>
                  <a:pt x="54041" y="402011"/>
                </a:lnTo>
                <a:lnTo>
                  <a:pt x="54041" y="696476"/>
                </a:lnTo>
                <a:lnTo>
                  <a:pt x="81572" y="696476"/>
                </a:lnTo>
                <a:lnTo>
                  <a:pt x="81572" y="402011"/>
                </a:lnTo>
                <a:close/>
              </a:path>
              <a:path w="772794" h="791210">
                <a:moveTo>
                  <a:pt x="148872" y="402011"/>
                </a:moveTo>
                <a:lnTo>
                  <a:pt x="122357" y="402011"/>
                </a:lnTo>
                <a:lnTo>
                  <a:pt x="122357" y="696476"/>
                </a:lnTo>
                <a:lnTo>
                  <a:pt x="148872" y="696476"/>
                </a:lnTo>
                <a:lnTo>
                  <a:pt x="148872" y="402011"/>
                </a:lnTo>
                <a:close/>
              </a:path>
              <a:path w="772794" h="791210">
                <a:moveTo>
                  <a:pt x="271234" y="402011"/>
                </a:moveTo>
                <a:lnTo>
                  <a:pt x="244710" y="402011"/>
                </a:lnTo>
                <a:lnTo>
                  <a:pt x="244710" y="696476"/>
                </a:lnTo>
                <a:lnTo>
                  <a:pt x="271234" y="696476"/>
                </a:lnTo>
                <a:lnTo>
                  <a:pt x="271234" y="402011"/>
                </a:lnTo>
                <a:close/>
              </a:path>
              <a:path w="772794" h="791210">
                <a:moveTo>
                  <a:pt x="339542" y="402011"/>
                </a:moveTo>
                <a:lnTo>
                  <a:pt x="312012" y="402011"/>
                </a:lnTo>
                <a:lnTo>
                  <a:pt x="312012" y="696476"/>
                </a:lnTo>
                <a:lnTo>
                  <a:pt x="339542" y="696476"/>
                </a:lnTo>
                <a:lnTo>
                  <a:pt x="339542" y="402011"/>
                </a:lnTo>
                <a:close/>
              </a:path>
              <a:path w="772794" h="791210">
                <a:moveTo>
                  <a:pt x="461904" y="402011"/>
                </a:moveTo>
                <a:lnTo>
                  <a:pt x="435393" y="402011"/>
                </a:lnTo>
                <a:lnTo>
                  <a:pt x="435393" y="696476"/>
                </a:lnTo>
                <a:lnTo>
                  <a:pt x="461904" y="696476"/>
                </a:lnTo>
                <a:lnTo>
                  <a:pt x="461904" y="402011"/>
                </a:lnTo>
                <a:close/>
              </a:path>
              <a:path w="772794" h="791210">
                <a:moveTo>
                  <a:pt x="530226" y="402011"/>
                </a:moveTo>
                <a:lnTo>
                  <a:pt x="502696" y="402011"/>
                </a:lnTo>
                <a:lnTo>
                  <a:pt x="502696" y="696476"/>
                </a:lnTo>
                <a:lnTo>
                  <a:pt x="530226" y="696476"/>
                </a:lnTo>
                <a:lnTo>
                  <a:pt x="530226" y="402011"/>
                </a:lnTo>
                <a:close/>
              </a:path>
              <a:path w="772794" h="791210">
                <a:moveTo>
                  <a:pt x="652574" y="402011"/>
                </a:moveTo>
                <a:lnTo>
                  <a:pt x="625044" y="402011"/>
                </a:lnTo>
                <a:lnTo>
                  <a:pt x="625044" y="696476"/>
                </a:lnTo>
                <a:lnTo>
                  <a:pt x="652574" y="696476"/>
                </a:lnTo>
                <a:lnTo>
                  <a:pt x="652574" y="402011"/>
                </a:lnTo>
                <a:close/>
              </a:path>
              <a:path w="772794" h="791210">
                <a:moveTo>
                  <a:pt x="720896" y="402011"/>
                </a:moveTo>
                <a:lnTo>
                  <a:pt x="693366" y="402011"/>
                </a:lnTo>
                <a:lnTo>
                  <a:pt x="693366" y="696476"/>
                </a:lnTo>
                <a:lnTo>
                  <a:pt x="720896" y="696476"/>
                </a:lnTo>
                <a:lnTo>
                  <a:pt x="720896" y="402011"/>
                </a:lnTo>
                <a:close/>
              </a:path>
              <a:path w="772794" h="791210">
                <a:moveTo>
                  <a:pt x="481074" y="0"/>
                </a:moveTo>
                <a:lnTo>
                  <a:pt x="374412" y="0"/>
                </a:lnTo>
                <a:lnTo>
                  <a:pt x="373186" y="1004"/>
                </a:lnTo>
                <a:lnTo>
                  <a:pt x="373186" y="175873"/>
                </a:lnTo>
                <a:lnTo>
                  <a:pt x="8157" y="308541"/>
                </a:lnTo>
                <a:lnTo>
                  <a:pt x="8157" y="309546"/>
                </a:lnTo>
                <a:lnTo>
                  <a:pt x="7137" y="309546"/>
                </a:lnTo>
                <a:lnTo>
                  <a:pt x="6117" y="310551"/>
                </a:lnTo>
                <a:lnTo>
                  <a:pt x="5098" y="310551"/>
                </a:lnTo>
                <a:lnTo>
                  <a:pt x="5098" y="311556"/>
                </a:lnTo>
                <a:lnTo>
                  <a:pt x="4078" y="311556"/>
                </a:lnTo>
                <a:lnTo>
                  <a:pt x="3058" y="312560"/>
                </a:lnTo>
                <a:lnTo>
                  <a:pt x="3058" y="313565"/>
                </a:lnTo>
                <a:lnTo>
                  <a:pt x="2039" y="313565"/>
                </a:lnTo>
                <a:lnTo>
                  <a:pt x="2039" y="314570"/>
                </a:lnTo>
                <a:lnTo>
                  <a:pt x="1019" y="315575"/>
                </a:lnTo>
                <a:lnTo>
                  <a:pt x="1019" y="316580"/>
                </a:lnTo>
                <a:lnTo>
                  <a:pt x="0" y="316580"/>
                </a:lnTo>
                <a:lnTo>
                  <a:pt x="0" y="395982"/>
                </a:lnTo>
                <a:lnTo>
                  <a:pt x="5098" y="402011"/>
                </a:lnTo>
                <a:lnTo>
                  <a:pt x="768821" y="402011"/>
                </a:lnTo>
                <a:lnTo>
                  <a:pt x="772680" y="398206"/>
                </a:lnTo>
                <a:lnTo>
                  <a:pt x="772680" y="374869"/>
                </a:lnTo>
                <a:lnTo>
                  <a:pt x="26510" y="374869"/>
                </a:lnTo>
                <a:lnTo>
                  <a:pt x="26510" y="330646"/>
                </a:lnTo>
                <a:lnTo>
                  <a:pt x="387468" y="200000"/>
                </a:lnTo>
                <a:lnTo>
                  <a:pt x="467116" y="200000"/>
                </a:lnTo>
                <a:lnTo>
                  <a:pt x="400730" y="175873"/>
                </a:lnTo>
                <a:lnTo>
                  <a:pt x="400730" y="117583"/>
                </a:lnTo>
                <a:lnTo>
                  <a:pt x="482300" y="117583"/>
                </a:lnTo>
                <a:lnTo>
                  <a:pt x="482300" y="90455"/>
                </a:lnTo>
                <a:lnTo>
                  <a:pt x="400730" y="90455"/>
                </a:lnTo>
                <a:lnTo>
                  <a:pt x="400730" y="22104"/>
                </a:lnTo>
                <a:lnTo>
                  <a:pt x="482300" y="22104"/>
                </a:lnTo>
                <a:lnTo>
                  <a:pt x="482300" y="1004"/>
                </a:lnTo>
                <a:lnTo>
                  <a:pt x="481074" y="0"/>
                </a:lnTo>
                <a:close/>
              </a:path>
              <a:path w="772794" h="791210">
                <a:moveTo>
                  <a:pt x="467116" y="200000"/>
                </a:moveTo>
                <a:lnTo>
                  <a:pt x="387468" y="200000"/>
                </a:lnTo>
                <a:lnTo>
                  <a:pt x="747406" y="330646"/>
                </a:lnTo>
                <a:lnTo>
                  <a:pt x="747406" y="374869"/>
                </a:lnTo>
                <a:lnTo>
                  <a:pt x="772680" y="374869"/>
                </a:lnTo>
                <a:lnTo>
                  <a:pt x="772680" y="314570"/>
                </a:lnTo>
                <a:lnTo>
                  <a:pt x="771879" y="314570"/>
                </a:lnTo>
                <a:lnTo>
                  <a:pt x="771879" y="312560"/>
                </a:lnTo>
                <a:lnTo>
                  <a:pt x="770859" y="311556"/>
                </a:lnTo>
                <a:lnTo>
                  <a:pt x="769840" y="311556"/>
                </a:lnTo>
                <a:lnTo>
                  <a:pt x="768821" y="310551"/>
                </a:lnTo>
                <a:lnTo>
                  <a:pt x="767802" y="310551"/>
                </a:lnTo>
                <a:lnTo>
                  <a:pt x="767802" y="309546"/>
                </a:lnTo>
                <a:lnTo>
                  <a:pt x="765764" y="309546"/>
                </a:lnTo>
                <a:lnTo>
                  <a:pt x="765764" y="308541"/>
                </a:lnTo>
                <a:lnTo>
                  <a:pt x="467116" y="200000"/>
                </a:lnTo>
                <a:close/>
              </a:path>
              <a:path w="772794" h="791210">
                <a:moveTo>
                  <a:pt x="563870" y="49246"/>
                </a:moveTo>
                <a:lnTo>
                  <a:pt x="536340" y="49246"/>
                </a:lnTo>
                <a:lnTo>
                  <a:pt x="536340" y="117583"/>
                </a:lnTo>
                <a:lnTo>
                  <a:pt x="454770" y="117583"/>
                </a:lnTo>
                <a:lnTo>
                  <a:pt x="454770" y="137692"/>
                </a:lnTo>
                <a:lnTo>
                  <a:pt x="460885" y="143720"/>
                </a:lnTo>
                <a:lnTo>
                  <a:pt x="557755" y="143720"/>
                </a:lnTo>
                <a:lnTo>
                  <a:pt x="563870" y="137692"/>
                </a:lnTo>
                <a:lnTo>
                  <a:pt x="563870" y="49246"/>
                </a:lnTo>
                <a:close/>
              </a:path>
              <a:path w="772794" h="791210">
                <a:moveTo>
                  <a:pt x="557755" y="22104"/>
                </a:moveTo>
                <a:lnTo>
                  <a:pt x="454770" y="22104"/>
                </a:lnTo>
                <a:lnTo>
                  <a:pt x="454770" y="90455"/>
                </a:lnTo>
                <a:lnTo>
                  <a:pt x="482300" y="90455"/>
                </a:lnTo>
                <a:lnTo>
                  <a:pt x="482300" y="49246"/>
                </a:lnTo>
                <a:lnTo>
                  <a:pt x="563870" y="49246"/>
                </a:lnTo>
                <a:lnTo>
                  <a:pt x="563870" y="28146"/>
                </a:lnTo>
                <a:lnTo>
                  <a:pt x="557755" y="22104"/>
                </a:lnTo>
                <a:close/>
              </a:path>
            </a:pathLst>
          </a:custGeom>
          <a:solidFill>
            <a:srgbClr val="689BE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820927" y="6128766"/>
            <a:ext cx="1813560" cy="940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 spc="-15">
                <a:latin typeface="Calibri"/>
                <a:cs typeface="Calibri"/>
              </a:rPr>
              <a:t>Venues </a:t>
            </a:r>
            <a:r>
              <a:rPr dirty="0" sz="2000" spc="-5">
                <a:latin typeface="Calibri"/>
                <a:cs typeface="Calibri"/>
              </a:rPr>
              <a:t>that</a:t>
            </a:r>
            <a:r>
              <a:rPr dirty="0" sz="2000" spc="-80">
                <a:latin typeface="Calibri"/>
                <a:cs typeface="Calibri"/>
              </a:rPr>
              <a:t> </a:t>
            </a:r>
            <a:r>
              <a:rPr dirty="0" sz="2000" spc="-15">
                <a:latin typeface="Calibri"/>
                <a:cs typeface="Calibri"/>
              </a:rPr>
              <a:t>offer  </a:t>
            </a:r>
            <a:r>
              <a:rPr dirty="0" sz="2000" spc="-5" b="1">
                <a:solidFill>
                  <a:srgbClr val="3B69A0"/>
                </a:solidFill>
                <a:latin typeface="Calibri"/>
                <a:cs typeface="Calibri"/>
              </a:rPr>
              <a:t>classical </a:t>
            </a:r>
            <a:r>
              <a:rPr dirty="0" sz="2000" b="1">
                <a:solidFill>
                  <a:srgbClr val="3B69A0"/>
                </a:solidFill>
                <a:latin typeface="Calibri"/>
                <a:cs typeface="Calibri"/>
              </a:rPr>
              <a:t>music  and</a:t>
            </a:r>
            <a:r>
              <a:rPr dirty="0" sz="2000" spc="-15" b="1">
                <a:solidFill>
                  <a:srgbClr val="3B69A0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3B69A0"/>
                </a:solidFill>
                <a:latin typeface="Calibri"/>
                <a:cs typeface="Calibri"/>
              </a:rPr>
              <a:t>opera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357093" y="4949097"/>
            <a:ext cx="738505" cy="935990"/>
          </a:xfrm>
          <a:custGeom>
            <a:avLst/>
            <a:gdLst/>
            <a:ahLst/>
            <a:cxnLst/>
            <a:rect l="l" t="t" r="r" b="b"/>
            <a:pathLst>
              <a:path w="738505" h="935989">
                <a:moveTo>
                  <a:pt x="291741" y="645159"/>
                </a:moveTo>
                <a:lnTo>
                  <a:pt x="269598" y="645159"/>
                </a:lnTo>
                <a:lnTo>
                  <a:pt x="266843" y="659129"/>
                </a:lnTo>
                <a:lnTo>
                  <a:pt x="258826" y="681989"/>
                </a:lnTo>
                <a:lnTo>
                  <a:pt x="242360" y="703579"/>
                </a:lnTo>
                <a:lnTo>
                  <a:pt x="214255" y="712469"/>
                </a:lnTo>
                <a:lnTo>
                  <a:pt x="209513" y="712469"/>
                </a:lnTo>
                <a:lnTo>
                  <a:pt x="204770" y="716279"/>
                </a:lnTo>
                <a:lnTo>
                  <a:pt x="203979" y="721359"/>
                </a:lnTo>
                <a:lnTo>
                  <a:pt x="200027" y="764539"/>
                </a:lnTo>
                <a:lnTo>
                  <a:pt x="199508" y="777239"/>
                </a:lnTo>
                <a:lnTo>
                  <a:pt x="201807" y="807719"/>
                </a:lnTo>
                <a:lnTo>
                  <a:pt x="212704" y="847089"/>
                </a:lnTo>
                <a:lnTo>
                  <a:pt x="237979" y="887729"/>
                </a:lnTo>
                <a:lnTo>
                  <a:pt x="271189" y="914399"/>
                </a:lnTo>
                <a:lnTo>
                  <a:pt x="272770" y="915669"/>
                </a:lnTo>
                <a:lnTo>
                  <a:pt x="273561" y="915669"/>
                </a:lnTo>
                <a:lnTo>
                  <a:pt x="294559" y="924559"/>
                </a:lnTo>
                <a:lnTo>
                  <a:pt x="318228" y="930909"/>
                </a:lnTo>
                <a:lnTo>
                  <a:pt x="344270" y="934719"/>
                </a:lnTo>
                <a:lnTo>
                  <a:pt x="372389" y="935989"/>
                </a:lnTo>
                <a:lnTo>
                  <a:pt x="394521" y="935989"/>
                </a:lnTo>
                <a:lnTo>
                  <a:pt x="436893" y="933449"/>
                </a:lnTo>
                <a:lnTo>
                  <a:pt x="473780" y="924559"/>
                </a:lnTo>
                <a:lnTo>
                  <a:pt x="489408" y="916939"/>
                </a:lnTo>
                <a:lnTo>
                  <a:pt x="354869" y="916939"/>
                </a:lnTo>
                <a:lnTo>
                  <a:pt x="336610" y="914399"/>
                </a:lnTo>
                <a:lnTo>
                  <a:pt x="319833" y="910589"/>
                </a:lnTo>
                <a:lnTo>
                  <a:pt x="304388" y="906779"/>
                </a:lnTo>
                <a:lnTo>
                  <a:pt x="310712" y="901699"/>
                </a:lnTo>
                <a:lnTo>
                  <a:pt x="315455" y="894079"/>
                </a:lnTo>
                <a:lnTo>
                  <a:pt x="280675" y="894079"/>
                </a:lnTo>
                <a:lnTo>
                  <a:pt x="273246" y="888999"/>
                </a:lnTo>
                <a:lnTo>
                  <a:pt x="245736" y="862329"/>
                </a:lnTo>
                <a:lnTo>
                  <a:pt x="229284" y="831849"/>
                </a:lnTo>
                <a:lnTo>
                  <a:pt x="229284" y="829309"/>
                </a:lnTo>
                <a:lnTo>
                  <a:pt x="231656" y="822959"/>
                </a:lnTo>
                <a:lnTo>
                  <a:pt x="274109" y="822959"/>
                </a:lnTo>
                <a:lnTo>
                  <a:pt x="263090" y="812799"/>
                </a:lnTo>
                <a:lnTo>
                  <a:pt x="253006" y="808989"/>
                </a:lnTo>
                <a:lnTo>
                  <a:pt x="222961" y="808989"/>
                </a:lnTo>
                <a:lnTo>
                  <a:pt x="220917" y="792479"/>
                </a:lnTo>
                <a:lnTo>
                  <a:pt x="220284" y="779779"/>
                </a:lnTo>
                <a:lnTo>
                  <a:pt x="220394" y="769619"/>
                </a:lnTo>
                <a:lnTo>
                  <a:pt x="220579" y="767079"/>
                </a:lnTo>
                <a:lnTo>
                  <a:pt x="225332" y="731519"/>
                </a:lnTo>
                <a:lnTo>
                  <a:pt x="255721" y="720089"/>
                </a:lnTo>
                <a:lnTo>
                  <a:pt x="275733" y="697229"/>
                </a:lnTo>
                <a:lnTo>
                  <a:pt x="287146" y="669289"/>
                </a:lnTo>
                <a:lnTo>
                  <a:pt x="291741" y="645159"/>
                </a:lnTo>
                <a:close/>
              </a:path>
              <a:path w="738505" h="935989">
                <a:moveTo>
                  <a:pt x="484829" y="386079"/>
                </a:moveTo>
                <a:lnTo>
                  <a:pt x="419036" y="386079"/>
                </a:lnTo>
                <a:lnTo>
                  <a:pt x="429386" y="388619"/>
                </a:lnTo>
                <a:lnTo>
                  <a:pt x="451272" y="396239"/>
                </a:lnTo>
                <a:lnTo>
                  <a:pt x="462511" y="401319"/>
                </a:lnTo>
                <a:lnTo>
                  <a:pt x="463301" y="401319"/>
                </a:lnTo>
                <a:lnTo>
                  <a:pt x="486035" y="419099"/>
                </a:lnTo>
                <a:lnTo>
                  <a:pt x="505210" y="441959"/>
                </a:lnTo>
                <a:lnTo>
                  <a:pt x="518455" y="473709"/>
                </a:lnTo>
                <a:lnTo>
                  <a:pt x="523397" y="513079"/>
                </a:lnTo>
                <a:lnTo>
                  <a:pt x="523397" y="553719"/>
                </a:lnTo>
                <a:lnTo>
                  <a:pt x="519445" y="553719"/>
                </a:lnTo>
                <a:lnTo>
                  <a:pt x="508027" y="561339"/>
                </a:lnTo>
                <a:lnTo>
                  <a:pt x="495129" y="577849"/>
                </a:lnTo>
                <a:lnTo>
                  <a:pt x="484309" y="604519"/>
                </a:lnTo>
                <a:lnTo>
                  <a:pt x="479121" y="643889"/>
                </a:lnTo>
                <a:lnTo>
                  <a:pt x="479121" y="645159"/>
                </a:lnTo>
                <a:lnTo>
                  <a:pt x="483271" y="669289"/>
                </a:lnTo>
                <a:lnTo>
                  <a:pt x="494536" y="697229"/>
                </a:lnTo>
                <a:lnTo>
                  <a:pt x="514696" y="720089"/>
                </a:lnTo>
                <a:lnTo>
                  <a:pt x="545530" y="731519"/>
                </a:lnTo>
                <a:lnTo>
                  <a:pt x="549482" y="767079"/>
                </a:lnTo>
                <a:lnTo>
                  <a:pt x="538478" y="838199"/>
                </a:lnTo>
                <a:lnTo>
                  <a:pt x="517073" y="873759"/>
                </a:lnTo>
                <a:lnTo>
                  <a:pt x="467358" y="906779"/>
                </a:lnTo>
                <a:lnTo>
                  <a:pt x="396893" y="916939"/>
                </a:lnTo>
                <a:lnTo>
                  <a:pt x="489408" y="916939"/>
                </a:lnTo>
                <a:lnTo>
                  <a:pt x="530511" y="887729"/>
                </a:lnTo>
                <a:lnTo>
                  <a:pt x="555454" y="847089"/>
                </a:lnTo>
                <a:lnTo>
                  <a:pt x="566387" y="807719"/>
                </a:lnTo>
                <a:lnTo>
                  <a:pt x="568871" y="777239"/>
                </a:lnTo>
                <a:lnTo>
                  <a:pt x="568464" y="764539"/>
                </a:lnTo>
                <a:lnTo>
                  <a:pt x="564501" y="721359"/>
                </a:lnTo>
                <a:lnTo>
                  <a:pt x="563710" y="716279"/>
                </a:lnTo>
                <a:lnTo>
                  <a:pt x="558968" y="712469"/>
                </a:lnTo>
                <a:lnTo>
                  <a:pt x="554225" y="712469"/>
                </a:lnTo>
                <a:lnTo>
                  <a:pt x="524898" y="702309"/>
                </a:lnTo>
                <a:lnTo>
                  <a:pt x="508172" y="680719"/>
                </a:lnTo>
                <a:lnTo>
                  <a:pt x="500636" y="657859"/>
                </a:lnTo>
                <a:lnTo>
                  <a:pt x="498882" y="643889"/>
                </a:lnTo>
                <a:lnTo>
                  <a:pt x="504850" y="605789"/>
                </a:lnTo>
                <a:lnTo>
                  <a:pt x="515784" y="582929"/>
                </a:lnTo>
                <a:lnTo>
                  <a:pt x="526570" y="572769"/>
                </a:lnTo>
                <a:lnTo>
                  <a:pt x="532092" y="568959"/>
                </a:lnTo>
                <a:lnTo>
                  <a:pt x="536044" y="567689"/>
                </a:lnTo>
                <a:lnTo>
                  <a:pt x="538416" y="563879"/>
                </a:lnTo>
                <a:lnTo>
                  <a:pt x="538309" y="513079"/>
                </a:lnTo>
                <a:lnTo>
                  <a:pt x="528237" y="455929"/>
                </a:lnTo>
                <a:lnTo>
                  <a:pt x="502044" y="414019"/>
                </a:lnTo>
                <a:lnTo>
                  <a:pt x="516232" y="400049"/>
                </a:lnTo>
                <a:lnTo>
                  <a:pt x="488607" y="400049"/>
                </a:lnTo>
                <a:lnTo>
                  <a:pt x="482283" y="394969"/>
                </a:lnTo>
                <a:lnTo>
                  <a:pt x="478331" y="392429"/>
                </a:lnTo>
                <a:lnTo>
                  <a:pt x="484829" y="386079"/>
                </a:lnTo>
                <a:close/>
              </a:path>
              <a:path w="738505" h="935989">
                <a:moveTo>
                  <a:pt x="274109" y="822959"/>
                </a:moveTo>
                <a:lnTo>
                  <a:pt x="239560" y="822959"/>
                </a:lnTo>
                <a:lnTo>
                  <a:pt x="254334" y="830579"/>
                </a:lnTo>
                <a:lnTo>
                  <a:pt x="272962" y="847089"/>
                </a:lnTo>
                <a:lnTo>
                  <a:pt x="288923" y="867409"/>
                </a:lnTo>
                <a:lnTo>
                  <a:pt x="295693" y="882649"/>
                </a:lnTo>
                <a:lnTo>
                  <a:pt x="295693" y="890269"/>
                </a:lnTo>
                <a:lnTo>
                  <a:pt x="286208" y="894079"/>
                </a:lnTo>
                <a:lnTo>
                  <a:pt x="315455" y="894079"/>
                </a:lnTo>
                <a:lnTo>
                  <a:pt x="315455" y="883919"/>
                </a:lnTo>
                <a:lnTo>
                  <a:pt x="307487" y="861059"/>
                </a:lnTo>
                <a:lnTo>
                  <a:pt x="287882" y="835659"/>
                </a:lnTo>
                <a:lnTo>
                  <a:pt x="274109" y="822959"/>
                </a:lnTo>
                <a:close/>
              </a:path>
              <a:path w="738505" h="935989">
                <a:moveTo>
                  <a:pt x="405588" y="0"/>
                </a:moveTo>
                <a:lnTo>
                  <a:pt x="365264" y="0"/>
                </a:lnTo>
                <a:lnTo>
                  <a:pt x="362102" y="1269"/>
                </a:lnTo>
                <a:lnTo>
                  <a:pt x="359731" y="5079"/>
                </a:lnTo>
                <a:lnTo>
                  <a:pt x="339179" y="39369"/>
                </a:lnTo>
                <a:lnTo>
                  <a:pt x="336807" y="41909"/>
                </a:lnTo>
                <a:lnTo>
                  <a:pt x="336807" y="45719"/>
                </a:lnTo>
                <a:lnTo>
                  <a:pt x="339179" y="49529"/>
                </a:lnTo>
                <a:lnTo>
                  <a:pt x="358940" y="85089"/>
                </a:lnTo>
                <a:lnTo>
                  <a:pt x="358940" y="107949"/>
                </a:lnTo>
                <a:lnTo>
                  <a:pt x="330484" y="107949"/>
                </a:lnTo>
                <a:lnTo>
                  <a:pt x="324951" y="111759"/>
                </a:lnTo>
                <a:lnTo>
                  <a:pt x="324951" y="123189"/>
                </a:lnTo>
                <a:lnTo>
                  <a:pt x="329693" y="128269"/>
                </a:lnTo>
                <a:lnTo>
                  <a:pt x="358940" y="128269"/>
                </a:lnTo>
                <a:lnTo>
                  <a:pt x="358940" y="154939"/>
                </a:lnTo>
                <a:lnTo>
                  <a:pt x="330484" y="154939"/>
                </a:lnTo>
                <a:lnTo>
                  <a:pt x="324951" y="160019"/>
                </a:lnTo>
                <a:lnTo>
                  <a:pt x="324951" y="172719"/>
                </a:lnTo>
                <a:lnTo>
                  <a:pt x="329693" y="176529"/>
                </a:lnTo>
                <a:lnTo>
                  <a:pt x="358940" y="176529"/>
                </a:lnTo>
                <a:lnTo>
                  <a:pt x="358940" y="212089"/>
                </a:lnTo>
                <a:lnTo>
                  <a:pt x="354988" y="369569"/>
                </a:lnTo>
                <a:lnTo>
                  <a:pt x="325299" y="378459"/>
                </a:lnTo>
                <a:lnTo>
                  <a:pt x="292233" y="394969"/>
                </a:lnTo>
                <a:lnTo>
                  <a:pt x="261520" y="421639"/>
                </a:lnTo>
                <a:lnTo>
                  <a:pt x="238891" y="462279"/>
                </a:lnTo>
                <a:lnTo>
                  <a:pt x="230075" y="516889"/>
                </a:lnTo>
                <a:lnTo>
                  <a:pt x="230075" y="566419"/>
                </a:lnTo>
                <a:lnTo>
                  <a:pt x="233237" y="570229"/>
                </a:lnTo>
                <a:lnTo>
                  <a:pt x="236399" y="571499"/>
                </a:lnTo>
                <a:lnTo>
                  <a:pt x="237979" y="571499"/>
                </a:lnTo>
                <a:lnTo>
                  <a:pt x="245884" y="576579"/>
                </a:lnTo>
                <a:lnTo>
                  <a:pt x="254579" y="588009"/>
                </a:lnTo>
                <a:lnTo>
                  <a:pt x="98828" y="739139"/>
                </a:lnTo>
                <a:lnTo>
                  <a:pt x="3953" y="833119"/>
                </a:lnTo>
                <a:lnTo>
                  <a:pt x="0" y="836929"/>
                </a:lnTo>
                <a:lnTo>
                  <a:pt x="0" y="843279"/>
                </a:lnTo>
                <a:lnTo>
                  <a:pt x="3953" y="847089"/>
                </a:lnTo>
                <a:lnTo>
                  <a:pt x="5534" y="849629"/>
                </a:lnTo>
                <a:lnTo>
                  <a:pt x="7906" y="850899"/>
                </a:lnTo>
                <a:lnTo>
                  <a:pt x="14231" y="850899"/>
                </a:lnTo>
                <a:lnTo>
                  <a:pt x="16602" y="849629"/>
                </a:lnTo>
                <a:lnTo>
                  <a:pt x="18184" y="847089"/>
                </a:lnTo>
                <a:lnTo>
                  <a:pt x="105943" y="760729"/>
                </a:lnTo>
                <a:lnTo>
                  <a:pt x="152434" y="760729"/>
                </a:lnTo>
                <a:lnTo>
                  <a:pt x="158871" y="754379"/>
                </a:lnTo>
                <a:lnTo>
                  <a:pt x="128876" y="754379"/>
                </a:lnTo>
                <a:lnTo>
                  <a:pt x="119380" y="745489"/>
                </a:lnTo>
                <a:lnTo>
                  <a:pt x="264064" y="604519"/>
                </a:lnTo>
                <a:lnTo>
                  <a:pt x="285866" y="604519"/>
                </a:lnTo>
                <a:lnTo>
                  <a:pt x="282848" y="594359"/>
                </a:lnTo>
                <a:lnTo>
                  <a:pt x="257383" y="557529"/>
                </a:lnTo>
                <a:lnTo>
                  <a:pt x="251417" y="553719"/>
                </a:lnTo>
                <a:lnTo>
                  <a:pt x="251417" y="513079"/>
                </a:lnTo>
                <a:lnTo>
                  <a:pt x="254938" y="480059"/>
                </a:lnTo>
                <a:lnTo>
                  <a:pt x="269502" y="443229"/>
                </a:lnTo>
                <a:lnTo>
                  <a:pt x="301114" y="408939"/>
                </a:lnTo>
                <a:lnTo>
                  <a:pt x="355778" y="386079"/>
                </a:lnTo>
                <a:lnTo>
                  <a:pt x="374514" y="386079"/>
                </a:lnTo>
                <a:lnTo>
                  <a:pt x="378712" y="219709"/>
                </a:lnTo>
                <a:lnTo>
                  <a:pt x="412957" y="219709"/>
                </a:lnTo>
                <a:lnTo>
                  <a:pt x="412804" y="212089"/>
                </a:lnTo>
                <a:lnTo>
                  <a:pt x="412702" y="198119"/>
                </a:lnTo>
                <a:lnTo>
                  <a:pt x="378712" y="198119"/>
                </a:lnTo>
                <a:lnTo>
                  <a:pt x="378712" y="77469"/>
                </a:lnTo>
                <a:lnTo>
                  <a:pt x="377922" y="76199"/>
                </a:lnTo>
                <a:lnTo>
                  <a:pt x="358940" y="43179"/>
                </a:lnTo>
                <a:lnTo>
                  <a:pt x="374760" y="19049"/>
                </a:lnTo>
                <a:lnTo>
                  <a:pt x="422573" y="19049"/>
                </a:lnTo>
                <a:lnTo>
                  <a:pt x="411911" y="1269"/>
                </a:lnTo>
                <a:lnTo>
                  <a:pt x="408749" y="1269"/>
                </a:lnTo>
                <a:lnTo>
                  <a:pt x="405588" y="0"/>
                </a:lnTo>
                <a:close/>
              </a:path>
              <a:path w="738505" h="935989">
                <a:moveTo>
                  <a:pt x="239560" y="803909"/>
                </a:moveTo>
                <a:lnTo>
                  <a:pt x="232446" y="803909"/>
                </a:lnTo>
                <a:lnTo>
                  <a:pt x="226913" y="806449"/>
                </a:lnTo>
                <a:lnTo>
                  <a:pt x="222961" y="808989"/>
                </a:lnTo>
                <a:lnTo>
                  <a:pt x="253006" y="808989"/>
                </a:lnTo>
                <a:lnTo>
                  <a:pt x="239560" y="803909"/>
                </a:lnTo>
                <a:close/>
              </a:path>
              <a:path w="738505" h="935989">
                <a:moveTo>
                  <a:pt x="152434" y="760729"/>
                </a:moveTo>
                <a:lnTo>
                  <a:pt x="105943" y="760729"/>
                </a:lnTo>
                <a:lnTo>
                  <a:pt x="124133" y="778509"/>
                </a:lnTo>
                <a:lnTo>
                  <a:pt x="125714" y="779779"/>
                </a:lnTo>
                <a:lnTo>
                  <a:pt x="132037" y="779779"/>
                </a:lnTo>
                <a:lnTo>
                  <a:pt x="134409" y="778509"/>
                </a:lnTo>
                <a:lnTo>
                  <a:pt x="152434" y="760729"/>
                </a:lnTo>
                <a:close/>
              </a:path>
              <a:path w="738505" h="935989">
                <a:moveTo>
                  <a:pt x="285866" y="604519"/>
                </a:moveTo>
                <a:lnTo>
                  <a:pt x="264064" y="604519"/>
                </a:lnTo>
                <a:lnTo>
                  <a:pt x="264855" y="608329"/>
                </a:lnTo>
                <a:lnTo>
                  <a:pt x="266436" y="613409"/>
                </a:lnTo>
                <a:lnTo>
                  <a:pt x="267226" y="618489"/>
                </a:lnTo>
                <a:lnTo>
                  <a:pt x="128876" y="754379"/>
                </a:lnTo>
                <a:lnTo>
                  <a:pt x="158871" y="754379"/>
                </a:lnTo>
                <a:lnTo>
                  <a:pt x="269598" y="645159"/>
                </a:lnTo>
                <a:lnTo>
                  <a:pt x="291741" y="645159"/>
                </a:lnTo>
                <a:lnTo>
                  <a:pt x="291741" y="643889"/>
                </a:lnTo>
                <a:lnTo>
                  <a:pt x="289962" y="624839"/>
                </a:lnTo>
                <a:lnTo>
                  <a:pt x="286998" y="608329"/>
                </a:lnTo>
                <a:lnTo>
                  <a:pt x="285866" y="604519"/>
                </a:lnTo>
                <a:close/>
              </a:path>
              <a:path w="738505" h="935989">
                <a:moveTo>
                  <a:pt x="374514" y="386079"/>
                </a:moveTo>
                <a:lnTo>
                  <a:pt x="355778" y="386079"/>
                </a:lnTo>
                <a:lnTo>
                  <a:pt x="352617" y="510539"/>
                </a:lnTo>
                <a:lnTo>
                  <a:pt x="352617" y="513079"/>
                </a:lnTo>
                <a:lnTo>
                  <a:pt x="353407" y="515619"/>
                </a:lnTo>
                <a:lnTo>
                  <a:pt x="355778" y="516889"/>
                </a:lnTo>
                <a:lnTo>
                  <a:pt x="358150" y="519429"/>
                </a:lnTo>
                <a:lnTo>
                  <a:pt x="359731" y="520699"/>
                </a:lnTo>
                <a:lnTo>
                  <a:pt x="413492" y="520699"/>
                </a:lnTo>
                <a:lnTo>
                  <a:pt x="415864" y="519429"/>
                </a:lnTo>
                <a:lnTo>
                  <a:pt x="417444" y="516889"/>
                </a:lnTo>
                <a:lnTo>
                  <a:pt x="419826" y="515619"/>
                </a:lnTo>
                <a:lnTo>
                  <a:pt x="421407" y="513079"/>
                </a:lnTo>
                <a:lnTo>
                  <a:pt x="421407" y="510539"/>
                </a:lnTo>
                <a:lnTo>
                  <a:pt x="421238" y="501649"/>
                </a:lnTo>
                <a:lnTo>
                  <a:pt x="371598" y="501649"/>
                </a:lnTo>
                <a:lnTo>
                  <a:pt x="374514" y="386079"/>
                </a:lnTo>
                <a:close/>
              </a:path>
              <a:path w="738505" h="935989">
                <a:moveTo>
                  <a:pt x="412957" y="219709"/>
                </a:moveTo>
                <a:lnTo>
                  <a:pt x="392940" y="219709"/>
                </a:lnTo>
                <a:lnTo>
                  <a:pt x="397683" y="501649"/>
                </a:lnTo>
                <a:lnTo>
                  <a:pt x="421238" y="501649"/>
                </a:lnTo>
                <a:lnTo>
                  <a:pt x="419036" y="386079"/>
                </a:lnTo>
                <a:lnTo>
                  <a:pt x="484829" y="386079"/>
                </a:lnTo>
                <a:lnTo>
                  <a:pt x="488728" y="382269"/>
                </a:lnTo>
                <a:lnTo>
                  <a:pt x="460930" y="382269"/>
                </a:lnTo>
                <a:lnTo>
                  <a:pt x="448665" y="375919"/>
                </a:lnTo>
                <a:lnTo>
                  <a:pt x="436919" y="370839"/>
                </a:lnTo>
                <a:lnTo>
                  <a:pt x="425911" y="367029"/>
                </a:lnTo>
                <a:lnTo>
                  <a:pt x="415864" y="364489"/>
                </a:lnTo>
                <a:lnTo>
                  <a:pt x="412957" y="219709"/>
                </a:lnTo>
                <a:close/>
              </a:path>
              <a:path w="738505" h="935989">
                <a:moveTo>
                  <a:pt x="734293" y="185419"/>
                </a:moveTo>
                <a:lnTo>
                  <a:pt x="706814" y="185419"/>
                </a:lnTo>
                <a:lnTo>
                  <a:pt x="488607" y="400049"/>
                </a:lnTo>
                <a:lnTo>
                  <a:pt x="516232" y="400049"/>
                </a:lnTo>
                <a:lnTo>
                  <a:pt x="732910" y="186689"/>
                </a:lnTo>
                <a:lnTo>
                  <a:pt x="734293" y="185419"/>
                </a:lnTo>
                <a:close/>
              </a:path>
              <a:path w="738505" h="935989">
                <a:moveTo>
                  <a:pt x="712426" y="166369"/>
                </a:moveTo>
                <a:lnTo>
                  <a:pt x="696539" y="166369"/>
                </a:lnTo>
                <a:lnTo>
                  <a:pt x="676501" y="173989"/>
                </a:lnTo>
                <a:lnTo>
                  <a:pt x="653053" y="191769"/>
                </a:lnTo>
                <a:lnTo>
                  <a:pt x="460930" y="382269"/>
                </a:lnTo>
                <a:lnTo>
                  <a:pt x="488728" y="382269"/>
                </a:lnTo>
                <a:lnTo>
                  <a:pt x="668082" y="207009"/>
                </a:lnTo>
                <a:lnTo>
                  <a:pt x="679914" y="196849"/>
                </a:lnTo>
                <a:lnTo>
                  <a:pt x="690412" y="189229"/>
                </a:lnTo>
                <a:lnTo>
                  <a:pt x="699429" y="186689"/>
                </a:lnTo>
                <a:lnTo>
                  <a:pt x="706814" y="185419"/>
                </a:lnTo>
                <a:lnTo>
                  <a:pt x="734293" y="185419"/>
                </a:lnTo>
                <a:lnTo>
                  <a:pt x="738443" y="181609"/>
                </a:lnTo>
                <a:lnTo>
                  <a:pt x="738443" y="175259"/>
                </a:lnTo>
                <a:lnTo>
                  <a:pt x="733173" y="168909"/>
                </a:lnTo>
                <a:lnTo>
                  <a:pt x="723425" y="168909"/>
                </a:lnTo>
                <a:lnTo>
                  <a:pt x="712426" y="166369"/>
                </a:lnTo>
                <a:close/>
              </a:path>
              <a:path w="738505" h="935989">
                <a:moveTo>
                  <a:pt x="422573" y="19049"/>
                </a:moveTo>
                <a:lnTo>
                  <a:pt x="396893" y="19049"/>
                </a:lnTo>
                <a:lnTo>
                  <a:pt x="411911" y="43179"/>
                </a:lnTo>
                <a:lnTo>
                  <a:pt x="393731" y="76199"/>
                </a:lnTo>
                <a:lnTo>
                  <a:pt x="392940" y="76199"/>
                </a:lnTo>
                <a:lnTo>
                  <a:pt x="392940" y="198119"/>
                </a:lnTo>
                <a:lnTo>
                  <a:pt x="412702" y="198119"/>
                </a:lnTo>
                <a:lnTo>
                  <a:pt x="412702" y="172719"/>
                </a:lnTo>
                <a:lnTo>
                  <a:pt x="438797" y="172719"/>
                </a:lnTo>
                <a:lnTo>
                  <a:pt x="444331" y="167639"/>
                </a:lnTo>
                <a:lnTo>
                  <a:pt x="444331" y="154939"/>
                </a:lnTo>
                <a:lnTo>
                  <a:pt x="440378" y="151129"/>
                </a:lnTo>
                <a:lnTo>
                  <a:pt x="412702" y="151129"/>
                </a:lnTo>
                <a:lnTo>
                  <a:pt x="412702" y="124459"/>
                </a:lnTo>
                <a:lnTo>
                  <a:pt x="438797" y="124459"/>
                </a:lnTo>
                <a:lnTo>
                  <a:pt x="444331" y="120649"/>
                </a:lnTo>
                <a:lnTo>
                  <a:pt x="444331" y="107949"/>
                </a:lnTo>
                <a:lnTo>
                  <a:pt x="440378" y="104139"/>
                </a:lnTo>
                <a:lnTo>
                  <a:pt x="412702" y="104139"/>
                </a:lnTo>
                <a:lnTo>
                  <a:pt x="412702" y="80009"/>
                </a:lnTo>
                <a:lnTo>
                  <a:pt x="432474" y="45719"/>
                </a:lnTo>
                <a:lnTo>
                  <a:pt x="434845" y="41909"/>
                </a:lnTo>
                <a:lnTo>
                  <a:pt x="434845" y="38099"/>
                </a:lnTo>
                <a:lnTo>
                  <a:pt x="432474" y="35559"/>
                </a:lnTo>
                <a:lnTo>
                  <a:pt x="422573" y="19049"/>
                </a:lnTo>
                <a:close/>
              </a:path>
              <a:path w="738505" h="935989">
                <a:moveTo>
                  <a:pt x="732120" y="167639"/>
                </a:moveTo>
                <a:lnTo>
                  <a:pt x="728167" y="167639"/>
                </a:lnTo>
                <a:lnTo>
                  <a:pt x="723425" y="168909"/>
                </a:lnTo>
                <a:lnTo>
                  <a:pt x="733173" y="168909"/>
                </a:lnTo>
                <a:lnTo>
                  <a:pt x="732120" y="167639"/>
                </a:lnTo>
                <a:close/>
              </a:path>
            </a:pathLst>
          </a:custGeom>
          <a:solidFill>
            <a:srgbClr val="46526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647253" y="5596282"/>
            <a:ext cx="68780" cy="1256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767424" y="5597062"/>
            <a:ext cx="68790" cy="1272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3683253" y="6167120"/>
            <a:ext cx="2517775" cy="94106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 spc="-5">
                <a:latin typeface="Calibri"/>
                <a:cs typeface="Calibri"/>
              </a:rPr>
              <a:t>Educational </a:t>
            </a:r>
            <a:r>
              <a:rPr dirty="0" sz="2000">
                <a:latin typeface="Calibri"/>
                <a:cs typeface="Calibri"/>
              </a:rPr>
              <a:t>and</a:t>
            </a:r>
            <a:r>
              <a:rPr dirty="0" sz="2000" spc="-9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cultural  </a:t>
            </a:r>
            <a:r>
              <a:rPr dirty="0" sz="2000" spc="-10">
                <a:latin typeface="Calibri"/>
                <a:cs typeface="Calibri"/>
              </a:rPr>
              <a:t>programming </a:t>
            </a:r>
            <a:r>
              <a:rPr dirty="0" sz="2000" spc="-20">
                <a:latin typeface="Calibri"/>
                <a:cs typeface="Calibri"/>
              </a:rPr>
              <a:t>for  </a:t>
            </a:r>
            <a:r>
              <a:rPr dirty="0" sz="2000" spc="-5" b="1">
                <a:solidFill>
                  <a:srgbClr val="3B69A0"/>
                </a:solidFill>
                <a:latin typeface="Calibri"/>
                <a:cs typeface="Calibri"/>
              </a:rPr>
              <a:t>children </a:t>
            </a:r>
            <a:r>
              <a:rPr dirty="0" sz="2000" b="1">
                <a:solidFill>
                  <a:srgbClr val="3B69A0"/>
                </a:solidFill>
                <a:latin typeface="Calibri"/>
                <a:cs typeface="Calibri"/>
              </a:rPr>
              <a:t>and</a:t>
            </a:r>
            <a:r>
              <a:rPr dirty="0" sz="2000" spc="-50" b="1">
                <a:solidFill>
                  <a:srgbClr val="3B69A0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3B69A0"/>
                </a:solidFill>
                <a:latin typeface="Calibri"/>
                <a:cs typeface="Calibri"/>
              </a:rPr>
              <a:t>seniors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049746" y="5630750"/>
            <a:ext cx="141979" cy="13573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637332" y="5471435"/>
            <a:ext cx="141979" cy="1404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418076" y="5207486"/>
            <a:ext cx="1047115" cy="750570"/>
          </a:xfrm>
          <a:custGeom>
            <a:avLst/>
            <a:gdLst/>
            <a:ahLst/>
            <a:cxnLst/>
            <a:rect l="l" t="t" r="r" b="b"/>
            <a:pathLst>
              <a:path w="1047114" h="750570">
                <a:moveTo>
                  <a:pt x="533293" y="718200"/>
                </a:moveTo>
                <a:lnTo>
                  <a:pt x="484260" y="718200"/>
                </a:lnTo>
                <a:lnTo>
                  <a:pt x="490881" y="719010"/>
                </a:lnTo>
                <a:lnTo>
                  <a:pt x="497411" y="721146"/>
                </a:lnTo>
                <a:lnTo>
                  <a:pt x="516740" y="744712"/>
                </a:lnTo>
                <a:lnTo>
                  <a:pt x="519635" y="747541"/>
                </a:lnTo>
                <a:lnTo>
                  <a:pt x="522531" y="748483"/>
                </a:lnTo>
                <a:lnTo>
                  <a:pt x="523496" y="750369"/>
                </a:lnTo>
                <a:lnTo>
                  <a:pt x="530252" y="750369"/>
                </a:lnTo>
                <a:lnTo>
                  <a:pt x="531217" y="748483"/>
                </a:lnTo>
                <a:lnTo>
                  <a:pt x="618193" y="720203"/>
                </a:lnTo>
                <a:lnTo>
                  <a:pt x="535091" y="720203"/>
                </a:lnTo>
                <a:lnTo>
                  <a:pt x="533293" y="718200"/>
                </a:lnTo>
                <a:close/>
              </a:path>
              <a:path w="1047114" h="750570">
                <a:moveTo>
                  <a:pt x="433178" y="567488"/>
                </a:moveTo>
                <a:lnTo>
                  <a:pt x="404693" y="567488"/>
                </a:lnTo>
                <a:lnTo>
                  <a:pt x="453954" y="710776"/>
                </a:lnTo>
                <a:lnTo>
                  <a:pt x="454919" y="714546"/>
                </a:lnTo>
                <a:lnTo>
                  <a:pt x="457814" y="717375"/>
                </a:lnTo>
                <a:lnTo>
                  <a:pt x="460710" y="718317"/>
                </a:lnTo>
                <a:lnTo>
                  <a:pt x="462653" y="720203"/>
                </a:lnTo>
                <a:lnTo>
                  <a:pt x="470374" y="720203"/>
                </a:lnTo>
                <a:lnTo>
                  <a:pt x="477454" y="718627"/>
                </a:lnTo>
                <a:lnTo>
                  <a:pt x="484260" y="718200"/>
                </a:lnTo>
                <a:lnTo>
                  <a:pt x="533293" y="718200"/>
                </a:lnTo>
                <a:lnTo>
                  <a:pt x="529790" y="714297"/>
                </a:lnTo>
                <a:lnTo>
                  <a:pt x="495849" y="693808"/>
                </a:lnTo>
                <a:lnTo>
                  <a:pt x="481969" y="691922"/>
                </a:lnTo>
                <a:lnTo>
                  <a:pt x="476165" y="691922"/>
                </a:lnTo>
                <a:lnTo>
                  <a:pt x="433178" y="567488"/>
                </a:lnTo>
                <a:close/>
              </a:path>
              <a:path w="1047114" h="750570">
                <a:moveTo>
                  <a:pt x="493889" y="373302"/>
                </a:moveTo>
                <a:lnTo>
                  <a:pt x="466514" y="373302"/>
                </a:lnTo>
                <a:lnTo>
                  <a:pt x="581444" y="704177"/>
                </a:lnTo>
                <a:lnTo>
                  <a:pt x="535091" y="720203"/>
                </a:lnTo>
                <a:lnTo>
                  <a:pt x="618193" y="720203"/>
                </a:lnTo>
                <a:lnTo>
                  <a:pt x="685026" y="698522"/>
                </a:lnTo>
                <a:lnTo>
                  <a:pt x="605598" y="698522"/>
                </a:lnTo>
                <a:lnTo>
                  <a:pt x="493889" y="373302"/>
                </a:lnTo>
                <a:close/>
              </a:path>
              <a:path w="1047114" h="750570">
                <a:moveTo>
                  <a:pt x="834202" y="262065"/>
                </a:moveTo>
                <a:lnTo>
                  <a:pt x="808421" y="262065"/>
                </a:lnTo>
                <a:lnTo>
                  <a:pt x="922398" y="593881"/>
                </a:lnTo>
                <a:lnTo>
                  <a:pt x="605598" y="698522"/>
                </a:lnTo>
                <a:lnTo>
                  <a:pt x="685026" y="698522"/>
                </a:lnTo>
                <a:lnTo>
                  <a:pt x="943644" y="614625"/>
                </a:lnTo>
                <a:lnTo>
                  <a:pt x="1013187" y="591056"/>
                </a:lnTo>
                <a:lnTo>
                  <a:pt x="1017047" y="590115"/>
                </a:lnTo>
                <a:lnTo>
                  <a:pt x="1018977" y="588231"/>
                </a:lnTo>
                <a:lnTo>
                  <a:pt x="1020264" y="586348"/>
                </a:lnTo>
                <a:lnTo>
                  <a:pt x="945575" y="586348"/>
                </a:lnTo>
                <a:lnTo>
                  <a:pt x="834202" y="262065"/>
                </a:lnTo>
                <a:close/>
              </a:path>
              <a:path w="1047114" h="750570">
                <a:moveTo>
                  <a:pt x="232768" y="11313"/>
                </a:moveTo>
                <a:lnTo>
                  <a:pt x="225046" y="13196"/>
                </a:lnTo>
                <a:lnTo>
                  <a:pt x="222151" y="19788"/>
                </a:lnTo>
                <a:lnTo>
                  <a:pt x="28976" y="399696"/>
                </a:lnTo>
                <a:lnTo>
                  <a:pt x="965" y="464738"/>
                </a:lnTo>
                <a:lnTo>
                  <a:pt x="0" y="468035"/>
                </a:lnTo>
                <a:lnTo>
                  <a:pt x="0" y="475104"/>
                </a:lnTo>
                <a:lnTo>
                  <a:pt x="965" y="478877"/>
                </a:lnTo>
                <a:lnTo>
                  <a:pt x="6761" y="480761"/>
                </a:lnTo>
                <a:lnTo>
                  <a:pt x="12329" y="485065"/>
                </a:lnTo>
                <a:lnTo>
                  <a:pt x="25353" y="514343"/>
                </a:lnTo>
                <a:lnTo>
                  <a:pt x="24418" y="520987"/>
                </a:lnTo>
                <a:lnTo>
                  <a:pt x="22215" y="527897"/>
                </a:lnTo>
                <a:lnTo>
                  <a:pt x="21248" y="529781"/>
                </a:lnTo>
                <a:lnTo>
                  <a:pt x="21248" y="537327"/>
                </a:lnTo>
                <a:lnTo>
                  <a:pt x="22215" y="541094"/>
                </a:lnTo>
                <a:lnTo>
                  <a:pt x="25111" y="543919"/>
                </a:lnTo>
                <a:lnTo>
                  <a:pt x="28009" y="544861"/>
                </a:lnTo>
                <a:lnTo>
                  <a:pt x="286854" y="671184"/>
                </a:lnTo>
                <a:lnTo>
                  <a:pt x="287820" y="672126"/>
                </a:lnTo>
                <a:lnTo>
                  <a:pt x="294589" y="672126"/>
                </a:lnTo>
                <a:lnTo>
                  <a:pt x="295554" y="671184"/>
                </a:lnTo>
                <a:lnTo>
                  <a:pt x="299414" y="669298"/>
                </a:lnTo>
                <a:lnTo>
                  <a:pt x="302310" y="666470"/>
                </a:lnTo>
                <a:lnTo>
                  <a:pt x="303275" y="664584"/>
                </a:lnTo>
                <a:lnTo>
                  <a:pt x="306857" y="658737"/>
                </a:lnTo>
                <a:lnTo>
                  <a:pt x="337449" y="645378"/>
                </a:lnTo>
                <a:lnTo>
                  <a:pt x="366242" y="645378"/>
                </a:lnTo>
                <a:lnTo>
                  <a:pt x="367991" y="641960"/>
                </a:lnTo>
                <a:lnTo>
                  <a:pt x="287820" y="641960"/>
                </a:lnTo>
                <a:lnTo>
                  <a:pt x="49258" y="527897"/>
                </a:lnTo>
                <a:lnTo>
                  <a:pt x="50873" y="519412"/>
                </a:lnTo>
                <a:lnTo>
                  <a:pt x="51311" y="510927"/>
                </a:lnTo>
                <a:lnTo>
                  <a:pt x="35118" y="471691"/>
                </a:lnTo>
                <a:lnTo>
                  <a:pt x="28976" y="465680"/>
                </a:lnTo>
                <a:lnTo>
                  <a:pt x="49258" y="423265"/>
                </a:lnTo>
                <a:lnTo>
                  <a:pt x="105555" y="423265"/>
                </a:lnTo>
                <a:lnTo>
                  <a:pt x="60849" y="401580"/>
                </a:lnTo>
                <a:lnTo>
                  <a:pt x="209591" y="109341"/>
                </a:lnTo>
                <a:lnTo>
                  <a:pt x="272525" y="109341"/>
                </a:lnTo>
                <a:lnTo>
                  <a:pt x="222151" y="84831"/>
                </a:lnTo>
                <a:lnTo>
                  <a:pt x="242432" y="42415"/>
                </a:lnTo>
                <a:lnTo>
                  <a:pt x="273366" y="42415"/>
                </a:lnTo>
                <a:lnTo>
                  <a:pt x="277203" y="41473"/>
                </a:lnTo>
                <a:lnTo>
                  <a:pt x="285535" y="38131"/>
                </a:lnTo>
                <a:lnTo>
                  <a:pt x="293141" y="33816"/>
                </a:lnTo>
                <a:lnTo>
                  <a:pt x="300023" y="28617"/>
                </a:lnTo>
                <a:lnTo>
                  <a:pt x="306183" y="22626"/>
                </a:lnTo>
                <a:lnTo>
                  <a:pt x="365048" y="22626"/>
                </a:lnTo>
                <a:lnTo>
                  <a:pt x="353268" y="16963"/>
                </a:lnTo>
                <a:lnTo>
                  <a:pt x="252452" y="16963"/>
                </a:lnTo>
                <a:lnTo>
                  <a:pt x="245646" y="15610"/>
                </a:lnTo>
                <a:lnTo>
                  <a:pt x="238571" y="13196"/>
                </a:lnTo>
                <a:lnTo>
                  <a:pt x="232768" y="11313"/>
                </a:lnTo>
                <a:close/>
              </a:path>
              <a:path w="1047114" h="750570">
                <a:moveTo>
                  <a:pt x="366242" y="645378"/>
                </a:moveTo>
                <a:lnTo>
                  <a:pt x="337449" y="645378"/>
                </a:lnTo>
                <a:lnTo>
                  <a:pt x="344074" y="646011"/>
                </a:lnTo>
                <a:lnTo>
                  <a:pt x="350606" y="647617"/>
                </a:lnTo>
                <a:lnTo>
                  <a:pt x="357362" y="650444"/>
                </a:lnTo>
                <a:lnTo>
                  <a:pt x="365096" y="647617"/>
                </a:lnTo>
                <a:lnTo>
                  <a:pt x="366242" y="645378"/>
                </a:lnTo>
                <a:close/>
              </a:path>
              <a:path w="1047114" h="750570">
                <a:moveTo>
                  <a:pt x="333220" y="620159"/>
                </a:moveTo>
                <a:lnTo>
                  <a:pt x="293829" y="635966"/>
                </a:lnTo>
                <a:lnTo>
                  <a:pt x="287820" y="641960"/>
                </a:lnTo>
                <a:lnTo>
                  <a:pt x="367991" y="641960"/>
                </a:lnTo>
                <a:lnTo>
                  <a:pt x="377750" y="622159"/>
                </a:lnTo>
                <a:lnTo>
                  <a:pt x="350606" y="622159"/>
                </a:lnTo>
                <a:lnTo>
                  <a:pt x="341912" y="620584"/>
                </a:lnTo>
                <a:lnTo>
                  <a:pt x="333220" y="620159"/>
                </a:lnTo>
                <a:close/>
              </a:path>
              <a:path w="1047114" h="750570">
                <a:moveTo>
                  <a:pt x="105555" y="423265"/>
                </a:moveTo>
                <a:lnTo>
                  <a:pt x="49258" y="423265"/>
                </a:lnTo>
                <a:lnTo>
                  <a:pt x="371852" y="578801"/>
                </a:lnTo>
                <a:lnTo>
                  <a:pt x="350606" y="622159"/>
                </a:lnTo>
                <a:lnTo>
                  <a:pt x="377750" y="622159"/>
                </a:lnTo>
                <a:lnTo>
                  <a:pt x="404693" y="567488"/>
                </a:lnTo>
                <a:lnTo>
                  <a:pt x="433178" y="567488"/>
                </a:lnTo>
                <a:lnTo>
                  <a:pt x="429921" y="558058"/>
                </a:lnTo>
                <a:lnTo>
                  <a:pt x="383447" y="558058"/>
                </a:lnTo>
                <a:lnTo>
                  <a:pt x="105555" y="423265"/>
                </a:lnTo>
                <a:close/>
              </a:path>
              <a:path w="1047114" h="750570">
                <a:moveTo>
                  <a:pt x="966283" y="267715"/>
                </a:moveTo>
                <a:lnTo>
                  <a:pt x="936888" y="267715"/>
                </a:lnTo>
                <a:lnTo>
                  <a:pt x="1021886" y="513759"/>
                </a:lnTo>
                <a:lnTo>
                  <a:pt x="1014459" y="518926"/>
                </a:lnTo>
                <a:lnTo>
                  <a:pt x="993147" y="554526"/>
                </a:lnTo>
                <a:lnTo>
                  <a:pt x="991940" y="571255"/>
                </a:lnTo>
                <a:lnTo>
                  <a:pt x="945575" y="586348"/>
                </a:lnTo>
                <a:lnTo>
                  <a:pt x="1020264" y="586348"/>
                </a:lnTo>
                <a:lnTo>
                  <a:pt x="1020908" y="585406"/>
                </a:lnTo>
                <a:lnTo>
                  <a:pt x="1021886" y="582568"/>
                </a:lnTo>
                <a:lnTo>
                  <a:pt x="1021886" y="575034"/>
                </a:lnTo>
                <a:lnTo>
                  <a:pt x="1019920" y="561892"/>
                </a:lnTo>
                <a:lnTo>
                  <a:pt x="1023572" y="549107"/>
                </a:lnTo>
                <a:lnTo>
                  <a:pt x="1031933" y="538443"/>
                </a:lnTo>
                <a:lnTo>
                  <a:pt x="1044097" y="531664"/>
                </a:lnTo>
                <a:lnTo>
                  <a:pt x="1046993" y="530252"/>
                </a:lnTo>
                <a:lnTo>
                  <a:pt x="1046993" y="500766"/>
                </a:lnTo>
                <a:lnTo>
                  <a:pt x="966283" y="267715"/>
                </a:lnTo>
                <a:close/>
              </a:path>
              <a:path w="1047114" h="750570">
                <a:moveTo>
                  <a:pt x="272525" y="109341"/>
                </a:moveTo>
                <a:lnTo>
                  <a:pt x="209591" y="109341"/>
                </a:lnTo>
                <a:lnTo>
                  <a:pt x="531217" y="264890"/>
                </a:lnTo>
                <a:lnTo>
                  <a:pt x="493551" y="339362"/>
                </a:lnTo>
                <a:lnTo>
                  <a:pt x="400832" y="369523"/>
                </a:lnTo>
                <a:lnTo>
                  <a:pt x="396971" y="370465"/>
                </a:lnTo>
                <a:lnTo>
                  <a:pt x="395041" y="373302"/>
                </a:lnTo>
                <a:lnTo>
                  <a:pt x="393111" y="375186"/>
                </a:lnTo>
                <a:lnTo>
                  <a:pt x="392133" y="378011"/>
                </a:lnTo>
                <a:lnTo>
                  <a:pt x="392133" y="385558"/>
                </a:lnTo>
                <a:lnTo>
                  <a:pt x="393754" y="392064"/>
                </a:lnTo>
                <a:lnTo>
                  <a:pt x="394068" y="396838"/>
                </a:lnTo>
                <a:lnTo>
                  <a:pt x="369922" y="429857"/>
                </a:lnTo>
                <a:lnTo>
                  <a:pt x="364131" y="431740"/>
                </a:lnTo>
                <a:lnTo>
                  <a:pt x="360270" y="438345"/>
                </a:lnTo>
                <a:lnTo>
                  <a:pt x="362200" y="445879"/>
                </a:lnTo>
                <a:lnTo>
                  <a:pt x="393111" y="536386"/>
                </a:lnTo>
                <a:lnTo>
                  <a:pt x="383447" y="558058"/>
                </a:lnTo>
                <a:lnTo>
                  <a:pt x="429921" y="558058"/>
                </a:lnTo>
                <a:lnTo>
                  <a:pt x="391168" y="445879"/>
                </a:lnTo>
                <a:lnTo>
                  <a:pt x="398052" y="440712"/>
                </a:lnTo>
                <a:lnTo>
                  <a:pt x="419786" y="405116"/>
                </a:lnTo>
                <a:lnTo>
                  <a:pt x="420736" y="396838"/>
                </a:lnTo>
                <a:lnTo>
                  <a:pt x="420148" y="388383"/>
                </a:lnTo>
                <a:lnTo>
                  <a:pt x="466514" y="373302"/>
                </a:lnTo>
                <a:lnTo>
                  <a:pt x="493889" y="373302"/>
                </a:lnTo>
                <a:lnTo>
                  <a:pt x="491620" y="366698"/>
                </a:lnTo>
                <a:lnTo>
                  <a:pt x="620044" y="324282"/>
                </a:lnTo>
                <a:lnTo>
                  <a:pt x="527357" y="324282"/>
                </a:lnTo>
                <a:lnTo>
                  <a:pt x="559232" y="261123"/>
                </a:lnTo>
                <a:lnTo>
                  <a:pt x="569375" y="241322"/>
                </a:lnTo>
                <a:lnTo>
                  <a:pt x="543777" y="241322"/>
                </a:lnTo>
                <a:lnTo>
                  <a:pt x="272525" y="109341"/>
                </a:lnTo>
                <a:close/>
              </a:path>
              <a:path w="1047114" h="750570">
                <a:moveTo>
                  <a:pt x="887627" y="208323"/>
                </a:moveTo>
                <a:lnTo>
                  <a:pt x="879893" y="208323"/>
                </a:lnTo>
                <a:lnTo>
                  <a:pt x="698785" y="267745"/>
                </a:lnTo>
                <a:lnTo>
                  <a:pt x="527357" y="324282"/>
                </a:lnTo>
                <a:lnTo>
                  <a:pt x="620044" y="324282"/>
                </a:lnTo>
                <a:lnTo>
                  <a:pt x="808421" y="262065"/>
                </a:lnTo>
                <a:lnTo>
                  <a:pt x="834202" y="262065"/>
                </a:lnTo>
                <a:lnTo>
                  <a:pt x="831610" y="254519"/>
                </a:lnTo>
                <a:lnTo>
                  <a:pt x="878928" y="238497"/>
                </a:lnTo>
                <a:lnTo>
                  <a:pt x="917789" y="238497"/>
                </a:lnTo>
                <a:lnTo>
                  <a:pt x="914664" y="237555"/>
                </a:lnTo>
                <a:lnTo>
                  <a:pt x="908828" y="234045"/>
                </a:lnTo>
                <a:lnTo>
                  <a:pt x="904167" y="229302"/>
                </a:lnTo>
                <a:lnTo>
                  <a:pt x="900408" y="223499"/>
                </a:lnTo>
                <a:lnTo>
                  <a:pt x="897279" y="216812"/>
                </a:lnTo>
                <a:lnTo>
                  <a:pt x="895348" y="213045"/>
                </a:lnTo>
                <a:lnTo>
                  <a:pt x="893418" y="211161"/>
                </a:lnTo>
                <a:lnTo>
                  <a:pt x="890523" y="209265"/>
                </a:lnTo>
                <a:lnTo>
                  <a:pt x="887627" y="208323"/>
                </a:lnTo>
                <a:close/>
              </a:path>
              <a:path w="1047114" h="750570">
                <a:moveTo>
                  <a:pt x="917789" y="238497"/>
                </a:moveTo>
                <a:lnTo>
                  <a:pt x="878928" y="238497"/>
                </a:lnTo>
                <a:lnTo>
                  <a:pt x="883384" y="245744"/>
                </a:lnTo>
                <a:lnTo>
                  <a:pt x="919619" y="266538"/>
                </a:lnTo>
                <a:lnTo>
                  <a:pt x="928208" y="267745"/>
                </a:lnTo>
                <a:lnTo>
                  <a:pt x="966283" y="267715"/>
                </a:lnTo>
                <a:lnTo>
                  <a:pt x="928551" y="240498"/>
                </a:lnTo>
                <a:lnTo>
                  <a:pt x="921745" y="239688"/>
                </a:lnTo>
                <a:lnTo>
                  <a:pt x="917789" y="238497"/>
                </a:lnTo>
                <a:close/>
              </a:path>
              <a:path w="1047114" h="750570">
                <a:moveTo>
                  <a:pt x="365048" y="22626"/>
                </a:moveTo>
                <a:lnTo>
                  <a:pt x="306183" y="22626"/>
                </a:lnTo>
                <a:lnTo>
                  <a:pt x="543777" y="137631"/>
                </a:lnTo>
                <a:lnTo>
                  <a:pt x="542073" y="154775"/>
                </a:lnTo>
                <a:lnTo>
                  <a:pt x="545347" y="171564"/>
                </a:lnTo>
                <a:lnTo>
                  <a:pt x="553147" y="186941"/>
                </a:lnTo>
                <a:lnTo>
                  <a:pt x="565023" y="199848"/>
                </a:lnTo>
                <a:lnTo>
                  <a:pt x="543777" y="241322"/>
                </a:lnTo>
                <a:lnTo>
                  <a:pt x="569375" y="241322"/>
                </a:lnTo>
                <a:lnTo>
                  <a:pt x="592073" y="197010"/>
                </a:lnTo>
                <a:lnTo>
                  <a:pt x="594003" y="190418"/>
                </a:lnTo>
                <a:lnTo>
                  <a:pt x="592073" y="182872"/>
                </a:lnTo>
                <a:lnTo>
                  <a:pt x="585317" y="180988"/>
                </a:lnTo>
                <a:lnTo>
                  <a:pt x="574751" y="172164"/>
                </a:lnTo>
                <a:lnTo>
                  <a:pt x="568170" y="160603"/>
                </a:lnTo>
                <a:lnTo>
                  <a:pt x="566298" y="147449"/>
                </a:lnTo>
                <a:lnTo>
                  <a:pt x="569862" y="133851"/>
                </a:lnTo>
                <a:lnTo>
                  <a:pt x="572757" y="128201"/>
                </a:lnTo>
                <a:lnTo>
                  <a:pt x="569862" y="120654"/>
                </a:lnTo>
                <a:lnTo>
                  <a:pt x="563093" y="117829"/>
                </a:lnTo>
                <a:lnTo>
                  <a:pt x="365048" y="22626"/>
                </a:lnTo>
                <a:close/>
              </a:path>
              <a:path w="1047114" h="750570">
                <a:moveTo>
                  <a:pt x="949435" y="238497"/>
                </a:moveTo>
                <a:lnTo>
                  <a:pt x="941714" y="238497"/>
                </a:lnTo>
                <a:lnTo>
                  <a:pt x="935177" y="240071"/>
                </a:lnTo>
                <a:lnTo>
                  <a:pt x="928551" y="240498"/>
                </a:lnTo>
                <a:lnTo>
                  <a:pt x="953972" y="240498"/>
                </a:lnTo>
                <a:lnTo>
                  <a:pt x="952344" y="239438"/>
                </a:lnTo>
                <a:lnTo>
                  <a:pt x="949435" y="238497"/>
                </a:lnTo>
                <a:close/>
              </a:path>
              <a:path w="1047114" h="750570">
                <a:moveTo>
                  <a:pt x="273366" y="42415"/>
                </a:moveTo>
                <a:lnTo>
                  <a:pt x="242432" y="42415"/>
                </a:lnTo>
                <a:lnTo>
                  <a:pt x="251126" y="43990"/>
                </a:lnTo>
                <a:lnTo>
                  <a:pt x="259817" y="44416"/>
                </a:lnTo>
                <a:lnTo>
                  <a:pt x="268509" y="43607"/>
                </a:lnTo>
                <a:lnTo>
                  <a:pt x="273366" y="42415"/>
                </a:lnTo>
                <a:close/>
              </a:path>
              <a:path w="1047114" h="750570">
                <a:moveTo>
                  <a:pt x="317979" y="0"/>
                </a:moveTo>
                <a:lnTo>
                  <a:pt x="285579" y="0"/>
                </a:lnTo>
                <a:lnTo>
                  <a:pt x="283265" y="3415"/>
                </a:lnTo>
                <a:lnTo>
                  <a:pt x="278408" y="8011"/>
                </a:lnTo>
                <a:lnTo>
                  <a:pt x="272462" y="11900"/>
                </a:lnTo>
                <a:lnTo>
                  <a:pt x="265608" y="15080"/>
                </a:lnTo>
                <a:lnTo>
                  <a:pt x="259076" y="16904"/>
                </a:lnTo>
                <a:lnTo>
                  <a:pt x="252452" y="16963"/>
                </a:lnTo>
                <a:lnTo>
                  <a:pt x="353268" y="16963"/>
                </a:lnTo>
                <a:lnTo>
                  <a:pt x="317979" y="0"/>
                </a:lnTo>
                <a:close/>
              </a:path>
            </a:pathLst>
          </a:custGeom>
          <a:solidFill>
            <a:srgbClr val="2963B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2917951" y="2676525"/>
            <a:ext cx="1986914" cy="15506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065" marR="5080" indent="-635">
              <a:lnSpc>
                <a:spcPct val="100000"/>
              </a:lnSpc>
              <a:spcBef>
                <a:spcPts val="105"/>
              </a:spcBef>
            </a:pPr>
            <a:r>
              <a:rPr dirty="0" sz="2000" spc="-10" b="1">
                <a:solidFill>
                  <a:srgbClr val="3B69A0"/>
                </a:solidFill>
                <a:latin typeface="Calibri"/>
                <a:cs typeface="Calibri"/>
              </a:rPr>
              <a:t>Downtown  </a:t>
            </a:r>
            <a:r>
              <a:rPr dirty="0" sz="2000" spc="-5" b="1">
                <a:solidFill>
                  <a:srgbClr val="3B69A0"/>
                </a:solidFill>
                <a:latin typeface="Calibri"/>
                <a:cs typeface="Calibri"/>
              </a:rPr>
              <a:t>anchors, </a:t>
            </a:r>
            <a:r>
              <a:rPr dirty="0" sz="2000">
                <a:latin typeface="Calibri"/>
                <a:cs typeface="Calibri"/>
              </a:rPr>
              <a:t>whose  </a:t>
            </a:r>
            <a:r>
              <a:rPr dirty="0" sz="2000" spc="-10">
                <a:latin typeface="Calibri"/>
                <a:cs typeface="Calibri"/>
              </a:rPr>
              <a:t>patrons </a:t>
            </a:r>
            <a:r>
              <a:rPr dirty="0" sz="2000" spc="-20">
                <a:latin typeface="Calibri"/>
                <a:cs typeface="Calibri"/>
              </a:rPr>
              <a:t>keep </a:t>
            </a:r>
            <a:r>
              <a:rPr dirty="0" sz="2000">
                <a:latin typeface="Calibri"/>
                <a:cs typeface="Calibri"/>
              </a:rPr>
              <a:t>local  </a:t>
            </a:r>
            <a:r>
              <a:rPr dirty="0" sz="2000" spc="-15">
                <a:latin typeface="Calibri"/>
                <a:cs typeface="Calibri"/>
              </a:rPr>
              <a:t>restaurants </a:t>
            </a:r>
            <a:r>
              <a:rPr dirty="0" sz="2000">
                <a:latin typeface="Calibri"/>
                <a:cs typeface="Calibri"/>
              </a:rPr>
              <a:t>and  </a:t>
            </a:r>
            <a:r>
              <a:rPr dirty="0" sz="2000" spc="-5">
                <a:latin typeface="Calibri"/>
                <a:cs typeface="Calibri"/>
              </a:rPr>
              <a:t>businesses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thriving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398520" y="1659889"/>
            <a:ext cx="1026503" cy="83184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5509640" y="2676525"/>
            <a:ext cx="1835785" cy="94106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  <a:spcBef>
                <a:spcPts val="105"/>
              </a:spcBef>
            </a:pPr>
            <a:r>
              <a:rPr dirty="0" sz="2000" spc="-5">
                <a:latin typeface="Calibri"/>
                <a:cs typeface="Calibri"/>
              </a:rPr>
              <a:t>Highly </a:t>
            </a:r>
            <a:r>
              <a:rPr dirty="0" sz="2000" spc="-15">
                <a:latin typeface="Calibri"/>
                <a:cs typeface="Calibri"/>
              </a:rPr>
              <a:t>revered  </a:t>
            </a:r>
            <a:r>
              <a:rPr dirty="0" sz="2000" spc="-5">
                <a:latin typeface="Calibri"/>
                <a:cs typeface="Calibri"/>
              </a:rPr>
              <a:t>sources of  </a:t>
            </a:r>
            <a:r>
              <a:rPr dirty="0" sz="2000" b="1">
                <a:solidFill>
                  <a:srgbClr val="3B69A0"/>
                </a:solidFill>
                <a:latin typeface="Calibri"/>
                <a:cs typeface="Calibri"/>
              </a:rPr>
              <a:t>community</a:t>
            </a:r>
            <a:r>
              <a:rPr dirty="0" sz="2000" spc="-114" b="1">
                <a:solidFill>
                  <a:srgbClr val="3B69A0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3B69A0"/>
                </a:solidFill>
                <a:latin typeface="Calibri"/>
                <a:cs typeface="Calibri"/>
              </a:rPr>
              <a:t>pride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128879" y="2090629"/>
            <a:ext cx="156393" cy="18093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311659" y="1935398"/>
            <a:ext cx="234950" cy="284480"/>
          </a:xfrm>
          <a:custGeom>
            <a:avLst/>
            <a:gdLst/>
            <a:ahLst/>
            <a:cxnLst/>
            <a:rect l="l" t="t" r="r" b="b"/>
            <a:pathLst>
              <a:path w="234950" h="284480">
                <a:moveTo>
                  <a:pt x="117298" y="0"/>
                </a:moveTo>
                <a:lnTo>
                  <a:pt x="73195" y="6026"/>
                </a:lnTo>
                <a:lnTo>
                  <a:pt x="17361" y="52702"/>
                </a:lnTo>
                <a:lnTo>
                  <a:pt x="4223" y="92328"/>
                </a:lnTo>
                <a:lnTo>
                  <a:pt x="0" y="142129"/>
                </a:lnTo>
                <a:lnTo>
                  <a:pt x="9118" y="197287"/>
                </a:lnTo>
                <a:lnTo>
                  <a:pt x="34090" y="242483"/>
                </a:lnTo>
                <a:lnTo>
                  <a:pt x="71342" y="273034"/>
                </a:lnTo>
                <a:lnTo>
                  <a:pt x="117298" y="284259"/>
                </a:lnTo>
                <a:lnTo>
                  <a:pt x="163253" y="273034"/>
                </a:lnTo>
                <a:lnTo>
                  <a:pt x="180907" y="258554"/>
                </a:lnTo>
                <a:lnTo>
                  <a:pt x="117298" y="258554"/>
                </a:lnTo>
                <a:lnTo>
                  <a:pt x="81987" y="249504"/>
                </a:lnTo>
                <a:lnTo>
                  <a:pt x="52908" y="224717"/>
                </a:lnTo>
                <a:lnTo>
                  <a:pt x="33175" y="187743"/>
                </a:lnTo>
                <a:lnTo>
                  <a:pt x="25904" y="142129"/>
                </a:lnTo>
                <a:lnTo>
                  <a:pt x="30907" y="90787"/>
                </a:lnTo>
                <a:lnTo>
                  <a:pt x="46860" y="54452"/>
                </a:lnTo>
                <a:lnTo>
                  <a:pt x="75184" y="32851"/>
                </a:lnTo>
                <a:lnTo>
                  <a:pt x="117298" y="25711"/>
                </a:lnTo>
                <a:lnTo>
                  <a:pt x="196007" y="25711"/>
                </a:lnTo>
                <a:lnTo>
                  <a:pt x="194476" y="23764"/>
                </a:lnTo>
                <a:lnTo>
                  <a:pt x="161400" y="6026"/>
                </a:lnTo>
                <a:lnTo>
                  <a:pt x="117298" y="0"/>
                </a:lnTo>
                <a:close/>
              </a:path>
              <a:path w="234950" h="284480">
                <a:moveTo>
                  <a:pt x="196007" y="25711"/>
                </a:moveTo>
                <a:lnTo>
                  <a:pt x="117298" y="25711"/>
                </a:lnTo>
                <a:lnTo>
                  <a:pt x="159335" y="32851"/>
                </a:lnTo>
                <a:lnTo>
                  <a:pt x="187488" y="54452"/>
                </a:lnTo>
                <a:lnTo>
                  <a:pt x="203271" y="90787"/>
                </a:lnTo>
                <a:lnTo>
                  <a:pt x="208196" y="142129"/>
                </a:lnTo>
                <a:lnTo>
                  <a:pt x="200935" y="187743"/>
                </a:lnTo>
                <a:lnTo>
                  <a:pt x="181257" y="224717"/>
                </a:lnTo>
                <a:lnTo>
                  <a:pt x="152325" y="249504"/>
                </a:lnTo>
                <a:lnTo>
                  <a:pt x="117298" y="258554"/>
                </a:lnTo>
                <a:lnTo>
                  <a:pt x="180907" y="258554"/>
                </a:lnTo>
                <a:lnTo>
                  <a:pt x="200502" y="242483"/>
                </a:lnTo>
                <a:lnTo>
                  <a:pt x="225472" y="197287"/>
                </a:lnTo>
                <a:lnTo>
                  <a:pt x="234590" y="142129"/>
                </a:lnTo>
                <a:lnTo>
                  <a:pt x="230367" y="92328"/>
                </a:lnTo>
                <a:lnTo>
                  <a:pt x="217231" y="52702"/>
                </a:lnTo>
                <a:lnTo>
                  <a:pt x="196007" y="25711"/>
                </a:lnTo>
                <a:close/>
              </a:path>
            </a:pathLst>
          </a:custGeom>
          <a:solidFill>
            <a:srgbClr val="C5784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363469" y="2164363"/>
            <a:ext cx="130488" cy="15910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311659" y="1935398"/>
            <a:ext cx="234478" cy="14698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572147" y="2090629"/>
            <a:ext cx="156845" cy="180975"/>
          </a:xfrm>
          <a:custGeom>
            <a:avLst/>
            <a:gdLst/>
            <a:ahLst/>
            <a:cxnLst/>
            <a:rect l="l" t="t" r="r" b="b"/>
            <a:pathLst>
              <a:path w="156845" h="180975">
                <a:moveTo>
                  <a:pt x="78196" y="0"/>
                </a:moveTo>
                <a:lnTo>
                  <a:pt x="42887" y="6116"/>
                </a:lnTo>
                <a:lnTo>
                  <a:pt x="18572" y="23828"/>
                </a:lnTo>
                <a:lnTo>
                  <a:pt x="4521" y="52181"/>
                </a:lnTo>
                <a:lnTo>
                  <a:pt x="0" y="90222"/>
                </a:lnTo>
                <a:lnTo>
                  <a:pt x="6102" y="125476"/>
                </a:lnTo>
                <a:lnTo>
                  <a:pt x="22788" y="154317"/>
                </a:lnTo>
                <a:lnTo>
                  <a:pt x="47630" y="173788"/>
                </a:lnTo>
                <a:lnTo>
                  <a:pt x="78196" y="180935"/>
                </a:lnTo>
                <a:lnTo>
                  <a:pt x="108970" y="173788"/>
                </a:lnTo>
                <a:lnTo>
                  <a:pt x="132630" y="155224"/>
                </a:lnTo>
                <a:lnTo>
                  <a:pt x="78196" y="155224"/>
                </a:lnTo>
                <a:lnTo>
                  <a:pt x="58066" y="150184"/>
                </a:lnTo>
                <a:lnTo>
                  <a:pt x="41420" y="136366"/>
                </a:lnTo>
                <a:lnTo>
                  <a:pt x="30089" y="115727"/>
                </a:lnTo>
                <a:lnTo>
                  <a:pt x="25904" y="90222"/>
                </a:lnTo>
                <a:lnTo>
                  <a:pt x="28715" y="61520"/>
                </a:lnTo>
                <a:lnTo>
                  <a:pt x="37756" y="41411"/>
                </a:lnTo>
                <a:lnTo>
                  <a:pt x="53945" y="29578"/>
                </a:lnTo>
                <a:lnTo>
                  <a:pt x="78196" y="25704"/>
                </a:lnTo>
                <a:lnTo>
                  <a:pt x="138925" y="25704"/>
                </a:lnTo>
                <a:lnTo>
                  <a:pt x="138002" y="23828"/>
                </a:lnTo>
                <a:lnTo>
                  <a:pt x="113713" y="6116"/>
                </a:lnTo>
                <a:lnTo>
                  <a:pt x="78196" y="0"/>
                </a:lnTo>
                <a:close/>
              </a:path>
              <a:path w="156845" h="180975">
                <a:moveTo>
                  <a:pt x="138925" y="25704"/>
                </a:moveTo>
                <a:lnTo>
                  <a:pt x="78196" y="25704"/>
                </a:lnTo>
                <a:lnTo>
                  <a:pt x="102451" y="29578"/>
                </a:lnTo>
                <a:lnTo>
                  <a:pt x="118639" y="41411"/>
                </a:lnTo>
                <a:lnTo>
                  <a:pt x="127679" y="61520"/>
                </a:lnTo>
                <a:lnTo>
                  <a:pt x="130488" y="90222"/>
                </a:lnTo>
                <a:lnTo>
                  <a:pt x="126304" y="115727"/>
                </a:lnTo>
                <a:lnTo>
                  <a:pt x="114972" y="136366"/>
                </a:lnTo>
                <a:lnTo>
                  <a:pt x="98326" y="150184"/>
                </a:lnTo>
                <a:lnTo>
                  <a:pt x="78196" y="155224"/>
                </a:lnTo>
                <a:lnTo>
                  <a:pt x="132630" y="155224"/>
                </a:lnTo>
                <a:lnTo>
                  <a:pt x="133786" y="154317"/>
                </a:lnTo>
                <a:lnTo>
                  <a:pt x="150355" y="125476"/>
                </a:lnTo>
                <a:lnTo>
                  <a:pt x="156386" y="90222"/>
                </a:lnTo>
                <a:lnTo>
                  <a:pt x="151936" y="52181"/>
                </a:lnTo>
                <a:lnTo>
                  <a:pt x="138925" y="25704"/>
                </a:lnTo>
                <a:close/>
              </a:path>
            </a:pathLst>
          </a:custGeom>
          <a:solidFill>
            <a:srgbClr val="C5784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6553089" y="2245853"/>
            <a:ext cx="240665" cy="168275"/>
          </a:xfrm>
          <a:custGeom>
            <a:avLst/>
            <a:gdLst/>
            <a:ahLst/>
            <a:cxnLst/>
            <a:rect l="l" t="t" r="r" b="b"/>
            <a:pathLst>
              <a:path w="240665" h="168275">
                <a:moveTo>
                  <a:pt x="191190" y="25711"/>
                </a:moveTo>
                <a:lnTo>
                  <a:pt x="109475" y="25711"/>
                </a:lnTo>
                <a:lnTo>
                  <a:pt x="110452" y="26196"/>
                </a:lnTo>
                <a:lnTo>
                  <a:pt x="133093" y="32305"/>
                </a:lnTo>
                <a:lnTo>
                  <a:pt x="152667" y="38324"/>
                </a:lnTo>
                <a:lnTo>
                  <a:pt x="191790" y="55650"/>
                </a:lnTo>
                <a:lnTo>
                  <a:pt x="212573" y="77618"/>
                </a:lnTo>
                <a:lnTo>
                  <a:pt x="214072" y="79557"/>
                </a:lnTo>
                <a:lnTo>
                  <a:pt x="214527" y="81981"/>
                </a:lnTo>
                <a:lnTo>
                  <a:pt x="214527" y="106238"/>
                </a:lnTo>
                <a:lnTo>
                  <a:pt x="212117" y="110601"/>
                </a:lnTo>
                <a:lnTo>
                  <a:pt x="207688" y="112540"/>
                </a:lnTo>
                <a:lnTo>
                  <a:pt x="178838" y="125554"/>
                </a:lnTo>
                <a:lnTo>
                  <a:pt x="148641" y="134796"/>
                </a:lnTo>
                <a:lnTo>
                  <a:pt x="117060" y="140308"/>
                </a:lnTo>
                <a:lnTo>
                  <a:pt x="84059" y="142136"/>
                </a:lnTo>
                <a:lnTo>
                  <a:pt x="84059" y="167840"/>
                </a:lnTo>
                <a:lnTo>
                  <a:pt x="154739" y="159777"/>
                </a:lnTo>
                <a:lnTo>
                  <a:pt x="219934" y="135343"/>
                </a:lnTo>
                <a:lnTo>
                  <a:pt x="240452" y="101384"/>
                </a:lnTo>
                <a:lnTo>
                  <a:pt x="240452" y="77133"/>
                </a:lnTo>
                <a:lnTo>
                  <a:pt x="217524" y="42869"/>
                </a:lnTo>
                <a:lnTo>
                  <a:pt x="194530" y="27165"/>
                </a:lnTo>
                <a:lnTo>
                  <a:pt x="191190" y="25711"/>
                </a:lnTo>
                <a:close/>
              </a:path>
              <a:path w="240665" h="168275">
                <a:moveTo>
                  <a:pt x="110452" y="0"/>
                </a:moveTo>
                <a:lnTo>
                  <a:pt x="84059" y="0"/>
                </a:lnTo>
                <a:lnTo>
                  <a:pt x="81127" y="484"/>
                </a:lnTo>
                <a:lnTo>
                  <a:pt x="77708" y="969"/>
                </a:lnTo>
                <a:lnTo>
                  <a:pt x="53882" y="7518"/>
                </a:lnTo>
                <a:lnTo>
                  <a:pt x="32989" y="14067"/>
                </a:lnTo>
                <a:lnTo>
                  <a:pt x="15028" y="20616"/>
                </a:lnTo>
                <a:lnTo>
                  <a:pt x="0" y="27165"/>
                </a:lnTo>
                <a:lnTo>
                  <a:pt x="11731" y="50453"/>
                </a:lnTo>
                <a:lnTo>
                  <a:pt x="25300" y="44343"/>
                </a:lnTo>
                <a:lnTo>
                  <a:pt x="41847" y="38324"/>
                </a:lnTo>
                <a:lnTo>
                  <a:pt x="61417" y="32305"/>
                </a:lnTo>
                <a:lnTo>
                  <a:pt x="84059" y="26196"/>
                </a:lnTo>
                <a:lnTo>
                  <a:pt x="85531" y="25711"/>
                </a:lnTo>
                <a:lnTo>
                  <a:pt x="191190" y="25711"/>
                </a:lnTo>
                <a:lnTo>
                  <a:pt x="179489" y="20616"/>
                </a:lnTo>
                <a:lnTo>
                  <a:pt x="161524" y="14067"/>
                </a:lnTo>
                <a:lnTo>
                  <a:pt x="140630" y="7518"/>
                </a:lnTo>
                <a:lnTo>
                  <a:pt x="116803" y="969"/>
                </a:lnTo>
                <a:lnTo>
                  <a:pt x="113383" y="484"/>
                </a:lnTo>
                <a:lnTo>
                  <a:pt x="110452" y="0"/>
                </a:lnTo>
                <a:close/>
              </a:path>
            </a:pathLst>
          </a:custGeom>
          <a:solidFill>
            <a:srgbClr val="C5784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272564" y="2413694"/>
            <a:ext cx="26034" cy="78105"/>
          </a:xfrm>
          <a:custGeom>
            <a:avLst/>
            <a:gdLst/>
            <a:ahLst/>
            <a:cxnLst/>
            <a:rect l="l" t="t" r="r" b="b"/>
            <a:pathLst>
              <a:path w="26035" h="78105">
                <a:moveTo>
                  <a:pt x="20036" y="0"/>
                </a:moveTo>
                <a:lnTo>
                  <a:pt x="5862" y="0"/>
                </a:lnTo>
                <a:lnTo>
                  <a:pt x="0" y="5823"/>
                </a:lnTo>
                <a:lnTo>
                  <a:pt x="0" y="72280"/>
                </a:lnTo>
                <a:lnTo>
                  <a:pt x="5862" y="77616"/>
                </a:lnTo>
                <a:lnTo>
                  <a:pt x="20036" y="77616"/>
                </a:lnTo>
                <a:lnTo>
                  <a:pt x="25904" y="72280"/>
                </a:lnTo>
                <a:lnTo>
                  <a:pt x="25904" y="5823"/>
                </a:lnTo>
                <a:lnTo>
                  <a:pt x="20036" y="0"/>
                </a:lnTo>
                <a:close/>
              </a:path>
            </a:pathLst>
          </a:custGeom>
          <a:solidFill>
            <a:srgbClr val="C5784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558957" y="2413694"/>
            <a:ext cx="26670" cy="78105"/>
          </a:xfrm>
          <a:custGeom>
            <a:avLst/>
            <a:gdLst/>
            <a:ahLst/>
            <a:cxnLst/>
            <a:rect l="l" t="t" r="r" b="b"/>
            <a:pathLst>
              <a:path w="26670" h="78105">
                <a:moveTo>
                  <a:pt x="20524" y="0"/>
                </a:moveTo>
                <a:lnTo>
                  <a:pt x="5862" y="0"/>
                </a:lnTo>
                <a:lnTo>
                  <a:pt x="0" y="5823"/>
                </a:lnTo>
                <a:lnTo>
                  <a:pt x="0" y="72280"/>
                </a:lnTo>
                <a:lnTo>
                  <a:pt x="5862" y="77616"/>
                </a:lnTo>
                <a:lnTo>
                  <a:pt x="20524" y="77616"/>
                </a:lnTo>
                <a:lnTo>
                  <a:pt x="26386" y="72280"/>
                </a:lnTo>
                <a:lnTo>
                  <a:pt x="26386" y="5823"/>
                </a:lnTo>
                <a:lnTo>
                  <a:pt x="20524" y="0"/>
                </a:lnTo>
                <a:close/>
              </a:path>
            </a:pathLst>
          </a:custGeom>
          <a:solidFill>
            <a:srgbClr val="C5784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6466098" y="2230819"/>
            <a:ext cx="197485" cy="260985"/>
          </a:xfrm>
          <a:custGeom>
            <a:avLst/>
            <a:gdLst/>
            <a:ahLst/>
            <a:cxnLst/>
            <a:rect l="l" t="t" r="r" b="b"/>
            <a:pathLst>
              <a:path w="197484" h="260985">
                <a:moveTo>
                  <a:pt x="14173" y="0"/>
                </a:moveTo>
                <a:lnTo>
                  <a:pt x="6350" y="2908"/>
                </a:lnTo>
                <a:lnTo>
                  <a:pt x="3419" y="9216"/>
                </a:lnTo>
                <a:lnTo>
                  <a:pt x="0" y="15518"/>
                </a:lnTo>
                <a:lnTo>
                  <a:pt x="2442" y="23281"/>
                </a:lnTo>
                <a:lnTo>
                  <a:pt x="113383" y="78096"/>
                </a:lnTo>
                <a:lnTo>
                  <a:pt x="137238" y="92157"/>
                </a:lnTo>
                <a:lnTo>
                  <a:pt x="155411" y="107990"/>
                </a:lnTo>
                <a:lnTo>
                  <a:pt x="166987" y="125369"/>
                </a:lnTo>
                <a:lnTo>
                  <a:pt x="171049" y="144068"/>
                </a:lnTo>
                <a:lnTo>
                  <a:pt x="171049" y="255155"/>
                </a:lnTo>
                <a:lnTo>
                  <a:pt x="176918" y="260491"/>
                </a:lnTo>
                <a:lnTo>
                  <a:pt x="191580" y="260491"/>
                </a:lnTo>
                <a:lnTo>
                  <a:pt x="197442" y="255155"/>
                </a:lnTo>
                <a:lnTo>
                  <a:pt x="197442" y="144068"/>
                </a:lnTo>
                <a:lnTo>
                  <a:pt x="192188" y="117033"/>
                </a:lnTo>
                <a:lnTo>
                  <a:pt x="177404" y="93317"/>
                </a:lnTo>
                <a:lnTo>
                  <a:pt x="154557" y="72785"/>
                </a:lnTo>
                <a:lnTo>
                  <a:pt x="125114" y="55300"/>
                </a:lnTo>
                <a:lnTo>
                  <a:pt x="20524" y="3393"/>
                </a:lnTo>
                <a:lnTo>
                  <a:pt x="14173" y="0"/>
                </a:lnTo>
                <a:close/>
              </a:path>
            </a:pathLst>
          </a:custGeom>
          <a:solidFill>
            <a:srgbClr val="C5784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6194367" y="2230819"/>
            <a:ext cx="197485" cy="260985"/>
          </a:xfrm>
          <a:custGeom>
            <a:avLst/>
            <a:gdLst/>
            <a:ahLst/>
            <a:cxnLst/>
            <a:rect l="l" t="t" r="r" b="b"/>
            <a:pathLst>
              <a:path w="197485" h="260985">
                <a:moveTo>
                  <a:pt x="182780" y="0"/>
                </a:moveTo>
                <a:lnTo>
                  <a:pt x="176429" y="3393"/>
                </a:lnTo>
                <a:lnTo>
                  <a:pt x="72334" y="55300"/>
                </a:lnTo>
                <a:lnTo>
                  <a:pt x="42887" y="72785"/>
                </a:lnTo>
                <a:lnTo>
                  <a:pt x="20038" y="93317"/>
                </a:lnTo>
                <a:lnTo>
                  <a:pt x="5253" y="117033"/>
                </a:lnTo>
                <a:lnTo>
                  <a:pt x="0" y="144068"/>
                </a:lnTo>
                <a:lnTo>
                  <a:pt x="0" y="255155"/>
                </a:lnTo>
                <a:lnTo>
                  <a:pt x="5868" y="260491"/>
                </a:lnTo>
                <a:lnTo>
                  <a:pt x="20036" y="260491"/>
                </a:lnTo>
                <a:lnTo>
                  <a:pt x="25904" y="255155"/>
                </a:lnTo>
                <a:lnTo>
                  <a:pt x="25904" y="144068"/>
                </a:lnTo>
                <a:lnTo>
                  <a:pt x="30043" y="125369"/>
                </a:lnTo>
                <a:lnTo>
                  <a:pt x="41786" y="107990"/>
                </a:lnTo>
                <a:lnTo>
                  <a:pt x="60127" y="92157"/>
                </a:lnTo>
                <a:lnTo>
                  <a:pt x="84059" y="78096"/>
                </a:lnTo>
                <a:lnTo>
                  <a:pt x="188160" y="26680"/>
                </a:lnTo>
                <a:lnTo>
                  <a:pt x="194511" y="23281"/>
                </a:lnTo>
                <a:lnTo>
                  <a:pt x="197442" y="15518"/>
                </a:lnTo>
                <a:lnTo>
                  <a:pt x="190603" y="2908"/>
                </a:lnTo>
                <a:lnTo>
                  <a:pt x="182780" y="0"/>
                </a:lnTo>
                <a:close/>
              </a:path>
            </a:pathLst>
          </a:custGeom>
          <a:solidFill>
            <a:srgbClr val="C5784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6493957" y="1870396"/>
            <a:ext cx="299720" cy="233045"/>
          </a:xfrm>
          <a:custGeom>
            <a:avLst/>
            <a:gdLst/>
            <a:ahLst/>
            <a:cxnLst/>
            <a:rect l="l" t="t" r="r" b="b"/>
            <a:pathLst>
              <a:path w="299720" h="233044">
                <a:moveTo>
                  <a:pt x="260501" y="181420"/>
                </a:moveTo>
                <a:lnTo>
                  <a:pt x="201839" y="181420"/>
                </a:lnTo>
                <a:lnTo>
                  <a:pt x="237052" y="227989"/>
                </a:lnTo>
                <a:lnTo>
                  <a:pt x="244013" y="232575"/>
                </a:lnTo>
                <a:lnTo>
                  <a:pt x="251708" y="232296"/>
                </a:lnTo>
                <a:lnTo>
                  <a:pt x="257936" y="227924"/>
                </a:lnTo>
                <a:lnTo>
                  <a:pt x="260501" y="220233"/>
                </a:lnTo>
                <a:lnTo>
                  <a:pt x="260501" y="181420"/>
                </a:lnTo>
                <a:close/>
              </a:path>
              <a:path w="299720" h="233044">
                <a:moveTo>
                  <a:pt x="212593" y="155230"/>
                </a:moveTo>
                <a:lnTo>
                  <a:pt x="70862" y="155230"/>
                </a:lnTo>
                <a:lnTo>
                  <a:pt x="64999" y="161047"/>
                </a:lnTo>
                <a:lnTo>
                  <a:pt x="64999" y="175603"/>
                </a:lnTo>
                <a:lnTo>
                  <a:pt x="70862" y="181420"/>
                </a:lnTo>
                <a:lnTo>
                  <a:pt x="234577" y="181420"/>
                </a:lnTo>
                <a:lnTo>
                  <a:pt x="218944" y="160563"/>
                </a:lnTo>
                <a:lnTo>
                  <a:pt x="216501" y="157169"/>
                </a:lnTo>
                <a:lnTo>
                  <a:pt x="212593" y="155230"/>
                </a:lnTo>
                <a:close/>
              </a:path>
              <a:path w="299720" h="233044">
                <a:moveTo>
                  <a:pt x="299583" y="26196"/>
                </a:moveTo>
                <a:lnTo>
                  <a:pt x="273659" y="26196"/>
                </a:lnTo>
                <a:lnTo>
                  <a:pt x="273659" y="155230"/>
                </a:lnTo>
                <a:lnTo>
                  <a:pt x="240439" y="155230"/>
                </a:lnTo>
                <a:lnTo>
                  <a:pt x="234577" y="161047"/>
                </a:lnTo>
                <a:lnTo>
                  <a:pt x="234577" y="181420"/>
                </a:lnTo>
                <a:lnTo>
                  <a:pt x="293721" y="181420"/>
                </a:lnTo>
                <a:lnTo>
                  <a:pt x="299583" y="175603"/>
                </a:lnTo>
                <a:lnTo>
                  <a:pt x="299583" y="26196"/>
                </a:lnTo>
                <a:close/>
              </a:path>
              <a:path w="299720" h="233044">
                <a:moveTo>
                  <a:pt x="293721" y="0"/>
                </a:moveTo>
                <a:lnTo>
                  <a:pt x="5862" y="0"/>
                </a:lnTo>
                <a:lnTo>
                  <a:pt x="0" y="5823"/>
                </a:lnTo>
                <a:lnTo>
                  <a:pt x="0" y="59178"/>
                </a:lnTo>
                <a:lnTo>
                  <a:pt x="5862" y="65002"/>
                </a:lnTo>
                <a:lnTo>
                  <a:pt x="20036" y="65002"/>
                </a:lnTo>
                <a:lnTo>
                  <a:pt x="25898" y="59178"/>
                </a:lnTo>
                <a:lnTo>
                  <a:pt x="25898" y="26196"/>
                </a:lnTo>
                <a:lnTo>
                  <a:pt x="299583" y="26196"/>
                </a:lnTo>
                <a:lnTo>
                  <a:pt x="299583" y="5823"/>
                </a:lnTo>
                <a:lnTo>
                  <a:pt x="293721" y="0"/>
                </a:lnTo>
                <a:close/>
              </a:path>
            </a:pathLst>
          </a:custGeom>
          <a:solidFill>
            <a:srgbClr val="C5784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6063880" y="1793242"/>
            <a:ext cx="365125" cy="271780"/>
          </a:xfrm>
          <a:custGeom>
            <a:avLst/>
            <a:gdLst/>
            <a:ahLst/>
            <a:cxnLst/>
            <a:rect l="l" t="t" r="r" b="b"/>
            <a:pathLst>
              <a:path w="365125" h="271780">
                <a:moveTo>
                  <a:pt x="96766" y="232384"/>
                </a:moveTo>
                <a:lnTo>
                  <a:pt x="39097" y="232384"/>
                </a:lnTo>
                <a:lnTo>
                  <a:pt x="39097" y="258573"/>
                </a:lnTo>
                <a:lnTo>
                  <a:pt x="41442" y="266019"/>
                </a:lnTo>
                <a:lnTo>
                  <a:pt x="47222" y="270460"/>
                </a:lnTo>
                <a:lnTo>
                  <a:pt x="54561" y="271263"/>
                </a:lnTo>
                <a:lnTo>
                  <a:pt x="61579" y="267790"/>
                </a:lnTo>
                <a:lnTo>
                  <a:pt x="96766" y="232384"/>
                </a:lnTo>
                <a:close/>
              </a:path>
              <a:path w="365125" h="271780">
                <a:moveTo>
                  <a:pt x="359208" y="0"/>
                </a:moveTo>
                <a:lnTo>
                  <a:pt x="5864" y="0"/>
                </a:lnTo>
                <a:lnTo>
                  <a:pt x="0" y="5364"/>
                </a:lnTo>
                <a:lnTo>
                  <a:pt x="0" y="227045"/>
                </a:lnTo>
                <a:lnTo>
                  <a:pt x="5864" y="232384"/>
                </a:lnTo>
                <a:lnTo>
                  <a:pt x="228720" y="232384"/>
                </a:lnTo>
                <a:lnTo>
                  <a:pt x="234588" y="227045"/>
                </a:lnTo>
                <a:lnTo>
                  <a:pt x="64998" y="227045"/>
                </a:lnTo>
                <a:lnTo>
                  <a:pt x="64998" y="212489"/>
                </a:lnTo>
                <a:lnTo>
                  <a:pt x="59135" y="206672"/>
                </a:lnTo>
                <a:lnTo>
                  <a:pt x="25902" y="206672"/>
                </a:lnTo>
                <a:lnTo>
                  <a:pt x="25902" y="25724"/>
                </a:lnTo>
                <a:lnTo>
                  <a:pt x="365077" y="25724"/>
                </a:lnTo>
                <a:lnTo>
                  <a:pt x="365077" y="5364"/>
                </a:lnTo>
                <a:lnTo>
                  <a:pt x="359208" y="0"/>
                </a:lnTo>
                <a:close/>
              </a:path>
              <a:path w="365125" h="271780">
                <a:moveTo>
                  <a:pt x="228720" y="206672"/>
                </a:moveTo>
                <a:lnTo>
                  <a:pt x="87972" y="206672"/>
                </a:lnTo>
                <a:lnTo>
                  <a:pt x="84546" y="208127"/>
                </a:lnTo>
                <a:lnTo>
                  <a:pt x="82103" y="210550"/>
                </a:lnTo>
                <a:lnTo>
                  <a:pt x="64998" y="227045"/>
                </a:lnTo>
                <a:lnTo>
                  <a:pt x="234588" y="227045"/>
                </a:lnTo>
                <a:lnTo>
                  <a:pt x="234588" y="212489"/>
                </a:lnTo>
                <a:lnTo>
                  <a:pt x="228720" y="206672"/>
                </a:lnTo>
                <a:close/>
              </a:path>
              <a:path w="365125" h="271780">
                <a:moveTo>
                  <a:pt x="365077" y="25724"/>
                </a:moveTo>
                <a:lnTo>
                  <a:pt x="338684" y="25724"/>
                </a:lnTo>
                <a:lnTo>
                  <a:pt x="338684" y="110627"/>
                </a:lnTo>
                <a:lnTo>
                  <a:pt x="344546" y="115959"/>
                </a:lnTo>
                <a:lnTo>
                  <a:pt x="359208" y="115959"/>
                </a:lnTo>
                <a:lnTo>
                  <a:pt x="365077" y="110627"/>
                </a:lnTo>
                <a:lnTo>
                  <a:pt x="365077" y="25724"/>
                </a:lnTo>
                <a:close/>
              </a:path>
            </a:pathLst>
          </a:custGeom>
          <a:solidFill>
            <a:srgbClr val="C5784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6142075" y="1844691"/>
            <a:ext cx="208915" cy="26034"/>
          </a:xfrm>
          <a:custGeom>
            <a:avLst/>
            <a:gdLst/>
            <a:ahLst/>
            <a:cxnLst/>
            <a:rect l="l" t="t" r="r" b="b"/>
            <a:pathLst>
              <a:path w="208914" h="26035">
                <a:moveTo>
                  <a:pt x="202816" y="0"/>
                </a:moveTo>
                <a:lnTo>
                  <a:pt x="5862" y="0"/>
                </a:lnTo>
                <a:lnTo>
                  <a:pt x="0" y="5817"/>
                </a:lnTo>
                <a:lnTo>
                  <a:pt x="0" y="20366"/>
                </a:lnTo>
                <a:lnTo>
                  <a:pt x="5862" y="25704"/>
                </a:lnTo>
                <a:lnTo>
                  <a:pt x="202816" y="25704"/>
                </a:lnTo>
                <a:lnTo>
                  <a:pt x="208685" y="20366"/>
                </a:lnTo>
                <a:lnTo>
                  <a:pt x="208685" y="5817"/>
                </a:lnTo>
                <a:lnTo>
                  <a:pt x="202816" y="0"/>
                </a:lnTo>
                <a:close/>
              </a:path>
            </a:pathLst>
          </a:custGeom>
          <a:solidFill>
            <a:srgbClr val="C5784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6142075" y="1896592"/>
            <a:ext cx="208915" cy="26034"/>
          </a:xfrm>
          <a:custGeom>
            <a:avLst/>
            <a:gdLst/>
            <a:ahLst/>
            <a:cxnLst/>
            <a:rect l="l" t="t" r="r" b="b"/>
            <a:pathLst>
              <a:path w="208914" h="26035">
                <a:moveTo>
                  <a:pt x="202816" y="0"/>
                </a:moveTo>
                <a:lnTo>
                  <a:pt x="5862" y="0"/>
                </a:lnTo>
                <a:lnTo>
                  <a:pt x="0" y="5817"/>
                </a:lnTo>
                <a:lnTo>
                  <a:pt x="0" y="19887"/>
                </a:lnTo>
                <a:lnTo>
                  <a:pt x="5862" y="25704"/>
                </a:lnTo>
                <a:lnTo>
                  <a:pt x="202816" y="25704"/>
                </a:lnTo>
                <a:lnTo>
                  <a:pt x="208685" y="19887"/>
                </a:lnTo>
                <a:lnTo>
                  <a:pt x="208685" y="5817"/>
                </a:lnTo>
                <a:lnTo>
                  <a:pt x="202816" y="0"/>
                </a:lnTo>
                <a:close/>
              </a:path>
            </a:pathLst>
          </a:custGeom>
          <a:solidFill>
            <a:srgbClr val="C5784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6142075" y="1948008"/>
            <a:ext cx="104139" cy="26670"/>
          </a:xfrm>
          <a:custGeom>
            <a:avLst/>
            <a:gdLst/>
            <a:ahLst/>
            <a:cxnLst/>
            <a:rect l="l" t="t" r="r" b="b"/>
            <a:pathLst>
              <a:path w="104139" h="26669">
                <a:moveTo>
                  <a:pt x="98232" y="0"/>
                </a:moveTo>
                <a:lnTo>
                  <a:pt x="5862" y="0"/>
                </a:lnTo>
                <a:lnTo>
                  <a:pt x="0" y="5823"/>
                </a:lnTo>
                <a:lnTo>
                  <a:pt x="0" y="20372"/>
                </a:lnTo>
                <a:lnTo>
                  <a:pt x="5862" y="26196"/>
                </a:lnTo>
                <a:lnTo>
                  <a:pt x="98232" y="26196"/>
                </a:lnTo>
                <a:lnTo>
                  <a:pt x="104095" y="20372"/>
                </a:lnTo>
                <a:lnTo>
                  <a:pt x="104095" y="5823"/>
                </a:lnTo>
                <a:lnTo>
                  <a:pt x="98232" y="0"/>
                </a:lnTo>
                <a:close/>
              </a:path>
            </a:pathLst>
          </a:custGeom>
          <a:solidFill>
            <a:srgbClr val="C5784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6683088" y="1943160"/>
            <a:ext cx="32384" cy="32384"/>
          </a:xfrm>
          <a:custGeom>
            <a:avLst/>
            <a:gdLst/>
            <a:ahLst/>
            <a:cxnLst/>
            <a:rect l="l" t="t" r="r" b="b"/>
            <a:pathLst>
              <a:path w="32384" h="32385">
                <a:moveTo>
                  <a:pt x="25416" y="0"/>
                </a:moveTo>
                <a:lnTo>
                  <a:pt x="7334" y="0"/>
                </a:lnTo>
                <a:lnTo>
                  <a:pt x="0" y="7277"/>
                </a:lnTo>
                <a:lnTo>
                  <a:pt x="0" y="25220"/>
                </a:lnTo>
                <a:lnTo>
                  <a:pt x="7334" y="32013"/>
                </a:lnTo>
                <a:lnTo>
                  <a:pt x="25416" y="32013"/>
                </a:lnTo>
                <a:lnTo>
                  <a:pt x="32288" y="25220"/>
                </a:lnTo>
                <a:lnTo>
                  <a:pt x="32288" y="7277"/>
                </a:lnTo>
                <a:lnTo>
                  <a:pt x="25416" y="0"/>
                </a:lnTo>
                <a:close/>
              </a:path>
            </a:pathLst>
          </a:custGeom>
          <a:solidFill>
            <a:srgbClr val="C5784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6630796" y="1943160"/>
            <a:ext cx="33020" cy="32384"/>
          </a:xfrm>
          <a:custGeom>
            <a:avLst/>
            <a:gdLst/>
            <a:ahLst/>
            <a:cxnLst/>
            <a:rect l="l" t="t" r="r" b="b"/>
            <a:pathLst>
              <a:path w="33020" h="32385">
                <a:moveTo>
                  <a:pt x="25416" y="0"/>
                </a:moveTo>
                <a:lnTo>
                  <a:pt x="7327" y="0"/>
                </a:lnTo>
                <a:lnTo>
                  <a:pt x="0" y="7277"/>
                </a:lnTo>
                <a:lnTo>
                  <a:pt x="0" y="25220"/>
                </a:lnTo>
                <a:lnTo>
                  <a:pt x="7327" y="32013"/>
                </a:lnTo>
                <a:lnTo>
                  <a:pt x="25416" y="32013"/>
                </a:lnTo>
                <a:lnTo>
                  <a:pt x="32744" y="25220"/>
                </a:lnTo>
                <a:lnTo>
                  <a:pt x="32744" y="7277"/>
                </a:lnTo>
                <a:lnTo>
                  <a:pt x="25416" y="0"/>
                </a:lnTo>
                <a:close/>
              </a:path>
            </a:pathLst>
          </a:custGeom>
          <a:solidFill>
            <a:srgbClr val="C5784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6578505" y="1943160"/>
            <a:ext cx="33020" cy="32384"/>
          </a:xfrm>
          <a:custGeom>
            <a:avLst/>
            <a:gdLst/>
            <a:ahLst/>
            <a:cxnLst/>
            <a:rect l="l" t="t" r="r" b="b"/>
            <a:pathLst>
              <a:path w="33020" h="32385">
                <a:moveTo>
                  <a:pt x="25409" y="0"/>
                </a:moveTo>
                <a:lnTo>
                  <a:pt x="7327" y="0"/>
                </a:lnTo>
                <a:lnTo>
                  <a:pt x="0" y="7277"/>
                </a:lnTo>
                <a:lnTo>
                  <a:pt x="0" y="25220"/>
                </a:lnTo>
                <a:lnTo>
                  <a:pt x="7327" y="32013"/>
                </a:lnTo>
                <a:lnTo>
                  <a:pt x="25409" y="32013"/>
                </a:lnTo>
                <a:lnTo>
                  <a:pt x="32744" y="25220"/>
                </a:lnTo>
                <a:lnTo>
                  <a:pt x="32744" y="7277"/>
                </a:lnTo>
                <a:lnTo>
                  <a:pt x="25409" y="0"/>
                </a:lnTo>
                <a:close/>
              </a:path>
            </a:pathLst>
          </a:custGeom>
          <a:solidFill>
            <a:srgbClr val="C5784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6060947" y="2245853"/>
            <a:ext cx="239963" cy="16784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7093457" y="6309461"/>
            <a:ext cx="2740025" cy="635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">
              <a:lnSpc>
                <a:spcPct val="100000"/>
              </a:lnSpc>
              <a:spcBef>
                <a:spcPts val="100"/>
              </a:spcBef>
            </a:pPr>
            <a:r>
              <a:rPr dirty="0" sz="2000" spc="-5" b="1">
                <a:solidFill>
                  <a:srgbClr val="3B69A0"/>
                </a:solidFill>
                <a:latin typeface="Calibri"/>
                <a:cs typeface="Calibri"/>
              </a:rPr>
              <a:t>Nonprofit</a:t>
            </a:r>
            <a:r>
              <a:rPr dirty="0" sz="2000" spc="-40" b="1">
                <a:solidFill>
                  <a:srgbClr val="3B69A0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3B69A0"/>
                </a:solidFill>
                <a:latin typeface="Calibri"/>
                <a:cs typeface="Calibri"/>
              </a:rPr>
              <a:t>institutions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2000" spc="-5">
                <a:latin typeface="Calibri"/>
                <a:cs typeface="Calibri"/>
              </a:rPr>
              <a:t>with </a:t>
            </a:r>
            <a:r>
              <a:rPr dirty="0" sz="2000" spc="-10">
                <a:latin typeface="Calibri"/>
                <a:cs typeface="Calibri"/>
              </a:rPr>
              <a:t>historical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significance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8144256" y="5218938"/>
            <a:ext cx="638810" cy="758190"/>
          </a:xfrm>
          <a:custGeom>
            <a:avLst/>
            <a:gdLst/>
            <a:ahLst/>
            <a:cxnLst/>
            <a:rect l="l" t="t" r="r" b="b"/>
            <a:pathLst>
              <a:path w="638809" h="758189">
                <a:moveTo>
                  <a:pt x="257885" y="721359"/>
                </a:moveTo>
                <a:lnTo>
                  <a:pt x="106303" y="721359"/>
                </a:lnTo>
                <a:lnTo>
                  <a:pt x="334700" y="758189"/>
                </a:lnTo>
                <a:lnTo>
                  <a:pt x="370042" y="758189"/>
                </a:lnTo>
                <a:lnTo>
                  <a:pt x="388538" y="754379"/>
                </a:lnTo>
                <a:lnTo>
                  <a:pt x="406520" y="749299"/>
                </a:lnTo>
                <a:lnTo>
                  <a:pt x="423861" y="741679"/>
                </a:lnTo>
                <a:lnTo>
                  <a:pt x="435949" y="735329"/>
                </a:lnTo>
                <a:lnTo>
                  <a:pt x="351738" y="735329"/>
                </a:lnTo>
                <a:lnTo>
                  <a:pt x="330586" y="732789"/>
                </a:lnTo>
                <a:lnTo>
                  <a:pt x="257885" y="721359"/>
                </a:lnTo>
                <a:close/>
              </a:path>
              <a:path w="638809" h="758189">
                <a:moveTo>
                  <a:pt x="56240" y="461009"/>
                </a:moveTo>
                <a:lnTo>
                  <a:pt x="34432" y="464819"/>
                </a:lnTo>
                <a:lnTo>
                  <a:pt x="16546" y="477519"/>
                </a:lnTo>
                <a:lnTo>
                  <a:pt x="4447" y="495299"/>
                </a:lnTo>
                <a:lnTo>
                  <a:pt x="0" y="516889"/>
                </a:lnTo>
                <a:lnTo>
                  <a:pt x="0" y="695959"/>
                </a:lnTo>
                <a:lnTo>
                  <a:pt x="4447" y="717549"/>
                </a:lnTo>
                <a:lnTo>
                  <a:pt x="16546" y="735329"/>
                </a:lnTo>
                <a:lnTo>
                  <a:pt x="34432" y="746759"/>
                </a:lnTo>
                <a:lnTo>
                  <a:pt x="56240" y="751839"/>
                </a:lnTo>
                <a:lnTo>
                  <a:pt x="72068" y="749299"/>
                </a:lnTo>
                <a:lnTo>
                  <a:pt x="86159" y="742949"/>
                </a:lnTo>
                <a:lnTo>
                  <a:pt x="97807" y="734059"/>
                </a:lnTo>
                <a:lnTo>
                  <a:pt x="101205" y="728979"/>
                </a:lnTo>
                <a:lnTo>
                  <a:pt x="56240" y="728979"/>
                </a:lnTo>
                <a:lnTo>
                  <a:pt x="43573" y="726439"/>
                </a:lnTo>
                <a:lnTo>
                  <a:pt x="33092" y="718819"/>
                </a:lnTo>
                <a:lnTo>
                  <a:pt x="25955" y="708659"/>
                </a:lnTo>
                <a:lnTo>
                  <a:pt x="23318" y="695959"/>
                </a:lnTo>
                <a:lnTo>
                  <a:pt x="23318" y="516889"/>
                </a:lnTo>
                <a:lnTo>
                  <a:pt x="25955" y="504189"/>
                </a:lnTo>
                <a:lnTo>
                  <a:pt x="33092" y="494029"/>
                </a:lnTo>
                <a:lnTo>
                  <a:pt x="43573" y="486409"/>
                </a:lnTo>
                <a:lnTo>
                  <a:pt x="56240" y="483869"/>
                </a:lnTo>
                <a:lnTo>
                  <a:pt x="102053" y="483869"/>
                </a:lnTo>
                <a:lnTo>
                  <a:pt x="89932" y="471169"/>
                </a:lnTo>
                <a:lnTo>
                  <a:pt x="74340" y="463549"/>
                </a:lnTo>
                <a:lnTo>
                  <a:pt x="56240" y="461009"/>
                </a:lnTo>
                <a:close/>
              </a:path>
              <a:path w="638809" h="758189">
                <a:moveTo>
                  <a:pt x="635911" y="574039"/>
                </a:moveTo>
                <a:lnTo>
                  <a:pt x="595273" y="574039"/>
                </a:lnTo>
                <a:lnTo>
                  <a:pt x="603812" y="575309"/>
                </a:lnTo>
                <a:lnTo>
                  <a:pt x="611194" y="579119"/>
                </a:lnTo>
                <a:lnTo>
                  <a:pt x="616583" y="586739"/>
                </a:lnTo>
                <a:lnTo>
                  <a:pt x="619321" y="595629"/>
                </a:lnTo>
                <a:lnTo>
                  <a:pt x="618390" y="605789"/>
                </a:lnTo>
                <a:lnTo>
                  <a:pt x="412890" y="720089"/>
                </a:lnTo>
                <a:lnTo>
                  <a:pt x="372763" y="732789"/>
                </a:lnTo>
                <a:lnTo>
                  <a:pt x="351738" y="735329"/>
                </a:lnTo>
                <a:lnTo>
                  <a:pt x="435949" y="735329"/>
                </a:lnTo>
                <a:lnTo>
                  <a:pt x="617269" y="640079"/>
                </a:lnTo>
                <a:lnTo>
                  <a:pt x="632060" y="628649"/>
                </a:lnTo>
                <a:lnTo>
                  <a:pt x="638535" y="617219"/>
                </a:lnTo>
                <a:lnTo>
                  <a:pt x="638535" y="579119"/>
                </a:lnTo>
                <a:lnTo>
                  <a:pt x="637850" y="576579"/>
                </a:lnTo>
                <a:lnTo>
                  <a:pt x="635911" y="574039"/>
                </a:lnTo>
                <a:close/>
              </a:path>
              <a:path w="638809" h="758189">
                <a:moveTo>
                  <a:pt x="102053" y="483869"/>
                </a:moveTo>
                <a:lnTo>
                  <a:pt x="56240" y="483869"/>
                </a:lnTo>
                <a:lnTo>
                  <a:pt x="68907" y="486409"/>
                </a:lnTo>
                <a:lnTo>
                  <a:pt x="79388" y="494029"/>
                </a:lnTo>
                <a:lnTo>
                  <a:pt x="86525" y="504189"/>
                </a:lnTo>
                <a:lnTo>
                  <a:pt x="89161" y="516889"/>
                </a:lnTo>
                <a:lnTo>
                  <a:pt x="89161" y="695959"/>
                </a:lnTo>
                <a:lnTo>
                  <a:pt x="86525" y="708659"/>
                </a:lnTo>
                <a:lnTo>
                  <a:pt x="79388" y="718819"/>
                </a:lnTo>
                <a:lnTo>
                  <a:pt x="68907" y="726439"/>
                </a:lnTo>
                <a:lnTo>
                  <a:pt x="56240" y="728979"/>
                </a:lnTo>
                <a:lnTo>
                  <a:pt x="101205" y="728979"/>
                </a:lnTo>
                <a:lnTo>
                  <a:pt x="106303" y="721359"/>
                </a:lnTo>
                <a:lnTo>
                  <a:pt x="257885" y="721359"/>
                </a:lnTo>
                <a:lnTo>
                  <a:pt x="112484" y="698499"/>
                </a:lnTo>
                <a:lnTo>
                  <a:pt x="112484" y="697229"/>
                </a:lnTo>
                <a:lnTo>
                  <a:pt x="113170" y="697229"/>
                </a:lnTo>
                <a:lnTo>
                  <a:pt x="113170" y="521969"/>
                </a:lnTo>
                <a:lnTo>
                  <a:pt x="169407" y="511809"/>
                </a:lnTo>
                <a:lnTo>
                  <a:pt x="202050" y="507999"/>
                </a:lnTo>
                <a:lnTo>
                  <a:pt x="297028" y="507999"/>
                </a:lnTo>
                <a:lnTo>
                  <a:pt x="294844" y="506729"/>
                </a:lnTo>
                <a:lnTo>
                  <a:pt x="281287" y="500379"/>
                </a:lnTo>
                <a:lnTo>
                  <a:pt x="277801" y="499109"/>
                </a:lnTo>
                <a:lnTo>
                  <a:pt x="109741" y="499109"/>
                </a:lnTo>
                <a:lnTo>
                  <a:pt x="102053" y="483869"/>
                </a:lnTo>
                <a:close/>
              </a:path>
              <a:path w="638809" h="758189">
                <a:moveTo>
                  <a:pt x="301091" y="614679"/>
                </a:moveTo>
                <a:lnTo>
                  <a:pt x="294234" y="618489"/>
                </a:lnTo>
                <a:lnTo>
                  <a:pt x="291491" y="631189"/>
                </a:lnTo>
                <a:lnTo>
                  <a:pt x="295606" y="637539"/>
                </a:lnTo>
                <a:lnTo>
                  <a:pt x="301777" y="638809"/>
                </a:lnTo>
                <a:lnTo>
                  <a:pt x="324745" y="643889"/>
                </a:lnTo>
                <a:lnTo>
                  <a:pt x="347132" y="646429"/>
                </a:lnTo>
                <a:lnTo>
                  <a:pt x="388881" y="648969"/>
                </a:lnTo>
                <a:lnTo>
                  <a:pt x="404422" y="648969"/>
                </a:lnTo>
                <a:lnTo>
                  <a:pt x="445119" y="645159"/>
                </a:lnTo>
                <a:lnTo>
                  <a:pt x="476603" y="624839"/>
                </a:lnTo>
                <a:lnTo>
                  <a:pt x="382708" y="624839"/>
                </a:lnTo>
                <a:lnTo>
                  <a:pt x="346399" y="622299"/>
                </a:lnTo>
                <a:lnTo>
                  <a:pt x="307263" y="615949"/>
                </a:lnTo>
                <a:lnTo>
                  <a:pt x="301091" y="614679"/>
                </a:lnTo>
                <a:close/>
              </a:path>
              <a:path w="638809" h="758189">
                <a:moveTo>
                  <a:pt x="297028" y="507999"/>
                </a:moveTo>
                <a:lnTo>
                  <a:pt x="202050" y="507999"/>
                </a:lnTo>
                <a:lnTo>
                  <a:pt x="234564" y="510539"/>
                </a:lnTo>
                <a:lnTo>
                  <a:pt x="266049" y="519429"/>
                </a:lnTo>
                <a:lnTo>
                  <a:pt x="295606" y="534669"/>
                </a:lnTo>
                <a:lnTo>
                  <a:pt x="319709" y="547369"/>
                </a:lnTo>
                <a:lnTo>
                  <a:pt x="345418" y="556259"/>
                </a:lnTo>
                <a:lnTo>
                  <a:pt x="372283" y="562609"/>
                </a:lnTo>
                <a:lnTo>
                  <a:pt x="399852" y="563879"/>
                </a:lnTo>
                <a:lnTo>
                  <a:pt x="432090" y="563879"/>
                </a:lnTo>
                <a:lnTo>
                  <a:pt x="443645" y="566419"/>
                </a:lnTo>
                <a:lnTo>
                  <a:pt x="453012" y="572769"/>
                </a:lnTo>
                <a:lnTo>
                  <a:pt x="459292" y="582929"/>
                </a:lnTo>
                <a:lnTo>
                  <a:pt x="461585" y="594359"/>
                </a:lnTo>
                <a:lnTo>
                  <a:pt x="461585" y="598169"/>
                </a:lnTo>
                <a:lnTo>
                  <a:pt x="414901" y="624839"/>
                </a:lnTo>
                <a:lnTo>
                  <a:pt x="476603" y="624839"/>
                </a:lnTo>
                <a:lnTo>
                  <a:pt x="478781" y="622299"/>
                </a:lnTo>
                <a:lnTo>
                  <a:pt x="484213" y="609599"/>
                </a:lnTo>
                <a:lnTo>
                  <a:pt x="559916" y="584199"/>
                </a:lnTo>
                <a:lnTo>
                  <a:pt x="484899" y="584199"/>
                </a:lnTo>
                <a:lnTo>
                  <a:pt x="478288" y="567689"/>
                </a:lnTo>
                <a:lnTo>
                  <a:pt x="466469" y="553719"/>
                </a:lnTo>
                <a:lnTo>
                  <a:pt x="450663" y="544829"/>
                </a:lnTo>
                <a:lnTo>
                  <a:pt x="432090" y="541019"/>
                </a:lnTo>
                <a:lnTo>
                  <a:pt x="386567" y="541019"/>
                </a:lnTo>
                <a:lnTo>
                  <a:pt x="380085" y="539749"/>
                </a:lnTo>
                <a:lnTo>
                  <a:pt x="373795" y="539749"/>
                </a:lnTo>
                <a:lnTo>
                  <a:pt x="381449" y="532129"/>
                </a:lnTo>
                <a:lnTo>
                  <a:pt x="346358" y="532129"/>
                </a:lnTo>
                <a:lnTo>
                  <a:pt x="336597" y="529589"/>
                </a:lnTo>
                <a:lnTo>
                  <a:pt x="326899" y="524509"/>
                </a:lnTo>
                <a:lnTo>
                  <a:pt x="317329" y="520699"/>
                </a:lnTo>
                <a:lnTo>
                  <a:pt x="307949" y="514349"/>
                </a:lnTo>
                <a:lnTo>
                  <a:pt x="297028" y="507999"/>
                </a:lnTo>
                <a:close/>
              </a:path>
              <a:path w="638809" h="758189">
                <a:moveTo>
                  <a:pt x="596088" y="549909"/>
                </a:moveTo>
                <a:lnTo>
                  <a:pt x="578869" y="552449"/>
                </a:lnTo>
                <a:lnTo>
                  <a:pt x="484899" y="584199"/>
                </a:lnTo>
                <a:lnTo>
                  <a:pt x="559916" y="584199"/>
                </a:lnTo>
                <a:lnTo>
                  <a:pt x="586412" y="575309"/>
                </a:lnTo>
                <a:lnTo>
                  <a:pt x="595273" y="574039"/>
                </a:lnTo>
                <a:lnTo>
                  <a:pt x="635911" y="574039"/>
                </a:lnTo>
                <a:lnTo>
                  <a:pt x="627187" y="562609"/>
                </a:lnTo>
                <a:lnTo>
                  <a:pt x="612731" y="553719"/>
                </a:lnTo>
                <a:lnTo>
                  <a:pt x="596088" y="549909"/>
                </a:lnTo>
                <a:close/>
              </a:path>
              <a:path w="638809" h="758189">
                <a:moveTo>
                  <a:pt x="511240" y="269239"/>
                </a:moveTo>
                <a:lnTo>
                  <a:pt x="478728" y="269239"/>
                </a:lnTo>
                <a:lnTo>
                  <a:pt x="480785" y="270509"/>
                </a:lnTo>
                <a:lnTo>
                  <a:pt x="484213" y="274319"/>
                </a:lnTo>
                <a:lnTo>
                  <a:pt x="495233" y="287019"/>
                </a:lnTo>
                <a:lnTo>
                  <a:pt x="503421" y="302259"/>
                </a:lnTo>
                <a:lnTo>
                  <a:pt x="508522" y="318769"/>
                </a:lnTo>
                <a:lnTo>
                  <a:pt x="510280" y="335279"/>
                </a:lnTo>
                <a:lnTo>
                  <a:pt x="508522" y="353059"/>
                </a:lnTo>
                <a:lnTo>
                  <a:pt x="503421" y="368299"/>
                </a:lnTo>
                <a:lnTo>
                  <a:pt x="495233" y="383539"/>
                </a:lnTo>
                <a:lnTo>
                  <a:pt x="484213" y="396239"/>
                </a:lnTo>
                <a:lnTo>
                  <a:pt x="346358" y="532129"/>
                </a:lnTo>
                <a:lnTo>
                  <a:pt x="381449" y="532129"/>
                </a:lnTo>
                <a:lnTo>
                  <a:pt x="501365" y="412749"/>
                </a:lnTo>
                <a:lnTo>
                  <a:pt x="525198" y="377189"/>
                </a:lnTo>
                <a:lnTo>
                  <a:pt x="533603" y="335279"/>
                </a:lnTo>
                <a:lnTo>
                  <a:pt x="531834" y="316229"/>
                </a:lnTo>
                <a:lnTo>
                  <a:pt x="526655" y="297179"/>
                </a:lnTo>
                <a:lnTo>
                  <a:pt x="518263" y="279399"/>
                </a:lnTo>
                <a:lnTo>
                  <a:pt x="511240" y="269239"/>
                </a:lnTo>
                <a:close/>
              </a:path>
              <a:path w="638809" h="758189">
                <a:moveTo>
                  <a:pt x="220588" y="226059"/>
                </a:moveTo>
                <a:lnTo>
                  <a:pt x="178674" y="234949"/>
                </a:lnTo>
                <a:lnTo>
                  <a:pt x="141969" y="259079"/>
                </a:lnTo>
                <a:lnTo>
                  <a:pt x="117541" y="294639"/>
                </a:lnTo>
                <a:lnTo>
                  <a:pt x="109055" y="336549"/>
                </a:lnTo>
                <a:lnTo>
                  <a:pt x="111209" y="358139"/>
                </a:lnTo>
                <a:lnTo>
                  <a:pt x="117541" y="378459"/>
                </a:lnTo>
                <a:lnTo>
                  <a:pt x="127859" y="397509"/>
                </a:lnTo>
                <a:lnTo>
                  <a:pt x="141969" y="414019"/>
                </a:lnTo>
                <a:lnTo>
                  <a:pt x="213988" y="483869"/>
                </a:lnTo>
                <a:lnTo>
                  <a:pt x="201643" y="483869"/>
                </a:lnTo>
                <a:lnTo>
                  <a:pt x="176951" y="486409"/>
                </a:lnTo>
                <a:lnTo>
                  <a:pt x="164607" y="488949"/>
                </a:lnTo>
                <a:lnTo>
                  <a:pt x="109741" y="499109"/>
                </a:lnTo>
                <a:lnTo>
                  <a:pt x="277801" y="499109"/>
                </a:lnTo>
                <a:lnTo>
                  <a:pt x="253082" y="490219"/>
                </a:lnTo>
                <a:lnTo>
                  <a:pt x="158436" y="397509"/>
                </a:lnTo>
                <a:lnTo>
                  <a:pt x="147523" y="384809"/>
                </a:lnTo>
                <a:lnTo>
                  <a:pt x="139571" y="369569"/>
                </a:lnTo>
                <a:lnTo>
                  <a:pt x="134705" y="353059"/>
                </a:lnTo>
                <a:lnTo>
                  <a:pt x="133055" y="336549"/>
                </a:lnTo>
                <a:lnTo>
                  <a:pt x="134705" y="320039"/>
                </a:lnTo>
                <a:lnTo>
                  <a:pt x="158436" y="275589"/>
                </a:lnTo>
                <a:lnTo>
                  <a:pt x="220506" y="250189"/>
                </a:lnTo>
                <a:lnTo>
                  <a:pt x="286055" y="250189"/>
                </a:lnTo>
                <a:lnTo>
                  <a:pt x="262630" y="234949"/>
                </a:lnTo>
                <a:lnTo>
                  <a:pt x="220588" y="226059"/>
                </a:lnTo>
                <a:close/>
              </a:path>
              <a:path w="638809" h="758189">
                <a:moveTo>
                  <a:pt x="286055" y="250189"/>
                </a:moveTo>
                <a:lnTo>
                  <a:pt x="220506" y="250189"/>
                </a:lnTo>
                <a:lnTo>
                  <a:pt x="253535" y="256539"/>
                </a:lnTo>
                <a:lnTo>
                  <a:pt x="282577" y="275589"/>
                </a:lnTo>
                <a:lnTo>
                  <a:pt x="317549" y="309879"/>
                </a:lnTo>
                <a:lnTo>
                  <a:pt x="325101" y="309879"/>
                </a:lnTo>
                <a:lnTo>
                  <a:pt x="329215" y="304799"/>
                </a:lnTo>
                <a:lnTo>
                  <a:pt x="354186" y="280669"/>
                </a:lnTo>
                <a:lnTo>
                  <a:pt x="320986" y="280669"/>
                </a:lnTo>
                <a:lnTo>
                  <a:pt x="299720" y="259079"/>
                </a:lnTo>
                <a:lnTo>
                  <a:pt x="286055" y="250189"/>
                </a:lnTo>
                <a:close/>
              </a:path>
              <a:path w="638809" h="758189">
                <a:moveTo>
                  <a:pt x="559330" y="257809"/>
                </a:moveTo>
                <a:lnTo>
                  <a:pt x="532917" y="257809"/>
                </a:lnTo>
                <a:lnTo>
                  <a:pt x="540996" y="273049"/>
                </a:lnTo>
                <a:lnTo>
                  <a:pt x="553318" y="285749"/>
                </a:lnTo>
                <a:lnTo>
                  <a:pt x="568985" y="293369"/>
                </a:lnTo>
                <a:lnTo>
                  <a:pt x="587098" y="297179"/>
                </a:lnTo>
                <a:lnTo>
                  <a:pt x="608906" y="292099"/>
                </a:lnTo>
                <a:lnTo>
                  <a:pt x="626791" y="280669"/>
                </a:lnTo>
                <a:lnTo>
                  <a:pt x="631824" y="273049"/>
                </a:lnTo>
                <a:lnTo>
                  <a:pt x="587098" y="273049"/>
                </a:lnTo>
                <a:lnTo>
                  <a:pt x="574139" y="270509"/>
                </a:lnTo>
                <a:lnTo>
                  <a:pt x="563690" y="264159"/>
                </a:lnTo>
                <a:lnTo>
                  <a:pt x="559330" y="257809"/>
                </a:lnTo>
                <a:close/>
              </a:path>
              <a:path w="638809" h="758189">
                <a:moveTo>
                  <a:pt x="182849" y="172719"/>
                </a:moveTo>
                <a:lnTo>
                  <a:pt x="158436" y="172719"/>
                </a:lnTo>
                <a:lnTo>
                  <a:pt x="164650" y="190499"/>
                </a:lnTo>
                <a:lnTo>
                  <a:pt x="176265" y="204469"/>
                </a:lnTo>
                <a:lnTo>
                  <a:pt x="191997" y="213359"/>
                </a:lnTo>
                <a:lnTo>
                  <a:pt x="210559" y="215899"/>
                </a:lnTo>
                <a:lnTo>
                  <a:pt x="242797" y="215899"/>
                </a:lnTo>
                <a:lnTo>
                  <a:pt x="267184" y="218439"/>
                </a:lnTo>
                <a:lnTo>
                  <a:pt x="290802" y="223519"/>
                </a:lnTo>
                <a:lnTo>
                  <a:pt x="313394" y="231139"/>
                </a:lnTo>
                <a:lnTo>
                  <a:pt x="334700" y="242569"/>
                </a:lnTo>
                <a:lnTo>
                  <a:pt x="340186" y="246379"/>
                </a:lnTo>
                <a:lnTo>
                  <a:pt x="344986" y="248919"/>
                </a:lnTo>
                <a:lnTo>
                  <a:pt x="350472" y="251459"/>
                </a:lnTo>
                <a:lnTo>
                  <a:pt x="348415" y="253999"/>
                </a:lnTo>
                <a:lnTo>
                  <a:pt x="345672" y="256539"/>
                </a:lnTo>
                <a:lnTo>
                  <a:pt x="320986" y="280669"/>
                </a:lnTo>
                <a:lnTo>
                  <a:pt x="354186" y="280669"/>
                </a:lnTo>
                <a:lnTo>
                  <a:pt x="360758" y="274319"/>
                </a:lnTo>
                <a:lnTo>
                  <a:pt x="364881" y="269239"/>
                </a:lnTo>
                <a:lnTo>
                  <a:pt x="375852" y="262889"/>
                </a:lnTo>
                <a:lnTo>
                  <a:pt x="506851" y="262889"/>
                </a:lnTo>
                <a:lnTo>
                  <a:pt x="532917" y="257809"/>
                </a:lnTo>
                <a:lnTo>
                  <a:pt x="559330" y="257809"/>
                </a:lnTo>
                <a:lnTo>
                  <a:pt x="556714" y="253999"/>
                </a:lnTo>
                <a:lnTo>
                  <a:pt x="555952" y="250189"/>
                </a:lnTo>
                <a:lnTo>
                  <a:pt x="440996" y="250189"/>
                </a:lnTo>
                <a:lnTo>
                  <a:pt x="408514" y="247649"/>
                </a:lnTo>
                <a:lnTo>
                  <a:pt x="377189" y="238759"/>
                </a:lnTo>
                <a:lnTo>
                  <a:pt x="323231" y="210819"/>
                </a:lnTo>
                <a:lnTo>
                  <a:pt x="297320" y="200659"/>
                </a:lnTo>
                <a:lnTo>
                  <a:pt x="270381" y="195579"/>
                </a:lnTo>
                <a:lnTo>
                  <a:pt x="242797" y="193039"/>
                </a:lnTo>
                <a:lnTo>
                  <a:pt x="210559" y="193039"/>
                </a:lnTo>
                <a:lnTo>
                  <a:pt x="199008" y="190499"/>
                </a:lnTo>
                <a:lnTo>
                  <a:pt x="189640" y="184149"/>
                </a:lnTo>
                <a:lnTo>
                  <a:pt x="183359" y="175259"/>
                </a:lnTo>
                <a:lnTo>
                  <a:pt x="182849" y="172719"/>
                </a:lnTo>
                <a:close/>
              </a:path>
              <a:path w="638809" h="758189">
                <a:moveTo>
                  <a:pt x="506851" y="262889"/>
                </a:moveTo>
                <a:lnTo>
                  <a:pt x="375852" y="262889"/>
                </a:lnTo>
                <a:lnTo>
                  <a:pt x="407228" y="270509"/>
                </a:lnTo>
                <a:lnTo>
                  <a:pt x="439633" y="273049"/>
                </a:lnTo>
                <a:lnTo>
                  <a:pt x="449410" y="273049"/>
                </a:lnTo>
                <a:lnTo>
                  <a:pt x="459184" y="271779"/>
                </a:lnTo>
                <a:lnTo>
                  <a:pt x="468956" y="271779"/>
                </a:lnTo>
                <a:lnTo>
                  <a:pt x="478728" y="269239"/>
                </a:lnTo>
                <a:lnTo>
                  <a:pt x="511240" y="269239"/>
                </a:lnTo>
                <a:lnTo>
                  <a:pt x="506851" y="262889"/>
                </a:lnTo>
                <a:close/>
              </a:path>
              <a:path w="638809" h="758189">
                <a:moveTo>
                  <a:pt x="631308" y="29209"/>
                </a:moveTo>
                <a:lnTo>
                  <a:pt x="587098" y="29209"/>
                </a:lnTo>
                <a:lnTo>
                  <a:pt x="599656" y="31749"/>
                </a:lnTo>
                <a:lnTo>
                  <a:pt x="609902" y="39369"/>
                </a:lnTo>
                <a:lnTo>
                  <a:pt x="616805" y="49529"/>
                </a:lnTo>
                <a:lnTo>
                  <a:pt x="619335" y="62229"/>
                </a:lnTo>
                <a:lnTo>
                  <a:pt x="619335" y="241299"/>
                </a:lnTo>
                <a:lnTo>
                  <a:pt x="616805" y="253999"/>
                </a:lnTo>
                <a:lnTo>
                  <a:pt x="609902" y="264159"/>
                </a:lnTo>
                <a:lnTo>
                  <a:pt x="599656" y="270509"/>
                </a:lnTo>
                <a:lnTo>
                  <a:pt x="587098" y="273049"/>
                </a:lnTo>
                <a:lnTo>
                  <a:pt x="631824" y="273049"/>
                </a:lnTo>
                <a:lnTo>
                  <a:pt x="638535" y="262889"/>
                </a:lnTo>
                <a:lnTo>
                  <a:pt x="638535" y="39369"/>
                </a:lnTo>
                <a:lnTo>
                  <a:pt x="631308" y="29209"/>
                </a:lnTo>
                <a:close/>
              </a:path>
              <a:path w="638809" h="758189">
                <a:moveTo>
                  <a:pt x="449851" y="22859"/>
                </a:moveTo>
                <a:lnTo>
                  <a:pt x="291211" y="22859"/>
                </a:lnTo>
                <a:lnTo>
                  <a:pt x="312063" y="24129"/>
                </a:lnTo>
                <a:lnTo>
                  <a:pt x="530165" y="58419"/>
                </a:lnTo>
                <a:lnTo>
                  <a:pt x="530165" y="234949"/>
                </a:lnTo>
                <a:lnTo>
                  <a:pt x="473928" y="246379"/>
                </a:lnTo>
                <a:lnTo>
                  <a:pt x="440996" y="250189"/>
                </a:lnTo>
                <a:lnTo>
                  <a:pt x="555952" y="250189"/>
                </a:lnTo>
                <a:lnTo>
                  <a:pt x="554174" y="241299"/>
                </a:lnTo>
                <a:lnTo>
                  <a:pt x="554174" y="62229"/>
                </a:lnTo>
                <a:lnTo>
                  <a:pt x="556714" y="49529"/>
                </a:lnTo>
                <a:lnTo>
                  <a:pt x="563690" y="39369"/>
                </a:lnTo>
                <a:lnTo>
                  <a:pt x="567173" y="36829"/>
                </a:lnTo>
                <a:lnTo>
                  <a:pt x="536346" y="36829"/>
                </a:lnTo>
                <a:lnTo>
                  <a:pt x="449851" y="22859"/>
                </a:lnTo>
                <a:close/>
              </a:path>
              <a:path w="638809" h="758189">
                <a:moveTo>
                  <a:pt x="297015" y="0"/>
                </a:moveTo>
                <a:lnTo>
                  <a:pt x="286156" y="0"/>
                </a:lnTo>
                <a:lnTo>
                  <a:pt x="266543" y="1269"/>
                </a:lnTo>
                <a:lnTo>
                  <a:pt x="219473" y="16509"/>
                </a:lnTo>
                <a:lnTo>
                  <a:pt x="25376" y="118109"/>
                </a:lnTo>
                <a:lnTo>
                  <a:pt x="107" y="163829"/>
                </a:lnTo>
                <a:lnTo>
                  <a:pt x="4800" y="181609"/>
                </a:lnTo>
                <a:lnTo>
                  <a:pt x="12913" y="193039"/>
                </a:lnTo>
                <a:lnTo>
                  <a:pt x="23404" y="200659"/>
                </a:lnTo>
                <a:lnTo>
                  <a:pt x="35567" y="205739"/>
                </a:lnTo>
                <a:lnTo>
                  <a:pt x="48695" y="207009"/>
                </a:lnTo>
                <a:lnTo>
                  <a:pt x="58984" y="207009"/>
                </a:lnTo>
                <a:lnTo>
                  <a:pt x="64470" y="204469"/>
                </a:lnTo>
                <a:lnTo>
                  <a:pt x="124608" y="184149"/>
                </a:lnTo>
                <a:lnTo>
                  <a:pt x="47377" y="184149"/>
                </a:lnTo>
                <a:lnTo>
                  <a:pt x="38836" y="182879"/>
                </a:lnTo>
                <a:lnTo>
                  <a:pt x="31452" y="177799"/>
                </a:lnTo>
                <a:lnTo>
                  <a:pt x="26062" y="171449"/>
                </a:lnTo>
                <a:lnTo>
                  <a:pt x="23437" y="161289"/>
                </a:lnTo>
                <a:lnTo>
                  <a:pt x="24605" y="152399"/>
                </a:lnTo>
                <a:lnTo>
                  <a:pt x="230445" y="36829"/>
                </a:lnTo>
                <a:lnTo>
                  <a:pt x="270229" y="24129"/>
                </a:lnTo>
                <a:lnTo>
                  <a:pt x="291211" y="22859"/>
                </a:lnTo>
                <a:lnTo>
                  <a:pt x="449851" y="22859"/>
                </a:lnTo>
                <a:lnTo>
                  <a:pt x="316177" y="1269"/>
                </a:lnTo>
                <a:lnTo>
                  <a:pt x="297015" y="0"/>
                </a:lnTo>
                <a:close/>
              </a:path>
              <a:path w="638809" h="758189">
                <a:moveTo>
                  <a:pt x="260798" y="109219"/>
                </a:moveTo>
                <a:lnTo>
                  <a:pt x="226676" y="109219"/>
                </a:lnTo>
                <a:lnTo>
                  <a:pt x="198216" y="113029"/>
                </a:lnTo>
                <a:lnTo>
                  <a:pt x="184679" y="116839"/>
                </a:lnTo>
                <a:lnTo>
                  <a:pt x="173265" y="124459"/>
                </a:lnTo>
                <a:lnTo>
                  <a:pt x="164554" y="134619"/>
                </a:lnTo>
                <a:lnTo>
                  <a:pt x="159121" y="147319"/>
                </a:lnTo>
                <a:lnTo>
                  <a:pt x="56240" y="182879"/>
                </a:lnTo>
                <a:lnTo>
                  <a:pt x="47377" y="184149"/>
                </a:lnTo>
                <a:lnTo>
                  <a:pt x="124608" y="184149"/>
                </a:lnTo>
                <a:lnTo>
                  <a:pt x="158436" y="172719"/>
                </a:lnTo>
                <a:lnTo>
                  <a:pt x="182849" y="172719"/>
                </a:lnTo>
                <a:lnTo>
                  <a:pt x="181064" y="163829"/>
                </a:lnTo>
                <a:lnTo>
                  <a:pt x="181064" y="160019"/>
                </a:lnTo>
                <a:lnTo>
                  <a:pt x="228326" y="133349"/>
                </a:lnTo>
                <a:lnTo>
                  <a:pt x="260284" y="132079"/>
                </a:lnTo>
                <a:lnTo>
                  <a:pt x="350198" y="132079"/>
                </a:lnTo>
                <a:lnTo>
                  <a:pt x="351843" y="126999"/>
                </a:lnTo>
                <a:lnTo>
                  <a:pt x="347729" y="120649"/>
                </a:lnTo>
                <a:lnTo>
                  <a:pt x="299292" y="111759"/>
                </a:lnTo>
                <a:lnTo>
                  <a:pt x="260798" y="109219"/>
                </a:lnTo>
                <a:close/>
              </a:path>
              <a:path w="638809" h="758189">
                <a:moveTo>
                  <a:pt x="350198" y="132079"/>
                </a:moveTo>
                <a:lnTo>
                  <a:pt x="260284" y="132079"/>
                </a:lnTo>
                <a:lnTo>
                  <a:pt x="296357" y="134619"/>
                </a:lnTo>
                <a:lnTo>
                  <a:pt x="335386" y="142239"/>
                </a:lnTo>
                <a:lnTo>
                  <a:pt x="342243" y="143509"/>
                </a:lnTo>
                <a:lnTo>
                  <a:pt x="348415" y="139699"/>
                </a:lnTo>
                <a:lnTo>
                  <a:pt x="349786" y="133349"/>
                </a:lnTo>
                <a:lnTo>
                  <a:pt x="350198" y="132079"/>
                </a:lnTo>
                <a:close/>
              </a:path>
              <a:path w="638809" h="758189">
                <a:moveTo>
                  <a:pt x="587098" y="6349"/>
                </a:moveTo>
                <a:lnTo>
                  <a:pt x="571257" y="7619"/>
                </a:lnTo>
                <a:lnTo>
                  <a:pt x="557090" y="13969"/>
                </a:lnTo>
                <a:lnTo>
                  <a:pt x="545239" y="24129"/>
                </a:lnTo>
                <a:lnTo>
                  <a:pt x="536346" y="36829"/>
                </a:lnTo>
                <a:lnTo>
                  <a:pt x="567173" y="36829"/>
                </a:lnTo>
                <a:lnTo>
                  <a:pt x="574139" y="31749"/>
                </a:lnTo>
                <a:lnTo>
                  <a:pt x="587098" y="29209"/>
                </a:lnTo>
                <a:lnTo>
                  <a:pt x="631308" y="29209"/>
                </a:lnTo>
                <a:lnTo>
                  <a:pt x="626791" y="22859"/>
                </a:lnTo>
                <a:lnTo>
                  <a:pt x="608906" y="10159"/>
                </a:lnTo>
                <a:lnTo>
                  <a:pt x="587098" y="6349"/>
                </a:lnTo>
                <a:close/>
              </a:path>
            </a:pathLst>
          </a:custGeom>
          <a:solidFill>
            <a:srgbClr val="2E476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8312291" y="5501573"/>
            <a:ext cx="71755" cy="63500"/>
          </a:xfrm>
          <a:custGeom>
            <a:avLst/>
            <a:gdLst/>
            <a:ahLst/>
            <a:cxnLst/>
            <a:rect l="l" t="t" r="r" b="b"/>
            <a:pathLst>
              <a:path w="71754" h="63500">
                <a:moveTo>
                  <a:pt x="54641" y="0"/>
                </a:moveTo>
                <a:lnTo>
                  <a:pt x="15771" y="12647"/>
                </a:lnTo>
                <a:lnTo>
                  <a:pt x="0" y="51842"/>
                </a:lnTo>
                <a:lnTo>
                  <a:pt x="0" y="57924"/>
                </a:lnTo>
                <a:lnTo>
                  <a:pt x="5485" y="63340"/>
                </a:lnTo>
                <a:lnTo>
                  <a:pt x="18514" y="63340"/>
                </a:lnTo>
                <a:lnTo>
                  <a:pt x="24009" y="57924"/>
                </a:lnTo>
                <a:lnTo>
                  <a:pt x="24009" y="41706"/>
                </a:lnTo>
                <a:lnTo>
                  <a:pt x="26066" y="34948"/>
                </a:lnTo>
                <a:lnTo>
                  <a:pt x="31551" y="30218"/>
                </a:lnTo>
                <a:lnTo>
                  <a:pt x="39576" y="25741"/>
                </a:lnTo>
                <a:lnTo>
                  <a:pt x="47923" y="23798"/>
                </a:lnTo>
                <a:lnTo>
                  <a:pt x="54598" y="23375"/>
                </a:lnTo>
                <a:lnTo>
                  <a:pt x="65656" y="23375"/>
                </a:lnTo>
                <a:lnTo>
                  <a:pt x="69960" y="20081"/>
                </a:lnTo>
                <a:lnTo>
                  <a:pt x="70722" y="12647"/>
                </a:lnTo>
                <a:lnTo>
                  <a:pt x="71332" y="7232"/>
                </a:lnTo>
                <a:lnTo>
                  <a:pt x="66532" y="1150"/>
                </a:lnTo>
                <a:lnTo>
                  <a:pt x="60351" y="475"/>
                </a:lnTo>
                <a:lnTo>
                  <a:pt x="54641" y="0"/>
                </a:lnTo>
                <a:close/>
              </a:path>
              <a:path w="71754" h="63500">
                <a:moveTo>
                  <a:pt x="65656" y="23375"/>
                </a:moveTo>
                <a:lnTo>
                  <a:pt x="54598" y="23375"/>
                </a:lnTo>
                <a:lnTo>
                  <a:pt x="57609" y="23460"/>
                </a:lnTo>
                <a:lnTo>
                  <a:pt x="63780" y="24811"/>
                </a:lnTo>
                <a:lnTo>
                  <a:pt x="65656" y="23375"/>
                </a:lnTo>
                <a:close/>
              </a:path>
            </a:pathLst>
          </a:custGeom>
          <a:solidFill>
            <a:srgbClr val="2E476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8184006" y="2676525"/>
            <a:ext cx="1750060" cy="1245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2000" spc="-15">
                <a:latin typeface="Calibri"/>
                <a:cs typeface="Calibri"/>
              </a:rPr>
              <a:t>Investment </a:t>
            </a:r>
            <a:r>
              <a:rPr dirty="0" sz="2000">
                <a:latin typeface="Calibri"/>
                <a:cs typeface="Calibri"/>
              </a:rPr>
              <a:t>in  </a:t>
            </a:r>
            <a:r>
              <a:rPr dirty="0" sz="2000" spc="-25" b="1">
                <a:solidFill>
                  <a:srgbClr val="3B69A0"/>
                </a:solidFill>
                <a:latin typeface="Calibri"/>
                <a:cs typeface="Calibri"/>
              </a:rPr>
              <a:t>t</a:t>
            </a:r>
            <a:r>
              <a:rPr dirty="0" sz="2000" spc="-30" b="1">
                <a:solidFill>
                  <a:srgbClr val="3B69A0"/>
                </a:solidFill>
                <a:latin typeface="Calibri"/>
                <a:cs typeface="Calibri"/>
              </a:rPr>
              <a:t>a</a:t>
            </a:r>
            <a:r>
              <a:rPr dirty="0" sz="2000" spc="-5" b="1">
                <a:solidFill>
                  <a:srgbClr val="3B69A0"/>
                </a:solidFill>
                <a:latin typeface="Calibri"/>
                <a:cs typeface="Calibri"/>
              </a:rPr>
              <a:t>x</a:t>
            </a:r>
            <a:r>
              <a:rPr dirty="0" sz="2000" spc="5" b="1">
                <a:solidFill>
                  <a:srgbClr val="3B69A0"/>
                </a:solidFill>
                <a:latin typeface="Calibri"/>
                <a:cs typeface="Calibri"/>
              </a:rPr>
              <a:t>p</a:t>
            </a:r>
            <a:r>
              <a:rPr dirty="0" sz="2000" spc="-45" b="1">
                <a:solidFill>
                  <a:srgbClr val="3B69A0"/>
                </a:solidFill>
                <a:latin typeface="Calibri"/>
                <a:cs typeface="Calibri"/>
              </a:rPr>
              <a:t>a</a:t>
            </a:r>
            <a:r>
              <a:rPr dirty="0" sz="2000" spc="-30" b="1">
                <a:solidFill>
                  <a:srgbClr val="3B69A0"/>
                </a:solidFill>
                <a:latin typeface="Calibri"/>
                <a:cs typeface="Calibri"/>
              </a:rPr>
              <a:t>y</a:t>
            </a:r>
            <a:r>
              <a:rPr dirty="0" sz="2000" spc="-5" b="1">
                <a:solidFill>
                  <a:srgbClr val="3B69A0"/>
                </a:solidFill>
                <a:latin typeface="Calibri"/>
                <a:cs typeface="Calibri"/>
              </a:rPr>
              <a:t>er-</a:t>
            </a:r>
            <a:r>
              <a:rPr dirty="0" sz="2000" b="1">
                <a:solidFill>
                  <a:srgbClr val="3B69A0"/>
                </a:solidFill>
                <a:latin typeface="Calibri"/>
                <a:cs typeface="Calibri"/>
              </a:rPr>
              <a:t>owned  </a:t>
            </a:r>
            <a:r>
              <a:rPr dirty="0" sz="2000" b="1">
                <a:solidFill>
                  <a:srgbClr val="3B69A0"/>
                </a:solidFill>
                <a:latin typeface="Calibri"/>
                <a:cs typeface="Calibri"/>
              </a:rPr>
              <a:t>and </a:t>
            </a:r>
            <a:r>
              <a:rPr dirty="0" sz="2000" spc="-15" b="1">
                <a:solidFill>
                  <a:srgbClr val="3B69A0"/>
                </a:solidFill>
                <a:latin typeface="Calibri"/>
                <a:cs typeface="Calibri"/>
              </a:rPr>
              <a:t>operated  </a:t>
            </a:r>
            <a:r>
              <a:rPr dirty="0" sz="2000" spc="-5" b="1">
                <a:solidFill>
                  <a:srgbClr val="3B69A0"/>
                </a:solidFill>
                <a:latin typeface="Calibri"/>
                <a:cs typeface="Calibri"/>
              </a:rPr>
              <a:t>venues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8946698" y="2124883"/>
            <a:ext cx="153035" cy="276225"/>
          </a:xfrm>
          <a:custGeom>
            <a:avLst/>
            <a:gdLst/>
            <a:ahLst/>
            <a:cxnLst/>
            <a:rect l="l" t="t" r="r" b="b"/>
            <a:pathLst>
              <a:path w="153034" h="276225">
                <a:moveTo>
                  <a:pt x="25752" y="188434"/>
                </a:moveTo>
                <a:lnTo>
                  <a:pt x="0" y="188434"/>
                </a:lnTo>
                <a:lnTo>
                  <a:pt x="5021" y="212855"/>
                </a:lnTo>
                <a:lnTo>
                  <a:pt x="18717" y="232595"/>
                </a:lnTo>
                <a:lnTo>
                  <a:pt x="39029" y="245800"/>
                </a:lnTo>
                <a:lnTo>
                  <a:pt x="63904" y="250613"/>
                </a:lnTo>
                <a:lnTo>
                  <a:pt x="63904" y="276053"/>
                </a:lnTo>
                <a:lnTo>
                  <a:pt x="89656" y="276053"/>
                </a:lnTo>
                <a:lnTo>
                  <a:pt x="89656" y="250613"/>
                </a:lnTo>
                <a:lnTo>
                  <a:pt x="114376" y="245800"/>
                </a:lnTo>
                <a:lnTo>
                  <a:pt x="134362" y="232595"/>
                </a:lnTo>
                <a:lnTo>
                  <a:pt x="138750" y="226116"/>
                </a:lnTo>
                <a:lnTo>
                  <a:pt x="63904" y="226116"/>
                </a:lnTo>
                <a:lnTo>
                  <a:pt x="48686" y="223143"/>
                </a:lnTo>
                <a:lnTo>
                  <a:pt x="36600" y="215049"/>
                </a:lnTo>
                <a:lnTo>
                  <a:pt x="28628" y="203068"/>
                </a:lnTo>
                <a:lnTo>
                  <a:pt x="25752" y="188434"/>
                </a:lnTo>
                <a:close/>
              </a:path>
              <a:path w="153034" h="276225">
                <a:moveTo>
                  <a:pt x="89656" y="0"/>
                </a:moveTo>
                <a:lnTo>
                  <a:pt x="63904" y="0"/>
                </a:lnTo>
                <a:lnTo>
                  <a:pt x="63904" y="24497"/>
                </a:lnTo>
                <a:lnTo>
                  <a:pt x="39029" y="29458"/>
                </a:lnTo>
                <a:lnTo>
                  <a:pt x="18717" y="42986"/>
                </a:lnTo>
                <a:lnTo>
                  <a:pt x="5021" y="63050"/>
                </a:lnTo>
                <a:lnTo>
                  <a:pt x="0" y="87618"/>
                </a:lnTo>
                <a:lnTo>
                  <a:pt x="5021" y="112186"/>
                </a:lnTo>
                <a:lnTo>
                  <a:pt x="18717" y="132250"/>
                </a:lnTo>
                <a:lnTo>
                  <a:pt x="39029" y="145779"/>
                </a:lnTo>
                <a:lnTo>
                  <a:pt x="63904" y="150740"/>
                </a:lnTo>
                <a:lnTo>
                  <a:pt x="63904" y="226116"/>
                </a:lnTo>
                <a:lnTo>
                  <a:pt x="89656" y="226116"/>
                </a:lnTo>
                <a:lnTo>
                  <a:pt x="89656" y="150740"/>
                </a:lnTo>
                <a:lnTo>
                  <a:pt x="139234" y="150740"/>
                </a:lnTo>
                <a:lnTo>
                  <a:pt x="134362" y="143443"/>
                </a:lnTo>
                <a:lnTo>
                  <a:pt x="114376" y="130131"/>
                </a:lnTo>
                <a:lnTo>
                  <a:pt x="89656" y="125300"/>
                </a:lnTo>
                <a:lnTo>
                  <a:pt x="63904" y="125300"/>
                </a:lnTo>
                <a:lnTo>
                  <a:pt x="48686" y="122460"/>
                </a:lnTo>
                <a:lnTo>
                  <a:pt x="36600" y="114586"/>
                </a:lnTo>
                <a:lnTo>
                  <a:pt x="28628" y="102649"/>
                </a:lnTo>
                <a:lnTo>
                  <a:pt x="25752" y="87618"/>
                </a:lnTo>
                <a:lnTo>
                  <a:pt x="28628" y="72587"/>
                </a:lnTo>
                <a:lnTo>
                  <a:pt x="36600" y="60650"/>
                </a:lnTo>
                <a:lnTo>
                  <a:pt x="48686" y="52777"/>
                </a:lnTo>
                <a:lnTo>
                  <a:pt x="63904" y="49936"/>
                </a:lnTo>
                <a:lnTo>
                  <a:pt x="138993" y="49936"/>
                </a:lnTo>
                <a:lnTo>
                  <a:pt x="134362" y="42986"/>
                </a:lnTo>
                <a:lnTo>
                  <a:pt x="114376" y="29458"/>
                </a:lnTo>
                <a:lnTo>
                  <a:pt x="89656" y="24497"/>
                </a:lnTo>
                <a:lnTo>
                  <a:pt x="89656" y="0"/>
                </a:lnTo>
                <a:close/>
              </a:path>
              <a:path w="153034" h="276225">
                <a:moveTo>
                  <a:pt x="139234" y="150740"/>
                </a:moveTo>
                <a:lnTo>
                  <a:pt x="89656" y="150740"/>
                </a:lnTo>
                <a:lnTo>
                  <a:pt x="104466" y="153582"/>
                </a:lnTo>
                <a:lnTo>
                  <a:pt x="116598" y="161460"/>
                </a:lnTo>
                <a:lnTo>
                  <a:pt x="124796" y="173401"/>
                </a:lnTo>
                <a:lnTo>
                  <a:pt x="127808" y="188434"/>
                </a:lnTo>
                <a:lnTo>
                  <a:pt x="124796" y="203068"/>
                </a:lnTo>
                <a:lnTo>
                  <a:pt x="116598" y="215049"/>
                </a:lnTo>
                <a:lnTo>
                  <a:pt x="104466" y="223143"/>
                </a:lnTo>
                <a:lnTo>
                  <a:pt x="89656" y="226116"/>
                </a:lnTo>
                <a:lnTo>
                  <a:pt x="138750" y="226116"/>
                </a:lnTo>
                <a:lnTo>
                  <a:pt x="147732" y="212855"/>
                </a:lnTo>
                <a:lnTo>
                  <a:pt x="152607" y="188434"/>
                </a:lnTo>
                <a:lnTo>
                  <a:pt x="147732" y="163467"/>
                </a:lnTo>
                <a:lnTo>
                  <a:pt x="139234" y="150740"/>
                </a:lnTo>
                <a:close/>
              </a:path>
              <a:path w="153034" h="276225">
                <a:moveTo>
                  <a:pt x="89656" y="49936"/>
                </a:moveTo>
                <a:lnTo>
                  <a:pt x="63904" y="49936"/>
                </a:lnTo>
                <a:lnTo>
                  <a:pt x="63904" y="125300"/>
                </a:lnTo>
                <a:lnTo>
                  <a:pt x="89656" y="125300"/>
                </a:lnTo>
                <a:lnTo>
                  <a:pt x="89656" y="49936"/>
                </a:lnTo>
                <a:close/>
              </a:path>
              <a:path w="153034" h="276225">
                <a:moveTo>
                  <a:pt x="138993" y="49936"/>
                </a:moveTo>
                <a:lnTo>
                  <a:pt x="89656" y="49936"/>
                </a:lnTo>
                <a:lnTo>
                  <a:pt x="104466" y="52777"/>
                </a:lnTo>
                <a:lnTo>
                  <a:pt x="116598" y="60650"/>
                </a:lnTo>
                <a:lnTo>
                  <a:pt x="124796" y="72587"/>
                </a:lnTo>
                <a:lnTo>
                  <a:pt x="127808" y="87618"/>
                </a:lnTo>
                <a:lnTo>
                  <a:pt x="152607" y="87618"/>
                </a:lnTo>
                <a:lnTo>
                  <a:pt x="147732" y="63050"/>
                </a:lnTo>
                <a:lnTo>
                  <a:pt x="138993" y="49936"/>
                </a:lnTo>
                <a:close/>
              </a:path>
            </a:pathLst>
          </a:custGeom>
          <a:solidFill>
            <a:srgbClr val="2962B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9125045" y="2313317"/>
            <a:ext cx="102056" cy="9987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9265253" y="2426375"/>
            <a:ext cx="95144" cy="9987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8756904" y="1798880"/>
            <a:ext cx="486409" cy="715645"/>
          </a:xfrm>
          <a:custGeom>
            <a:avLst/>
            <a:gdLst/>
            <a:ahLst/>
            <a:cxnLst/>
            <a:rect l="l" t="t" r="r" b="b"/>
            <a:pathLst>
              <a:path w="486409" h="715644">
                <a:moveTo>
                  <a:pt x="361471" y="0"/>
                </a:moveTo>
                <a:lnTo>
                  <a:pt x="170724" y="0"/>
                </a:lnTo>
                <a:lnTo>
                  <a:pt x="185029" y="32031"/>
                </a:lnTo>
                <a:lnTo>
                  <a:pt x="103957" y="71596"/>
                </a:lnTo>
                <a:lnTo>
                  <a:pt x="148515" y="110908"/>
                </a:lnTo>
                <a:lnTo>
                  <a:pt x="189229" y="158199"/>
                </a:lnTo>
                <a:lnTo>
                  <a:pt x="200287" y="179017"/>
                </a:lnTo>
                <a:lnTo>
                  <a:pt x="191479" y="184579"/>
                </a:lnTo>
                <a:lnTo>
                  <a:pt x="184191" y="192438"/>
                </a:lnTo>
                <a:lnTo>
                  <a:pt x="179227" y="202065"/>
                </a:lnTo>
                <a:lnTo>
                  <a:pt x="177394" y="212932"/>
                </a:lnTo>
                <a:lnTo>
                  <a:pt x="178289" y="221061"/>
                </a:lnTo>
                <a:lnTo>
                  <a:pt x="180973" y="228481"/>
                </a:lnTo>
                <a:lnTo>
                  <a:pt x="185444" y="235192"/>
                </a:lnTo>
                <a:lnTo>
                  <a:pt x="191699" y="241196"/>
                </a:lnTo>
                <a:lnTo>
                  <a:pt x="155466" y="270402"/>
                </a:lnTo>
                <a:lnTo>
                  <a:pt x="123158" y="301700"/>
                </a:lnTo>
                <a:lnTo>
                  <a:pt x="96391" y="337384"/>
                </a:lnTo>
                <a:lnTo>
                  <a:pt x="75667" y="376641"/>
                </a:lnTo>
                <a:lnTo>
                  <a:pt x="61490" y="418656"/>
                </a:lnTo>
                <a:lnTo>
                  <a:pt x="54364" y="462616"/>
                </a:lnTo>
                <a:lnTo>
                  <a:pt x="39103" y="627495"/>
                </a:lnTo>
                <a:lnTo>
                  <a:pt x="23336" y="631888"/>
                </a:lnTo>
                <a:lnTo>
                  <a:pt x="10968" y="641400"/>
                </a:lnTo>
                <a:lnTo>
                  <a:pt x="2891" y="654796"/>
                </a:lnTo>
                <a:lnTo>
                  <a:pt x="0" y="670842"/>
                </a:lnTo>
                <a:lnTo>
                  <a:pt x="3502" y="688096"/>
                </a:lnTo>
                <a:lnTo>
                  <a:pt x="12994" y="702170"/>
                </a:lnTo>
                <a:lnTo>
                  <a:pt x="26958" y="711651"/>
                </a:lnTo>
                <a:lnTo>
                  <a:pt x="43872" y="715125"/>
                </a:lnTo>
                <a:lnTo>
                  <a:pt x="372918" y="715125"/>
                </a:lnTo>
                <a:lnTo>
                  <a:pt x="391034" y="689686"/>
                </a:lnTo>
                <a:lnTo>
                  <a:pt x="43872" y="689686"/>
                </a:lnTo>
                <a:lnTo>
                  <a:pt x="36466" y="688199"/>
                </a:lnTo>
                <a:lnTo>
                  <a:pt x="30400" y="684151"/>
                </a:lnTo>
                <a:lnTo>
                  <a:pt x="26302" y="678159"/>
                </a:lnTo>
                <a:lnTo>
                  <a:pt x="24796" y="670842"/>
                </a:lnTo>
                <a:lnTo>
                  <a:pt x="26302" y="663923"/>
                </a:lnTo>
                <a:lnTo>
                  <a:pt x="30400" y="657887"/>
                </a:lnTo>
                <a:lnTo>
                  <a:pt x="36466" y="653617"/>
                </a:lnTo>
                <a:lnTo>
                  <a:pt x="43872" y="651998"/>
                </a:lnTo>
                <a:lnTo>
                  <a:pt x="61993" y="651998"/>
                </a:lnTo>
                <a:lnTo>
                  <a:pt x="79161" y="463558"/>
                </a:lnTo>
                <a:lnTo>
                  <a:pt x="88668" y="413650"/>
                </a:lnTo>
                <a:lnTo>
                  <a:pt x="108012" y="366746"/>
                </a:lnTo>
                <a:lnTo>
                  <a:pt x="136297" y="324437"/>
                </a:lnTo>
                <a:lnTo>
                  <a:pt x="172630" y="288308"/>
                </a:lnTo>
                <a:lnTo>
                  <a:pt x="220310" y="248730"/>
                </a:lnTo>
                <a:lnTo>
                  <a:pt x="352916" y="248730"/>
                </a:lnTo>
                <a:lnTo>
                  <a:pt x="342401" y="240254"/>
                </a:lnTo>
                <a:lnTo>
                  <a:pt x="348656" y="234102"/>
                </a:lnTo>
                <a:lnTo>
                  <a:pt x="353127" y="227064"/>
                </a:lnTo>
                <a:lnTo>
                  <a:pt x="353778" y="225187"/>
                </a:lnTo>
                <a:lnTo>
                  <a:pt x="207910" y="225187"/>
                </a:lnTo>
                <a:lnTo>
                  <a:pt x="203146" y="220465"/>
                </a:lnTo>
                <a:lnTo>
                  <a:pt x="203146" y="205398"/>
                </a:lnTo>
                <a:lnTo>
                  <a:pt x="207910" y="199747"/>
                </a:lnTo>
                <a:lnTo>
                  <a:pt x="354890" y="199747"/>
                </a:lnTo>
                <a:lnTo>
                  <a:pt x="350743" y="190908"/>
                </a:lnTo>
                <a:lnTo>
                  <a:pt x="343827" y="183093"/>
                </a:lnTo>
                <a:lnTo>
                  <a:pt x="334766" y="177133"/>
                </a:lnTo>
                <a:lnTo>
                  <a:pt x="335737" y="175250"/>
                </a:lnTo>
                <a:lnTo>
                  <a:pt x="224134" y="175250"/>
                </a:lnTo>
                <a:lnTo>
                  <a:pt x="214787" y="152646"/>
                </a:lnTo>
                <a:lnTo>
                  <a:pt x="199451" y="128722"/>
                </a:lnTo>
                <a:lnTo>
                  <a:pt x="177856" y="103564"/>
                </a:lnTo>
                <a:lnTo>
                  <a:pt x="149736" y="77259"/>
                </a:lnTo>
                <a:lnTo>
                  <a:pt x="195523" y="54645"/>
                </a:lnTo>
                <a:lnTo>
                  <a:pt x="222073" y="54645"/>
                </a:lnTo>
                <a:lnTo>
                  <a:pt x="208876" y="24497"/>
                </a:lnTo>
                <a:lnTo>
                  <a:pt x="352169" y="24497"/>
                </a:lnTo>
                <a:lnTo>
                  <a:pt x="361471" y="0"/>
                </a:lnTo>
                <a:close/>
              </a:path>
              <a:path w="486409" h="715644">
                <a:moveTo>
                  <a:pt x="352916" y="248730"/>
                </a:moveTo>
                <a:lnTo>
                  <a:pt x="313778" y="248730"/>
                </a:lnTo>
                <a:lnTo>
                  <a:pt x="361471" y="288308"/>
                </a:lnTo>
                <a:lnTo>
                  <a:pt x="397802" y="323907"/>
                </a:lnTo>
                <a:lnTo>
                  <a:pt x="426085" y="366040"/>
                </a:lnTo>
                <a:lnTo>
                  <a:pt x="445428" y="413120"/>
                </a:lnTo>
                <a:lnTo>
                  <a:pt x="454938" y="463558"/>
                </a:lnTo>
                <a:lnTo>
                  <a:pt x="458750" y="497473"/>
                </a:lnTo>
                <a:lnTo>
                  <a:pt x="466963" y="503087"/>
                </a:lnTo>
                <a:lnTo>
                  <a:pt x="474370" y="509844"/>
                </a:lnTo>
                <a:lnTo>
                  <a:pt x="480882" y="517483"/>
                </a:lnTo>
                <a:lnTo>
                  <a:pt x="486408" y="525738"/>
                </a:lnTo>
                <a:lnTo>
                  <a:pt x="479738" y="461675"/>
                </a:lnTo>
                <a:lnTo>
                  <a:pt x="472609" y="417172"/>
                </a:lnTo>
                <a:lnTo>
                  <a:pt x="458432" y="374750"/>
                </a:lnTo>
                <a:lnTo>
                  <a:pt x="437710" y="335357"/>
                </a:lnTo>
                <a:lnTo>
                  <a:pt x="410943" y="299944"/>
                </a:lnTo>
                <a:lnTo>
                  <a:pt x="378635" y="269461"/>
                </a:lnTo>
                <a:lnTo>
                  <a:pt x="352916" y="248730"/>
                </a:lnTo>
                <a:close/>
              </a:path>
              <a:path w="486409" h="715644">
                <a:moveTo>
                  <a:pt x="354890" y="199747"/>
                </a:moveTo>
                <a:lnTo>
                  <a:pt x="325224" y="199747"/>
                </a:lnTo>
                <a:lnTo>
                  <a:pt x="330001" y="205398"/>
                </a:lnTo>
                <a:lnTo>
                  <a:pt x="330001" y="220465"/>
                </a:lnTo>
                <a:lnTo>
                  <a:pt x="325224" y="225187"/>
                </a:lnTo>
                <a:lnTo>
                  <a:pt x="353778" y="225187"/>
                </a:lnTo>
                <a:lnTo>
                  <a:pt x="355811" y="219320"/>
                </a:lnTo>
                <a:lnTo>
                  <a:pt x="356706" y="211048"/>
                </a:lnTo>
                <a:lnTo>
                  <a:pt x="355156" y="200314"/>
                </a:lnTo>
                <a:lnTo>
                  <a:pt x="354890" y="199747"/>
                </a:lnTo>
                <a:close/>
              </a:path>
              <a:path w="486409" h="715644">
                <a:moveTo>
                  <a:pt x="399628" y="54645"/>
                </a:moveTo>
                <a:lnTo>
                  <a:pt x="337624" y="54645"/>
                </a:lnTo>
                <a:lnTo>
                  <a:pt x="383412" y="77259"/>
                </a:lnTo>
                <a:lnTo>
                  <a:pt x="355664" y="103034"/>
                </a:lnTo>
                <a:lnTo>
                  <a:pt x="333816" y="128016"/>
                </a:lnTo>
                <a:lnTo>
                  <a:pt x="317690" y="152116"/>
                </a:lnTo>
                <a:lnTo>
                  <a:pt x="307108" y="175250"/>
                </a:lnTo>
                <a:lnTo>
                  <a:pt x="335737" y="175250"/>
                </a:lnTo>
                <a:lnTo>
                  <a:pt x="345706" y="155918"/>
                </a:lnTo>
                <a:lnTo>
                  <a:pt x="362903" y="133200"/>
                </a:lnTo>
                <a:lnTo>
                  <a:pt x="386537" y="108892"/>
                </a:lnTo>
                <a:lnTo>
                  <a:pt x="416787" y="82910"/>
                </a:lnTo>
                <a:lnTo>
                  <a:pt x="432045" y="70655"/>
                </a:lnTo>
                <a:lnTo>
                  <a:pt x="399628" y="54645"/>
                </a:lnTo>
                <a:close/>
              </a:path>
              <a:path w="486409" h="715644">
                <a:moveTo>
                  <a:pt x="222073" y="54645"/>
                </a:moveTo>
                <a:lnTo>
                  <a:pt x="195523" y="54645"/>
                </a:lnTo>
                <a:lnTo>
                  <a:pt x="216499" y="104582"/>
                </a:lnTo>
                <a:lnTo>
                  <a:pt x="239392" y="94210"/>
                </a:lnTo>
                <a:lnTo>
                  <a:pt x="222073" y="54645"/>
                </a:lnTo>
                <a:close/>
              </a:path>
              <a:path w="486409" h="715644">
                <a:moveTo>
                  <a:pt x="352169" y="24497"/>
                </a:moveTo>
                <a:lnTo>
                  <a:pt x="323319" y="24497"/>
                </a:lnTo>
                <a:lnTo>
                  <a:pt x="292802" y="94210"/>
                </a:lnTo>
                <a:lnTo>
                  <a:pt x="315696" y="104582"/>
                </a:lnTo>
                <a:lnTo>
                  <a:pt x="337624" y="54645"/>
                </a:lnTo>
                <a:lnTo>
                  <a:pt x="399628" y="54645"/>
                </a:lnTo>
                <a:lnTo>
                  <a:pt x="350024" y="30148"/>
                </a:lnTo>
                <a:lnTo>
                  <a:pt x="352169" y="24497"/>
                </a:lnTo>
                <a:close/>
              </a:path>
            </a:pathLst>
          </a:custGeom>
          <a:solidFill>
            <a:srgbClr val="2962B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9140315" y="2293528"/>
            <a:ext cx="198755" cy="264795"/>
          </a:xfrm>
          <a:custGeom>
            <a:avLst/>
            <a:gdLst/>
            <a:ahLst/>
            <a:cxnLst/>
            <a:rect l="l" t="t" r="r" b="b"/>
            <a:pathLst>
              <a:path w="198754" h="264794">
                <a:moveTo>
                  <a:pt x="177394" y="0"/>
                </a:moveTo>
                <a:lnTo>
                  <a:pt x="0" y="250627"/>
                </a:lnTo>
                <a:lnTo>
                  <a:pt x="20975" y="264760"/>
                </a:lnTo>
                <a:lnTo>
                  <a:pt x="198369" y="14138"/>
                </a:lnTo>
                <a:lnTo>
                  <a:pt x="177394" y="0"/>
                </a:lnTo>
                <a:close/>
              </a:path>
            </a:pathLst>
          </a:custGeom>
          <a:solidFill>
            <a:srgbClr val="2962B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723900" y="4625340"/>
            <a:ext cx="8914130" cy="0"/>
          </a:xfrm>
          <a:custGeom>
            <a:avLst/>
            <a:gdLst/>
            <a:ahLst/>
            <a:cxnLst/>
            <a:rect l="l" t="t" r="r" b="b"/>
            <a:pathLst>
              <a:path w="8914130" h="0">
                <a:moveTo>
                  <a:pt x="8913749" y="0"/>
                </a:moveTo>
                <a:lnTo>
                  <a:pt x="0" y="0"/>
                </a:lnTo>
              </a:path>
            </a:pathLst>
          </a:custGeom>
          <a:ln w="6096">
            <a:solidFill>
              <a:srgbClr val="D5DCE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2493264" y="1293875"/>
            <a:ext cx="0" cy="3007995"/>
          </a:xfrm>
          <a:custGeom>
            <a:avLst/>
            <a:gdLst/>
            <a:ahLst/>
            <a:cxnLst/>
            <a:rect l="l" t="t" r="r" b="b"/>
            <a:pathLst>
              <a:path w="0" h="3007995">
                <a:moveTo>
                  <a:pt x="0" y="0"/>
                </a:moveTo>
                <a:lnTo>
                  <a:pt x="0" y="3007487"/>
                </a:lnTo>
              </a:path>
            </a:pathLst>
          </a:custGeom>
          <a:ln w="6096">
            <a:solidFill>
              <a:srgbClr val="D5DCE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5094732" y="1293875"/>
            <a:ext cx="0" cy="3007995"/>
          </a:xfrm>
          <a:custGeom>
            <a:avLst/>
            <a:gdLst/>
            <a:ahLst/>
            <a:cxnLst/>
            <a:rect l="l" t="t" r="r" b="b"/>
            <a:pathLst>
              <a:path w="0" h="3007995">
                <a:moveTo>
                  <a:pt x="0" y="0"/>
                </a:moveTo>
                <a:lnTo>
                  <a:pt x="0" y="3007487"/>
                </a:lnTo>
              </a:path>
            </a:pathLst>
          </a:custGeom>
          <a:ln w="6096">
            <a:solidFill>
              <a:srgbClr val="D5DCE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7696200" y="1293875"/>
            <a:ext cx="0" cy="3007995"/>
          </a:xfrm>
          <a:custGeom>
            <a:avLst/>
            <a:gdLst/>
            <a:ahLst/>
            <a:cxnLst/>
            <a:rect l="l" t="t" r="r" b="b"/>
            <a:pathLst>
              <a:path w="0" h="3007995">
                <a:moveTo>
                  <a:pt x="0" y="0"/>
                </a:moveTo>
                <a:lnTo>
                  <a:pt x="0" y="3007487"/>
                </a:lnTo>
              </a:path>
            </a:pathLst>
          </a:custGeom>
          <a:ln w="6096">
            <a:solidFill>
              <a:srgbClr val="D5DCE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3139439" y="5093208"/>
            <a:ext cx="0" cy="2127885"/>
          </a:xfrm>
          <a:custGeom>
            <a:avLst/>
            <a:gdLst/>
            <a:ahLst/>
            <a:cxnLst/>
            <a:rect l="l" t="t" r="r" b="b"/>
            <a:pathLst>
              <a:path w="0" h="2127884">
                <a:moveTo>
                  <a:pt x="0" y="0"/>
                </a:moveTo>
                <a:lnTo>
                  <a:pt x="0" y="2127326"/>
                </a:lnTo>
              </a:path>
            </a:pathLst>
          </a:custGeom>
          <a:ln w="6096">
            <a:solidFill>
              <a:srgbClr val="D5DCE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6743700" y="5093208"/>
            <a:ext cx="0" cy="2127885"/>
          </a:xfrm>
          <a:custGeom>
            <a:avLst/>
            <a:gdLst/>
            <a:ahLst/>
            <a:cxnLst/>
            <a:rect l="l" t="t" r="r" b="b"/>
            <a:pathLst>
              <a:path w="0" h="2127884">
                <a:moveTo>
                  <a:pt x="0" y="0"/>
                </a:moveTo>
                <a:lnTo>
                  <a:pt x="0" y="2127326"/>
                </a:lnTo>
              </a:path>
            </a:pathLst>
          </a:custGeom>
          <a:ln w="6096">
            <a:solidFill>
              <a:srgbClr val="D5DCE4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363200" cy="7772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524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The </a:t>
            </a:r>
            <a:r>
              <a:rPr dirty="0"/>
              <a:t>Solution </a:t>
            </a:r>
            <a:r>
              <a:rPr dirty="0" spc="-30"/>
              <a:t>for</a:t>
            </a:r>
            <a:r>
              <a:rPr dirty="0" spc="-75"/>
              <a:t> </a:t>
            </a:r>
            <a:r>
              <a:rPr dirty="0" spc="-15"/>
              <a:t>Georgia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9891" y="1955292"/>
            <a:ext cx="9043670" cy="1626235"/>
          </a:xfrm>
          <a:prstGeom prst="rect">
            <a:avLst/>
          </a:prstGeom>
          <a:solidFill>
            <a:srgbClr val="9FC2EC">
              <a:alpha val="92156"/>
            </a:srgbClr>
          </a:solidFill>
          <a:ln w="9144">
            <a:solidFill>
              <a:srgbClr val="C5DAF4"/>
            </a:solidFill>
          </a:ln>
        </p:spPr>
        <p:txBody>
          <a:bodyPr wrap="square" lIns="0" tIns="236220" rIns="0" bIns="0" rtlCol="0" vert="horz">
            <a:spAutoFit/>
          </a:bodyPr>
          <a:lstStyle/>
          <a:p>
            <a:pPr marL="512445" marR="365760" indent="-142240">
              <a:lnSpc>
                <a:spcPct val="100000"/>
              </a:lnSpc>
              <a:spcBef>
                <a:spcPts val="1860"/>
              </a:spcBef>
            </a:pPr>
            <a:r>
              <a:rPr dirty="0" sz="3600" spc="-5">
                <a:solidFill>
                  <a:srgbClr val="2C4F79"/>
                </a:solidFill>
                <a:latin typeface="Calibri"/>
                <a:cs typeface="Calibri"/>
              </a:rPr>
              <a:t>The </a:t>
            </a:r>
            <a:r>
              <a:rPr dirty="0" sz="3600" spc="-10">
                <a:solidFill>
                  <a:srgbClr val="2C4F79"/>
                </a:solidFill>
                <a:latin typeface="Calibri"/>
                <a:cs typeface="Calibri"/>
              </a:rPr>
              <a:t>only provision that </a:t>
            </a:r>
            <a:r>
              <a:rPr dirty="0" sz="3600">
                <a:solidFill>
                  <a:srgbClr val="2C4F79"/>
                </a:solidFill>
                <a:latin typeface="Calibri"/>
                <a:cs typeface="Calibri"/>
              </a:rPr>
              <a:t>is </a:t>
            </a:r>
            <a:r>
              <a:rPr dirty="0" sz="3600" spc="-15">
                <a:solidFill>
                  <a:srgbClr val="2C4F79"/>
                </a:solidFill>
                <a:latin typeface="Calibri"/>
                <a:cs typeface="Calibri"/>
              </a:rPr>
              <a:t>sure </a:t>
            </a:r>
            <a:r>
              <a:rPr dirty="0" sz="3600" spc="-25">
                <a:solidFill>
                  <a:srgbClr val="2C4F79"/>
                </a:solidFill>
                <a:latin typeface="Calibri"/>
                <a:cs typeface="Calibri"/>
              </a:rPr>
              <a:t>to </a:t>
            </a:r>
            <a:r>
              <a:rPr dirty="0" sz="3600" spc="-20">
                <a:solidFill>
                  <a:srgbClr val="2C4F79"/>
                </a:solidFill>
                <a:latin typeface="Calibri"/>
                <a:cs typeface="Calibri"/>
              </a:rPr>
              <a:t>protect </a:t>
            </a:r>
            <a:r>
              <a:rPr dirty="0" sz="3600">
                <a:solidFill>
                  <a:srgbClr val="2C4F79"/>
                </a:solidFill>
                <a:latin typeface="Calibri"/>
                <a:cs typeface="Calibri"/>
              </a:rPr>
              <a:t>and  </a:t>
            </a:r>
            <a:r>
              <a:rPr dirty="0" sz="3600" spc="-10">
                <a:solidFill>
                  <a:srgbClr val="2C4F79"/>
                </a:solidFill>
                <a:latin typeface="Calibri"/>
                <a:cs typeface="Calibri"/>
              </a:rPr>
              <a:t>preserve </a:t>
            </a:r>
            <a:r>
              <a:rPr dirty="0" sz="3600" spc="-5">
                <a:solidFill>
                  <a:srgbClr val="2C4F79"/>
                </a:solidFill>
                <a:latin typeface="Calibri"/>
                <a:cs typeface="Calibri"/>
              </a:rPr>
              <a:t>our </a:t>
            </a:r>
            <a:r>
              <a:rPr dirty="0" sz="3600" spc="-10">
                <a:solidFill>
                  <a:srgbClr val="2C4F79"/>
                </a:solidFill>
                <a:latin typeface="Calibri"/>
                <a:cs typeface="Calibri"/>
              </a:rPr>
              <a:t>valued </a:t>
            </a:r>
            <a:r>
              <a:rPr dirty="0" sz="3600" spc="-5">
                <a:solidFill>
                  <a:srgbClr val="2C4F79"/>
                </a:solidFill>
                <a:latin typeface="Calibri"/>
                <a:cs typeface="Calibri"/>
              </a:rPr>
              <a:t>community </a:t>
            </a:r>
            <a:r>
              <a:rPr dirty="0" sz="3600" spc="-10">
                <a:solidFill>
                  <a:srgbClr val="2C4F79"/>
                </a:solidFill>
                <a:latin typeface="Calibri"/>
                <a:cs typeface="Calibri"/>
              </a:rPr>
              <a:t>assets </a:t>
            </a:r>
            <a:r>
              <a:rPr dirty="0" sz="3600">
                <a:solidFill>
                  <a:srgbClr val="2C4F79"/>
                </a:solidFill>
                <a:latin typeface="Calibri"/>
                <a:cs typeface="Calibri"/>
              </a:rPr>
              <a:t>is</a:t>
            </a:r>
            <a:r>
              <a:rPr dirty="0" sz="3600" spc="-90">
                <a:solidFill>
                  <a:srgbClr val="2C4F79"/>
                </a:solidFill>
                <a:latin typeface="Calibri"/>
                <a:cs typeface="Calibri"/>
              </a:rPr>
              <a:t> </a:t>
            </a:r>
            <a:r>
              <a:rPr dirty="0" sz="3600" spc="-25">
                <a:solidFill>
                  <a:srgbClr val="2C4F79"/>
                </a:solidFill>
                <a:latin typeface="Calibri"/>
                <a:cs typeface="Calibri"/>
              </a:rPr>
              <a:t>to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59891" y="3802379"/>
            <a:ext cx="9043670" cy="2693035"/>
          </a:xfrm>
          <a:custGeom>
            <a:avLst/>
            <a:gdLst/>
            <a:ahLst/>
            <a:cxnLst/>
            <a:rect l="l" t="t" r="r" b="b"/>
            <a:pathLst>
              <a:path w="9043670" h="2693035">
                <a:moveTo>
                  <a:pt x="0" y="2692908"/>
                </a:moveTo>
                <a:lnTo>
                  <a:pt x="9043416" y="2692908"/>
                </a:lnTo>
                <a:lnTo>
                  <a:pt x="9043416" y="0"/>
                </a:lnTo>
                <a:lnTo>
                  <a:pt x="0" y="0"/>
                </a:lnTo>
                <a:lnTo>
                  <a:pt x="0" y="2692908"/>
                </a:lnTo>
                <a:close/>
              </a:path>
            </a:pathLst>
          </a:custGeom>
          <a:solidFill>
            <a:srgbClr val="3B69A0">
              <a:alpha val="92156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59891" y="3802379"/>
            <a:ext cx="9043670" cy="2693035"/>
          </a:xfrm>
          <a:custGeom>
            <a:avLst/>
            <a:gdLst/>
            <a:ahLst/>
            <a:cxnLst/>
            <a:rect l="l" t="t" r="r" b="b"/>
            <a:pathLst>
              <a:path w="9043670" h="2693035">
                <a:moveTo>
                  <a:pt x="0" y="2692908"/>
                </a:moveTo>
                <a:lnTo>
                  <a:pt x="9043416" y="2692908"/>
                </a:lnTo>
                <a:lnTo>
                  <a:pt x="9043416" y="0"/>
                </a:lnTo>
                <a:lnTo>
                  <a:pt x="0" y="0"/>
                </a:lnTo>
                <a:lnTo>
                  <a:pt x="0" y="2692908"/>
                </a:lnTo>
                <a:close/>
              </a:path>
            </a:pathLst>
          </a:custGeom>
          <a:ln w="9144">
            <a:solidFill>
              <a:srgbClr val="579BE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025520" y="4045711"/>
            <a:ext cx="5786120" cy="2220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4800" spc="-15">
                <a:solidFill>
                  <a:srgbClr val="FFFFFF"/>
                </a:solidFill>
                <a:latin typeface="Calibri"/>
                <a:cs typeface="Calibri"/>
              </a:rPr>
              <a:t>Prohibit </a:t>
            </a:r>
            <a:r>
              <a:rPr dirty="0" sz="4800" spc="-5">
                <a:solidFill>
                  <a:srgbClr val="FFFFFF"/>
                </a:solidFill>
                <a:latin typeface="Calibri"/>
                <a:cs typeface="Calibri"/>
              </a:rPr>
              <a:t>casinos </a:t>
            </a:r>
            <a:r>
              <a:rPr dirty="0" sz="4800" spc="-25">
                <a:solidFill>
                  <a:srgbClr val="FFFFFF"/>
                </a:solidFill>
                <a:latin typeface="Calibri"/>
                <a:cs typeface="Calibri"/>
              </a:rPr>
              <a:t>from  </a:t>
            </a:r>
            <a:r>
              <a:rPr dirty="0" sz="4800" spc="-5">
                <a:solidFill>
                  <a:srgbClr val="FFFFFF"/>
                </a:solidFill>
                <a:latin typeface="Calibri"/>
                <a:cs typeface="Calibri"/>
              </a:rPr>
              <a:t>owning or </a:t>
            </a:r>
            <a:r>
              <a:rPr dirty="0" sz="4800" spc="-20">
                <a:solidFill>
                  <a:srgbClr val="FFFFFF"/>
                </a:solidFill>
                <a:latin typeface="Calibri"/>
                <a:cs typeface="Calibri"/>
              </a:rPr>
              <a:t>operating  entertainment</a:t>
            </a:r>
            <a:r>
              <a:rPr dirty="0" sz="48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4800" spc="-10">
                <a:solidFill>
                  <a:srgbClr val="FFFFFF"/>
                </a:solidFill>
                <a:latin typeface="Calibri"/>
                <a:cs typeface="Calibri"/>
              </a:rPr>
              <a:t>facilities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747884" y="7287564"/>
            <a:ext cx="199390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5">
                <a:solidFill>
                  <a:srgbClr val="FFFFFF"/>
                </a:solidFill>
                <a:latin typeface="Calibri"/>
                <a:cs typeface="Calibri"/>
              </a:rPr>
              <a:t>18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149096" y="4447032"/>
            <a:ext cx="1403604" cy="14036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335" y="0"/>
            <a:ext cx="10341864" cy="43220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4572"/>
            <a:ext cx="10363200" cy="4318000"/>
          </a:xfrm>
          <a:custGeom>
            <a:avLst/>
            <a:gdLst/>
            <a:ahLst/>
            <a:cxnLst/>
            <a:rect l="l" t="t" r="r" b="b"/>
            <a:pathLst>
              <a:path w="10363200" h="4318000">
                <a:moveTo>
                  <a:pt x="0" y="0"/>
                </a:moveTo>
                <a:lnTo>
                  <a:pt x="0" y="4317492"/>
                </a:lnTo>
                <a:lnTo>
                  <a:pt x="10363199" y="4317492"/>
                </a:lnTo>
                <a:lnTo>
                  <a:pt x="10363199" y="0"/>
                </a:lnTo>
                <a:lnTo>
                  <a:pt x="0" y="0"/>
                </a:lnTo>
                <a:close/>
              </a:path>
            </a:pathLst>
          </a:custGeom>
          <a:solidFill>
            <a:srgbClr val="3B69A0">
              <a:alpha val="87841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842641" y="1613154"/>
            <a:ext cx="4673600" cy="13665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800" spc="-10" b="0">
                <a:latin typeface="Calibri"/>
                <a:cs typeface="Calibri"/>
              </a:rPr>
              <a:t>Thank</a:t>
            </a:r>
            <a:r>
              <a:rPr dirty="0" sz="8800" spc="-80" b="0">
                <a:latin typeface="Calibri"/>
                <a:cs typeface="Calibri"/>
              </a:rPr>
              <a:t> </a:t>
            </a:r>
            <a:r>
              <a:rPr dirty="0" sz="8800" spc="-229" b="0">
                <a:latin typeface="Calibri"/>
                <a:cs typeface="Calibri"/>
              </a:rPr>
              <a:t>You</a:t>
            </a:r>
            <a:endParaRPr sz="8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4372355"/>
            <a:ext cx="10342245" cy="0"/>
          </a:xfrm>
          <a:custGeom>
            <a:avLst/>
            <a:gdLst/>
            <a:ahLst/>
            <a:cxnLst/>
            <a:rect l="l" t="t" r="r" b="b"/>
            <a:pathLst>
              <a:path w="10342245" h="0">
                <a:moveTo>
                  <a:pt x="0" y="0"/>
                </a:moveTo>
                <a:lnTo>
                  <a:pt x="10341863" y="0"/>
                </a:lnTo>
              </a:path>
            </a:pathLst>
          </a:custGeom>
          <a:ln w="12192">
            <a:solidFill>
              <a:srgbClr val="176FD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190744" y="6120384"/>
            <a:ext cx="5172456" cy="16520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192267" y="4434840"/>
            <a:ext cx="2569464" cy="16520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0" y="4434840"/>
            <a:ext cx="2560320" cy="16520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793735" y="4434840"/>
            <a:ext cx="2569464" cy="165201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592323" y="4434840"/>
            <a:ext cx="2569464" cy="165201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0" y="6120383"/>
            <a:ext cx="2560320" cy="165201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592323" y="6120383"/>
            <a:ext cx="2567940" cy="165201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8910955" y="6294526"/>
            <a:ext cx="1123950" cy="12255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23900"/>
              </a:lnSpc>
              <a:spcBef>
                <a:spcPts val="95"/>
              </a:spcBef>
            </a:pPr>
            <a:r>
              <a:rPr dirty="0" sz="1050">
                <a:solidFill>
                  <a:srgbClr val="FFFFFF"/>
                </a:solidFill>
                <a:latin typeface="Calibri"/>
                <a:cs typeface="Calibri"/>
              </a:rPr>
              <a:t>Newnan </a:t>
            </a:r>
            <a:r>
              <a:rPr dirty="0" sz="1050" spc="-5">
                <a:solidFill>
                  <a:srgbClr val="FFFFFF"/>
                </a:solidFill>
                <a:latin typeface="Calibri"/>
                <a:cs typeface="Calibri"/>
              </a:rPr>
              <a:t>Centre  Cobb Energy Centre  Imperial Theatre  Historic Ritz Theatre  </a:t>
            </a:r>
            <a:r>
              <a:rPr dirty="0" sz="1050">
                <a:solidFill>
                  <a:srgbClr val="FFFFFF"/>
                </a:solidFill>
                <a:latin typeface="Calibri"/>
                <a:cs typeface="Calibri"/>
              </a:rPr>
              <a:t>RiverCenter</a:t>
            </a:r>
            <a:endParaRPr sz="10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  <a:tabLst>
                <a:tab pos="848994" algn="l"/>
              </a:tabLst>
            </a:pPr>
            <a:r>
              <a:rPr dirty="0" sz="1050" spc="-5">
                <a:solidFill>
                  <a:srgbClr val="FFFFFF"/>
                </a:solidFill>
                <a:latin typeface="Calibri"/>
                <a:cs typeface="Calibri"/>
              </a:rPr>
              <a:t>Fox</a:t>
            </a:r>
            <a:r>
              <a:rPr dirty="0" sz="105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Calibri"/>
                <a:cs typeface="Calibri"/>
              </a:rPr>
              <a:t>Theatre	</a:t>
            </a:r>
            <a:r>
              <a:rPr dirty="0" sz="1350" spc="-5">
                <a:solidFill>
                  <a:srgbClr val="888888"/>
                </a:solidFill>
                <a:latin typeface="Calibri"/>
                <a:cs typeface="Calibri"/>
              </a:rPr>
              <a:t>19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301996" y="6585204"/>
            <a:ext cx="774191" cy="90068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169152" y="6512052"/>
            <a:ext cx="1069848" cy="83362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3F2AB8E1-E3F9-462F-B424-279184DAB788}"/>
</file>

<file path=customXml/itemProps2.xml><?xml version="1.0" encoding="utf-8"?>
<ds:datastoreItem xmlns:ds="http://schemas.openxmlformats.org/officeDocument/2006/customXml" ds:itemID="{92117F36-1448-46A8-AF21-577F8E97EC9D}"/>
</file>

<file path=customXml/itemProps3.xml><?xml version="1.0" encoding="utf-8"?>
<ds:datastoreItem xmlns:ds="http://schemas.openxmlformats.org/officeDocument/2006/customXml" ds:itemID="{FF0478B2-D6C5-4A16-B115-D6E0BC1AD98B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 Presentation GA Arts and Culture</dc:title>
  <dc:creator>Amelia Amoury</dc:creator>
  <dcterms:created xsi:type="dcterms:W3CDTF">2019-10-16T20:43:02Z</dcterms:created>
  <dcterms:modified xsi:type="dcterms:W3CDTF">2019-10-16T20:43:02Z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2019-10-15T00:00:00Z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lpwstr>2019-10-15T20:00:00Z</vt:lpwstr>
  </property>
  <property fmtid="{D5CDD505-2E9C-101B-9397-08002B2CF9AE}" pid="5" name="ContentTypeId">
    <vt:lpwstr>0x0101001FD4480C948BFE43BEB99D9404D53592</vt:lpwstr>
  </property>
</Properties>
</file>