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jpg" ContentType="image/jpe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89" r:id="rId2"/>
    <p:sldId id="314" r:id="rId3"/>
    <p:sldId id="327" r:id="rId4"/>
    <p:sldId id="316" r:id="rId5"/>
    <p:sldId id="291" r:id="rId6"/>
    <p:sldId id="326" r:id="rId7"/>
    <p:sldId id="317" r:id="rId8"/>
    <p:sldId id="329" r:id="rId9"/>
    <p:sldId id="328" r:id="rId10"/>
    <p:sldId id="330" r:id="rId11"/>
    <p:sldId id="332" r:id="rId12"/>
    <p:sldId id="333" r:id="rId13"/>
    <p:sldId id="325" r:id="rId14"/>
    <p:sldId id="319" r:id="rId15"/>
    <p:sldId id="334" r:id="rId16"/>
    <p:sldId id="335" r:id="rId17"/>
    <p:sldId id="336" r:id="rId18"/>
    <p:sldId id="337" r:id="rId19"/>
    <p:sldId id="315" r:id="rId20"/>
    <p:sldId id="322" r:id="rId21"/>
    <p:sldId id="308" r:id="rId22"/>
    <p:sldId id="331" r:id="rId23"/>
    <p:sldId id="31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70" autoAdjust="0"/>
    <p:restoredTop sz="93979" autoAdjust="0"/>
  </p:normalViewPr>
  <p:slideViewPr>
    <p:cSldViewPr snapToGrid="0">
      <p:cViewPr varScale="1">
        <p:scale>
          <a:sx n="86" d="100"/>
          <a:sy n="86" d="100"/>
        </p:scale>
        <p:origin x="720" y="78"/>
      </p:cViewPr>
      <p:guideLst/>
    </p:cSldViewPr>
  </p:slideViewPr>
  <p:notesTextViewPr>
    <p:cViewPr>
      <p:scale>
        <a:sx n="1" d="1"/>
        <a:sy n="1" d="1"/>
      </p:scale>
      <p:origin x="0" y="0"/>
    </p:cViewPr>
  </p:notesTextViewPr>
  <p:notesViewPr>
    <p:cSldViewPr snapToGrid="0">
      <p:cViewPr varScale="1">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3530CE-992D-4B6E-B415-3DFA583BF874}" type="datetimeFigureOut">
              <a:rPr lang="en-US" smtClean="0"/>
              <a:t>10/16/2019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59D325-22E3-4ACC-8E95-BFE65908B98A}" type="slidenum">
              <a:rPr lang="en-US" smtClean="0"/>
              <a:t>‹#›</a:t>
            </a:fld>
            <a:endParaRPr lang="en-US"/>
          </a:p>
        </p:txBody>
      </p:sp>
    </p:spTree>
    <p:extLst>
      <p:ext uri="{BB962C8B-B14F-4D97-AF65-F5344CB8AC3E}">
        <p14:creationId xmlns:p14="http://schemas.microsoft.com/office/powerpoint/2010/main" val="34072210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8B7490-F29B-4725-BD93-B461941E8C3B}" type="datetimeFigureOut">
              <a:rPr lang="en-US" smtClean="0"/>
              <a:t>10/16/2019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486421-39AA-4CF5-80BC-D21C5425E849}" type="slidenum">
              <a:rPr lang="en-US" smtClean="0"/>
              <a:t>‹#›</a:t>
            </a:fld>
            <a:endParaRPr lang="en-US"/>
          </a:p>
        </p:txBody>
      </p:sp>
    </p:spTree>
    <p:extLst>
      <p:ext uri="{BB962C8B-B14F-4D97-AF65-F5344CB8AC3E}">
        <p14:creationId xmlns:p14="http://schemas.microsoft.com/office/powerpoint/2010/main" val="1090511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E2B4A88-7830-4A88-BF5B-1539F6EC8B19}" type="slidenum">
              <a:rPr lang="en-US" altLang="en-US"/>
              <a:pPr eaLnBrk="1" hangingPunct="1"/>
              <a:t>2</a:t>
            </a:fld>
            <a:endParaRPr lang="en-US" altLang="en-US"/>
          </a:p>
        </p:txBody>
      </p:sp>
    </p:spTree>
    <p:extLst>
      <p:ext uri="{BB962C8B-B14F-4D97-AF65-F5344CB8AC3E}">
        <p14:creationId xmlns:p14="http://schemas.microsoft.com/office/powerpoint/2010/main" val="1479835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6ECBCC-1FBE-410F-8B5A-256DD0C75BE1}"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3716423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6ECBCC-1FBE-410F-8B5A-256DD0C75BE1}"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4153264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F6ECBCC-1FBE-410F-8B5A-256DD0C75BE1}"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761730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6ECBCC-1FBE-410F-8B5A-256DD0C75BE1}"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3657895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6ECBCC-1FBE-410F-8B5A-256DD0C75BE1}" type="datetimeFigureOut">
              <a:rPr lang="en-US" smtClean="0"/>
              <a:t>10/16/2019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730075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6ECBCC-1FBE-410F-8B5A-256DD0C75BE1}" type="datetimeFigureOut">
              <a:rPr lang="en-US" smtClean="0"/>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2013277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6ECBCC-1FBE-410F-8B5A-256DD0C75BE1}" type="datetimeFigureOut">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2596412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6ECBCC-1FBE-410F-8B5A-256DD0C75BE1}"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3356032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6ECBCC-1FBE-410F-8B5A-256DD0C75BE1}"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1875174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6ECBCC-1FBE-410F-8B5A-256DD0C75BE1}"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3198418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6ECBCC-1FBE-410F-8B5A-256DD0C75BE1}"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543351-3AC4-41A0-8879-518DE978928B}" type="slidenum">
              <a:rPr lang="en-US" smtClean="0"/>
              <a:t>‹#›</a:t>
            </a:fld>
            <a:endParaRPr lang="en-US"/>
          </a:p>
        </p:txBody>
      </p:sp>
    </p:spTree>
    <p:extLst>
      <p:ext uri="{BB962C8B-B14F-4D97-AF65-F5344CB8AC3E}">
        <p14:creationId xmlns:p14="http://schemas.microsoft.com/office/powerpoint/2010/main" val="833959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ECBCC-1FBE-410F-8B5A-256DD0C75BE1}" type="datetimeFigureOut">
              <a:rPr lang="en-US" smtClean="0"/>
              <a:t>10/16/2019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543351-3AC4-41A0-8879-518DE978928B}" type="slidenum">
              <a:rPr lang="en-US" smtClean="0"/>
              <a:t>‹#›</a:t>
            </a:fld>
            <a:endParaRPr lang="en-US"/>
          </a:p>
        </p:txBody>
      </p:sp>
    </p:spTree>
    <p:extLst>
      <p:ext uri="{BB962C8B-B14F-4D97-AF65-F5344CB8AC3E}">
        <p14:creationId xmlns:p14="http://schemas.microsoft.com/office/powerpoint/2010/main" val="1659051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gabriel-zucman.eu/files/SaezZucman2016QJE.pdf" TargetMode="External"/><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hyperlink" Target="https://talkpoverty.org/state-year-report/georgia-2018-report/" TargetMode="External"/><Relationship Id="rId4" Type="http://schemas.openxmlformats.org/officeDocument/2006/relationships/hyperlink" Target="https://www.bankrate.com/banking/savings/financial-security-0118/"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h2gc.com/" TargetMode="External"/><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hyperlink" Target="https://www.marketwatch.com/story/this-is-how-much-americans-lost-on-state-sanctioned-gambling-last-year-2018-05-15"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cnn.com/2013/12/18/opinion/lottery-poor-just-opinion/index.html" TargetMode="External"/><Relationship Id="rId2" Type="http://schemas.openxmlformats.org/officeDocument/2006/relationships/hyperlink" Target="http://www.rockinst.org/pdf/government_finance/2016-04-12-Blinken_Report_Three.pdf" TargetMode="External"/><Relationship Id="rId1" Type="http://schemas.openxmlformats.org/officeDocument/2006/relationships/slideLayout" Target="../slideLayouts/slideLayout7.xml"/><Relationship Id="rId6" Type="http://schemas.openxmlformats.org/officeDocument/2006/relationships/hyperlink" Target="https://www.mitpressjournals.org/doi/abs/10.1162/rest.2006.88.1.28?journalCode=rest" TargetMode="External"/><Relationship Id="rId5" Type="http://schemas.openxmlformats.org/officeDocument/2006/relationships/hyperlink" Target="https://goo.gl/kcgQv2" TargetMode="External"/><Relationship Id="rId4" Type="http://schemas.openxmlformats.org/officeDocument/2006/relationships/hyperlink" Target="https://www.theatlantic.com/magazine/archive/2016/12/losing-it-all/505814/"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ballotpedia.org/Massachusetts_Casino_Repeal_Initiative,_Question_3_(2014)" TargetMode="External"/><Relationship Id="rId2" Type="http://schemas.openxmlformats.org/officeDocument/2006/relationships/hyperlink" Target="http://stoppredatorygambling.org/wp-content/uploads/2012/12/Never-A-Sure-Bet-Report-from-National-Institute-on-Money-in-State-Politics.pdf" TargetMode="External"/><Relationship Id="rId1" Type="http://schemas.openxmlformats.org/officeDocument/2006/relationships/slideLayout" Target="../slideLayouts/slideLayout7.xml"/><Relationship Id="rId6" Type="http://schemas.openxmlformats.org/officeDocument/2006/relationships/hyperlink" Target="https://ballotpedia.org/Ohio_Casino_Approval_and_Tax_Distribution,_Amendment_3_(2009)" TargetMode="External"/><Relationship Id="rId5" Type="http://schemas.openxmlformats.org/officeDocument/2006/relationships/hyperlink" Target="https://www.washingtonpost.com/local/mgm-gets-the-nod-to-build-marylands-sixth-casino-at-national-harbor-in-prince-georges/2013/12/20/059e7276-693e-11e3-a0b9-249bbb34602c_story.html?utm_term=.87301d4b47cb" TargetMode="External"/><Relationship Id="rId4" Type="http://schemas.openxmlformats.org/officeDocument/2006/relationships/hyperlink" Target="https://www.youtube.com/playlist?list=PLA6B145FA31CCA40A"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magicvalley.com/news/local/govt-and-politics/idaho-lawmakers-say-they-were-duped-on-instant-horse-racing/article_fb9373f0-b205-11e4-9f54-9b268638ecc3.html" TargetMode="External"/><Relationship Id="rId1" Type="http://schemas.openxmlformats.org/officeDocument/2006/relationships/slideLayout" Target="../slideLayouts/slideLayout7.xml"/><Relationship Id="rId4" Type="http://schemas.openxmlformats.org/officeDocument/2006/relationships/hyperlink" Target="http://www.spokesman.com/stories/2015/mar/26/idaho-lawmakers-vote-repeal-instant-racing/"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0104" t="12045" r="947" b="7841"/>
          <a:stretch/>
        </p:blipFill>
        <p:spPr>
          <a:xfrm>
            <a:off x="136636" y="252246"/>
            <a:ext cx="11963933" cy="6217920"/>
          </a:xfrm>
          <a:prstGeom prst="rect">
            <a:avLst/>
          </a:prstGeom>
        </p:spPr>
      </p:pic>
    </p:spTree>
    <p:extLst>
      <p:ext uri="{BB962C8B-B14F-4D97-AF65-F5344CB8AC3E}">
        <p14:creationId xmlns:p14="http://schemas.microsoft.com/office/powerpoint/2010/main" val="3342749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ular Callout 3"/>
          <p:cNvSpPr/>
          <p:nvPr/>
        </p:nvSpPr>
        <p:spPr>
          <a:xfrm>
            <a:off x="834390" y="1524000"/>
            <a:ext cx="10927080" cy="3810000"/>
          </a:xfrm>
          <a:prstGeom prst="wedgeRectCallout">
            <a:avLst>
              <a:gd name="adj1" fmla="val -20991"/>
              <a:gd name="adj2" fmla="val 6760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sz="2800" dirty="0">
              <a:solidFill>
                <a:prstClr val="black"/>
              </a:solidFill>
              <a:latin typeface="Arial Black" pitchFamily="34" charset="0"/>
            </a:endParaRPr>
          </a:p>
          <a:p>
            <a:pPr algn="ctr">
              <a:defRPr/>
            </a:pPr>
            <a:r>
              <a:rPr lang="en-US" sz="3600" dirty="0">
                <a:solidFill>
                  <a:schemeClr val="bg1"/>
                </a:solidFill>
                <a:latin typeface="Arial Black" pitchFamily="34" charset="0"/>
              </a:rPr>
              <a:t>“When I asked one I.G.T. </a:t>
            </a:r>
            <a:r>
              <a:rPr lang="en-US" sz="3600" dirty="0" smtClean="0">
                <a:solidFill>
                  <a:schemeClr val="bg1"/>
                </a:solidFill>
                <a:latin typeface="Arial Black" pitchFamily="34" charset="0"/>
              </a:rPr>
              <a:t>artist if </a:t>
            </a:r>
            <a:r>
              <a:rPr lang="en-US" sz="3600" dirty="0">
                <a:solidFill>
                  <a:schemeClr val="bg1"/>
                </a:solidFill>
                <a:latin typeface="Arial Black" pitchFamily="34" charset="0"/>
              </a:rPr>
              <a:t>he ever plays, he </a:t>
            </a:r>
            <a:r>
              <a:rPr lang="en-US" sz="3600" dirty="0" smtClean="0">
                <a:solidFill>
                  <a:schemeClr val="bg1"/>
                </a:solidFill>
                <a:latin typeface="Arial Black" pitchFamily="34" charset="0"/>
              </a:rPr>
              <a:t>acted as </a:t>
            </a:r>
            <a:r>
              <a:rPr lang="en-US" sz="3600" dirty="0">
                <a:solidFill>
                  <a:schemeClr val="bg1"/>
                </a:solidFill>
                <a:latin typeface="Arial Black" pitchFamily="34" charset="0"/>
              </a:rPr>
              <a:t>if I had insulted him. </a:t>
            </a:r>
            <a:r>
              <a:rPr lang="en-US" sz="3600" dirty="0" smtClean="0">
                <a:solidFill>
                  <a:schemeClr val="bg1"/>
                </a:solidFill>
                <a:latin typeface="Arial Black" pitchFamily="34" charset="0"/>
              </a:rPr>
              <a:t>‘</a:t>
            </a:r>
            <a:r>
              <a:rPr lang="en-US" sz="3600" dirty="0">
                <a:solidFill>
                  <a:schemeClr val="bg1"/>
                </a:solidFill>
                <a:latin typeface="Arial Black" pitchFamily="34" charset="0"/>
              </a:rPr>
              <a:t>Slots are for losers,’ he spat, </a:t>
            </a:r>
            <a:r>
              <a:rPr lang="en-US" sz="3600" dirty="0" smtClean="0">
                <a:solidFill>
                  <a:schemeClr val="bg1"/>
                </a:solidFill>
                <a:latin typeface="Arial Black" pitchFamily="34" charset="0"/>
              </a:rPr>
              <a:t>and </a:t>
            </a:r>
            <a:r>
              <a:rPr lang="en-US" sz="3600" dirty="0">
                <a:solidFill>
                  <a:schemeClr val="bg1"/>
                </a:solidFill>
                <a:latin typeface="Arial Black" pitchFamily="34" charset="0"/>
              </a:rPr>
              <a:t>then, coming to his </a:t>
            </a:r>
            <a:r>
              <a:rPr lang="en-US" sz="3600" dirty="0" smtClean="0">
                <a:solidFill>
                  <a:schemeClr val="bg1"/>
                </a:solidFill>
                <a:latin typeface="Arial Black" pitchFamily="34" charset="0"/>
              </a:rPr>
              <a:t>senses, begged </a:t>
            </a:r>
            <a:r>
              <a:rPr lang="en-US" sz="3600" dirty="0">
                <a:solidFill>
                  <a:schemeClr val="bg1"/>
                </a:solidFill>
                <a:latin typeface="Arial Black" pitchFamily="34" charset="0"/>
              </a:rPr>
              <a:t>me to consider </a:t>
            </a:r>
            <a:r>
              <a:rPr lang="en-US" sz="3600" dirty="0" smtClean="0">
                <a:solidFill>
                  <a:schemeClr val="bg1"/>
                </a:solidFill>
                <a:latin typeface="Arial Black" pitchFamily="34" charset="0"/>
              </a:rPr>
              <a:t>that an </a:t>
            </a:r>
            <a:r>
              <a:rPr lang="en-US" sz="3600" dirty="0">
                <a:solidFill>
                  <a:schemeClr val="bg1"/>
                </a:solidFill>
                <a:latin typeface="Arial Black" pitchFamily="34" charset="0"/>
              </a:rPr>
              <a:t>off-the-record comment.”</a:t>
            </a:r>
            <a:endParaRPr lang="en-US" sz="3600" dirty="0">
              <a:solidFill>
                <a:schemeClr val="bg1"/>
              </a:solidFill>
              <a:latin typeface="Arial" charset="0"/>
            </a:endParaRPr>
          </a:p>
          <a:p>
            <a:pPr algn="r">
              <a:defRPr/>
            </a:pPr>
            <a:endParaRPr lang="en-US" sz="1200" dirty="0">
              <a:solidFill>
                <a:prstClr val="black"/>
              </a:solidFill>
              <a:latin typeface="Arial" charset="0"/>
            </a:endParaRPr>
          </a:p>
          <a:p>
            <a:pPr algn="r">
              <a:defRPr/>
            </a:pPr>
            <a:endParaRPr lang="en-US" sz="1200" dirty="0">
              <a:solidFill>
                <a:prstClr val="black"/>
              </a:solidFill>
              <a:latin typeface="Arial" charset="0"/>
            </a:endParaRPr>
          </a:p>
          <a:p>
            <a:pPr algn="r">
              <a:defRPr/>
            </a:pPr>
            <a:endParaRPr lang="en-US" sz="1200" dirty="0">
              <a:solidFill>
                <a:prstClr val="black"/>
              </a:solidFill>
              <a:latin typeface="Arial" charset="0"/>
            </a:endParaRPr>
          </a:p>
        </p:txBody>
      </p:sp>
      <p:sp>
        <p:nvSpPr>
          <p:cNvPr id="3075" name="TextBox 4"/>
          <p:cNvSpPr txBox="1">
            <a:spLocks noChangeArrowheads="1"/>
          </p:cNvSpPr>
          <p:nvPr/>
        </p:nvSpPr>
        <p:spPr bwMode="auto">
          <a:xfrm>
            <a:off x="2667000" y="5990897"/>
            <a:ext cx="91706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2000" dirty="0" smtClean="0">
                <a:solidFill>
                  <a:srgbClr val="000000"/>
                </a:solidFill>
              </a:rPr>
              <a:t>− “</a:t>
            </a:r>
            <a:r>
              <a:rPr lang="en-US" altLang="en-US" sz="2000" dirty="0">
                <a:solidFill>
                  <a:srgbClr val="000000"/>
                </a:solidFill>
              </a:rPr>
              <a:t>The Tug of the Newfangled Slot </a:t>
            </a:r>
            <a:r>
              <a:rPr lang="en-US" altLang="en-US" sz="2000" dirty="0" smtClean="0">
                <a:solidFill>
                  <a:srgbClr val="000000"/>
                </a:solidFill>
              </a:rPr>
              <a:t>Machines,” by </a:t>
            </a:r>
            <a:r>
              <a:rPr lang="en-US" altLang="en-US" sz="2000" dirty="0">
                <a:solidFill>
                  <a:srgbClr val="000000"/>
                </a:solidFill>
              </a:rPr>
              <a:t>Gary </a:t>
            </a:r>
            <a:r>
              <a:rPr lang="en-US" altLang="en-US" sz="2000" dirty="0" err="1" smtClean="0">
                <a:solidFill>
                  <a:srgbClr val="000000"/>
                </a:solidFill>
              </a:rPr>
              <a:t>Rivlin</a:t>
            </a:r>
            <a:endParaRPr lang="en-US" altLang="en-US" sz="2000" dirty="0">
              <a:solidFill>
                <a:srgbClr val="000000"/>
              </a:solidFill>
            </a:endParaRPr>
          </a:p>
          <a:p>
            <a:pPr algn="r" eaLnBrk="1" hangingPunct="1"/>
            <a:r>
              <a:rPr lang="en-US" altLang="en-US" sz="2000" i="1" dirty="0" smtClean="0">
                <a:solidFill>
                  <a:srgbClr val="000000"/>
                </a:solidFill>
              </a:rPr>
              <a:t>New </a:t>
            </a:r>
            <a:r>
              <a:rPr lang="en-US" altLang="en-US" sz="2000" i="1" dirty="0">
                <a:solidFill>
                  <a:srgbClr val="000000"/>
                </a:solidFill>
              </a:rPr>
              <a:t>York Times Magazine</a:t>
            </a:r>
            <a:r>
              <a:rPr lang="en-US" altLang="en-US" sz="2000" dirty="0">
                <a:solidFill>
                  <a:srgbClr val="000000"/>
                </a:solidFill>
              </a:rPr>
              <a:t>, </a:t>
            </a:r>
            <a:r>
              <a:rPr lang="en-US" altLang="en-US" sz="2000" dirty="0" smtClean="0">
                <a:solidFill>
                  <a:srgbClr val="000000"/>
                </a:solidFill>
              </a:rPr>
              <a:t>May 9, 2004</a:t>
            </a:r>
            <a:endParaRPr lang="en-US" altLang="en-US" sz="2000" dirty="0">
              <a:solidFill>
                <a:srgbClr val="000000"/>
              </a:solidFill>
              <a:latin typeface="Arial Black" panose="020B0A04020102020204" pitchFamily="34" charset="0"/>
            </a:endParaRPr>
          </a:p>
        </p:txBody>
      </p:sp>
      <p:pic>
        <p:nvPicPr>
          <p:cNvPr id="3076" name="Picture 5" descr="http://upload.wikimedia.org/wikipedia/commons/7/77/The_New_York_Times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28601"/>
            <a:ext cx="6858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795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8738" y="6053006"/>
            <a:ext cx="2106444" cy="640080"/>
          </a:xfrm>
          <a:prstGeom prst="rect">
            <a:avLst/>
          </a:prstGeom>
        </p:spPr>
      </p:pic>
      <p:sp>
        <p:nvSpPr>
          <p:cNvPr id="5" name="TextBox 4"/>
          <p:cNvSpPr txBox="1"/>
          <p:nvPr/>
        </p:nvSpPr>
        <p:spPr>
          <a:xfrm>
            <a:off x="117987" y="0"/>
            <a:ext cx="11957195" cy="7386638"/>
          </a:xfrm>
          <a:prstGeom prst="rect">
            <a:avLst/>
          </a:prstGeom>
          <a:noFill/>
        </p:spPr>
        <p:txBody>
          <a:bodyPr wrap="square" rtlCol="0">
            <a:spAutoFit/>
          </a:bodyPr>
          <a:lstStyle/>
          <a:p>
            <a:pPr algn="ctr"/>
            <a:r>
              <a:rPr lang="en-US" sz="2000" b="1" dirty="0" smtClean="0">
                <a:latin typeface="Georgia" panose="02040502050405020303" pitchFamily="18" charset="0"/>
              </a:rPr>
              <a:t>Why Commercialized Gambling is Different Than Any Other Business</a:t>
            </a:r>
          </a:p>
          <a:p>
            <a:endParaRPr lang="en-US" sz="2000" dirty="0" smtClean="0">
              <a:latin typeface="Georgia" panose="02040502050405020303" pitchFamily="18" charset="0"/>
            </a:endParaRPr>
          </a:p>
          <a:p>
            <a:pPr marL="342900" indent="-342900">
              <a:buFont typeface="Arial" panose="020B0604020202020204" pitchFamily="34" charset="0"/>
              <a:buChar char="•"/>
            </a:pPr>
            <a:r>
              <a:rPr lang="en-US" sz="2000" dirty="0" smtClean="0">
                <a:latin typeface="Georgia" panose="02040502050405020303" pitchFamily="18" charset="0"/>
              </a:rPr>
              <a:t>There is a faulty assump­tion surrounding commercialized gambling and it has led to very bad outcomes for the American people. It’s the false perception that gambling is just like any other business. The truth is, it’s not.</a:t>
            </a:r>
          </a:p>
          <a:p>
            <a:endParaRPr lang="en-US" sz="2000" dirty="0" smtClean="0">
              <a:latin typeface="Georgia" panose="02040502050405020303" pitchFamily="18" charset="0"/>
            </a:endParaRPr>
          </a:p>
          <a:p>
            <a:pPr marL="342900" indent="-342900">
              <a:buFont typeface="Arial" panose="020B0604020202020204" pitchFamily="34" charset="0"/>
              <a:buChar char="•"/>
            </a:pPr>
            <a:r>
              <a:rPr lang="en-US" sz="2000" dirty="0" smtClean="0">
                <a:latin typeface="Georgia" panose="02040502050405020303" pitchFamily="18" charset="0"/>
              </a:rPr>
              <a:t>What </a:t>
            </a:r>
            <a:r>
              <a:rPr lang="en-US" sz="2000" dirty="0">
                <a:latin typeface="Georgia" panose="02040502050405020303" pitchFamily="18" charset="0"/>
              </a:rPr>
              <a:t>separates regional casinos and state lotteries from every other business, including other vices like alcohol and tobacco, is gambling is a big con game. Citizens are conned into thinking they can collect money in a scheme designed to ultimately get them fleeced. </a:t>
            </a:r>
            <a:endParaRPr lang="en-US" sz="2000" dirty="0" smtClean="0">
              <a:latin typeface="Georgia" panose="02040502050405020303" pitchFamily="18" charset="0"/>
            </a:endParaRPr>
          </a:p>
          <a:p>
            <a:endParaRPr lang="en-US" sz="2000" dirty="0">
              <a:latin typeface="Georgia" panose="02040502050405020303" pitchFamily="18" charset="0"/>
            </a:endParaRPr>
          </a:p>
          <a:p>
            <a:pPr marL="342900" indent="-342900">
              <a:buFont typeface="Arial" panose="020B0604020202020204" pitchFamily="34" charset="0"/>
              <a:buChar char="•"/>
            </a:pPr>
            <a:r>
              <a:rPr lang="en-US" sz="2000" dirty="0">
                <a:latin typeface="Georgia" panose="02040502050405020303" pitchFamily="18" charset="0"/>
              </a:rPr>
              <a:t>If you pay for a pizza, a ticket to </a:t>
            </a:r>
            <a:r>
              <a:rPr lang="en-US" sz="2000" dirty="0" smtClean="0">
                <a:latin typeface="Georgia" panose="02040502050405020303" pitchFamily="18" charset="0"/>
              </a:rPr>
              <a:t>an Atlanta Falcons </a:t>
            </a:r>
            <a:r>
              <a:rPr lang="en-US" sz="2000" dirty="0">
                <a:latin typeface="Georgia" panose="02040502050405020303" pitchFamily="18" charset="0"/>
              </a:rPr>
              <a:t>game, or a glass of wine, that’s what you receive in return. When you put down your money in commercialized gambling what you receive in return is </a:t>
            </a:r>
            <a:r>
              <a:rPr lang="en-US" sz="2000" i="1" dirty="0">
                <a:latin typeface="Georgia" panose="02040502050405020303" pitchFamily="18" charset="0"/>
              </a:rPr>
              <a:t>the lure</a:t>
            </a:r>
            <a:r>
              <a:rPr lang="en-US" sz="2000" dirty="0">
                <a:latin typeface="Georgia" panose="02040502050405020303" pitchFamily="18" charset="0"/>
              </a:rPr>
              <a:t> you are going to win cash. It’s a financial exchange. But this exchange is mathematically rigged against you. Inevitably, you lose your money, especially if you keep doing it. Meanwhile, the gambling operators do everything they can to make you feel good as you lose. </a:t>
            </a:r>
            <a:r>
              <a:rPr lang="en-US" sz="2000" b="1" dirty="0">
                <a:latin typeface="Georgia" panose="02040502050405020303" pitchFamily="18" charset="0"/>
              </a:rPr>
              <a:t>Success only comes at someone else's expense</a:t>
            </a:r>
            <a:r>
              <a:rPr lang="en-US" sz="2000" b="1" dirty="0" smtClean="0">
                <a:latin typeface="Georgia" panose="02040502050405020303" pitchFamily="18" charset="0"/>
              </a:rPr>
              <a:t>.</a:t>
            </a:r>
          </a:p>
          <a:p>
            <a:endParaRPr lang="en-US" sz="2000" dirty="0">
              <a:latin typeface="Georgia" panose="02040502050405020303" pitchFamily="18" charset="0"/>
            </a:endParaRPr>
          </a:p>
          <a:p>
            <a:pPr marL="342900" indent="-342900">
              <a:buFont typeface="Arial" panose="020B0604020202020204" pitchFamily="34" charset="0"/>
              <a:buChar char="•"/>
            </a:pPr>
            <a:r>
              <a:rPr lang="en-US" sz="2000" dirty="0">
                <a:latin typeface="Georgia" panose="02040502050405020303" pitchFamily="18" charset="0"/>
              </a:rPr>
              <a:t>Commercialized gambling is a form of financial fraud, similar to loan-sharking, price-gouging, and false advertising, resulting in life-changing financial losses for millions of Americans and thousands right here in </a:t>
            </a:r>
            <a:r>
              <a:rPr lang="en-US" sz="2000" dirty="0" smtClean="0">
                <a:latin typeface="Georgia" panose="02040502050405020303" pitchFamily="18" charset="0"/>
              </a:rPr>
              <a:t>Georgia. </a:t>
            </a:r>
            <a:endParaRPr lang="en-US" sz="2000" dirty="0">
              <a:latin typeface="Georgia" panose="02040502050405020303" pitchFamily="18" charset="0"/>
            </a:endParaRPr>
          </a:p>
          <a:p>
            <a:endParaRPr lang="en-US" dirty="0" smtClean="0"/>
          </a:p>
          <a:p>
            <a:endParaRPr lang="en-US" sz="2800" b="1" dirty="0">
              <a:latin typeface="Georgia" panose="02040502050405020303" pitchFamily="18" charset="0"/>
            </a:endParaRPr>
          </a:p>
          <a:p>
            <a:endParaRPr lang="en-US" sz="2800" b="1" dirty="0">
              <a:latin typeface="Georgia" panose="02040502050405020303" pitchFamily="18" charset="0"/>
            </a:endParaRPr>
          </a:p>
        </p:txBody>
      </p:sp>
    </p:spTree>
    <p:extLst>
      <p:ext uri="{BB962C8B-B14F-4D97-AF65-F5344CB8AC3E}">
        <p14:creationId xmlns:p14="http://schemas.microsoft.com/office/powerpoint/2010/main" val="9165999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descr="Certainty of Losing Money in Slot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0"/>
            <a:ext cx="4343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2"/>
          <p:cNvSpPr txBox="1">
            <a:spLocks noChangeArrowheads="1"/>
          </p:cNvSpPr>
          <p:nvPr/>
        </p:nvSpPr>
        <p:spPr bwMode="auto">
          <a:xfrm rot="10800000" flipV="1">
            <a:off x="7086600" y="6229351"/>
            <a:ext cx="3276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Source: </a:t>
            </a:r>
            <a:r>
              <a:rPr lang="en-US" altLang="en-US" sz="1200" b="1" i="1"/>
              <a:t>Addiction By Design</a:t>
            </a:r>
            <a:r>
              <a:rPr lang="en-US" altLang="en-US" sz="1200" b="1"/>
              <a:t>, Pg. 112  </a:t>
            </a:r>
          </a:p>
          <a:p>
            <a:pPr eaLnBrk="1" hangingPunct="1"/>
            <a:r>
              <a:rPr lang="en-US" altLang="en-US" sz="1200" b="1"/>
              <a:t>By MIT Professor Dr. Natasha Schull</a:t>
            </a:r>
          </a:p>
        </p:txBody>
      </p:sp>
      <p:sp>
        <p:nvSpPr>
          <p:cNvPr id="6148" name="TextBox 3"/>
          <p:cNvSpPr txBox="1">
            <a:spLocks noChangeArrowheads="1"/>
          </p:cNvSpPr>
          <p:nvPr/>
        </p:nvSpPr>
        <p:spPr bwMode="auto">
          <a:xfrm>
            <a:off x="5896303" y="433552"/>
            <a:ext cx="5959366" cy="1815882"/>
          </a:xfrm>
          <a:prstGeom prst="rect">
            <a:avLst/>
          </a:prstGeom>
          <a:solidFill>
            <a:srgbClr val="1E03B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b="1" dirty="0" smtClean="0">
                <a:solidFill>
                  <a:schemeClr val="bg1"/>
                </a:solidFill>
                <a:latin typeface="Arial Black" panose="020B0A04020102020204" pitchFamily="34" charset="0"/>
              </a:rPr>
              <a:t>A </a:t>
            </a:r>
            <a:r>
              <a:rPr lang="en-US" altLang="en-US" sz="2800" b="1" dirty="0">
                <a:solidFill>
                  <a:schemeClr val="bg1"/>
                </a:solidFill>
                <a:latin typeface="Arial Black" panose="020B0A04020102020204" pitchFamily="34" charset="0"/>
              </a:rPr>
              <a:t>Form of Financial Fraud That Results in Life-Changing Financial Losses for Millions </a:t>
            </a:r>
            <a:r>
              <a:rPr lang="en-US" altLang="en-US" sz="2800" b="1" dirty="0" smtClean="0">
                <a:solidFill>
                  <a:schemeClr val="bg1"/>
                </a:solidFill>
                <a:latin typeface="Arial Black" panose="020B0A04020102020204" pitchFamily="34" charset="0"/>
              </a:rPr>
              <a:t>of Citizens</a:t>
            </a:r>
            <a:endParaRPr lang="en-US" altLang="en-US" sz="28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004493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618" y="5511625"/>
            <a:ext cx="3310128" cy="1005840"/>
          </a:xfrm>
          <a:prstGeom prst="rect">
            <a:avLst/>
          </a:prstGeom>
        </p:spPr>
      </p:pic>
      <p:sp>
        <p:nvSpPr>
          <p:cNvPr id="5" name="TextBox 4"/>
          <p:cNvSpPr txBox="1"/>
          <p:nvPr/>
        </p:nvSpPr>
        <p:spPr>
          <a:xfrm>
            <a:off x="562618" y="1512216"/>
            <a:ext cx="11176800" cy="1200329"/>
          </a:xfrm>
          <a:prstGeom prst="rect">
            <a:avLst/>
          </a:prstGeom>
          <a:noFill/>
        </p:spPr>
        <p:txBody>
          <a:bodyPr wrap="square" rtlCol="0">
            <a:spAutoFit/>
          </a:bodyPr>
          <a:lstStyle/>
          <a:p>
            <a:pPr algn="ctr"/>
            <a:r>
              <a:rPr lang="en-US" sz="3600" b="1" dirty="0" smtClean="0">
                <a:latin typeface="Georgia" panose="02040502050405020303" pitchFamily="18" charset="0"/>
              </a:rPr>
              <a:t>What is the most urgent problem you are looking to solve?</a:t>
            </a:r>
            <a:r>
              <a:rPr lang="en-US" sz="2800" b="1" dirty="0" smtClean="0">
                <a:latin typeface="Georgia" panose="02040502050405020303" pitchFamily="18" charset="0"/>
              </a:rPr>
              <a:t> </a:t>
            </a:r>
            <a:endParaRPr lang="en-US" sz="2800" b="1" dirty="0">
              <a:latin typeface="Georgia" panose="02040502050405020303" pitchFamily="18" charset="0"/>
            </a:endParaRPr>
          </a:p>
        </p:txBody>
      </p:sp>
    </p:spTree>
    <p:extLst>
      <p:ext uri="{BB962C8B-B14F-4D97-AF65-F5344CB8AC3E}">
        <p14:creationId xmlns:p14="http://schemas.microsoft.com/office/powerpoint/2010/main" val="8885524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9674" y="6126480"/>
            <a:ext cx="2407365" cy="731520"/>
          </a:xfrm>
          <a:prstGeom prst="rect">
            <a:avLst/>
          </a:prstGeom>
        </p:spPr>
      </p:pic>
      <p:sp>
        <p:nvSpPr>
          <p:cNvPr id="5" name="TextBox 4"/>
          <p:cNvSpPr txBox="1"/>
          <p:nvPr/>
        </p:nvSpPr>
        <p:spPr>
          <a:xfrm>
            <a:off x="91563" y="89502"/>
            <a:ext cx="11877964" cy="1384995"/>
          </a:xfrm>
          <a:prstGeom prst="rect">
            <a:avLst/>
          </a:prstGeom>
          <a:noFill/>
        </p:spPr>
        <p:txBody>
          <a:bodyPr wrap="square" rtlCol="0">
            <a:spAutoFit/>
          </a:bodyPr>
          <a:lstStyle/>
          <a:p>
            <a:pPr algn="ctr"/>
            <a:r>
              <a:rPr lang="en-US" sz="2800" b="1" dirty="0" smtClean="0">
                <a:latin typeface="Georgia" panose="02040502050405020303" pitchFamily="18" charset="0"/>
              </a:rPr>
              <a:t>The Dave Ramsey Show, hosted by personal finance expert Dave Ramsey, is the 5</a:t>
            </a:r>
            <a:r>
              <a:rPr lang="en-US" sz="2800" b="1" baseline="30000" dirty="0" smtClean="0">
                <a:latin typeface="Georgia" panose="02040502050405020303" pitchFamily="18" charset="0"/>
              </a:rPr>
              <a:t>th</a:t>
            </a:r>
            <a:r>
              <a:rPr lang="en-US" sz="2800" b="1" dirty="0" smtClean="0">
                <a:latin typeface="Georgia" panose="02040502050405020303" pitchFamily="18" charset="0"/>
              </a:rPr>
              <a:t> most downloaded podcast in the US. </a:t>
            </a:r>
            <a:r>
              <a:rPr lang="en-US" sz="2800" b="1" u="sng" dirty="0" smtClean="0">
                <a:latin typeface="Georgia" panose="02040502050405020303" pitchFamily="18" charset="0"/>
              </a:rPr>
              <a:t>Why?</a:t>
            </a:r>
            <a:endParaRPr lang="en-US" sz="2800" b="1" u="sng" dirty="0">
              <a:latin typeface="Georgia" panose="02040502050405020303"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9500" y="1730259"/>
            <a:ext cx="7477760" cy="4206240"/>
          </a:xfrm>
          <a:prstGeom prst="rect">
            <a:avLst/>
          </a:prstGeom>
        </p:spPr>
      </p:pic>
    </p:spTree>
    <p:extLst>
      <p:ext uri="{BB962C8B-B14F-4D97-AF65-F5344CB8AC3E}">
        <p14:creationId xmlns:p14="http://schemas.microsoft.com/office/powerpoint/2010/main" val="3283806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114" y="5951739"/>
            <a:ext cx="2665909" cy="822960"/>
          </a:xfrm>
          <a:prstGeom prst="rect">
            <a:avLst/>
          </a:prstGeom>
        </p:spPr>
      </p:pic>
      <p:sp>
        <p:nvSpPr>
          <p:cNvPr id="3" name="Rectangle 2"/>
          <p:cNvSpPr/>
          <p:nvPr/>
        </p:nvSpPr>
        <p:spPr>
          <a:xfrm>
            <a:off x="380391" y="807690"/>
            <a:ext cx="11634416" cy="5016758"/>
          </a:xfrm>
          <a:prstGeom prst="rect">
            <a:avLst/>
          </a:prstGeom>
        </p:spPr>
        <p:txBody>
          <a:bodyPr wrap="square">
            <a:spAutoFit/>
          </a:bodyPr>
          <a:lstStyle/>
          <a:p>
            <a:pPr marL="285750" indent="-285750">
              <a:buFont typeface="Arial" panose="020B0604020202020204" pitchFamily="34" charset="0"/>
              <a:buChar char="•"/>
            </a:pPr>
            <a:r>
              <a:rPr lang="en-US" sz="2000" dirty="0" smtClean="0">
                <a:latin typeface="Georgia" panose="02040502050405020303" pitchFamily="18" charset="0"/>
              </a:rPr>
              <a:t>Savings </a:t>
            </a:r>
            <a:r>
              <a:rPr lang="en-US" sz="2000" dirty="0">
                <a:latin typeface="Georgia" panose="02040502050405020303" pitchFamily="18" charset="0"/>
              </a:rPr>
              <a:t>is the road to wealth creation. Savings. </a:t>
            </a:r>
            <a:r>
              <a:rPr lang="en-US" sz="2000" dirty="0" smtClean="0">
                <a:latin typeface="Georgia" panose="02040502050405020303" pitchFamily="18" charset="0"/>
              </a:rPr>
              <a:t>Yet </a:t>
            </a:r>
            <a:r>
              <a:rPr lang="en-US" sz="2000" dirty="0">
                <a:latin typeface="Georgia" panose="02040502050405020303" pitchFamily="18" charset="0"/>
              </a:rPr>
              <a:t>t</a:t>
            </a:r>
            <a:r>
              <a:rPr lang="en-US" sz="2000" dirty="0" smtClean="0">
                <a:latin typeface="Georgia" panose="02040502050405020303" pitchFamily="18" charset="0"/>
              </a:rPr>
              <a:t>his </a:t>
            </a:r>
            <a:r>
              <a:rPr lang="en-US" sz="2000" dirty="0">
                <a:latin typeface="Georgia" panose="02040502050405020303" pitchFamily="18" charset="0"/>
              </a:rPr>
              <a:t>concept of savings is almost foreign to more than half the country’s citizens.</a:t>
            </a:r>
          </a:p>
          <a:p>
            <a:pPr marL="285750" indent="-285750">
              <a:buFont typeface="Arial" panose="020B0604020202020204" pitchFamily="34" charset="0"/>
              <a:buChar char="•"/>
            </a:pPr>
            <a:endParaRPr lang="en-US" sz="2000" dirty="0" smtClean="0">
              <a:latin typeface="Georgia" panose="02040502050405020303" pitchFamily="18" charset="0"/>
            </a:endParaRPr>
          </a:p>
          <a:p>
            <a:pPr marL="285750" indent="-285750">
              <a:buFont typeface="Arial" panose="020B0604020202020204" pitchFamily="34" charset="0"/>
              <a:buChar char="•"/>
            </a:pPr>
            <a:endParaRPr lang="en-US" sz="2000" dirty="0">
              <a:latin typeface="Georgia" panose="02040502050405020303" pitchFamily="18" charset="0"/>
            </a:endParaRPr>
          </a:p>
          <a:p>
            <a:pPr marL="285750" indent="-285750">
              <a:buFont typeface="Arial" panose="020B0604020202020204" pitchFamily="34" charset="0"/>
              <a:buChar char="•"/>
            </a:pPr>
            <a:r>
              <a:rPr lang="en-US" sz="2000" dirty="0" smtClean="0">
                <a:latin typeface="Georgia" panose="02040502050405020303" pitchFamily="18" charset="0"/>
              </a:rPr>
              <a:t>50</a:t>
            </a:r>
            <a:r>
              <a:rPr lang="en-US" sz="2000" dirty="0">
                <a:latin typeface="Georgia" panose="02040502050405020303" pitchFamily="18" charset="0"/>
              </a:rPr>
              <a:t>% of the U.S. population has zero or negative net wealth. </a:t>
            </a:r>
            <a:endParaRPr lang="en-US" sz="2000" dirty="0" smtClean="0">
              <a:latin typeface="Georgia" panose="02040502050405020303" pitchFamily="18" charset="0"/>
            </a:endParaRPr>
          </a:p>
          <a:p>
            <a:pPr marL="285750" indent="-285750">
              <a:buFont typeface="Arial" panose="020B0604020202020204" pitchFamily="34" charset="0"/>
              <a:buChar char="•"/>
            </a:pPr>
            <a:endParaRPr lang="en-US" sz="2000" dirty="0" smtClean="0">
              <a:latin typeface="Georgia" panose="02040502050405020303" pitchFamily="18" charset="0"/>
            </a:endParaRPr>
          </a:p>
          <a:p>
            <a:pPr marL="285750" indent="-285750">
              <a:buFont typeface="Arial" panose="020B0604020202020204" pitchFamily="34" charset="0"/>
              <a:buChar char="•"/>
            </a:pPr>
            <a:endParaRPr lang="en-US" sz="2000" dirty="0">
              <a:latin typeface="Georgia" panose="02040502050405020303" pitchFamily="18" charset="0"/>
            </a:endParaRPr>
          </a:p>
          <a:p>
            <a:pPr marL="285750" indent="-285750">
              <a:buFont typeface="Arial" panose="020B0604020202020204" pitchFamily="34" charset="0"/>
              <a:buChar char="•"/>
            </a:pPr>
            <a:r>
              <a:rPr lang="en-US" sz="2000" dirty="0" smtClean="0">
                <a:latin typeface="Georgia" panose="02040502050405020303" pitchFamily="18" charset="0"/>
              </a:rPr>
              <a:t>More </a:t>
            </a:r>
            <a:r>
              <a:rPr lang="en-US" sz="2000" dirty="0">
                <a:latin typeface="Georgia" panose="02040502050405020303" pitchFamily="18" charset="0"/>
              </a:rPr>
              <a:t>than 60% of citizens don’t have enough savings to cover a $1000 emergency expense</a:t>
            </a:r>
            <a:r>
              <a:rPr lang="en-US" sz="2000" dirty="0" smtClean="0">
                <a:latin typeface="Georgia" panose="02040502050405020303" pitchFamily="18" charset="0"/>
              </a:rPr>
              <a:t>.</a:t>
            </a:r>
          </a:p>
          <a:p>
            <a:pPr marL="285750" indent="-285750">
              <a:buFont typeface="Arial" panose="020B0604020202020204" pitchFamily="34" charset="0"/>
              <a:buChar char="•"/>
            </a:pPr>
            <a:endParaRPr lang="en-US" sz="2000" dirty="0" smtClean="0">
              <a:latin typeface="Georgia" panose="02040502050405020303" pitchFamily="18" charset="0"/>
            </a:endParaRPr>
          </a:p>
          <a:p>
            <a:pPr marL="285750" indent="-285750">
              <a:buFont typeface="Arial" panose="020B0604020202020204" pitchFamily="34" charset="0"/>
              <a:buChar char="•"/>
            </a:pPr>
            <a:endParaRPr lang="en-US" sz="2000" dirty="0">
              <a:latin typeface="Georgia" panose="02040502050405020303" pitchFamily="18" charset="0"/>
            </a:endParaRPr>
          </a:p>
          <a:p>
            <a:pPr marL="285750" indent="-285750">
              <a:buFont typeface="Arial" panose="020B0604020202020204" pitchFamily="34" charset="0"/>
              <a:buChar char="•"/>
            </a:pPr>
            <a:r>
              <a:rPr lang="en-US" sz="2000" dirty="0" smtClean="0">
                <a:latin typeface="Georgia" panose="02040502050405020303" pitchFamily="18" charset="0"/>
              </a:rPr>
              <a:t>In Georgia, almost 1 out of 6 citizens live below the poverty line…about 15% of the state’s population.</a:t>
            </a:r>
          </a:p>
          <a:p>
            <a:endParaRPr lang="en-US" sz="2000" dirty="0" smtClean="0">
              <a:latin typeface="Georgia" panose="02040502050405020303" pitchFamily="18" charset="0"/>
            </a:endParaRPr>
          </a:p>
          <a:p>
            <a:endParaRPr lang="en-US" sz="2000" dirty="0" smtClean="0">
              <a:latin typeface="Georgia" panose="02040502050405020303" pitchFamily="18" charset="0"/>
            </a:endParaRPr>
          </a:p>
          <a:p>
            <a:pPr marL="285750" lvl="0" indent="-285750">
              <a:buFont typeface="Arial" panose="020B0604020202020204" pitchFamily="34" charset="0"/>
              <a:buChar char="•"/>
            </a:pPr>
            <a:r>
              <a:rPr lang="en-US" sz="2000" dirty="0" smtClean="0">
                <a:latin typeface="Georgia" panose="02040502050405020303" pitchFamily="18" charset="0"/>
              </a:rPr>
              <a:t>A couple million more </a:t>
            </a:r>
            <a:r>
              <a:rPr lang="en-US" sz="2000" dirty="0">
                <a:latin typeface="Georgia" panose="02040502050405020303" pitchFamily="18" charset="0"/>
              </a:rPr>
              <a:t>are one job layoff, </a:t>
            </a:r>
            <a:r>
              <a:rPr lang="en-US" sz="2000" dirty="0" smtClean="0">
                <a:latin typeface="Georgia" panose="02040502050405020303" pitchFamily="18" charset="0"/>
              </a:rPr>
              <a:t>one medical </a:t>
            </a:r>
            <a:r>
              <a:rPr lang="en-US" sz="2000" dirty="0">
                <a:latin typeface="Georgia" panose="02040502050405020303" pitchFamily="18" charset="0"/>
              </a:rPr>
              <a:t>problem, or </a:t>
            </a:r>
            <a:r>
              <a:rPr lang="en-US" sz="2000" dirty="0" smtClean="0">
                <a:latin typeface="Georgia" panose="02040502050405020303" pitchFamily="18" charset="0"/>
              </a:rPr>
              <a:t>a death </a:t>
            </a:r>
            <a:r>
              <a:rPr lang="en-US" sz="2000" dirty="0">
                <a:latin typeface="Georgia" panose="02040502050405020303" pitchFamily="18" charset="0"/>
              </a:rPr>
              <a:t>in the family from being broke </a:t>
            </a:r>
            <a:r>
              <a:rPr lang="en-US" sz="2000" dirty="0" smtClean="0">
                <a:latin typeface="Georgia" panose="02040502050405020303" pitchFamily="18" charset="0"/>
              </a:rPr>
              <a:t>themselves.</a:t>
            </a:r>
            <a:endParaRPr lang="en-US" sz="2000" dirty="0" smtClean="0">
              <a:latin typeface="Georgia" panose="02040502050405020303" pitchFamily="18" charset="0"/>
              <a:ea typeface="Calibri" panose="020F0502020204030204" pitchFamily="34" charset="0"/>
              <a:cs typeface="Times New Roman" panose="02020603050405020304" pitchFamily="18" charset="0"/>
            </a:endParaRPr>
          </a:p>
        </p:txBody>
      </p:sp>
      <p:sp>
        <p:nvSpPr>
          <p:cNvPr id="5" name="TextBox 4"/>
          <p:cNvSpPr txBox="1"/>
          <p:nvPr/>
        </p:nvSpPr>
        <p:spPr>
          <a:xfrm>
            <a:off x="979054" y="154469"/>
            <a:ext cx="10437091" cy="584775"/>
          </a:xfrm>
          <a:prstGeom prst="rect">
            <a:avLst/>
          </a:prstGeom>
          <a:noFill/>
        </p:spPr>
        <p:txBody>
          <a:bodyPr wrap="square" rtlCol="0">
            <a:spAutoFit/>
          </a:bodyPr>
          <a:lstStyle/>
          <a:p>
            <a:r>
              <a:rPr lang="en-US" sz="3200" b="1" dirty="0" smtClean="0">
                <a:latin typeface="Georgia" panose="02040502050405020303" pitchFamily="18" charset="0"/>
              </a:rPr>
              <a:t>Because tens of millions of citizens are broke!!!</a:t>
            </a:r>
            <a:endParaRPr lang="en-US" sz="3200" b="1" dirty="0">
              <a:latin typeface="Georgia" panose="02040502050405020303" pitchFamily="18" charset="0"/>
            </a:endParaRPr>
          </a:p>
        </p:txBody>
      </p:sp>
      <p:sp>
        <p:nvSpPr>
          <p:cNvPr id="4" name="TextBox 3"/>
          <p:cNvSpPr txBox="1"/>
          <p:nvPr/>
        </p:nvSpPr>
        <p:spPr>
          <a:xfrm>
            <a:off x="3076943" y="6040053"/>
            <a:ext cx="8937864" cy="646331"/>
          </a:xfrm>
          <a:prstGeom prst="rect">
            <a:avLst/>
          </a:prstGeom>
          <a:noFill/>
        </p:spPr>
        <p:txBody>
          <a:bodyPr wrap="square" rtlCol="0">
            <a:spAutoFit/>
          </a:bodyPr>
          <a:lstStyle/>
          <a:p>
            <a:r>
              <a:rPr lang="en-US" sz="900" i="1" dirty="0">
                <a:latin typeface="Georgia" panose="02040502050405020303" pitchFamily="18" charset="0"/>
              </a:rPr>
              <a:t>Sources: The Quarterly Journal of Economics,</a:t>
            </a:r>
            <a:r>
              <a:rPr lang="en-US" sz="900" dirty="0">
                <a:latin typeface="Georgia" panose="02040502050405020303" pitchFamily="18" charset="0"/>
              </a:rPr>
              <a:t> Emmanuel </a:t>
            </a:r>
            <a:r>
              <a:rPr lang="en-US" sz="900" dirty="0" err="1">
                <a:latin typeface="Georgia" panose="02040502050405020303" pitchFamily="18" charset="0"/>
              </a:rPr>
              <a:t>Saez</a:t>
            </a:r>
            <a:r>
              <a:rPr lang="en-US" sz="900" dirty="0">
                <a:latin typeface="Georgia" panose="02040502050405020303" pitchFamily="18" charset="0"/>
              </a:rPr>
              <a:t> and Gabriel </a:t>
            </a:r>
            <a:r>
              <a:rPr lang="en-US" sz="900" dirty="0" err="1">
                <a:latin typeface="Georgia" panose="02040502050405020303" pitchFamily="18" charset="0"/>
              </a:rPr>
              <a:t>Zucman</a:t>
            </a:r>
            <a:r>
              <a:rPr lang="en-US" sz="900" dirty="0">
                <a:latin typeface="Georgia" panose="02040502050405020303" pitchFamily="18" charset="0"/>
              </a:rPr>
              <a:t>, Vol. 1, May 2016, Issue 2, Wealth Inequality in the United States Since 1913: Evidence from Capitalized Income Tax Data, Pg. 554. </a:t>
            </a:r>
            <a:r>
              <a:rPr lang="en-US" sz="900" u="sng" dirty="0">
                <a:latin typeface="Georgia" panose="02040502050405020303" pitchFamily="18" charset="0"/>
                <a:hlinkClick r:id="rId3"/>
              </a:rPr>
              <a:t>http://gabriel-zucman.eu/files/SaezZucman2016QJE.pdf</a:t>
            </a:r>
            <a:r>
              <a:rPr lang="en-US" sz="900" u="sng" dirty="0">
                <a:latin typeface="Georgia" panose="02040502050405020303" pitchFamily="18" charset="0"/>
              </a:rPr>
              <a:t> ;</a:t>
            </a:r>
            <a:r>
              <a:rPr lang="en-US" sz="900" dirty="0">
                <a:latin typeface="Georgia" panose="02040502050405020303" pitchFamily="18" charset="0"/>
              </a:rPr>
              <a:t> </a:t>
            </a:r>
            <a:r>
              <a:rPr lang="en-US" sz="900" dirty="0" err="1">
                <a:latin typeface="Georgia" panose="02040502050405020303" pitchFamily="18" charset="0"/>
              </a:rPr>
              <a:t>Bankrate’s</a:t>
            </a:r>
            <a:r>
              <a:rPr lang="en-US" sz="900" dirty="0">
                <a:latin typeface="Georgia" panose="02040502050405020303" pitchFamily="18" charset="0"/>
              </a:rPr>
              <a:t> Financial Security Index, 2018, </a:t>
            </a:r>
            <a:r>
              <a:rPr lang="en-US" sz="900" u="sng" dirty="0">
                <a:latin typeface="Georgia" panose="02040502050405020303" pitchFamily="18" charset="0"/>
                <a:hlinkClick r:id="rId4"/>
              </a:rPr>
              <a:t>https://www.bankrate.com/banking/savings/financial-security-0118/</a:t>
            </a:r>
            <a:r>
              <a:rPr lang="en-US" sz="900" dirty="0">
                <a:latin typeface="Georgia" panose="02040502050405020303" pitchFamily="18" charset="0"/>
              </a:rPr>
              <a:t>; </a:t>
            </a:r>
            <a:r>
              <a:rPr lang="en-US" sz="900" i="1" dirty="0">
                <a:latin typeface="Georgia" panose="02040502050405020303" pitchFamily="18" charset="0"/>
              </a:rPr>
              <a:t>Talk Poverty Report </a:t>
            </a:r>
            <a:r>
              <a:rPr lang="en-US" sz="900" dirty="0">
                <a:latin typeface="Georgia" panose="02040502050405020303" pitchFamily="18" charset="0"/>
              </a:rPr>
              <a:t>issued by The Center for American Progress. </a:t>
            </a:r>
            <a:r>
              <a:rPr lang="en-US" sz="900" dirty="0">
                <a:latin typeface="Georgia" panose="02040502050405020303" pitchFamily="18" charset="0"/>
                <a:hlinkClick r:id="rId5"/>
              </a:rPr>
              <a:t>https://talkpoverty.org/state-year-report/georgia-2018-report/</a:t>
            </a:r>
            <a:endParaRPr lang="en-US" sz="900" dirty="0">
              <a:latin typeface="Georgia" panose="02040502050405020303" pitchFamily="18" charset="0"/>
            </a:endParaRPr>
          </a:p>
        </p:txBody>
      </p:sp>
    </p:spTree>
    <p:extLst>
      <p:ext uri="{BB962C8B-B14F-4D97-AF65-F5344CB8AC3E}">
        <p14:creationId xmlns:p14="http://schemas.microsoft.com/office/powerpoint/2010/main" val="3012079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7" y="5687116"/>
            <a:ext cx="3310128" cy="1005840"/>
          </a:xfrm>
          <a:prstGeom prst="rect">
            <a:avLst/>
          </a:prstGeom>
        </p:spPr>
      </p:pic>
      <p:sp>
        <p:nvSpPr>
          <p:cNvPr id="3" name="Rectangle 2"/>
          <p:cNvSpPr/>
          <p:nvPr/>
        </p:nvSpPr>
        <p:spPr>
          <a:xfrm>
            <a:off x="1051036" y="1418197"/>
            <a:ext cx="10762592" cy="4093428"/>
          </a:xfrm>
          <a:prstGeom prst="rect">
            <a:avLst/>
          </a:prstGeom>
        </p:spPr>
        <p:txBody>
          <a:bodyPr wrap="square">
            <a:spAutoFit/>
          </a:bodyPr>
          <a:lstStyle/>
          <a:p>
            <a:pPr marL="342900" marR="0" lvl="0" indent="-342900">
              <a:spcBef>
                <a:spcPts val="0"/>
              </a:spcBef>
              <a:spcAft>
                <a:spcPts val="0"/>
              </a:spcAft>
              <a:buFont typeface="Arial" panose="020B0604020202020204" pitchFamily="34" charset="0"/>
              <a:buChar char="•"/>
            </a:pPr>
            <a:endParaRPr lang="en-US" sz="2000" b="1" dirty="0" smtClean="0">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000" b="1" dirty="0" smtClean="0">
                <a:latin typeface="Georgia" panose="02040502050405020303" pitchFamily="18" charset="0"/>
                <a:ea typeface="Calibri" panose="020F0502020204030204" pitchFamily="34" charset="0"/>
                <a:cs typeface="Times New Roman" panose="02020603050405020304" pitchFamily="18" charset="0"/>
              </a:rPr>
              <a:t>Tax Cuts</a:t>
            </a:r>
          </a:p>
          <a:p>
            <a:pPr marL="342900" marR="0" lvl="0" indent="-342900">
              <a:spcBef>
                <a:spcPts val="0"/>
              </a:spcBef>
              <a:spcAft>
                <a:spcPts val="0"/>
              </a:spcAft>
              <a:buFont typeface="Arial" panose="020B0604020202020204" pitchFamily="34" charset="0"/>
              <a:buChar char="•"/>
            </a:pPr>
            <a:endParaRPr lang="en-US" sz="2000" b="1" dirty="0" smtClean="0">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000" b="1" dirty="0" smtClean="0">
                <a:latin typeface="Georgia" panose="02040502050405020303" pitchFamily="18" charset="0"/>
                <a:ea typeface="Calibri" panose="020F0502020204030204" pitchFamily="34" charset="0"/>
                <a:cs typeface="Times New Roman" panose="02020603050405020304" pitchFamily="18" charset="0"/>
              </a:rPr>
              <a:t>Tax Credits</a:t>
            </a:r>
          </a:p>
          <a:p>
            <a:pPr marL="342900" marR="0" lvl="0" indent="-342900">
              <a:spcBef>
                <a:spcPts val="0"/>
              </a:spcBef>
              <a:spcAft>
                <a:spcPts val="0"/>
              </a:spcAft>
              <a:buFont typeface="Arial" panose="020B0604020202020204" pitchFamily="34" charset="0"/>
              <a:buChar char="•"/>
            </a:pPr>
            <a:endParaRPr lang="en-US" sz="2000" b="1" dirty="0" smtClean="0">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000" b="1" dirty="0" smtClean="0">
                <a:latin typeface="Georgia" panose="02040502050405020303" pitchFamily="18" charset="0"/>
              </a:rPr>
              <a:t>Raising </a:t>
            </a:r>
            <a:r>
              <a:rPr lang="en-US" sz="2000" b="1" dirty="0">
                <a:latin typeface="Georgia" panose="02040502050405020303" pitchFamily="18" charset="0"/>
              </a:rPr>
              <a:t>the </a:t>
            </a:r>
            <a:r>
              <a:rPr lang="en-US" sz="2000" b="1" dirty="0" smtClean="0">
                <a:latin typeface="Georgia" panose="02040502050405020303" pitchFamily="18" charset="0"/>
              </a:rPr>
              <a:t>Minimum Wage</a:t>
            </a:r>
          </a:p>
          <a:p>
            <a:pPr marL="342900" marR="0" lvl="0" indent="-342900">
              <a:spcBef>
                <a:spcPts val="0"/>
              </a:spcBef>
              <a:spcAft>
                <a:spcPts val="0"/>
              </a:spcAft>
              <a:buFont typeface="Arial" panose="020B0604020202020204" pitchFamily="34" charset="0"/>
              <a:buChar char="•"/>
            </a:pPr>
            <a:endParaRPr lang="en-US" sz="2000" b="1" dirty="0" smtClean="0">
              <a:latin typeface="Georgia" panose="02040502050405020303" pitchFamily="18" charset="0"/>
            </a:endParaRPr>
          </a:p>
          <a:p>
            <a:pPr marL="342900" marR="0" lvl="0" indent="-342900">
              <a:spcBef>
                <a:spcPts val="0"/>
              </a:spcBef>
              <a:spcAft>
                <a:spcPts val="0"/>
              </a:spcAft>
              <a:buFont typeface="Arial" panose="020B0604020202020204" pitchFamily="34" charset="0"/>
              <a:buChar char="•"/>
            </a:pPr>
            <a:r>
              <a:rPr lang="en-US" sz="2000" b="1" dirty="0">
                <a:latin typeface="Georgia" panose="02040502050405020303" pitchFamily="18" charset="0"/>
              </a:rPr>
              <a:t>I</a:t>
            </a:r>
            <a:r>
              <a:rPr lang="en-US" sz="2000" b="1" dirty="0" smtClean="0">
                <a:latin typeface="Georgia" panose="02040502050405020303" pitchFamily="18" charset="0"/>
              </a:rPr>
              <a:t>ncreasing </a:t>
            </a:r>
            <a:r>
              <a:rPr lang="en-US" sz="2000" b="1" dirty="0">
                <a:latin typeface="Georgia" panose="02040502050405020303" pitchFamily="18" charset="0"/>
              </a:rPr>
              <a:t>T</a:t>
            </a:r>
            <a:r>
              <a:rPr lang="en-US" sz="2000" b="1" dirty="0" smtClean="0">
                <a:latin typeface="Georgia" panose="02040502050405020303" pitchFamily="18" charset="0"/>
              </a:rPr>
              <a:t>axes </a:t>
            </a:r>
            <a:r>
              <a:rPr lang="en-US" sz="2000" b="1" dirty="0">
                <a:latin typeface="Georgia" panose="02040502050405020303" pitchFamily="18" charset="0"/>
              </a:rPr>
              <a:t>on the R</a:t>
            </a:r>
            <a:r>
              <a:rPr lang="en-US" sz="2000" b="1" dirty="0" smtClean="0">
                <a:latin typeface="Georgia" panose="02040502050405020303" pitchFamily="18" charset="0"/>
              </a:rPr>
              <a:t>ich</a:t>
            </a:r>
          </a:p>
          <a:p>
            <a:pPr marR="0" lvl="0">
              <a:spcBef>
                <a:spcPts val="0"/>
              </a:spcBef>
              <a:spcAft>
                <a:spcPts val="0"/>
              </a:spcAft>
            </a:pPr>
            <a:endParaRPr lang="en-US" sz="2000" dirty="0" smtClean="0">
              <a:latin typeface="Georgia" panose="02040502050405020303" pitchFamily="18" charset="0"/>
              <a:ea typeface="Calibri" panose="020F0502020204030204" pitchFamily="34" charset="0"/>
              <a:cs typeface="Times New Roman" panose="02020603050405020304" pitchFamily="18" charset="0"/>
            </a:endParaRPr>
          </a:p>
          <a:p>
            <a:pPr marR="0" lvl="0">
              <a:spcBef>
                <a:spcPts val="0"/>
              </a:spcBef>
              <a:spcAft>
                <a:spcPts val="0"/>
              </a:spcAft>
            </a:pPr>
            <a:endParaRPr lang="en-US" sz="2000" dirty="0" smtClean="0">
              <a:latin typeface="Georgia" panose="02040502050405020303" pitchFamily="18" charset="0"/>
              <a:ea typeface="Calibri" panose="020F0502020204030204" pitchFamily="34" charset="0"/>
              <a:cs typeface="Times New Roman" panose="02020603050405020304" pitchFamily="18" charset="0"/>
            </a:endParaRPr>
          </a:p>
          <a:p>
            <a:pPr marR="0" lvl="0">
              <a:spcBef>
                <a:spcPts val="0"/>
              </a:spcBef>
              <a:spcAft>
                <a:spcPts val="0"/>
              </a:spcAft>
            </a:pPr>
            <a:endParaRPr lang="en-US" sz="2000" dirty="0" smtClean="0">
              <a:latin typeface="Georgia" panose="02040502050405020303" pitchFamily="18" charset="0"/>
              <a:ea typeface="Calibri" panose="020F0502020204030204" pitchFamily="34" charset="0"/>
              <a:cs typeface="Times New Roman" panose="02020603050405020304" pitchFamily="18" charset="0"/>
            </a:endParaRPr>
          </a:p>
          <a:p>
            <a:pPr marR="0" lvl="0">
              <a:spcBef>
                <a:spcPts val="0"/>
              </a:spcBef>
              <a:spcAft>
                <a:spcPts val="0"/>
              </a:spcAft>
            </a:pPr>
            <a:endParaRPr lang="en-US" sz="2000" dirty="0" smtClean="0">
              <a:latin typeface="Georgia" panose="02040502050405020303" pitchFamily="18" charset="0"/>
              <a:ea typeface="Calibri" panose="020F0502020204030204" pitchFamily="34" charset="0"/>
              <a:cs typeface="Times New Roman" panose="02020603050405020304" pitchFamily="18" charset="0"/>
            </a:endParaRPr>
          </a:p>
          <a:p>
            <a:pPr marR="0" lvl="0" algn="ctr">
              <a:spcBef>
                <a:spcPts val="0"/>
              </a:spcBef>
              <a:spcAft>
                <a:spcPts val="0"/>
              </a:spcAft>
            </a:pPr>
            <a:r>
              <a:rPr lang="en-US" sz="2000" b="1" dirty="0" smtClean="0">
                <a:latin typeface="Georgia" panose="02040502050405020303" pitchFamily="18" charset="0"/>
                <a:ea typeface="Calibri" panose="020F0502020204030204" pitchFamily="34" charset="0"/>
                <a:cs typeface="Times New Roman" panose="02020603050405020304" pitchFamily="18" charset="0"/>
              </a:rPr>
              <a:t>….none of which represent a consequential fix.</a:t>
            </a:r>
          </a:p>
        </p:txBody>
      </p:sp>
      <p:sp>
        <p:nvSpPr>
          <p:cNvPr id="5" name="TextBox 4"/>
          <p:cNvSpPr txBox="1"/>
          <p:nvPr/>
        </p:nvSpPr>
        <p:spPr>
          <a:xfrm>
            <a:off x="295564" y="108287"/>
            <a:ext cx="11711709" cy="954107"/>
          </a:xfrm>
          <a:prstGeom prst="rect">
            <a:avLst/>
          </a:prstGeom>
          <a:noFill/>
        </p:spPr>
        <p:txBody>
          <a:bodyPr wrap="square" rtlCol="0">
            <a:spAutoFit/>
          </a:bodyPr>
          <a:lstStyle/>
          <a:p>
            <a:pPr algn="ctr"/>
            <a:r>
              <a:rPr lang="en-US" sz="2800" b="1" dirty="0" smtClean="0">
                <a:latin typeface="Georgia" panose="02040502050405020303" pitchFamily="18" charset="0"/>
              </a:rPr>
              <a:t>Partial Policy Solutions That Have Been Put Forward From </a:t>
            </a:r>
          </a:p>
          <a:p>
            <a:pPr algn="ctr"/>
            <a:r>
              <a:rPr lang="en-US" sz="2800" b="1" dirty="0" smtClean="0">
                <a:latin typeface="Georgia" panose="02040502050405020303" pitchFamily="18" charset="0"/>
              </a:rPr>
              <a:t>Either Political Party to Help Solve the Problem</a:t>
            </a:r>
            <a:endParaRPr lang="en-US" sz="2800" b="1" dirty="0">
              <a:latin typeface="Georgia" panose="02040502050405020303" pitchFamily="18" charset="0"/>
            </a:endParaRPr>
          </a:p>
        </p:txBody>
      </p:sp>
    </p:spTree>
    <p:extLst>
      <p:ext uri="{BB962C8B-B14F-4D97-AF65-F5344CB8AC3E}">
        <p14:creationId xmlns:p14="http://schemas.microsoft.com/office/powerpoint/2010/main" val="1162377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618" y="5511625"/>
            <a:ext cx="3310128" cy="1005840"/>
          </a:xfrm>
          <a:prstGeom prst="rect">
            <a:avLst/>
          </a:prstGeom>
        </p:spPr>
      </p:pic>
      <p:sp>
        <p:nvSpPr>
          <p:cNvPr id="3" name="Rectangle 2"/>
          <p:cNvSpPr/>
          <p:nvPr/>
        </p:nvSpPr>
        <p:spPr>
          <a:xfrm>
            <a:off x="387928" y="2219058"/>
            <a:ext cx="11822545" cy="3139321"/>
          </a:xfrm>
          <a:prstGeom prst="rect">
            <a:avLst/>
          </a:prstGeom>
        </p:spPr>
        <p:txBody>
          <a:bodyPr wrap="square">
            <a:spAutoFit/>
          </a:bodyPr>
          <a:lstStyle/>
          <a:p>
            <a:pPr marL="342900" indent="-342900">
              <a:buFont typeface="Arial" panose="020B0604020202020204" pitchFamily="34" charset="0"/>
              <a:buChar char="•"/>
            </a:pPr>
            <a:r>
              <a:rPr lang="en-US" sz="2400" b="1" dirty="0" smtClean="0">
                <a:latin typeface="Georgia" panose="02040502050405020303" pitchFamily="18" charset="0"/>
              </a:rPr>
              <a:t>The </a:t>
            </a:r>
            <a:r>
              <a:rPr lang="en-US" sz="2400" b="1" dirty="0">
                <a:latin typeface="Georgia" panose="02040502050405020303" pitchFamily="18" charset="0"/>
              </a:rPr>
              <a:t>American people are expected to lose $1 trillion of their personal wealth to government-sanctioned gambling over the next eight years. </a:t>
            </a:r>
            <a:endParaRPr lang="en-US" sz="2400" b="1" dirty="0" smtClean="0">
              <a:latin typeface="Georgia" panose="02040502050405020303" pitchFamily="18" charset="0"/>
            </a:endParaRPr>
          </a:p>
          <a:p>
            <a:endParaRPr lang="en-US" sz="2400" b="1" dirty="0">
              <a:latin typeface="Georgia" panose="02040502050405020303" pitchFamily="18" charset="0"/>
            </a:endParaRPr>
          </a:p>
          <a:p>
            <a:pPr marL="342900" indent="-342900">
              <a:buFont typeface="Arial" panose="020B0604020202020204" pitchFamily="34" charset="0"/>
              <a:buChar char="•"/>
            </a:pPr>
            <a:r>
              <a:rPr lang="en-US" sz="2400" b="1" dirty="0" smtClean="0">
                <a:latin typeface="Georgia" panose="02040502050405020303" pitchFamily="18" charset="0"/>
              </a:rPr>
              <a:t>In </a:t>
            </a:r>
            <a:r>
              <a:rPr lang="en-US" sz="2400" b="1" dirty="0">
                <a:latin typeface="Georgia" panose="02040502050405020303" pitchFamily="18" charset="0"/>
              </a:rPr>
              <a:t>2018 alone, they were expected to lose $118 billion. </a:t>
            </a:r>
            <a:endParaRPr lang="en-US" sz="2400" b="1" dirty="0" smtClean="0">
              <a:latin typeface="Georgia" panose="02040502050405020303" pitchFamily="18" charset="0"/>
            </a:endParaRPr>
          </a:p>
          <a:p>
            <a:endParaRPr lang="en-US" sz="2400" b="1" dirty="0">
              <a:latin typeface="Georgia" panose="02040502050405020303" pitchFamily="18" charset="0"/>
            </a:endParaRPr>
          </a:p>
          <a:p>
            <a:pPr marL="342900" indent="-342900">
              <a:buFont typeface="Arial" panose="020B0604020202020204" pitchFamily="34" charset="0"/>
              <a:buChar char="•"/>
            </a:pPr>
            <a:r>
              <a:rPr lang="en-US" sz="2400" b="1" dirty="0" smtClean="0">
                <a:latin typeface="Georgia" panose="02040502050405020303" pitchFamily="18" charset="0"/>
              </a:rPr>
              <a:t>That means Americans are losing $224,505 </a:t>
            </a:r>
            <a:r>
              <a:rPr lang="en-US" sz="2400" b="1" dirty="0">
                <a:latin typeface="Georgia" panose="02040502050405020303" pitchFamily="18" charset="0"/>
              </a:rPr>
              <a:t>per </a:t>
            </a:r>
            <a:r>
              <a:rPr lang="en-US" sz="2400" b="1" dirty="0" smtClean="0">
                <a:latin typeface="Georgia" panose="02040502050405020303" pitchFamily="18" charset="0"/>
              </a:rPr>
              <a:t>minute.</a:t>
            </a:r>
          </a:p>
          <a:p>
            <a:endParaRPr lang="en-US" b="1" dirty="0">
              <a:latin typeface="Georgia" panose="02040502050405020303" pitchFamily="18" charset="0"/>
            </a:endParaRPr>
          </a:p>
          <a:p>
            <a:endParaRPr lang="en-US" sz="1200" b="1" dirty="0" smtClean="0">
              <a:latin typeface="Georgia" panose="02040502050405020303" pitchFamily="18" charset="0"/>
            </a:endParaRPr>
          </a:p>
          <a:p>
            <a:r>
              <a:rPr lang="en-US" sz="1200" b="1" dirty="0" smtClean="0">
                <a:latin typeface="Georgia" panose="02040502050405020303" pitchFamily="18" charset="0"/>
              </a:rPr>
              <a:t>Source: </a:t>
            </a:r>
            <a:r>
              <a:rPr lang="en-US" sz="1200" dirty="0" smtClean="0">
                <a:latin typeface="Georgia" panose="02040502050405020303" pitchFamily="18" charset="0"/>
              </a:rPr>
              <a:t>H2 </a:t>
            </a:r>
            <a:r>
              <a:rPr lang="en-US" sz="1200" dirty="0">
                <a:latin typeface="Georgia" panose="02040502050405020303" pitchFamily="18" charset="0"/>
              </a:rPr>
              <a:t>Gambling Capital, 2018 </a:t>
            </a:r>
            <a:r>
              <a:rPr lang="en-US" sz="1200" u="sng" dirty="0">
                <a:latin typeface="Georgia" panose="02040502050405020303" pitchFamily="18" charset="0"/>
                <a:hlinkClick r:id="rId3"/>
              </a:rPr>
              <a:t>https://h2gc.com</a:t>
            </a:r>
            <a:r>
              <a:rPr lang="en-US" sz="1200" u="sng" dirty="0" smtClean="0">
                <a:latin typeface="Georgia" panose="02040502050405020303" pitchFamily="18" charset="0"/>
                <a:hlinkClick r:id="rId3"/>
              </a:rPr>
              <a:t>/</a:t>
            </a:r>
            <a:r>
              <a:rPr lang="en-US" sz="1200" u="sng" dirty="0" smtClean="0">
                <a:latin typeface="Georgia" panose="02040502050405020303" pitchFamily="18" charset="0"/>
              </a:rPr>
              <a:t> </a:t>
            </a:r>
            <a:r>
              <a:rPr lang="en-US" sz="1200" dirty="0" smtClean="0">
                <a:latin typeface="Georgia" panose="02040502050405020303" pitchFamily="18" charset="0"/>
              </a:rPr>
              <a:t> and “This </a:t>
            </a:r>
            <a:r>
              <a:rPr lang="en-US" sz="1200" dirty="0">
                <a:latin typeface="Georgia" panose="02040502050405020303" pitchFamily="18" charset="0"/>
              </a:rPr>
              <a:t>is how much Americans lost on state-sanctioned gambling last year,” Quentin </a:t>
            </a:r>
            <a:r>
              <a:rPr lang="en-US" sz="1200" dirty="0" err="1">
                <a:latin typeface="Georgia" panose="02040502050405020303" pitchFamily="18" charset="0"/>
              </a:rPr>
              <a:t>Fottrell</a:t>
            </a:r>
            <a:r>
              <a:rPr lang="en-US" sz="1200" dirty="0">
                <a:latin typeface="Georgia" panose="02040502050405020303" pitchFamily="18" charset="0"/>
              </a:rPr>
              <a:t> of </a:t>
            </a:r>
            <a:r>
              <a:rPr lang="en-US" sz="1200" i="1" dirty="0" err="1">
                <a:latin typeface="Georgia" panose="02040502050405020303" pitchFamily="18" charset="0"/>
              </a:rPr>
              <a:t>MarketWatch</a:t>
            </a:r>
            <a:r>
              <a:rPr lang="en-US" sz="1200" dirty="0">
                <a:latin typeface="Georgia" panose="02040502050405020303" pitchFamily="18" charset="0"/>
              </a:rPr>
              <a:t>, published by Dow Jones Media, May 15, 2018. </a:t>
            </a:r>
            <a:r>
              <a:rPr lang="en-US" sz="1200" u="sng" dirty="0">
                <a:latin typeface="Georgia" panose="02040502050405020303" pitchFamily="18" charset="0"/>
                <a:hlinkClick r:id="rId4"/>
              </a:rPr>
              <a:t>https://</a:t>
            </a:r>
            <a:r>
              <a:rPr lang="en-US" sz="1200" u="sng" dirty="0" smtClean="0">
                <a:latin typeface="Georgia" panose="02040502050405020303" pitchFamily="18" charset="0"/>
                <a:hlinkClick r:id="rId4"/>
              </a:rPr>
              <a:t>www.marketwatch.com/story/this-is-how-much-americans-lost-on-state-sanctioned-gambling-last-year-2018-05-15</a:t>
            </a:r>
            <a:endParaRPr lang="en-US" sz="1200" dirty="0">
              <a:latin typeface="Georgia" panose="02040502050405020303" pitchFamily="18" charset="0"/>
            </a:endParaRPr>
          </a:p>
        </p:txBody>
      </p:sp>
      <p:sp>
        <p:nvSpPr>
          <p:cNvPr id="5" name="TextBox 4"/>
          <p:cNvSpPr txBox="1"/>
          <p:nvPr/>
        </p:nvSpPr>
        <p:spPr>
          <a:xfrm>
            <a:off x="387928" y="311487"/>
            <a:ext cx="11425700" cy="1754326"/>
          </a:xfrm>
          <a:prstGeom prst="rect">
            <a:avLst/>
          </a:prstGeom>
          <a:noFill/>
        </p:spPr>
        <p:txBody>
          <a:bodyPr wrap="square" rtlCol="0">
            <a:spAutoFit/>
          </a:bodyPr>
          <a:lstStyle/>
          <a:p>
            <a:pPr algn="ctr"/>
            <a:r>
              <a:rPr lang="en-US" sz="2800" b="1" dirty="0" smtClean="0">
                <a:latin typeface="Georgia" panose="02040502050405020303" pitchFamily="18" charset="0"/>
              </a:rPr>
              <a:t>Life-Changing Losses of Personal Wealth</a:t>
            </a:r>
          </a:p>
          <a:p>
            <a:pPr algn="ctr"/>
            <a:r>
              <a:rPr lang="en-US" sz="2800" b="1" dirty="0" smtClean="0">
                <a:latin typeface="Georgia" panose="02040502050405020303" pitchFamily="18" charset="0"/>
              </a:rPr>
              <a:t>to </a:t>
            </a:r>
            <a:r>
              <a:rPr lang="en-US" sz="2800" b="1" dirty="0">
                <a:latin typeface="Georgia" panose="02040502050405020303" pitchFamily="18" charset="0"/>
              </a:rPr>
              <a:t>Commercialized </a:t>
            </a:r>
            <a:r>
              <a:rPr lang="en-US" sz="2800" b="1" dirty="0" smtClean="0">
                <a:latin typeface="Georgia" panose="02040502050405020303" pitchFamily="18" charset="0"/>
              </a:rPr>
              <a:t>Gambling</a:t>
            </a:r>
          </a:p>
          <a:p>
            <a:pPr algn="ctr"/>
            <a:endParaRPr lang="en-US" sz="2800" b="1" dirty="0" smtClean="0">
              <a:latin typeface="Georgia" panose="02040502050405020303" pitchFamily="18" charset="0"/>
            </a:endParaRPr>
          </a:p>
          <a:p>
            <a:pPr algn="ctr"/>
            <a:r>
              <a:rPr lang="en-US" sz="2400" b="1" dirty="0" smtClean="0">
                <a:latin typeface="Georgia" panose="02040502050405020303" pitchFamily="18" charset="0"/>
              </a:rPr>
              <a:t>The </a:t>
            </a:r>
            <a:r>
              <a:rPr lang="en-US" sz="2400" b="1" dirty="0">
                <a:latin typeface="Georgia" panose="02040502050405020303" pitchFamily="18" charset="0"/>
              </a:rPr>
              <a:t>sheer size and scope of these financial losses lacks any </a:t>
            </a:r>
            <a:r>
              <a:rPr lang="en-US" sz="2400" b="1" dirty="0" smtClean="0">
                <a:latin typeface="Georgia" panose="02040502050405020303" pitchFamily="18" charset="0"/>
              </a:rPr>
              <a:t>comparison:</a:t>
            </a:r>
            <a:endParaRPr lang="en-US" sz="2800" b="1" dirty="0">
              <a:latin typeface="Georgia" panose="02040502050405020303" pitchFamily="18" charset="0"/>
            </a:endParaRPr>
          </a:p>
        </p:txBody>
      </p:sp>
    </p:spTree>
    <p:extLst>
      <p:ext uri="{BB962C8B-B14F-4D97-AF65-F5344CB8AC3E}">
        <p14:creationId xmlns:p14="http://schemas.microsoft.com/office/powerpoint/2010/main" val="36787077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618" y="5511625"/>
            <a:ext cx="3310128" cy="1005840"/>
          </a:xfrm>
          <a:prstGeom prst="rect">
            <a:avLst/>
          </a:prstGeom>
        </p:spPr>
      </p:pic>
      <p:sp>
        <p:nvSpPr>
          <p:cNvPr id="3" name="Rectangle 2"/>
          <p:cNvSpPr/>
          <p:nvPr/>
        </p:nvSpPr>
        <p:spPr>
          <a:xfrm>
            <a:off x="186813" y="331151"/>
            <a:ext cx="11818374" cy="5016758"/>
          </a:xfrm>
          <a:prstGeom prst="rect">
            <a:avLst/>
          </a:prstGeom>
        </p:spPr>
        <p:txBody>
          <a:bodyPr wrap="square">
            <a:spAutoFit/>
          </a:bodyPr>
          <a:lstStyle/>
          <a:p>
            <a:pPr marL="342900" marR="0" lvl="0" indent="-342900">
              <a:spcBef>
                <a:spcPts val="0"/>
              </a:spcBef>
              <a:spcAft>
                <a:spcPts val="0"/>
              </a:spcAft>
              <a:buFont typeface="Arial" panose="020B0604020202020204" pitchFamily="34" charset="0"/>
              <a:buChar char="•"/>
            </a:pPr>
            <a:r>
              <a:rPr lang="en-US" sz="2400" b="1" dirty="0" smtClean="0">
                <a:latin typeface="Georgia" panose="02040502050405020303" pitchFamily="18" charset="0"/>
                <a:ea typeface="Calibri" panose="020F0502020204030204" pitchFamily="34" charset="0"/>
                <a:cs typeface="Times New Roman" panose="02020603050405020304" pitchFamily="18" charset="0"/>
              </a:rPr>
              <a:t>In the last fiscal year results posted (FY </a:t>
            </a:r>
            <a:r>
              <a:rPr lang="en-US" sz="2400" b="1" dirty="0">
                <a:latin typeface="Georgia" panose="02040502050405020303" pitchFamily="18" charset="0"/>
                <a:ea typeface="Calibri" panose="020F0502020204030204" pitchFamily="34" charset="0"/>
                <a:cs typeface="Times New Roman" panose="02020603050405020304" pitchFamily="18" charset="0"/>
              </a:rPr>
              <a:t>2018</a:t>
            </a:r>
            <a:r>
              <a:rPr lang="en-US" sz="2400" b="1" dirty="0" smtClean="0">
                <a:latin typeface="Georgia" panose="02040502050405020303" pitchFamily="18" charset="0"/>
                <a:ea typeface="Calibri" panose="020F0502020204030204" pitchFamily="34" charset="0"/>
                <a:cs typeface="Times New Roman" panose="02020603050405020304" pitchFamily="18" charset="0"/>
              </a:rPr>
              <a:t>,) </a:t>
            </a:r>
            <a:r>
              <a:rPr lang="en-US" sz="2400" b="1" u="sng" dirty="0">
                <a:solidFill>
                  <a:srgbClr val="FF0000"/>
                </a:solidFill>
                <a:latin typeface="Georgia" panose="02040502050405020303" pitchFamily="18" charset="0"/>
              </a:rPr>
              <a:t>Georgia </a:t>
            </a:r>
            <a:r>
              <a:rPr lang="en-US" sz="2400" b="1" u="sng" dirty="0" smtClean="0">
                <a:solidFill>
                  <a:srgbClr val="FF0000"/>
                </a:solidFill>
                <a:latin typeface="Georgia" panose="02040502050405020303" pitchFamily="18" charset="0"/>
              </a:rPr>
              <a:t>citizens</a:t>
            </a:r>
            <a:r>
              <a:rPr lang="en-US" sz="2400" b="1" u="sng" dirty="0" smtClean="0">
                <a:solidFill>
                  <a:srgbClr val="FF0000"/>
                </a:solidFill>
                <a:latin typeface="Georgia" panose="02040502050405020303" pitchFamily="18" charset="0"/>
                <a:ea typeface="Calibri" panose="020F0502020204030204" pitchFamily="34" charset="0"/>
                <a:cs typeface="Times New Roman" panose="02020603050405020304" pitchFamily="18" charset="0"/>
              </a:rPr>
              <a:t> lost more than $1.8 billion of their personal wealth to the Georgia Lottery. </a:t>
            </a:r>
            <a:r>
              <a:rPr lang="en-US" sz="2400" b="1" u="sng" dirty="0">
                <a:solidFill>
                  <a:srgbClr val="FF0000"/>
                </a:solidFill>
                <a:latin typeface="Georgia" panose="02040502050405020303" pitchFamily="18" charset="0"/>
                <a:ea typeface="Calibri" panose="020F0502020204030204" pitchFamily="34" charset="0"/>
                <a:cs typeface="Times New Roman" panose="02020603050405020304" pitchFamily="18" charset="0"/>
              </a:rPr>
              <a:t>That's </a:t>
            </a:r>
            <a:r>
              <a:rPr lang="en-US" sz="2400" b="1" u="sng" dirty="0" smtClean="0">
                <a:solidFill>
                  <a:srgbClr val="FF0000"/>
                </a:solidFill>
                <a:latin typeface="Georgia" panose="02040502050405020303" pitchFamily="18" charset="0"/>
                <a:ea typeface="Calibri" panose="020F0502020204030204" pitchFamily="34" charset="0"/>
                <a:cs typeface="Times New Roman" panose="02020603050405020304" pitchFamily="18" charset="0"/>
              </a:rPr>
              <a:t>$3480 </a:t>
            </a:r>
            <a:r>
              <a:rPr lang="en-US" sz="2400" b="1" u="sng" dirty="0">
                <a:solidFill>
                  <a:srgbClr val="FF0000"/>
                </a:solidFill>
                <a:latin typeface="Georgia" panose="02040502050405020303" pitchFamily="18" charset="0"/>
                <a:ea typeface="Calibri" panose="020F0502020204030204" pitchFamily="34" charset="0"/>
                <a:cs typeface="Times New Roman" panose="02020603050405020304" pitchFamily="18" charset="0"/>
              </a:rPr>
              <a:t>every minute.</a:t>
            </a:r>
            <a:endParaRPr lang="en-US" sz="2400" b="1" u="sng" dirty="0" smtClean="0">
              <a:solidFill>
                <a:srgbClr val="FF0000"/>
              </a:solidFill>
              <a:latin typeface="Georgia" panose="02040502050405020303" pitchFamily="18" charset="0"/>
              <a:ea typeface="Calibri" panose="020F0502020204030204" pitchFamily="34" charset="0"/>
              <a:cs typeface="Times New Roman" panose="02020603050405020304" pitchFamily="18" charset="0"/>
            </a:endParaRPr>
          </a:p>
          <a:p>
            <a:pPr marR="0" lvl="0">
              <a:spcBef>
                <a:spcPts val="0"/>
              </a:spcBef>
              <a:spcAft>
                <a:spcPts val="0"/>
              </a:spcAft>
            </a:pPr>
            <a:endParaRPr lang="en-US" sz="2000" dirty="0" smtClean="0">
              <a:latin typeface="Georgia" panose="02040502050405020303" pitchFamily="18" charset="0"/>
              <a:ea typeface="Calibri" panose="020F0502020204030204" pitchFamily="34" charset="0"/>
              <a:cs typeface="Times New Roman" panose="02020603050405020304" pitchFamily="18" charset="0"/>
            </a:endParaRPr>
          </a:p>
          <a:p>
            <a:pPr marR="0" lvl="0">
              <a:spcBef>
                <a:spcPts val="0"/>
              </a:spcBef>
              <a:spcAft>
                <a:spcPts val="0"/>
              </a:spcAft>
            </a:pPr>
            <a:endParaRPr lang="en-US" sz="2000" dirty="0" smtClean="0">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400" b="1" u="sng" dirty="0" smtClean="0">
                <a:solidFill>
                  <a:srgbClr val="FF0000"/>
                </a:solidFill>
                <a:latin typeface="Georgia" panose="02040502050405020303" pitchFamily="18" charset="0"/>
                <a:ea typeface="Calibri" panose="020F0502020204030204" pitchFamily="34" charset="0"/>
                <a:cs typeface="Times New Roman" panose="02020603050405020304" pitchFamily="18" charset="0"/>
              </a:rPr>
              <a:t>Over the last 20 years (since FY 1999,) the citizens of Georgia have lost </a:t>
            </a:r>
            <a:r>
              <a:rPr lang="en-US" sz="2400" b="1" u="sng" dirty="0" smtClean="0">
                <a:solidFill>
                  <a:srgbClr val="FF0000"/>
                </a:solidFill>
                <a:latin typeface="Georgia" panose="02040502050405020303" pitchFamily="18" charset="0"/>
              </a:rPr>
              <a:t>$30.4 billion of personal wealth to the Georgia Lottery. </a:t>
            </a:r>
          </a:p>
          <a:p>
            <a:pPr marR="0" lvl="0">
              <a:spcBef>
                <a:spcPts val="0"/>
              </a:spcBef>
              <a:spcAft>
                <a:spcPts val="0"/>
              </a:spcAft>
            </a:pPr>
            <a:endParaRPr lang="en-US" sz="2000" dirty="0" smtClean="0">
              <a:latin typeface="Georgia" panose="02040502050405020303" pitchFamily="18" charset="0"/>
              <a:ea typeface="Calibri" panose="020F0502020204030204" pitchFamily="34" charset="0"/>
              <a:cs typeface="Times New Roman" panose="02020603050405020304" pitchFamily="18" charset="0"/>
            </a:endParaRPr>
          </a:p>
          <a:p>
            <a:pPr marR="0" lvl="0">
              <a:spcBef>
                <a:spcPts val="0"/>
              </a:spcBef>
              <a:spcAft>
                <a:spcPts val="0"/>
              </a:spcAft>
            </a:pPr>
            <a:endParaRPr lang="en-US" sz="2000" dirty="0" smtClean="0">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400" b="1" dirty="0" smtClean="0">
                <a:latin typeface="Georgia" panose="02040502050405020303" pitchFamily="18" charset="0"/>
                <a:ea typeface="Calibri" panose="020F0502020204030204" pitchFamily="34" charset="0"/>
                <a:cs typeface="Times New Roman" panose="02020603050405020304" pitchFamily="18" charset="0"/>
              </a:rPr>
              <a:t>If this rate of gambling losses by Georgia citizens continues at its current pace </a:t>
            </a:r>
            <a:r>
              <a:rPr lang="en-US" sz="2400" b="1" i="1" dirty="0" smtClean="0">
                <a:latin typeface="Georgia" panose="02040502050405020303" pitchFamily="18" charset="0"/>
                <a:ea typeface="Calibri" panose="020F0502020204030204" pitchFamily="34" charset="0"/>
                <a:cs typeface="Times New Roman" panose="02020603050405020304" pitchFamily="18" charset="0"/>
              </a:rPr>
              <a:t>without marketing any new forms of commercialized gambling by state government,</a:t>
            </a:r>
            <a:r>
              <a:rPr lang="en-US" sz="2400" b="1" dirty="0" smtClean="0">
                <a:latin typeface="Georgia" panose="02040502050405020303" pitchFamily="18" charset="0"/>
                <a:ea typeface="Calibri" panose="020F0502020204030204" pitchFamily="34" charset="0"/>
                <a:cs typeface="Times New Roman" panose="02020603050405020304" pitchFamily="18" charset="0"/>
              </a:rPr>
              <a:t> your constituents statewide are on course </a:t>
            </a:r>
            <a:r>
              <a:rPr lang="en-US" sz="2400" b="1" i="1" u="sng" dirty="0" smtClean="0">
                <a:solidFill>
                  <a:srgbClr val="FF0000"/>
                </a:solidFill>
                <a:latin typeface="Georgia" panose="02040502050405020303" pitchFamily="18" charset="0"/>
                <a:ea typeface="Calibri" panose="020F0502020204030204" pitchFamily="34" charset="0"/>
                <a:cs typeface="Times New Roman" panose="02020603050405020304" pitchFamily="18" charset="0"/>
              </a:rPr>
              <a:t>to lose more than $9.2 billion of their personal wealth over the next five years.</a:t>
            </a:r>
          </a:p>
        </p:txBody>
      </p:sp>
      <p:sp>
        <p:nvSpPr>
          <p:cNvPr id="4" name="TextBox 3"/>
          <p:cNvSpPr txBox="1"/>
          <p:nvPr/>
        </p:nvSpPr>
        <p:spPr>
          <a:xfrm>
            <a:off x="4245090" y="5814490"/>
            <a:ext cx="7584127" cy="400110"/>
          </a:xfrm>
          <a:prstGeom prst="rect">
            <a:avLst/>
          </a:prstGeom>
          <a:noFill/>
        </p:spPr>
        <p:txBody>
          <a:bodyPr wrap="none" rtlCol="0">
            <a:spAutoFit/>
          </a:bodyPr>
          <a:lstStyle/>
          <a:p>
            <a:r>
              <a:rPr lang="en-US" sz="2000" i="1" dirty="0" smtClean="0">
                <a:latin typeface="Georgia" panose="02040502050405020303" pitchFamily="18" charset="0"/>
              </a:rPr>
              <a:t>Source: Georgia Lottery Annual Reports Fiscal Years 1999-2018</a:t>
            </a:r>
            <a:endParaRPr lang="en-US" sz="2000" i="1" dirty="0">
              <a:latin typeface="Georgia" panose="02040502050405020303" pitchFamily="18" charset="0"/>
            </a:endParaRPr>
          </a:p>
        </p:txBody>
      </p:sp>
    </p:spTree>
    <p:extLst>
      <p:ext uri="{BB962C8B-B14F-4D97-AF65-F5344CB8AC3E}">
        <p14:creationId xmlns:p14="http://schemas.microsoft.com/office/powerpoint/2010/main" val="18452462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981" y="0"/>
            <a:ext cx="11847871" cy="7140416"/>
          </a:xfrm>
          <a:prstGeom prst="rect">
            <a:avLst/>
          </a:prstGeom>
          <a:noFill/>
        </p:spPr>
        <p:txBody>
          <a:bodyPr wrap="square" rtlCol="0">
            <a:spAutoFit/>
          </a:bodyPr>
          <a:lstStyle/>
          <a:p>
            <a:pPr algn="ctr"/>
            <a:r>
              <a:rPr lang="en-US" sz="2200" b="1" dirty="0" smtClean="0">
                <a:latin typeface="Georgia" panose="02040502050405020303" pitchFamily="18" charset="0"/>
              </a:rPr>
              <a:t>For </a:t>
            </a:r>
            <a:r>
              <a:rPr lang="en-US" sz="2200" b="1" dirty="0">
                <a:latin typeface="Georgia" panose="02040502050405020303" pitchFamily="18" charset="0"/>
              </a:rPr>
              <a:t>the Majority </a:t>
            </a:r>
            <a:r>
              <a:rPr lang="en-US" sz="2200" b="1" dirty="0" smtClean="0">
                <a:latin typeface="Georgia" panose="02040502050405020303" pitchFamily="18" charset="0"/>
              </a:rPr>
              <a:t>of Citizens Who </a:t>
            </a:r>
            <a:r>
              <a:rPr lang="en-US" sz="2200" b="1" dirty="0">
                <a:latin typeface="Georgia" panose="02040502050405020303" pitchFamily="18" charset="0"/>
              </a:rPr>
              <a:t>Don’t Gamble, You Pay Even If You Don’t Play</a:t>
            </a:r>
            <a:endParaRPr lang="en-US" sz="2200" dirty="0">
              <a:latin typeface="Georgia" panose="02040502050405020303" pitchFamily="18" charset="0"/>
            </a:endParaRPr>
          </a:p>
          <a:p>
            <a:r>
              <a:rPr lang="en-US" dirty="0">
                <a:latin typeface="Georgia" panose="02040502050405020303" pitchFamily="18" charset="0"/>
              </a:rPr>
              <a:t> </a:t>
            </a:r>
          </a:p>
          <a:p>
            <a:pPr marL="285750" indent="-285750">
              <a:buFont typeface="Arial" panose="020B0604020202020204" pitchFamily="34" charset="0"/>
              <a:buChar char="•"/>
            </a:pPr>
            <a:r>
              <a:rPr lang="en-US" b="1" dirty="0">
                <a:latin typeface="Georgia" panose="02040502050405020303" pitchFamily="18" charset="0"/>
              </a:rPr>
              <a:t>Gambling lobbyists and some public officials continue to tout government-sanctioned gambling as a way to raise tax revenue.</a:t>
            </a:r>
            <a:r>
              <a:rPr lang="en-US" dirty="0">
                <a:latin typeface="Georgia" panose="02040502050405020303" pitchFamily="18" charset="0"/>
              </a:rPr>
              <a:t> </a:t>
            </a:r>
            <a:r>
              <a:rPr lang="en-US" b="1" dirty="0">
                <a:latin typeface="Georgia" panose="02040502050405020303" pitchFamily="18" charset="0"/>
              </a:rPr>
              <a:t>But history has shown repeatedly that this argument is either overstated or wrong.</a:t>
            </a:r>
            <a:r>
              <a:rPr lang="en-US" dirty="0">
                <a:latin typeface="Georgia" panose="02040502050405020303" pitchFamily="18" charset="0"/>
              </a:rPr>
              <a:t> A 2016 national </a:t>
            </a:r>
            <a:r>
              <a:rPr lang="en-US" u="sng" dirty="0">
                <a:latin typeface="Georgia" panose="02040502050405020303" pitchFamily="18" charset="0"/>
                <a:hlinkClick r:id="rId2"/>
              </a:rPr>
              <a:t>report</a:t>
            </a:r>
            <a:r>
              <a:rPr lang="en-US" dirty="0">
                <a:latin typeface="Georgia" panose="02040502050405020303" pitchFamily="18" charset="0"/>
              </a:rPr>
              <a:t> by SUNY-Albany found that while states creating new revenue streams from gambling may see momentary bumps in tax income, </a:t>
            </a:r>
            <a:r>
              <a:rPr lang="en-US" b="1" dirty="0">
                <a:latin typeface="Georgia" panose="02040502050405020303" pitchFamily="18" charset="0"/>
              </a:rPr>
              <a:t>“the revenue returns deteriorate—and often quickly</a:t>
            </a:r>
            <a:r>
              <a:rPr lang="en-US" b="1" dirty="0" smtClean="0">
                <a:latin typeface="Georgia" panose="02040502050405020303" pitchFamily="18" charset="0"/>
              </a:rPr>
              <a:t>.”</a:t>
            </a:r>
          </a:p>
          <a:p>
            <a:endParaRPr lang="en-US" b="1" dirty="0">
              <a:latin typeface="Georgia" panose="02040502050405020303" pitchFamily="18" charset="0"/>
            </a:endParaRPr>
          </a:p>
          <a:p>
            <a:pPr marL="285750" indent="-285750">
              <a:buFont typeface="Arial" panose="020B0604020202020204" pitchFamily="34" charset="0"/>
              <a:buChar char="•"/>
            </a:pPr>
            <a:r>
              <a:rPr lang="en-US" dirty="0">
                <a:latin typeface="Georgia" panose="02040502050405020303" pitchFamily="18" charset="0"/>
              </a:rPr>
              <a:t>Beyond its obvious status as a budgetary shell game, </a:t>
            </a:r>
            <a:r>
              <a:rPr lang="en-US" b="1" dirty="0">
                <a:latin typeface="Georgia" panose="02040502050405020303" pitchFamily="18" charset="0"/>
              </a:rPr>
              <a:t>government-sanctioned gambling incurs major social costs that end up being footed by all taxpayers.</a:t>
            </a:r>
            <a:r>
              <a:rPr lang="en-US" dirty="0">
                <a:latin typeface="Georgia" panose="02040502050405020303" pitchFamily="18" charset="0"/>
              </a:rPr>
              <a:t> In addition to targeting and exploiting the financially desperate and cultivating addiction, government-sanctioned gambling leads to increases in rates of personal bankruptcy and provides new avenues for crime and money laundering. </a:t>
            </a:r>
            <a:r>
              <a:rPr lang="en-US" b="1" dirty="0">
                <a:latin typeface="Georgia" panose="02040502050405020303" pitchFamily="18" charset="0"/>
              </a:rPr>
              <a:t>Gambling operators don’t pay for the harms they cause families, businesses, and communities. </a:t>
            </a:r>
            <a:r>
              <a:rPr lang="en-US" b="1" i="1" dirty="0">
                <a:latin typeface="Georgia" panose="02040502050405020303" pitchFamily="18" charset="0"/>
              </a:rPr>
              <a:t>Taxpayers do</a:t>
            </a:r>
            <a:r>
              <a:rPr lang="en-US" b="1" i="1" dirty="0" smtClean="0">
                <a:latin typeface="Georgia" panose="02040502050405020303" pitchFamily="18" charset="0"/>
              </a:rPr>
              <a:t>.</a:t>
            </a:r>
          </a:p>
          <a:p>
            <a:endParaRPr lang="en-US" b="1" i="1" dirty="0">
              <a:latin typeface="Georgia" panose="02040502050405020303" pitchFamily="18" charset="0"/>
            </a:endParaRPr>
          </a:p>
          <a:p>
            <a:pPr marL="285750" indent="-285750">
              <a:buFont typeface="Arial" panose="020B0604020202020204" pitchFamily="34" charset="0"/>
              <a:buChar char="•"/>
            </a:pPr>
            <a:r>
              <a:rPr lang="en-US" dirty="0">
                <a:latin typeface="Georgia" panose="02040502050405020303" pitchFamily="18" charset="0"/>
              </a:rPr>
              <a:t>All the citizens who don’t gamble also pay another way. Government-sanctioned gambling lowers </a:t>
            </a:r>
            <a:r>
              <a:rPr lang="en-US" dirty="0" smtClean="0">
                <a:latin typeface="Georgia" panose="02040502050405020303" pitchFamily="18" charset="0"/>
              </a:rPr>
              <a:t>a region’s </a:t>
            </a:r>
            <a:r>
              <a:rPr lang="en-US" dirty="0">
                <a:latin typeface="Georgia" panose="02040502050405020303" pitchFamily="18" charset="0"/>
              </a:rPr>
              <a:t>standard of living because it’s a sterile transfer of money from millions of ordinary people’s pockets into a small number of other people’s pockets, producing nothing new and nothing of lasting value. </a:t>
            </a:r>
            <a:r>
              <a:rPr lang="en-US" b="1" dirty="0" smtClean="0">
                <a:latin typeface="Georgia" panose="02040502050405020303" pitchFamily="18" charset="0"/>
              </a:rPr>
              <a:t>It’s a naked money grab disguised as economic development. The </a:t>
            </a:r>
            <a:r>
              <a:rPr lang="en-US" b="1" dirty="0">
                <a:latin typeface="Georgia" panose="02040502050405020303" pitchFamily="18" charset="0"/>
              </a:rPr>
              <a:t>economic impact is similar to throwing your money on the street so someone else can pick it up – it redistributes wealth without creating it. </a:t>
            </a:r>
            <a:r>
              <a:rPr lang="en-US" dirty="0">
                <a:latin typeface="Georgia" panose="02040502050405020303" pitchFamily="18" charset="0"/>
              </a:rPr>
              <a:t>Because this nonproductive activity nevertheless uses up time and resources, we experience a reduced </a:t>
            </a:r>
            <a:r>
              <a:rPr lang="en-US" dirty="0" smtClean="0">
                <a:latin typeface="Georgia" panose="02040502050405020303" pitchFamily="18" charset="0"/>
              </a:rPr>
              <a:t>standard </a:t>
            </a:r>
            <a:r>
              <a:rPr lang="en-US" dirty="0">
                <a:latin typeface="Georgia" panose="02040502050405020303" pitchFamily="18" charset="0"/>
              </a:rPr>
              <a:t>of living, a consequence that impacts all of us.</a:t>
            </a:r>
          </a:p>
          <a:p>
            <a:endParaRPr lang="en-US" dirty="0" smtClean="0">
              <a:latin typeface="Georgia" panose="02040502050405020303" pitchFamily="18" charset="0"/>
            </a:endParaRPr>
          </a:p>
          <a:p>
            <a:pPr algn="ctr"/>
            <a:r>
              <a:rPr lang="en-US" sz="800" i="1" dirty="0" smtClean="0">
                <a:latin typeface="Georgia" panose="02040502050405020303" pitchFamily="18" charset="0"/>
              </a:rPr>
              <a:t>Sources: </a:t>
            </a:r>
            <a:r>
              <a:rPr lang="en-US" sz="800" dirty="0" smtClean="0">
                <a:latin typeface="Georgia" panose="02040502050405020303" pitchFamily="18" charset="0"/>
              </a:rPr>
              <a:t>Cornell </a:t>
            </a:r>
            <a:r>
              <a:rPr lang="en-US" sz="800" dirty="0">
                <a:latin typeface="Georgia" panose="02040502050405020303" pitchFamily="18" charset="0"/>
              </a:rPr>
              <a:t>Univ. Professor David Just, “The big swindle: In lotteries, the poor are the biggest losers,” </a:t>
            </a:r>
            <a:r>
              <a:rPr lang="en-US" sz="800" i="1" dirty="0">
                <a:latin typeface="Georgia" panose="02040502050405020303" pitchFamily="18" charset="0"/>
              </a:rPr>
              <a:t>CNN</a:t>
            </a:r>
            <a:r>
              <a:rPr lang="en-US" sz="800" dirty="0">
                <a:latin typeface="Georgia" panose="02040502050405020303" pitchFamily="18" charset="0"/>
              </a:rPr>
              <a:t>, Dec. 18, 2013</a:t>
            </a:r>
            <a:r>
              <a:rPr lang="en-US" sz="800" u="sng" dirty="0">
                <a:latin typeface="Georgia" panose="02040502050405020303" pitchFamily="18" charset="0"/>
                <a:hlinkClick r:id="rId3"/>
              </a:rPr>
              <a:t>https://www.cnn.com/2013/12/18/opinion/lottery-poor-just-opinion/index.html</a:t>
            </a:r>
            <a:endParaRPr lang="en-US" sz="800" dirty="0">
              <a:latin typeface="Georgia" panose="02040502050405020303" pitchFamily="18" charset="0"/>
            </a:endParaRPr>
          </a:p>
          <a:p>
            <a:pPr algn="ctr"/>
            <a:r>
              <a:rPr lang="en-US" sz="800" dirty="0">
                <a:latin typeface="Georgia" panose="02040502050405020303" pitchFamily="18" charset="0"/>
              </a:rPr>
              <a:t>John </a:t>
            </a:r>
            <a:r>
              <a:rPr lang="en-US" sz="800" dirty="0" err="1">
                <a:latin typeface="Georgia" panose="02040502050405020303" pitchFamily="18" charset="0"/>
              </a:rPr>
              <a:t>Rosengren</a:t>
            </a:r>
            <a:r>
              <a:rPr lang="en-US" sz="800" dirty="0">
                <a:latin typeface="Georgia" panose="02040502050405020303" pitchFamily="18" charset="0"/>
              </a:rPr>
              <a:t>, “How Casinos Enable Gambling Addicts,” </a:t>
            </a:r>
            <a:r>
              <a:rPr lang="en-US" sz="800" i="1" dirty="0">
                <a:latin typeface="Georgia" panose="02040502050405020303" pitchFamily="18" charset="0"/>
              </a:rPr>
              <a:t>The Atlantic</a:t>
            </a:r>
            <a:r>
              <a:rPr lang="en-US" sz="800" dirty="0">
                <a:latin typeface="Georgia" panose="02040502050405020303" pitchFamily="18" charset="0"/>
              </a:rPr>
              <a:t> (Dec. 2016) </a:t>
            </a:r>
            <a:r>
              <a:rPr lang="en-US" sz="800" u="sng" dirty="0">
                <a:latin typeface="Georgia" panose="02040502050405020303" pitchFamily="18" charset="0"/>
                <a:hlinkClick r:id="rId4"/>
              </a:rPr>
              <a:t>https://www.theatlantic.com/magazine/archive/2016/12/losing-it-all/505814/</a:t>
            </a:r>
            <a:endParaRPr lang="en-US" sz="800" dirty="0">
              <a:latin typeface="Georgia" panose="02040502050405020303" pitchFamily="18" charset="0"/>
            </a:endParaRPr>
          </a:p>
          <a:p>
            <a:pPr algn="ctr"/>
            <a:r>
              <a:rPr lang="en-US" sz="800" i="1" dirty="0">
                <a:latin typeface="Georgia" panose="02040502050405020303" pitchFamily="18" charset="0"/>
              </a:rPr>
              <a:t>Social Costs of Problem Gambling</a:t>
            </a:r>
            <a:r>
              <a:rPr lang="en-US" sz="800" dirty="0">
                <a:latin typeface="Georgia" panose="02040502050405020303" pitchFamily="18" charset="0"/>
              </a:rPr>
              <a:t>, Problem Gambling Research and Intervention Project, Georgia State University, </a:t>
            </a:r>
            <a:r>
              <a:rPr lang="en-US" sz="800" u="sng" dirty="0">
                <a:latin typeface="Georgia" panose="02040502050405020303" pitchFamily="18" charset="0"/>
                <a:hlinkClick r:id="rId5"/>
              </a:rPr>
              <a:t>https://goo.gl/kcgQv2</a:t>
            </a:r>
            <a:endParaRPr lang="en-US" sz="800" dirty="0">
              <a:latin typeface="Georgia" panose="02040502050405020303" pitchFamily="18" charset="0"/>
            </a:endParaRPr>
          </a:p>
          <a:p>
            <a:pPr algn="ctr"/>
            <a:r>
              <a:rPr lang="en-US" sz="800" dirty="0">
                <a:latin typeface="Georgia" panose="02040502050405020303" pitchFamily="18" charset="0"/>
              </a:rPr>
              <a:t>Dr. Earl </a:t>
            </a:r>
            <a:r>
              <a:rPr lang="en-US" sz="800" dirty="0" err="1">
                <a:latin typeface="Georgia" panose="02040502050405020303" pitchFamily="18" charset="0"/>
              </a:rPr>
              <a:t>Grinols</a:t>
            </a:r>
            <a:r>
              <a:rPr lang="en-US" sz="800" dirty="0">
                <a:latin typeface="Georgia" panose="02040502050405020303" pitchFamily="18" charset="0"/>
              </a:rPr>
              <a:t> and Dr. David Mustard, </a:t>
            </a:r>
            <a:r>
              <a:rPr lang="en-US" sz="800" i="1" dirty="0">
                <a:latin typeface="Georgia" panose="02040502050405020303" pitchFamily="18" charset="0"/>
              </a:rPr>
              <a:t>MIT Press, Review of Economics and Statistics, </a:t>
            </a:r>
            <a:r>
              <a:rPr lang="en-US" sz="800" dirty="0">
                <a:latin typeface="Georgia" panose="02040502050405020303" pitchFamily="18" charset="0"/>
              </a:rPr>
              <a:t>Feb.</a:t>
            </a:r>
            <a:r>
              <a:rPr lang="en-US" sz="800" i="1" dirty="0">
                <a:latin typeface="Georgia" panose="02040502050405020303" pitchFamily="18" charset="0"/>
              </a:rPr>
              <a:t> 2</a:t>
            </a:r>
            <a:r>
              <a:rPr lang="en-US" sz="800" dirty="0">
                <a:latin typeface="Georgia" panose="02040502050405020303" pitchFamily="18" charset="0"/>
              </a:rPr>
              <a:t>006, </a:t>
            </a:r>
            <a:r>
              <a:rPr lang="en-US" sz="800" u="sng" dirty="0">
                <a:latin typeface="Georgia" panose="02040502050405020303" pitchFamily="18" charset="0"/>
                <a:hlinkClick r:id="rId6"/>
              </a:rPr>
              <a:t>https://www.mitpressjournals.org/doi/abs/10.1162/rest.2006.88.1.28?journalCode=rest</a:t>
            </a:r>
            <a:endParaRPr lang="en-US" sz="800" dirty="0">
              <a:latin typeface="Georgia" panose="02040502050405020303" pitchFamily="18" charset="0"/>
            </a:endParaRPr>
          </a:p>
          <a:p>
            <a:pPr algn="ctr"/>
            <a:r>
              <a:rPr lang="en-US" sz="800" dirty="0" smtClean="0">
                <a:latin typeface="Georgia" panose="02040502050405020303" pitchFamily="18" charset="0"/>
              </a:rPr>
              <a:t>Lucy </a:t>
            </a:r>
            <a:r>
              <a:rPr lang="en-US" sz="800" dirty="0" err="1">
                <a:latin typeface="Georgia" panose="02040502050405020303" pitchFamily="18" charset="0"/>
              </a:rPr>
              <a:t>Dadayan</a:t>
            </a:r>
            <a:r>
              <a:rPr lang="en-US" sz="800" dirty="0">
                <a:latin typeface="Georgia" panose="02040502050405020303" pitchFamily="18" charset="0"/>
              </a:rPr>
              <a:t>, </a:t>
            </a:r>
            <a:r>
              <a:rPr lang="en-US" sz="800" i="1" dirty="0">
                <a:latin typeface="Georgia" panose="02040502050405020303" pitchFamily="18" charset="0"/>
              </a:rPr>
              <a:t>State Revenues from Gambling: Short-Term Relief, Long-Term Disappointment</a:t>
            </a:r>
            <a:r>
              <a:rPr lang="en-US" sz="800" dirty="0">
                <a:latin typeface="Georgia" panose="02040502050405020303" pitchFamily="18" charset="0"/>
              </a:rPr>
              <a:t>, The Nelson A. Rockefeller Institute of Government (2016), </a:t>
            </a:r>
            <a:r>
              <a:rPr lang="en-US" sz="800" u="sng" dirty="0">
                <a:latin typeface="Georgia" panose="02040502050405020303" pitchFamily="18" charset="0"/>
                <a:hlinkClick r:id="rId2"/>
              </a:rPr>
              <a:t>http://www.rockinst.org/pdf/government_finance/2016-04-12-Blinken_Report_Three.pdf</a:t>
            </a:r>
            <a:endParaRPr lang="en-US" sz="800" dirty="0">
              <a:latin typeface="Georgia" panose="02040502050405020303" pitchFamily="18" charset="0"/>
            </a:endParaRPr>
          </a:p>
          <a:p>
            <a:endParaRPr lang="en-US" dirty="0"/>
          </a:p>
        </p:txBody>
      </p:sp>
    </p:spTree>
    <p:extLst>
      <p:ext uri="{BB962C8B-B14F-4D97-AF65-F5344CB8AC3E}">
        <p14:creationId xmlns:p14="http://schemas.microsoft.com/office/powerpoint/2010/main" val="4161194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981" y="0"/>
            <a:ext cx="11847871" cy="6994222"/>
          </a:xfrm>
          <a:prstGeom prst="rect">
            <a:avLst/>
          </a:prstGeom>
          <a:noFill/>
        </p:spPr>
        <p:txBody>
          <a:bodyPr wrap="square" rtlCol="0">
            <a:spAutoFit/>
          </a:bodyPr>
          <a:lstStyle/>
          <a:p>
            <a:pPr marR="0" lvl="0" algn="ctr">
              <a:spcBef>
                <a:spcPts val="500"/>
              </a:spcBef>
              <a:spcAft>
                <a:spcPts val="0"/>
              </a:spcAft>
            </a:pPr>
            <a:r>
              <a:rPr lang="en-US" sz="2400" b="1" dirty="0" smtClean="0">
                <a:latin typeface="Georgia" panose="02040502050405020303" pitchFamily="18" charset="0"/>
                <a:ea typeface="Calibri" panose="020F0502020204030204" pitchFamily="34" charset="0"/>
                <a:cs typeface="Times New Roman" panose="02020603050405020304" pitchFamily="18" charset="0"/>
              </a:rPr>
              <a:t>The </a:t>
            </a:r>
            <a:r>
              <a:rPr lang="en-US" sz="2400" b="1" dirty="0">
                <a:latin typeface="Georgia" panose="02040502050405020303" pitchFamily="18" charset="0"/>
                <a:ea typeface="Calibri" panose="020F0502020204030204" pitchFamily="34" charset="0"/>
                <a:cs typeface="Times New Roman" panose="02020603050405020304" pitchFamily="18" charset="0"/>
              </a:rPr>
              <a:t>misleading call by the gambling lobby to “Let the People Vote.” </a:t>
            </a:r>
            <a:r>
              <a:rPr lang="en-US" sz="2400" b="1" dirty="0" smtClean="0">
                <a:latin typeface="Georgia" panose="02040502050405020303" pitchFamily="18" charset="0"/>
                <a:ea typeface="Calibri" panose="020F0502020204030204" pitchFamily="34" charset="0"/>
                <a:cs typeface="Times New Roman" panose="02020603050405020304" pitchFamily="18" charset="0"/>
              </a:rPr>
              <a:t> History </a:t>
            </a:r>
            <a:r>
              <a:rPr lang="en-US" sz="2400" b="1" dirty="0">
                <a:latin typeface="Georgia" panose="02040502050405020303" pitchFamily="18" charset="0"/>
                <a:ea typeface="Calibri" panose="020F0502020204030204" pitchFamily="34" charset="0"/>
                <a:cs typeface="Times New Roman" panose="02020603050405020304" pitchFamily="18" charset="0"/>
              </a:rPr>
              <a:t>shows what they are really saying is “Let Us Buy the Vote.”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endParaRPr lang="en-US" sz="2400" dirty="0" smtClean="0">
              <a:latin typeface="Georgia" panose="02040502050405020303" pitchFamily="18"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Georgia" panose="02040502050405020303" pitchFamily="18" charset="0"/>
                <a:ea typeface="Calibri" panose="020F0502020204030204" pitchFamily="34" charset="0"/>
                <a:cs typeface="Arial" panose="020B0604020202020204" pitchFamily="34" charset="0"/>
              </a:rPr>
              <a:t>It’s not accurate for any </a:t>
            </a:r>
            <a:r>
              <a:rPr lang="en-US" dirty="0">
                <a:latin typeface="Georgia" panose="02040502050405020303" pitchFamily="18" charset="0"/>
                <a:ea typeface="Calibri" panose="020F0502020204030204" pitchFamily="34" charset="0"/>
                <a:cs typeface="Arial" panose="020B0604020202020204" pitchFamily="34" charset="0"/>
              </a:rPr>
              <a:t>gambling lobbyist or public official to say a fair debate leading to an informed, educated public will happen during a casino referendum campaign because it won’t. </a:t>
            </a:r>
            <a:r>
              <a:rPr lang="en-US" dirty="0">
                <a:latin typeface="Georgia" panose="02040502050405020303" pitchFamily="18" charset="0"/>
                <a:ea typeface="Calibri" panose="020F0502020204030204" pitchFamily="34" charset="0"/>
                <a:cs typeface="Times New Roman" panose="02020603050405020304" pitchFamily="18" charset="0"/>
              </a:rPr>
              <a:t>If every legislator in a state was outspent 3 to 1 during his or her campaign, most would lose reelection regardless of their merit. </a:t>
            </a:r>
            <a:r>
              <a:rPr lang="en-US" b="1" dirty="0">
                <a:latin typeface="Georgia" panose="02040502050405020303" pitchFamily="18" charset="0"/>
                <a:ea typeface="Calibri" panose="020F0502020204030204" pitchFamily="34" charset="0"/>
                <a:cs typeface="Times New Roman" panose="02020603050405020304" pitchFamily="18" charset="0"/>
              </a:rPr>
              <a:t>Yet some legislators allow casino operators to hijack the ballot process by outspending predatory gambling opponents by a margin of at least 250 to 1. How many sitting elected officials would win a campaign if they were outspent by at least 250 to </a:t>
            </a:r>
            <a:r>
              <a:rPr lang="en-US" b="1" dirty="0" smtClean="0">
                <a:latin typeface="Georgia" panose="02040502050405020303" pitchFamily="18" charset="0"/>
                <a:ea typeface="Calibri" panose="020F0502020204030204" pitchFamily="34" charset="0"/>
                <a:cs typeface="Times New Roman" panose="02020603050405020304" pitchFamily="18" charset="0"/>
              </a:rPr>
              <a:t>1?</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r>
              <a:rPr lang="en-US" dirty="0" smtClean="0">
                <a:solidFill>
                  <a:srgbClr val="000000"/>
                </a:solidFill>
                <a:latin typeface="Georgia" panose="02040502050405020303" pitchFamily="18" charset="0"/>
                <a:ea typeface="Calibri" panose="020F0502020204030204" pitchFamily="34" charset="0"/>
                <a:cs typeface="Arial" panose="020B0604020202020204" pitchFamily="34" charset="0"/>
              </a:rPr>
              <a:t>Here </a:t>
            </a:r>
            <a:r>
              <a:rPr lang="en-US" dirty="0">
                <a:solidFill>
                  <a:srgbClr val="000000"/>
                </a:solidFill>
                <a:latin typeface="Georgia" panose="02040502050405020303" pitchFamily="18" charset="0"/>
                <a:ea typeface="Calibri" panose="020F0502020204030204" pitchFamily="34" charset="0"/>
                <a:cs typeface="Arial" panose="020B0604020202020204" pitchFamily="34" charset="0"/>
              </a:rPr>
              <a:t>are just a few examples of the massive spending that has occurred in other states: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spcBef>
                <a:spcPts val="500"/>
              </a:spcBef>
              <a:spcAft>
                <a:spcPts val="0"/>
              </a:spcAft>
              <a:buFont typeface="Arial" panose="020B0604020202020204" pitchFamily="34" charset="0"/>
              <a:buChar char="•"/>
            </a:pPr>
            <a:r>
              <a:rPr lang="en-US" dirty="0">
                <a:latin typeface="Georgia" panose="02040502050405020303" pitchFamily="18" charset="0"/>
                <a:ea typeface="Calibri" panose="020F0502020204030204" pitchFamily="34" charset="0"/>
                <a:cs typeface="Times New Roman" panose="02020603050405020304" pitchFamily="18" charset="0"/>
              </a:rPr>
              <a:t>In Colorado, gambling interests outspent opponents 1,734 to 1.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spcBef>
                <a:spcPts val="500"/>
              </a:spcBef>
              <a:spcAft>
                <a:spcPts val="0"/>
              </a:spcAft>
              <a:buFont typeface="Arial" panose="020B0604020202020204" pitchFamily="34" charset="0"/>
              <a:buChar char="•"/>
            </a:pPr>
            <a:r>
              <a:rPr lang="en-US" dirty="0">
                <a:latin typeface="Georgia" panose="02040502050405020303" pitchFamily="18" charset="0"/>
                <a:ea typeface="Calibri" panose="020F0502020204030204" pitchFamily="34" charset="0"/>
                <a:cs typeface="Times New Roman" panose="02020603050405020304" pitchFamily="18" charset="0"/>
              </a:rPr>
              <a:t>In Massachusetts, citizens collected signatures to place a casino repeal referendum on the 2014 ballot. Gambling interests spent more than $15 million to defeat it. In the last 30 days, gambling interests including MGM ran more than 4000 TV ads. Repeal advocates ran zero because it was too costly to go on </a:t>
            </a:r>
            <a:r>
              <a:rPr lang="en-US" dirty="0" smtClean="0">
                <a:latin typeface="Georgia" panose="02040502050405020303" pitchFamily="18" charset="0"/>
                <a:ea typeface="Calibri" panose="020F0502020204030204" pitchFamily="34" charset="0"/>
                <a:cs typeface="Times New Roman" panose="02020603050405020304" pitchFamily="18" charset="0"/>
              </a:rPr>
              <a:t>TV. </a:t>
            </a:r>
            <a:r>
              <a:rPr lang="en-US" b="1" i="1" dirty="0" smtClean="0">
                <a:latin typeface="Georgia" panose="02040502050405020303" pitchFamily="18" charset="0"/>
                <a:ea typeface="Calibri" panose="020F0502020204030204" pitchFamily="34" charset="0"/>
                <a:cs typeface="Times New Roman" panose="02020603050405020304" pitchFamily="18" charset="0"/>
              </a:rPr>
              <a:t>Almost </a:t>
            </a:r>
            <a:r>
              <a:rPr lang="en-US" b="1" i="1" dirty="0">
                <a:latin typeface="Georgia" panose="02040502050405020303" pitchFamily="18" charset="0"/>
                <a:ea typeface="Calibri" panose="020F0502020204030204" pitchFamily="34" charset="0"/>
                <a:cs typeface="Times New Roman" panose="02020603050405020304" pitchFamily="18" charset="0"/>
              </a:rPr>
              <a:t>none of the TV ads run by gambling interests even mentioned the word casino</a:t>
            </a:r>
            <a:r>
              <a:rPr lang="en-US" b="1" dirty="0">
                <a:latin typeface="Georgia" panose="02040502050405020303" pitchFamily="18"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spcBef>
                <a:spcPts val="500"/>
              </a:spcBef>
              <a:spcAft>
                <a:spcPts val="0"/>
              </a:spcAft>
              <a:buFont typeface="Arial" panose="020B0604020202020204" pitchFamily="34" charset="0"/>
              <a:buChar char="•"/>
            </a:pPr>
            <a:r>
              <a:rPr lang="en-US" dirty="0">
                <a:latin typeface="Georgia" panose="02040502050405020303" pitchFamily="18" charset="0"/>
                <a:ea typeface="Calibri" panose="020F0502020204030204" pitchFamily="34" charset="0"/>
                <a:cs typeface="Times New Roman" panose="02020603050405020304" pitchFamily="18" charset="0"/>
              </a:rPr>
              <a:t>In Maryland, another MGM-led casino campaign spent more than $40 million to pass a statewide ballot question.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pPr>
            <a:r>
              <a:rPr lang="en-US" dirty="0">
                <a:latin typeface="Georgia" panose="02040502050405020303" pitchFamily="18" charset="0"/>
                <a:ea typeface="Calibri" panose="020F0502020204030204" pitchFamily="34" charset="0"/>
                <a:cs typeface="Times New Roman" panose="02020603050405020304" pitchFamily="18" charset="0"/>
              </a:rPr>
              <a:t>In Ohio, gambling companies spent almost $50 million to pass a ballot </a:t>
            </a:r>
            <a:r>
              <a:rPr lang="en-US" dirty="0" smtClean="0">
                <a:latin typeface="Georgia" panose="02040502050405020303" pitchFamily="18" charset="0"/>
                <a:ea typeface="Calibri" panose="020F0502020204030204" pitchFamily="34" charset="0"/>
                <a:cs typeface="Times New Roman" panose="02020603050405020304" pitchFamily="18" charset="0"/>
              </a:rPr>
              <a:t>question </a:t>
            </a:r>
            <a:r>
              <a:rPr lang="en-US" dirty="0">
                <a:latin typeface="Georgia" panose="02040502050405020303" pitchFamily="18" charset="0"/>
                <a:ea typeface="Calibri" panose="020F0502020204030204" pitchFamily="34" charset="0"/>
                <a:cs typeface="Times New Roman" panose="02020603050405020304" pitchFamily="18" charset="0"/>
              </a:rPr>
              <a:t>allowing them to open casinos in the state.</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r>
              <a:rPr lang="en-US" dirty="0" smtClean="0">
                <a:latin typeface="Georgia" panose="02040502050405020303" pitchFamily="18" charset="0"/>
                <a:ea typeface="Calibri" panose="020F0502020204030204" pitchFamily="34" charset="0"/>
                <a:cs typeface="Times New Roman" panose="02020603050405020304" pitchFamily="18" charset="0"/>
              </a:rPr>
              <a:t> </a:t>
            </a:r>
            <a:r>
              <a:rPr lang="en-US" sz="800" dirty="0">
                <a:latin typeface="Georgia" panose="02040502050405020303" pitchFamily="18" charset="0"/>
                <a:ea typeface="Calibri" panose="020F0502020204030204" pitchFamily="34" charset="0"/>
                <a:cs typeface="Times New Roman" panose="02020603050405020304" pitchFamily="18" charset="0"/>
              </a:rPr>
              <a:t>“Never a Sure Bet,” a 2009 report from the National Institute on Money in State Politics, </a:t>
            </a:r>
            <a:r>
              <a:rPr lang="en-US" sz="800" u="sng" dirty="0">
                <a:solidFill>
                  <a:srgbClr val="0000FF"/>
                </a:solidFill>
                <a:latin typeface="Georgia" panose="02040502050405020303" pitchFamily="18" charset="0"/>
                <a:ea typeface="Calibri" panose="020F0502020204030204" pitchFamily="34" charset="0"/>
                <a:cs typeface="Times New Roman" panose="02020603050405020304" pitchFamily="18" charset="0"/>
                <a:hlinkClick r:id="rId2"/>
              </a:rPr>
              <a:t>http://stoppredatorygambling.org/wp-content/uploads/2012/12/Never-A-Sure-Bet-Report-from-National-Institute-on-Money-in-State-Politics.pdf</a:t>
            </a:r>
            <a:endParaRPr lang="en-US" sz="800" dirty="0">
              <a:latin typeface="Calibri" panose="020F0502020204030204" pitchFamily="34" charset="0"/>
              <a:ea typeface="Calibri" panose="020F0502020204030204" pitchFamily="34" charset="0"/>
              <a:cs typeface="Times New Roman" panose="02020603050405020304" pitchFamily="18" charset="0"/>
            </a:endParaRPr>
          </a:p>
          <a:p>
            <a:r>
              <a:rPr lang="en-US" sz="800" u="sng" dirty="0">
                <a:solidFill>
                  <a:srgbClr val="0000FF"/>
                </a:solidFill>
                <a:latin typeface="Georgia" panose="02040502050405020303" pitchFamily="18" charset="0"/>
                <a:ea typeface="Calibri" panose="020F0502020204030204" pitchFamily="34" charset="0"/>
                <a:cs typeface="Times New Roman" panose="02020603050405020304" pitchFamily="18" charset="0"/>
                <a:hlinkClick r:id="rId3"/>
              </a:rPr>
              <a:t>https://ballotpedia.org/Massachusetts_Casino_Repeal_Initiative,_Question_3_(2014)</a:t>
            </a:r>
            <a:endParaRPr lang="en-US" sz="800" dirty="0">
              <a:latin typeface="Calibri" panose="020F0502020204030204" pitchFamily="34" charset="0"/>
              <a:ea typeface="Calibri" panose="020F0502020204030204" pitchFamily="34" charset="0"/>
              <a:cs typeface="Times New Roman" panose="02020603050405020304" pitchFamily="18" charset="0"/>
            </a:endParaRPr>
          </a:p>
          <a:p>
            <a:r>
              <a:rPr lang="en-US" sz="800" dirty="0">
                <a:latin typeface="Georgia" panose="02040502050405020303" pitchFamily="18" charset="0"/>
                <a:ea typeface="Calibri" panose="020F0502020204030204" pitchFamily="34" charset="0"/>
                <a:cs typeface="Times New Roman" panose="02020603050405020304" pitchFamily="18" charset="0"/>
              </a:rPr>
              <a:t>  To view the casino advertising aired to block casino repeal in MA 2014,  visit Stop Predatory Gambling’s YouTube channel </a:t>
            </a:r>
            <a:r>
              <a:rPr lang="en-US" sz="800" dirty="0" err="1">
                <a:latin typeface="Georgia" panose="02040502050405020303" pitchFamily="18" charset="0"/>
                <a:ea typeface="Calibri" panose="020F0502020204030204" pitchFamily="34" charset="0"/>
                <a:cs typeface="Times New Roman" panose="02020603050405020304" pitchFamily="18" charset="0"/>
              </a:rPr>
              <a:t>SPGAmerica</a:t>
            </a:r>
            <a:r>
              <a:rPr lang="en-US" sz="800" dirty="0">
                <a:latin typeface="Georgia" panose="02040502050405020303" pitchFamily="18" charset="0"/>
                <a:ea typeface="Calibri" panose="020F0502020204030204" pitchFamily="34" charset="0"/>
                <a:cs typeface="Times New Roman" panose="02020603050405020304" pitchFamily="18" charset="0"/>
              </a:rPr>
              <a:t>: </a:t>
            </a:r>
            <a:r>
              <a:rPr lang="en-US" sz="800" u="sng" dirty="0">
                <a:solidFill>
                  <a:srgbClr val="0000FF"/>
                </a:solidFill>
                <a:latin typeface="Georgia" panose="02040502050405020303" pitchFamily="18" charset="0"/>
                <a:ea typeface="Calibri" panose="020F0502020204030204" pitchFamily="34" charset="0"/>
                <a:cs typeface="Times New Roman" panose="02020603050405020304" pitchFamily="18" charset="0"/>
                <a:hlinkClick r:id="rId4"/>
              </a:rPr>
              <a:t>https://www.youtube.com/playlist?list=PLA6B145FA31CCA40A</a:t>
            </a:r>
            <a:endParaRPr lang="en-US" sz="800" dirty="0">
              <a:latin typeface="Calibri" panose="020F0502020204030204" pitchFamily="34" charset="0"/>
              <a:ea typeface="Calibri" panose="020F0502020204030204" pitchFamily="34" charset="0"/>
              <a:cs typeface="Times New Roman" panose="02020603050405020304" pitchFamily="18" charset="0"/>
            </a:endParaRPr>
          </a:p>
          <a:p>
            <a:r>
              <a:rPr lang="en-US" sz="800" dirty="0">
                <a:latin typeface="Georgia" panose="02040502050405020303" pitchFamily="18" charset="0"/>
                <a:ea typeface="Calibri" panose="020F0502020204030204" pitchFamily="34" charset="0"/>
                <a:cs typeface="Times New Roman" panose="02020603050405020304" pitchFamily="18" charset="0"/>
              </a:rPr>
              <a:t>“MGM gets the deal for Maryland’s sixth casino,” </a:t>
            </a:r>
            <a:r>
              <a:rPr lang="en-US" sz="800" i="1" dirty="0">
                <a:latin typeface="Georgia" panose="02040502050405020303" pitchFamily="18" charset="0"/>
                <a:ea typeface="Calibri" panose="020F0502020204030204" pitchFamily="34" charset="0"/>
                <a:cs typeface="Times New Roman" panose="02020603050405020304" pitchFamily="18" charset="0"/>
              </a:rPr>
              <a:t>The Washington Post,</a:t>
            </a:r>
            <a:r>
              <a:rPr lang="en-US" sz="800" dirty="0">
                <a:latin typeface="Georgia" panose="02040502050405020303" pitchFamily="18" charset="0"/>
                <a:ea typeface="Calibri" panose="020F0502020204030204" pitchFamily="34" charset="0"/>
                <a:cs typeface="Times New Roman" panose="02020603050405020304" pitchFamily="18" charset="0"/>
              </a:rPr>
              <a:t> December 20, 2013 </a:t>
            </a:r>
            <a:r>
              <a:rPr lang="en-US" sz="800" u="sng" dirty="0">
                <a:solidFill>
                  <a:srgbClr val="0000FF"/>
                </a:solidFill>
                <a:latin typeface="Georgia" panose="02040502050405020303" pitchFamily="18" charset="0"/>
                <a:ea typeface="Calibri" panose="020F0502020204030204" pitchFamily="34" charset="0"/>
                <a:cs typeface="Times New Roman" panose="02020603050405020304" pitchFamily="18" charset="0"/>
                <a:hlinkClick r:id="rId5"/>
              </a:rPr>
              <a:t>https://www.washingtonpost.com/local/mgm-gets-the-nod-to-build-marylands-sixth-casino-at-national-harbor-in-prince-georges/2013/12/20/059e7276-693e-11e3-a0b9-249bbb34602c_story.html?utm_term=.87301d4b47cb</a:t>
            </a:r>
            <a:endParaRPr lang="en-US" sz="800" dirty="0">
              <a:latin typeface="Calibri" panose="020F0502020204030204" pitchFamily="34" charset="0"/>
              <a:ea typeface="Calibri" panose="020F0502020204030204" pitchFamily="34" charset="0"/>
              <a:cs typeface="Times New Roman" panose="02020603050405020304" pitchFamily="18" charset="0"/>
            </a:endParaRPr>
          </a:p>
          <a:p>
            <a:r>
              <a:rPr lang="en-US" sz="800" dirty="0">
                <a:latin typeface="Georgia" panose="02040502050405020303" pitchFamily="18" charset="0"/>
                <a:ea typeface="Calibri" panose="020F0502020204030204" pitchFamily="34" charset="0"/>
                <a:cs typeface="Times New Roman" panose="02020603050405020304" pitchFamily="18" charset="0"/>
              </a:rPr>
              <a:t>“Ohio Casino Approval referendum, Question 3, 2009   </a:t>
            </a:r>
            <a:r>
              <a:rPr lang="en-US" sz="800" u="sng" dirty="0">
                <a:solidFill>
                  <a:srgbClr val="0000FF"/>
                </a:solidFill>
                <a:latin typeface="Georgia" panose="02040502050405020303" pitchFamily="18" charset="0"/>
                <a:ea typeface="Calibri" panose="020F0502020204030204" pitchFamily="34" charset="0"/>
                <a:cs typeface="Times New Roman" panose="02020603050405020304" pitchFamily="18" charset="0"/>
                <a:hlinkClick r:id="rId6"/>
              </a:rPr>
              <a:t>https://ballotpedia.org/Ohio_Casino_Approval_and_Tax_Distribution,_Amendment_3_(2009</a:t>
            </a:r>
            <a:r>
              <a:rPr lang="en-US" sz="800" u="sng" dirty="0" smtClean="0">
                <a:solidFill>
                  <a:srgbClr val="0000FF"/>
                </a:solidFill>
                <a:latin typeface="Georgia" panose="02040502050405020303" pitchFamily="18" charset="0"/>
                <a:ea typeface="Calibri" panose="020F0502020204030204" pitchFamily="34" charset="0"/>
                <a:cs typeface="Times New Roman" panose="02020603050405020304" pitchFamily="18" charset="0"/>
                <a:hlinkClick r:id="rId6"/>
              </a:rPr>
              <a:t>)</a:t>
            </a:r>
            <a:endParaRPr lang="en-US" dirty="0"/>
          </a:p>
        </p:txBody>
      </p:sp>
    </p:spTree>
    <p:extLst>
      <p:ext uri="{BB962C8B-B14F-4D97-AF65-F5344CB8AC3E}">
        <p14:creationId xmlns:p14="http://schemas.microsoft.com/office/powerpoint/2010/main" val="733360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4464" y="290011"/>
            <a:ext cx="11342230" cy="5909310"/>
          </a:xfrm>
          <a:prstGeom prst="rect">
            <a:avLst/>
          </a:prstGeom>
          <a:noFill/>
        </p:spPr>
        <p:txBody>
          <a:bodyPr wrap="square" rtlCol="0">
            <a:spAutoFit/>
          </a:bodyPr>
          <a:lstStyle/>
          <a:p>
            <a:pPr algn="ctr"/>
            <a:r>
              <a:rPr lang="en-US" sz="2400" b="1" dirty="0" smtClean="0">
                <a:latin typeface="Georgia" panose="02040502050405020303" pitchFamily="18" charset="0"/>
              </a:rPr>
              <a:t>Four </a:t>
            </a:r>
            <a:r>
              <a:rPr lang="en-US" sz="2400" b="1" dirty="0">
                <a:latin typeface="Georgia" panose="02040502050405020303" pitchFamily="18" charset="0"/>
              </a:rPr>
              <a:t>Truths About Commercialized Sports </a:t>
            </a:r>
            <a:r>
              <a:rPr lang="en-US" sz="2400" b="1" dirty="0" smtClean="0">
                <a:latin typeface="Georgia" panose="02040502050405020303" pitchFamily="18" charset="0"/>
              </a:rPr>
              <a:t>Betting</a:t>
            </a:r>
          </a:p>
          <a:p>
            <a:endParaRPr lang="en-US" sz="2400" dirty="0" smtClean="0">
              <a:latin typeface="Georgia" panose="02040502050405020303" pitchFamily="18" charset="0"/>
            </a:endParaRPr>
          </a:p>
          <a:p>
            <a:r>
              <a:rPr lang="en-US" sz="2400" b="1" dirty="0" smtClean="0">
                <a:latin typeface="Georgia" panose="02040502050405020303" pitchFamily="18" charset="0"/>
              </a:rPr>
              <a:t>Truth </a:t>
            </a:r>
            <a:r>
              <a:rPr lang="en-US" sz="2400" b="1" dirty="0">
                <a:latin typeface="Georgia" panose="02040502050405020303" pitchFamily="18" charset="0"/>
              </a:rPr>
              <a:t>#1:</a:t>
            </a:r>
            <a:r>
              <a:rPr lang="en-US" sz="2400" dirty="0">
                <a:latin typeface="Georgia" panose="02040502050405020303" pitchFamily="18" charset="0"/>
              </a:rPr>
              <a:t> It’s a Form of Financial Fraud, Similar to Loan-Sharking, Price-Gouging, and False Advertising, That Will Result in Life-Changing Financial Losses for Many </a:t>
            </a:r>
            <a:r>
              <a:rPr lang="en-US" sz="2400" dirty="0" smtClean="0">
                <a:latin typeface="Georgia" panose="02040502050405020303" pitchFamily="18" charset="0"/>
              </a:rPr>
              <a:t>Georgia Citizens</a:t>
            </a:r>
          </a:p>
          <a:p>
            <a:endParaRPr lang="en-US" sz="2400" dirty="0" smtClean="0">
              <a:latin typeface="Georgia" panose="02040502050405020303" pitchFamily="18" charset="0"/>
            </a:endParaRPr>
          </a:p>
          <a:p>
            <a:endParaRPr lang="en-US" sz="2400" dirty="0">
              <a:latin typeface="Georgia" panose="02040502050405020303" pitchFamily="18" charset="0"/>
            </a:endParaRPr>
          </a:p>
          <a:p>
            <a:r>
              <a:rPr lang="en-US" sz="2400" b="1" dirty="0">
                <a:latin typeface="Georgia" panose="02040502050405020303" pitchFamily="18" charset="0"/>
              </a:rPr>
              <a:t>Truth #2:</a:t>
            </a:r>
            <a:r>
              <a:rPr lang="en-US" sz="2400" dirty="0">
                <a:latin typeface="Georgia" panose="02040502050405020303" pitchFamily="18" charset="0"/>
              </a:rPr>
              <a:t> It Severely Harms Children and Will Radically Change the Way That </a:t>
            </a:r>
            <a:r>
              <a:rPr lang="en-US" sz="2400" dirty="0" smtClean="0">
                <a:latin typeface="Georgia" panose="02040502050405020303" pitchFamily="18" charset="0"/>
              </a:rPr>
              <a:t>Georgia </a:t>
            </a:r>
            <a:r>
              <a:rPr lang="en-US" sz="2400" dirty="0">
                <a:latin typeface="Georgia" panose="02040502050405020303" pitchFamily="18" charset="0"/>
              </a:rPr>
              <a:t>Children Consume </a:t>
            </a:r>
            <a:r>
              <a:rPr lang="en-US" sz="2400" dirty="0" smtClean="0">
                <a:latin typeface="Georgia" panose="02040502050405020303" pitchFamily="18" charset="0"/>
              </a:rPr>
              <a:t>Sports</a:t>
            </a:r>
          </a:p>
          <a:p>
            <a:endParaRPr lang="en-US" sz="2400" dirty="0" smtClean="0">
              <a:latin typeface="Georgia" panose="02040502050405020303" pitchFamily="18" charset="0"/>
            </a:endParaRPr>
          </a:p>
          <a:p>
            <a:endParaRPr lang="en-US" sz="2400" dirty="0">
              <a:latin typeface="Georgia" panose="02040502050405020303" pitchFamily="18" charset="0"/>
            </a:endParaRPr>
          </a:p>
          <a:p>
            <a:r>
              <a:rPr lang="en-US" sz="2400" b="1" dirty="0">
                <a:latin typeface="Georgia" panose="02040502050405020303" pitchFamily="18" charset="0"/>
              </a:rPr>
              <a:t>Truth #3:</a:t>
            </a:r>
            <a:r>
              <a:rPr lang="en-US" sz="2400" dirty="0">
                <a:latin typeface="Georgia" panose="02040502050405020303" pitchFamily="18" charset="0"/>
              </a:rPr>
              <a:t> For the Majority Who Don’t Gamble, You Pay Even If You Don’t </a:t>
            </a:r>
            <a:r>
              <a:rPr lang="en-US" sz="2400" dirty="0" smtClean="0">
                <a:latin typeface="Georgia" panose="02040502050405020303" pitchFamily="18" charset="0"/>
              </a:rPr>
              <a:t>Play</a:t>
            </a:r>
          </a:p>
          <a:p>
            <a:endParaRPr lang="en-US" sz="2400" dirty="0" smtClean="0">
              <a:latin typeface="Georgia" panose="02040502050405020303" pitchFamily="18" charset="0"/>
            </a:endParaRPr>
          </a:p>
          <a:p>
            <a:endParaRPr lang="en-US" sz="2400" dirty="0">
              <a:latin typeface="Georgia" panose="02040502050405020303" pitchFamily="18" charset="0"/>
            </a:endParaRPr>
          </a:p>
          <a:p>
            <a:r>
              <a:rPr lang="en-US" sz="2400" b="1" dirty="0">
                <a:latin typeface="Georgia" panose="02040502050405020303" pitchFamily="18" charset="0"/>
              </a:rPr>
              <a:t>Truth #4:</a:t>
            </a:r>
            <a:r>
              <a:rPr lang="en-US" sz="2400" dirty="0">
                <a:latin typeface="Georgia" panose="02040502050405020303" pitchFamily="18" charset="0"/>
              </a:rPr>
              <a:t> Illegal Gambling Tends to </a:t>
            </a:r>
            <a:r>
              <a:rPr lang="en-US" sz="2400" i="1" dirty="0">
                <a:latin typeface="Georgia" panose="02040502050405020303" pitchFamily="18" charset="0"/>
              </a:rPr>
              <a:t>Increase</a:t>
            </a:r>
            <a:r>
              <a:rPr lang="en-US" sz="2400" dirty="0">
                <a:latin typeface="Georgia" panose="02040502050405020303" pitchFamily="18" charset="0"/>
              </a:rPr>
              <a:t> When States Legalize Gambling</a:t>
            </a:r>
          </a:p>
          <a:p>
            <a:endParaRPr lang="en-US" dirty="0"/>
          </a:p>
        </p:txBody>
      </p:sp>
    </p:spTree>
    <p:extLst>
      <p:ext uri="{BB962C8B-B14F-4D97-AF65-F5344CB8AC3E}">
        <p14:creationId xmlns:p14="http://schemas.microsoft.com/office/powerpoint/2010/main" val="3741852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3678" y="93311"/>
            <a:ext cx="11340789" cy="800219"/>
          </a:xfrm>
          <a:prstGeom prst="rect">
            <a:avLst/>
          </a:prstGeom>
          <a:noFill/>
        </p:spPr>
        <p:txBody>
          <a:bodyPr wrap="square" rtlCol="0">
            <a:spAutoFit/>
          </a:bodyPr>
          <a:lstStyle/>
          <a:p>
            <a:pPr algn="ctr"/>
            <a:r>
              <a:rPr lang="en-US" b="1" dirty="0" smtClean="0">
                <a:latin typeface="Georgia" panose="02040502050405020303" pitchFamily="18" charset="0"/>
              </a:rPr>
              <a:t>Georgia Lottery </a:t>
            </a:r>
            <a:r>
              <a:rPr lang="en-US" b="1" dirty="0" smtClean="0">
                <a:latin typeface="Georgia" panose="02040502050405020303" pitchFamily="18" charset="0"/>
              </a:rPr>
              <a:t>Online Gambling </a:t>
            </a:r>
            <a:r>
              <a:rPr lang="en-US" b="1" dirty="0" smtClean="0">
                <a:latin typeface="Georgia" panose="02040502050405020303" pitchFamily="18" charset="0"/>
              </a:rPr>
              <a:t>Games- October 16, 2019 </a:t>
            </a:r>
            <a:endParaRPr lang="en-US" b="1" dirty="0" smtClean="0">
              <a:latin typeface="Georgia" panose="02040502050405020303" pitchFamily="18" charset="0"/>
            </a:endParaRPr>
          </a:p>
          <a:p>
            <a:pPr algn="ctr"/>
            <a:r>
              <a:rPr lang="en-US" sz="1400" b="1" dirty="0" smtClean="0">
                <a:latin typeface="Georgia" panose="02040502050405020303" pitchFamily="18" charset="0"/>
              </a:rPr>
              <a:t>Notice the amount of gambling games using child imagery and themes. The gambling games </a:t>
            </a:r>
            <a:r>
              <a:rPr lang="en-US" sz="1400" b="1" dirty="0" smtClean="0">
                <a:latin typeface="Georgia" panose="02040502050405020303" pitchFamily="18" charset="0"/>
              </a:rPr>
              <a:t>start off</a:t>
            </a:r>
          </a:p>
          <a:p>
            <a:pPr algn="ctr"/>
            <a:r>
              <a:rPr lang="en-US" sz="1400" b="1" dirty="0" smtClean="0">
                <a:latin typeface="Georgia" panose="02040502050405020303" pitchFamily="18" charset="0"/>
              </a:rPr>
              <a:t>with a free-to-play </a:t>
            </a:r>
            <a:r>
              <a:rPr lang="en-US" sz="1400" b="1" dirty="0" smtClean="0">
                <a:latin typeface="Georgia" panose="02040502050405020303" pitchFamily="18" charset="0"/>
              </a:rPr>
              <a:t>demo and then </a:t>
            </a:r>
            <a:r>
              <a:rPr lang="en-US" sz="1400" b="1" dirty="0" smtClean="0">
                <a:latin typeface="Georgia" panose="02040502050405020303" pitchFamily="18" charset="0"/>
              </a:rPr>
              <a:t>transition </a:t>
            </a:r>
            <a:r>
              <a:rPr lang="en-US" sz="1400" b="1" dirty="0" smtClean="0">
                <a:latin typeface="Georgia" panose="02040502050405020303" pitchFamily="18" charset="0"/>
              </a:rPr>
              <a:t>to the </a:t>
            </a:r>
            <a:r>
              <a:rPr lang="en-US" sz="1400" b="1" dirty="0" smtClean="0">
                <a:latin typeface="Georgia" panose="02040502050405020303" pitchFamily="18" charset="0"/>
              </a:rPr>
              <a:t>real money game.</a:t>
            </a:r>
            <a:endParaRPr lang="en-US" sz="1400" b="1" dirty="0">
              <a:latin typeface="Georgia" panose="020405020504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679" y="981307"/>
            <a:ext cx="10058400" cy="5770345"/>
          </a:xfrm>
          <a:prstGeom prst="rect">
            <a:avLst/>
          </a:prstGeom>
        </p:spPr>
      </p:pic>
    </p:spTree>
    <p:extLst>
      <p:ext uri="{BB962C8B-B14F-4D97-AF65-F5344CB8AC3E}">
        <p14:creationId xmlns:p14="http://schemas.microsoft.com/office/powerpoint/2010/main" val="1418000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3678" y="93311"/>
            <a:ext cx="11340789" cy="800219"/>
          </a:xfrm>
          <a:prstGeom prst="rect">
            <a:avLst/>
          </a:prstGeom>
          <a:noFill/>
        </p:spPr>
        <p:txBody>
          <a:bodyPr wrap="square" rtlCol="0">
            <a:spAutoFit/>
          </a:bodyPr>
          <a:lstStyle/>
          <a:p>
            <a:pPr algn="ctr"/>
            <a:r>
              <a:rPr lang="en-US" b="1" dirty="0" smtClean="0">
                <a:latin typeface="Georgia" panose="02040502050405020303" pitchFamily="18" charset="0"/>
              </a:rPr>
              <a:t>Georgia Lottery </a:t>
            </a:r>
            <a:r>
              <a:rPr lang="en-US" b="1" dirty="0" smtClean="0">
                <a:latin typeface="Georgia" panose="02040502050405020303" pitchFamily="18" charset="0"/>
              </a:rPr>
              <a:t>Online Gambling </a:t>
            </a:r>
            <a:r>
              <a:rPr lang="en-US" b="1" dirty="0" smtClean="0">
                <a:latin typeface="Georgia" panose="02040502050405020303" pitchFamily="18" charset="0"/>
              </a:rPr>
              <a:t>Games- October 16, 2019 </a:t>
            </a:r>
            <a:endParaRPr lang="en-US" b="1" dirty="0" smtClean="0">
              <a:latin typeface="Georgia" panose="02040502050405020303" pitchFamily="18" charset="0"/>
            </a:endParaRPr>
          </a:p>
          <a:p>
            <a:pPr algn="ctr"/>
            <a:r>
              <a:rPr lang="en-US" sz="1400" b="1" dirty="0" smtClean="0">
                <a:latin typeface="Georgia" panose="02040502050405020303" pitchFamily="18" charset="0"/>
              </a:rPr>
              <a:t>Notice the amount of gambling games using child imagery and themes. The gambling games </a:t>
            </a:r>
            <a:r>
              <a:rPr lang="en-US" sz="1400" b="1" dirty="0" smtClean="0">
                <a:latin typeface="Georgia" panose="02040502050405020303" pitchFamily="18" charset="0"/>
              </a:rPr>
              <a:t>start off</a:t>
            </a:r>
          </a:p>
          <a:p>
            <a:pPr algn="ctr"/>
            <a:r>
              <a:rPr lang="en-US" sz="1400" b="1" dirty="0" smtClean="0">
                <a:latin typeface="Georgia" panose="02040502050405020303" pitchFamily="18" charset="0"/>
              </a:rPr>
              <a:t>with a free-to-play </a:t>
            </a:r>
            <a:r>
              <a:rPr lang="en-US" sz="1400" b="1" dirty="0" smtClean="0">
                <a:latin typeface="Georgia" panose="02040502050405020303" pitchFamily="18" charset="0"/>
              </a:rPr>
              <a:t>demo and then </a:t>
            </a:r>
            <a:r>
              <a:rPr lang="en-US" sz="1400" b="1" dirty="0" smtClean="0">
                <a:latin typeface="Georgia" panose="02040502050405020303" pitchFamily="18" charset="0"/>
              </a:rPr>
              <a:t>transition </a:t>
            </a:r>
            <a:r>
              <a:rPr lang="en-US" sz="1400" b="1" dirty="0" smtClean="0">
                <a:latin typeface="Georgia" panose="02040502050405020303" pitchFamily="18" charset="0"/>
              </a:rPr>
              <a:t>to the </a:t>
            </a:r>
            <a:r>
              <a:rPr lang="en-US" sz="1400" b="1" dirty="0" smtClean="0">
                <a:latin typeface="Georgia" panose="02040502050405020303" pitchFamily="18" charset="0"/>
              </a:rPr>
              <a:t>real money game.</a:t>
            </a:r>
            <a:endParaRPr lang="en-US" sz="1400" b="1" dirty="0">
              <a:latin typeface="Georgia" panose="02040502050405020303"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7428" y="893530"/>
            <a:ext cx="9657143" cy="5911660"/>
          </a:xfrm>
          <a:prstGeom prst="rect">
            <a:avLst/>
          </a:prstGeom>
        </p:spPr>
      </p:pic>
    </p:spTree>
    <p:extLst>
      <p:ext uri="{BB962C8B-B14F-4D97-AF65-F5344CB8AC3E}">
        <p14:creationId xmlns:p14="http://schemas.microsoft.com/office/powerpoint/2010/main" val="3608726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3678" y="93311"/>
            <a:ext cx="11340789" cy="800219"/>
          </a:xfrm>
          <a:prstGeom prst="rect">
            <a:avLst/>
          </a:prstGeom>
          <a:noFill/>
        </p:spPr>
        <p:txBody>
          <a:bodyPr wrap="square" rtlCol="0">
            <a:spAutoFit/>
          </a:bodyPr>
          <a:lstStyle/>
          <a:p>
            <a:pPr algn="ctr"/>
            <a:r>
              <a:rPr lang="en-US" b="1" dirty="0" smtClean="0">
                <a:latin typeface="Georgia" panose="02040502050405020303" pitchFamily="18" charset="0"/>
              </a:rPr>
              <a:t>Georgia Lottery </a:t>
            </a:r>
            <a:r>
              <a:rPr lang="en-US" b="1" dirty="0" smtClean="0">
                <a:latin typeface="Georgia" panose="02040502050405020303" pitchFamily="18" charset="0"/>
              </a:rPr>
              <a:t>Online Gambling </a:t>
            </a:r>
            <a:r>
              <a:rPr lang="en-US" b="1" dirty="0" smtClean="0">
                <a:latin typeface="Georgia" panose="02040502050405020303" pitchFamily="18" charset="0"/>
              </a:rPr>
              <a:t>Games- October 16, 2019 </a:t>
            </a:r>
            <a:endParaRPr lang="en-US" b="1" dirty="0" smtClean="0">
              <a:latin typeface="Georgia" panose="02040502050405020303" pitchFamily="18" charset="0"/>
            </a:endParaRPr>
          </a:p>
          <a:p>
            <a:pPr algn="ctr"/>
            <a:r>
              <a:rPr lang="en-US" sz="1400" b="1" dirty="0" smtClean="0">
                <a:latin typeface="Georgia" panose="02040502050405020303" pitchFamily="18" charset="0"/>
              </a:rPr>
              <a:t>Notice the amount of gambling games using child imagery and themes. The gambling games </a:t>
            </a:r>
            <a:r>
              <a:rPr lang="en-US" sz="1400" b="1" dirty="0" smtClean="0">
                <a:latin typeface="Georgia" panose="02040502050405020303" pitchFamily="18" charset="0"/>
              </a:rPr>
              <a:t>start off</a:t>
            </a:r>
          </a:p>
          <a:p>
            <a:pPr algn="ctr"/>
            <a:r>
              <a:rPr lang="en-US" sz="1400" b="1" dirty="0" smtClean="0">
                <a:latin typeface="Georgia" panose="02040502050405020303" pitchFamily="18" charset="0"/>
              </a:rPr>
              <a:t>with a free-to-play </a:t>
            </a:r>
            <a:r>
              <a:rPr lang="en-US" sz="1400" b="1" dirty="0" smtClean="0">
                <a:latin typeface="Georgia" panose="02040502050405020303" pitchFamily="18" charset="0"/>
              </a:rPr>
              <a:t>demo and then </a:t>
            </a:r>
            <a:r>
              <a:rPr lang="en-US" sz="1400" b="1" dirty="0" smtClean="0">
                <a:latin typeface="Georgia" panose="02040502050405020303" pitchFamily="18" charset="0"/>
              </a:rPr>
              <a:t>transition </a:t>
            </a:r>
            <a:r>
              <a:rPr lang="en-US" sz="1400" b="1" dirty="0" smtClean="0">
                <a:latin typeface="Georgia" panose="02040502050405020303" pitchFamily="18" charset="0"/>
              </a:rPr>
              <a:t>to the </a:t>
            </a:r>
            <a:r>
              <a:rPr lang="en-US" sz="1400" b="1" dirty="0" smtClean="0">
                <a:latin typeface="Georgia" panose="02040502050405020303" pitchFamily="18" charset="0"/>
              </a:rPr>
              <a:t>real money game.</a:t>
            </a:r>
            <a:endParaRPr lang="en-US" sz="1400" b="1" dirty="0">
              <a:latin typeface="Georgia" panose="020405020504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3619" y="893529"/>
            <a:ext cx="9504762" cy="5878327"/>
          </a:xfrm>
          <a:prstGeom prst="rect">
            <a:avLst/>
          </a:prstGeom>
        </p:spPr>
      </p:pic>
    </p:spTree>
    <p:extLst>
      <p:ext uri="{BB962C8B-B14F-4D97-AF65-F5344CB8AC3E}">
        <p14:creationId xmlns:p14="http://schemas.microsoft.com/office/powerpoint/2010/main" val="1696349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3678" y="93311"/>
            <a:ext cx="11340789" cy="800219"/>
          </a:xfrm>
          <a:prstGeom prst="rect">
            <a:avLst/>
          </a:prstGeom>
          <a:noFill/>
        </p:spPr>
        <p:txBody>
          <a:bodyPr wrap="square" rtlCol="0">
            <a:spAutoFit/>
          </a:bodyPr>
          <a:lstStyle/>
          <a:p>
            <a:pPr algn="ctr"/>
            <a:r>
              <a:rPr lang="en-US" b="1" dirty="0" smtClean="0">
                <a:latin typeface="Georgia" panose="02040502050405020303" pitchFamily="18" charset="0"/>
              </a:rPr>
              <a:t>Georgia Lottery </a:t>
            </a:r>
            <a:r>
              <a:rPr lang="en-US" b="1" dirty="0" smtClean="0">
                <a:latin typeface="Georgia" panose="02040502050405020303" pitchFamily="18" charset="0"/>
              </a:rPr>
              <a:t>Online Gambling </a:t>
            </a:r>
            <a:r>
              <a:rPr lang="en-US" b="1" dirty="0" smtClean="0">
                <a:latin typeface="Georgia" panose="02040502050405020303" pitchFamily="18" charset="0"/>
              </a:rPr>
              <a:t>Games- October 16, 2019 </a:t>
            </a:r>
            <a:endParaRPr lang="en-US" b="1" dirty="0" smtClean="0">
              <a:latin typeface="Georgia" panose="02040502050405020303" pitchFamily="18" charset="0"/>
            </a:endParaRPr>
          </a:p>
          <a:p>
            <a:pPr algn="ctr"/>
            <a:r>
              <a:rPr lang="en-US" sz="1400" b="1" dirty="0" smtClean="0">
                <a:latin typeface="Georgia" panose="02040502050405020303" pitchFamily="18" charset="0"/>
              </a:rPr>
              <a:t>Notice the amount of gambling games using child imagery and themes. The gambling games </a:t>
            </a:r>
            <a:r>
              <a:rPr lang="en-US" sz="1400" b="1" dirty="0" smtClean="0">
                <a:latin typeface="Georgia" panose="02040502050405020303" pitchFamily="18" charset="0"/>
              </a:rPr>
              <a:t>start off</a:t>
            </a:r>
          </a:p>
          <a:p>
            <a:pPr algn="ctr"/>
            <a:r>
              <a:rPr lang="en-US" sz="1400" b="1" dirty="0" smtClean="0">
                <a:latin typeface="Georgia" panose="02040502050405020303" pitchFamily="18" charset="0"/>
              </a:rPr>
              <a:t>with a free-to-play </a:t>
            </a:r>
            <a:r>
              <a:rPr lang="en-US" sz="1400" b="1" dirty="0" smtClean="0">
                <a:latin typeface="Georgia" panose="02040502050405020303" pitchFamily="18" charset="0"/>
              </a:rPr>
              <a:t>demo and then </a:t>
            </a:r>
            <a:r>
              <a:rPr lang="en-US" sz="1400" b="1" dirty="0" smtClean="0">
                <a:latin typeface="Georgia" panose="02040502050405020303" pitchFamily="18" charset="0"/>
              </a:rPr>
              <a:t>transition </a:t>
            </a:r>
            <a:r>
              <a:rPr lang="en-US" sz="1400" b="1" dirty="0" smtClean="0">
                <a:latin typeface="Georgia" panose="02040502050405020303" pitchFamily="18" charset="0"/>
              </a:rPr>
              <a:t>to the </a:t>
            </a:r>
            <a:r>
              <a:rPr lang="en-US" sz="1400" b="1" dirty="0" smtClean="0">
                <a:latin typeface="Georgia" panose="02040502050405020303" pitchFamily="18" charset="0"/>
              </a:rPr>
              <a:t>real money game.</a:t>
            </a:r>
            <a:endParaRPr lang="en-US" sz="1400" b="1" dirty="0">
              <a:latin typeface="Georgia" panose="02040502050405020303"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8381" y="893530"/>
            <a:ext cx="9495238" cy="5859279"/>
          </a:xfrm>
          <a:prstGeom prst="rect">
            <a:avLst/>
          </a:prstGeom>
        </p:spPr>
      </p:pic>
    </p:spTree>
    <p:extLst>
      <p:ext uri="{BB962C8B-B14F-4D97-AF65-F5344CB8AC3E}">
        <p14:creationId xmlns:p14="http://schemas.microsoft.com/office/powerpoint/2010/main" val="2557757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3678" y="93311"/>
            <a:ext cx="11340789" cy="800219"/>
          </a:xfrm>
          <a:prstGeom prst="rect">
            <a:avLst/>
          </a:prstGeom>
          <a:noFill/>
        </p:spPr>
        <p:txBody>
          <a:bodyPr wrap="square" rtlCol="0">
            <a:spAutoFit/>
          </a:bodyPr>
          <a:lstStyle/>
          <a:p>
            <a:pPr algn="ctr"/>
            <a:r>
              <a:rPr lang="en-US" b="1" dirty="0" smtClean="0">
                <a:latin typeface="Georgia" panose="02040502050405020303" pitchFamily="18" charset="0"/>
              </a:rPr>
              <a:t>Georgia Lottery </a:t>
            </a:r>
            <a:r>
              <a:rPr lang="en-US" b="1" dirty="0" smtClean="0">
                <a:latin typeface="Georgia" panose="02040502050405020303" pitchFamily="18" charset="0"/>
              </a:rPr>
              <a:t>Online Gambling </a:t>
            </a:r>
            <a:r>
              <a:rPr lang="en-US" b="1" dirty="0" smtClean="0">
                <a:latin typeface="Georgia" panose="02040502050405020303" pitchFamily="18" charset="0"/>
              </a:rPr>
              <a:t>Games- October 16, 2019 </a:t>
            </a:r>
            <a:endParaRPr lang="en-US" b="1" dirty="0" smtClean="0">
              <a:latin typeface="Georgia" panose="02040502050405020303" pitchFamily="18" charset="0"/>
            </a:endParaRPr>
          </a:p>
          <a:p>
            <a:pPr algn="ctr"/>
            <a:r>
              <a:rPr lang="en-US" sz="1400" b="1" dirty="0" smtClean="0">
                <a:latin typeface="Georgia" panose="02040502050405020303" pitchFamily="18" charset="0"/>
              </a:rPr>
              <a:t>Notice the amount of gambling games using child imagery and themes. The gambling games </a:t>
            </a:r>
            <a:r>
              <a:rPr lang="en-US" sz="1400" b="1" dirty="0" smtClean="0">
                <a:latin typeface="Georgia" panose="02040502050405020303" pitchFamily="18" charset="0"/>
              </a:rPr>
              <a:t>start off</a:t>
            </a:r>
          </a:p>
          <a:p>
            <a:pPr algn="ctr"/>
            <a:r>
              <a:rPr lang="en-US" sz="1400" b="1" dirty="0" smtClean="0">
                <a:latin typeface="Georgia" panose="02040502050405020303" pitchFamily="18" charset="0"/>
              </a:rPr>
              <a:t>with a free-to-play </a:t>
            </a:r>
            <a:r>
              <a:rPr lang="en-US" sz="1400" b="1" dirty="0" smtClean="0">
                <a:latin typeface="Georgia" panose="02040502050405020303" pitchFamily="18" charset="0"/>
              </a:rPr>
              <a:t>demo and then </a:t>
            </a:r>
            <a:r>
              <a:rPr lang="en-US" sz="1400" b="1" dirty="0" smtClean="0">
                <a:latin typeface="Georgia" panose="02040502050405020303" pitchFamily="18" charset="0"/>
              </a:rPr>
              <a:t>transition </a:t>
            </a:r>
            <a:r>
              <a:rPr lang="en-US" sz="1400" b="1" dirty="0" smtClean="0">
                <a:latin typeface="Georgia" panose="02040502050405020303" pitchFamily="18" charset="0"/>
              </a:rPr>
              <a:t>to the </a:t>
            </a:r>
            <a:r>
              <a:rPr lang="en-US" sz="1400" b="1" dirty="0" smtClean="0">
                <a:latin typeface="Georgia" panose="02040502050405020303" pitchFamily="18" charset="0"/>
              </a:rPr>
              <a:t>real money game.</a:t>
            </a:r>
            <a:endParaRPr lang="en-US" sz="1400" b="1" dirty="0">
              <a:latin typeface="Georgia" panose="020405020504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0406" y="1600245"/>
            <a:ext cx="9438095" cy="4438095"/>
          </a:xfrm>
          <a:prstGeom prst="rect">
            <a:avLst/>
          </a:prstGeom>
        </p:spPr>
      </p:pic>
    </p:spTree>
    <p:extLst>
      <p:ext uri="{BB962C8B-B14F-4D97-AF65-F5344CB8AC3E}">
        <p14:creationId xmlns:p14="http://schemas.microsoft.com/office/powerpoint/2010/main" val="3224062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p:cNvSpPr txBox="1">
            <a:spLocks noChangeArrowheads="1"/>
          </p:cNvSpPr>
          <p:nvPr/>
        </p:nvSpPr>
        <p:spPr bwMode="auto">
          <a:xfrm>
            <a:off x="168166" y="120870"/>
            <a:ext cx="1189771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endParaRPr lang="en-US" b="1" dirty="0" smtClean="0"/>
          </a:p>
          <a:p>
            <a:pPr algn="ctr"/>
            <a:r>
              <a:rPr lang="en-US" sz="3000" b="1" dirty="0" smtClean="0">
                <a:latin typeface="Times New Roman" panose="02020603050405020304" pitchFamily="18" charset="0"/>
                <a:cs typeface="Times New Roman" panose="02020603050405020304" pitchFamily="18" charset="0"/>
              </a:rPr>
              <a:t>HISTORICAL RACING MACHINES ARE SLOTS</a:t>
            </a:r>
          </a:p>
          <a:p>
            <a:pPr algn="ctr"/>
            <a:endParaRPr lang="en-US" sz="3000" b="1" dirty="0" smtClean="0">
              <a:latin typeface="Times New Roman" panose="02020603050405020304" pitchFamily="18" charset="0"/>
              <a:cs typeface="Times New Roman" panose="02020603050405020304" pitchFamily="18" charset="0"/>
            </a:endParaRPr>
          </a:p>
          <a:p>
            <a:pPr algn="ctr"/>
            <a:endParaRPr lang="en-US" sz="3000" b="1" dirty="0">
              <a:latin typeface="Times New Roman" panose="02020603050405020304" pitchFamily="18" charset="0"/>
              <a:cs typeface="Times New Roman" panose="02020603050405020304" pitchFamily="18" charset="0"/>
            </a:endParaRPr>
          </a:p>
          <a:p>
            <a:pPr algn="ctr"/>
            <a:r>
              <a:rPr lang="en-US" sz="3000" b="1" dirty="0" smtClean="0">
                <a:latin typeface="Times New Roman" panose="02020603050405020304" pitchFamily="18" charset="0"/>
                <a:cs typeface="Times New Roman" panose="02020603050405020304" pitchFamily="18" charset="0"/>
              </a:rPr>
              <a:t>“</a:t>
            </a:r>
            <a:r>
              <a:rPr lang="en-US" sz="3000" b="1" dirty="0">
                <a:latin typeface="Times New Roman" panose="02020603050405020304" pitchFamily="18" charset="0"/>
                <a:cs typeface="Times New Roman" panose="02020603050405020304" pitchFamily="18" charset="0"/>
              </a:rPr>
              <a:t>Idaho Lawmakers Say They Were Duped on Instant Horse Racing” </a:t>
            </a:r>
          </a:p>
          <a:p>
            <a:endParaRPr lang="en-US" dirty="0" smtClean="0"/>
          </a:p>
          <a:p>
            <a:pPr algn="r"/>
            <a:r>
              <a:rPr lang="en-US" dirty="0" smtClean="0">
                <a:latin typeface="Times New Roman" panose="02020603050405020304" pitchFamily="18" charset="0"/>
                <a:cs typeface="Times New Roman" panose="02020603050405020304" pitchFamily="18" charset="0"/>
              </a:rPr>
              <a:t>By KIMBERLEE </a:t>
            </a:r>
            <a:r>
              <a:rPr lang="en-US" dirty="0">
                <a:latin typeface="Times New Roman" panose="02020603050405020304" pitchFamily="18" charset="0"/>
                <a:cs typeface="Times New Roman" panose="02020603050405020304" pitchFamily="18" charset="0"/>
              </a:rPr>
              <a:t>KRUESI, </a:t>
            </a:r>
            <a:r>
              <a:rPr lang="en-US" i="1" dirty="0">
                <a:latin typeface="Times New Roman" panose="02020603050405020304" pitchFamily="18" charset="0"/>
                <a:cs typeface="Times New Roman" panose="02020603050405020304" pitchFamily="18" charset="0"/>
              </a:rPr>
              <a:t>Associated </a:t>
            </a:r>
            <a:r>
              <a:rPr lang="en-US" i="1" dirty="0" smtClean="0">
                <a:latin typeface="Times New Roman" panose="02020603050405020304" pitchFamily="18" charset="0"/>
                <a:cs typeface="Times New Roman" panose="02020603050405020304" pitchFamily="18" charset="0"/>
              </a:rPr>
              <a:t>Press, </a:t>
            </a:r>
            <a:r>
              <a:rPr lang="en-US" dirty="0" smtClean="0">
                <a:latin typeface="Times New Roman" panose="02020603050405020304" pitchFamily="18" charset="0"/>
                <a:cs typeface="Times New Roman" panose="02020603050405020304" pitchFamily="18" charset="0"/>
              </a:rPr>
              <a:t>Feb. </a:t>
            </a:r>
            <a:r>
              <a:rPr lang="en-US" dirty="0">
                <a:latin typeface="Times New Roman" panose="02020603050405020304" pitchFamily="18" charset="0"/>
                <a:cs typeface="Times New Roman" panose="02020603050405020304" pitchFamily="18" charset="0"/>
              </a:rPr>
              <a:t>11, 2015</a:t>
            </a:r>
          </a:p>
          <a:p>
            <a:endParaRPr lang="en-US" u="sng" dirty="0" smtClean="0">
              <a:hlinkClick r:id="rId2"/>
            </a:endParaRPr>
          </a:p>
          <a:p>
            <a:pPr algn="r"/>
            <a:r>
              <a:rPr lang="en-US" sz="1000" u="sng" dirty="0" smtClean="0">
                <a:latin typeface="Times New Roman" panose="02020603050405020304" pitchFamily="18" charset="0"/>
                <a:cs typeface="Times New Roman" panose="02020603050405020304" pitchFamily="18" charset="0"/>
                <a:hlinkClick r:id="rId2"/>
              </a:rPr>
              <a:t> https</a:t>
            </a:r>
            <a:r>
              <a:rPr lang="en-US" sz="1000" u="sng" dirty="0">
                <a:latin typeface="Times New Roman" panose="02020603050405020304" pitchFamily="18" charset="0"/>
                <a:cs typeface="Times New Roman" panose="02020603050405020304" pitchFamily="18" charset="0"/>
                <a:hlinkClick r:id="rId2"/>
              </a:rPr>
              <a:t>://magicvalley.com/news/local/govt-and-politics/idaho-lawmakers-say-they-were-duped-on-instant-horse-racing/article_fb9373f0-b205-11e4-9f54-9b268638ecc3.html</a:t>
            </a:r>
            <a:endParaRPr lang="en-US" sz="1000" dirty="0">
              <a:latin typeface="Times New Roman" panose="02020603050405020304" pitchFamily="18" charset="0"/>
              <a:cs typeface="Times New Roman" panose="02020603050405020304" pitchFamily="18" charset="0"/>
            </a:endParaRPr>
          </a:p>
          <a:p>
            <a:pPr algn="ctr">
              <a:lnSpc>
                <a:spcPct val="150000"/>
              </a:lnSpc>
            </a:pPr>
            <a:endParaRPr lang="en-US" altLang="en-US" sz="2800" b="1"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618" y="5511625"/>
            <a:ext cx="3310128" cy="1005840"/>
          </a:xfrm>
          <a:prstGeom prst="rect">
            <a:avLst/>
          </a:prstGeom>
        </p:spPr>
      </p:pic>
      <p:sp>
        <p:nvSpPr>
          <p:cNvPr id="4" name="TextBox 3"/>
          <p:cNvSpPr txBox="1"/>
          <p:nvPr/>
        </p:nvSpPr>
        <p:spPr>
          <a:xfrm>
            <a:off x="688742" y="2953407"/>
            <a:ext cx="10557327" cy="3016210"/>
          </a:xfrm>
          <a:prstGeom prst="rect">
            <a:avLst/>
          </a:prstGeom>
          <a:noFill/>
        </p:spPr>
        <p:txBody>
          <a:bodyPr wrap="square" rtlCol="0">
            <a:spAutoFit/>
          </a:bodyPr>
          <a:lstStyle/>
          <a:p>
            <a:pPr algn="ctr"/>
            <a:endParaRPr lang="en-US" sz="3600" b="1" dirty="0" smtClean="0">
              <a:latin typeface="Times New Roman" panose="02020603050405020304" pitchFamily="18" charset="0"/>
              <a:cs typeface="Times New Roman" panose="02020603050405020304" pitchFamily="18" charset="0"/>
            </a:endParaRPr>
          </a:p>
          <a:p>
            <a:pPr algn="ctr"/>
            <a:endParaRPr lang="en-US" sz="3600" b="1" dirty="0" smtClean="0">
              <a:latin typeface="Times New Roman" panose="02020603050405020304" pitchFamily="18" charset="0"/>
              <a:cs typeface="Times New Roman" panose="02020603050405020304" pitchFamily="18" charset="0"/>
            </a:endParaRPr>
          </a:p>
          <a:p>
            <a:pPr algn="ctr"/>
            <a:r>
              <a:rPr lang="en-US" sz="3600" b="1" dirty="0" smtClean="0">
                <a:latin typeface="Times New Roman" panose="02020603050405020304" pitchFamily="18" charset="0"/>
                <a:cs typeface="Times New Roman" panose="02020603050405020304" pitchFamily="18" charset="0"/>
              </a:rPr>
              <a:t>“</a:t>
            </a:r>
            <a:r>
              <a:rPr lang="en-US" sz="3600" b="1" dirty="0">
                <a:latin typeface="Times New Roman" panose="02020603050405020304" pitchFamily="18" charset="0"/>
                <a:cs typeface="Times New Roman" panose="02020603050405020304" pitchFamily="18" charset="0"/>
              </a:rPr>
              <a:t>Idaho lawmakers vote to repeal ‘instant racing’”</a:t>
            </a:r>
          </a:p>
          <a:p>
            <a:pPr algn="r"/>
            <a:endParaRPr lang="en-US" dirty="0" smtClean="0"/>
          </a:p>
          <a:p>
            <a:pPr algn="r"/>
            <a:r>
              <a:rPr lang="en-US" i="1" dirty="0" smtClean="0">
                <a:latin typeface="Times New Roman" panose="02020603050405020304" pitchFamily="18" charset="0"/>
                <a:cs typeface="Times New Roman" panose="02020603050405020304" pitchFamily="18" charset="0"/>
              </a:rPr>
              <a:t>The Spokane Spokesman-Review</a:t>
            </a:r>
            <a:r>
              <a:rPr lang="en-US" dirty="0" smtClean="0">
                <a:latin typeface="Times New Roman" panose="02020603050405020304" pitchFamily="18" charset="0"/>
                <a:cs typeface="Times New Roman" panose="02020603050405020304" pitchFamily="18" charset="0"/>
              </a:rPr>
              <a:t>, March </a:t>
            </a:r>
            <a:r>
              <a:rPr lang="en-US" dirty="0">
                <a:latin typeface="Times New Roman" panose="02020603050405020304" pitchFamily="18" charset="0"/>
                <a:cs typeface="Times New Roman" panose="02020603050405020304" pitchFamily="18" charset="0"/>
              </a:rPr>
              <a:t>26, </a:t>
            </a:r>
            <a:r>
              <a:rPr lang="en-US" dirty="0" smtClean="0">
                <a:latin typeface="Times New Roman" panose="02020603050405020304" pitchFamily="18" charset="0"/>
                <a:cs typeface="Times New Roman" panose="02020603050405020304" pitchFamily="18" charset="0"/>
              </a:rPr>
              <a:t>2015</a:t>
            </a:r>
          </a:p>
          <a:p>
            <a:pPr algn="r"/>
            <a:endParaRPr lang="en-US" dirty="0" smtClean="0">
              <a:latin typeface="Times New Roman" panose="02020603050405020304" pitchFamily="18" charset="0"/>
              <a:cs typeface="Times New Roman" panose="02020603050405020304" pitchFamily="18" charset="0"/>
            </a:endParaRPr>
          </a:p>
          <a:p>
            <a:pPr algn="r"/>
            <a:r>
              <a:rPr lang="en-US" sz="1000" u="sng" dirty="0">
                <a:latin typeface="Times New Roman" panose="02020603050405020304" pitchFamily="18" charset="0"/>
                <a:cs typeface="Times New Roman" panose="02020603050405020304" pitchFamily="18" charset="0"/>
                <a:hlinkClick r:id="rId4"/>
              </a:rPr>
              <a:t>http://www.spokesman.com/stories/2015/mar/26/idaho-lawmakers-vote-repeal-instant-racing/</a:t>
            </a:r>
            <a:endParaRPr lang="en-US" sz="1000" dirty="0">
              <a:latin typeface="Times New Roman" panose="02020603050405020304" pitchFamily="18" charset="0"/>
              <a:cs typeface="Times New Roman" panose="02020603050405020304" pitchFamily="18" charset="0"/>
            </a:endParaRPr>
          </a:p>
          <a:p>
            <a:pPr algn="r"/>
            <a:r>
              <a:rPr lang="en-US" dirty="0" smtClean="0"/>
              <a:t> </a:t>
            </a:r>
            <a:endParaRPr lang="en-US" dirty="0"/>
          </a:p>
        </p:txBody>
      </p:sp>
    </p:spTree>
    <p:extLst>
      <p:ext uri="{BB962C8B-B14F-4D97-AF65-F5344CB8AC3E}">
        <p14:creationId xmlns:p14="http://schemas.microsoft.com/office/powerpoint/2010/main" val="25993784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4675" y="1148570"/>
            <a:ext cx="8889564" cy="5303599"/>
          </a:xfrm>
          <a:prstGeom prst="rect">
            <a:avLst/>
          </a:prstGeom>
        </p:spPr>
      </p:pic>
      <p:sp>
        <p:nvSpPr>
          <p:cNvPr id="2" name="TextBox 1"/>
          <p:cNvSpPr txBox="1"/>
          <p:nvPr/>
        </p:nvSpPr>
        <p:spPr>
          <a:xfrm>
            <a:off x="81519" y="272790"/>
            <a:ext cx="12016431" cy="384721"/>
          </a:xfrm>
          <a:prstGeom prst="rect">
            <a:avLst/>
          </a:prstGeom>
          <a:noFill/>
        </p:spPr>
        <p:txBody>
          <a:bodyPr wrap="none" rtlCol="0">
            <a:spAutoFit/>
          </a:bodyPr>
          <a:lstStyle/>
          <a:p>
            <a:r>
              <a:rPr lang="en-US" sz="1900" b="1" dirty="0" smtClean="0">
                <a:latin typeface="Georgia" panose="02040502050405020303" pitchFamily="18" charset="0"/>
              </a:rPr>
              <a:t>A Revealing Truth About the Big Con Behind State Government and Commercialized Gambling</a:t>
            </a:r>
            <a:endParaRPr lang="en-US" sz="1900" b="1" dirty="0">
              <a:latin typeface="Georgia" panose="02040502050405020303" pitchFamily="18" charset="0"/>
            </a:endParaRPr>
          </a:p>
        </p:txBody>
      </p:sp>
    </p:spTree>
    <p:extLst>
      <p:ext uri="{BB962C8B-B14F-4D97-AF65-F5344CB8AC3E}">
        <p14:creationId xmlns:p14="http://schemas.microsoft.com/office/powerpoint/2010/main" val="2025041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54963"/>
            <a:ext cx="3310128" cy="1005840"/>
          </a:xfrm>
          <a:prstGeom prst="rect">
            <a:avLst/>
          </a:prstGeom>
        </p:spPr>
      </p:pic>
      <p:sp>
        <p:nvSpPr>
          <p:cNvPr id="3" name="TextBox 2"/>
          <p:cNvSpPr txBox="1"/>
          <p:nvPr/>
        </p:nvSpPr>
        <p:spPr>
          <a:xfrm>
            <a:off x="249141" y="206476"/>
            <a:ext cx="11708524" cy="5109091"/>
          </a:xfrm>
          <a:prstGeom prst="rect">
            <a:avLst/>
          </a:prstGeom>
          <a:noFill/>
        </p:spPr>
        <p:txBody>
          <a:bodyPr wrap="square" rtlCol="0">
            <a:spAutoFit/>
          </a:bodyPr>
          <a:lstStyle/>
          <a:p>
            <a:pPr algn="ctr"/>
            <a:r>
              <a:rPr lang="en-US" sz="3200" b="1" dirty="0" smtClean="0">
                <a:latin typeface="Georgia" panose="02040502050405020303" pitchFamily="18" charset="0"/>
              </a:rPr>
              <a:t>The Way Forward</a:t>
            </a:r>
          </a:p>
          <a:p>
            <a:endParaRPr lang="en-US" dirty="0" smtClean="0">
              <a:latin typeface="Georgia" panose="02040502050405020303" pitchFamily="18" charset="0"/>
            </a:endParaRPr>
          </a:p>
          <a:p>
            <a:endParaRPr lang="en-US" dirty="0">
              <a:latin typeface="Georgia" panose="02040502050405020303" pitchFamily="18" charset="0"/>
            </a:endParaRPr>
          </a:p>
          <a:p>
            <a:pPr marL="342900" indent="-342900">
              <a:buFont typeface="Arial" panose="020B0604020202020204" pitchFamily="34" charset="0"/>
              <a:buChar char="•"/>
            </a:pPr>
            <a:r>
              <a:rPr lang="en-US" sz="2400" dirty="0" smtClean="0">
                <a:latin typeface="Georgia" panose="02040502050405020303" pitchFamily="18" charset="0"/>
              </a:rPr>
              <a:t>Building </a:t>
            </a:r>
            <a:r>
              <a:rPr lang="en-US" sz="2400" dirty="0">
                <a:latin typeface="Georgia" panose="02040502050405020303" pitchFamily="18" charset="0"/>
              </a:rPr>
              <a:t>assets, the accumulation and investment of savings, are key for anyone looking to make a better life.  A home, a college fund, retirement accounts, a stock portfolio—these assets are the hallmarks of middle and upper class America, and they are all the result of savings</a:t>
            </a:r>
            <a:r>
              <a:rPr lang="en-US" sz="2400" dirty="0" smtClean="0">
                <a:latin typeface="Georgia" panose="02040502050405020303" pitchFamily="18" charset="0"/>
              </a:rPr>
              <a:t>.</a:t>
            </a:r>
          </a:p>
          <a:p>
            <a:endParaRPr lang="en-US" sz="2400" dirty="0">
              <a:latin typeface="Georgia" panose="02040502050405020303" pitchFamily="18" charset="0"/>
            </a:endParaRPr>
          </a:p>
          <a:p>
            <a:endParaRPr lang="en-US" sz="2400" b="1" i="1" dirty="0" smtClean="0">
              <a:latin typeface="Georgia" panose="02040502050405020303" pitchFamily="18" charset="0"/>
            </a:endParaRPr>
          </a:p>
          <a:p>
            <a:pPr marL="342900" indent="-342900">
              <a:buFont typeface="Arial" panose="020B0604020202020204" pitchFamily="34" charset="0"/>
              <a:buChar char="•"/>
            </a:pPr>
            <a:r>
              <a:rPr lang="en-US" sz="2400" b="1" i="1" dirty="0" smtClean="0">
                <a:latin typeface="Georgia" panose="02040502050405020303" pitchFamily="18" charset="0"/>
              </a:rPr>
              <a:t>Building </a:t>
            </a:r>
            <a:r>
              <a:rPr lang="en-US" sz="2400" b="1" i="1" dirty="0">
                <a:latin typeface="Georgia" panose="02040502050405020303" pitchFamily="18" charset="0"/>
              </a:rPr>
              <a:t>assets</a:t>
            </a:r>
            <a:r>
              <a:rPr lang="en-US" sz="2400" b="1" dirty="0">
                <a:latin typeface="Georgia" panose="02040502050405020303" pitchFamily="18" charset="0"/>
              </a:rPr>
              <a:t> </a:t>
            </a:r>
            <a:r>
              <a:rPr lang="en-US" sz="2400" b="1" i="1" dirty="0">
                <a:latin typeface="Georgia" panose="02040502050405020303" pitchFamily="18" charset="0"/>
              </a:rPr>
              <a:t>is</a:t>
            </a:r>
            <a:r>
              <a:rPr lang="en-US" sz="2400" b="1" dirty="0">
                <a:latin typeface="Georgia" panose="02040502050405020303" pitchFamily="18" charset="0"/>
              </a:rPr>
              <a:t> </a:t>
            </a:r>
            <a:r>
              <a:rPr lang="en-US" sz="2400" b="1" i="1" dirty="0">
                <a:latin typeface="Georgia" panose="02040502050405020303" pitchFamily="18" charset="0"/>
              </a:rPr>
              <a:t>the direct opposite of commercialized gambling</a:t>
            </a:r>
            <a:r>
              <a:rPr lang="en-US" sz="2400" b="1" dirty="0">
                <a:latin typeface="Georgia" panose="02040502050405020303" pitchFamily="18" charset="0"/>
              </a:rPr>
              <a:t>.</a:t>
            </a:r>
            <a:r>
              <a:rPr lang="en-US" sz="2400" dirty="0">
                <a:latin typeface="Georgia" panose="02040502050405020303" pitchFamily="18" charset="0"/>
              </a:rPr>
              <a:t> No single policy reform would create more financial peace for low-to-middle-income citizens than reversing the current scheme of turning millions of people who are small earners, who could be small savers, into habitual bettors.</a:t>
            </a:r>
          </a:p>
          <a:p>
            <a:pPr lvl="0"/>
            <a:endParaRPr lang="en-US" dirty="0"/>
          </a:p>
        </p:txBody>
      </p:sp>
    </p:spTree>
    <p:extLst>
      <p:ext uri="{BB962C8B-B14F-4D97-AF65-F5344CB8AC3E}">
        <p14:creationId xmlns:p14="http://schemas.microsoft.com/office/powerpoint/2010/main" val="27211122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7537" y="5035531"/>
            <a:ext cx="3310128" cy="1005840"/>
          </a:xfrm>
          <a:prstGeom prst="rect">
            <a:avLst/>
          </a:prstGeom>
        </p:spPr>
      </p:pic>
      <p:sp>
        <p:nvSpPr>
          <p:cNvPr id="3" name="TextBox 2"/>
          <p:cNvSpPr txBox="1"/>
          <p:nvPr/>
        </p:nvSpPr>
        <p:spPr>
          <a:xfrm>
            <a:off x="0" y="0"/>
            <a:ext cx="11708524" cy="7273273"/>
          </a:xfrm>
          <a:prstGeom prst="rect">
            <a:avLst/>
          </a:prstGeom>
          <a:noFill/>
        </p:spPr>
        <p:txBody>
          <a:bodyPr wrap="square" rtlCol="0">
            <a:spAutoFit/>
          </a:bodyPr>
          <a:lstStyle/>
          <a:p>
            <a:pPr lvl="1"/>
            <a:r>
              <a:rPr lang="en-US" sz="3400" b="1" u="sng" dirty="0" smtClean="0">
                <a:solidFill>
                  <a:prstClr val="black"/>
                </a:solidFill>
                <a:latin typeface="Georgia" panose="02040502050405020303" pitchFamily="18" charset="0"/>
                <a:ea typeface="Times New Roman" panose="02020603050405020304" pitchFamily="18" charset="0"/>
              </a:rPr>
              <a:t>Goal</a:t>
            </a:r>
            <a:r>
              <a:rPr lang="en-US" sz="3400" b="1" u="sng" dirty="0">
                <a:solidFill>
                  <a:prstClr val="black"/>
                </a:solidFill>
                <a:latin typeface="Georgia" panose="02040502050405020303" pitchFamily="18" charset="0"/>
                <a:ea typeface="Times New Roman" panose="02020603050405020304" pitchFamily="18" charset="0"/>
              </a:rPr>
              <a:t>:</a:t>
            </a:r>
            <a:r>
              <a:rPr lang="en-US" sz="3400" b="1" dirty="0">
                <a:solidFill>
                  <a:prstClr val="black"/>
                </a:solidFill>
                <a:latin typeface="Georgia" panose="02040502050405020303" pitchFamily="18" charset="0"/>
                <a:ea typeface="Times New Roman" panose="02020603050405020304" pitchFamily="18" charset="0"/>
              </a:rPr>
              <a:t> Reduce the amount of gambling losses suffered by the </a:t>
            </a:r>
            <a:r>
              <a:rPr lang="en-US" sz="3400" b="1" dirty="0" smtClean="0">
                <a:solidFill>
                  <a:prstClr val="black"/>
                </a:solidFill>
                <a:latin typeface="Georgia" panose="02040502050405020303" pitchFamily="18" charset="0"/>
                <a:ea typeface="Times New Roman" panose="02020603050405020304" pitchFamily="18" charset="0"/>
              </a:rPr>
              <a:t>citizens of Georgia over </a:t>
            </a:r>
            <a:r>
              <a:rPr lang="en-US" sz="3400" b="1" dirty="0">
                <a:solidFill>
                  <a:prstClr val="black"/>
                </a:solidFill>
                <a:latin typeface="Georgia" panose="02040502050405020303" pitchFamily="18" charset="0"/>
                <a:ea typeface="Times New Roman" panose="02020603050405020304" pitchFamily="18" charset="0"/>
              </a:rPr>
              <a:t>the next eight years by 50%</a:t>
            </a:r>
            <a:endParaRPr lang="en-US" sz="3400" b="1" dirty="0">
              <a:solidFill>
                <a:prstClr val="black"/>
              </a:solidFill>
              <a:latin typeface="Times New Roman" panose="02020603050405020304" pitchFamily="18" charset="0"/>
              <a:ea typeface="Times New Roman" panose="02020603050405020304" pitchFamily="18" charset="0"/>
            </a:endParaRPr>
          </a:p>
          <a:p>
            <a:pPr algn="ctr"/>
            <a:endParaRPr lang="en-US" sz="1700" b="1" u="sng" dirty="0" smtClean="0">
              <a:latin typeface="Georgia" panose="02040502050405020303"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700" dirty="0" smtClean="0">
                <a:latin typeface="Georgia" panose="02040502050405020303" pitchFamily="18" charset="0"/>
                <a:ea typeface="Calibri" panose="020F0502020204030204" pitchFamily="34" charset="0"/>
                <a:cs typeface="Times New Roman" panose="02020603050405020304" pitchFamily="18" charset="0"/>
              </a:rPr>
              <a:t>No </a:t>
            </a:r>
            <a:r>
              <a:rPr lang="en-US" sz="1700" dirty="0">
                <a:latin typeface="Georgia" panose="02040502050405020303" pitchFamily="18" charset="0"/>
                <a:ea typeface="Calibri" panose="020F0502020204030204" pitchFamily="34" charset="0"/>
                <a:cs typeface="Times New Roman" panose="02020603050405020304" pitchFamily="18" charset="0"/>
              </a:rPr>
              <a:t>advertising or marketing to low income populations</a:t>
            </a:r>
          </a:p>
          <a:p>
            <a:pPr>
              <a:lnSpc>
                <a:spcPct val="115000"/>
              </a:lnSpc>
            </a:pPr>
            <a:r>
              <a:rPr lang="en-US" sz="1700" dirty="0">
                <a:latin typeface="Georgia" panose="02040502050405020303" pitchFamily="18"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1700" dirty="0" smtClean="0">
                <a:latin typeface="Georgia" panose="02040502050405020303" pitchFamily="18" charset="0"/>
                <a:ea typeface="Calibri" panose="020F0502020204030204" pitchFamily="34" charset="0"/>
                <a:cs typeface="Times New Roman" panose="02020603050405020304" pitchFamily="18" charset="0"/>
              </a:rPr>
              <a:t>No high dollar </a:t>
            </a:r>
            <a:r>
              <a:rPr lang="en-US" sz="1700" dirty="0">
                <a:latin typeface="Georgia" panose="02040502050405020303" pitchFamily="18" charset="0"/>
                <a:ea typeface="Calibri" panose="020F0502020204030204" pitchFamily="34" charset="0"/>
                <a:cs typeface="Times New Roman" panose="02020603050405020304" pitchFamily="18" charset="0"/>
              </a:rPr>
              <a:t>tickets should be marketed in low income </a:t>
            </a:r>
            <a:r>
              <a:rPr lang="en-US" sz="1700" dirty="0" smtClean="0">
                <a:latin typeface="Georgia" panose="02040502050405020303" pitchFamily="18" charset="0"/>
                <a:ea typeface="Calibri" panose="020F0502020204030204" pitchFamily="34" charset="0"/>
                <a:cs typeface="Times New Roman" panose="02020603050405020304" pitchFamily="18" charset="0"/>
              </a:rPr>
              <a:t>areas (&lt;$5)</a:t>
            </a:r>
            <a:endParaRPr lang="en-US" sz="1700" dirty="0">
              <a:latin typeface="Georgia" panose="02040502050405020303" pitchFamily="18" charset="0"/>
              <a:ea typeface="Calibri" panose="020F0502020204030204" pitchFamily="34" charset="0"/>
              <a:cs typeface="Times New Roman" panose="02020603050405020304" pitchFamily="18" charset="0"/>
            </a:endParaRPr>
          </a:p>
          <a:p>
            <a:pPr>
              <a:lnSpc>
                <a:spcPct val="115000"/>
              </a:lnSpc>
            </a:pPr>
            <a:r>
              <a:rPr lang="en-US" sz="1700" dirty="0">
                <a:latin typeface="Georgia" panose="02040502050405020303" pitchFamily="18"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1700" dirty="0">
                <a:latin typeface="Georgia" panose="02040502050405020303" pitchFamily="18" charset="0"/>
                <a:ea typeface="Calibri" panose="020F0502020204030204" pitchFamily="34" charset="0"/>
                <a:cs typeface="Times New Roman" panose="02020603050405020304" pitchFamily="18" charset="0"/>
              </a:rPr>
              <a:t>No gambling on credit</a:t>
            </a:r>
          </a:p>
          <a:p>
            <a:pPr marL="457200" marR="0">
              <a:lnSpc>
                <a:spcPct val="107000"/>
              </a:lnSpc>
              <a:spcBef>
                <a:spcPts val="0"/>
              </a:spcBef>
              <a:spcAft>
                <a:spcPts val="0"/>
              </a:spcAft>
            </a:pPr>
            <a:r>
              <a:rPr lang="en-US" sz="1700" dirty="0">
                <a:latin typeface="Georgia" panose="02040502050405020303" pitchFamily="18"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1700" dirty="0">
                <a:latin typeface="Georgia" panose="02040502050405020303" pitchFamily="18" charset="0"/>
                <a:ea typeface="Calibri" panose="020F0502020204030204" pitchFamily="34" charset="0"/>
                <a:cs typeface="Times New Roman" panose="02020603050405020304" pitchFamily="18" charset="0"/>
              </a:rPr>
              <a:t>To safeguard the health of minors, no kids under should be exposed to gambling ads and marketing on TV, radio, at point-of-sale, or on the internet. (should be sold like pornographic magazines in convenience stores</a:t>
            </a:r>
            <a:r>
              <a:rPr lang="en-US" sz="1700" dirty="0" smtClean="0">
                <a:latin typeface="Georgia" panose="02040502050405020303" pitchFamily="18" charset="0"/>
                <a:ea typeface="Calibri" panose="020F0502020204030204" pitchFamily="34" charset="0"/>
                <a:cs typeface="Times New Roman" panose="02020603050405020304" pitchFamily="18" charset="0"/>
              </a:rPr>
              <a:t>)</a:t>
            </a:r>
          </a:p>
          <a:p>
            <a:pPr marR="0" lvl="0">
              <a:lnSpc>
                <a:spcPct val="115000"/>
              </a:lnSpc>
              <a:spcBef>
                <a:spcPts val="0"/>
              </a:spcBef>
              <a:spcAft>
                <a:spcPts val="0"/>
              </a:spcAft>
            </a:pPr>
            <a:endParaRPr lang="en-US" sz="1700" dirty="0" smtClean="0">
              <a:latin typeface="Georgia" panose="02040502050405020303" pitchFamily="18" charset="0"/>
              <a:ea typeface="Calibri" panose="020F0502020204030204" pitchFamily="34" charset="0"/>
              <a:cs typeface="Times New Roman" panose="02020603050405020304" pitchFamily="18" charset="0"/>
            </a:endParaRPr>
          </a:p>
          <a:p>
            <a:pPr marL="342900" indent="-342900">
              <a:lnSpc>
                <a:spcPct val="115000"/>
              </a:lnSpc>
              <a:buFont typeface="Symbol" panose="05050102010706020507" pitchFamily="18" charset="2"/>
              <a:buChar char=""/>
            </a:pPr>
            <a:r>
              <a:rPr lang="en-US" sz="1700" dirty="0">
                <a:latin typeface="Georgia" panose="02040502050405020303" pitchFamily="18" charset="0"/>
                <a:ea typeface="Calibri" panose="020F0502020204030204" pitchFamily="34" charset="0"/>
                <a:cs typeface="Times New Roman" panose="02020603050405020304" pitchFamily="18" charset="0"/>
              </a:rPr>
              <a:t>Ban </a:t>
            </a:r>
            <a:r>
              <a:rPr lang="en-US" sz="1700" dirty="0" smtClean="0">
                <a:latin typeface="Georgia" panose="02040502050405020303" pitchFamily="18" charset="0"/>
                <a:ea typeface="Calibri" panose="020F0502020204030204" pitchFamily="34" charset="0"/>
                <a:cs typeface="Times New Roman" panose="02020603050405020304" pitchFamily="18" charset="0"/>
              </a:rPr>
              <a:t>“loot boxes” and other elements of commercialized gambling that are currently being engineered into </a:t>
            </a:r>
            <a:r>
              <a:rPr lang="en-US" sz="1700" dirty="0">
                <a:latin typeface="Georgia" panose="02040502050405020303" pitchFamily="18" charset="0"/>
                <a:ea typeface="Calibri" panose="020F0502020204030204" pitchFamily="34" charset="0"/>
                <a:cs typeface="Times New Roman" panose="02020603050405020304" pitchFamily="18" charset="0"/>
              </a:rPr>
              <a:t>video games in games that </a:t>
            </a:r>
            <a:r>
              <a:rPr lang="en-US" sz="1700" dirty="0" smtClean="0">
                <a:latin typeface="Georgia" panose="02040502050405020303" pitchFamily="18" charset="0"/>
                <a:ea typeface="Calibri" panose="020F0502020204030204" pitchFamily="34" charset="0"/>
                <a:cs typeface="Times New Roman" panose="02020603050405020304" pitchFamily="18" charset="0"/>
              </a:rPr>
              <a:t>kids </a:t>
            </a:r>
            <a:r>
              <a:rPr lang="en-US" sz="1700" dirty="0">
                <a:latin typeface="Georgia" panose="02040502050405020303" pitchFamily="18" charset="0"/>
                <a:ea typeface="Calibri" panose="020F0502020204030204" pitchFamily="34" charset="0"/>
                <a:cs typeface="Times New Roman" panose="02020603050405020304" pitchFamily="18" charset="0"/>
              </a:rPr>
              <a:t>under 18 </a:t>
            </a:r>
            <a:r>
              <a:rPr lang="en-US" sz="1700" dirty="0" smtClean="0">
                <a:latin typeface="Georgia" panose="02040502050405020303" pitchFamily="18" charset="0"/>
                <a:ea typeface="Calibri" panose="020F0502020204030204" pitchFamily="34" charset="0"/>
                <a:cs typeface="Times New Roman" panose="02020603050405020304" pitchFamily="18" charset="0"/>
              </a:rPr>
              <a:t>are playing</a:t>
            </a:r>
            <a:r>
              <a:rPr lang="en-US" sz="1700" dirty="0">
                <a:latin typeface="Georgia" panose="02040502050405020303" pitchFamily="18" charset="0"/>
                <a:ea typeface="Calibri" panose="020F0502020204030204" pitchFamily="34" charset="0"/>
                <a:cs typeface="Times New Roman" panose="02020603050405020304" pitchFamily="18" charset="0"/>
              </a:rPr>
              <a:t> </a:t>
            </a:r>
          </a:p>
          <a:p>
            <a:pPr marL="171450" marR="0">
              <a:lnSpc>
                <a:spcPct val="115000"/>
              </a:lnSpc>
              <a:spcBef>
                <a:spcPts val="0"/>
              </a:spcBef>
              <a:spcAft>
                <a:spcPts val="0"/>
              </a:spcAft>
            </a:pPr>
            <a:endParaRPr lang="en-US" sz="1700" dirty="0">
              <a:latin typeface="Georgia" panose="02040502050405020303"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700" dirty="0">
                <a:latin typeface="Georgia" panose="02040502050405020303" pitchFamily="18" charset="0"/>
                <a:ea typeface="Calibri" panose="020F0502020204030204" pitchFamily="34" charset="0"/>
                <a:cs typeface="Times New Roman" panose="02020603050405020304" pitchFamily="18" charset="0"/>
              </a:rPr>
              <a:t>Reduce the amount of lottery games being marketed to the public</a:t>
            </a:r>
          </a:p>
          <a:p>
            <a:pPr marL="457200" marR="0">
              <a:lnSpc>
                <a:spcPct val="107000"/>
              </a:lnSpc>
              <a:spcBef>
                <a:spcPts val="0"/>
              </a:spcBef>
              <a:spcAft>
                <a:spcPts val="0"/>
              </a:spcAft>
            </a:pPr>
            <a:r>
              <a:rPr lang="en-US" sz="1700" dirty="0">
                <a:latin typeface="Georgia" panose="02040502050405020303" pitchFamily="18"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1700" dirty="0">
                <a:latin typeface="Georgia" panose="02040502050405020303" pitchFamily="18" charset="0"/>
                <a:ea typeface="Calibri" panose="020F0502020204030204" pitchFamily="34" charset="0"/>
                <a:cs typeface="Times New Roman" panose="02020603050405020304" pitchFamily="18" charset="0"/>
              </a:rPr>
              <a:t>Reduce the speed of the gambling (eliminate scratch tickets, </a:t>
            </a:r>
            <a:r>
              <a:rPr lang="en-US" sz="1700" dirty="0" smtClean="0">
                <a:latin typeface="Georgia" panose="02040502050405020303" pitchFamily="18" charset="0"/>
                <a:ea typeface="Calibri" panose="020F0502020204030204" pitchFamily="34" charset="0"/>
                <a:cs typeface="Times New Roman" panose="02020603050405020304" pitchFamily="18" charset="0"/>
              </a:rPr>
              <a:t>electronic gambling machines, </a:t>
            </a:r>
            <a:r>
              <a:rPr lang="en-US" sz="1700" dirty="0">
                <a:latin typeface="Georgia" panose="02040502050405020303" pitchFamily="18" charset="0"/>
                <a:ea typeface="Calibri" panose="020F0502020204030204" pitchFamily="34" charset="0"/>
                <a:cs typeface="Times New Roman" panose="02020603050405020304" pitchFamily="18" charset="0"/>
              </a:rPr>
              <a:t>and online gambling)</a:t>
            </a:r>
          </a:p>
          <a:p>
            <a:pPr>
              <a:lnSpc>
                <a:spcPct val="115000"/>
              </a:lnSpc>
            </a:pPr>
            <a:r>
              <a:rPr lang="en-US" sz="1700" dirty="0">
                <a:latin typeface="Georgia" panose="02040502050405020303" pitchFamily="18"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1700" dirty="0">
                <a:latin typeface="Georgia" panose="02040502050405020303" pitchFamily="18" charset="0"/>
                <a:ea typeface="Calibri" panose="020F0502020204030204" pitchFamily="34" charset="0"/>
                <a:cs typeface="Times New Roman" panose="02020603050405020304" pitchFamily="18" charset="0"/>
              </a:rPr>
              <a:t>Make gambling interests pay for the damage they cause </a:t>
            </a:r>
            <a:r>
              <a:rPr lang="en-US" sz="1700" b="1" dirty="0">
                <a:latin typeface="Georgia" panose="02040502050405020303" pitchFamily="18" charset="0"/>
                <a:ea typeface="Calibri" panose="020F0502020204030204" pitchFamily="34" charset="0"/>
                <a:cs typeface="Times New Roman" panose="02020603050405020304" pitchFamily="18" charset="0"/>
              </a:rPr>
              <a:t> </a:t>
            </a:r>
            <a:endParaRPr lang="en-US" sz="1700" dirty="0">
              <a:latin typeface="Georgia" panose="02040502050405020303" pitchFamily="18" charset="0"/>
              <a:ea typeface="Calibri" panose="020F0502020204030204" pitchFamily="34" charset="0"/>
              <a:cs typeface="Times New Roman" panose="02020603050405020304" pitchFamily="18" charset="0"/>
            </a:endParaRPr>
          </a:p>
          <a:p>
            <a:pPr lvl="0"/>
            <a:endParaRPr lang="en-US" dirty="0"/>
          </a:p>
        </p:txBody>
      </p:sp>
    </p:spTree>
    <p:extLst>
      <p:ext uri="{BB962C8B-B14F-4D97-AF65-F5344CB8AC3E}">
        <p14:creationId xmlns:p14="http://schemas.microsoft.com/office/powerpoint/2010/main" val="8271042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0104" t="12045" r="947" b="7841"/>
          <a:stretch/>
        </p:blipFill>
        <p:spPr>
          <a:xfrm>
            <a:off x="136636" y="252246"/>
            <a:ext cx="11963933" cy="6217920"/>
          </a:xfrm>
          <a:prstGeom prst="rect">
            <a:avLst/>
          </a:prstGeom>
        </p:spPr>
      </p:pic>
    </p:spTree>
    <p:extLst>
      <p:ext uri="{BB962C8B-B14F-4D97-AF65-F5344CB8AC3E}">
        <p14:creationId xmlns:p14="http://schemas.microsoft.com/office/powerpoint/2010/main" val="2404824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463E4F18-9E8E-4301-AA25-DF1A4EAE1EBB}"/>
</file>

<file path=customXml/itemProps2.xml><?xml version="1.0" encoding="utf-8"?>
<ds:datastoreItem xmlns:ds="http://schemas.openxmlformats.org/officeDocument/2006/customXml" ds:itemID="{3551F5E5-CC97-4700-B84E-8BB1A7FF6039}"/>
</file>

<file path=customXml/itemProps3.xml><?xml version="1.0" encoding="utf-8"?>
<ds:datastoreItem xmlns:ds="http://schemas.openxmlformats.org/officeDocument/2006/customXml" ds:itemID="{07F238EF-9E65-45A9-8E5A-5D64E29E6190}"/>
</file>

<file path=docProps/app.xml><?xml version="1.0" encoding="utf-8"?>
<Properties xmlns="http://schemas.openxmlformats.org/officeDocument/2006/extended-properties" xmlns:vt="http://schemas.openxmlformats.org/officeDocument/2006/docPropsVTypes">
  <TotalTime>1389</TotalTime>
  <Words>1714</Words>
  <Application>Microsoft Office PowerPoint</Application>
  <PresentationFormat>Widescreen</PresentationFormat>
  <Paragraphs>167</Paragraphs>
  <Slides>23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Arial Black</vt:lpstr>
      <vt:lpstr>Calibri</vt:lpstr>
      <vt:lpstr>Calibri Light</vt:lpstr>
      <vt:lpstr>Georgia</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 Presentation Stop Predatory Gambling</dc:title>
  <dc:creator>Les Bernal</dc:creator>
  <cp:lastModifiedBy>Les Bernal</cp:lastModifiedBy>
  <cp:revision>134</cp:revision>
  <dcterms:created xsi:type="dcterms:W3CDTF">2016-12-06T18:32:28Z</dcterms:created>
  <dcterms:modified xsi:type="dcterms:W3CDTF">2019-10-17T02:22:41Z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