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Default Extension="jpg&amp;ehk=yNTGZdwER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256" r:id="rId2"/>
    <p:sldId id="344" r:id="rId3"/>
    <p:sldId id="324" r:id="rId4"/>
    <p:sldId id="332" r:id="rId5"/>
    <p:sldId id="345" r:id="rId6"/>
    <p:sldId id="349" r:id="rId7"/>
    <p:sldId id="334" r:id="rId8"/>
    <p:sldId id="333" r:id="rId9"/>
    <p:sldId id="347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76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74" autoAdjust="0"/>
    <p:restoredTop sz="90647" autoAdjust="0"/>
  </p:normalViewPr>
  <p:slideViewPr>
    <p:cSldViewPr>
      <p:cViewPr varScale="1">
        <p:scale>
          <a:sx n="66" d="100"/>
          <a:sy n="66" d="100"/>
        </p:scale>
        <p:origin x="152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292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292A89F1-4B90-489B-A948-858B7A0B17ED}" type="datetimeFigureOut">
              <a:rPr lang="en-US" smtClean="0"/>
              <a:pPr/>
              <a:t>11/4/2017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292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4FBAAD15-F0F8-492B-B2F1-BE33180DB8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28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292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F92E67ED-EFB9-4ED1-9D22-32EA70613E3E}" type="datetimeFigureOut">
              <a:rPr lang="en-US" smtClean="0"/>
              <a:pPr/>
              <a:t>11/4/2017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23" y="4415077"/>
            <a:ext cx="5608954" cy="4183539"/>
          </a:xfrm>
          <a:prstGeom prst="rect">
            <a:avLst/>
          </a:prstGeom>
        </p:spPr>
        <p:txBody>
          <a:bodyPr vert="horz" lIns="91330" tIns="45665" rIns="91330" bIns="4566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292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D14A3FFB-74B4-4CF3-BBA8-94DFA23069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A3FFB-74B4-4CF3-BBA8-94DFA230699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90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A3FFB-74B4-4CF3-BBA8-94DFA230699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3102-AD23-4BFF-87AE-61567A0BE8E3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5725-E820-4B2A-A81C-15E6A453397F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DB90A-5AB2-4BF4-8147-F4CADCC03FE3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ECF7D-CB0D-4FDB-902B-9E5CD56B2F3F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5614-9033-4786-9235-17DD4EEE6651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D299-E27D-455F-9667-E019E6CEA2DD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A9CB-1752-48C5-8105-E376DCE212C0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1C62-8F5A-4581-84EA-8C88B3391AE6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98DDE-8CD0-4E97-98D0-8F413940748F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ABC42-E576-4B96-A2BC-C9DCC9DAE463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B64A-A574-4632-8FB6-30501D3E1ACB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4BB6B48-E8B6-492E-B5F2-B7A73A7469AD}" type="datetime1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&amp;ehk=yNTGZdwER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rgbClr val="0070C0"/>
                </a:solidFill>
              </a:rPr>
            </a:br>
            <a:br>
              <a:rPr lang="en-US" dirty="0">
                <a:solidFill>
                  <a:srgbClr val="0070C0"/>
                </a:solidFill>
              </a:rPr>
            </a:br>
            <a:br>
              <a:rPr lang="en-US" dirty="0">
                <a:solidFill>
                  <a:srgbClr val="0070C0"/>
                </a:solidFill>
              </a:rPr>
            </a:br>
            <a:br>
              <a:rPr lang="en-US" dirty="0">
                <a:solidFill>
                  <a:srgbClr val="0070C0"/>
                </a:solidFill>
              </a:rPr>
            </a:br>
            <a:br>
              <a:rPr lang="en-US" dirty="0">
                <a:solidFill>
                  <a:srgbClr val="0070C0"/>
                </a:solidFill>
              </a:rPr>
            </a:b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2" name="Subtitle 1"/>
          <p:cNvSpPr>
            <a:spLocks noGrp="1"/>
          </p:cNvSpPr>
          <p:nvPr>
            <p:ph idx="1"/>
          </p:nvPr>
        </p:nvSpPr>
        <p:spPr>
          <a:xfrm>
            <a:off x="457200" y="5029200"/>
            <a:ext cx="8229600" cy="15240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32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Berneta Haynes, JD</a:t>
            </a:r>
            <a:endParaRPr lang="en-US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 of Equity and Access</a:t>
            </a:r>
          </a:p>
          <a:p>
            <a:pPr algn="ctr">
              <a:buNone/>
            </a:pPr>
            <a:r>
              <a:rPr lang="en-US" sz="32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Georgia Watch</a:t>
            </a:r>
          </a:p>
          <a:p>
            <a:pPr algn="ctr">
              <a:buNone/>
            </a:pPr>
            <a:r>
              <a:rPr lang="en-US" sz="3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www.georgiawatch.org</a:t>
            </a:r>
            <a:br>
              <a:rPr lang="en-US" sz="1800" dirty="0">
                <a:latin typeface="Berlin Sans FB" pitchFamily="34" charset="0"/>
              </a:rPr>
            </a:br>
            <a:endParaRPr lang="en-US" sz="1800" dirty="0">
              <a:latin typeface="Berlin Sans FB" pitchFamily="34" charset="0"/>
            </a:endParaRPr>
          </a:p>
          <a:p>
            <a:pPr algn="ctr">
              <a:buNone/>
            </a:pPr>
            <a:endParaRPr lang="en-US" sz="1800" i="1" dirty="0">
              <a:latin typeface="Berlin Sans FB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905000"/>
            <a:ext cx="3373541" cy="2209800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0600"/>
            <a:ext cx="2826327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681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284" y="457201"/>
            <a:ext cx="8229600" cy="990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Who We Are &amp; What We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055769" cy="356696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2800" dirty="0"/>
              <a:t>Nonprofit 501(c)(3), nonpartisan consumer advocacy organization that ensures consumers have a voice in policymaking</a:t>
            </a:r>
          </a:p>
          <a:p>
            <a:pPr lvl="0"/>
            <a:r>
              <a:rPr lang="en-US" sz="2800" dirty="0"/>
              <a:t>Empower consumers through outreach and education</a:t>
            </a:r>
          </a:p>
          <a:p>
            <a:pPr lvl="0"/>
            <a:r>
              <a:rPr lang="en-US" sz="2800" dirty="0"/>
              <a:t>Serve as a trusted resource for elected officials, the public, and the media</a:t>
            </a:r>
          </a:p>
          <a:p>
            <a:pPr lvl="0"/>
            <a:r>
              <a:rPr lang="en-US" sz="2800" dirty="0"/>
              <a:t>Keep a watchful eye on legislation, court cases and proposed rules that impact consumers</a:t>
            </a:r>
          </a:p>
          <a:p>
            <a:pPr lvl="0"/>
            <a:r>
              <a:rPr lang="en-US" sz="2800" dirty="0"/>
              <a:t>Offer a toll-free consumer helpline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B7BA501-F823-4610-AD8A-92D2481F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800601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D612FF-53B0-4A99-B0EA-7B01806DE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29541"/>
            <a:ext cx="1676143" cy="16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9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Health Access Program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3931920" cy="4865688"/>
          </a:xfrm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endParaRPr lang="en-US" dirty="0"/>
          </a:p>
          <a:p>
            <a:pPr>
              <a:buClr>
                <a:srgbClr val="0070C0"/>
              </a:buClr>
            </a:pPr>
            <a:r>
              <a:rPr lang="en-US" dirty="0"/>
              <a:t>Our Health Access Program seeks to expand access to safe, quality and affordable healthcare for all Georgians through consumer empowerment, policy development, and advocacy.</a:t>
            </a:r>
          </a:p>
          <a:p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343400" y="1524000"/>
            <a:ext cx="2133600" cy="5029200"/>
          </a:xfrm>
        </p:spPr>
        <p:txBody>
          <a:bodyPr>
            <a:normAutofit/>
          </a:bodyPr>
          <a:lstStyle/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endParaRPr lang="en-US" sz="900" b="1" dirty="0">
              <a:solidFill>
                <a:srgbClr val="FF0000"/>
              </a:solidFill>
            </a:endParaRP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r>
              <a:rPr lang="en-US" sz="2000" b="1" dirty="0">
                <a:solidFill>
                  <a:srgbClr val="FF0000"/>
                </a:solidFill>
              </a:rPr>
              <a:t>Healthcare Cost &amp; Quality</a:t>
            </a:r>
            <a:endParaRPr lang="en-US" sz="1000" b="1" dirty="0">
              <a:solidFill>
                <a:srgbClr val="FF0000"/>
              </a:solidFill>
            </a:endParaRP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endParaRPr lang="en-US" sz="900" b="1" dirty="0">
              <a:solidFill>
                <a:srgbClr val="FF0000"/>
              </a:solidFill>
            </a:endParaRP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r>
              <a:rPr lang="en-US" sz="2000" b="1" dirty="0">
                <a:solidFill>
                  <a:srgbClr val="FF0000"/>
                </a:solidFill>
              </a:rPr>
              <a:t>Industry Transparency</a:t>
            </a: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endParaRPr lang="en-US" sz="900" b="1" dirty="0">
              <a:solidFill>
                <a:srgbClr val="FF0000"/>
              </a:solidFill>
            </a:endParaRP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r>
              <a:rPr lang="en-US" sz="2000" b="1" dirty="0">
                <a:solidFill>
                  <a:srgbClr val="FF0000"/>
                </a:solidFill>
              </a:rPr>
              <a:t>Patient Safety </a:t>
            </a: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endParaRPr lang="en-US" sz="900" b="1" dirty="0">
              <a:solidFill>
                <a:srgbClr val="FF0000"/>
              </a:solidFill>
            </a:endParaRP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r>
              <a:rPr lang="en-US" sz="2000" b="1" dirty="0">
                <a:solidFill>
                  <a:srgbClr val="FF0000"/>
                </a:solidFill>
              </a:rPr>
              <a:t>Medical Bills</a:t>
            </a:r>
          </a:p>
          <a:p>
            <a:pPr marL="0" lvl="3" indent="0">
              <a:lnSpc>
                <a:spcPct val="120000"/>
              </a:lnSpc>
              <a:buClr>
                <a:srgbClr val="0070C0"/>
              </a:buClr>
              <a:buSzPct val="85000"/>
              <a:buNone/>
            </a:pPr>
            <a:endParaRPr lang="en-US" sz="900" b="1" dirty="0">
              <a:solidFill>
                <a:srgbClr val="FF0000"/>
              </a:solidFill>
            </a:endParaRPr>
          </a:p>
          <a:p>
            <a:pPr marL="182880" lvl="3">
              <a:lnSpc>
                <a:spcPct val="120000"/>
              </a:lnSpc>
              <a:buClr>
                <a:srgbClr val="0070C0"/>
              </a:buClr>
              <a:buSzPct val="85000"/>
            </a:pPr>
            <a:r>
              <a:rPr lang="en-US" sz="2000" b="1" dirty="0">
                <a:solidFill>
                  <a:srgbClr val="FF0000"/>
                </a:solidFill>
              </a:rPr>
              <a:t>Insurance Coverage</a:t>
            </a:r>
            <a:endParaRPr lang="en-US" sz="1100" b="1" dirty="0">
              <a:solidFill>
                <a:srgbClr val="FF0000"/>
              </a:solidFill>
            </a:endParaRPr>
          </a:p>
          <a:p>
            <a:pPr marL="0" lvl="3" indent="0">
              <a:buSzPct val="85000"/>
              <a:buNone/>
            </a:pPr>
            <a:endParaRPr lang="en-US" sz="900" b="1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066800"/>
            <a:ext cx="2441864" cy="2258328"/>
          </a:xfrm>
          <a:prstGeom prst="rect">
            <a:avLst/>
          </a:prstGeom>
        </p:spPr>
      </p:pic>
      <p:pic>
        <p:nvPicPr>
          <p:cNvPr id="14" name="Content Placeholder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733800"/>
            <a:ext cx="1958812" cy="23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1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9900"/>
                </a:solidFill>
              </a:rPr>
              <a:t>Policy Report on APRN Practice in GA</a:t>
            </a:r>
            <a:br>
              <a:rPr lang="en-US" b="1" dirty="0">
                <a:solidFill>
                  <a:srgbClr val="009900"/>
                </a:solidFill>
              </a:rPr>
            </a:br>
            <a:r>
              <a:rPr lang="en-US" sz="3100" dirty="0">
                <a:solidFill>
                  <a:schemeClr val="accent2">
                    <a:lumMod val="50000"/>
                  </a:schemeClr>
                </a:solidFill>
              </a:rPr>
              <a:t>Released January 2015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8200" y="2667000"/>
            <a:ext cx="4267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Georgia ranks 39</a:t>
            </a:r>
            <a:r>
              <a:rPr lang="en-US" sz="1600" baseline="30000" dirty="0"/>
              <a:t>th</a:t>
            </a:r>
            <a:r>
              <a:rPr lang="en-US" sz="1600" dirty="0"/>
              <a:t> in the number of physicians per capita</a:t>
            </a:r>
          </a:p>
          <a:p>
            <a:endParaRPr lang="en-US" sz="1600" dirty="0"/>
          </a:p>
          <a:p>
            <a:r>
              <a:rPr lang="en-US" sz="1600" dirty="0"/>
              <a:t>49</a:t>
            </a:r>
            <a:r>
              <a:rPr lang="en-US" sz="1600" baseline="30000" dirty="0"/>
              <a:t>th</a:t>
            </a:r>
            <a:r>
              <a:rPr lang="en-US" sz="1600" dirty="0"/>
              <a:t> in the number of primary care physicians per capita, down from 44</a:t>
            </a:r>
            <a:r>
              <a:rPr lang="en-US" sz="1600" baseline="30000" dirty="0"/>
              <a:t>th</a:t>
            </a:r>
            <a:r>
              <a:rPr lang="en-US" sz="1600" dirty="0"/>
              <a:t> in 2007</a:t>
            </a:r>
          </a:p>
          <a:p>
            <a:endParaRPr lang="en-US" sz="1600" dirty="0"/>
          </a:p>
          <a:p>
            <a:r>
              <a:rPr lang="en-US" sz="1600" dirty="0"/>
              <a:t>129 out of 159 Georgia counties contain federally designated primary care health professional shortage areas (physician ratio of 1:3,500)</a:t>
            </a:r>
          </a:p>
          <a:p>
            <a:endParaRPr lang="en-US" sz="1600" dirty="0"/>
          </a:p>
          <a:p>
            <a:r>
              <a:rPr lang="en-US" sz="1600" dirty="0"/>
              <a:t>63 counties without a pediatrician</a:t>
            </a:r>
          </a:p>
          <a:p>
            <a:r>
              <a:rPr lang="en-US" sz="1600" dirty="0"/>
              <a:t>79 without an OB/GYN</a:t>
            </a:r>
          </a:p>
          <a:p>
            <a:r>
              <a:rPr lang="en-US" sz="1600" dirty="0"/>
              <a:t>78 without a psychiatrist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9227"/>
            <a:ext cx="3768436" cy="4876800"/>
          </a:xfrm>
          <a:ln>
            <a:solidFill>
              <a:schemeClr val="tx1"/>
            </a:solidFill>
          </a:ln>
        </p:spPr>
      </p:pic>
      <p:pic>
        <p:nvPicPr>
          <p:cNvPr id="7" name="Picture 6" descr="GHF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524000"/>
            <a:ext cx="3974680" cy="105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6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60519-1E6F-45CB-929B-0711A8285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State Law Restrictions on </a:t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en-US" sz="3600" b="1" dirty="0">
                <a:solidFill>
                  <a:schemeClr val="tx1"/>
                </a:solidFill>
              </a:rPr>
              <a:t>APRN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6DB36-FE3E-4473-A2CC-A4FEE3839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The American Association of Nurse Practitioners lists Georgia as one of the 12 states with the most restrictive practice environments for nurse practitioners.</a:t>
            </a:r>
          </a:p>
          <a:p>
            <a:pPr marL="0" indent="0">
              <a:buNone/>
            </a:pPr>
            <a:r>
              <a:rPr lang="en-US" sz="2800" b="1" dirty="0"/>
              <a:t>What makes state laws restrictive?</a:t>
            </a:r>
          </a:p>
          <a:p>
            <a:pPr marL="0" indent="0">
              <a:buNone/>
            </a:pPr>
            <a:endParaRPr lang="en-US" sz="1300" dirty="0"/>
          </a:p>
          <a:p>
            <a:r>
              <a:rPr lang="en-US" sz="2800" dirty="0"/>
              <a:t>Medical board regulation of APRN practice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800" dirty="0"/>
              <a:t>Physician supervision requirements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800" dirty="0"/>
              <a:t>Restrictions on the ability of APRNs to independently perform certain medical acts, like writing prescriptions or ordering tests</a:t>
            </a:r>
          </a:p>
        </p:txBody>
      </p:sp>
    </p:spTree>
    <p:extLst>
      <p:ext uri="{BB962C8B-B14F-4D97-AF65-F5344CB8AC3E}">
        <p14:creationId xmlns:p14="http://schemas.microsoft.com/office/powerpoint/2010/main" val="144584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7F53B-021B-4C34-AFA9-7994DE680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Examples of Physician Supervision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051E0-8DB5-4650-AFAC-9CF9F47B2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>
            <a:normAutofit/>
          </a:bodyPr>
          <a:lstStyle/>
          <a:p>
            <a:r>
              <a:rPr lang="en-US" sz="2800" dirty="0"/>
              <a:t>The delegation of authority to perform certain acts and protocol agreements</a:t>
            </a:r>
          </a:p>
          <a:p>
            <a:r>
              <a:rPr lang="en-US" sz="2800" dirty="0"/>
              <a:t>Chart review requirements</a:t>
            </a:r>
          </a:p>
          <a:p>
            <a:r>
              <a:rPr lang="en-US" sz="2800" dirty="0"/>
              <a:t>Requirements that physicians also see patients periodically</a:t>
            </a:r>
          </a:p>
          <a:p>
            <a:r>
              <a:rPr lang="en-US" sz="2800" dirty="0"/>
              <a:t>Limitations on the number of APRNs that can be supervised by a single physician</a:t>
            </a:r>
          </a:p>
          <a:p>
            <a:r>
              <a:rPr lang="en-US" sz="2800" dirty="0"/>
              <a:t>Restrictions on distance between the APRN and supervising physician</a:t>
            </a:r>
          </a:p>
        </p:txBody>
      </p:sp>
    </p:spTree>
    <p:extLst>
      <p:ext uri="{BB962C8B-B14F-4D97-AF65-F5344CB8AC3E}">
        <p14:creationId xmlns:p14="http://schemas.microsoft.com/office/powerpoint/2010/main" val="3466860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Federal Trade Commission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419600"/>
          </a:xfrm>
        </p:spPr>
        <p:txBody>
          <a:bodyPr>
            <a:normAutofit fontScale="92500"/>
          </a:bodyPr>
          <a:lstStyle/>
          <a:p>
            <a:r>
              <a:rPr lang="en-US" dirty="0"/>
              <a:t>Institute of Medicine </a:t>
            </a:r>
            <a:r>
              <a:rPr lang="en-US" i="1" dirty="0"/>
              <a:t>Future of Nursing </a:t>
            </a:r>
            <a:r>
              <a:rPr lang="en-US" dirty="0"/>
              <a:t>report urged the FTC to investigate the role of NPs as PCPs and examine state regulatory practices</a:t>
            </a:r>
          </a:p>
          <a:p>
            <a:endParaRPr lang="en-US" sz="1600" dirty="0"/>
          </a:p>
          <a:p>
            <a:r>
              <a:rPr lang="en-US" dirty="0"/>
              <a:t>March 2014, FTC report urged state legislators to consider:</a:t>
            </a:r>
          </a:p>
          <a:p>
            <a:pPr lvl="1"/>
            <a:r>
              <a:rPr lang="en-US" dirty="0"/>
              <a:t>Importance of consumer access to safe, effective care</a:t>
            </a:r>
          </a:p>
          <a:p>
            <a:pPr lvl="1"/>
            <a:r>
              <a:rPr lang="en-US" dirty="0"/>
              <a:t>Consumer benefits that arise from increased competition among healthcare providers</a:t>
            </a:r>
          </a:p>
          <a:p>
            <a:pPr lvl="2"/>
            <a:r>
              <a:rPr lang="en-US" dirty="0"/>
              <a:t>Improved innovation in healthcare delivery models</a:t>
            </a:r>
          </a:p>
          <a:p>
            <a:pPr lvl="2"/>
            <a:r>
              <a:rPr lang="en-US" dirty="0"/>
              <a:t>Lower costs</a:t>
            </a:r>
          </a:p>
          <a:p>
            <a:pPr lvl="1"/>
            <a:r>
              <a:rPr lang="en-US" dirty="0"/>
              <a:t>Effective collaboration does not require physician supervision of APRNs</a:t>
            </a:r>
          </a:p>
          <a:p>
            <a:pPr lvl="1"/>
            <a:r>
              <a:rPr lang="en-US" dirty="0"/>
              <a:t>No legitimate health and safety concerns associated with APRN care</a:t>
            </a:r>
          </a:p>
        </p:txBody>
      </p:sp>
      <p:pic>
        <p:nvPicPr>
          <p:cNvPr id="4" name="Picture 3" descr="federal-trade-commis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533400"/>
            <a:ext cx="2171700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Policy Recommendations: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Grant APRNs full practice authority</a:t>
            </a:r>
          </a:p>
          <a:p>
            <a:pPr lvl="1"/>
            <a:r>
              <a:rPr lang="en-US" dirty="0"/>
              <a:t>Includes Schedule II prescriptive authority</a:t>
            </a:r>
          </a:p>
          <a:p>
            <a:pPr lvl="1"/>
            <a:r>
              <a:rPr lang="en-US" dirty="0"/>
              <a:t>Radiographic imaging test orders</a:t>
            </a:r>
          </a:p>
          <a:p>
            <a:pPr lvl="1">
              <a:buNone/>
            </a:pPr>
            <a:endParaRPr lang="en-US" dirty="0"/>
          </a:p>
          <a:p>
            <a:r>
              <a:rPr lang="en-US" b="1" dirty="0"/>
              <a:t>Fair and impartial regulatory board oversight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Mandate 3</a:t>
            </a:r>
            <a:r>
              <a:rPr lang="en-US" b="1" baseline="30000" dirty="0"/>
              <a:t>rd</a:t>
            </a:r>
            <a:r>
              <a:rPr lang="en-US" b="1" dirty="0"/>
              <a:t> party coverage of APRN care</a:t>
            </a:r>
          </a:p>
          <a:p>
            <a:pPr lvl="1"/>
            <a:r>
              <a:rPr lang="en-US" dirty="0"/>
              <a:t>Improves access &amp; enables patient choice in providers</a:t>
            </a:r>
          </a:p>
          <a:p>
            <a:pPr lvl="1">
              <a:buNone/>
            </a:pPr>
            <a:endParaRPr lang="en-US" dirty="0"/>
          </a:p>
          <a:p>
            <a:r>
              <a:rPr lang="en-US" b="1" dirty="0"/>
              <a:t>Enable more graduate-level education and clinical training opportunities for nurses</a:t>
            </a:r>
          </a:p>
          <a:p>
            <a:pPr lvl="1"/>
            <a:r>
              <a:rPr lang="en-US" dirty="0"/>
              <a:t>Supports the healthcare workforce pipeline</a:t>
            </a:r>
          </a:p>
        </p:txBody>
      </p:sp>
      <p:pic>
        <p:nvPicPr>
          <p:cNvPr id="1028" name="Picture 4" descr="C:\Users\Beth\AppData\Local\Microsoft\Windows\INetCache\IE\43ZV8YPT\rule_book1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3348" y="1219200"/>
            <a:ext cx="2604734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EEA27-32DD-4BBA-8EDE-5A33A4A1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4386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Questions</a:t>
            </a: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26473C3F-EC3A-49E6-8FBA-87BBF17D7A58}"/>
              </a:ext>
            </a:extLst>
          </p:cNvPr>
          <p:cNvSpPr txBox="1">
            <a:spLocks/>
          </p:cNvSpPr>
          <p:nvPr/>
        </p:nvSpPr>
        <p:spPr>
          <a:xfrm>
            <a:off x="457200" y="4191000"/>
            <a:ext cx="82296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en-US" sz="32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Berneta Haynes, JD</a:t>
            </a:r>
            <a:endParaRPr lang="en-US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Font typeface="Arial" pitchFamily="34" charset="0"/>
              <a:buNone/>
            </a:pPr>
            <a:r>
              <a:rPr lang="en-US" sz="3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 of Equity and Access</a:t>
            </a:r>
          </a:p>
          <a:p>
            <a:pPr algn="ctr">
              <a:buNone/>
            </a:pPr>
            <a:r>
              <a:rPr lang="en-US" sz="32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Georgia Watch</a:t>
            </a:r>
            <a:endParaRPr lang="en-US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Font typeface="Arial" pitchFamily="34" charset="0"/>
              <a:buNone/>
            </a:pPr>
            <a:r>
              <a:rPr lang="en-US" sz="3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bhaynes@georgiawatch.org</a:t>
            </a:r>
          </a:p>
          <a:p>
            <a:pPr algn="ctr">
              <a:buFont typeface="Arial" pitchFamily="34" charset="0"/>
              <a:buNone/>
            </a:pPr>
            <a:r>
              <a:rPr lang="en-US" sz="3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Phone: 404-525-1085</a:t>
            </a:r>
          </a:p>
          <a:p>
            <a:pPr algn="ctr">
              <a:buFont typeface="Arial" pitchFamily="34" charset="0"/>
              <a:buNone/>
            </a:pPr>
            <a:r>
              <a:rPr lang="en-US" sz="3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www.georgiawatch.org</a:t>
            </a:r>
            <a:br>
              <a:rPr lang="en-US" sz="1800" dirty="0">
                <a:latin typeface="Berlin Sans FB" pitchFamily="34" charset="0"/>
              </a:rPr>
            </a:br>
            <a:endParaRPr lang="en-US" sz="1800" dirty="0">
              <a:latin typeface="Berlin Sans FB" pitchFamily="34" charset="0"/>
            </a:endParaRPr>
          </a:p>
          <a:p>
            <a:pPr algn="ctr">
              <a:buFont typeface="Arial" pitchFamily="34" charset="0"/>
              <a:buNone/>
            </a:pPr>
            <a:endParaRPr lang="en-US" sz="1800" i="1" dirty="0">
              <a:latin typeface="Berlin Sans FB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19A6AB-9EA1-420B-83B8-326A787E43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676400"/>
            <a:ext cx="1752600" cy="221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99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3">
      <a:dk1>
        <a:sysClr val="windowText" lastClr="000000"/>
      </a:dk1>
      <a:lt1>
        <a:sysClr val="window" lastClr="FFFFFF"/>
      </a:lt1>
      <a:dk2>
        <a:srgbClr val="3E3D2D"/>
      </a:dk2>
      <a:lt2>
        <a:srgbClr val="A4CC95"/>
      </a:lt2>
      <a:accent1>
        <a:srgbClr val="6FB353"/>
      </a:accent1>
      <a:accent2>
        <a:srgbClr val="00B0F0"/>
      </a:accent2>
      <a:accent3>
        <a:srgbClr val="FF6700"/>
      </a:accent3>
      <a:accent4>
        <a:srgbClr val="544E43"/>
      </a:accent4>
      <a:accent5>
        <a:srgbClr val="5DD3FF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3A8651F-5508-4384-8395-D7AEB3E75177}"/>
</file>

<file path=customXml/itemProps2.xml><?xml version="1.0" encoding="utf-8"?>
<ds:datastoreItem xmlns:ds="http://schemas.openxmlformats.org/officeDocument/2006/customXml" ds:itemID="{FE5C6111-8DDD-43A3-8EDD-B8631E005EBB}"/>
</file>

<file path=customXml/itemProps3.xml><?xml version="1.0" encoding="utf-8"?>
<ds:datastoreItem xmlns:ds="http://schemas.openxmlformats.org/officeDocument/2006/customXml" ds:itemID="{E0B331BF-2632-43D6-AE35-C39EC6DC6EF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20146</TotalTime>
  <Words>469</Words>
  <Application>Microsoft Office PowerPoint</Application>
  <PresentationFormat>On-screen Show (4:3)</PresentationFormat>
  <Paragraphs>80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Unicode MS</vt:lpstr>
      <vt:lpstr>Berlin Sans FB</vt:lpstr>
      <vt:lpstr>Calibri</vt:lpstr>
      <vt:lpstr>Clarity</vt:lpstr>
      <vt:lpstr>       </vt:lpstr>
      <vt:lpstr>Who We Are &amp; What We Do</vt:lpstr>
      <vt:lpstr>Health Access Program </vt:lpstr>
      <vt:lpstr>Policy Report on APRN Practice in GA Released January 2015</vt:lpstr>
      <vt:lpstr>State Law Restrictions on  APRN Practice</vt:lpstr>
      <vt:lpstr>Examples of Physician Supervision Requirements</vt:lpstr>
      <vt:lpstr>Federal Trade Commission</vt:lpstr>
      <vt:lpstr>Policy Recommendations:</vt:lpstr>
      <vt:lpstr>Questions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Georgia Watch</dc:title>
  <dc:creator>Karla</dc:creator>
  <cp:lastModifiedBy>Beth Stephens</cp:lastModifiedBy>
  <cp:revision>417</cp:revision>
  <cp:lastPrinted>2017-11-03T18:46:24Z</cp:lastPrinted>
  <dcterms:created xsi:type="dcterms:W3CDTF">2012-08-20T13:44:03Z</dcterms:created>
  <dcterms:modified xsi:type="dcterms:W3CDTF">2017-11-05T02:38:29Z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