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32"/>
  </p:notesMasterIdLst>
  <p:handoutMasterIdLst>
    <p:handoutMasterId r:id="rId33"/>
  </p:handoutMasterIdLst>
  <p:sldIdLst>
    <p:sldId id="2634" r:id="rId5"/>
    <p:sldId id="2671" r:id="rId6"/>
    <p:sldId id="2728" r:id="rId7"/>
    <p:sldId id="2765" r:id="rId8"/>
    <p:sldId id="2764" r:id="rId9"/>
    <p:sldId id="2729" r:id="rId10"/>
    <p:sldId id="2685" r:id="rId11"/>
    <p:sldId id="2694" r:id="rId12"/>
    <p:sldId id="2690" r:id="rId13"/>
    <p:sldId id="2732" r:id="rId14"/>
    <p:sldId id="2766" r:id="rId15"/>
    <p:sldId id="2697" r:id="rId16"/>
    <p:sldId id="2700" r:id="rId17"/>
    <p:sldId id="2754" r:id="rId18"/>
    <p:sldId id="2756" r:id="rId19"/>
    <p:sldId id="2757" r:id="rId20"/>
    <p:sldId id="2758" r:id="rId21"/>
    <p:sldId id="2760" r:id="rId22"/>
    <p:sldId id="2761" r:id="rId23"/>
    <p:sldId id="2750" r:id="rId24"/>
    <p:sldId id="2744" r:id="rId25"/>
    <p:sldId id="2749" r:id="rId26"/>
    <p:sldId id="2726" r:id="rId27"/>
    <p:sldId id="2714" r:id="rId28"/>
    <p:sldId id="2767" r:id="rId29"/>
    <p:sldId id="2740" r:id="rId30"/>
    <p:sldId id="2768" r:id="rId31"/>
  </p:sldIdLst>
  <p:sldSz cx="9144000" cy="6858000" type="screen4x3"/>
  <p:notesSz cx="7010400" cy="92964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D270BD-F546-4677-8901-43BA25F59DED}">
          <p14:sldIdLst>
            <p14:sldId id="2634"/>
            <p14:sldId id="2671"/>
          </p14:sldIdLst>
        </p14:section>
        <p14:section name="Issue Overview" id="{C55D4FD1-EA45-4267-B78E-6B70AED9C4CC}">
          <p14:sldIdLst>
            <p14:sldId id="2728"/>
            <p14:sldId id="2765"/>
            <p14:sldId id="2764"/>
            <p14:sldId id="2729"/>
            <p14:sldId id="2685"/>
          </p14:sldIdLst>
        </p14:section>
        <p14:section name="The Existing Illegal Market and Sports Betting’s Popularity" id="{4E47B0ED-79D3-4E80-BAF4-58EA5C14E2E7}">
          <p14:sldIdLst>
            <p14:sldId id="2694"/>
            <p14:sldId id="2690"/>
          </p14:sldIdLst>
        </p14:section>
        <p14:section name="Regulatory Overview" id="{21341375-FE6B-4F30-8804-A79D91A5F93D}">
          <p14:sldIdLst>
            <p14:sldId id="2732"/>
            <p14:sldId id="2766"/>
            <p14:sldId id="2697"/>
            <p14:sldId id="2700"/>
          </p14:sldIdLst>
        </p14:section>
        <p14:section name="Online Regulation Case Study" id="{7E37C740-0894-4ABA-BCDD-8ED4AF432325}">
          <p14:sldIdLst>
            <p14:sldId id="2754"/>
            <p14:sldId id="2756"/>
            <p14:sldId id="2757"/>
            <p14:sldId id="2758"/>
            <p14:sldId id="2760"/>
            <p14:sldId id="2761"/>
          </p14:sldIdLst>
        </p14:section>
        <p14:section name="Sports Book Operations" id="{1B242ABB-F000-40E0-BECB-D2B3039740A2}">
          <p14:sldIdLst>
            <p14:sldId id="2750"/>
            <p14:sldId id="2744"/>
            <p14:sldId id="2749"/>
          </p14:sldIdLst>
        </p14:section>
        <p14:section name="Specific Considerations for State Policymakers" id="{03DCCE9E-92BB-417E-956F-A93242F19B6C}">
          <p14:sldIdLst>
            <p14:sldId id="2726"/>
            <p14:sldId id="2714"/>
          </p14:sldIdLst>
        </p14:section>
        <p14:section name="Lottery Implementation" id="{2A82C5E5-7272-4E64-92EC-2654986E69F8}">
          <p14:sldIdLst/>
        </p14:section>
        <p14:section name="Summary" id="{D08A03B0-1FCD-4D27-94D2-5FCD048C5149}">
          <p14:sldIdLst>
            <p14:sldId id="2767"/>
            <p14:sldId id="2740"/>
            <p14:sldId id="2768"/>
          </p14:sldIdLst>
        </p14:section>
      </p14:sectionLst>
    </p:ext>
    <p:ext uri="{EFAFB233-063F-42B5-8137-9DF3F51BA10A}">
      <p15:sldGuideLst xmlns:p15="http://schemas.microsoft.com/office/powerpoint/2012/main">
        <p15:guide id="1" orient="horz" pos="2131">
          <p15:clr>
            <a:srgbClr val="A4A3A4"/>
          </p15:clr>
        </p15:guide>
        <p15:guide id="2" orient="horz" pos="3948">
          <p15:clr>
            <a:srgbClr val="A4A3A4"/>
          </p15:clr>
        </p15:guide>
        <p15:guide id="3" orient="horz" pos="2885">
          <p15:clr>
            <a:srgbClr val="A4A3A4"/>
          </p15:clr>
        </p15:guide>
        <p15:guide id="4" orient="horz" pos="1446">
          <p15:clr>
            <a:srgbClr val="A4A3A4"/>
          </p15:clr>
        </p15:guide>
        <p15:guide id="5" orient="horz" pos="2217">
          <p15:clr>
            <a:srgbClr val="A4A3A4"/>
          </p15:clr>
        </p15:guide>
        <p15:guide id="6" orient="horz" pos="1207">
          <p15:clr>
            <a:srgbClr val="A4A3A4"/>
          </p15:clr>
        </p15:guide>
        <p15:guide id="7" orient="horz" pos="2171">
          <p15:clr>
            <a:srgbClr val="A4A3A4"/>
          </p15:clr>
        </p15:guide>
        <p15:guide id="8" orient="horz" pos="3646">
          <p15:clr>
            <a:srgbClr val="A4A3A4"/>
          </p15:clr>
        </p15:guide>
        <p15:guide id="9" orient="horz" pos="3012">
          <p15:clr>
            <a:srgbClr val="A4A3A4"/>
          </p15:clr>
        </p15:guide>
        <p15:guide id="10" orient="horz" pos="2270">
          <p15:clr>
            <a:srgbClr val="A4A3A4"/>
          </p15:clr>
        </p15:guide>
        <p15:guide id="11" orient="horz" pos="1660">
          <p15:clr>
            <a:srgbClr val="A4A3A4"/>
          </p15:clr>
        </p15:guide>
        <p15:guide id="12" orient="horz" pos="820">
          <p15:clr>
            <a:srgbClr val="A4A3A4"/>
          </p15:clr>
        </p15:guide>
        <p15:guide id="13" orient="horz" pos="615">
          <p15:clr>
            <a:srgbClr val="A4A3A4"/>
          </p15:clr>
        </p15:guide>
        <p15:guide id="14" pos="2880">
          <p15:clr>
            <a:srgbClr val="A4A3A4"/>
          </p15:clr>
        </p15:guide>
        <p15:guide id="15" pos="1229">
          <p15:clr>
            <a:srgbClr val="A4A3A4"/>
          </p15:clr>
        </p15:guide>
        <p15:guide id="16" pos="2240">
          <p15:clr>
            <a:srgbClr val="A4A3A4"/>
          </p15:clr>
        </p15:guide>
        <p15:guide id="17" pos="3492">
          <p15:clr>
            <a:srgbClr val="A4A3A4"/>
          </p15:clr>
        </p15:guide>
        <p15:guide id="18" pos="4732">
          <p15:clr>
            <a:srgbClr val="A4A3A4"/>
          </p15:clr>
        </p15:guide>
        <p15:guide id="19" pos="928">
          <p15:clr>
            <a:srgbClr val="A4A3A4"/>
          </p15:clr>
        </p15:guide>
        <p15:guide id="20" orient="horz" pos="572">
          <p15:clr>
            <a:srgbClr val="A4A3A4"/>
          </p15:clr>
        </p15:guide>
        <p15:guide id="21" orient="horz" pos="2869">
          <p15:clr>
            <a:srgbClr val="A4A3A4"/>
          </p15:clr>
        </p15:guide>
        <p15:guide id="22" orient="horz" pos="2237">
          <p15:clr>
            <a:srgbClr val="A4A3A4"/>
          </p15:clr>
        </p15:guide>
        <p15:guide id="23" orient="horz" pos="3082">
          <p15:clr>
            <a:srgbClr val="A4A3A4"/>
          </p15:clr>
        </p15:guide>
        <p15:guide id="24" orient="horz" pos="2330">
          <p15:clr>
            <a:srgbClr val="A4A3A4"/>
          </p15:clr>
        </p15:guide>
        <p15:guide id="25" orient="horz" pos="344">
          <p15:clr>
            <a:srgbClr val="A4A3A4"/>
          </p15:clr>
        </p15:guide>
        <p15:guide id="26" orient="horz" pos="755">
          <p15:clr>
            <a:srgbClr val="A4A3A4"/>
          </p15:clr>
        </p15:guide>
        <p15:guide id="27" orient="horz" pos="3257">
          <p15:clr>
            <a:srgbClr val="A4A3A4"/>
          </p15:clr>
        </p15:guide>
        <p15:guide id="28" orient="horz" pos="2001">
          <p15:clr>
            <a:srgbClr val="A4A3A4"/>
          </p15:clr>
        </p15:guide>
        <p15:guide id="29" orient="horz" pos="242">
          <p15:clr>
            <a:srgbClr val="A4A3A4"/>
          </p15:clr>
        </p15:guide>
        <p15:guide id="30" orient="horz" pos="2478">
          <p15:clr>
            <a:srgbClr val="A4A3A4"/>
          </p15:clr>
        </p15:guide>
        <p15:guide id="31" orient="horz" pos="926">
          <p15:clr>
            <a:srgbClr val="A4A3A4"/>
          </p15:clr>
        </p15:guide>
        <p15:guide id="32" orient="horz" pos="1090">
          <p15:clr>
            <a:srgbClr val="A4A3A4"/>
          </p15:clr>
        </p15:guide>
        <p15:guide id="33" orient="horz" pos="1273">
          <p15:clr>
            <a:srgbClr val="A4A3A4"/>
          </p15:clr>
        </p15:guide>
        <p15:guide id="34" orient="horz" pos="696">
          <p15:clr>
            <a:srgbClr val="A4A3A4"/>
          </p15:clr>
        </p15:guide>
        <p15:guide id="35" orient="horz" pos="3872">
          <p15:clr>
            <a:srgbClr val="A4A3A4"/>
          </p15:clr>
        </p15:guide>
        <p15:guide id="36" orient="horz" pos="853">
          <p15:clr>
            <a:srgbClr val="A4A3A4"/>
          </p15:clr>
        </p15:guide>
        <p15:guide id="37" orient="horz" pos="999">
          <p15:clr>
            <a:srgbClr val="A4A3A4"/>
          </p15:clr>
        </p15:guide>
        <p15:guide id="38" orient="horz" pos="3917">
          <p15:clr>
            <a:srgbClr val="A4A3A4"/>
          </p15:clr>
        </p15:guide>
        <p15:guide id="39" pos="4889">
          <p15:clr>
            <a:srgbClr val="A4A3A4"/>
          </p15:clr>
        </p15:guide>
        <p15:guide id="40" pos="917">
          <p15:clr>
            <a:srgbClr val="A4A3A4"/>
          </p15:clr>
        </p15:guide>
        <p15:guide id="41" pos="821">
          <p15:clr>
            <a:srgbClr val="A4A3A4"/>
          </p15:clr>
        </p15:guide>
        <p15:guide id="42" pos="5208">
          <p15:clr>
            <a:srgbClr val="A4A3A4"/>
          </p15:clr>
        </p15:guide>
        <p15:guide id="43" pos="1707">
          <p15:clr>
            <a:srgbClr val="A4A3A4"/>
          </p15:clr>
        </p15:guide>
        <p15:guide id="44" pos="186">
          <p15:clr>
            <a:srgbClr val="A4A3A4"/>
          </p15:clr>
        </p15:guide>
        <p15:guide id="45" pos="4124">
          <p15:clr>
            <a:srgbClr val="A4A3A4"/>
          </p15:clr>
        </p15:guide>
        <p15:guide id="46" pos="521">
          <p15:clr>
            <a:srgbClr val="A4A3A4"/>
          </p15:clr>
        </p15:guide>
        <p15:guide id="47" orient="horz" pos="1138">
          <p15:clr>
            <a:srgbClr val="A4A3A4"/>
          </p15:clr>
        </p15:guide>
        <p15:guide id="48" orient="horz" pos="2179">
          <p15:clr>
            <a:srgbClr val="A4A3A4"/>
          </p15:clr>
        </p15:guide>
        <p15:guide id="49" orient="horz" pos="1746">
          <p15:clr>
            <a:srgbClr val="A4A3A4"/>
          </p15:clr>
        </p15:guide>
        <p15:guide id="50" orient="horz" pos="585">
          <p15:clr>
            <a:srgbClr val="A4A3A4"/>
          </p15:clr>
        </p15:guide>
        <p15:guide id="51" orient="horz" pos="2740">
          <p15:clr>
            <a:srgbClr val="A4A3A4"/>
          </p15:clr>
        </p15:guide>
        <p15:guide id="52" orient="horz" pos="3211">
          <p15:clr>
            <a:srgbClr val="A4A3A4"/>
          </p15:clr>
        </p15:guide>
        <p15:guide id="53" orient="horz" pos="850">
          <p15:clr>
            <a:srgbClr val="A4A3A4"/>
          </p15:clr>
        </p15:guide>
        <p15:guide id="54" orient="horz" pos="3340">
          <p15:clr>
            <a:srgbClr val="A4A3A4"/>
          </p15:clr>
        </p15:guide>
        <p15:guide id="55" orient="horz" pos="229">
          <p15:clr>
            <a:srgbClr val="A4A3A4"/>
          </p15:clr>
        </p15:guide>
        <p15:guide id="56" orient="horz" pos="3094">
          <p15:clr>
            <a:srgbClr val="A4A3A4"/>
          </p15:clr>
        </p15:guide>
        <p15:guide id="57" orient="horz" pos="3493">
          <p15:clr>
            <a:srgbClr val="A4A3A4"/>
          </p15:clr>
        </p15:guide>
        <p15:guide id="58" orient="horz" pos="404">
          <p15:clr>
            <a:srgbClr val="A4A3A4"/>
          </p15:clr>
        </p15:guide>
        <p15:guide id="59" orient="horz" pos="3745">
          <p15:clr>
            <a:srgbClr val="A4A3A4"/>
          </p15:clr>
        </p15:guide>
        <p15:guide id="60" orient="horz" pos="3402">
          <p15:clr>
            <a:srgbClr val="A4A3A4"/>
          </p15:clr>
        </p15:guide>
        <p15:guide id="61" pos="2932">
          <p15:clr>
            <a:srgbClr val="A4A3A4"/>
          </p15:clr>
        </p15:guide>
        <p15:guide id="62" pos="2000">
          <p15:clr>
            <a:srgbClr val="A4A3A4"/>
          </p15:clr>
        </p15:guide>
        <p15:guide id="63" pos="5096">
          <p15:clr>
            <a:srgbClr val="A4A3A4"/>
          </p15:clr>
        </p15:guide>
        <p15:guide id="64" pos="796">
          <p15:clr>
            <a:srgbClr val="A4A3A4"/>
          </p15:clr>
        </p15:guide>
        <p15:guide id="65" pos="5526">
          <p15:clr>
            <a:srgbClr val="A4A3A4"/>
          </p15:clr>
        </p15:guide>
        <p15:guide id="66" pos="1535">
          <p15:clr>
            <a:srgbClr val="A4A3A4"/>
          </p15:clr>
        </p15:guide>
        <p15:guide id="67" pos="4391">
          <p15:clr>
            <a:srgbClr val="A4A3A4"/>
          </p15:clr>
        </p15:guide>
        <p15:guide id="68" pos="4631">
          <p15:clr>
            <a:srgbClr val="A4A3A4"/>
          </p15:clr>
        </p15:guide>
        <p15:guide id="69" orient="horz" pos="4279">
          <p15:clr>
            <a:srgbClr val="A4A3A4"/>
          </p15:clr>
        </p15:guide>
        <p15:guide id="70" orient="horz" pos="36">
          <p15:clr>
            <a:srgbClr val="A4A3A4"/>
          </p15:clr>
        </p15:guide>
        <p15:guide id="71" orient="horz" pos="4270">
          <p15:clr>
            <a:srgbClr val="A4A3A4"/>
          </p15:clr>
        </p15:guide>
        <p15:guide id="72" orient="horz" pos="50">
          <p15:clr>
            <a:srgbClr val="A4A3A4"/>
          </p15:clr>
        </p15:guide>
        <p15:guide id="73" orient="horz" pos="4304">
          <p15:clr>
            <a:srgbClr val="A4A3A4"/>
          </p15:clr>
        </p15:guide>
        <p15:guide id="74" orient="horz" pos="4307">
          <p15:clr>
            <a:srgbClr val="A4A3A4"/>
          </p15:clr>
        </p15:guide>
        <p15:guide id="75" orient="horz" pos="9">
          <p15:clr>
            <a:srgbClr val="A4A3A4"/>
          </p15:clr>
        </p15:guide>
        <p15:guide id="76" orient="horz" pos="569">
          <p15:clr>
            <a:srgbClr val="A4A3A4"/>
          </p15:clr>
        </p15:guide>
        <p15:guide id="77" orient="horz" pos="4306">
          <p15:clr>
            <a:srgbClr val="A4A3A4"/>
          </p15:clr>
        </p15:guide>
        <p15:guide id="78" orient="horz" pos="4290">
          <p15:clr>
            <a:srgbClr val="A4A3A4"/>
          </p15:clr>
        </p15:guide>
        <p15:guide id="79" orient="horz" pos="4308">
          <p15:clr>
            <a:srgbClr val="A4A3A4"/>
          </p15:clr>
        </p15:guide>
        <p15:guide id="80" orient="horz" pos="424">
          <p15:clr>
            <a:srgbClr val="A4A3A4"/>
          </p15:clr>
        </p15:guide>
        <p15:guide id="81" orient="horz" pos="1392">
          <p15:clr>
            <a:srgbClr val="A4A3A4"/>
          </p15:clr>
        </p15:guide>
        <p15:guide id="82" orient="horz" pos="4293">
          <p15:clr>
            <a:srgbClr val="A4A3A4"/>
          </p15:clr>
        </p15:guide>
        <p15:guide id="83" orient="horz" pos="13">
          <p15:clr>
            <a:srgbClr val="A4A3A4"/>
          </p15:clr>
        </p15:guide>
        <p15:guide id="84" orient="horz" pos="17">
          <p15:clr>
            <a:srgbClr val="A4A3A4"/>
          </p15:clr>
        </p15:guide>
        <p15:guide id="85" orient="horz" pos="38">
          <p15:clr>
            <a:srgbClr val="A4A3A4"/>
          </p15:clr>
        </p15:guide>
        <p15:guide id="86" orient="horz" pos="6">
          <p15:clr>
            <a:srgbClr val="A4A3A4"/>
          </p15:clr>
        </p15:guide>
        <p15:guide id="87" orient="horz" pos="4319">
          <p15:clr>
            <a:srgbClr val="A4A3A4"/>
          </p15:clr>
        </p15:guide>
        <p15:guide id="88" orient="horz" pos="32">
          <p15:clr>
            <a:srgbClr val="A4A3A4"/>
          </p15:clr>
        </p15:guide>
        <p15:guide id="89" orient="horz" pos="4262">
          <p15:clr>
            <a:srgbClr val="A4A3A4"/>
          </p15:clr>
        </p15:guide>
        <p15:guide id="90" orient="horz" pos="4292">
          <p15:clr>
            <a:srgbClr val="A4A3A4"/>
          </p15:clr>
        </p15:guide>
        <p15:guide id="91" orient="horz">
          <p15:clr>
            <a:srgbClr val="A4A3A4"/>
          </p15:clr>
        </p15:guide>
        <p15:guide id="92" orient="horz" pos="4311">
          <p15:clr>
            <a:srgbClr val="A4A3A4"/>
          </p15:clr>
        </p15:guide>
        <p15:guide id="93" orient="horz" pos="4299">
          <p15:clr>
            <a:srgbClr val="A4A3A4"/>
          </p15:clr>
        </p15:guide>
        <p15:guide id="94" orient="horz" pos="284">
          <p15:clr>
            <a:srgbClr val="A4A3A4"/>
          </p15:clr>
        </p15:guide>
        <p15:guide id="95" pos="2829">
          <p15:clr>
            <a:srgbClr val="A4A3A4"/>
          </p15:clr>
        </p15:guide>
        <p15:guide id="96" pos="915">
          <p15:clr>
            <a:srgbClr val="A4A3A4"/>
          </p15:clr>
        </p15:guide>
        <p15:guide id="97">
          <p15:clr>
            <a:srgbClr val="A4A3A4"/>
          </p15:clr>
        </p15:guide>
        <p15:guide id="98" pos="2188">
          <p15:clr>
            <a:srgbClr val="A4A3A4"/>
          </p15:clr>
        </p15:guide>
        <p15:guide id="99" pos="1314">
          <p15:clr>
            <a:srgbClr val="A4A3A4"/>
          </p15:clr>
        </p15:guide>
        <p15:guide id="100" pos="5741">
          <p15:clr>
            <a:srgbClr val="A4A3A4"/>
          </p15:clr>
        </p15:guide>
        <p15:guide id="101" pos="5759">
          <p15:clr>
            <a:srgbClr val="A4A3A4"/>
          </p15:clr>
        </p15:guide>
        <p15:guide id="102" pos="5742">
          <p15:clr>
            <a:srgbClr val="A4A3A4"/>
          </p15:clr>
        </p15:guide>
        <p15:guide id="103" pos="4516">
          <p15:clr>
            <a:srgbClr val="A4A3A4"/>
          </p15:clr>
        </p15:guide>
        <p15:guide id="104" orient="horz" pos="4259">
          <p15:clr>
            <a:srgbClr val="A4A3A4"/>
          </p15:clr>
        </p15:guide>
        <p15:guide id="105" orient="horz" pos="3003">
          <p15:clr>
            <a:srgbClr val="A4A3A4"/>
          </p15:clr>
        </p15:guide>
        <p15:guide id="106" orient="horz" pos="4224">
          <p15:clr>
            <a:srgbClr val="A4A3A4"/>
          </p15:clr>
        </p15:guide>
        <p15:guide id="107" orient="horz" pos="4222">
          <p15:clr>
            <a:srgbClr val="A4A3A4"/>
          </p15:clr>
        </p15:guide>
        <p15:guide id="108" orient="horz" pos="23">
          <p15:clr>
            <a:srgbClr val="A4A3A4"/>
          </p15:clr>
        </p15:guide>
        <p15:guide id="109" orient="horz" pos="4221">
          <p15:clr>
            <a:srgbClr val="A4A3A4"/>
          </p15:clr>
        </p15:guide>
        <p15:guide id="110" orient="horz" pos="4207">
          <p15:clr>
            <a:srgbClr val="A4A3A4"/>
          </p15:clr>
        </p15:guide>
        <p15:guide id="111" orient="horz" pos="4225">
          <p15:clr>
            <a:srgbClr val="A4A3A4"/>
          </p15:clr>
        </p15:guide>
        <p15:guide id="112" orient="horz" pos="252">
          <p15:clr>
            <a:srgbClr val="A4A3A4"/>
          </p15:clr>
        </p15:guide>
        <p15:guide id="113" orient="horz" pos="705">
          <p15:clr>
            <a:srgbClr val="A4A3A4"/>
          </p15:clr>
        </p15:guide>
        <p15:guide id="114" orient="horz" pos="4233">
          <p15:clr>
            <a:srgbClr val="A4A3A4"/>
          </p15:clr>
        </p15:guide>
        <p15:guide id="115" orient="horz" pos="8">
          <p15:clr>
            <a:srgbClr val="A4A3A4"/>
          </p15:clr>
        </p15:guide>
        <p15:guide id="116" orient="horz" pos="41">
          <p15:clr>
            <a:srgbClr val="A4A3A4"/>
          </p15:clr>
        </p15:guide>
        <p15:guide id="117" orient="horz" pos="4256">
          <p15:clr>
            <a:srgbClr val="A4A3A4"/>
          </p15:clr>
        </p15:guide>
        <p15:guide id="118" orient="horz" pos="3876">
          <p15:clr>
            <a:srgbClr val="A4A3A4"/>
          </p15:clr>
        </p15:guide>
        <p15:guide id="119" orient="horz" pos="26">
          <p15:clr>
            <a:srgbClr val="A4A3A4"/>
          </p15:clr>
        </p15:guide>
        <p15:guide id="120" orient="horz" pos="4235">
          <p15:clr>
            <a:srgbClr val="A4A3A4"/>
          </p15:clr>
        </p15:guide>
        <p15:guide id="121" orient="horz" pos="4246">
          <p15:clr>
            <a:srgbClr val="A4A3A4"/>
          </p15:clr>
        </p15:guide>
        <p15:guide id="122" orient="horz" pos="4191">
          <p15:clr>
            <a:srgbClr val="A4A3A4"/>
          </p15:clr>
        </p15:guide>
        <p15:guide id="123" orient="horz" pos="4230">
          <p15:clr>
            <a:srgbClr val="A4A3A4"/>
          </p15:clr>
        </p15:guide>
        <p15:guide id="124" orient="horz" pos="4236">
          <p15:clr>
            <a:srgbClr val="A4A3A4"/>
          </p15:clr>
        </p15:guide>
        <p15:guide id="125" orient="horz" pos="4238">
          <p15:clr>
            <a:srgbClr val="A4A3A4"/>
          </p15:clr>
        </p15:guide>
        <p15:guide id="126" orient="horz" pos="4212">
          <p15:clr>
            <a:srgbClr val="A4A3A4"/>
          </p15:clr>
        </p15:guide>
        <p15:guide id="127" pos="2864">
          <p15:clr>
            <a:srgbClr val="A4A3A4"/>
          </p15:clr>
        </p15:guide>
        <p15:guide id="128" pos="86">
          <p15:clr>
            <a:srgbClr val="A4A3A4"/>
          </p15:clr>
        </p15:guide>
        <p15:guide id="129" pos="3083">
          <p15:clr>
            <a:srgbClr val="A4A3A4"/>
          </p15:clr>
        </p15:guide>
        <p15:guide id="130" pos="5692">
          <p15:clr>
            <a:srgbClr val="A4A3A4"/>
          </p15:clr>
        </p15:guide>
        <p15:guide id="131" pos="5716">
          <p15:clr>
            <a:srgbClr val="A4A3A4"/>
          </p15:clr>
        </p15:guide>
        <p15:guide id="132" pos="909">
          <p15:clr>
            <a:srgbClr val="A4A3A4"/>
          </p15:clr>
        </p15:guide>
        <p15:guide id="133" pos="5701">
          <p15:clr>
            <a:srgbClr val="A4A3A4"/>
          </p15:clr>
        </p15:guide>
        <p15:guide id="134" pos="37">
          <p15:clr>
            <a:srgbClr val="A4A3A4"/>
          </p15:clr>
        </p15:guide>
        <p15:guide id="135" pos="5727">
          <p15:clr>
            <a:srgbClr val="A4A3A4"/>
          </p15:clr>
        </p15:guide>
        <p15:guide id="136" pos="55">
          <p15:clr>
            <a:srgbClr val="A4A3A4"/>
          </p15:clr>
        </p15:guide>
        <p15:guide id="137" pos="5680">
          <p15:clr>
            <a:srgbClr val="A4A3A4"/>
          </p15:clr>
        </p15:guide>
        <p15:guide id="138" pos="5234">
          <p15:clr>
            <a:srgbClr val="A4A3A4"/>
          </p15:clr>
        </p15:guide>
        <p15:guide id="139" pos="74">
          <p15:clr>
            <a:srgbClr val="A4A3A4"/>
          </p15:clr>
        </p15:guide>
        <p15:guide id="140" pos="5702">
          <p15:clr>
            <a:srgbClr val="A4A3A4"/>
          </p15:clr>
        </p15:guide>
        <p15:guide id="141" pos="32">
          <p15:clr>
            <a:srgbClr val="A4A3A4"/>
          </p15:clr>
        </p15:guide>
        <p15:guide id="142" pos="5524">
          <p15:clr>
            <a:srgbClr val="A4A3A4"/>
          </p15:clr>
        </p15:guide>
        <p15:guide id="143" pos="5677">
          <p15:clr>
            <a:srgbClr val="A4A3A4"/>
          </p15:clr>
        </p15:guide>
        <p15:guide id="144" orient="horz" pos="2379">
          <p15:clr>
            <a:srgbClr val="A4A3A4"/>
          </p15:clr>
        </p15:guide>
        <p15:guide id="145" orient="horz" pos="267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DAD"/>
    <a:srgbClr val="CBC3AF"/>
    <a:srgbClr val="319E37"/>
    <a:srgbClr val="76241A"/>
    <a:srgbClr val="5D0005"/>
    <a:srgbClr val="A99E7E"/>
    <a:srgbClr val="857958"/>
    <a:srgbClr val="EC9938"/>
    <a:srgbClr val="988C65"/>
    <a:srgbClr val="F8C9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84" autoAdjust="0"/>
    <p:restoredTop sz="92000" autoAdjust="0"/>
  </p:normalViewPr>
  <p:slideViewPr>
    <p:cSldViewPr snapToGrid="0" showGuides="1">
      <p:cViewPr varScale="1">
        <p:scale>
          <a:sx n="106" d="100"/>
          <a:sy n="106" d="100"/>
        </p:scale>
        <p:origin x="1932" y="102"/>
      </p:cViewPr>
      <p:guideLst>
        <p:guide orient="horz" pos="2131"/>
        <p:guide orient="horz" pos="3948"/>
        <p:guide orient="horz" pos="2885"/>
        <p:guide orient="horz" pos="1446"/>
        <p:guide orient="horz" pos="2217"/>
        <p:guide orient="horz" pos="1207"/>
        <p:guide orient="horz" pos="2171"/>
        <p:guide orient="horz" pos="3646"/>
        <p:guide orient="horz" pos="3012"/>
        <p:guide orient="horz" pos="2270"/>
        <p:guide orient="horz" pos="1660"/>
        <p:guide orient="horz" pos="820"/>
        <p:guide orient="horz" pos="615"/>
        <p:guide pos="2880"/>
        <p:guide pos="1229"/>
        <p:guide pos="2240"/>
        <p:guide pos="3492"/>
        <p:guide pos="4732"/>
        <p:guide pos="928"/>
        <p:guide orient="horz" pos="572"/>
        <p:guide orient="horz" pos="2869"/>
        <p:guide orient="horz" pos="2237"/>
        <p:guide orient="horz" pos="3082"/>
        <p:guide orient="horz" pos="2330"/>
        <p:guide orient="horz" pos="344"/>
        <p:guide orient="horz" pos="755"/>
        <p:guide orient="horz" pos="3257"/>
        <p:guide orient="horz" pos="2001"/>
        <p:guide orient="horz" pos="242"/>
        <p:guide orient="horz" pos="2478"/>
        <p:guide orient="horz" pos="926"/>
        <p:guide orient="horz" pos="1090"/>
        <p:guide orient="horz" pos="1273"/>
        <p:guide orient="horz" pos="696"/>
        <p:guide orient="horz" pos="3872"/>
        <p:guide orient="horz" pos="853"/>
        <p:guide orient="horz" pos="999"/>
        <p:guide orient="horz" pos="3917"/>
        <p:guide pos="4889"/>
        <p:guide pos="917"/>
        <p:guide pos="821"/>
        <p:guide pos="5208"/>
        <p:guide pos="1707"/>
        <p:guide pos="186"/>
        <p:guide pos="4124"/>
        <p:guide pos="521"/>
        <p:guide orient="horz" pos="1138"/>
        <p:guide orient="horz" pos="2179"/>
        <p:guide orient="horz" pos="1746"/>
        <p:guide orient="horz" pos="585"/>
        <p:guide orient="horz" pos="2740"/>
        <p:guide orient="horz" pos="3211"/>
        <p:guide orient="horz" pos="850"/>
        <p:guide orient="horz" pos="3340"/>
        <p:guide orient="horz" pos="229"/>
        <p:guide orient="horz" pos="3094"/>
        <p:guide orient="horz" pos="3493"/>
        <p:guide orient="horz" pos="404"/>
        <p:guide orient="horz" pos="3745"/>
        <p:guide orient="horz" pos="3402"/>
        <p:guide pos="2932"/>
        <p:guide pos="2000"/>
        <p:guide pos="5096"/>
        <p:guide pos="796"/>
        <p:guide pos="5526"/>
        <p:guide pos="1535"/>
        <p:guide pos="4391"/>
        <p:guide pos="4631"/>
        <p:guide orient="horz" pos="4279"/>
        <p:guide orient="horz" pos="36"/>
        <p:guide orient="horz" pos="4270"/>
        <p:guide orient="horz" pos="50"/>
        <p:guide orient="horz" pos="4304"/>
        <p:guide orient="horz" pos="4307"/>
        <p:guide orient="horz" pos="9"/>
        <p:guide orient="horz" pos="569"/>
        <p:guide orient="horz" pos="4306"/>
        <p:guide orient="horz" pos="4290"/>
        <p:guide orient="horz" pos="4308"/>
        <p:guide orient="horz" pos="424"/>
        <p:guide orient="horz" pos="1392"/>
        <p:guide orient="horz" pos="4293"/>
        <p:guide orient="horz" pos="13"/>
        <p:guide orient="horz" pos="17"/>
        <p:guide orient="horz" pos="38"/>
        <p:guide orient="horz" pos="6"/>
        <p:guide orient="horz" pos="4319"/>
        <p:guide orient="horz" pos="32"/>
        <p:guide orient="horz" pos="4262"/>
        <p:guide orient="horz" pos="4292"/>
        <p:guide orient="horz"/>
        <p:guide orient="horz" pos="4311"/>
        <p:guide orient="horz" pos="4299"/>
        <p:guide orient="horz" pos="284"/>
        <p:guide pos="2829"/>
        <p:guide pos="915"/>
        <p:guide/>
        <p:guide pos="2188"/>
        <p:guide pos="1314"/>
        <p:guide pos="5741"/>
        <p:guide pos="5759"/>
        <p:guide pos="5742"/>
        <p:guide pos="4516"/>
        <p:guide orient="horz" pos="4259"/>
        <p:guide orient="horz" pos="3003"/>
        <p:guide orient="horz" pos="4224"/>
        <p:guide orient="horz" pos="4222"/>
        <p:guide orient="horz" pos="23"/>
        <p:guide orient="horz" pos="4221"/>
        <p:guide orient="horz" pos="4207"/>
        <p:guide orient="horz" pos="4225"/>
        <p:guide orient="horz" pos="252"/>
        <p:guide orient="horz" pos="705"/>
        <p:guide orient="horz" pos="4233"/>
        <p:guide orient="horz" pos="8"/>
        <p:guide orient="horz" pos="41"/>
        <p:guide orient="horz" pos="4256"/>
        <p:guide orient="horz" pos="3876"/>
        <p:guide orient="horz" pos="26"/>
        <p:guide orient="horz" pos="4235"/>
        <p:guide orient="horz" pos="4246"/>
        <p:guide orient="horz" pos="4191"/>
        <p:guide orient="horz" pos="4230"/>
        <p:guide orient="horz" pos="4236"/>
        <p:guide orient="horz" pos="4238"/>
        <p:guide orient="horz" pos="4212"/>
        <p:guide pos="2864"/>
        <p:guide pos="86"/>
        <p:guide pos="3083"/>
        <p:guide pos="5692"/>
        <p:guide pos="5716"/>
        <p:guide pos="909"/>
        <p:guide pos="5701"/>
        <p:guide pos="37"/>
        <p:guide pos="5727"/>
        <p:guide pos="55"/>
        <p:guide pos="5680"/>
        <p:guide pos="5234"/>
        <p:guide pos="74"/>
        <p:guide pos="5702"/>
        <p:guide pos="32"/>
        <p:guide pos="5524"/>
        <p:guide pos="5677"/>
        <p:guide orient="horz" pos="2379"/>
        <p:guide orient="horz" pos="267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snapToGrid="0">
      <p:cViewPr varScale="1">
        <p:scale>
          <a:sx n="88" d="100"/>
          <a:sy n="88" d="100"/>
        </p:scale>
        <p:origin x="384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Wagers ($B)</c:v>
                </c:pt>
              </c:strCache>
            </c:strRef>
          </c:tx>
          <c:dPt>
            <c:idx val="0"/>
            <c:bubble3D val="0"/>
            <c:spPr>
              <a:pattFill prst="ltUpDiag">
                <a:fgClr>
                  <a:schemeClr val="accent2"/>
                </a:fgClr>
                <a:bgClr>
                  <a:schemeClr val="accent2">
                    <a:lumMod val="20000"/>
                    <a:lumOff val="80000"/>
                  </a:schemeClr>
                </a:bgClr>
              </a:pattFill>
              <a:ln w="19050">
                <a:solidFill>
                  <a:schemeClr val="lt1"/>
                </a:solidFill>
              </a:ln>
              <a:effectLst>
                <a:innerShdw blurRad="114300">
                  <a:schemeClr val="accent2"/>
                </a:innerShdw>
              </a:effectLst>
            </c:spPr>
            <c:extLst>
              <c:ext xmlns:c16="http://schemas.microsoft.com/office/drawing/2014/chart" uri="{C3380CC4-5D6E-409C-BE32-E72D297353CC}">
                <c16:uniqueId val="{00000001-1C36-4C8F-B4E8-D9C8A0E6BCAA}"/>
              </c:ext>
            </c:extLst>
          </c:dPt>
          <c:dPt>
            <c:idx val="1"/>
            <c:bubble3D val="0"/>
            <c:spPr>
              <a:pattFill prst="ltUpDiag">
                <a:fgClr>
                  <a:schemeClr val="accent4"/>
                </a:fgClr>
                <a:bgClr>
                  <a:schemeClr val="accent4">
                    <a:lumMod val="20000"/>
                    <a:lumOff val="80000"/>
                  </a:schemeClr>
                </a:bgClr>
              </a:pattFill>
              <a:ln w="19050">
                <a:solidFill>
                  <a:schemeClr val="lt1"/>
                </a:solidFill>
              </a:ln>
              <a:effectLst>
                <a:innerShdw blurRad="114300">
                  <a:schemeClr val="accent4"/>
                </a:innerShdw>
              </a:effectLst>
            </c:spPr>
            <c:extLst>
              <c:ext xmlns:c16="http://schemas.microsoft.com/office/drawing/2014/chart" uri="{C3380CC4-5D6E-409C-BE32-E72D297353CC}">
                <c16:uniqueId val="{00000003-1C36-4C8F-B4E8-D9C8A0E6BCA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Sheet1!$A$2:$A$3</c:f>
              <c:strCache>
                <c:ptCount val="2"/>
                <c:pt idx="0">
                  <c:v>Illegal</c:v>
                </c:pt>
                <c:pt idx="1">
                  <c:v>Legal</c:v>
                </c:pt>
              </c:strCache>
            </c:strRef>
          </c:cat>
          <c:val>
            <c:numRef>
              <c:f>Sheet1!$B$2:$B$3</c:f>
              <c:numCache>
                <c:formatCode>General</c:formatCode>
                <c:ptCount val="2"/>
                <c:pt idx="0">
                  <c:v>150</c:v>
                </c:pt>
                <c:pt idx="1">
                  <c:v>4.9000000000000004</c:v>
                </c:pt>
              </c:numCache>
            </c:numRef>
          </c:val>
          <c:extLst>
            <c:ext xmlns:c16="http://schemas.microsoft.com/office/drawing/2014/chart" uri="{C3380CC4-5D6E-409C-BE32-E72D297353CC}">
              <c16:uniqueId val="{00000000-9429-4EFE-BCA6-6E00518F03D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61" cy="464180"/>
          </a:xfrm>
          <a:prstGeom prst="rect">
            <a:avLst/>
          </a:prstGeom>
        </p:spPr>
        <p:txBody>
          <a:bodyPr vert="horz" lIns="92300" tIns="46150" rIns="92300" bIns="46150" rtlCol="0"/>
          <a:lstStyle>
            <a:lvl1pPr algn="l">
              <a:defRPr sz="1200"/>
            </a:lvl1pPr>
          </a:lstStyle>
          <a:p>
            <a:endParaRPr lang="en-US" dirty="0"/>
          </a:p>
        </p:txBody>
      </p:sp>
      <p:sp>
        <p:nvSpPr>
          <p:cNvPr id="3" name="Date Placeholder 2"/>
          <p:cNvSpPr>
            <a:spLocks noGrp="1"/>
          </p:cNvSpPr>
          <p:nvPr>
            <p:ph type="dt" sz="quarter" idx="1"/>
          </p:nvPr>
        </p:nvSpPr>
        <p:spPr>
          <a:xfrm>
            <a:off x="3970634" y="0"/>
            <a:ext cx="3038161" cy="464180"/>
          </a:xfrm>
          <a:prstGeom prst="rect">
            <a:avLst/>
          </a:prstGeom>
        </p:spPr>
        <p:txBody>
          <a:bodyPr vert="horz" lIns="92300" tIns="46150" rIns="92300" bIns="46150" rtlCol="0"/>
          <a:lstStyle>
            <a:lvl1pPr algn="r">
              <a:defRPr sz="1200"/>
            </a:lvl1pPr>
          </a:lstStyle>
          <a:p>
            <a:fld id="{0C41001B-5570-3444-9C59-A80B30383DB8}" type="datetimeFigureOut">
              <a:rPr lang="en-US" smtClean="0"/>
              <a:t>10/7/2019</a:t>
            </a:fld>
            <a:endParaRPr lang="en-US" dirty="0"/>
          </a:p>
        </p:txBody>
      </p:sp>
      <p:sp>
        <p:nvSpPr>
          <p:cNvPr id="4" name="Footer Placeholder 3"/>
          <p:cNvSpPr>
            <a:spLocks noGrp="1"/>
          </p:cNvSpPr>
          <p:nvPr>
            <p:ph type="ftr" sz="quarter" idx="2"/>
          </p:nvPr>
        </p:nvSpPr>
        <p:spPr>
          <a:xfrm>
            <a:off x="0" y="8830621"/>
            <a:ext cx="3038161" cy="464180"/>
          </a:xfrm>
          <a:prstGeom prst="rect">
            <a:avLst/>
          </a:prstGeom>
        </p:spPr>
        <p:txBody>
          <a:bodyPr vert="horz" lIns="92300" tIns="46150" rIns="92300" bIns="4615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634" y="8830621"/>
            <a:ext cx="3038161" cy="464180"/>
          </a:xfrm>
          <a:prstGeom prst="rect">
            <a:avLst/>
          </a:prstGeom>
        </p:spPr>
        <p:txBody>
          <a:bodyPr vert="horz" lIns="92300" tIns="46150" rIns="92300" bIns="46150" rtlCol="0" anchor="b"/>
          <a:lstStyle>
            <a:lvl1pPr algn="r">
              <a:defRPr sz="1200"/>
            </a:lvl1pPr>
          </a:lstStyle>
          <a:p>
            <a:fld id="{BD03D729-B226-3244-9A85-D4D41F772B5D}" type="slidenum">
              <a:rPr lang="en-US" smtClean="0"/>
              <a:t>‹#›</a:t>
            </a:fld>
            <a:endParaRPr lang="en-US" dirty="0"/>
          </a:p>
        </p:txBody>
      </p:sp>
    </p:spTree>
    <p:extLst>
      <p:ext uri="{BB962C8B-B14F-4D97-AF65-F5344CB8AC3E}">
        <p14:creationId xmlns:p14="http://schemas.microsoft.com/office/powerpoint/2010/main" val="11456136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8" rIns="93177" bIns="46588" rtlCol="0"/>
          <a:lstStyle>
            <a:lvl1pPr algn="l">
              <a:defRPr sz="1200"/>
            </a:lvl1pPr>
          </a:lstStyle>
          <a:p>
            <a:endParaRPr lang="en-US" dirty="0"/>
          </a:p>
        </p:txBody>
      </p:sp>
      <p:sp>
        <p:nvSpPr>
          <p:cNvPr id="3" name="Date Placeholder 2"/>
          <p:cNvSpPr>
            <a:spLocks noGrp="1"/>
          </p:cNvSpPr>
          <p:nvPr>
            <p:ph type="dt" idx="1"/>
          </p:nvPr>
        </p:nvSpPr>
        <p:spPr>
          <a:xfrm>
            <a:off x="3970937" y="0"/>
            <a:ext cx="3037840" cy="464820"/>
          </a:xfrm>
          <a:prstGeom prst="rect">
            <a:avLst/>
          </a:prstGeom>
        </p:spPr>
        <p:txBody>
          <a:bodyPr vert="horz" lIns="93177" tIns="46588" rIns="93177" bIns="46588" rtlCol="0"/>
          <a:lstStyle>
            <a:lvl1pPr algn="r">
              <a:defRPr sz="1200"/>
            </a:lvl1pPr>
          </a:lstStyle>
          <a:p>
            <a:fld id="{FDCF061F-3377-442A-A2C0-40CEA6491A9D}" type="datetimeFigureOut">
              <a:rPr lang="en-US" smtClean="0"/>
              <a:t>10/7/2019</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7" tIns="46588" rIns="93177" bIns="46588"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8" rIns="93177" bIns="465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8" rIns="93177" bIns="4658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7" y="8829967"/>
            <a:ext cx="3037840" cy="464820"/>
          </a:xfrm>
          <a:prstGeom prst="rect">
            <a:avLst/>
          </a:prstGeom>
        </p:spPr>
        <p:txBody>
          <a:bodyPr vert="horz" lIns="93177" tIns="46588" rIns="93177" bIns="46588" rtlCol="0" anchor="b"/>
          <a:lstStyle>
            <a:lvl1pPr algn="r">
              <a:defRPr sz="1200"/>
            </a:lvl1pPr>
          </a:lstStyle>
          <a:p>
            <a:fld id="{F2A1E104-F0A3-4BAB-8178-32777FA1A167}" type="slidenum">
              <a:rPr lang="en-US" smtClean="0"/>
              <a:t>‹#›</a:t>
            </a:fld>
            <a:endParaRPr lang="en-US" dirty="0"/>
          </a:p>
        </p:txBody>
      </p:sp>
    </p:spTree>
    <p:extLst>
      <p:ext uri="{BB962C8B-B14F-4D97-AF65-F5344CB8AC3E}">
        <p14:creationId xmlns:p14="http://schemas.microsoft.com/office/powerpoint/2010/main" val="1920652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1</a:t>
            </a:fld>
            <a:endParaRPr lang="en-US" dirty="0"/>
          </a:p>
        </p:txBody>
      </p:sp>
    </p:spTree>
    <p:extLst>
      <p:ext uri="{BB962C8B-B14F-4D97-AF65-F5344CB8AC3E}">
        <p14:creationId xmlns:p14="http://schemas.microsoft.com/office/powerpoint/2010/main" val="1649923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a:t>
            </a:fld>
            <a:endParaRPr lang="en-US" dirty="0"/>
          </a:p>
        </p:txBody>
      </p:sp>
    </p:spTree>
    <p:extLst>
      <p:ext uri="{BB962C8B-B14F-4D97-AF65-F5344CB8AC3E}">
        <p14:creationId xmlns:p14="http://schemas.microsoft.com/office/powerpoint/2010/main" val="229248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3</a:t>
            </a:fld>
            <a:endParaRPr lang="en-US" dirty="0"/>
          </a:p>
        </p:txBody>
      </p:sp>
    </p:spTree>
    <p:extLst>
      <p:ext uri="{BB962C8B-B14F-4D97-AF65-F5344CB8AC3E}">
        <p14:creationId xmlns:p14="http://schemas.microsoft.com/office/powerpoint/2010/main" val="2571875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4</a:t>
            </a:fld>
            <a:endParaRPr lang="en-US" dirty="0"/>
          </a:p>
        </p:txBody>
      </p:sp>
    </p:spTree>
    <p:extLst>
      <p:ext uri="{BB962C8B-B14F-4D97-AF65-F5344CB8AC3E}">
        <p14:creationId xmlns:p14="http://schemas.microsoft.com/office/powerpoint/2010/main" val="4062190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5</a:t>
            </a:fld>
            <a:endParaRPr lang="en-US" dirty="0"/>
          </a:p>
        </p:txBody>
      </p:sp>
    </p:spTree>
    <p:extLst>
      <p:ext uri="{BB962C8B-B14F-4D97-AF65-F5344CB8AC3E}">
        <p14:creationId xmlns:p14="http://schemas.microsoft.com/office/powerpoint/2010/main" val="934816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6</a:t>
            </a:fld>
            <a:endParaRPr lang="en-US" dirty="0"/>
          </a:p>
        </p:txBody>
      </p:sp>
    </p:spTree>
    <p:extLst>
      <p:ext uri="{BB962C8B-B14F-4D97-AF65-F5344CB8AC3E}">
        <p14:creationId xmlns:p14="http://schemas.microsoft.com/office/powerpoint/2010/main" val="2897666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7</a:t>
            </a:fld>
            <a:endParaRPr lang="en-US" dirty="0"/>
          </a:p>
        </p:txBody>
      </p:sp>
    </p:spTree>
    <p:extLst>
      <p:ext uri="{BB962C8B-B14F-4D97-AF65-F5344CB8AC3E}">
        <p14:creationId xmlns:p14="http://schemas.microsoft.com/office/powerpoint/2010/main" val="1105696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8</a:t>
            </a:fld>
            <a:endParaRPr lang="en-US" dirty="0"/>
          </a:p>
        </p:txBody>
      </p:sp>
    </p:spTree>
    <p:extLst>
      <p:ext uri="{BB962C8B-B14F-4D97-AF65-F5344CB8AC3E}">
        <p14:creationId xmlns:p14="http://schemas.microsoft.com/office/powerpoint/2010/main" val="1068758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9</a:t>
            </a:fld>
            <a:endParaRPr lang="en-US" dirty="0"/>
          </a:p>
        </p:txBody>
      </p:sp>
    </p:spTree>
    <p:extLst>
      <p:ext uri="{BB962C8B-B14F-4D97-AF65-F5344CB8AC3E}">
        <p14:creationId xmlns:p14="http://schemas.microsoft.com/office/powerpoint/2010/main" val="4124786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10</a:t>
            </a:fld>
            <a:endParaRPr lang="en-US" dirty="0"/>
          </a:p>
        </p:txBody>
      </p:sp>
    </p:spTree>
    <p:extLst>
      <p:ext uri="{BB962C8B-B14F-4D97-AF65-F5344CB8AC3E}">
        <p14:creationId xmlns:p14="http://schemas.microsoft.com/office/powerpoint/2010/main" val="397038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11</a:t>
            </a:fld>
            <a:endParaRPr lang="en-US" dirty="0"/>
          </a:p>
        </p:txBody>
      </p:sp>
    </p:spTree>
    <p:extLst>
      <p:ext uri="{BB962C8B-B14F-4D97-AF65-F5344CB8AC3E}">
        <p14:creationId xmlns:p14="http://schemas.microsoft.com/office/powerpoint/2010/main" val="3259679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12</a:t>
            </a:fld>
            <a:endParaRPr lang="en-US" dirty="0"/>
          </a:p>
        </p:txBody>
      </p:sp>
    </p:spTree>
    <p:extLst>
      <p:ext uri="{BB962C8B-B14F-4D97-AF65-F5344CB8AC3E}">
        <p14:creationId xmlns:p14="http://schemas.microsoft.com/office/powerpoint/2010/main" val="1282936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13</a:t>
            </a:fld>
            <a:endParaRPr lang="en-US" dirty="0"/>
          </a:p>
        </p:txBody>
      </p:sp>
    </p:spTree>
    <p:extLst>
      <p:ext uri="{BB962C8B-B14F-4D97-AF65-F5344CB8AC3E}">
        <p14:creationId xmlns:p14="http://schemas.microsoft.com/office/powerpoint/2010/main" val="1387772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txBox="1">
            <a:spLocks noGrp="1" noChangeArrowheads="1"/>
          </p:cNvSpPr>
          <p:nvPr/>
        </p:nvSpPr>
        <p:spPr bwMode="auto">
          <a:xfrm>
            <a:off x="3970339" y="1"/>
            <a:ext cx="3038475" cy="46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819" tIns="48409" rIns="96819" bIns="48409"/>
          <a:lstStyle>
            <a:lvl1pPr defTabSz="1031875" eaLnBrk="0" hangingPunct="0">
              <a:defRPr sz="1400">
                <a:solidFill>
                  <a:schemeClr val="tx1"/>
                </a:solidFill>
                <a:latin typeface="Gotham-Book" charset="0"/>
                <a:ea typeface="MS PGothic" pitchFamily="34" charset="-128"/>
              </a:defRPr>
            </a:lvl1pPr>
            <a:lvl2pPr marL="742950" indent="-285750" defTabSz="1031875" eaLnBrk="0" hangingPunct="0">
              <a:defRPr sz="1400">
                <a:solidFill>
                  <a:schemeClr val="tx1"/>
                </a:solidFill>
                <a:latin typeface="Gotham-Book" charset="0"/>
                <a:ea typeface="MS PGothic" pitchFamily="34" charset="-128"/>
              </a:defRPr>
            </a:lvl2pPr>
            <a:lvl3pPr marL="1143000" indent="-228600" defTabSz="1031875" eaLnBrk="0" hangingPunct="0">
              <a:defRPr sz="1400">
                <a:solidFill>
                  <a:schemeClr val="tx1"/>
                </a:solidFill>
                <a:latin typeface="Gotham-Book" charset="0"/>
                <a:ea typeface="MS PGothic" pitchFamily="34" charset="-128"/>
              </a:defRPr>
            </a:lvl3pPr>
            <a:lvl4pPr marL="1600200" indent="-228600" defTabSz="1031875" eaLnBrk="0" hangingPunct="0">
              <a:defRPr sz="1400">
                <a:solidFill>
                  <a:schemeClr val="tx1"/>
                </a:solidFill>
                <a:latin typeface="Gotham-Book" charset="0"/>
                <a:ea typeface="MS PGothic" pitchFamily="34" charset="-128"/>
              </a:defRPr>
            </a:lvl4pPr>
            <a:lvl5pPr marL="2057400" indent="-228600" defTabSz="1031875" eaLnBrk="0" hangingPunct="0">
              <a:defRPr sz="1400">
                <a:solidFill>
                  <a:schemeClr val="tx1"/>
                </a:solidFill>
                <a:latin typeface="Gotham-Book" charset="0"/>
                <a:ea typeface="MS PGothic" pitchFamily="34" charset="-128"/>
              </a:defRPr>
            </a:lvl5pPr>
            <a:lvl6pPr marL="2514600" indent="-228600" defTabSz="1031875"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defTabSz="1031875"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defTabSz="1031875"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defTabSz="1031875" eaLnBrk="0" fontAlgn="base" hangingPunct="0">
              <a:spcBef>
                <a:spcPct val="0"/>
              </a:spcBef>
              <a:spcAft>
                <a:spcPct val="0"/>
              </a:spcAft>
              <a:defRPr sz="1400">
                <a:solidFill>
                  <a:schemeClr val="tx1"/>
                </a:solidFill>
                <a:latin typeface="Gotham-Book" charset="0"/>
                <a:ea typeface="MS PGothic" pitchFamily="34" charset="-128"/>
              </a:defRPr>
            </a:lvl9pPr>
          </a:lstStyle>
          <a:p>
            <a:pPr algn="r" eaLnBrk="1" hangingPunct="1">
              <a:spcBef>
                <a:spcPct val="10000"/>
              </a:spcBef>
              <a:buClr>
                <a:schemeClr val="tx1"/>
              </a:buClr>
              <a:buSzPct val="105000"/>
              <a:buFont typeface="Verdana" pitchFamily="34" charset="0"/>
              <a:buChar char="•"/>
            </a:pPr>
            <a:fld id="{3D9AF0B5-951D-4456-9F61-8C3DE7125EF9}" type="datetime1">
              <a:rPr lang="en-US" altLang="en-US" sz="1200">
                <a:latin typeface="Arial" pitchFamily="34" charset="0"/>
              </a:rPr>
              <a:pPr algn="r" eaLnBrk="1" hangingPunct="1">
                <a:spcBef>
                  <a:spcPct val="10000"/>
                </a:spcBef>
                <a:buClr>
                  <a:schemeClr val="tx1"/>
                </a:buClr>
                <a:buSzPct val="105000"/>
                <a:buFont typeface="Verdana" pitchFamily="34" charset="0"/>
                <a:buChar char="•"/>
              </a:pPr>
              <a:t>10/7/2019</a:t>
            </a:fld>
            <a:endParaRPr lang="en-US" altLang="en-US" sz="1200">
              <a:latin typeface="Arial" pitchFamily="34" charset="0"/>
            </a:endParaRPr>
          </a:p>
        </p:txBody>
      </p:sp>
      <p:sp>
        <p:nvSpPr>
          <p:cNvPr id="19458" name="Rectangle 7"/>
          <p:cNvSpPr txBox="1">
            <a:spLocks noGrp="1" noChangeArrowheads="1"/>
          </p:cNvSpPr>
          <p:nvPr/>
        </p:nvSpPr>
        <p:spPr bwMode="auto">
          <a:xfrm>
            <a:off x="3970339" y="8831421"/>
            <a:ext cx="3038475" cy="46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819" tIns="48409" rIns="96819" bIns="48409" anchor="b"/>
          <a:lstStyle>
            <a:lvl1pPr defTabSz="1031875" eaLnBrk="0" hangingPunct="0">
              <a:defRPr sz="1400">
                <a:solidFill>
                  <a:schemeClr val="tx1"/>
                </a:solidFill>
                <a:latin typeface="Gotham-Book" charset="0"/>
                <a:ea typeface="MS PGothic" pitchFamily="34" charset="-128"/>
              </a:defRPr>
            </a:lvl1pPr>
            <a:lvl2pPr marL="742950" indent="-285750" defTabSz="1031875" eaLnBrk="0" hangingPunct="0">
              <a:defRPr sz="1400">
                <a:solidFill>
                  <a:schemeClr val="tx1"/>
                </a:solidFill>
                <a:latin typeface="Gotham-Book" charset="0"/>
                <a:ea typeface="MS PGothic" pitchFamily="34" charset="-128"/>
              </a:defRPr>
            </a:lvl2pPr>
            <a:lvl3pPr marL="1143000" indent="-228600" defTabSz="1031875" eaLnBrk="0" hangingPunct="0">
              <a:defRPr sz="1400">
                <a:solidFill>
                  <a:schemeClr val="tx1"/>
                </a:solidFill>
                <a:latin typeface="Gotham-Book" charset="0"/>
                <a:ea typeface="MS PGothic" pitchFamily="34" charset="-128"/>
              </a:defRPr>
            </a:lvl3pPr>
            <a:lvl4pPr marL="1600200" indent="-228600" defTabSz="1031875" eaLnBrk="0" hangingPunct="0">
              <a:defRPr sz="1400">
                <a:solidFill>
                  <a:schemeClr val="tx1"/>
                </a:solidFill>
                <a:latin typeface="Gotham-Book" charset="0"/>
                <a:ea typeface="MS PGothic" pitchFamily="34" charset="-128"/>
              </a:defRPr>
            </a:lvl4pPr>
            <a:lvl5pPr marL="2057400" indent="-228600" defTabSz="1031875" eaLnBrk="0" hangingPunct="0">
              <a:defRPr sz="1400">
                <a:solidFill>
                  <a:schemeClr val="tx1"/>
                </a:solidFill>
                <a:latin typeface="Gotham-Book" charset="0"/>
                <a:ea typeface="MS PGothic" pitchFamily="34" charset="-128"/>
              </a:defRPr>
            </a:lvl5pPr>
            <a:lvl6pPr marL="2514600" indent="-228600" defTabSz="1031875"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defTabSz="1031875"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defTabSz="1031875"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defTabSz="1031875" eaLnBrk="0" fontAlgn="base" hangingPunct="0">
              <a:spcBef>
                <a:spcPct val="0"/>
              </a:spcBef>
              <a:spcAft>
                <a:spcPct val="0"/>
              </a:spcAft>
              <a:defRPr sz="1400">
                <a:solidFill>
                  <a:schemeClr val="tx1"/>
                </a:solidFill>
                <a:latin typeface="Gotham-Book" charset="0"/>
                <a:ea typeface="MS PGothic" pitchFamily="34" charset="-128"/>
              </a:defRPr>
            </a:lvl9pPr>
          </a:lstStyle>
          <a:p>
            <a:pPr algn="r" eaLnBrk="1" hangingPunct="1">
              <a:spcBef>
                <a:spcPct val="10000"/>
              </a:spcBef>
              <a:buClr>
                <a:schemeClr val="tx1"/>
              </a:buClr>
              <a:buSzPct val="105000"/>
              <a:buFont typeface="Verdana" pitchFamily="34" charset="0"/>
              <a:buChar char="•"/>
            </a:pPr>
            <a:fld id="{D93453F2-8769-41FB-BDF7-F51823792924}" type="slidenum">
              <a:rPr lang="en-US" altLang="en-US" sz="1200">
                <a:latin typeface="Arial" pitchFamily="34" charset="0"/>
              </a:rPr>
              <a:pPr algn="r" eaLnBrk="1" hangingPunct="1">
                <a:spcBef>
                  <a:spcPct val="10000"/>
                </a:spcBef>
                <a:buClr>
                  <a:schemeClr val="tx1"/>
                </a:buClr>
                <a:buSzPct val="105000"/>
                <a:buFont typeface="Verdana" pitchFamily="34" charset="0"/>
                <a:buChar char="•"/>
              </a:pPr>
              <a:t>14</a:t>
            </a:fld>
            <a:endParaRPr lang="en-US" altLang="en-US" sz="1200">
              <a:latin typeface="Arial" pitchFamily="34" charset="0"/>
            </a:endParaRPr>
          </a:p>
        </p:txBody>
      </p:sp>
      <p:sp>
        <p:nvSpPr>
          <p:cNvPr id="19459" name="Rectangle 2"/>
          <p:cNvSpPr>
            <a:spLocks noGrp="1" noRot="1" noChangeAspect="1" noChangeArrowheads="1" noTextEdit="1"/>
          </p:cNvSpPr>
          <p:nvPr>
            <p:ph type="sldImg"/>
          </p:nvPr>
        </p:nvSpPr>
        <p:spPr>
          <a:xfrm>
            <a:off x="1182688" y="700088"/>
            <a:ext cx="4645025" cy="3484562"/>
          </a:xfrm>
          <a:ln/>
        </p:spPr>
      </p:sp>
      <p:sp>
        <p:nvSpPr>
          <p:cNvPr id="19460" name="Rectangle 3"/>
          <p:cNvSpPr>
            <a:spLocks noGrp="1" noChangeArrowheads="1"/>
          </p:cNvSpPr>
          <p:nvPr>
            <p:ph type="body" idx="1"/>
          </p:nvPr>
        </p:nvSpPr>
        <p:spPr>
          <a:xfrm>
            <a:off x="700089" y="4416509"/>
            <a:ext cx="5610225" cy="418162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819" tIns="48409" rIns="96819" bIns="48409"/>
          <a:lstStyle/>
          <a:p>
            <a:pPr marL="0" indent="0" defTabSz="852488" eaLnBrk="1" hangingPunct="1">
              <a:spcBef>
                <a:spcPct val="0"/>
              </a:spcBef>
            </a:pPr>
            <a:endParaRPr lang="de-DE" alt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841375" y="215900"/>
            <a:ext cx="5280025" cy="3960813"/>
          </a:xfrm>
          <a:ln/>
        </p:spPr>
      </p:sp>
      <p:sp>
        <p:nvSpPr>
          <p:cNvPr id="23554" name="Rectangle 3"/>
          <p:cNvSpPr>
            <a:spLocks noGrp="1" noChangeArrowheads="1"/>
          </p:cNvSpPr>
          <p:nvPr>
            <p:ph type="body" idx="1"/>
          </p:nvPr>
        </p:nvSpPr>
        <p:spPr>
          <a:xfrm>
            <a:off x="612775" y="4418108"/>
            <a:ext cx="5735638" cy="458588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ebdings" pitchFamily="18" charset="2"/>
              <a:buNone/>
            </a:pPr>
            <a:endParaRPr lang="en-US" alt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841375" y="215900"/>
            <a:ext cx="5280025" cy="3960813"/>
          </a:xfrm>
          <a:ln/>
        </p:spPr>
      </p:sp>
      <p:sp>
        <p:nvSpPr>
          <p:cNvPr id="25602" name="Rectangle 3"/>
          <p:cNvSpPr>
            <a:spLocks noGrp="1" noChangeArrowheads="1"/>
          </p:cNvSpPr>
          <p:nvPr>
            <p:ph type="body" idx="1"/>
          </p:nvPr>
        </p:nvSpPr>
        <p:spPr>
          <a:xfrm>
            <a:off x="612775" y="4418108"/>
            <a:ext cx="5735638" cy="458588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841375" y="215900"/>
            <a:ext cx="5280025" cy="3960813"/>
          </a:xfrm>
          <a:ln/>
        </p:spPr>
      </p:sp>
      <p:sp>
        <p:nvSpPr>
          <p:cNvPr id="25602" name="Rectangle 3"/>
          <p:cNvSpPr>
            <a:spLocks noGrp="1" noChangeArrowheads="1"/>
          </p:cNvSpPr>
          <p:nvPr>
            <p:ph type="body" idx="1"/>
          </p:nvPr>
        </p:nvSpPr>
        <p:spPr>
          <a:xfrm>
            <a:off x="612775" y="4418108"/>
            <a:ext cx="5735638" cy="458588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841375" y="215900"/>
            <a:ext cx="5280025" cy="3960813"/>
          </a:xfrm>
          <a:ln/>
        </p:spPr>
      </p:sp>
      <p:sp>
        <p:nvSpPr>
          <p:cNvPr id="27650" name="Rectangle 3"/>
          <p:cNvSpPr>
            <a:spLocks noGrp="1" noChangeArrowheads="1"/>
          </p:cNvSpPr>
          <p:nvPr>
            <p:ph type="body" idx="1"/>
          </p:nvPr>
        </p:nvSpPr>
        <p:spPr>
          <a:xfrm>
            <a:off x="612775" y="4418108"/>
            <a:ext cx="5735638" cy="458588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ebdings" pitchFamily="18" charset="2"/>
              <a:buNone/>
            </a:pPr>
            <a:endParaRPr lang="en-US" altLang="en-US">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841375" y="215900"/>
            <a:ext cx="5280025" cy="3960813"/>
          </a:xfrm>
          <a:ln/>
        </p:spPr>
      </p:sp>
      <p:sp>
        <p:nvSpPr>
          <p:cNvPr id="29698" name="Rectangle 3"/>
          <p:cNvSpPr>
            <a:spLocks noGrp="1" noChangeArrowheads="1"/>
          </p:cNvSpPr>
          <p:nvPr>
            <p:ph type="body" idx="1"/>
          </p:nvPr>
        </p:nvSpPr>
        <p:spPr>
          <a:xfrm>
            <a:off x="612775" y="4418108"/>
            <a:ext cx="5735638" cy="458588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20</a:t>
            </a:fld>
            <a:endParaRPr lang="en-US" dirty="0"/>
          </a:p>
        </p:txBody>
      </p:sp>
    </p:spTree>
    <p:extLst>
      <p:ext uri="{BB962C8B-B14F-4D97-AF65-F5344CB8AC3E}">
        <p14:creationId xmlns:p14="http://schemas.microsoft.com/office/powerpoint/2010/main" val="1688663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21</a:t>
            </a:fld>
            <a:endParaRPr lang="en-US" dirty="0"/>
          </a:p>
        </p:txBody>
      </p:sp>
    </p:spTree>
    <p:extLst>
      <p:ext uri="{BB962C8B-B14F-4D97-AF65-F5344CB8AC3E}">
        <p14:creationId xmlns:p14="http://schemas.microsoft.com/office/powerpoint/2010/main" val="3128399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22</a:t>
            </a:fld>
            <a:endParaRPr lang="en-US" dirty="0"/>
          </a:p>
        </p:txBody>
      </p:sp>
    </p:spTree>
    <p:extLst>
      <p:ext uri="{BB962C8B-B14F-4D97-AF65-F5344CB8AC3E}">
        <p14:creationId xmlns:p14="http://schemas.microsoft.com/office/powerpoint/2010/main" val="1874449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23</a:t>
            </a:fld>
            <a:endParaRPr lang="en-US" dirty="0"/>
          </a:p>
        </p:txBody>
      </p:sp>
    </p:spTree>
    <p:extLst>
      <p:ext uri="{BB962C8B-B14F-4D97-AF65-F5344CB8AC3E}">
        <p14:creationId xmlns:p14="http://schemas.microsoft.com/office/powerpoint/2010/main" val="114002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24</a:t>
            </a:fld>
            <a:endParaRPr lang="en-US" dirty="0"/>
          </a:p>
        </p:txBody>
      </p:sp>
    </p:spTree>
    <p:extLst>
      <p:ext uri="{BB962C8B-B14F-4D97-AF65-F5344CB8AC3E}">
        <p14:creationId xmlns:p14="http://schemas.microsoft.com/office/powerpoint/2010/main" val="2163956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25</a:t>
            </a:fld>
            <a:endParaRPr lang="en-US" dirty="0"/>
          </a:p>
        </p:txBody>
      </p:sp>
    </p:spTree>
    <p:extLst>
      <p:ext uri="{BB962C8B-B14F-4D97-AF65-F5344CB8AC3E}">
        <p14:creationId xmlns:p14="http://schemas.microsoft.com/office/powerpoint/2010/main" val="3880039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A1E104-F0A3-4BAB-8178-32777FA1A167}" type="slidenum">
              <a:rPr lang="en-US" smtClean="0"/>
              <a:t>26</a:t>
            </a:fld>
            <a:endParaRPr lang="en-US" dirty="0"/>
          </a:p>
        </p:txBody>
      </p:sp>
    </p:spTree>
    <p:extLst>
      <p:ext uri="{BB962C8B-B14F-4D97-AF65-F5344CB8AC3E}">
        <p14:creationId xmlns:p14="http://schemas.microsoft.com/office/powerpoint/2010/main" val="3794609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A1E104-F0A3-4BAB-8178-32777FA1A167}" type="slidenum">
              <a:rPr lang="en-US" smtClean="0"/>
              <a:t>27</a:t>
            </a:fld>
            <a:endParaRPr lang="en-US" dirty="0"/>
          </a:p>
        </p:txBody>
      </p:sp>
    </p:spTree>
    <p:extLst>
      <p:ext uri="{BB962C8B-B14F-4D97-AF65-F5344CB8AC3E}">
        <p14:creationId xmlns:p14="http://schemas.microsoft.com/office/powerpoint/2010/main" val="2596163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9629" y="2460631"/>
            <a:ext cx="1498674" cy="1058857"/>
          </a:xfrm>
          <a:prstGeom prst="rect">
            <a:avLst/>
          </a:prstGeom>
          <a:noFill/>
          <a:extLst>
            <a:ext uri="{909E8E84-426E-40DD-AFC4-6F175D3DCCD1}">
              <a14:hiddenFill xmlns:a14="http://schemas.microsoft.com/office/drawing/2010/main">
                <a:solidFill>
                  <a:srgbClr val="FFFFFF"/>
                </a:solidFill>
              </a14:hiddenFill>
            </a:ext>
          </a:extLst>
        </p:spPr>
      </p:pic>
      <p:sp>
        <p:nvSpPr>
          <p:cNvPr id="4" name="Line 16"/>
          <p:cNvSpPr>
            <a:spLocks noChangeShapeType="1"/>
          </p:cNvSpPr>
          <p:nvPr/>
        </p:nvSpPr>
        <p:spPr bwMode="auto">
          <a:xfrm>
            <a:off x="2336800" y="3071058"/>
            <a:ext cx="6167438" cy="0"/>
          </a:xfrm>
          <a:prstGeom prst="line">
            <a:avLst/>
          </a:prstGeom>
          <a:noFill/>
          <a:ln w="19050">
            <a:solidFill>
              <a:srgbClr val="969696"/>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a:solidFill>
                <a:srgbClr val="000000"/>
              </a:solidFill>
              <a:latin typeface="Arial" pitchFamily="34" charset="0"/>
              <a:cs typeface="Arial" pitchFamily="34" charset="0"/>
            </a:endParaRPr>
          </a:p>
        </p:txBody>
      </p:sp>
      <p:sp>
        <p:nvSpPr>
          <p:cNvPr id="3087" name="Rectangle 15"/>
          <p:cNvSpPr>
            <a:spLocks noGrp="1" noChangeArrowheads="1"/>
          </p:cNvSpPr>
          <p:nvPr>
            <p:ph type="ctrTitle" sz="quarter"/>
          </p:nvPr>
        </p:nvSpPr>
        <p:spPr>
          <a:xfrm>
            <a:off x="2220913" y="2213808"/>
            <a:ext cx="6280150" cy="987425"/>
          </a:xfrm>
        </p:spPr>
        <p:txBody>
          <a:bodyPr/>
          <a:lstStyle>
            <a:lvl1pPr>
              <a:defRPr>
                <a:solidFill>
                  <a:srgbClr val="5D0005"/>
                </a:solidFill>
              </a:defRPr>
            </a:lvl1pPr>
          </a:lstStyle>
          <a:p>
            <a:pPr lvl="0"/>
            <a:r>
              <a:rPr lang="en-US" noProof="0" dirty="0"/>
              <a:t>Click to edit Master title style</a:t>
            </a:r>
          </a:p>
        </p:txBody>
      </p:sp>
      <p:sp>
        <p:nvSpPr>
          <p:cNvPr id="3088" name="Rectangle 16"/>
          <p:cNvSpPr>
            <a:spLocks noGrp="1" noChangeArrowheads="1"/>
          </p:cNvSpPr>
          <p:nvPr>
            <p:ph type="subTitle" sz="quarter" idx="1" hasCustomPrompt="1"/>
          </p:nvPr>
        </p:nvSpPr>
        <p:spPr>
          <a:xfrm>
            <a:off x="2220913" y="3223458"/>
            <a:ext cx="6280150" cy="457200"/>
          </a:xfrm>
        </p:spPr>
        <p:txBody>
          <a:bodyPr/>
          <a:lstStyle>
            <a:lvl1pPr>
              <a:buFontTx/>
              <a:buNone/>
              <a:defRPr sz="1400">
                <a:solidFill>
                  <a:schemeClr val="tx1"/>
                </a:solidFill>
                <a:latin typeface="+mn-lt"/>
              </a:defRPr>
            </a:lvl1pPr>
          </a:lstStyle>
          <a:p>
            <a:pPr lvl="0"/>
            <a:r>
              <a:rPr lang="en-US" noProof="0" dirty="0"/>
              <a:t>Click To Edit Master Subtitle Style</a:t>
            </a:r>
          </a:p>
        </p:txBody>
      </p:sp>
      <p:cxnSp>
        <p:nvCxnSpPr>
          <p:cNvPr id="3" name="Straight Connector 2"/>
          <p:cNvCxnSpPr/>
          <p:nvPr userDrawn="1"/>
        </p:nvCxnSpPr>
        <p:spPr>
          <a:xfrm>
            <a:off x="0" y="6055897"/>
            <a:ext cx="9156829" cy="0"/>
          </a:xfrm>
          <a:prstGeom prst="line">
            <a:avLst/>
          </a:prstGeom>
          <a:ln w="57150" cmpd="sng">
            <a:solidFill>
              <a:srgbClr val="5D000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3291215"/>
      </p:ext>
    </p:extLst>
  </p:cSld>
  <p:clrMapOvr>
    <a:masterClrMapping/>
  </p:clrMapOvr>
  <p:transition>
    <p:split orient="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14657088"/>
      </p:ext>
    </p:extLst>
  </p:cSld>
  <p:clrMapOvr>
    <a:masterClrMapping/>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467C2DF-A188-4282-A109-81DE2131DDF4}"/>
              </a:ext>
            </a:extLst>
          </p:cNvPr>
          <p:cNvGraphicFramePr>
            <a:graphicFrameLocks noChangeAspect="1"/>
          </p:cNvGraphicFramePr>
          <p:nvPr userDrawn="1">
            <p:custDataLst>
              <p:tags r:id="rId2"/>
            </p:custDataLst>
            <p:extLst>
              <p:ext uri="{D42A27DB-BD31-4B8C-83A1-F6EECF244321}">
                <p14:modId xmlns:p14="http://schemas.microsoft.com/office/powerpoint/2010/main" val="25331958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95" name="think-cell Slide" r:id="rId4" imgW="270" imgH="270" progId="TCLayout.ActiveDocument.1">
                  <p:embed/>
                </p:oleObj>
              </mc:Choice>
              <mc:Fallback>
                <p:oleObj name="think-cell Slide" r:id="rId4" imgW="270" imgH="270" progId="TCLayout.ActiveDocument.1">
                  <p:embed/>
                  <p:pic>
                    <p:nvPicPr>
                      <p:cNvPr id="4" name="Object 3" hidden="1">
                        <a:extLst>
                          <a:ext uri="{FF2B5EF4-FFF2-40B4-BE49-F238E27FC236}">
                            <a16:creationId xmlns:a16="http://schemas.microsoft.com/office/drawing/2014/main" id="{F467C2DF-A188-4282-A109-81DE2131DDF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7778000"/>
      </p:ext>
    </p:extLst>
  </p:cSld>
  <p:clrMapOvr>
    <a:masterClrMapping/>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00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5" Type="http://schemas.openxmlformats.org/officeDocument/2006/relationships/theme" Target="../theme/theme1.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custDataLst>
              <p:tags r:id="rId7"/>
            </p:custDataLst>
            <p:extLst>
              <p:ext uri="{D42A27DB-BD31-4B8C-83A1-F6EECF244321}">
                <p14:modId xmlns:p14="http://schemas.microsoft.com/office/powerpoint/2010/main" val="34357616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1" name="think-cell Slide" r:id="rId8" imgW="270" imgH="270" progId="TCLayout.ActiveDocument.1">
                  <p:embed/>
                </p:oleObj>
              </mc:Choice>
              <mc:Fallback>
                <p:oleObj name="think-cell Slide" r:id="rId8" imgW="270" imgH="270" progId="TCLayout.ActiveDocument.1">
                  <p:embed/>
                  <p:pic>
                    <p:nvPicPr>
                      <p:cNvPr id="2" name="Object 1" hidden="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1026" name="Rectangle 2"/>
          <p:cNvSpPr>
            <a:spLocks noGrp="1" noChangeArrowheads="1"/>
          </p:cNvSpPr>
          <p:nvPr>
            <p:ph type="title"/>
          </p:nvPr>
        </p:nvSpPr>
        <p:spPr bwMode="auto">
          <a:xfrm>
            <a:off x="1462088" y="320675"/>
            <a:ext cx="7221537"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pic>
        <p:nvPicPr>
          <p:cNvPr id="1028"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457978" y="300038"/>
            <a:ext cx="692182"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9" name="Straight Connector 11"/>
          <p:cNvCxnSpPr>
            <a:cxnSpLocks noChangeShapeType="1"/>
          </p:cNvCxnSpPr>
          <p:nvPr/>
        </p:nvCxnSpPr>
        <p:spPr bwMode="auto">
          <a:xfrm>
            <a:off x="1579563" y="914400"/>
            <a:ext cx="7107237" cy="1588"/>
          </a:xfrm>
          <a:prstGeom prst="line">
            <a:avLst/>
          </a:prstGeom>
          <a:noFill/>
          <a:ln w="9525" algn="ctr">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sp>
        <p:nvSpPr>
          <p:cNvPr id="14" name="Subtitle 2"/>
          <p:cNvSpPr txBox="1">
            <a:spLocks/>
          </p:cNvSpPr>
          <p:nvPr/>
        </p:nvSpPr>
        <p:spPr bwMode="auto">
          <a:xfrm rot="5400000">
            <a:off x="7189787" y="3248026"/>
            <a:ext cx="3675063" cy="214312"/>
          </a:xfrm>
          <a:prstGeom prst="rect">
            <a:avLst/>
          </a:prstGeom>
          <a:noFill/>
          <a:ln w="9525">
            <a:noFill/>
            <a:miter lim="800000"/>
            <a:headEnd/>
            <a:tailEnd/>
          </a:ln>
        </p:spPr>
        <p:txBody>
          <a:bodyPr>
            <a:spAutoFit/>
          </a:bodyPr>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lgn="ctr" fontAlgn="base">
              <a:spcBef>
                <a:spcPct val="0"/>
              </a:spcBef>
              <a:spcAft>
                <a:spcPct val="0"/>
              </a:spcAft>
              <a:buFont typeface="Arial" pitchFamily="34" charset="0"/>
              <a:buNone/>
              <a:defRPr/>
            </a:pPr>
            <a:r>
              <a:rPr lang="en-US" sz="800" dirty="0">
                <a:solidFill>
                  <a:srgbClr val="969696"/>
                </a:solidFill>
                <a:cs typeface="Arial" pitchFamily="34" charset="0"/>
              </a:rPr>
              <a:t>CAESARS ENTERTAINMENT</a:t>
            </a:r>
            <a:r>
              <a:rPr lang="en-US" sz="800" baseline="30000" dirty="0">
                <a:solidFill>
                  <a:srgbClr val="969696"/>
                </a:solidFill>
                <a:cs typeface="Arial" pitchFamily="34" charset="0"/>
              </a:rPr>
              <a:t>®</a:t>
            </a:r>
            <a:r>
              <a:rPr lang="en-US" sz="800" dirty="0">
                <a:solidFill>
                  <a:srgbClr val="969696"/>
                </a:solidFill>
                <a:cs typeface="Arial" pitchFamily="34" charset="0"/>
              </a:rPr>
              <a:t> | PROPRIETARY AND CONFIDENTIAL</a:t>
            </a:r>
          </a:p>
        </p:txBody>
      </p:sp>
      <p:cxnSp>
        <p:nvCxnSpPr>
          <p:cNvPr id="12" name="Straight Connector 11"/>
          <p:cNvCxnSpPr/>
          <p:nvPr/>
        </p:nvCxnSpPr>
        <p:spPr>
          <a:xfrm>
            <a:off x="457200" y="6376988"/>
            <a:ext cx="8229600" cy="158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32" name="Rectangle 22"/>
          <p:cNvSpPr>
            <a:spLocks noGrp="1" noChangeArrowheads="1"/>
          </p:cNvSpPr>
          <p:nvPr>
            <p:ph type="body" idx="1"/>
          </p:nvPr>
        </p:nvSpPr>
        <p:spPr bwMode="auto">
          <a:xfrm>
            <a:off x="304800" y="1066800"/>
            <a:ext cx="8382000" cy="505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test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Slide Number Placeholder 3"/>
          <p:cNvSpPr txBox="1">
            <a:spLocks/>
          </p:cNvSpPr>
          <p:nvPr userDrawn="1"/>
        </p:nvSpPr>
        <p:spPr>
          <a:xfrm>
            <a:off x="8382000" y="6499961"/>
            <a:ext cx="457200" cy="30251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3EAAB94-9A96-48CD-A15B-BF95C75826B1}" type="slidenum">
              <a:rPr lang="en-US" altLang="en-US" sz="900" smtClean="0">
                <a:solidFill>
                  <a:srgbClr val="000000"/>
                </a:solidFill>
              </a:rPr>
              <a:pPr/>
              <a:t>‹#›</a:t>
            </a:fld>
            <a:r>
              <a:rPr lang="en-US" altLang="en-US" sz="900" dirty="0">
                <a:solidFill>
                  <a:srgbClr val="000000"/>
                </a:solidFill>
              </a:rPr>
              <a:t> </a:t>
            </a:r>
          </a:p>
        </p:txBody>
      </p:sp>
    </p:spTree>
    <p:extLst>
      <p:ext uri="{BB962C8B-B14F-4D97-AF65-F5344CB8AC3E}">
        <p14:creationId xmlns:p14="http://schemas.microsoft.com/office/powerpoint/2010/main" val="157272155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Lst>
  <p:transition>
    <p:split orient="vert"/>
  </p:transition>
  <p:hf hdr="0" ftr="0" dt="0"/>
  <p:txStyles>
    <p:titleStyle>
      <a:lvl1pPr algn="l" rtl="0" eaLnBrk="0" fontAlgn="base" hangingPunct="0">
        <a:spcBef>
          <a:spcPct val="0"/>
        </a:spcBef>
        <a:spcAft>
          <a:spcPct val="0"/>
        </a:spcAft>
        <a:defRPr sz="2000">
          <a:solidFill>
            <a:schemeClr val="tx1"/>
          </a:solidFill>
          <a:latin typeface="+mn-lt"/>
          <a:ea typeface="+mj-ea"/>
          <a:cs typeface="+mj-cs"/>
        </a:defRPr>
      </a:lvl1pPr>
      <a:lvl2pPr algn="l" rtl="0" eaLnBrk="0" fontAlgn="base" hangingPunct="0">
        <a:spcBef>
          <a:spcPct val="0"/>
        </a:spcBef>
        <a:spcAft>
          <a:spcPct val="0"/>
        </a:spcAft>
        <a:defRPr sz="2500">
          <a:solidFill>
            <a:srgbClr val="C8000A"/>
          </a:solidFill>
          <a:latin typeface="Garamond" pitchFamily="18" charset="0"/>
        </a:defRPr>
      </a:lvl2pPr>
      <a:lvl3pPr algn="l" rtl="0" eaLnBrk="0" fontAlgn="base" hangingPunct="0">
        <a:spcBef>
          <a:spcPct val="0"/>
        </a:spcBef>
        <a:spcAft>
          <a:spcPct val="0"/>
        </a:spcAft>
        <a:defRPr sz="2500">
          <a:solidFill>
            <a:srgbClr val="C8000A"/>
          </a:solidFill>
          <a:latin typeface="Garamond" pitchFamily="18" charset="0"/>
        </a:defRPr>
      </a:lvl3pPr>
      <a:lvl4pPr algn="l" rtl="0" eaLnBrk="0" fontAlgn="base" hangingPunct="0">
        <a:spcBef>
          <a:spcPct val="0"/>
        </a:spcBef>
        <a:spcAft>
          <a:spcPct val="0"/>
        </a:spcAft>
        <a:defRPr sz="2500">
          <a:solidFill>
            <a:srgbClr val="C8000A"/>
          </a:solidFill>
          <a:latin typeface="Garamond" pitchFamily="18" charset="0"/>
        </a:defRPr>
      </a:lvl4pPr>
      <a:lvl5pPr algn="l" rtl="0" eaLnBrk="0" fontAlgn="base" hangingPunct="0">
        <a:spcBef>
          <a:spcPct val="0"/>
        </a:spcBef>
        <a:spcAft>
          <a:spcPct val="0"/>
        </a:spcAft>
        <a:defRPr sz="2500">
          <a:solidFill>
            <a:srgbClr val="C8000A"/>
          </a:solidFill>
          <a:latin typeface="Garamond" pitchFamily="18" charset="0"/>
        </a:defRPr>
      </a:lvl5pPr>
      <a:lvl6pPr marL="457200" algn="l" rtl="0" fontAlgn="base">
        <a:spcBef>
          <a:spcPct val="0"/>
        </a:spcBef>
        <a:spcAft>
          <a:spcPct val="0"/>
        </a:spcAft>
        <a:defRPr sz="2500">
          <a:solidFill>
            <a:srgbClr val="C8000A"/>
          </a:solidFill>
          <a:latin typeface="Garamond" pitchFamily="18" charset="0"/>
        </a:defRPr>
      </a:lvl6pPr>
      <a:lvl7pPr marL="914400" algn="l" rtl="0" fontAlgn="base">
        <a:spcBef>
          <a:spcPct val="0"/>
        </a:spcBef>
        <a:spcAft>
          <a:spcPct val="0"/>
        </a:spcAft>
        <a:defRPr sz="2500">
          <a:solidFill>
            <a:srgbClr val="C8000A"/>
          </a:solidFill>
          <a:latin typeface="Garamond" pitchFamily="18" charset="0"/>
        </a:defRPr>
      </a:lvl7pPr>
      <a:lvl8pPr marL="1371600" algn="l" rtl="0" fontAlgn="base">
        <a:spcBef>
          <a:spcPct val="0"/>
        </a:spcBef>
        <a:spcAft>
          <a:spcPct val="0"/>
        </a:spcAft>
        <a:defRPr sz="2500">
          <a:solidFill>
            <a:srgbClr val="C8000A"/>
          </a:solidFill>
          <a:latin typeface="Garamond" pitchFamily="18" charset="0"/>
        </a:defRPr>
      </a:lvl8pPr>
      <a:lvl9pPr marL="1828800" algn="l" rtl="0" fontAlgn="base">
        <a:spcBef>
          <a:spcPct val="0"/>
        </a:spcBef>
        <a:spcAft>
          <a:spcPct val="0"/>
        </a:spcAft>
        <a:defRPr sz="2500">
          <a:solidFill>
            <a:srgbClr val="C8000A"/>
          </a:solidFill>
          <a:latin typeface="Garamond" pitchFamily="18" charset="0"/>
        </a:defRPr>
      </a:lvl9pPr>
    </p:titleStyle>
    <p:bodyStyle>
      <a:lvl1pPr marL="342900" indent="-342900" algn="l" rtl="0" eaLnBrk="0" fontAlgn="base" hangingPunct="0">
        <a:spcBef>
          <a:spcPct val="20000"/>
        </a:spcBef>
        <a:spcAft>
          <a:spcPct val="0"/>
        </a:spcAft>
        <a:buClrTx/>
        <a:buSzPct val="100000"/>
        <a:buChar char="•"/>
        <a:defRPr sz="1600">
          <a:solidFill>
            <a:srgbClr val="5D0005"/>
          </a:solidFill>
          <a:latin typeface="+mn-lt"/>
          <a:ea typeface="+mn-ea"/>
          <a:cs typeface="+mn-cs"/>
        </a:defRPr>
      </a:lvl1pPr>
      <a:lvl2pPr marL="400050" indent="-285750" algn="l" rtl="0" eaLnBrk="0" fontAlgn="base" hangingPunct="0">
        <a:spcBef>
          <a:spcPts val="384"/>
        </a:spcBef>
        <a:spcAft>
          <a:spcPct val="0"/>
        </a:spcAft>
        <a:buSzPct val="75000"/>
        <a:buFont typeface="Courier New"/>
        <a:buChar char="o"/>
        <a:defRPr sz="1600" baseline="0">
          <a:solidFill>
            <a:schemeClr val="tx1">
              <a:lumMod val="75000"/>
              <a:lumOff val="25000"/>
            </a:schemeClr>
          </a:solidFill>
          <a:latin typeface="+mn-lt"/>
        </a:defRPr>
      </a:lvl2pPr>
      <a:lvl3pPr marL="685800" indent="-223838" algn="l" rtl="0" eaLnBrk="0" fontAlgn="base" hangingPunct="0">
        <a:spcBef>
          <a:spcPct val="20000"/>
        </a:spcBef>
        <a:spcAft>
          <a:spcPct val="0"/>
        </a:spcAft>
        <a:buFont typeface="Arial" pitchFamily="34" charset="0"/>
        <a:buChar char="–"/>
        <a:defRPr sz="1400">
          <a:solidFill>
            <a:schemeClr val="tx1">
              <a:lumMod val="75000"/>
              <a:lumOff val="25000"/>
            </a:schemeClr>
          </a:solidFill>
          <a:latin typeface="+mn-lt"/>
        </a:defRPr>
      </a:lvl3pPr>
      <a:lvl4pPr marL="1033463" indent="-233363" algn="l" rtl="0" eaLnBrk="0" fontAlgn="base" hangingPunct="0">
        <a:spcBef>
          <a:spcPct val="20000"/>
        </a:spcBef>
        <a:spcAft>
          <a:spcPct val="0"/>
        </a:spcAft>
        <a:buFont typeface="Wingdings" pitchFamily="2" charset="2"/>
        <a:buChar char="§"/>
        <a:defRPr sz="1400">
          <a:solidFill>
            <a:schemeClr val="tx1">
              <a:lumMod val="75000"/>
              <a:lumOff val="25000"/>
            </a:schemeClr>
          </a:solidFill>
          <a:latin typeface="+mn-lt"/>
        </a:defRPr>
      </a:lvl4pPr>
      <a:lvl5pPr marL="1371600" indent="-223838" algn="l" rtl="0" eaLnBrk="0" fontAlgn="base" hangingPunct="0">
        <a:spcBef>
          <a:spcPct val="20000"/>
        </a:spcBef>
        <a:spcAft>
          <a:spcPct val="0"/>
        </a:spcAft>
        <a:buChar char="•"/>
        <a:defRPr sz="1400">
          <a:solidFill>
            <a:schemeClr val="tx1">
              <a:lumMod val="75000"/>
              <a:lumOff val="25000"/>
            </a:schemeClr>
          </a:solidFill>
          <a:latin typeface="+mn-lt"/>
        </a:defRPr>
      </a:lvl5pPr>
      <a:lvl6pPr marL="1828800" indent="-223838" algn="l" rtl="0" fontAlgn="base">
        <a:spcBef>
          <a:spcPct val="20000"/>
        </a:spcBef>
        <a:spcAft>
          <a:spcPct val="0"/>
        </a:spcAft>
        <a:buChar char="•"/>
        <a:defRPr sz="1400">
          <a:solidFill>
            <a:schemeClr val="tx1"/>
          </a:solidFill>
          <a:latin typeface="+mn-lt"/>
        </a:defRPr>
      </a:lvl6pPr>
      <a:lvl7pPr marL="2286000" indent="-223838" algn="l" rtl="0" fontAlgn="base">
        <a:spcBef>
          <a:spcPct val="20000"/>
        </a:spcBef>
        <a:spcAft>
          <a:spcPct val="0"/>
        </a:spcAft>
        <a:buChar char="•"/>
        <a:defRPr sz="1400">
          <a:solidFill>
            <a:schemeClr val="tx1"/>
          </a:solidFill>
          <a:latin typeface="+mn-lt"/>
        </a:defRPr>
      </a:lvl7pPr>
      <a:lvl8pPr marL="2743200" indent="-223838" algn="l" rtl="0" fontAlgn="base">
        <a:spcBef>
          <a:spcPct val="20000"/>
        </a:spcBef>
        <a:spcAft>
          <a:spcPct val="0"/>
        </a:spcAft>
        <a:buChar char="•"/>
        <a:defRPr sz="1400">
          <a:solidFill>
            <a:schemeClr val="tx1"/>
          </a:solidFill>
          <a:latin typeface="+mn-lt"/>
        </a:defRPr>
      </a:lvl8pPr>
      <a:lvl9pPr marL="3200400" indent="-223838"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e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B2B9EE34-A822-4C21-9322-E62FB2CECB02}"/>
              </a:ext>
            </a:extLst>
          </p:cNvPr>
          <p:cNvGraphicFramePr>
            <a:graphicFrameLocks noChangeAspect="1"/>
          </p:cNvGraphicFramePr>
          <p:nvPr>
            <p:custDataLst>
              <p:tags r:id="rId2"/>
            </p:custDataLst>
            <p:extLst>
              <p:ext uri="{D42A27DB-BD31-4B8C-83A1-F6EECF244321}">
                <p14:modId xmlns:p14="http://schemas.microsoft.com/office/powerpoint/2010/main" val="4287134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21" name="think-cell Slide" r:id="rId6" imgW="270" imgH="270" progId="TCLayout.ActiveDocument.1">
                  <p:embed/>
                </p:oleObj>
              </mc:Choice>
              <mc:Fallback>
                <p:oleObj name="think-cell Slide" r:id="rId6" imgW="270" imgH="270" progId="TCLayout.ActiveDocument.1">
                  <p:embed/>
                  <p:pic>
                    <p:nvPicPr>
                      <p:cNvPr id="5" name="Object 4" hidden="1">
                        <a:extLst>
                          <a:ext uri="{FF2B5EF4-FFF2-40B4-BE49-F238E27FC236}">
                            <a16:creationId xmlns:a16="http://schemas.microsoft.com/office/drawing/2014/main" id="{B2B9EE34-A822-4C21-9322-E62FB2CECB0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A8ECAEC3-4AB6-4461-BAFC-31EA618AB23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00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ctrTitle" sz="quarter"/>
          </p:nvPr>
        </p:nvSpPr>
        <p:spPr>
          <a:xfrm>
            <a:off x="2220913" y="1711251"/>
            <a:ext cx="6280150" cy="1255106"/>
          </a:xfrm>
        </p:spPr>
        <p:txBody>
          <a:bodyPr/>
          <a:lstStyle/>
          <a:p>
            <a:r>
              <a:rPr lang="en-US" sz="2400" b="1" dirty="0">
                <a:latin typeface="Arial" panose="020B0604020202020204" pitchFamily="34" charset="0"/>
                <a:cs typeface="Arial" panose="020B0604020202020204" pitchFamily="34" charset="0"/>
              </a:rPr>
              <a:t>Sports Betting 101: A Model for Policymakers and Regulators in Lottery States without Casinos </a:t>
            </a:r>
          </a:p>
        </p:txBody>
      </p:sp>
      <p:sp>
        <p:nvSpPr>
          <p:cNvPr id="3" name="Subtitle 2"/>
          <p:cNvSpPr>
            <a:spLocks noGrp="1"/>
          </p:cNvSpPr>
          <p:nvPr>
            <p:ph type="subTitle" sz="quarter" idx="1"/>
          </p:nvPr>
        </p:nvSpPr>
        <p:spPr/>
        <p:txBody>
          <a:bodyPr/>
          <a:lstStyle/>
          <a:p>
            <a:r>
              <a:rPr lang="en-US" dirty="0">
                <a:solidFill>
                  <a:srgbClr val="000000"/>
                </a:solidFill>
                <a:latin typeface="Arial" panose="020B0604020202020204" pitchFamily="34" charset="0"/>
                <a:cs typeface="Arial" panose="020B0604020202020204" pitchFamily="34" charset="0"/>
              </a:rPr>
              <a:t>October 2019</a:t>
            </a:r>
          </a:p>
        </p:txBody>
      </p:sp>
    </p:spTree>
    <p:extLst>
      <p:ext uri="{BB962C8B-B14F-4D97-AF65-F5344CB8AC3E}">
        <p14:creationId xmlns:p14="http://schemas.microsoft.com/office/powerpoint/2010/main" val="2124876083"/>
      </p:ext>
    </p:extLst>
  </p:cSld>
  <p:clrMapOvr>
    <a:masterClrMapping/>
  </p:clrMapOvr>
  <p:transition>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BFCC538B-F25A-49A3-9ADA-8CBE3E437040}"/>
              </a:ext>
            </a:extLst>
          </p:cNvPr>
          <p:cNvGraphicFramePr>
            <a:graphicFrameLocks noChangeAspect="1"/>
          </p:cNvGraphicFramePr>
          <p:nvPr>
            <p:custDataLst>
              <p:tags r:id="rId2"/>
            </p:custDataLst>
            <p:extLst>
              <p:ext uri="{D42A27DB-BD31-4B8C-83A1-F6EECF244321}">
                <p14:modId xmlns:p14="http://schemas.microsoft.com/office/powerpoint/2010/main" val="20086943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49" name="think-cell Slide" r:id="rId5" imgW="270" imgH="270" progId="TCLayout.ActiveDocument.1">
                  <p:embed/>
                </p:oleObj>
              </mc:Choice>
              <mc:Fallback>
                <p:oleObj name="think-cell Slide" r:id="rId5" imgW="270" imgH="270" progId="TCLayout.ActiveDocument.1">
                  <p:embed/>
                  <p:pic>
                    <p:nvPicPr>
                      <p:cNvPr id="5" name="Object 4" hidden="1">
                        <a:extLst>
                          <a:ext uri="{FF2B5EF4-FFF2-40B4-BE49-F238E27FC236}">
                            <a16:creationId xmlns:a16="http://schemas.microsoft.com/office/drawing/2014/main" id="{BFCC538B-F25A-49A3-9ADA-8CBE3E43704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AC894FD-AFA1-40FC-A94D-797BA19477F1}"/>
              </a:ext>
            </a:extLst>
          </p:cNvPr>
          <p:cNvSpPr>
            <a:spLocks noGrp="1"/>
          </p:cNvSpPr>
          <p:nvPr>
            <p:ph type="title"/>
          </p:nvPr>
        </p:nvSpPr>
        <p:spPr/>
        <p:txBody>
          <a:bodyPr/>
          <a:lstStyle/>
          <a:p>
            <a:r>
              <a:rPr lang="en-US" sz="2400" dirty="0">
                <a:solidFill>
                  <a:srgbClr val="C00000"/>
                </a:solidFill>
              </a:rPr>
              <a:t>Presentation Contents</a:t>
            </a:r>
          </a:p>
        </p:txBody>
      </p:sp>
      <p:sp>
        <p:nvSpPr>
          <p:cNvPr id="4" name="Content Placeholder 3">
            <a:extLst>
              <a:ext uri="{FF2B5EF4-FFF2-40B4-BE49-F238E27FC236}">
                <a16:creationId xmlns:a16="http://schemas.microsoft.com/office/drawing/2014/main" id="{D8D86008-80B7-4C4A-AA44-E652C8D5FD1A}"/>
              </a:ext>
            </a:extLst>
          </p:cNvPr>
          <p:cNvSpPr>
            <a:spLocks noGrp="1"/>
          </p:cNvSpPr>
          <p:nvPr>
            <p:ph idx="1"/>
          </p:nvPr>
        </p:nvSpPr>
        <p:spPr>
          <a:xfrm>
            <a:off x="626825" y="1130300"/>
            <a:ext cx="8377475" cy="5238824"/>
          </a:xfrm>
        </p:spPr>
        <p:txBody>
          <a:bodyPr/>
          <a:lstStyle/>
          <a:p>
            <a:pPr lvl="0">
              <a:spcBef>
                <a:spcPts val="1000"/>
              </a:spcBef>
              <a:spcAft>
                <a:spcPts val="1000"/>
              </a:spcAft>
            </a:pPr>
            <a:r>
              <a:rPr lang="en-US" b="1" dirty="0">
                <a:solidFill>
                  <a:srgbClr val="C00000"/>
                </a:solidFill>
              </a:rPr>
              <a:t>Issue Overview – Opportunities for Lotteries</a:t>
            </a:r>
          </a:p>
          <a:p>
            <a:pPr lvl="0">
              <a:spcBef>
                <a:spcPts val="1000"/>
              </a:spcBef>
              <a:spcAft>
                <a:spcPts val="1000"/>
              </a:spcAft>
            </a:pPr>
            <a:r>
              <a:rPr lang="en-US" b="1" dirty="0">
                <a:solidFill>
                  <a:srgbClr val="C00000"/>
                </a:solidFill>
              </a:rPr>
              <a:t>Sports Betting’s Current Environment</a:t>
            </a:r>
          </a:p>
          <a:p>
            <a:pPr lvl="2">
              <a:spcBef>
                <a:spcPts val="600"/>
              </a:spcBef>
              <a:spcAft>
                <a:spcPts val="600"/>
              </a:spcAft>
            </a:pPr>
            <a:r>
              <a:rPr lang="en-US" sz="1600" dirty="0">
                <a:solidFill>
                  <a:srgbClr val="C00000"/>
                </a:solidFill>
              </a:rPr>
              <a:t>A Practical Model for Lottery Implementation</a:t>
            </a:r>
          </a:p>
          <a:p>
            <a:pPr lvl="2">
              <a:spcBef>
                <a:spcPts val="600"/>
              </a:spcBef>
              <a:spcAft>
                <a:spcPts val="600"/>
              </a:spcAft>
            </a:pPr>
            <a:r>
              <a:rPr lang="en-US" sz="1600" dirty="0">
                <a:solidFill>
                  <a:srgbClr val="C00000"/>
                </a:solidFill>
              </a:rPr>
              <a:t>Background on Sports Betting and Federal Laws</a:t>
            </a:r>
          </a:p>
          <a:p>
            <a:pPr lvl="2">
              <a:spcBef>
                <a:spcPts val="600"/>
              </a:spcBef>
              <a:spcAft>
                <a:spcPts val="600"/>
              </a:spcAft>
            </a:pPr>
            <a:r>
              <a:rPr lang="en-US" sz="1600" dirty="0">
                <a:solidFill>
                  <a:srgbClr val="C00000"/>
                </a:solidFill>
              </a:rPr>
              <a:t>The Existing Illegal Market and Sports Betting’s Popularity</a:t>
            </a:r>
            <a:r>
              <a:rPr lang="en-US" dirty="0">
                <a:solidFill>
                  <a:srgbClr val="C00000"/>
                </a:solidFill>
              </a:rPr>
              <a:t> </a:t>
            </a:r>
          </a:p>
          <a:p>
            <a:pPr>
              <a:spcBef>
                <a:spcPts val="1000"/>
              </a:spcBef>
              <a:spcAft>
                <a:spcPts val="1000"/>
              </a:spcAft>
            </a:pPr>
            <a:r>
              <a:rPr lang="en-US" b="1" dirty="0">
                <a:solidFill>
                  <a:srgbClr val="C00000"/>
                </a:solidFill>
              </a:rPr>
              <a:t>Sports Betting Regulatory Issues</a:t>
            </a:r>
          </a:p>
          <a:p>
            <a:pPr lvl="2">
              <a:spcBef>
                <a:spcPts val="600"/>
              </a:spcBef>
              <a:spcAft>
                <a:spcPts val="600"/>
              </a:spcAft>
            </a:pPr>
            <a:r>
              <a:rPr lang="en-US" sz="1600" dirty="0">
                <a:solidFill>
                  <a:srgbClr val="C00000"/>
                </a:solidFill>
              </a:rPr>
              <a:t>Benefits of Regulation</a:t>
            </a:r>
          </a:p>
          <a:p>
            <a:pPr lvl="2">
              <a:spcBef>
                <a:spcPts val="600"/>
              </a:spcBef>
              <a:spcAft>
                <a:spcPts val="600"/>
              </a:spcAft>
            </a:pPr>
            <a:r>
              <a:rPr lang="en-US" sz="1600" dirty="0">
                <a:solidFill>
                  <a:srgbClr val="C00000"/>
                </a:solidFill>
              </a:rPr>
              <a:t>How the Registration Process Works</a:t>
            </a:r>
          </a:p>
          <a:p>
            <a:pPr lvl="2">
              <a:spcBef>
                <a:spcPts val="600"/>
              </a:spcBef>
              <a:spcAft>
                <a:spcPts val="600"/>
              </a:spcAft>
            </a:pPr>
            <a:r>
              <a:rPr lang="en-US" sz="1600" dirty="0">
                <a:solidFill>
                  <a:srgbClr val="C00000"/>
                </a:solidFill>
              </a:rPr>
              <a:t>Overview of Sports Book Economics </a:t>
            </a:r>
          </a:p>
          <a:p>
            <a:pPr lvl="2">
              <a:spcBef>
                <a:spcPts val="600"/>
              </a:spcBef>
              <a:spcAft>
                <a:spcPts val="600"/>
              </a:spcAft>
            </a:pPr>
            <a:r>
              <a:rPr lang="en-US" sz="1600" dirty="0">
                <a:solidFill>
                  <a:srgbClr val="C00000"/>
                </a:solidFill>
              </a:rPr>
              <a:t>Specific Considerations for State Policymakers </a:t>
            </a:r>
          </a:p>
          <a:p>
            <a:pPr>
              <a:spcBef>
                <a:spcPts val="1000"/>
              </a:spcBef>
              <a:spcAft>
                <a:spcPts val="1000"/>
              </a:spcAft>
            </a:pPr>
            <a:r>
              <a:rPr lang="en-US" b="1" dirty="0">
                <a:solidFill>
                  <a:srgbClr val="C00000"/>
                </a:solidFill>
              </a:rPr>
              <a:t>Summary and Bottom Line</a:t>
            </a:r>
          </a:p>
        </p:txBody>
      </p:sp>
    </p:spTree>
    <p:extLst>
      <p:ext uri="{BB962C8B-B14F-4D97-AF65-F5344CB8AC3E}">
        <p14:creationId xmlns:p14="http://schemas.microsoft.com/office/powerpoint/2010/main" val="255076874"/>
      </p:ext>
    </p:extLst>
  </p:cSld>
  <p:clrMapOvr>
    <a:masterClrMapping/>
  </p:clrMapOvr>
  <p:transition>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p:txBody>
          <a:bodyPr/>
          <a:lstStyle/>
          <a:p>
            <a:r>
              <a:rPr lang="en-US" sz="2400" dirty="0">
                <a:solidFill>
                  <a:srgbClr val="C00000"/>
                </a:solidFill>
              </a:rPr>
              <a:t>Issue Overview – Opportunities for Lotteries</a:t>
            </a:r>
          </a:p>
        </p:txBody>
      </p:sp>
      <p:sp>
        <p:nvSpPr>
          <p:cNvPr id="4" name="Arrow: Striped Right 3">
            <a:extLst>
              <a:ext uri="{FF2B5EF4-FFF2-40B4-BE49-F238E27FC236}">
                <a16:creationId xmlns:a16="http://schemas.microsoft.com/office/drawing/2014/main" id="{F9ED6D76-3409-405F-B3AE-FD2D4FE35DA8}"/>
              </a:ext>
            </a:extLst>
          </p:cNvPr>
          <p:cNvSpPr/>
          <p:nvPr/>
        </p:nvSpPr>
        <p:spPr>
          <a:xfrm>
            <a:off x="246743" y="5791201"/>
            <a:ext cx="566057" cy="44994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237109660"/>
      </p:ext>
    </p:extLst>
  </p:cSld>
  <p:clrMapOvr>
    <a:masterClrMapping/>
  </p:clrMapOvr>
  <p:transition>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BFCC538B-F25A-49A3-9ADA-8CBE3E437040}"/>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53" name="think-cell Slide" r:id="rId5" imgW="270" imgH="270" progId="TCLayout.ActiveDocument.1">
                  <p:embed/>
                </p:oleObj>
              </mc:Choice>
              <mc:Fallback>
                <p:oleObj name="think-cell Slide" r:id="rId5" imgW="270" imgH="270" progId="TCLayout.ActiveDocument.1">
                  <p:embed/>
                  <p:pic>
                    <p:nvPicPr>
                      <p:cNvPr id="5" name="Object 4" hidden="1">
                        <a:extLst>
                          <a:ext uri="{FF2B5EF4-FFF2-40B4-BE49-F238E27FC236}">
                            <a16:creationId xmlns:a16="http://schemas.microsoft.com/office/drawing/2014/main" id="{BFCC538B-F25A-49A3-9ADA-8CBE3E43704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AC894FD-AFA1-40FC-A94D-797BA19477F1}"/>
              </a:ext>
            </a:extLst>
          </p:cNvPr>
          <p:cNvSpPr>
            <a:spLocks noGrp="1"/>
          </p:cNvSpPr>
          <p:nvPr>
            <p:ph type="title"/>
          </p:nvPr>
        </p:nvSpPr>
        <p:spPr/>
        <p:txBody>
          <a:bodyPr/>
          <a:lstStyle/>
          <a:p>
            <a:r>
              <a:rPr lang="en-US" sz="2400" dirty="0">
                <a:solidFill>
                  <a:srgbClr val="C00000"/>
                </a:solidFill>
              </a:rPr>
              <a:t>Presentation Contents</a:t>
            </a:r>
          </a:p>
        </p:txBody>
      </p:sp>
      <p:sp>
        <p:nvSpPr>
          <p:cNvPr id="4" name="Content Placeholder 3">
            <a:extLst>
              <a:ext uri="{FF2B5EF4-FFF2-40B4-BE49-F238E27FC236}">
                <a16:creationId xmlns:a16="http://schemas.microsoft.com/office/drawing/2014/main" id="{D8D86008-80B7-4C4A-AA44-E652C8D5FD1A}"/>
              </a:ext>
            </a:extLst>
          </p:cNvPr>
          <p:cNvSpPr>
            <a:spLocks noGrp="1"/>
          </p:cNvSpPr>
          <p:nvPr>
            <p:ph idx="1"/>
          </p:nvPr>
        </p:nvSpPr>
        <p:spPr>
          <a:xfrm>
            <a:off x="626825" y="1130300"/>
            <a:ext cx="8377475" cy="5238824"/>
          </a:xfrm>
        </p:spPr>
        <p:txBody>
          <a:bodyPr/>
          <a:lstStyle/>
          <a:p>
            <a:pPr lvl="0">
              <a:spcBef>
                <a:spcPts val="1000"/>
              </a:spcBef>
              <a:spcAft>
                <a:spcPts val="1000"/>
              </a:spcAft>
            </a:pPr>
            <a:r>
              <a:rPr lang="en-US" b="1" dirty="0">
                <a:solidFill>
                  <a:schemeClr val="bg1">
                    <a:lumMod val="85000"/>
                  </a:schemeClr>
                </a:solidFill>
              </a:rPr>
              <a:t>Issue Overview – Opportunities for Lotteries</a:t>
            </a:r>
          </a:p>
          <a:p>
            <a:pPr lvl="0">
              <a:spcBef>
                <a:spcPts val="1000"/>
              </a:spcBef>
              <a:spcAft>
                <a:spcPts val="1000"/>
              </a:spcAft>
            </a:pPr>
            <a:r>
              <a:rPr lang="en-US" b="1" dirty="0">
                <a:solidFill>
                  <a:srgbClr val="C00000"/>
                </a:solidFill>
              </a:rPr>
              <a:t>Sports Betting’s Current Environment</a:t>
            </a:r>
          </a:p>
          <a:p>
            <a:pPr lvl="2">
              <a:spcBef>
                <a:spcPts val="600"/>
              </a:spcBef>
              <a:spcAft>
                <a:spcPts val="600"/>
              </a:spcAft>
            </a:pPr>
            <a:r>
              <a:rPr lang="en-US" sz="1600" dirty="0">
                <a:solidFill>
                  <a:srgbClr val="C00000"/>
                </a:solidFill>
              </a:rPr>
              <a:t>A Practical Model for Lottery Implementation</a:t>
            </a:r>
          </a:p>
          <a:p>
            <a:pPr lvl="2">
              <a:spcBef>
                <a:spcPts val="600"/>
              </a:spcBef>
              <a:spcAft>
                <a:spcPts val="600"/>
              </a:spcAft>
            </a:pPr>
            <a:r>
              <a:rPr lang="en-US" sz="1600" dirty="0">
                <a:solidFill>
                  <a:srgbClr val="C00000"/>
                </a:solidFill>
              </a:rPr>
              <a:t>Background on Sports Betting and Federal Laws</a:t>
            </a:r>
          </a:p>
          <a:p>
            <a:pPr lvl="2">
              <a:spcBef>
                <a:spcPts val="600"/>
              </a:spcBef>
              <a:spcAft>
                <a:spcPts val="600"/>
              </a:spcAft>
            </a:pPr>
            <a:r>
              <a:rPr lang="en-US" sz="1600" dirty="0">
                <a:solidFill>
                  <a:srgbClr val="C00000"/>
                </a:solidFill>
              </a:rPr>
              <a:t>The Existing Illegal Market and Sports Betting’s Popularity</a:t>
            </a:r>
            <a:r>
              <a:rPr lang="en-US" dirty="0">
                <a:solidFill>
                  <a:srgbClr val="C00000"/>
                </a:solidFill>
              </a:rPr>
              <a:t> </a:t>
            </a:r>
          </a:p>
          <a:p>
            <a:pPr>
              <a:spcBef>
                <a:spcPts val="1000"/>
              </a:spcBef>
              <a:spcAft>
                <a:spcPts val="1000"/>
              </a:spcAft>
            </a:pPr>
            <a:r>
              <a:rPr lang="en-US" b="1" dirty="0">
                <a:solidFill>
                  <a:schemeClr val="bg1">
                    <a:lumMod val="85000"/>
                  </a:schemeClr>
                </a:solidFill>
              </a:rPr>
              <a:t>Sports Betting Regulatory Issues</a:t>
            </a:r>
          </a:p>
          <a:p>
            <a:pPr lvl="2">
              <a:spcBef>
                <a:spcPts val="600"/>
              </a:spcBef>
              <a:spcAft>
                <a:spcPts val="600"/>
              </a:spcAft>
            </a:pPr>
            <a:r>
              <a:rPr lang="en-US" sz="1600" dirty="0">
                <a:solidFill>
                  <a:schemeClr val="bg1">
                    <a:lumMod val="85000"/>
                  </a:schemeClr>
                </a:solidFill>
              </a:rPr>
              <a:t>Benefits of Regulation</a:t>
            </a:r>
          </a:p>
          <a:p>
            <a:pPr lvl="2">
              <a:spcBef>
                <a:spcPts val="600"/>
              </a:spcBef>
              <a:spcAft>
                <a:spcPts val="600"/>
              </a:spcAft>
            </a:pPr>
            <a:r>
              <a:rPr lang="en-US" sz="1600" dirty="0">
                <a:solidFill>
                  <a:schemeClr val="bg1">
                    <a:lumMod val="85000"/>
                  </a:schemeClr>
                </a:solidFill>
              </a:rPr>
              <a:t>How the Registration Process Works</a:t>
            </a:r>
          </a:p>
          <a:p>
            <a:pPr lvl="2">
              <a:spcBef>
                <a:spcPts val="600"/>
              </a:spcBef>
              <a:spcAft>
                <a:spcPts val="600"/>
              </a:spcAft>
            </a:pPr>
            <a:r>
              <a:rPr lang="en-US" sz="1600" dirty="0">
                <a:solidFill>
                  <a:schemeClr val="bg1">
                    <a:lumMod val="85000"/>
                  </a:schemeClr>
                </a:solidFill>
              </a:rPr>
              <a:t>Overview of Sports Book Economics </a:t>
            </a:r>
          </a:p>
          <a:p>
            <a:pPr lvl="2">
              <a:spcBef>
                <a:spcPts val="600"/>
              </a:spcBef>
              <a:spcAft>
                <a:spcPts val="600"/>
              </a:spcAft>
            </a:pPr>
            <a:r>
              <a:rPr lang="en-US" sz="1600" dirty="0">
                <a:solidFill>
                  <a:schemeClr val="bg1">
                    <a:lumMod val="85000"/>
                  </a:schemeClr>
                </a:solidFill>
              </a:rPr>
              <a:t>Specific Considerations for State Policymakers </a:t>
            </a:r>
          </a:p>
          <a:p>
            <a:pPr>
              <a:spcBef>
                <a:spcPts val="1000"/>
              </a:spcBef>
              <a:spcAft>
                <a:spcPts val="1000"/>
              </a:spcAft>
            </a:pPr>
            <a:r>
              <a:rPr lang="en-US" b="1" dirty="0">
                <a:solidFill>
                  <a:schemeClr val="bg1">
                    <a:lumMod val="85000"/>
                  </a:schemeClr>
                </a:solidFill>
              </a:rPr>
              <a:t>Summary and Bottom Line</a:t>
            </a:r>
          </a:p>
        </p:txBody>
      </p:sp>
    </p:spTree>
    <p:extLst>
      <p:ext uri="{BB962C8B-B14F-4D97-AF65-F5344CB8AC3E}">
        <p14:creationId xmlns:p14="http://schemas.microsoft.com/office/powerpoint/2010/main" val="3262276916"/>
      </p:ext>
    </p:extLst>
  </p:cSld>
  <p:clrMapOvr>
    <a:masterClrMapping/>
  </p:clrMapOvr>
  <p:transition>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540693"/>
            <a:ext cx="7221537" cy="697271"/>
          </a:xfrm>
        </p:spPr>
        <p:txBody>
          <a:bodyPr/>
          <a:lstStyle/>
          <a:p>
            <a:r>
              <a:rPr lang="en-US" sz="2400" dirty="0">
                <a:solidFill>
                  <a:srgbClr val="C00000"/>
                </a:solidFill>
              </a:rPr>
              <a:t>Lottery Implementation – Issues Related to Direct Involvement  </a:t>
            </a:r>
            <a:br>
              <a:rPr lang="en-US" sz="2400" dirty="0">
                <a:solidFill>
                  <a:srgbClr val="C00000"/>
                </a:solidFill>
              </a:rPr>
            </a:br>
            <a:r>
              <a:rPr lang="en-US" sz="2400" dirty="0">
                <a:solidFill>
                  <a:srgbClr val="C00000"/>
                </a:solidFill>
              </a:rPr>
              <a:t/>
            </a:r>
            <a:br>
              <a:rPr lang="en-US" sz="2400" dirty="0">
                <a:solidFill>
                  <a:srgbClr val="C00000"/>
                </a:solidFill>
              </a:rPr>
            </a:br>
            <a:r>
              <a:rPr lang="en-US" sz="2400" dirty="0">
                <a:solidFill>
                  <a:srgbClr val="C00000"/>
                </a:solidFill>
              </a:rPr>
              <a:t> </a:t>
            </a:r>
          </a:p>
        </p:txBody>
      </p:sp>
      <p:sp>
        <p:nvSpPr>
          <p:cNvPr id="5" name="Content Placeholder 4">
            <a:extLst>
              <a:ext uri="{FF2B5EF4-FFF2-40B4-BE49-F238E27FC236}">
                <a16:creationId xmlns:a16="http://schemas.microsoft.com/office/drawing/2014/main" id="{09E679E8-D17D-41B8-868D-C8DF156A6854}"/>
              </a:ext>
            </a:extLst>
          </p:cNvPr>
          <p:cNvSpPr>
            <a:spLocks noGrp="1"/>
          </p:cNvSpPr>
          <p:nvPr>
            <p:ph idx="1"/>
          </p:nvPr>
        </p:nvSpPr>
        <p:spPr>
          <a:xfrm>
            <a:off x="348342" y="1168400"/>
            <a:ext cx="8338457" cy="5275943"/>
          </a:xfrm>
        </p:spPr>
        <p:txBody>
          <a:bodyPr/>
          <a:lstStyle/>
          <a:p>
            <a:r>
              <a:rPr lang="en-US" sz="1400" b="1" u="sng" dirty="0">
                <a:solidFill>
                  <a:schemeClr val="tx1"/>
                </a:solidFill>
              </a:rPr>
              <a:t>The Model Lottery Framework </a:t>
            </a:r>
            <a:r>
              <a:rPr lang="en-US" sz="1400" b="1" dirty="0">
                <a:solidFill>
                  <a:schemeClr val="tx1"/>
                </a:solidFill>
              </a:rPr>
              <a:t>– </a:t>
            </a:r>
            <a:r>
              <a:rPr lang="en-US" sz="1400" dirty="0">
                <a:solidFill>
                  <a:schemeClr val="tx1"/>
                </a:solidFill>
              </a:rPr>
              <a:t>Several models are available to state lotteries, but a state’s choice must reflect the nature of the business and risk exposure.</a:t>
            </a:r>
          </a:p>
          <a:p>
            <a:endParaRPr lang="en-US" sz="1400" b="1" dirty="0">
              <a:solidFill>
                <a:schemeClr val="tx1"/>
              </a:solidFill>
            </a:endParaRPr>
          </a:p>
          <a:p>
            <a:r>
              <a:rPr lang="en-US" sz="1400" b="1" u="sng" dirty="0">
                <a:solidFill>
                  <a:schemeClr val="tx1"/>
                </a:solidFill>
              </a:rPr>
              <a:t>Riskiness of Sports Betting</a:t>
            </a:r>
            <a:r>
              <a:rPr lang="en-US" sz="1400" b="1" dirty="0">
                <a:solidFill>
                  <a:schemeClr val="tx1"/>
                </a:solidFill>
              </a:rPr>
              <a:t> - </a:t>
            </a:r>
            <a:r>
              <a:rPr lang="en-US" sz="1400" dirty="0">
                <a:solidFill>
                  <a:schemeClr val="tx1"/>
                </a:solidFill>
              </a:rPr>
              <a:t>In short, state lotteries may not be the best fit to directly engage in sports betting due to:</a:t>
            </a:r>
          </a:p>
          <a:p>
            <a:pPr lvl="2">
              <a:spcBef>
                <a:spcPts val="600"/>
              </a:spcBef>
            </a:pPr>
            <a:r>
              <a:rPr lang="en-US" dirty="0">
                <a:solidFill>
                  <a:schemeClr val="tx1"/>
                </a:solidFill>
              </a:rPr>
              <a:t>The low margins involved with sports betting, and potential “in the red” periods;</a:t>
            </a:r>
          </a:p>
          <a:p>
            <a:pPr lvl="2">
              <a:spcBef>
                <a:spcPts val="600"/>
              </a:spcBef>
            </a:pPr>
            <a:r>
              <a:rPr lang="en-US" dirty="0">
                <a:solidFill>
                  <a:schemeClr val="tx1"/>
                </a:solidFill>
              </a:rPr>
              <a:t>The riskiness of and exposure to bets, especially with local customers’ bets likely being skewed in favor of local teams;</a:t>
            </a:r>
          </a:p>
          <a:p>
            <a:pPr lvl="2">
              <a:spcBef>
                <a:spcPts val="600"/>
              </a:spcBef>
            </a:pPr>
            <a:r>
              <a:rPr lang="en-US" dirty="0">
                <a:solidFill>
                  <a:schemeClr val="tx1"/>
                </a:solidFill>
              </a:rPr>
              <a:t>Requirements of guaranteed returns to lottery beneficiaries; and</a:t>
            </a:r>
          </a:p>
          <a:p>
            <a:pPr lvl="2">
              <a:spcBef>
                <a:spcPts val="600"/>
              </a:spcBef>
            </a:pPr>
            <a:r>
              <a:rPr lang="en-US" dirty="0">
                <a:solidFill>
                  <a:schemeClr val="tx1"/>
                </a:solidFill>
              </a:rPr>
              <a:t>The downside of putting taxpayers monies at risk.</a:t>
            </a:r>
          </a:p>
          <a:p>
            <a:endParaRPr lang="en-US" sz="1400" b="1" dirty="0">
              <a:solidFill>
                <a:schemeClr val="tx1"/>
              </a:solidFill>
            </a:endParaRPr>
          </a:p>
          <a:p>
            <a:r>
              <a:rPr lang="en-US" sz="1400" b="1" u="sng" dirty="0">
                <a:solidFill>
                  <a:schemeClr val="tx1"/>
                </a:solidFill>
              </a:rPr>
              <a:t>A Risk Free Model </a:t>
            </a:r>
            <a:r>
              <a:rPr lang="en-US" sz="1400" b="1" dirty="0">
                <a:solidFill>
                  <a:schemeClr val="tx1"/>
                </a:solidFill>
              </a:rPr>
              <a:t>– </a:t>
            </a:r>
            <a:r>
              <a:rPr lang="en-US" sz="1400" dirty="0">
                <a:solidFill>
                  <a:schemeClr val="tx1"/>
                </a:solidFill>
              </a:rPr>
              <a:t>State lotteries can still participate by issuing a prescribed number of licenses that are risk free, with lotteries partnering with 3rd party providers like Caesars and providing regulatory oversight</a:t>
            </a:r>
            <a:r>
              <a:rPr lang="en-US" sz="1400" dirty="0"/>
              <a:t>.</a:t>
            </a:r>
          </a:p>
          <a:p>
            <a:endParaRPr lang="en-US" sz="800" b="1" dirty="0"/>
          </a:p>
          <a:p>
            <a:pPr lvl="2"/>
            <a:r>
              <a:rPr lang="en-US" dirty="0">
                <a:solidFill>
                  <a:schemeClr val="tx1"/>
                </a:solidFill>
              </a:rPr>
              <a:t>Licensees would pay a percentage of the revenue (10/15% inclusive of tax) to the state lotteries for the privilege.</a:t>
            </a:r>
          </a:p>
          <a:p>
            <a:pPr lvl="2"/>
            <a:endParaRPr lang="en-US" sz="800" b="1" dirty="0">
              <a:solidFill>
                <a:schemeClr val="tx1"/>
              </a:solidFill>
            </a:endParaRPr>
          </a:p>
          <a:p>
            <a:pPr lvl="2"/>
            <a:r>
              <a:rPr lang="en-US" dirty="0">
                <a:solidFill>
                  <a:schemeClr val="tx1"/>
                </a:solidFill>
              </a:rPr>
              <a:t>Licensees would be responsible for the risks inherent with the business, leaving the state only with upside and no downside exposure.</a:t>
            </a:r>
          </a:p>
          <a:p>
            <a:endParaRPr lang="en-US" b="1" dirty="0">
              <a:solidFill>
                <a:schemeClr val="tx1"/>
              </a:solidFill>
            </a:endParaRPr>
          </a:p>
        </p:txBody>
      </p:sp>
    </p:spTree>
    <p:extLst>
      <p:ext uri="{BB962C8B-B14F-4D97-AF65-F5344CB8AC3E}">
        <p14:creationId xmlns:p14="http://schemas.microsoft.com/office/powerpoint/2010/main" val="3827386866"/>
      </p:ext>
    </p:extLst>
  </p:cSld>
  <p:clrMapOvr>
    <a:masterClrMapping/>
  </p:clrMapOvr>
  <p:transition>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07886" y="320675"/>
            <a:ext cx="7416800" cy="593725"/>
          </a:xfrm>
        </p:spPr>
        <p:txBody>
          <a:bodyPr/>
          <a:lstStyle/>
          <a:p>
            <a:pPr lvl="0"/>
            <a:r>
              <a:rPr lang="en-US" sz="2400" dirty="0">
                <a:solidFill>
                  <a:srgbClr val="C00000"/>
                </a:solidFill>
              </a:rPr>
              <a:t>Background on Sports Betting and Federal Laws</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4294967295"/>
          </p:nvPr>
        </p:nvSpPr>
        <p:spPr>
          <a:xfrm>
            <a:off x="145143" y="1066800"/>
            <a:ext cx="8679543" cy="5348514"/>
          </a:xfrm>
        </p:spPr>
        <p:txBody>
          <a:bodyPr/>
          <a:lstStyle/>
          <a:p>
            <a:pPr>
              <a:buClr>
                <a:schemeClr val="tx1"/>
              </a:buClr>
              <a:buFont typeface="Arial" panose="020B0604020202020204" pitchFamily="34" charset="0"/>
              <a:buChar char="•"/>
            </a:pPr>
            <a:r>
              <a:rPr lang="en-US" b="1" u="sng" dirty="0">
                <a:solidFill>
                  <a:schemeClr val="tx1"/>
                </a:solidFill>
              </a:rPr>
              <a:t>The Wire Act </a:t>
            </a:r>
            <a:r>
              <a:rPr lang="en-US" dirty="0">
                <a:solidFill>
                  <a:schemeClr val="tx1"/>
                </a:solidFill>
              </a:rPr>
              <a:t>-  Since the 1960’s, the Wire Act has been applied to prohibit sports betting and other gaming occurring across state lines via telephone and later the Internet.  The Wire Act prohibitions remain in place preventing interstate wagering.</a:t>
            </a:r>
          </a:p>
          <a:p>
            <a:pPr marL="0" indent="0">
              <a:buClr>
                <a:schemeClr val="tx1"/>
              </a:buClr>
              <a:buNone/>
            </a:pPr>
            <a:endParaRPr lang="en-US" sz="800" b="1" u="sng" dirty="0">
              <a:solidFill>
                <a:schemeClr val="tx1"/>
              </a:solidFill>
            </a:endParaRPr>
          </a:p>
          <a:p>
            <a:pPr>
              <a:buClr>
                <a:schemeClr val="tx1"/>
              </a:buClr>
              <a:buFont typeface="Arial" panose="020B0604020202020204" pitchFamily="34" charset="0"/>
              <a:buChar char="•"/>
            </a:pPr>
            <a:r>
              <a:rPr lang="en-US" b="1" u="sng" dirty="0">
                <a:solidFill>
                  <a:schemeClr val="tx1"/>
                </a:solidFill>
              </a:rPr>
              <a:t>PASPA and Sports Betting  </a:t>
            </a:r>
            <a:r>
              <a:rPr lang="en-US" dirty="0">
                <a:solidFill>
                  <a:schemeClr val="tx1"/>
                </a:solidFill>
              </a:rPr>
              <a:t>- In 1992, Congress enacted PASPA, which barred state governments from licensing, sponsoring, promoting, or engaging in sports gambling. PASPA grandfathered states that had “intrastate” sports betting at the time of enactment, limited to formats  that  existed in 1992 (Nevada, Delaware, Oregon and Montana are the only grandfathered states).</a:t>
            </a:r>
          </a:p>
          <a:p>
            <a:pPr marL="0" indent="0">
              <a:buClr>
                <a:schemeClr val="tx1"/>
              </a:buClr>
              <a:buNone/>
            </a:pPr>
            <a:endParaRPr lang="en-US" sz="800" dirty="0">
              <a:solidFill>
                <a:schemeClr val="tx1"/>
              </a:solidFill>
            </a:endParaRPr>
          </a:p>
          <a:p>
            <a:pPr>
              <a:buClr>
                <a:schemeClr val="tx1"/>
              </a:buClr>
              <a:buFont typeface="Arial" panose="020B0604020202020204" pitchFamily="34" charset="0"/>
              <a:buChar char="•"/>
            </a:pPr>
            <a:r>
              <a:rPr lang="en-US" b="1" u="sng" dirty="0">
                <a:solidFill>
                  <a:schemeClr val="tx1"/>
                </a:solidFill>
              </a:rPr>
              <a:t>Consumer protections are nonexistent in the illegal market</a:t>
            </a:r>
            <a:r>
              <a:rPr lang="en-US" dirty="0">
                <a:solidFill>
                  <a:schemeClr val="tx1"/>
                </a:solidFill>
              </a:rPr>
              <a:t>. The illegal market offers:</a:t>
            </a:r>
            <a:endParaRPr lang="en-US" sz="800" dirty="0">
              <a:solidFill>
                <a:schemeClr val="tx1"/>
              </a:solidFill>
            </a:endParaRPr>
          </a:p>
          <a:p>
            <a:pPr lvl="2"/>
            <a:r>
              <a:rPr lang="en-US" sz="1600" dirty="0">
                <a:solidFill>
                  <a:schemeClr val="tx1"/>
                </a:solidFill>
              </a:rPr>
              <a:t>no protections against </a:t>
            </a:r>
            <a:r>
              <a:rPr lang="en-US" sz="1600" b="1" dirty="0">
                <a:solidFill>
                  <a:schemeClr val="tx1"/>
                </a:solidFill>
              </a:rPr>
              <a:t>underage play</a:t>
            </a:r>
          </a:p>
          <a:p>
            <a:pPr lvl="2"/>
            <a:r>
              <a:rPr lang="en-US" sz="1600" dirty="0">
                <a:solidFill>
                  <a:schemeClr val="tx1"/>
                </a:solidFill>
              </a:rPr>
              <a:t>no </a:t>
            </a:r>
            <a:r>
              <a:rPr lang="en-US" sz="1600" b="1" dirty="0">
                <a:solidFill>
                  <a:schemeClr val="tx1"/>
                </a:solidFill>
              </a:rPr>
              <a:t>responsible gaming </a:t>
            </a:r>
            <a:r>
              <a:rPr lang="en-US" sz="1600" dirty="0">
                <a:solidFill>
                  <a:schemeClr val="tx1"/>
                </a:solidFill>
              </a:rPr>
              <a:t>precautions, and </a:t>
            </a:r>
          </a:p>
          <a:p>
            <a:pPr lvl="2"/>
            <a:r>
              <a:rPr lang="en-US" sz="1600" dirty="0">
                <a:solidFill>
                  <a:schemeClr val="tx1"/>
                </a:solidFill>
              </a:rPr>
              <a:t>no protections against </a:t>
            </a:r>
            <a:r>
              <a:rPr lang="en-US" sz="1600" b="1" dirty="0">
                <a:solidFill>
                  <a:schemeClr val="tx1"/>
                </a:solidFill>
              </a:rPr>
              <a:t>fraud and corruption</a:t>
            </a:r>
            <a:r>
              <a:rPr lang="en-US" sz="1600" dirty="0">
                <a:solidFill>
                  <a:schemeClr val="tx1"/>
                </a:solidFill>
              </a:rPr>
              <a:t>.</a:t>
            </a:r>
          </a:p>
          <a:p>
            <a:pPr lvl="2"/>
            <a:endParaRPr lang="en-US" sz="800" dirty="0">
              <a:solidFill>
                <a:schemeClr val="tx1"/>
              </a:solidFill>
            </a:endParaRPr>
          </a:p>
          <a:p>
            <a:pPr lvl="1">
              <a:buFont typeface="Arial" panose="020B0604020202020204" pitchFamily="34" charset="0"/>
              <a:buChar char="•"/>
            </a:pPr>
            <a:r>
              <a:rPr lang="en-US" b="1" u="sng" dirty="0">
                <a:solidFill>
                  <a:schemeClr val="tx1"/>
                </a:solidFill>
              </a:rPr>
              <a:t>Who controls the illegal market? </a:t>
            </a:r>
            <a:r>
              <a:rPr lang="en-US" b="1" dirty="0">
                <a:solidFill>
                  <a:schemeClr val="tx1"/>
                </a:solidFill>
              </a:rPr>
              <a:t>- </a:t>
            </a:r>
            <a:r>
              <a:rPr lang="en-US" dirty="0">
                <a:solidFill>
                  <a:schemeClr val="tx1"/>
                </a:solidFill>
              </a:rPr>
              <a:t>Illegal betting markets typically consist of (</a:t>
            </a:r>
            <a:r>
              <a:rPr lang="en-US" dirty="0" err="1">
                <a:solidFill>
                  <a:schemeClr val="tx1"/>
                </a:solidFill>
              </a:rPr>
              <a:t>i</a:t>
            </a:r>
            <a:r>
              <a:rPr lang="en-US" dirty="0">
                <a:solidFill>
                  <a:schemeClr val="tx1"/>
                </a:solidFill>
              </a:rPr>
              <a:t>)  front businesses, private clubs, and underground operations often associated with organized crime; and (ii) unregulated offshore online betting, mostly operated in the Caribbean, creating convenient, 24-hour-a-day experience for bettors and offering clients a wider range of services.</a:t>
            </a:r>
          </a:p>
          <a:p>
            <a:pPr lvl="1">
              <a:buFont typeface="Arial" panose="020B0604020202020204" pitchFamily="34" charset="0"/>
              <a:buChar char="•"/>
            </a:pPr>
            <a:endParaRPr lang="en-US" sz="1800" dirty="0">
              <a:solidFill>
                <a:schemeClr val="tx1"/>
              </a:solidFill>
            </a:endParaRPr>
          </a:p>
          <a:p>
            <a:pPr lvl="1">
              <a:buClr>
                <a:schemeClr val="tx1"/>
              </a:buClr>
              <a:buFont typeface="Courier New" panose="02070309020205020404" pitchFamily="49" charset="0"/>
              <a:buChar char="o"/>
            </a:pPr>
            <a:endParaRPr lang="en-US" sz="1800" dirty="0">
              <a:solidFill>
                <a:schemeClr val="tx1"/>
              </a:solidFill>
            </a:endParaRPr>
          </a:p>
          <a:p>
            <a:pPr marL="114300" lvl="1" indent="0">
              <a:buClr>
                <a:schemeClr val="tx1"/>
              </a:buClr>
              <a:buNone/>
            </a:pPr>
            <a:endParaRPr lang="en-US" sz="1800" dirty="0">
              <a:solidFill>
                <a:schemeClr val="tx1"/>
              </a:solidFill>
            </a:endParaRPr>
          </a:p>
          <a:p>
            <a:pPr>
              <a:buClr>
                <a:schemeClr val="tx1"/>
              </a:buClr>
              <a:buFont typeface="Arial" panose="020B0604020202020204" pitchFamily="34" charset="0"/>
              <a:buChar char="•"/>
            </a:pPr>
            <a:endParaRPr lang="en-US" sz="1400" b="1" dirty="0"/>
          </a:p>
          <a:p>
            <a:pPr marL="285750" indent="-285750">
              <a:buClr>
                <a:schemeClr val="tx1"/>
              </a:buClr>
              <a:buFont typeface="Century Gothic" panose="020B0502020202020204" pitchFamily="34" charset="0"/>
              <a:buChar char="•"/>
            </a:pPr>
            <a:endParaRPr lang="en-US" sz="1000" dirty="0"/>
          </a:p>
          <a:p>
            <a:pPr marL="115888" indent="0">
              <a:buNone/>
            </a:pPr>
            <a:endParaRPr lang="en-US" sz="1400" dirty="0">
              <a:solidFill>
                <a:schemeClr val="tx1"/>
              </a:solidFill>
            </a:endParaRPr>
          </a:p>
          <a:p>
            <a:pPr marL="515938" lvl="1">
              <a:buFont typeface="Courier New" panose="02070309020205020404" pitchFamily="49" charset="0"/>
              <a:buChar char="o"/>
            </a:pPr>
            <a:endParaRPr lang="en-US" sz="1400" dirty="0">
              <a:solidFill>
                <a:schemeClr val="tx1"/>
              </a:solidFill>
            </a:endParaRPr>
          </a:p>
          <a:p>
            <a:endParaRPr lang="en-US" dirty="0"/>
          </a:p>
        </p:txBody>
      </p:sp>
    </p:spTree>
    <p:extLst>
      <p:ext uri="{BB962C8B-B14F-4D97-AF65-F5344CB8AC3E}">
        <p14:creationId xmlns:p14="http://schemas.microsoft.com/office/powerpoint/2010/main" val="1174192621"/>
      </p:ext>
    </p:extLst>
  </p:cSld>
  <p:clrMapOvr>
    <a:masterClrMapping/>
  </p:clrMapOvr>
  <p:transition>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250335"/>
            <a:ext cx="7221537" cy="593725"/>
          </a:xfrm>
        </p:spPr>
        <p:txBody>
          <a:bodyPr/>
          <a:lstStyle/>
          <a:p>
            <a:pPr lvl="0"/>
            <a:r>
              <a:rPr lang="en-US" sz="2400" dirty="0">
                <a:solidFill>
                  <a:srgbClr val="C00000"/>
                </a:solidFill>
              </a:rPr>
              <a:t>The Existing Illegal Market and Sports Betting’s Popularity</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799" y="914400"/>
            <a:ext cx="8689299" cy="5059363"/>
          </a:xfrm>
        </p:spPr>
        <p:txBody>
          <a:bodyPr/>
          <a:lstStyle/>
          <a:p>
            <a:r>
              <a:rPr lang="en-US" b="1" dirty="0">
                <a:solidFill>
                  <a:schemeClr val="tx1"/>
                </a:solidFill>
              </a:rPr>
              <a:t>Attempts to prohibit sports betting have failed. The size of the illegal sports betting handle is significant.</a:t>
            </a:r>
          </a:p>
          <a:p>
            <a:endParaRPr lang="en-US" sz="800" dirty="0">
              <a:solidFill>
                <a:schemeClr val="tx1"/>
              </a:solidFill>
            </a:endParaRPr>
          </a:p>
          <a:p>
            <a:pPr lvl="1"/>
            <a:r>
              <a:rPr lang="en-US" dirty="0">
                <a:solidFill>
                  <a:schemeClr val="tx1"/>
                </a:solidFill>
              </a:rPr>
              <a:t>Under the PASPA regime, single-game betting has been illegal in every state but NV.  Merely because it has been illegal doesn’t mean that it doesn’t exist. Far from it. </a:t>
            </a:r>
            <a:r>
              <a:rPr lang="en-US" b="1" dirty="0">
                <a:solidFill>
                  <a:schemeClr val="tx1"/>
                </a:solidFill>
              </a:rPr>
              <a:t>Millions of Americans, unable to place bets legally, do so in illegal markets</a:t>
            </a:r>
            <a:r>
              <a:rPr lang="en-US" dirty="0">
                <a:solidFill>
                  <a:schemeClr val="tx1"/>
                </a:solidFill>
              </a:rPr>
              <a:t>.</a:t>
            </a:r>
          </a:p>
          <a:p>
            <a:pPr lvl="1"/>
            <a:endParaRPr lang="en-US" sz="800" dirty="0">
              <a:solidFill>
                <a:schemeClr val="tx1"/>
              </a:solidFill>
            </a:endParaRPr>
          </a:p>
          <a:p>
            <a:pPr lvl="1"/>
            <a:r>
              <a:rPr lang="en-US" dirty="0">
                <a:solidFill>
                  <a:schemeClr val="tx1"/>
                </a:solidFill>
              </a:rPr>
              <a:t>Handle in the illegal market is significant – </a:t>
            </a:r>
            <a:r>
              <a:rPr lang="en-US" b="1" dirty="0">
                <a:solidFill>
                  <a:schemeClr val="tx1"/>
                </a:solidFill>
              </a:rPr>
              <a:t>about $150 billion in wagers </a:t>
            </a:r>
            <a:r>
              <a:rPr lang="en-US" dirty="0">
                <a:solidFill>
                  <a:schemeClr val="tx1"/>
                </a:solidFill>
              </a:rPr>
              <a:t>annually (translating to about $8 billion in revenue).</a:t>
            </a:r>
          </a:p>
          <a:p>
            <a:pPr lvl="2"/>
            <a:r>
              <a:rPr lang="en-US" sz="1200" dirty="0" err="1">
                <a:solidFill>
                  <a:schemeClr val="tx1"/>
                </a:solidFill>
              </a:rPr>
              <a:t>Eilers</a:t>
            </a:r>
            <a:r>
              <a:rPr lang="en-US" sz="1200" dirty="0">
                <a:solidFill>
                  <a:schemeClr val="tx1"/>
                </a:solidFill>
              </a:rPr>
              <a:t> Research estimate (2014): $160 billion</a:t>
            </a:r>
          </a:p>
          <a:p>
            <a:pPr lvl="2"/>
            <a:r>
              <a:rPr lang="en-US" sz="1200" dirty="0">
                <a:solidFill>
                  <a:schemeClr val="tx1"/>
                </a:solidFill>
              </a:rPr>
              <a:t>American Gaming Association estimate (2016): $150 billion</a:t>
            </a:r>
          </a:p>
          <a:p>
            <a:pPr lvl="2"/>
            <a:r>
              <a:rPr lang="en-US" sz="1200" dirty="0">
                <a:solidFill>
                  <a:schemeClr val="tx1"/>
                </a:solidFill>
              </a:rPr>
              <a:t>Longitude LLC estimate (2105): $149 billion</a:t>
            </a:r>
          </a:p>
          <a:p>
            <a:pPr lvl="2"/>
            <a:endParaRPr lang="en-US" sz="800" dirty="0">
              <a:solidFill>
                <a:schemeClr val="tx1"/>
              </a:solidFill>
            </a:endParaRPr>
          </a:p>
          <a:p>
            <a:pPr lvl="1"/>
            <a:r>
              <a:rPr lang="en-US" b="1" dirty="0">
                <a:solidFill>
                  <a:schemeClr val="tx1"/>
                </a:solidFill>
              </a:rPr>
              <a:t>Illegal wagering dwarfs regulated wagering</a:t>
            </a:r>
            <a:r>
              <a:rPr lang="en-US" dirty="0">
                <a:solidFill>
                  <a:schemeClr val="tx1"/>
                </a:solidFill>
              </a:rPr>
              <a:t> -- $4.9 billion in NV wagers in 2017.</a:t>
            </a:r>
          </a:p>
          <a:p>
            <a:pPr marL="114300" lvl="1" indent="0">
              <a:buNone/>
            </a:pPr>
            <a:endParaRPr lang="en-US" dirty="0">
              <a:solidFill>
                <a:schemeClr val="tx1"/>
              </a:solidFill>
            </a:endParaRPr>
          </a:p>
          <a:p>
            <a:pPr lvl="1"/>
            <a:endParaRPr lang="en-US" dirty="0">
              <a:solidFill>
                <a:schemeClr val="tx1"/>
              </a:solidFill>
            </a:endParaRPr>
          </a:p>
        </p:txBody>
      </p:sp>
      <p:graphicFrame>
        <p:nvGraphicFramePr>
          <p:cNvPr id="6" name="Chart 5">
            <a:extLst>
              <a:ext uri="{FF2B5EF4-FFF2-40B4-BE49-F238E27FC236}">
                <a16:creationId xmlns:a16="http://schemas.microsoft.com/office/drawing/2014/main" id="{0742AB7B-71D9-4755-B1A5-2138F358A69A}"/>
              </a:ext>
            </a:extLst>
          </p:cNvPr>
          <p:cNvGraphicFramePr/>
          <p:nvPr>
            <p:extLst>
              <p:ext uri="{D42A27DB-BD31-4B8C-83A1-F6EECF244321}">
                <p14:modId xmlns:p14="http://schemas.microsoft.com/office/powerpoint/2010/main" val="3841779509"/>
              </p:ext>
            </p:extLst>
          </p:nvPr>
        </p:nvGraphicFramePr>
        <p:xfrm>
          <a:off x="2063647" y="4225921"/>
          <a:ext cx="4262202" cy="222214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CEA7BF7-2454-4D1C-9293-070763B9C2C1}"/>
              </a:ext>
            </a:extLst>
          </p:cNvPr>
          <p:cNvSpPr txBox="1"/>
          <p:nvPr/>
        </p:nvSpPr>
        <p:spPr>
          <a:xfrm>
            <a:off x="5516380" y="5681272"/>
            <a:ext cx="2638269" cy="400110"/>
          </a:xfrm>
          <a:prstGeom prst="rect">
            <a:avLst/>
          </a:prstGeom>
          <a:noFill/>
        </p:spPr>
        <p:txBody>
          <a:bodyPr wrap="square" rtlCol="0">
            <a:spAutoFit/>
          </a:bodyPr>
          <a:lstStyle/>
          <a:p>
            <a:r>
              <a:rPr lang="en-US" sz="1000" dirty="0"/>
              <a:t>Note: Net revenue from sports betting is about 5% of the amount of wagers </a:t>
            </a:r>
          </a:p>
        </p:txBody>
      </p:sp>
    </p:spTree>
    <p:extLst>
      <p:ext uri="{BB962C8B-B14F-4D97-AF65-F5344CB8AC3E}">
        <p14:creationId xmlns:p14="http://schemas.microsoft.com/office/powerpoint/2010/main" val="1955121812"/>
      </p:ext>
    </p:extLst>
  </p:cSld>
  <p:clrMapOvr>
    <a:masterClrMapping/>
  </p:clrMapOvr>
  <p:transition>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250335"/>
            <a:ext cx="7221537" cy="593725"/>
          </a:xfrm>
        </p:spPr>
        <p:txBody>
          <a:bodyPr/>
          <a:lstStyle/>
          <a:p>
            <a:pPr lvl="0"/>
            <a:r>
              <a:rPr lang="en-US" sz="2400" dirty="0">
                <a:solidFill>
                  <a:srgbClr val="C00000"/>
                </a:solidFill>
              </a:rPr>
              <a:t>The Existing Illegal Market and Sports Betting’s Popularity</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800" y="1010528"/>
            <a:ext cx="8382000" cy="5059363"/>
          </a:xfrm>
        </p:spPr>
        <p:txBody>
          <a:bodyPr/>
          <a:lstStyle/>
          <a:p>
            <a:r>
              <a:rPr lang="en-US" b="1" dirty="0">
                <a:solidFill>
                  <a:schemeClr val="tx1"/>
                </a:solidFill>
              </a:rPr>
              <a:t>The American public favors legalizing and regulating sports betting – not prohibition</a:t>
            </a:r>
          </a:p>
          <a:p>
            <a:pPr marL="0" indent="0">
              <a:buNone/>
            </a:pPr>
            <a:endParaRPr lang="en-US" b="1" dirty="0">
              <a:solidFill>
                <a:schemeClr val="tx1"/>
              </a:solidFill>
            </a:endParaRPr>
          </a:p>
        </p:txBody>
      </p:sp>
      <p:pic>
        <p:nvPicPr>
          <p:cNvPr id="7" name="Picture 6">
            <a:extLst>
              <a:ext uri="{FF2B5EF4-FFF2-40B4-BE49-F238E27FC236}">
                <a16:creationId xmlns:a16="http://schemas.microsoft.com/office/drawing/2014/main" id="{29194571-A841-41EC-8D2C-2BA9B90B22F2}"/>
              </a:ext>
            </a:extLst>
          </p:cNvPr>
          <p:cNvPicPr>
            <a:picLocks noChangeAspect="1"/>
          </p:cNvPicPr>
          <p:nvPr/>
        </p:nvPicPr>
        <p:blipFill>
          <a:blip r:embed="rId3"/>
          <a:stretch>
            <a:fillRect/>
          </a:stretch>
        </p:blipFill>
        <p:spPr>
          <a:xfrm>
            <a:off x="4763178" y="1537545"/>
            <a:ext cx="4025378" cy="3858914"/>
          </a:xfrm>
          <a:prstGeom prst="rect">
            <a:avLst/>
          </a:prstGeom>
        </p:spPr>
      </p:pic>
      <p:pic>
        <p:nvPicPr>
          <p:cNvPr id="5" name="Picture 4">
            <a:extLst>
              <a:ext uri="{FF2B5EF4-FFF2-40B4-BE49-F238E27FC236}">
                <a16:creationId xmlns:a16="http://schemas.microsoft.com/office/drawing/2014/main" id="{6E0C9515-90A8-464B-B3A8-26A53F6CF827}"/>
              </a:ext>
            </a:extLst>
          </p:cNvPr>
          <p:cNvPicPr>
            <a:picLocks noChangeAspect="1"/>
          </p:cNvPicPr>
          <p:nvPr/>
        </p:nvPicPr>
        <p:blipFill>
          <a:blip r:embed="rId4"/>
          <a:stretch>
            <a:fillRect/>
          </a:stretch>
        </p:blipFill>
        <p:spPr>
          <a:xfrm>
            <a:off x="369871" y="1537545"/>
            <a:ext cx="4202129" cy="4268566"/>
          </a:xfrm>
          <a:prstGeom prst="rect">
            <a:avLst/>
          </a:prstGeom>
        </p:spPr>
      </p:pic>
      <p:sp>
        <p:nvSpPr>
          <p:cNvPr id="4" name="Rectangle 3">
            <a:extLst>
              <a:ext uri="{FF2B5EF4-FFF2-40B4-BE49-F238E27FC236}">
                <a16:creationId xmlns:a16="http://schemas.microsoft.com/office/drawing/2014/main" id="{F97B6069-644A-4963-97B5-876D4DC2DB78}"/>
              </a:ext>
            </a:extLst>
          </p:cNvPr>
          <p:cNvSpPr/>
          <p:nvPr/>
        </p:nvSpPr>
        <p:spPr>
          <a:xfrm>
            <a:off x="4763178" y="4749421"/>
            <a:ext cx="4076022" cy="813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2322320"/>
      </p:ext>
    </p:extLst>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250335"/>
            <a:ext cx="7221537" cy="593725"/>
          </a:xfrm>
        </p:spPr>
        <p:txBody>
          <a:bodyPr/>
          <a:lstStyle/>
          <a:p>
            <a:pPr lvl="0"/>
            <a:r>
              <a:rPr lang="en-US" sz="2400" dirty="0">
                <a:solidFill>
                  <a:srgbClr val="C00000"/>
                </a:solidFill>
              </a:rPr>
              <a:t>The Existing Illegal Market and Sports Betting’s Popularity</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800" y="1010528"/>
            <a:ext cx="8382000" cy="5059363"/>
          </a:xfrm>
        </p:spPr>
        <p:txBody>
          <a:bodyPr/>
          <a:lstStyle/>
          <a:p>
            <a:r>
              <a:rPr lang="en-US" b="1" dirty="0">
                <a:solidFill>
                  <a:schemeClr val="tx1"/>
                </a:solidFill>
              </a:rPr>
              <a:t>Support for legal, regulated sports betting has evolved within the professional sports leagues, just as it has evolved among the American public. </a:t>
            </a:r>
            <a:r>
              <a:rPr lang="en-US" dirty="0">
                <a:solidFill>
                  <a:schemeClr val="tx1"/>
                </a:solidFill>
              </a:rPr>
              <a:t>For example:</a:t>
            </a:r>
          </a:p>
          <a:p>
            <a:pPr marL="0" indent="0">
              <a:buNone/>
            </a:pPr>
            <a:endParaRPr lang="en-US" dirty="0">
              <a:solidFill>
                <a:schemeClr val="tx1"/>
              </a:solidFill>
            </a:endParaRPr>
          </a:p>
          <a:p>
            <a:pPr lvl="1"/>
            <a:r>
              <a:rPr lang="en-US" b="1" dirty="0">
                <a:solidFill>
                  <a:schemeClr val="tx1"/>
                </a:solidFill>
              </a:rPr>
              <a:t>NBA Commissioner Adam Silver </a:t>
            </a:r>
            <a:r>
              <a:rPr lang="en-US" dirty="0">
                <a:solidFill>
                  <a:schemeClr val="tx1"/>
                </a:solidFill>
              </a:rPr>
              <a:t>in a November 2015 </a:t>
            </a:r>
            <a:r>
              <a:rPr lang="en-US" i="1" dirty="0">
                <a:solidFill>
                  <a:schemeClr val="tx1"/>
                </a:solidFill>
              </a:rPr>
              <a:t>New York Times </a:t>
            </a:r>
            <a:r>
              <a:rPr lang="en-US" dirty="0">
                <a:solidFill>
                  <a:schemeClr val="tx1"/>
                </a:solidFill>
              </a:rPr>
              <a:t>op-ed:</a:t>
            </a:r>
          </a:p>
          <a:p>
            <a:pPr marL="688975" lvl="2" indent="-346075">
              <a:buNone/>
            </a:pPr>
            <a:r>
              <a:rPr lang="en-US" dirty="0">
                <a:solidFill>
                  <a:schemeClr val="tx1"/>
                </a:solidFill>
              </a:rPr>
              <a:t>	</a:t>
            </a:r>
            <a:r>
              <a:rPr lang="en-US" sz="1600" i="1" dirty="0">
                <a:solidFill>
                  <a:schemeClr val="tx1"/>
                </a:solidFill>
              </a:rPr>
              <a:t>“…[T]he laws on sports betting should be changed. Congress should adopt a federal framework that allows states to authorize betting on professional sports, subject to strict regulatory requirements and technological safeguards…sports betting should be brought out of the underground and into the sunlight where it can be appropriately monitored and regulated.”</a:t>
            </a:r>
          </a:p>
          <a:p>
            <a:pPr marL="1257300" lvl="2" indent="-914400">
              <a:buNone/>
            </a:pPr>
            <a:r>
              <a:rPr lang="en-US" i="1" dirty="0">
                <a:solidFill>
                  <a:schemeClr val="tx1"/>
                </a:solidFill>
              </a:rPr>
              <a:t> </a:t>
            </a:r>
          </a:p>
          <a:p>
            <a:r>
              <a:rPr lang="en-US" b="1" dirty="0">
                <a:solidFill>
                  <a:schemeClr val="tx1"/>
                </a:solidFill>
              </a:rPr>
              <a:t>Law enforcement, consumer protection, and other experts on both sides of the aisle agree that the correct approach is regulation and transparency, not quixotic attempts at prohibition. </a:t>
            </a:r>
            <a:r>
              <a:rPr lang="en-US" dirty="0">
                <a:solidFill>
                  <a:schemeClr val="tx1"/>
                </a:solidFill>
              </a:rPr>
              <a:t>For example:</a:t>
            </a:r>
          </a:p>
          <a:p>
            <a:endParaRPr lang="en-US" dirty="0">
              <a:solidFill>
                <a:schemeClr val="tx1"/>
              </a:solidFill>
            </a:endParaRPr>
          </a:p>
          <a:p>
            <a:pPr marL="452437" lvl="1"/>
            <a:r>
              <a:rPr lang="en-US" dirty="0"/>
              <a:t>“Our nation’s prosecutors address issues of crime every day. Illegal gambling like sports betting is not in a vacuum. It’s tied to large criminal enterprises, money laundering, racketeering, extortion, drug trafficking. Regulating sports betting is a practical way to thwart this illegal activity.”</a:t>
            </a:r>
          </a:p>
          <a:p>
            <a:pPr marL="852487" lvl="3" indent="0">
              <a:buNone/>
            </a:pPr>
            <a:r>
              <a:rPr lang="en-US" b="1" i="1" dirty="0">
                <a:solidFill>
                  <a:schemeClr val="tx1"/>
                </a:solidFill>
              </a:rPr>
              <a:t>Michael Ramos, President, National District Attorneys Association</a:t>
            </a:r>
          </a:p>
          <a:p>
            <a:endParaRPr lang="en-US" dirty="0">
              <a:solidFill>
                <a:schemeClr val="tx1"/>
              </a:solidFill>
            </a:endParaRPr>
          </a:p>
        </p:txBody>
      </p:sp>
    </p:spTree>
    <p:extLst>
      <p:ext uri="{BB962C8B-B14F-4D97-AF65-F5344CB8AC3E}">
        <p14:creationId xmlns:p14="http://schemas.microsoft.com/office/powerpoint/2010/main" val="2045764848"/>
      </p:ext>
    </p:extLst>
  </p:cSld>
  <p:clrMapOvr>
    <a:masterClrMapping/>
  </p:clrMapOvr>
  <p:transition>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p:txBody>
          <a:bodyPr/>
          <a:lstStyle/>
          <a:p>
            <a:pPr lvl="0"/>
            <a:r>
              <a:rPr lang="en-US" sz="2400" dirty="0">
                <a:solidFill>
                  <a:srgbClr val="C00000"/>
                </a:solidFill>
              </a:rPr>
              <a:t>State of Play Under Current Law</a:t>
            </a:r>
          </a:p>
        </p:txBody>
      </p:sp>
      <p:sp>
        <p:nvSpPr>
          <p:cNvPr id="5" name="TextBox 4">
            <a:extLst>
              <a:ext uri="{FF2B5EF4-FFF2-40B4-BE49-F238E27FC236}">
                <a16:creationId xmlns:a16="http://schemas.microsoft.com/office/drawing/2014/main" id="{7BF6AB8C-1DA1-446F-A92F-44B3C160D66C}"/>
              </a:ext>
            </a:extLst>
          </p:cNvPr>
          <p:cNvSpPr txBox="1"/>
          <p:nvPr/>
        </p:nvSpPr>
        <p:spPr>
          <a:xfrm>
            <a:off x="670560" y="6036403"/>
            <a:ext cx="5400631" cy="215444"/>
          </a:xfrm>
          <a:prstGeom prst="rect">
            <a:avLst/>
          </a:prstGeom>
          <a:noFill/>
        </p:spPr>
        <p:txBody>
          <a:bodyPr wrap="square" rtlCol="0">
            <a:spAutoFit/>
          </a:bodyPr>
          <a:lstStyle/>
          <a:p>
            <a:r>
              <a:rPr lang="en-US" sz="800" dirty="0"/>
              <a:t>Source: </a:t>
            </a:r>
            <a:r>
              <a:rPr lang="en-US" sz="800" dirty="0" err="1"/>
              <a:t>GamblingCompliance</a:t>
            </a:r>
            <a:r>
              <a:rPr lang="en-US" sz="800" dirty="0"/>
              <a:t>, September 2019</a:t>
            </a:r>
          </a:p>
        </p:txBody>
      </p:sp>
      <p:pic>
        <p:nvPicPr>
          <p:cNvPr id="3" name="Picture 2">
            <a:extLst>
              <a:ext uri="{FF2B5EF4-FFF2-40B4-BE49-F238E27FC236}">
                <a16:creationId xmlns:a16="http://schemas.microsoft.com/office/drawing/2014/main" id="{BB696112-0ABE-4D7F-AFCD-6E45F00408F8}"/>
              </a:ext>
            </a:extLst>
          </p:cNvPr>
          <p:cNvPicPr>
            <a:picLocks noChangeAspect="1"/>
          </p:cNvPicPr>
          <p:nvPr/>
        </p:nvPicPr>
        <p:blipFill>
          <a:blip r:embed="rId3"/>
          <a:stretch>
            <a:fillRect/>
          </a:stretch>
        </p:blipFill>
        <p:spPr>
          <a:xfrm>
            <a:off x="1184866" y="1577616"/>
            <a:ext cx="6846614" cy="3843713"/>
          </a:xfrm>
          <a:prstGeom prst="rect">
            <a:avLst/>
          </a:prstGeom>
        </p:spPr>
      </p:pic>
    </p:spTree>
    <p:extLst>
      <p:ext uri="{BB962C8B-B14F-4D97-AF65-F5344CB8AC3E}">
        <p14:creationId xmlns:p14="http://schemas.microsoft.com/office/powerpoint/2010/main" val="3994290268"/>
      </p:ext>
    </p:extLst>
  </p:cSld>
  <p:clrMapOvr>
    <a:masterClrMapping/>
  </p:clrMapOvr>
  <p:transition>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BFCC538B-F25A-49A3-9ADA-8CBE3E437040}"/>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77" name="think-cell Slide" r:id="rId5" imgW="270" imgH="270" progId="TCLayout.ActiveDocument.1">
                  <p:embed/>
                </p:oleObj>
              </mc:Choice>
              <mc:Fallback>
                <p:oleObj name="think-cell Slide" r:id="rId5" imgW="270" imgH="270" progId="TCLayout.ActiveDocument.1">
                  <p:embed/>
                  <p:pic>
                    <p:nvPicPr>
                      <p:cNvPr id="5" name="Object 4" hidden="1">
                        <a:extLst>
                          <a:ext uri="{FF2B5EF4-FFF2-40B4-BE49-F238E27FC236}">
                            <a16:creationId xmlns:a16="http://schemas.microsoft.com/office/drawing/2014/main" id="{BFCC538B-F25A-49A3-9ADA-8CBE3E43704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AC894FD-AFA1-40FC-A94D-797BA19477F1}"/>
              </a:ext>
            </a:extLst>
          </p:cNvPr>
          <p:cNvSpPr>
            <a:spLocks noGrp="1"/>
          </p:cNvSpPr>
          <p:nvPr>
            <p:ph type="title"/>
          </p:nvPr>
        </p:nvSpPr>
        <p:spPr/>
        <p:txBody>
          <a:bodyPr/>
          <a:lstStyle/>
          <a:p>
            <a:r>
              <a:rPr lang="en-US" sz="2400" dirty="0">
                <a:solidFill>
                  <a:srgbClr val="C00000"/>
                </a:solidFill>
              </a:rPr>
              <a:t>Presentation Contents</a:t>
            </a:r>
          </a:p>
        </p:txBody>
      </p:sp>
      <p:sp>
        <p:nvSpPr>
          <p:cNvPr id="4" name="Content Placeholder 3">
            <a:extLst>
              <a:ext uri="{FF2B5EF4-FFF2-40B4-BE49-F238E27FC236}">
                <a16:creationId xmlns:a16="http://schemas.microsoft.com/office/drawing/2014/main" id="{D8D86008-80B7-4C4A-AA44-E652C8D5FD1A}"/>
              </a:ext>
            </a:extLst>
          </p:cNvPr>
          <p:cNvSpPr>
            <a:spLocks noGrp="1"/>
          </p:cNvSpPr>
          <p:nvPr>
            <p:ph idx="1"/>
          </p:nvPr>
        </p:nvSpPr>
        <p:spPr>
          <a:xfrm>
            <a:off x="626825" y="1130300"/>
            <a:ext cx="8377475" cy="5238824"/>
          </a:xfrm>
        </p:spPr>
        <p:txBody>
          <a:bodyPr/>
          <a:lstStyle/>
          <a:p>
            <a:pPr lvl="0">
              <a:spcBef>
                <a:spcPts val="1000"/>
              </a:spcBef>
              <a:spcAft>
                <a:spcPts val="1000"/>
              </a:spcAft>
            </a:pPr>
            <a:r>
              <a:rPr lang="en-US" b="1" dirty="0">
                <a:solidFill>
                  <a:schemeClr val="bg1">
                    <a:lumMod val="85000"/>
                  </a:schemeClr>
                </a:solidFill>
              </a:rPr>
              <a:t>Issue Overview – Opportunities for Lotteries</a:t>
            </a:r>
          </a:p>
          <a:p>
            <a:pPr lvl="0">
              <a:spcBef>
                <a:spcPts val="1000"/>
              </a:spcBef>
              <a:spcAft>
                <a:spcPts val="1000"/>
              </a:spcAft>
            </a:pPr>
            <a:r>
              <a:rPr lang="en-US" b="1" dirty="0">
                <a:solidFill>
                  <a:schemeClr val="bg1">
                    <a:lumMod val="85000"/>
                  </a:schemeClr>
                </a:solidFill>
              </a:rPr>
              <a:t>Sports Betting’s Current Environment</a:t>
            </a:r>
          </a:p>
          <a:p>
            <a:pPr lvl="2">
              <a:spcBef>
                <a:spcPts val="600"/>
              </a:spcBef>
              <a:spcAft>
                <a:spcPts val="600"/>
              </a:spcAft>
            </a:pPr>
            <a:r>
              <a:rPr lang="en-US" sz="1600" dirty="0">
                <a:solidFill>
                  <a:schemeClr val="bg1">
                    <a:lumMod val="85000"/>
                  </a:schemeClr>
                </a:solidFill>
              </a:rPr>
              <a:t>A Practical Model for Lottery Implementation</a:t>
            </a:r>
          </a:p>
          <a:p>
            <a:pPr lvl="2">
              <a:spcBef>
                <a:spcPts val="600"/>
              </a:spcBef>
              <a:spcAft>
                <a:spcPts val="600"/>
              </a:spcAft>
            </a:pPr>
            <a:r>
              <a:rPr lang="en-US" sz="1600" dirty="0">
                <a:solidFill>
                  <a:schemeClr val="bg1">
                    <a:lumMod val="85000"/>
                  </a:schemeClr>
                </a:solidFill>
              </a:rPr>
              <a:t>Background on Sports Betting and Federal Laws</a:t>
            </a:r>
          </a:p>
          <a:p>
            <a:pPr lvl="2">
              <a:spcBef>
                <a:spcPts val="600"/>
              </a:spcBef>
              <a:spcAft>
                <a:spcPts val="600"/>
              </a:spcAft>
            </a:pPr>
            <a:r>
              <a:rPr lang="en-US" sz="1600" dirty="0">
                <a:solidFill>
                  <a:schemeClr val="bg1">
                    <a:lumMod val="85000"/>
                  </a:schemeClr>
                </a:solidFill>
              </a:rPr>
              <a:t>The Existing Illegal Market and Sports Betting’s Popularity</a:t>
            </a:r>
            <a:r>
              <a:rPr lang="en-US" dirty="0">
                <a:solidFill>
                  <a:srgbClr val="C00000"/>
                </a:solidFill>
              </a:rPr>
              <a:t> </a:t>
            </a:r>
          </a:p>
          <a:p>
            <a:pPr>
              <a:spcBef>
                <a:spcPts val="1000"/>
              </a:spcBef>
              <a:spcAft>
                <a:spcPts val="1000"/>
              </a:spcAft>
            </a:pPr>
            <a:r>
              <a:rPr lang="en-US" b="1" dirty="0">
                <a:solidFill>
                  <a:srgbClr val="C00000"/>
                </a:solidFill>
              </a:rPr>
              <a:t>Sports Betting Regulatory Issues</a:t>
            </a:r>
          </a:p>
          <a:p>
            <a:pPr lvl="2">
              <a:spcBef>
                <a:spcPts val="600"/>
              </a:spcBef>
              <a:spcAft>
                <a:spcPts val="600"/>
              </a:spcAft>
            </a:pPr>
            <a:r>
              <a:rPr lang="en-US" sz="1600" dirty="0">
                <a:solidFill>
                  <a:srgbClr val="C00000"/>
                </a:solidFill>
              </a:rPr>
              <a:t>Benefits of Regulation</a:t>
            </a:r>
          </a:p>
          <a:p>
            <a:pPr lvl="2">
              <a:spcBef>
                <a:spcPts val="600"/>
              </a:spcBef>
              <a:spcAft>
                <a:spcPts val="600"/>
              </a:spcAft>
            </a:pPr>
            <a:r>
              <a:rPr lang="en-US" sz="1600" dirty="0">
                <a:solidFill>
                  <a:srgbClr val="C00000"/>
                </a:solidFill>
              </a:rPr>
              <a:t>How the Registration Process Works</a:t>
            </a:r>
          </a:p>
          <a:p>
            <a:pPr lvl="2">
              <a:spcBef>
                <a:spcPts val="600"/>
              </a:spcBef>
              <a:spcAft>
                <a:spcPts val="600"/>
              </a:spcAft>
            </a:pPr>
            <a:r>
              <a:rPr lang="en-US" sz="1600" dirty="0">
                <a:solidFill>
                  <a:srgbClr val="C00000"/>
                </a:solidFill>
              </a:rPr>
              <a:t>Overview of Sports Book Economics </a:t>
            </a:r>
          </a:p>
          <a:p>
            <a:pPr lvl="2">
              <a:spcBef>
                <a:spcPts val="600"/>
              </a:spcBef>
              <a:spcAft>
                <a:spcPts val="600"/>
              </a:spcAft>
            </a:pPr>
            <a:r>
              <a:rPr lang="en-US" sz="1600" dirty="0">
                <a:solidFill>
                  <a:srgbClr val="C00000"/>
                </a:solidFill>
              </a:rPr>
              <a:t>Specific Considerations for State Policymakers </a:t>
            </a:r>
          </a:p>
          <a:p>
            <a:pPr>
              <a:spcBef>
                <a:spcPts val="1000"/>
              </a:spcBef>
              <a:spcAft>
                <a:spcPts val="1000"/>
              </a:spcAft>
            </a:pPr>
            <a:r>
              <a:rPr lang="en-US" b="1" dirty="0">
                <a:solidFill>
                  <a:schemeClr val="bg1">
                    <a:lumMod val="85000"/>
                  </a:schemeClr>
                </a:solidFill>
              </a:rPr>
              <a:t>Summary and Bottom Line</a:t>
            </a:r>
          </a:p>
        </p:txBody>
      </p:sp>
    </p:spTree>
    <p:extLst>
      <p:ext uri="{BB962C8B-B14F-4D97-AF65-F5344CB8AC3E}">
        <p14:creationId xmlns:p14="http://schemas.microsoft.com/office/powerpoint/2010/main" val="2145597206"/>
      </p:ext>
    </p:extLst>
  </p:cSld>
  <p:clrMapOvr>
    <a:masterClrMapping/>
  </p:clrMapOvr>
  <p:transition>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152809"/>
            <a:ext cx="7224712" cy="913991"/>
          </a:xfrm>
        </p:spPr>
        <p:txBody>
          <a:bodyPr/>
          <a:lstStyle/>
          <a:p>
            <a:pPr lvl="0"/>
            <a:r>
              <a:rPr lang="en-US" dirty="0">
                <a:solidFill>
                  <a:srgbClr val="C00000"/>
                </a:solidFill>
              </a:rPr>
              <a:t>A Regulated Approach Drives Out Illegal Market, Creates Revenue for States and Enhances Sports Integrity </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800" y="1117600"/>
            <a:ext cx="8382000" cy="5392057"/>
          </a:xfrm>
        </p:spPr>
        <p:txBody>
          <a:bodyPr/>
          <a:lstStyle/>
          <a:p>
            <a:r>
              <a:rPr lang="en-US" sz="1400" b="1" dirty="0">
                <a:solidFill>
                  <a:schemeClr val="tx1"/>
                </a:solidFill>
              </a:rPr>
              <a:t>Legal, regulated sports betting brings a number of consumer protection benefits:</a:t>
            </a:r>
          </a:p>
          <a:p>
            <a:pPr marL="793750" lvl="1" indent="-223838"/>
            <a:r>
              <a:rPr lang="en-US" sz="1400" dirty="0">
                <a:solidFill>
                  <a:schemeClr val="tx1"/>
                </a:solidFill>
              </a:rPr>
              <a:t>Effectively enforced </a:t>
            </a:r>
            <a:r>
              <a:rPr lang="en-US" sz="1400" b="1" dirty="0">
                <a:solidFill>
                  <a:schemeClr val="tx1"/>
                </a:solidFill>
              </a:rPr>
              <a:t>age limits and self-exclusion </a:t>
            </a:r>
            <a:r>
              <a:rPr lang="en-US" sz="1400" dirty="0">
                <a:solidFill>
                  <a:schemeClr val="tx1"/>
                </a:solidFill>
              </a:rPr>
              <a:t>and customer education requirements</a:t>
            </a:r>
          </a:p>
          <a:p>
            <a:pPr marL="793750" lvl="1" indent="-223838"/>
            <a:r>
              <a:rPr lang="en-US" sz="1400" dirty="0">
                <a:solidFill>
                  <a:schemeClr val="tx1"/>
                </a:solidFill>
              </a:rPr>
              <a:t>Employee </a:t>
            </a:r>
            <a:r>
              <a:rPr lang="en-US" sz="1400" b="1" dirty="0">
                <a:solidFill>
                  <a:schemeClr val="tx1"/>
                </a:solidFill>
              </a:rPr>
              <a:t>responsible gaming training</a:t>
            </a:r>
          </a:p>
          <a:p>
            <a:pPr marL="793750" lvl="1" indent="-223838"/>
            <a:r>
              <a:rPr lang="en-US" sz="1400" b="1" dirty="0">
                <a:solidFill>
                  <a:schemeClr val="tx1"/>
                </a:solidFill>
              </a:rPr>
              <a:t>Protections against fraudulent, “hit and run” operators</a:t>
            </a:r>
          </a:p>
          <a:p>
            <a:pPr marL="1141413" lvl="3"/>
            <a:r>
              <a:rPr lang="en-US" dirty="0">
                <a:solidFill>
                  <a:schemeClr val="tx1"/>
                </a:solidFill>
              </a:rPr>
              <a:t>Maintenance of cash reserves and protection of customer assets</a:t>
            </a:r>
          </a:p>
          <a:p>
            <a:pPr marL="1141413" lvl="3"/>
            <a:r>
              <a:rPr lang="en-US" dirty="0">
                <a:solidFill>
                  <a:schemeClr val="tx1"/>
                </a:solidFill>
              </a:rPr>
              <a:t>Official, legal dispute resolution</a:t>
            </a:r>
          </a:p>
          <a:p>
            <a:pPr marL="793750" lvl="1" indent="-223838">
              <a:buFont typeface="Courier New" panose="02070309020205020404" pitchFamily="49" charset="0"/>
              <a:buChar char="o"/>
            </a:pPr>
            <a:r>
              <a:rPr lang="en-US" sz="1400" b="1" dirty="0">
                <a:solidFill>
                  <a:schemeClr val="tx1"/>
                </a:solidFill>
              </a:rPr>
              <a:t>Protections against organized crime </a:t>
            </a:r>
            <a:r>
              <a:rPr lang="en-US" sz="1400" dirty="0">
                <a:solidFill>
                  <a:schemeClr val="tx1"/>
                </a:solidFill>
              </a:rPr>
              <a:t>through licensing and regular auditing of operators that insures integrity and probity</a:t>
            </a:r>
          </a:p>
          <a:p>
            <a:pPr marL="793750" lvl="1" indent="-223838">
              <a:buFont typeface="Courier New" panose="02070309020205020404" pitchFamily="49" charset="0"/>
              <a:buChar char="o"/>
            </a:pPr>
            <a:endParaRPr lang="en-US" sz="1400" dirty="0">
              <a:solidFill>
                <a:schemeClr val="tx1"/>
              </a:solidFill>
            </a:endParaRPr>
          </a:p>
          <a:p>
            <a:r>
              <a:rPr lang="en-US" sz="1400" b="1" dirty="0">
                <a:solidFill>
                  <a:schemeClr val="tx1"/>
                </a:solidFill>
              </a:rPr>
              <a:t>A legal, regulated market brings a suite of economic benefits to host states:</a:t>
            </a:r>
          </a:p>
          <a:p>
            <a:pPr marL="914400" lvl="1" indent="-165100"/>
            <a:r>
              <a:rPr lang="en-US" sz="1400" dirty="0">
                <a:solidFill>
                  <a:schemeClr val="tx1"/>
                </a:solidFill>
              </a:rPr>
              <a:t>Taxes on operator gross sports betting revenue</a:t>
            </a:r>
          </a:p>
          <a:p>
            <a:pPr marL="914400" lvl="1" indent="-165100"/>
            <a:r>
              <a:rPr lang="en-US" sz="1400" dirty="0">
                <a:solidFill>
                  <a:schemeClr val="tx1"/>
                </a:solidFill>
              </a:rPr>
              <a:t>Income taxes on sports betting customer winnings</a:t>
            </a:r>
          </a:p>
          <a:p>
            <a:pPr marL="914400" lvl="1" indent="-165100"/>
            <a:r>
              <a:rPr lang="en-US" sz="1400" dirty="0">
                <a:solidFill>
                  <a:schemeClr val="tx1"/>
                </a:solidFill>
              </a:rPr>
              <a:t>Employee income taxes and other spinoff tax revenues</a:t>
            </a:r>
          </a:p>
          <a:p>
            <a:pPr marL="914400" lvl="1" indent="-165100"/>
            <a:r>
              <a:rPr lang="en-US" sz="1400" dirty="0">
                <a:solidFill>
                  <a:schemeClr val="tx1"/>
                </a:solidFill>
              </a:rPr>
              <a:t>In-state capture of sports betting spending</a:t>
            </a:r>
          </a:p>
          <a:p>
            <a:pPr marL="793750" lvl="1" indent="-223838">
              <a:buFont typeface="Courier New" panose="02070309020205020404" pitchFamily="49" charset="0"/>
              <a:buChar char="o"/>
            </a:pPr>
            <a:endParaRPr lang="en-US" sz="1400" dirty="0">
              <a:solidFill>
                <a:schemeClr val="tx1"/>
              </a:solidFill>
            </a:endParaRPr>
          </a:p>
          <a:p>
            <a:r>
              <a:rPr lang="en-US" sz="1400" b="1" u="sng" dirty="0">
                <a:solidFill>
                  <a:schemeClr val="tx1"/>
                </a:solidFill>
              </a:rPr>
              <a:t>Legal, regulated sports betting enhances sports integrity through</a:t>
            </a:r>
            <a:r>
              <a:rPr lang="en-US" sz="1400" b="1" dirty="0">
                <a:solidFill>
                  <a:schemeClr val="tx1"/>
                </a:solidFill>
              </a:rPr>
              <a:t>:</a:t>
            </a:r>
          </a:p>
          <a:p>
            <a:pPr marL="749300" lvl="1" indent="-179388"/>
            <a:r>
              <a:rPr lang="en-US" sz="1400" b="1" dirty="0">
                <a:solidFill>
                  <a:schemeClr val="tx1"/>
                </a:solidFill>
              </a:rPr>
              <a:t>Improved transparency and oversight </a:t>
            </a:r>
            <a:endParaRPr lang="en-US" sz="1400" dirty="0">
              <a:solidFill>
                <a:schemeClr val="tx1"/>
              </a:solidFill>
            </a:endParaRPr>
          </a:p>
          <a:p>
            <a:pPr marL="749300" lvl="1" indent="-179388"/>
            <a:r>
              <a:rPr lang="en-US" sz="1400" b="1" dirty="0">
                <a:solidFill>
                  <a:schemeClr val="tx1"/>
                </a:solidFill>
              </a:rPr>
              <a:t>Cutting funds into illegal market </a:t>
            </a:r>
            <a:r>
              <a:rPr lang="en-US" sz="1400" dirty="0">
                <a:solidFill>
                  <a:schemeClr val="tx1"/>
                </a:solidFill>
              </a:rPr>
              <a:t>and removing incentives for manipulation</a:t>
            </a:r>
          </a:p>
          <a:p>
            <a:pPr lvl="1"/>
            <a:endParaRPr lang="en-US" dirty="0">
              <a:solidFill>
                <a:schemeClr val="tx1"/>
              </a:solidFill>
            </a:endParaRPr>
          </a:p>
          <a:p>
            <a:endParaRPr lang="en-US" b="1" dirty="0">
              <a:solidFill>
                <a:schemeClr val="tx1"/>
              </a:solidFill>
            </a:endParaRPr>
          </a:p>
          <a:p>
            <a:endParaRPr lang="en-US" b="1" dirty="0">
              <a:solidFill>
                <a:schemeClr val="tx1"/>
              </a:solidFill>
            </a:endParaRPr>
          </a:p>
        </p:txBody>
      </p:sp>
    </p:spTree>
    <p:extLst>
      <p:ext uri="{BB962C8B-B14F-4D97-AF65-F5344CB8AC3E}">
        <p14:creationId xmlns:p14="http://schemas.microsoft.com/office/powerpoint/2010/main" val="2505071268"/>
      </p:ext>
    </p:extLst>
  </p:cSld>
  <p:clrMapOvr>
    <a:masterClrMapping/>
  </p:clrMapOvr>
  <p:transition>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275705"/>
            <a:ext cx="7221537" cy="593725"/>
          </a:xfrm>
        </p:spPr>
        <p:txBody>
          <a:bodyPr/>
          <a:lstStyle/>
          <a:p>
            <a:pPr lvl="0"/>
            <a:r>
              <a:rPr lang="en-US" dirty="0">
                <a:solidFill>
                  <a:srgbClr val="C00000"/>
                </a:solidFill>
              </a:rPr>
              <a:t>A Regulated Approach Enhances Sports Integrity, Drives Out Illegal Market, and Brings Economic Benefits </a:t>
            </a:r>
            <a:r>
              <a:rPr lang="en-US" sz="2400" dirty="0">
                <a:solidFill>
                  <a:srgbClr val="C00000"/>
                </a:solidFill>
              </a:rPr>
              <a:t> </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800" y="931890"/>
            <a:ext cx="8382000" cy="5059363"/>
          </a:xfrm>
        </p:spPr>
        <p:txBody>
          <a:bodyPr/>
          <a:lstStyle/>
          <a:p>
            <a:pPr marL="0" indent="0">
              <a:buNone/>
            </a:pPr>
            <a:endParaRPr lang="en-US" dirty="0"/>
          </a:p>
          <a:p>
            <a:r>
              <a:rPr lang="en-US" sz="1400" b="1" dirty="0">
                <a:solidFill>
                  <a:schemeClr val="tx1"/>
                </a:solidFill>
              </a:rPr>
              <a:t>The regulatory mechanics of improved sports integrity</a:t>
            </a:r>
          </a:p>
          <a:p>
            <a:endParaRPr lang="en-US" sz="800" b="1" dirty="0">
              <a:solidFill>
                <a:schemeClr val="tx1"/>
              </a:solidFill>
            </a:endParaRPr>
          </a:p>
          <a:p>
            <a:pPr marL="914400" lvl="1" indent="-225425"/>
            <a:r>
              <a:rPr lang="en-US" sz="1400" dirty="0">
                <a:solidFill>
                  <a:schemeClr val="tx1"/>
                </a:solidFill>
              </a:rPr>
              <a:t>Keeping fixers’ money and manipulation out of sports is </a:t>
            </a:r>
            <a:r>
              <a:rPr lang="en-US" sz="1400" b="1" dirty="0">
                <a:solidFill>
                  <a:schemeClr val="tx1"/>
                </a:solidFill>
              </a:rPr>
              <a:t>a collaborative effort </a:t>
            </a:r>
            <a:r>
              <a:rPr lang="en-US" sz="1400" dirty="0">
                <a:solidFill>
                  <a:schemeClr val="tx1"/>
                </a:solidFill>
              </a:rPr>
              <a:t>that brings together the expertise of regulators, betting operators, police authorities and the governing bodies of sports.</a:t>
            </a:r>
            <a:endParaRPr lang="en-US" sz="1400" b="1" dirty="0">
              <a:solidFill>
                <a:schemeClr val="tx1"/>
              </a:solidFill>
            </a:endParaRPr>
          </a:p>
          <a:p>
            <a:pPr marL="914400" lvl="1" indent="-225425"/>
            <a:r>
              <a:rPr lang="en-US" sz="1400" dirty="0">
                <a:solidFill>
                  <a:schemeClr val="tx1"/>
                </a:solidFill>
              </a:rPr>
              <a:t>This is the central function of sports betting regulation, which has been accomplished across Europe, in Australia and New Zealand, and in Nevada, New Jersey, and other locations in the US. </a:t>
            </a:r>
            <a:r>
              <a:rPr lang="en-US" sz="1400" b="1" dirty="0">
                <a:solidFill>
                  <a:schemeClr val="tx1"/>
                </a:solidFill>
              </a:rPr>
              <a:t>The US has been an outlier </a:t>
            </a:r>
            <a:r>
              <a:rPr lang="en-US" sz="1400" dirty="0">
                <a:solidFill>
                  <a:schemeClr val="tx1"/>
                </a:solidFill>
              </a:rPr>
              <a:t>in its prohibitionist approach to sports betting.</a:t>
            </a:r>
          </a:p>
          <a:p>
            <a:pPr marL="914400" lvl="1" indent="-225425"/>
            <a:endParaRPr lang="en-US" sz="1400" dirty="0">
              <a:solidFill>
                <a:schemeClr val="tx1"/>
              </a:solidFill>
            </a:endParaRPr>
          </a:p>
          <a:p>
            <a:pPr indent="-279400"/>
            <a:r>
              <a:rPr lang="en-US" sz="1400" b="1" dirty="0">
                <a:solidFill>
                  <a:schemeClr val="tx1"/>
                </a:solidFill>
              </a:rPr>
              <a:t>Effective monitoring of bets is designed to detect instances of possible match fixing</a:t>
            </a:r>
            <a:r>
              <a:rPr lang="en-US" sz="1400" dirty="0">
                <a:solidFill>
                  <a:schemeClr val="tx1"/>
                </a:solidFill>
              </a:rPr>
              <a:t>. </a:t>
            </a:r>
          </a:p>
          <a:p>
            <a:pPr indent="-279400"/>
            <a:endParaRPr lang="en-US" sz="800" dirty="0">
              <a:solidFill>
                <a:schemeClr val="tx1"/>
              </a:solidFill>
            </a:endParaRPr>
          </a:p>
          <a:p>
            <a:pPr marL="982663" lvl="3" indent="-285750">
              <a:buFont typeface="Courier New" panose="02070309020205020404" pitchFamily="49" charset="0"/>
              <a:buChar char="o"/>
            </a:pPr>
            <a:r>
              <a:rPr lang="en-US" dirty="0">
                <a:solidFill>
                  <a:schemeClr val="tx1"/>
                </a:solidFill>
              </a:rPr>
              <a:t>Regulators require such monitoring by operators as a </a:t>
            </a:r>
            <a:r>
              <a:rPr lang="en-US" b="1" dirty="0">
                <a:solidFill>
                  <a:schemeClr val="tx1"/>
                </a:solidFill>
              </a:rPr>
              <a:t>condition of doing business</a:t>
            </a:r>
            <a:r>
              <a:rPr lang="en-US" dirty="0">
                <a:solidFill>
                  <a:schemeClr val="tx1"/>
                </a:solidFill>
              </a:rPr>
              <a:t>.</a:t>
            </a:r>
          </a:p>
          <a:p>
            <a:pPr marL="982663" lvl="3" indent="-285750">
              <a:buFont typeface="Courier New" panose="02070309020205020404" pitchFamily="49" charset="0"/>
              <a:buChar char="o"/>
            </a:pPr>
            <a:r>
              <a:rPr lang="en-US" dirty="0">
                <a:solidFill>
                  <a:schemeClr val="tx1"/>
                </a:solidFill>
              </a:rPr>
              <a:t>In a typical, modern regulated system, information on bets placed, whether at retail outlets or online, is recorded digitally, and algorithms applied in real time will </a:t>
            </a:r>
            <a:r>
              <a:rPr lang="en-US" b="1" dirty="0">
                <a:solidFill>
                  <a:schemeClr val="tx1"/>
                </a:solidFill>
              </a:rPr>
              <a:t>alert a dedicated team to betting anomalies</a:t>
            </a:r>
            <a:r>
              <a:rPr lang="en-US" dirty="0">
                <a:solidFill>
                  <a:schemeClr val="tx1"/>
                </a:solidFill>
              </a:rPr>
              <a:t>.</a:t>
            </a:r>
          </a:p>
          <a:p>
            <a:pPr marL="982663" lvl="3" indent="-285750">
              <a:buFont typeface="Courier New" panose="02070309020205020404" pitchFamily="49" charset="0"/>
              <a:buChar char="o"/>
            </a:pPr>
            <a:r>
              <a:rPr lang="en-US" dirty="0">
                <a:solidFill>
                  <a:schemeClr val="tx1"/>
                </a:solidFill>
              </a:rPr>
              <a:t>We and much of the industry advocate an </a:t>
            </a:r>
            <a:r>
              <a:rPr lang="en-US" b="1" dirty="0">
                <a:solidFill>
                  <a:schemeClr val="tx1"/>
                </a:solidFill>
              </a:rPr>
              <a:t>integrity monitoring association </a:t>
            </a:r>
            <a:r>
              <a:rPr lang="en-US" dirty="0">
                <a:solidFill>
                  <a:schemeClr val="tx1"/>
                </a:solidFill>
              </a:rPr>
              <a:t>focused on suspicious activity notices being widely disseminated across borders, and related MOUs with regulators who will interface as needed with state and federal law enforcement authorities. </a:t>
            </a:r>
            <a:r>
              <a:rPr lang="en-US" dirty="0">
                <a:solidFill>
                  <a:srgbClr val="000000"/>
                </a:solidFill>
              </a:rPr>
              <a:t>The Sports Wagering Integrity Monitoring Association (SWIMA) is just such a body, and is now operational in the United States.</a:t>
            </a:r>
          </a:p>
          <a:p>
            <a:pPr marL="982663" lvl="3" indent="-285750">
              <a:buFont typeface="Courier New" panose="02070309020205020404" pitchFamily="49" charset="0"/>
              <a:buChar char="o"/>
            </a:pPr>
            <a:endParaRPr lang="en-US" dirty="0">
              <a:solidFill>
                <a:schemeClr val="tx1"/>
              </a:solidFill>
            </a:endParaRPr>
          </a:p>
          <a:p>
            <a:pPr marL="0" indent="0">
              <a:buNone/>
            </a:pPr>
            <a:endParaRPr lang="en-US" b="1" dirty="0">
              <a:solidFill>
                <a:schemeClr val="tx1"/>
              </a:solidFill>
            </a:endParaRPr>
          </a:p>
        </p:txBody>
      </p:sp>
    </p:spTree>
    <p:extLst>
      <p:ext uri="{BB962C8B-B14F-4D97-AF65-F5344CB8AC3E}">
        <p14:creationId xmlns:p14="http://schemas.microsoft.com/office/powerpoint/2010/main" val="1135314524"/>
      </p:ext>
    </p:extLst>
  </p:cSld>
  <p:clrMapOvr>
    <a:masterClrMapping/>
  </p:clrMapOvr>
  <p:transition>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a:xfrm>
            <a:off x="1590452" y="440532"/>
            <a:ext cx="7533026" cy="458787"/>
          </a:xfrm>
        </p:spPr>
        <p:txBody>
          <a:bodyPr lIns="91370" tIns="45684" rIns="91370" bIns="45684"/>
          <a:lstStyle/>
          <a:p>
            <a:pPr eaLnBrk="1" hangingPunct="1"/>
            <a:r>
              <a:rPr lang="en-US" altLang="en-US" noProof="1">
                <a:solidFill>
                  <a:srgbClr val="C00000"/>
                </a:solidFill>
              </a:rPr>
              <a:t>Registration and Verification Process – How Does it Work?</a:t>
            </a:r>
          </a:p>
        </p:txBody>
      </p:sp>
      <p:sp>
        <p:nvSpPr>
          <p:cNvPr id="9" name="Oval 27"/>
          <p:cNvSpPr>
            <a:spLocks noChangeArrowheads="1"/>
          </p:cNvSpPr>
          <p:nvPr/>
        </p:nvSpPr>
        <p:spPr bwMode="auto">
          <a:xfrm>
            <a:off x="549695" y="2019300"/>
            <a:ext cx="7962521" cy="3543300"/>
          </a:xfrm>
          <a:prstGeom prst="ellipse">
            <a:avLst/>
          </a:prstGeom>
          <a:pattFill prst="pct10">
            <a:fgClr>
              <a:prstClr val="black"/>
            </a:fgClr>
            <a:bgClr>
              <a:prstClr val="white"/>
            </a:bgClr>
          </a:pattFill>
          <a:ln w="9525">
            <a:solidFill>
              <a:schemeClr val="tx1"/>
            </a:solidFill>
            <a:prstDash val="dash"/>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lgn="r">
              <a:defRPr/>
            </a:pPr>
            <a:endParaRPr lang="en-US" sz="1000" b="1" dirty="0">
              <a:latin typeface="Arial" pitchFamily="34" charset="0"/>
            </a:endParaRPr>
          </a:p>
          <a:p>
            <a:pPr algn="r">
              <a:defRPr/>
            </a:pPr>
            <a:endParaRPr lang="en-US" sz="1000" b="1" dirty="0">
              <a:latin typeface="Arial" pitchFamily="34" charset="0"/>
            </a:endParaRPr>
          </a:p>
        </p:txBody>
      </p:sp>
      <p:sp>
        <p:nvSpPr>
          <p:cNvPr id="10" name="Oval 27"/>
          <p:cNvSpPr>
            <a:spLocks noChangeArrowheads="1"/>
          </p:cNvSpPr>
          <p:nvPr/>
        </p:nvSpPr>
        <p:spPr bwMode="auto">
          <a:xfrm>
            <a:off x="549695" y="2159000"/>
            <a:ext cx="7024374" cy="3251200"/>
          </a:xfrm>
          <a:prstGeom prst="ellipse">
            <a:avLst/>
          </a:prstGeom>
          <a:solidFill>
            <a:srgbClr val="660066"/>
          </a:soli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lgn="r">
              <a:defRPr/>
            </a:pPr>
            <a:endParaRPr lang="en-US" sz="1000" b="1" dirty="0">
              <a:latin typeface="Arial" pitchFamily="34" charset="0"/>
            </a:endParaRPr>
          </a:p>
          <a:p>
            <a:pPr algn="r">
              <a:defRPr/>
            </a:pPr>
            <a:endParaRPr lang="en-US" sz="1000" b="1" dirty="0">
              <a:latin typeface="Arial" pitchFamily="34" charset="0"/>
            </a:endParaRPr>
          </a:p>
        </p:txBody>
      </p:sp>
      <p:sp>
        <p:nvSpPr>
          <p:cNvPr id="11" name="Oval 27"/>
          <p:cNvSpPr>
            <a:spLocks noChangeArrowheads="1"/>
          </p:cNvSpPr>
          <p:nvPr/>
        </p:nvSpPr>
        <p:spPr bwMode="auto">
          <a:xfrm>
            <a:off x="549695" y="2324100"/>
            <a:ext cx="6144862" cy="2946400"/>
          </a:xfrm>
          <a:prstGeom prst="ellipse">
            <a:avLst/>
          </a:prstGeom>
          <a:solidFill>
            <a:schemeClr val="accent1">
              <a:lumMod val="60000"/>
              <a:lumOff val="40000"/>
              <a:alpha val="95000"/>
            </a:schemeClr>
          </a:soli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lgn="r">
              <a:defRPr/>
            </a:pPr>
            <a:endParaRPr lang="en-US" sz="1000" b="1" dirty="0">
              <a:latin typeface="Arial" pitchFamily="34" charset="0"/>
            </a:endParaRPr>
          </a:p>
          <a:p>
            <a:pPr algn="r">
              <a:defRPr/>
            </a:pPr>
            <a:endParaRPr lang="en-US" sz="1000" b="1" dirty="0">
              <a:latin typeface="Arial" pitchFamily="34" charset="0"/>
            </a:endParaRPr>
          </a:p>
        </p:txBody>
      </p:sp>
      <p:sp>
        <p:nvSpPr>
          <p:cNvPr id="12" name="Oval 27"/>
          <p:cNvSpPr>
            <a:spLocks noChangeArrowheads="1"/>
          </p:cNvSpPr>
          <p:nvPr/>
        </p:nvSpPr>
        <p:spPr bwMode="auto">
          <a:xfrm>
            <a:off x="549695" y="2451100"/>
            <a:ext cx="5429525" cy="2692400"/>
          </a:xfrm>
          <a:prstGeom prst="ellipse">
            <a:avLst/>
          </a:prstGeom>
          <a:solidFill>
            <a:schemeClr val="accent2">
              <a:lumMod val="50000"/>
              <a:alpha val="95000"/>
            </a:schemeClr>
          </a:soli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lgn="r">
              <a:defRPr/>
            </a:pPr>
            <a:endParaRPr lang="en-US" sz="1000" b="1" dirty="0">
              <a:latin typeface="Arial" pitchFamily="34" charset="0"/>
            </a:endParaRPr>
          </a:p>
          <a:p>
            <a:pPr algn="r">
              <a:defRPr/>
            </a:pPr>
            <a:endParaRPr lang="en-US" sz="1000" b="1" dirty="0">
              <a:latin typeface="Arial" pitchFamily="34" charset="0"/>
            </a:endParaRPr>
          </a:p>
        </p:txBody>
      </p:sp>
      <p:sp>
        <p:nvSpPr>
          <p:cNvPr id="13" name="Oval 27"/>
          <p:cNvSpPr>
            <a:spLocks noChangeArrowheads="1"/>
          </p:cNvSpPr>
          <p:nvPr/>
        </p:nvSpPr>
        <p:spPr bwMode="auto">
          <a:xfrm>
            <a:off x="549696" y="2603500"/>
            <a:ext cx="4374109" cy="2387600"/>
          </a:xfrm>
          <a:prstGeom prst="ellipse">
            <a:avLst/>
          </a:prstGeom>
          <a:solidFill>
            <a:schemeClr val="bg2">
              <a:lumMod val="50000"/>
              <a:alpha val="95000"/>
            </a:schemeClr>
          </a:soli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lgn="r">
              <a:defRPr/>
            </a:pPr>
            <a:endParaRPr lang="en-US" sz="1000" b="1" dirty="0">
              <a:latin typeface="Arial" pitchFamily="34" charset="0"/>
            </a:endParaRPr>
          </a:p>
          <a:p>
            <a:pPr algn="r">
              <a:defRPr/>
            </a:pPr>
            <a:endParaRPr lang="en-US" sz="1000" b="1" dirty="0">
              <a:latin typeface="Arial" pitchFamily="34" charset="0"/>
            </a:endParaRPr>
          </a:p>
        </p:txBody>
      </p:sp>
      <p:sp>
        <p:nvSpPr>
          <p:cNvPr id="18451" name="Rectangle 30"/>
          <p:cNvSpPr>
            <a:spLocks noChangeArrowheads="1"/>
          </p:cNvSpPr>
          <p:nvPr/>
        </p:nvSpPr>
        <p:spPr bwMode="auto">
          <a:xfrm>
            <a:off x="4781618" y="3684588"/>
            <a:ext cx="2050731"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endParaRPr lang="en-US" altLang="en-US" sz="1600" b="1">
              <a:latin typeface="Arial" pitchFamily="34" charset="0"/>
            </a:endParaRPr>
          </a:p>
        </p:txBody>
      </p:sp>
      <p:grpSp>
        <p:nvGrpSpPr>
          <p:cNvPr id="3" name="Group 14"/>
          <p:cNvGrpSpPr>
            <a:grpSpLocks/>
          </p:cNvGrpSpPr>
          <p:nvPr/>
        </p:nvGrpSpPr>
        <p:grpSpPr bwMode="auto">
          <a:xfrm>
            <a:off x="549696" y="2708275"/>
            <a:ext cx="3180904" cy="2146300"/>
            <a:chOff x="514515" y="3559175"/>
            <a:chExt cx="6309038" cy="2146300"/>
          </a:xfrm>
        </p:grpSpPr>
        <p:sp>
          <p:nvSpPr>
            <p:cNvPr id="17" name="Oval 27"/>
            <p:cNvSpPr>
              <a:spLocks noChangeArrowheads="1"/>
            </p:cNvSpPr>
            <p:nvPr/>
          </p:nvSpPr>
          <p:spPr bwMode="auto">
            <a:xfrm>
              <a:off x="514515" y="3559175"/>
              <a:ext cx="6309038" cy="2146300"/>
            </a:xfrm>
            <a:prstGeom prst="ellipse">
              <a:avLst/>
            </a:prstGeom>
            <a:gradFill flip="none" rotWithShape="1">
              <a:gsLst>
                <a:gs pos="0">
                  <a:srgbClr val="FFB601">
                    <a:shade val="30000"/>
                    <a:satMod val="115000"/>
                  </a:srgbClr>
                </a:gs>
                <a:gs pos="50000">
                  <a:srgbClr val="FFB601">
                    <a:shade val="67500"/>
                    <a:satMod val="115000"/>
                  </a:srgbClr>
                </a:gs>
                <a:gs pos="100000">
                  <a:srgbClr val="FFB601">
                    <a:shade val="100000"/>
                    <a:satMod val="115000"/>
                  </a:srgbClr>
                </a:gs>
              </a:gsLst>
              <a:lin ang="16200000" scaled="1"/>
              <a:tileRect/>
            </a:gra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lgn="r">
                <a:defRPr/>
              </a:pPr>
              <a:endParaRPr lang="en-US" sz="1000" b="1" dirty="0">
                <a:latin typeface="Arial" pitchFamily="34" charset="0"/>
              </a:endParaRPr>
            </a:p>
            <a:p>
              <a:pPr algn="r">
                <a:defRPr/>
              </a:pPr>
              <a:endParaRPr lang="en-US" sz="1000" b="1" dirty="0">
                <a:latin typeface="Arial" pitchFamily="34" charset="0"/>
              </a:endParaRPr>
            </a:p>
          </p:txBody>
        </p:sp>
        <p:sp>
          <p:nvSpPr>
            <p:cNvPr id="18469" name="Text Box 43"/>
            <p:cNvSpPr txBox="1">
              <a:spLocks noChangeArrowheads="1"/>
            </p:cNvSpPr>
            <p:nvPr/>
          </p:nvSpPr>
          <p:spPr bwMode="auto">
            <a:xfrm>
              <a:off x="5027813" y="4403725"/>
              <a:ext cx="169688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t>Responsible Gaming validation</a:t>
              </a:r>
            </a:p>
          </p:txBody>
        </p:sp>
      </p:grpSp>
      <p:grpSp>
        <p:nvGrpSpPr>
          <p:cNvPr id="4" name="Group 18"/>
          <p:cNvGrpSpPr>
            <a:grpSpLocks/>
          </p:cNvGrpSpPr>
          <p:nvPr/>
        </p:nvGrpSpPr>
        <p:grpSpPr bwMode="auto">
          <a:xfrm>
            <a:off x="549696" y="3049589"/>
            <a:ext cx="2213440" cy="1463675"/>
            <a:chOff x="680542" y="3900632"/>
            <a:chExt cx="3929313" cy="1463386"/>
          </a:xfrm>
        </p:grpSpPr>
        <p:sp>
          <p:nvSpPr>
            <p:cNvPr id="20" name="Oval 28"/>
            <p:cNvSpPr>
              <a:spLocks noChangeArrowheads="1"/>
            </p:cNvSpPr>
            <p:nvPr/>
          </p:nvSpPr>
          <p:spPr bwMode="auto">
            <a:xfrm>
              <a:off x="680542" y="3900632"/>
              <a:ext cx="3929313" cy="1463386"/>
            </a:xfrm>
            <a:prstGeom prst="ellipse">
              <a:avLst/>
            </a:prstGeom>
            <a:gradFill flip="none" rotWithShape="1">
              <a:gsLst>
                <a:gs pos="0">
                  <a:srgbClr val="EC7C00">
                    <a:shade val="30000"/>
                    <a:satMod val="115000"/>
                  </a:srgbClr>
                </a:gs>
                <a:gs pos="50000">
                  <a:srgbClr val="EC7C00">
                    <a:shade val="67500"/>
                    <a:satMod val="115000"/>
                  </a:srgbClr>
                </a:gs>
                <a:gs pos="100000">
                  <a:srgbClr val="EC7C00">
                    <a:shade val="100000"/>
                    <a:satMod val="115000"/>
                  </a:srgbClr>
                </a:gs>
              </a:gsLst>
              <a:lin ang="16200000" scaled="1"/>
              <a:tileRect/>
            </a:gra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a:defRPr sz="1400">
                  <a:solidFill>
                    <a:schemeClr val="tx1"/>
                  </a:solidFill>
                  <a:latin typeface="Gotham-Book" charset="0"/>
                  <a:ea typeface="MS PGothic" pitchFamily="34" charset="-128"/>
                </a:defRPr>
              </a:lvl1pPr>
              <a:lvl2pPr marL="37931725" indent="-37474525">
                <a:defRPr sz="1400">
                  <a:solidFill>
                    <a:schemeClr val="tx1"/>
                  </a:solidFill>
                  <a:latin typeface="Gotham-Book" charset="0"/>
                  <a:ea typeface="MS PGothic" pitchFamily="34" charset="-128"/>
                </a:defRPr>
              </a:lvl2pPr>
              <a:lvl3pPr>
                <a:defRPr sz="1400">
                  <a:solidFill>
                    <a:schemeClr val="tx1"/>
                  </a:solidFill>
                  <a:latin typeface="Gotham-Book" charset="0"/>
                  <a:ea typeface="MS PGothic" pitchFamily="34" charset="-128"/>
                </a:defRPr>
              </a:lvl3pPr>
              <a:lvl4pPr>
                <a:defRPr sz="1400">
                  <a:solidFill>
                    <a:schemeClr val="tx1"/>
                  </a:solidFill>
                  <a:latin typeface="Gotham-Book" charset="0"/>
                  <a:ea typeface="MS PGothic" pitchFamily="34" charset="-128"/>
                </a:defRPr>
              </a:lvl4pPr>
              <a:lvl5pPr>
                <a:defRPr sz="1400">
                  <a:solidFill>
                    <a:schemeClr val="tx1"/>
                  </a:solidFill>
                  <a:latin typeface="Gotham-Book" charset="0"/>
                  <a:ea typeface="MS PGothic" pitchFamily="34" charset="-128"/>
                </a:defRPr>
              </a:lvl5pPr>
              <a:lvl6pPr marL="457200" eaLnBrk="0" fontAlgn="base" hangingPunct="0">
                <a:spcBef>
                  <a:spcPct val="0"/>
                </a:spcBef>
                <a:spcAft>
                  <a:spcPct val="0"/>
                </a:spcAft>
                <a:defRPr sz="1400">
                  <a:solidFill>
                    <a:schemeClr val="tx1"/>
                  </a:solidFill>
                  <a:latin typeface="Gotham-Book" charset="0"/>
                  <a:ea typeface="MS PGothic" pitchFamily="34" charset="-128"/>
                </a:defRPr>
              </a:lvl6pPr>
              <a:lvl7pPr marL="914400" eaLnBrk="0" fontAlgn="base" hangingPunct="0">
                <a:spcBef>
                  <a:spcPct val="0"/>
                </a:spcBef>
                <a:spcAft>
                  <a:spcPct val="0"/>
                </a:spcAft>
                <a:defRPr sz="1400">
                  <a:solidFill>
                    <a:schemeClr val="tx1"/>
                  </a:solidFill>
                  <a:latin typeface="Gotham-Book" charset="0"/>
                  <a:ea typeface="MS PGothic" pitchFamily="34" charset="-128"/>
                </a:defRPr>
              </a:lvl7pPr>
              <a:lvl8pPr marL="1371600" eaLnBrk="0" fontAlgn="base" hangingPunct="0">
                <a:spcBef>
                  <a:spcPct val="0"/>
                </a:spcBef>
                <a:spcAft>
                  <a:spcPct val="0"/>
                </a:spcAft>
                <a:defRPr sz="1400">
                  <a:solidFill>
                    <a:schemeClr val="tx1"/>
                  </a:solidFill>
                  <a:latin typeface="Gotham-Book" charset="0"/>
                  <a:ea typeface="MS PGothic" pitchFamily="34" charset="-128"/>
                </a:defRPr>
              </a:lvl8pPr>
              <a:lvl9pPr marL="1828800" eaLnBrk="0" fontAlgn="base" hangingPunct="0">
                <a:spcBef>
                  <a:spcPct val="0"/>
                </a:spcBef>
                <a:spcAft>
                  <a:spcPct val="0"/>
                </a:spcAft>
                <a:defRPr sz="1400">
                  <a:solidFill>
                    <a:schemeClr val="tx1"/>
                  </a:solidFill>
                  <a:latin typeface="Gotham-Book" charset="0"/>
                  <a:ea typeface="MS PGothic" pitchFamily="34" charset="-128"/>
                </a:defRPr>
              </a:lvl9pPr>
            </a:lstStyle>
            <a:p>
              <a:pPr>
                <a:defRPr/>
              </a:pPr>
              <a:r>
                <a:rPr lang="en-US" sz="1600" b="1" dirty="0">
                  <a:latin typeface="Arial" pitchFamily="34" charset="0"/>
                </a:rPr>
                <a:t>  </a:t>
              </a:r>
            </a:p>
            <a:p>
              <a:pPr>
                <a:defRPr/>
              </a:pPr>
              <a:endParaRPr lang="en-US" sz="1600" b="1" dirty="0">
                <a:latin typeface="Arial" pitchFamily="34" charset="0"/>
              </a:endParaRPr>
            </a:p>
          </p:txBody>
        </p:sp>
        <p:sp>
          <p:nvSpPr>
            <p:cNvPr id="18465" name="Text Box 42"/>
            <p:cNvSpPr txBox="1">
              <a:spLocks noChangeArrowheads="1"/>
            </p:cNvSpPr>
            <p:nvPr/>
          </p:nvSpPr>
          <p:spPr bwMode="auto">
            <a:xfrm>
              <a:off x="2763623" y="4270446"/>
              <a:ext cx="1372632" cy="70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t>Unwanted List scrub and validation</a:t>
              </a:r>
            </a:p>
          </p:txBody>
        </p:sp>
      </p:grpSp>
      <p:sp>
        <p:nvSpPr>
          <p:cNvPr id="22" name="Oval 29"/>
          <p:cNvSpPr>
            <a:spLocks noChangeArrowheads="1"/>
          </p:cNvSpPr>
          <p:nvPr/>
        </p:nvSpPr>
        <p:spPr bwMode="auto">
          <a:xfrm>
            <a:off x="549695" y="3318020"/>
            <a:ext cx="1040757" cy="926811"/>
          </a:xfrm>
          <a:prstGeom prst="ellipse">
            <a:avLst/>
          </a:prstGeom>
          <a:gradFill flip="none" rotWithShape="1">
            <a:gsLst>
              <a:gs pos="0">
                <a:schemeClr val="folHlink">
                  <a:shade val="30000"/>
                  <a:satMod val="115000"/>
                </a:schemeClr>
              </a:gs>
              <a:gs pos="50000">
                <a:schemeClr val="folHlink">
                  <a:shade val="67500"/>
                  <a:satMod val="115000"/>
                </a:schemeClr>
              </a:gs>
              <a:gs pos="100000">
                <a:schemeClr val="folHlink">
                  <a:shade val="100000"/>
                  <a:satMod val="115000"/>
                </a:schemeClr>
              </a:gs>
            </a:gsLst>
            <a:lin ang="16200000" scaled="1"/>
            <a:tileRect/>
          </a:gradFill>
          <a:ln w="9525">
            <a:solidFill>
              <a:schemeClr val="tx1"/>
            </a:solidFill>
            <a:round/>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wrap="none" lIns="45720" rIns="45720" anchor="ct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effectLst>
                  <a:outerShdw blurRad="38100" dist="38100" dir="2700000" algn="tl">
                    <a:srgbClr val="C0C0C0"/>
                  </a:outerShdw>
                </a:effectLst>
                <a:latin typeface="Arial" pitchFamily="34" charset="0"/>
              </a:rPr>
              <a:t>IP Geo </a:t>
            </a:r>
          </a:p>
          <a:p>
            <a:pPr eaLnBrk="1" hangingPunct="1"/>
            <a:r>
              <a:rPr lang="en-US" altLang="en-US" sz="1000" b="1">
                <a:effectLst>
                  <a:outerShdw blurRad="38100" dist="38100" dir="2700000" algn="tl">
                    <a:srgbClr val="C0C0C0"/>
                  </a:outerShdw>
                </a:effectLst>
                <a:latin typeface="Arial" pitchFamily="34" charset="0"/>
              </a:rPr>
              <a:t>Location</a:t>
            </a:r>
          </a:p>
        </p:txBody>
      </p:sp>
      <p:sp>
        <p:nvSpPr>
          <p:cNvPr id="23" name="Text Box 43"/>
          <p:cNvSpPr txBox="1">
            <a:spLocks noChangeArrowheads="1"/>
          </p:cNvSpPr>
          <p:nvPr/>
        </p:nvSpPr>
        <p:spPr bwMode="auto">
          <a:xfrm>
            <a:off x="3800962" y="3562350"/>
            <a:ext cx="980656"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t>Geolocation Biometric fingerprinting</a:t>
            </a:r>
          </a:p>
        </p:txBody>
      </p:sp>
      <p:sp>
        <p:nvSpPr>
          <p:cNvPr id="24" name="Text Box 43"/>
          <p:cNvSpPr txBox="1">
            <a:spLocks noChangeArrowheads="1"/>
          </p:cNvSpPr>
          <p:nvPr/>
        </p:nvSpPr>
        <p:spPr bwMode="auto">
          <a:xfrm>
            <a:off x="4987306" y="3406776"/>
            <a:ext cx="8340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dirty="0">
                <a:solidFill>
                  <a:schemeClr val="bg1"/>
                </a:solidFill>
              </a:rPr>
              <a:t>Internal neural network rules validation</a:t>
            </a:r>
          </a:p>
        </p:txBody>
      </p:sp>
      <p:sp>
        <p:nvSpPr>
          <p:cNvPr id="25" name="Text Box 43"/>
          <p:cNvSpPr txBox="1">
            <a:spLocks noChangeArrowheads="1"/>
          </p:cNvSpPr>
          <p:nvPr/>
        </p:nvSpPr>
        <p:spPr bwMode="auto">
          <a:xfrm>
            <a:off x="5979221" y="3498851"/>
            <a:ext cx="83407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t>AGE &amp; ID</a:t>
            </a:r>
          </a:p>
        </p:txBody>
      </p:sp>
      <p:sp>
        <p:nvSpPr>
          <p:cNvPr id="26" name="Text Box 43"/>
          <p:cNvSpPr txBox="1">
            <a:spLocks noChangeArrowheads="1"/>
          </p:cNvSpPr>
          <p:nvPr/>
        </p:nvSpPr>
        <p:spPr bwMode="auto">
          <a:xfrm>
            <a:off x="6688695" y="3394075"/>
            <a:ext cx="83407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t>SSN validation</a:t>
            </a:r>
          </a:p>
        </p:txBody>
      </p:sp>
      <p:sp>
        <p:nvSpPr>
          <p:cNvPr id="27" name="Text Box 43"/>
          <p:cNvSpPr txBox="1">
            <a:spLocks noChangeArrowheads="1"/>
          </p:cNvSpPr>
          <p:nvPr/>
        </p:nvSpPr>
        <p:spPr bwMode="auto">
          <a:xfrm>
            <a:off x="7650295" y="3546475"/>
            <a:ext cx="83407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eaLnBrk="0" hangingPunct="0">
              <a:defRPr sz="1400">
                <a:solidFill>
                  <a:schemeClr val="tx1"/>
                </a:solidFill>
                <a:latin typeface="Gotham-Book" charset="0"/>
                <a:ea typeface="MS PGothic" pitchFamily="34" charset="-128"/>
              </a:defRPr>
            </a:lvl1pPr>
            <a:lvl2pPr marL="742950" indent="-2857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eaLnBrk="1" hangingPunct="1"/>
            <a:r>
              <a:rPr lang="en-US" altLang="en-US" sz="1000" b="1"/>
              <a:t>New Technology</a:t>
            </a:r>
          </a:p>
        </p:txBody>
      </p:sp>
    </p:spTree>
    <p:extLst>
      <p:ext uri="{BB962C8B-B14F-4D97-AF65-F5344CB8AC3E}">
        <p14:creationId xmlns:p14="http://schemas.microsoft.com/office/powerpoint/2010/main" val="13410232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90"/>
                                          </p:val>
                                        </p:tav>
                                        <p:tav tm="100000">
                                          <p:val>
                                            <p:fltVal val="0"/>
                                          </p:val>
                                        </p:tav>
                                      </p:tavLst>
                                    </p:anim>
                                    <p:animEffect transition="in" filter="fade">
                                      <p:cBhvr>
                                        <p:cTn id="34" dur="1000"/>
                                        <p:tgtEl>
                                          <p:spTgt spid="23"/>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1000" fill="hold"/>
                                        <p:tgtEl>
                                          <p:spTgt spid="24"/>
                                        </p:tgtEl>
                                        <p:attrNameLst>
                                          <p:attrName>ppt_w</p:attrName>
                                        </p:attrNameLst>
                                      </p:cBhvr>
                                      <p:tavLst>
                                        <p:tav tm="0">
                                          <p:val>
                                            <p:fltVal val="0"/>
                                          </p:val>
                                        </p:tav>
                                        <p:tav tm="100000">
                                          <p:val>
                                            <p:strVal val="#ppt_w"/>
                                          </p:val>
                                        </p:tav>
                                      </p:tavLst>
                                    </p:anim>
                                    <p:anim calcmode="lin" valueType="num">
                                      <p:cBhvr>
                                        <p:cTn id="46" dur="1000" fill="hold"/>
                                        <p:tgtEl>
                                          <p:spTgt spid="24"/>
                                        </p:tgtEl>
                                        <p:attrNameLst>
                                          <p:attrName>ppt_h</p:attrName>
                                        </p:attrNameLst>
                                      </p:cBhvr>
                                      <p:tavLst>
                                        <p:tav tm="0">
                                          <p:val>
                                            <p:fltVal val="0"/>
                                          </p:val>
                                        </p:tav>
                                        <p:tav tm="100000">
                                          <p:val>
                                            <p:strVal val="#ppt_h"/>
                                          </p:val>
                                        </p:tav>
                                      </p:tavLst>
                                    </p:anim>
                                    <p:anim calcmode="lin" valueType="num">
                                      <p:cBhvr>
                                        <p:cTn id="47" dur="1000" fill="hold"/>
                                        <p:tgtEl>
                                          <p:spTgt spid="24"/>
                                        </p:tgtEl>
                                        <p:attrNameLst>
                                          <p:attrName>style.rotation</p:attrName>
                                        </p:attrNameLst>
                                      </p:cBhvr>
                                      <p:tavLst>
                                        <p:tav tm="0">
                                          <p:val>
                                            <p:fltVal val="90"/>
                                          </p:val>
                                        </p:tav>
                                        <p:tav tm="100000">
                                          <p:val>
                                            <p:fltVal val="0"/>
                                          </p:val>
                                        </p:tav>
                                      </p:tavLst>
                                    </p:anim>
                                    <p:animEffect transition="in" filter="fade">
                                      <p:cBhvr>
                                        <p:cTn id="48" dur="1000"/>
                                        <p:tgtEl>
                                          <p:spTgt spid="24"/>
                                        </p:tgtEl>
                                      </p:cBhvr>
                                    </p:animEffect>
                                  </p:childTnLst>
                                </p:cTn>
                              </p:par>
                              <p:par>
                                <p:cTn id="49" presetID="31"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fltVal val="0"/>
                                          </p:val>
                                        </p:tav>
                                        <p:tav tm="100000">
                                          <p:val>
                                            <p:strVal val="#ppt_w"/>
                                          </p:val>
                                        </p:tav>
                                      </p:tavLst>
                                    </p:anim>
                                    <p:anim calcmode="lin" valueType="num">
                                      <p:cBhvr>
                                        <p:cTn id="52" dur="1000" fill="hold"/>
                                        <p:tgtEl>
                                          <p:spTgt spid="12"/>
                                        </p:tgtEl>
                                        <p:attrNameLst>
                                          <p:attrName>ppt_h</p:attrName>
                                        </p:attrNameLst>
                                      </p:cBhvr>
                                      <p:tavLst>
                                        <p:tav tm="0">
                                          <p:val>
                                            <p:fltVal val="0"/>
                                          </p:val>
                                        </p:tav>
                                        <p:tav tm="100000">
                                          <p:val>
                                            <p:strVal val="#ppt_h"/>
                                          </p:val>
                                        </p:tav>
                                      </p:tavLst>
                                    </p:anim>
                                    <p:anim calcmode="lin" valueType="num">
                                      <p:cBhvr>
                                        <p:cTn id="53" dur="1000" fill="hold"/>
                                        <p:tgtEl>
                                          <p:spTgt spid="12"/>
                                        </p:tgtEl>
                                        <p:attrNameLst>
                                          <p:attrName>style.rotation</p:attrName>
                                        </p:attrNameLst>
                                      </p:cBhvr>
                                      <p:tavLst>
                                        <p:tav tm="0">
                                          <p:val>
                                            <p:fltVal val="90"/>
                                          </p:val>
                                        </p:tav>
                                        <p:tav tm="100000">
                                          <p:val>
                                            <p:fltVal val="0"/>
                                          </p:val>
                                        </p:tav>
                                      </p:tavLst>
                                    </p:anim>
                                    <p:animEffect transition="in" filter="fade">
                                      <p:cBhvr>
                                        <p:cTn id="54" dur="1000"/>
                                        <p:tgtEl>
                                          <p:spTgt spid="12"/>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1000" fill="hold"/>
                                        <p:tgtEl>
                                          <p:spTgt spid="25"/>
                                        </p:tgtEl>
                                        <p:attrNameLst>
                                          <p:attrName>ppt_w</p:attrName>
                                        </p:attrNameLst>
                                      </p:cBhvr>
                                      <p:tavLst>
                                        <p:tav tm="0">
                                          <p:val>
                                            <p:fltVal val="0"/>
                                          </p:val>
                                        </p:tav>
                                        <p:tav tm="100000">
                                          <p:val>
                                            <p:strVal val="#ppt_w"/>
                                          </p:val>
                                        </p:tav>
                                      </p:tavLst>
                                    </p:anim>
                                    <p:anim calcmode="lin" valueType="num">
                                      <p:cBhvr>
                                        <p:cTn id="60" dur="1000" fill="hold"/>
                                        <p:tgtEl>
                                          <p:spTgt spid="25"/>
                                        </p:tgtEl>
                                        <p:attrNameLst>
                                          <p:attrName>ppt_h</p:attrName>
                                        </p:attrNameLst>
                                      </p:cBhvr>
                                      <p:tavLst>
                                        <p:tav tm="0">
                                          <p:val>
                                            <p:fltVal val="0"/>
                                          </p:val>
                                        </p:tav>
                                        <p:tav tm="100000">
                                          <p:val>
                                            <p:strVal val="#ppt_h"/>
                                          </p:val>
                                        </p:tav>
                                      </p:tavLst>
                                    </p:anim>
                                    <p:anim calcmode="lin" valueType="num">
                                      <p:cBhvr>
                                        <p:cTn id="61" dur="1000" fill="hold"/>
                                        <p:tgtEl>
                                          <p:spTgt spid="25"/>
                                        </p:tgtEl>
                                        <p:attrNameLst>
                                          <p:attrName>style.rotation</p:attrName>
                                        </p:attrNameLst>
                                      </p:cBhvr>
                                      <p:tavLst>
                                        <p:tav tm="0">
                                          <p:val>
                                            <p:fltVal val="90"/>
                                          </p:val>
                                        </p:tav>
                                        <p:tav tm="100000">
                                          <p:val>
                                            <p:fltVal val="0"/>
                                          </p:val>
                                        </p:tav>
                                      </p:tavLst>
                                    </p:anim>
                                    <p:animEffect transition="in" filter="fade">
                                      <p:cBhvr>
                                        <p:cTn id="62" dur="1000"/>
                                        <p:tgtEl>
                                          <p:spTgt spid="25"/>
                                        </p:tgtEl>
                                      </p:cBhvr>
                                    </p:animEffect>
                                  </p:childTnLst>
                                </p:cTn>
                              </p:par>
                              <p:par>
                                <p:cTn id="63" presetID="31" presetClass="entr" presetSubtype="0"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1000" fill="hold"/>
                                        <p:tgtEl>
                                          <p:spTgt spid="11"/>
                                        </p:tgtEl>
                                        <p:attrNameLst>
                                          <p:attrName>ppt_w</p:attrName>
                                        </p:attrNameLst>
                                      </p:cBhvr>
                                      <p:tavLst>
                                        <p:tav tm="0">
                                          <p:val>
                                            <p:fltVal val="0"/>
                                          </p:val>
                                        </p:tav>
                                        <p:tav tm="100000">
                                          <p:val>
                                            <p:strVal val="#ppt_w"/>
                                          </p:val>
                                        </p:tav>
                                      </p:tavLst>
                                    </p:anim>
                                    <p:anim calcmode="lin" valueType="num">
                                      <p:cBhvr>
                                        <p:cTn id="66" dur="1000" fill="hold"/>
                                        <p:tgtEl>
                                          <p:spTgt spid="11"/>
                                        </p:tgtEl>
                                        <p:attrNameLst>
                                          <p:attrName>ppt_h</p:attrName>
                                        </p:attrNameLst>
                                      </p:cBhvr>
                                      <p:tavLst>
                                        <p:tav tm="0">
                                          <p:val>
                                            <p:fltVal val="0"/>
                                          </p:val>
                                        </p:tav>
                                        <p:tav tm="100000">
                                          <p:val>
                                            <p:strVal val="#ppt_h"/>
                                          </p:val>
                                        </p:tav>
                                      </p:tavLst>
                                    </p:anim>
                                    <p:anim calcmode="lin" valueType="num">
                                      <p:cBhvr>
                                        <p:cTn id="67" dur="1000" fill="hold"/>
                                        <p:tgtEl>
                                          <p:spTgt spid="11"/>
                                        </p:tgtEl>
                                        <p:attrNameLst>
                                          <p:attrName>style.rotation</p:attrName>
                                        </p:attrNameLst>
                                      </p:cBhvr>
                                      <p:tavLst>
                                        <p:tav tm="0">
                                          <p:val>
                                            <p:fltVal val="90"/>
                                          </p:val>
                                        </p:tav>
                                        <p:tav tm="100000">
                                          <p:val>
                                            <p:fltVal val="0"/>
                                          </p:val>
                                        </p:tav>
                                      </p:tavLst>
                                    </p:anim>
                                    <p:animEffect transition="in" filter="fade">
                                      <p:cBhvr>
                                        <p:cTn id="68" dur="1000"/>
                                        <p:tgtEl>
                                          <p:spTgt spid="11"/>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1" presetClass="entr" presetSubtype="0" fill="hold" grpId="0"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31"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1000" fill="hold"/>
                                        <p:tgtEl>
                                          <p:spTgt spid="10"/>
                                        </p:tgtEl>
                                        <p:attrNameLst>
                                          <p:attrName>ppt_w</p:attrName>
                                        </p:attrNameLst>
                                      </p:cBhvr>
                                      <p:tavLst>
                                        <p:tav tm="0">
                                          <p:val>
                                            <p:fltVal val="0"/>
                                          </p:val>
                                        </p:tav>
                                        <p:tav tm="100000">
                                          <p:val>
                                            <p:strVal val="#ppt_w"/>
                                          </p:val>
                                        </p:tav>
                                      </p:tavLst>
                                    </p:anim>
                                    <p:anim calcmode="lin" valueType="num">
                                      <p:cBhvr>
                                        <p:cTn id="80" dur="1000" fill="hold"/>
                                        <p:tgtEl>
                                          <p:spTgt spid="10"/>
                                        </p:tgtEl>
                                        <p:attrNameLst>
                                          <p:attrName>ppt_h</p:attrName>
                                        </p:attrNameLst>
                                      </p:cBhvr>
                                      <p:tavLst>
                                        <p:tav tm="0">
                                          <p:val>
                                            <p:fltVal val="0"/>
                                          </p:val>
                                        </p:tav>
                                        <p:tav tm="100000">
                                          <p:val>
                                            <p:strVal val="#ppt_h"/>
                                          </p:val>
                                        </p:tav>
                                      </p:tavLst>
                                    </p:anim>
                                    <p:anim calcmode="lin" valueType="num">
                                      <p:cBhvr>
                                        <p:cTn id="81" dur="1000" fill="hold"/>
                                        <p:tgtEl>
                                          <p:spTgt spid="10"/>
                                        </p:tgtEl>
                                        <p:attrNameLst>
                                          <p:attrName>style.rotation</p:attrName>
                                        </p:attrNameLst>
                                      </p:cBhvr>
                                      <p:tavLst>
                                        <p:tav tm="0">
                                          <p:val>
                                            <p:fltVal val="90"/>
                                          </p:val>
                                        </p:tav>
                                        <p:tav tm="100000">
                                          <p:val>
                                            <p:fltVal val="0"/>
                                          </p:val>
                                        </p:tav>
                                      </p:tavLst>
                                    </p:anim>
                                    <p:animEffect transition="in" filter="fade">
                                      <p:cBhvr>
                                        <p:cTn id="82" dur="1000"/>
                                        <p:tgtEl>
                                          <p:spTgt spid="10"/>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1000" fill="hold"/>
                                        <p:tgtEl>
                                          <p:spTgt spid="27"/>
                                        </p:tgtEl>
                                        <p:attrNameLst>
                                          <p:attrName>ppt_w</p:attrName>
                                        </p:attrNameLst>
                                      </p:cBhvr>
                                      <p:tavLst>
                                        <p:tav tm="0">
                                          <p:val>
                                            <p:fltVal val="0"/>
                                          </p:val>
                                        </p:tav>
                                        <p:tav tm="100000">
                                          <p:val>
                                            <p:strVal val="#ppt_w"/>
                                          </p:val>
                                        </p:tav>
                                      </p:tavLst>
                                    </p:anim>
                                    <p:anim calcmode="lin" valueType="num">
                                      <p:cBhvr>
                                        <p:cTn id="88" dur="1000" fill="hold"/>
                                        <p:tgtEl>
                                          <p:spTgt spid="27"/>
                                        </p:tgtEl>
                                        <p:attrNameLst>
                                          <p:attrName>ppt_h</p:attrName>
                                        </p:attrNameLst>
                                      </p:cBhvr>
                                      <p:tavLst>
                                        <p:tav tm="0">
                                          <p:val>
                                            <p:fltVal val="0"/>
                                          </p:val>
                                        </p:tav>
                                        <p:tav tm="100000">
                                          <p:val>
                                            <p:strVal val="#ppt_h"/>
                                          </p:val>
                                        </p:tav>
                                      </p:tavLst>
                                    </p:anim>
                                    <p:anim calcmode="lin" valueType="num">
                                      <p:cBhvr>
                                        <p:cTn id="89" dur="1000" fill="hold"/>
                                        <p:tgtEl>
                                          <p:spTgt spid="27"/>
                                        </p:tgtEl>
                                        <p:attrNameLst>
                                          <p:attrName>style.rotation</p:attrName>
                                        </p:attrNameLst>
                                      </p:cBhvr>
                                      <p:tavLst>
                                        <p:tav tm="0">
                                          <p:val>
                                            <p:fltVal val="90"/>
                                          </p:val>
                                        </p:tav>
                                        <p:tav tm="100000">
                                          <p:val>
                                            <p:fltVal val="0"/>
                                          </p:val>
                                        </p:tav>
                                      </p:tavLst>
                                    </p:anim>
                                    <p:animEffect transition="in" filter="fade">
                                      <p:cBhvr>
                                        <p:cTn id="90" dur="1000"/>
                                        <p:tgtEl>
                                          <p:spTgt spid="27"/>
                                        </p:tgtEl>
                                      </p:cBhvr>
                                    </p:animEffect>
                                  </p:childTnLst>
                                </p:cTn>
                              </p:par>
                              <p:par>
                                <p:cTn id="91" presetID="31" presetClass="entr" presetSubtype="0" fill="hold" nodeType="with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1000" fill="hold"/>
                                        <p:tgtEl>
                                          <p:spTgt spid="9"/>
                                        </p:tgtEl>
                                        <p:attrNameLst>
                                          <p:attrName>ppt_w</p:attrName>
                                        </p:attrNameLst>
                                      </p:cBhvr>
                                      <p:tavLst>
                                        <p:tav tm="0">
                                          <p:val>
                                            <p:fltVal val="0"/>
                                          </p:val>
                                        </p:tav>
                                        <p:tav tm="100000">
                                          <p:val>
                                            <p:strVal val="#ppt_w"/>
                                          </p:val>
                                        </p:tav>
                                      </p:tavLst>
                                    </p:anim>
                                    <p:anim calcmode="lin" valueType="num">
                                      <p:cBhvr>
                                        <p:cTn id="94" dur="1000" fill="hold"/>
                                        <p:tgtEl>
                                          <p:spTgt spid="9"/>
                                        </p:tgtEl>
                                        <p:attrNameLst>
                                          <p:attrName>ppt_h</p:attrName>
                                        </p:attrNameLst>
                                      </p:cBhvr>
                                      <p:tavLst>
                                        <p:tav tm="0">
                                          <p:val>
                                            <p:fltVal val="0"/>
                                          </p:val>
                                        </p:tav>
                                        <p:tav tm="100000">
                                          <p:val>
                                            <p:strVal val="#ppt_h"/>
                                          </p:val>
                                        </p:tav>
                                      </p:tavLst>
                                    </p:anim>
                                    <p:anim calcmode="lin" valueType="num">
                                      <p:cBhvr>
                                        <p:cTn id="95" dur="1000" fill="hold"/>
                                        <p:tgtEl>
                                          <p:spTgt spid="9"/>
                                        </p:tgtEl>
                                        <p:attrNameLst>
                                          <p:attrName>style.rotation</p:attrName>
                                        </p:attrNameLst>
                                      </p:cBhvr>
                                      <p:tavLst>
                                        <p:tav tm="0">
                                          <p:val>
                                            <p:fltVal val="90"/>
                                          </p:val>
                                        </p:tav>
                                        <p:tav tm="100000">
                                          <p:val>
                                            <p:fltVal val="0"/>
                                          </p:val>
                                        </p:tav>
                                      </p:tavLst>
                                    </p:anim>
                                    <p:animEffect transition="in" filter="fade">
                                      <p:cBhvr>
                                        <p:cTn id="9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title" idx="4294967295"/>
          </p:nvPr>
        </p:nvSpPr>
        <p:spPr>
          <a:xfrm>
            <a:off x="420701" y="228600"/>
            <a:ext cx="8298202" cy="457200"/>
          </a:xfrm>
        </p:spPr>
        <p:txBody>
          <a:bodyPr/>
          <a:lstStyle/>
          <a:p>
            <a:r>
              <a:rPr lang="en-US" altLang="en-US" dirty="0">
                <a:solidFill>
                  <a:srgbClr val="FF0000"/>
                </a:solidFill>
              </a:rPr>
              <a:t>	</a:t>
            </a:r>
            <a:r>
              <a:rPr lang="en-US" altLang="en-US" dirty="0">
                <a:solidFill>
                  <a:srgbClr val="C00000"/>
                </a:solidFill>
              </a:rPr>
              <a:t>Registration and Verification Process – How Does it Work?</a:t>
            </a:r>
            <a:r>
              <a:rPr lang="en-US" altLang="en-US" dirty="0">
                <a:solidFill>
                  <a:srgbClr val="FF0000"/>
                </a:solidFill>
              </a:rPr>
              <a:t/>
            </a:r>
            <a:br>
              <a:rPr lang="en-US" altLang="en-US" dirty="0">
                <a:solidFill>
                  <a:srgbClr val="FF0000"/>
                </a:solidFill>
              </a:rPr>
            </a:br>
            <a:endParaRPr lang="en-US" altLang="en-US" dirty="0">
              <a:solidFill>
                <a:srgbClr val="FF0000"/>
              </a:solidFill>
            </a:endParaRPr>
          </a:p>
        </p:txBody>
      </p:sp>
      <p:sp>
        <p:nvSpPr>
          <p:cNvPr id="352265" name="AutoShape 9"/>
          <p:cNvSpPr>
            <a:spLocks noChangeArrowheads="1"/>
          </p:cNvSpPr>
          <p:nvPr/>
        </p:nvSpPr>
        <p:spPr bwMode="gray">
          <a:xfrm>
            <a:off x="420701" y="3505200"/>
            <a:ext cx="1915176" cy="762000"/>
          </a:xfrm>
          <a:prstGeom prst="homePlate">
            <a:avLst>
              <a:gd name="adj" fmla="val 40040"/>
            </a:avLst>
          </a:prstGeom>
          <a:solidFill>
            <a:schemeClr val="folHlink"/>
          </a:solidFill>
          <a:ln w="9525">
            <a:solidFill>
              <a:schemeClr val="tx1"/>
            </a:solidFill>
            <a:miter lim="800000"/>
            <a:headEnd/>
            <a:tailEnd/>
          </a:ln>
          <a:effectLst>
            <a:outerShdw blurRad="63500" dist="38099" dir="2700000" algn="ctr" rotWithShape="0">
              <a:schemeClr val="tx1">
                <a:alpha val="74997"/>
              </a:schemeClr>
            </a:outerShdw>
          </a:effectLst>
        </p:spPr>
        <p:txBody>
          <a:bodyPr lIns="45720" rIns="45720" anchor="ctr"/>
          <a:lstStyle/>
          <a:p>
            <a:pPr>
              <a:defRPr/>
            </a:pPr>
            <a:r>
              <a:rPr lang="en-US" b="1" dirty="0">
                <a:solidFill>
                  <a:srgbClr val="FFFFFF"/>
                </a:solidFill>
                <a:latin typeface="Arial" charset="0"/>
                <a:ea typeface="ＭＳ Ｐゴシック" charset="-128"/>
                <a:cs typeface="ＭＳ Ｐゴシック" charset="-128"/>
              </a:rPr>
              <a:t>Responsible Gaming</a:t>
            </a:r>
          </a:p>
        </p:txBody>
      </p:sp>
      <p:sp>
        <p:nvSpPr>
          <p:cNvPr id="352267" name="AutoShape 11"/>
          <p:cNvSpPr>
            <a:spLocks noChangeArrowheads="1"/>
          </p:cNvSpPr>
          <p:nvPr/>
        </p:nvSpPr>
        <p:spPr bwMode="gray">
          <a:xfrm>
            <a:off x="430960" y="2362200"/>
            <a:ext cx="1904917" cy="787400"/>
          </a:xfrm>
          <a:prstGeom prst="homePlate">
            <a:avLst>
              <a:gd name="adj" fmla="val 40047"/>
            </a:avLst>
          </a:prstGeom>
          <a:solidFill>
            <a:schemeClr val="folHlink"/>
          </a:solidFill>
          <a:ln w="9525">
            <a:solidFill>
              <a:schemeClr val="tx1"/>
            </a:solidFill>
            <a:miter lim="800000"/>
            <a:headEnd/>
            <a:tailEnd/>
          </a:ln>
          <a:effectLst>
            <a:outerShdw blurRad="63500" dist="38099" dir="2700000" algn="ctr" rotWithShape="0">
              <a:schemeClr val="tx1">
                <a:alpha val="74997"/>
              </a:schemeClr>
            </a:outerShdw>
          </a:effectLst>
        </p:spPr>
        <p:txBody>
          <a:bodyPr lIns="45720" rIns="45720" anchor="ctr"/>
          <a:lstStyle/>
          <a:p>
            <a:pPr>
              <a:defRPr/>
            </a:pPr>
            <a:r>
              <a:rPr lang="en-US" b="1" dirty="0">
                <a:solidFill>
                  <a:srgbClr val="FFFFFF"/>
                </a:solidFill>
                <a:latin typeface="Arial" charset="0"/>
                <a:ea typeface="ＭＳ Ｐゴシック" charset="-128"/>
                <a:cs typeface="ＭＳ Ｐゴシック" charset="-128"/>
              </a:rPr>
              <a:t>Sanctions check</a:t>
            </a:r>
          </a:p>
        </p:txBody>
      </p:sp>
      <p:sp>
        <p:nvSpPr>
          <p:cNvPr id="352268" name="AutoShape 12"/>
          <p:cNvSpPr>
            <a:spLocks noChangeArrowheads="1"/>
          </p:cNvSpPr>
          <p:nvPr/>
        </p:nvSpPr>
        <p:spPr bwMode="gray">
          <a:xfrm>
            <a:off x="430962" y="990601"/>
            <a:ext cx="1821788" cy="804863"/>
          </a:xfrm>
          <a:prstGeom prst="homePlate">
            <a:avLst>
              <a:gd name="adj" fmla="val 39960"/>
            </a:avLst>
          </a:prstGeom>
          <a:solidFill>
            <a:schemeClr val="folHlink"/>
          </a:solidFill>
          <a:ln w="9525">
            <a:solidFill>
              <a:schemeClr val="tx1"/>
            </a:solidFill>
            <a:miter lim="800000"/>
            <a:headEnd/>
            <a:tailEnd/>
          </a:ln>
          <a:effectLst>
            <a:outerShdw blurRad="63500" dist="38099" dir="2700000" algn="ctr" rotWithShape="0">
              <a:schemeClr val="tx1">
                <a:alpha val="74997"/>
              </a:schemeClr>
            </a:outerShdw>
          </a:effectLst>
        </p:spPr>
        <p:txBody>
          <a:bodyPr lIns="45720" rIns="45720" anchor="ctr"/>
          <a:lstStyle/>
          <a:p>
            <a:pPr>
              <a:defRPr/>
            </a:pPr>
            <a:r>
              <a:rPr lang="en-US" b="1" dirty="0">
                <a:solidFill>
                  <a:srgbClr val="FFFFFF"/>
                </a:solidFill>
                <a:latin typeface="Arial" charset="0"/>
                <a:ea typeface="ＭＳ Ｐゴシック" charset="-128"/>
                <a:cs typeface="ＭＳ Ｐゴシック" charset="-128"/>
              </a:rPr>
              <a:t>Geo Location</a:t>
            </a:r>
          </a:p>
        </p:txBody>
      </p:sp>
      <p:sp>
        <p:nvSpPr>
          <p:cNvPr id="22533" name="Line 13"/>
          <p:cNvSpPr>
            <a:spLocks noChangeShapeType="1"/>
          </p:cNvSpPr>
          <p:nvPr/>
        </p:nvSpPr>
        <p:spPr bwMode="gray">
          <a:xfrm>
            <a:off x="491061" y="2209800"/>
            <a:ext cx="8161878" cy="0"/>
          </a:xfrm>
          <a:prstGeom prst="line">
            <a:avLst/>
          </a:prstGeom>
          <a:noFill/>
          <a:ln w="9525">
            <a:solidFill>
              <a:srgbClr val="B72C00"/>
            </a:solidFill>
            <a:prstDash val="dash"/>
            <a:round/>
            <a:headEnd/>
            <a:tailEnd/>
          </a:ln>
          <a:extLst>
            <a:ext uri="{909E8E84-426E-40DD-AFC4-6F175D3DCCD1}">
              <a14:hiddenFill xmlns:a14="http://schemas.microsoft.com/office/drawing/2010/main">
                <a:noFill/>
              </a14:hiddenFill>
            </a:ext>
          </a:extLst>
        </p:spPr>
        <p:txBody>
          <a:bodyPr wrap="none" lIns="45720" rIns="45720" anchor="ctr"/>
          <a:lstStyle/>
          <a:p>
            <a:endParaRPr lang="en-US"/>
          </a:p>
        </p:txBody>
      </p:sp>
      <p:sp>
        <p:nvSpPr>
          <p:cNvPr id="22534" name="Rectangle 16"/>
          <p:cNvSpPr>
            <a:spLocks noChangeArrowheads="1"/>
          </p:cNvSpPr>
          <p:nvPr/>
        </p:nvSpPr>
        <p:spPr bwMode="gray">
          <a:xfrm>
            <a:off x="2672254" y="609601"/>
            <a:ext cx="6046649" cy="1533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marL="234950" indent="-234950" eaLnBrk="0" hangingPunct="0">
              <a:defRPr sz="1400">
                <a:solidFill>
                  <a:schemeClr val="tx1"/>
                </a:solidFill>
                <a:latin typeface="Gotham-Book" charset="0"/>
                <a:ea typeface="MS PGothic" pitchFamily="34" charset="-128"/>
              </a:defRPr>
            </a:lvl2pPr>
            <a:lvl3pPr marL="692150" indent="-23495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lvl="1" eaLnBrk="1" hangingPunct="1">
              <a:buClr>
                <a:schemeClr val="tx1"/>
              </a:buClr>
              <a:buFont typeface="Webdings" pitchFamily="18" charset="2"/>
              <a:buChar char="4"/>
            </a:pPr>
            <a:r>
              <a:rPr lang="en-US" altLang="en-US" dirty="0">
                <a:latin typeface="+mn-lt"/>
                <a:cs typeface="Arial" pitchFamily="34" charset="0"/>
              </a:rPr>
              <a:t>Geo-location is defined as the identification of the real-world geographic location of a party</a:t>
            </a:r>
          </a:p>
          <a:p>
            <a:pPr lvl="2" eaLnBrk="1" hangingPunct="1">
              <a:buClr>
                <a:schemeClr val="tx1"/>
              </a:buClr>
              <a:buFont typeface="Arial" pitchFamily="34" charset="0"/>
              <a:buChar char="•"/>
            </a:pPr>
            <a:r>
              <a:rPr lang="en-US" altLang="en-US" i="1" dirty="0">
                <a:latin typeface="+mn-lt"/>
                <a:cs typeface="Arial" pitchFamily="34" charset="0"/>
              </a:rPr>
              <a:t>Used to determine State and Country</a:t>
            </a:r>
            <a:endParaRPr lang="en-US" altLang="en-US" i="1" dirty="0">
              <a:solidFill>
                <a:srgbClr val="000000"/>
              </a:solidFill>
              <a:latin typeface="+mn-lt"/>
              <a:cs typeface="Arial" pitchFamily="34" charset="0"/>
            </a:endParaRPr>
          </a:p>
          <a:p>
            <a:pPr lvl="2" eaLnBrk="1" hangingPunct="1">
              <a:buClr>
                <a:schemeClr val="tx1"/>
              </a:buClr>
              <a:buFont typeface="Arial" pitchFamily="34" charset="0"/>
              <a:buChar char="•"/>
            </a:pPr>
            <a:r>
              <a:rPr lang="en-US" altLang="en-US" i="1" dirty="0">
                <a:solidFill>
                  <a:srgbClr val="000000"/>
                </a:solidFill>
                <a:latin typeface="+mn-lt"/>
                <a:cs typeface="Arial" pitchFamily="34" charset="0"/>
              </a:rPr>
              <a:t>Connection Type (e.g., broadband or dial up connection)</a:t>
            </a:r>
          </a:p>
          <a:p>
            <a:pPr lvl="2" eaLnBrk="1" hangingPunct="1">
              <a:buClr>
                <a:schemeClr val="tx1"/>
              </a:buClr>
              <a:buFont typeface="Arial" pitchFamily="34" charset="0"/>
              <a:buChar char="•"/>
            </a:pPr>
            <a:r>
              <a:rPr lang="en-US" altLang="en-US" i="1" dirty="0">
                <a:solidFill>
                  <a:srgbClr val="000000"/>
                </a:solidFill>
                <a:latin typeface="+mn-lt"/>
                <a:cs typeface="Arial" pitchFamily="34" charset="0"/>
              </a:rPr>
              <a:t>whether a proxy server or </a:t>
            </a:r>
            <a:r>
              <a:rPr lang="en-US" altLang="en-US" i="1" dirty="0" err="1">
                <a:solidFill>
                  <a:srgbClr val="000000"/>
                </a:solidFill>
                <a:latin typeface="+mn-lt"/>
                <a:cs typeface="Arial" pitchFamily="34" charset="0"/>
              </a:rPr>
              <a:t>anonymizer</a:t>
            </a:r>
            <a:r>
              <a:rPr lang="en-US" altLang="en-US" i="1" dirty="0">
                <a:solidFill>
                  <a:srgbClr val="000000"/>
                </a:solidFill>
                <a:latin typeface="+mn-lt"/>
                <a:cs typeface="Arial" pitchFamily="34" charset="0"/>
              </a:rPr>
              <a:t> is being used and more</a:t>
            </a:r>
          </a:p>
          <a:p>
            <a:pPr lvl="1" eaLnBrk="1" hangingPunct="1">
              <a:buClr>
                <a:schemeClr val="tx1"/>
              </a:buClr>
              <a:buFont typeface="Webdings" pitchFamily="18" charset="2"/>
              <a:buChar char="4"/>
            </a:pPr>
            <a:r>
              <a:rPr lang="en-US" altLang="en-US" i="1" dirty="0">
                <a:solidFill>
                  <a:srgbClr val="000000"/>
                </a:solidFill>
                <a:latin typeface="+mn-lt"/>
                <a:cs typeface="Arial" pitchFamily="34" charset="0"/>
              </a:rPr>
              <a:t>Both Cellular triangulation and WIFI triangulation are the core mechanisms for location control and player location</a:t>
            </a:r>
          </a:p>
        </p:txBody>
      </p:sp>
      <p:sp>
        <p:nvSpPr>
          <p:cNvPr id="22535" name="Line 13"/>
          <p:cNvSpPr>
            <a:spLocks noChangeShapeType="1"/>
          </p:cNvSpPr>
          <p:nvPr/>
        </p:nvSpPr>
        <p:spPr bwMode="gray">
          <a:xfrm>
            <a:off x="420700" y="3276600"/>
            <a:ext cx="8161878" cy="0"/>
          </a:xfrm>
          <a:prstGeom prst="line">
            <a:avLst/>
          </a:prstGeom>
          <a:noFill/>
          <a:ln w="9525">
            <a:solidFill>
              <a:srgbClr val="B72C00"/>
            </a:solidFill>
            <a:prstDash val="dash"/>
            <a:round/>
            <a:headEnd/>
            <a:tailEnd/>
          </a:ln>
          <a:extLst>
            <a:ext uri="{909E8E84-426E-40DD-AFC4-6F175D3DCCD1}">
              <a14:hiddenFill xmlns:a14="http://schemas.microsoft.com/office/drawing/2010/main">
                <a:noFill/>
              </a14:hiddenFill>
            </a:ext>
          </a:extLst>
        </p:spPr>
        <p:txBody>
          <a:bodyPr wrap="none" lIns="45720" rIns="45720" anchor="ctr"/>
          <a:lstStyle/>
          <a:p>
            <a:endParaRPr lang="en-US"/>
          </a:p>
        </p:txBody>
      </p:sp>
      <p:sp>
        <p:nvSpPr>
          <p:cNvPr id="22536" name="Rectangle 16"/>
          <p:cNvSpPr>
            <a:spLocks noChangeArrowheads="1"/>
          </p:cNvSpPr>
          <p:nvPr/>
        </p:nvSpPr>
        <p:spPr bwMode="gray">
          <a:xfrm>
            <a:off x="2666388" y="2314050"/>
            <a:ext cx="6249011" cy="887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marL="234950" indent="-2349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lvl="1" eaLnBrk="1" hangingPunct="1">
              <a:buClr>
                <a:schemeClr val="tx1"/>
              </a:buClr>
              <a:buFont typeface="Webdings" pitchFamily="18" charset="2"/>
              <a:buChar char="4"/>
            </a:pPr>
            <a:r>
              <a:rPr lang="en-US" altLang="en-US" i="1" dirty="0">
                <a:latin typeface="+mn-lt"/>
                <a:cs typeface="Arial" pitchFamily="34" charset="0"/>
              </a:rPr>
              <a:t>PEP: Worldwide Politically Exposed Persons</a:t>
            </a:r>
          </a:p>
          <a:p>
            <a:pPr lvl="1" eaLnBrk="1" hangingPunct="1">
              <a:buClr>
                <a:schemeClr val="tx1"/>
              </a:buClr>
              <a:buFont typeface="Webdings" pitchFamily="18" charset="2"/>
              <a:buChar char="4"/>
            </a:pPr>
            <a:r>
              <a:rPr lang="en-US" altLang="en-US" i="1" dirty="0">
                <a:latin typeface="+mn-lt"/>
                <a:cs typeface="Arial" pitchFamily="34" charset="0"/>
              </a:rPr>
              <a:t>DPL: Denied Persons List –US Dept. of Commerce.</a:t>
            </a:r>
          </a:p>
          <a:p>
            <a:pPr lvl="1" eaLnBrk="1" hangingPunct="1">
              <a:buClr>
                <a:schemeClr val="tx1"/>
              </a:buClr>
              <a:buFont typeface="Webdings" pitchFamily="18" charset="2"/>
              <a:buChar char="4"/>
            </a:pPr>
            <a:r>
              <a:rPr lang="en-US" altLang="en-US" i="1" dirty="0">
                <a:latin typeface="+mn-lt"/>
                <a:cs typeface="Arial" pitchFamily="34" charset="0"/>
              </a:rPr>
              <a:t>OFAC watch list – Office of Foreign Assets Control, US Treasury Dept. </a:t>
            </a:r>
          </a:p>
          <a:p>
            <a:pPr lvl="1" eaLnBrk="1" hangingPunct="1">
              <a:buClr>
                <a:schemeClr val="tx1"/>
              </a:buClr>
              <a:buFont typeface="Webdings" pitchFamily="18" charset="2"/>
              <a:buChar char="4"/>
            </a:pPr>
            <a:r>
              <a:rPr lang="en-US" altLang="en-US" i="1" dirty="0">
                <a:latin typeface="+mn-lt"/>
                <a:cs typeface="Arial" pitchFamily="34" charset="0"/>
              </a:rPr>
              <a:t>Mortality check and more</a:t>
            </a:r>
          </a:p>
        </p:txBody>
      </p:sp>
      <p:sp>
        <p:nvSpPr>
          <p:cNvPr id="16" name="AutoShape 9"/>
          <p:cNvSpPr>
            <a:spLocks noChangeArrowheads="1"/>
          </p:cNvSpPr>
          <p:nvPr/>
        </p:nvSpPr>
        <p:spPr bwMode="gray">
          <a:xfrm>
            <a:off x="420701" y="4648200"/>
            <a:ext cx="1915176" cy="762000"/>
          </a:xfrm>
          <a:prstGeom prst="homePlate">
            <a:avLst>
              <a:gd name="adj" fmla="val 40040"/>
            </a:avLst>
          </a:prstGeom>
          <a:solidFill>
            <a:schemeClr val="folHlink"/>
          </a:solidFill>
          <a:ln w="9525">
            <a:solidFill>
              <a:schemeClr val="tx1"/>
            </a:solidFill>
            <a:miter lim="800000"/>
            <a:headEnd/>
            <a:tailEnd/>
          </a:ln>
          <a:effectLst>
            <a:outerShdw blurRad="63500" dist="38099" dir="2700000" algn="ctr" rotWithShape="0">
              <a:schemeClr val="tx1">
                <a:alpha val="74997"/>
              </a:schemeClr>
            </a:outerShdw>
          </a:effectLst>
        </p:spPr>
        <p:txBody>
          <a:bodyPr lIns="45720" rIns="45720" anchor="ctr"/>
          <a:lstStyle/>
          <a:p>
            <a:pPr>
              <a:defRPr/>
            </a:pPr>
            <a:r>
              <a:rPr lang="en-US" b="1" dirty="0">
                <a:solidFill>
                  <a:srgbClr val="FFFFFF"/>
                </a:solidFill>
                <a:latin typeface="Arial" charset="0"/>
                <a:ea typeface="ＭＳ Ｐゴシック" charset="-128"/>
                <a:cs typeface="ＭＳ Ｐゴシック" charset="-128"/>
              </a:rPr>
              <a:t>Age &amp; ID</a:t>
            </a:r>
          </a:p>
        </p:txBody>
      </p:sp>
      <p:sp>
        <p:nvSpPr>
          <p:cNvPr id="22538" name="Rectangle 16"/>
          <p:cNvSpPr>
            <a:spLocks noChangeArrowheads="1"/>
          </p:cNvSpPr>
          <p:nvPr/>
        </p:nvSpPr>
        <p:spPr bwMode="gray">
          <a:xfrm>
            <a:off x="2672254" y="3470275"/>
            <a:ext cx="6046650" cy="6715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marL="234950" indent="-234950" eaLnBrk="0" hangingPunct="0">
              <a:defRPr sz="1400">
                <a:solidFill>
                  <a:schemeClr val="tx1"/>
                </a:solidFill>
                <a:latin typeface="Gotham-Book" charset="0"/>
                <a:ea typeface="MS PGothic" pitchFamily="34" charset="-128"/>
              </a:defRPr>
            </a:lvl2pPr>
            <a:lvl3pPr marL="692150" indent="-23495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lvl="1" eaLnBrk="1" hangingPunct="1">
              <a:buClr>
                <a:schemeClr val="tx1"/>
              </a:buClr>
              <a:buFont typeface="Webdings" pitchFamily="18" charset="2"/>
              <a:buChar char="4"/>
            </a:pPr>
            <a:r>
              <a:rPr lang="en-US" altLang="en-US" dirty="0">
                <a:latin typeface="+mn-lt"/>
                <a:cs typeface="Arial" pitchFamily="34" charset="0"/>
              </a:rPr>
              <a:t>Validation against </a:t>
            </a:r>
            <a:r>
              <a:rPr lang="ja-JP" altLang="en-US" dirty="0">
                <a:latin typeface="+mn-lt"/>
                <a:cs typeface="Arial" pitchFamily="34" charset="0"/>
              </a:rPr>
              <a:t>“</a:t>
            </a:r>
            <a:r>
              <a:rPr lang="en-US" altLang="ja-JP" dirty="0">
                <a:latin typeface="+mn-lt"/>
                <a:cs typeface="Arial" pitchFamily="34" charset="0"/>
              </a:rPr>
              <a:t>Self excluded list</a:t>
            </a:r>
            <a:r>
              <a:rPr lang="ja-JP" altLang="en-US" dirty="0">
                <a:latin typeface="+mn-lt"/>
                <a:cs typeface="Arial" pitchFamily="34" charset="0"/>
              </a:rPr>
              <a:t>”</a:t>
            </a:r>
            <a:endParaRPr lang="en-US" altLang="ja-JP" dirty="0">
              <a:latin typeface="+mn-lt"/>
              <a:cs typeface="Arial" pitchFamily="34" charset="0"/>
            </a:endParaRPr>
          </a:p>
          <a:p>
            <a:pPr lvl="2" eaLnBrk="1" hangingPunct="1">
              <a:buClr>
                <a:schemeClr val="tx1"/>
              </a:buClr>
              <a:buFont typeface="Arial" pitchFamily="34" charset="0"/>
              <a:buChar char="•"/>
            </a:pPr>
            <a:r>
              <a:rPr lang="en-US" altLang="en-US" i="1" dirty="0">
                <a:solidFill>
                  <a:srgbClr val="0D0D0D"/>
                </a:solidFill>
                <a:latin typeface="+mn-lt"/>
                <a:cs typeface="Arial" pitchFamily="34" charset="0"/>
              </a:rPr>
              <a:t>Proprietary Operator List</a:t>
            </a:r>
          </a:p>
          <a:p>
            <a:pPr lvl="2" eaLnBrk="1" hangingPunct="1">
              <a:buClr>
                <a:schemeClr val="tx1"/>
              </a:buClr>
              <a:buFont typeface="Arial" pitchFamily="34" charset="0"/>
              <a:buChar char="•"/>
            </a:pPr>
            <a:r>
              <a:rPr lang="en-US" altLang="en-US" i="1" dirty="0">
                <a:solidFill>
                  <a:srgbClr val="0D0D0D"/>
                </a:solidFill>
                <a:latin typeface="+mn-lt"/>
                <a:cs typeface="Arial" pitchFamily="34" charset="0"/>
              </a:rPr>
              <a:t>Operator brick and mortar self excluded list</a:t>
            </a:r>
          </a:p>
        </p:txBody>
      </p:sp>
      <p:sp>
        <p:nvSpPr>
          <p:cNvPr id="22539" name="Line 13"/>
          <p:cNvSpPr>
            <a:spLocks noChangeShapeType="1"/>
          </p:cNvSpPr>
          <p:nvPr/>
        </p:nvSpPr>
        <p:spPr bwMode="gray">
          <a:xfrm>
            <a:off x="420700" y="4419600"/>
            <a:ext cx="8161878" cy="0"/>
          </a:xfrm>
          <a:prstGeom prst="line">
            <a:avLst/>
          </a:prstGeom>
          <a:noFill/>
          <a:ln w="9525">
            <a:solidFill>
              <a:srgbClr val="B72C00"/>
            </a:solidFill>
            <a:prstDash val="dash"/>
            <a:round/>
            <a:headEnd/>
            <a:tailEnd/>
          </a:ln>
          <a:extLst>
            <a:ext uri="{909E8E84-426E-40DD-AFC4-6F175D3DCCD1}">
              <a14:hiddenFill xmlns:a14="http://schemas.microsoft.com/office/drawing/2010/main">
                <a:noFill/>
              </a14:hiddenFill>
            </a:ext>
          </a:extLst>
        </p:spPr>
        <p:txBody>
          <a:bodyPr wrap="none" lIns="45720" rIns="45720" anchor="ctr"/>
          <a:lstStyle/>
          <a:p>
            <a:endParaRPr lang="en-US"/>
          </a:p>
        </p:txBody>
      </p:sp>
      <p:sp>
        <p:nvSpPr>
          <p:cNvPr id="22540" name="Rectangle 16"/>
          <p:cNvSpPr>
            <a:spLocks noChangeArrowheads="1"/>
          </p:cNvSpPr>
          <p:nvPr/>
        </p:nvSpPr>
        <p:spPr bwMode="gray">
          <a:xfrm>
            <a:off x="2676650" y="4495801"/>
            <a:ext cx="6046650" cy="8874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marL="234950" indent="-2349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lvl="1" eaLnBrk="1" hangingPunct="1">
              <a:buClr>
                <a:schemeClr val="tx1"/>
              </a:buClr>
              <a:buFont typeface="Webdings" pitchFamily="18" charset="2"/>
              <a:buChar char="4"/>
            </a:pPr>
            <a:r>
              <a:rPr lang="en-US" altLang="en-US" dirty="0">
                <a:solidFill>
                  <a:srgbClr val="0D0D0D"/>
                </a:solidFill>
                <a:latin typeface="+mn-lt"/>
                <a:cs typeface="Arial" panose="020B0604020202020204" pitchFamily="34" charset="0"/>
              </a:rPr>
              <a:t>By using leading third party providers we are able to</a:t>
            </a:r>
            <a:r>
              <a:rPr lang="en-US" altLang="en-US" b="1" dirty="0">
                <a:solidFill>
                  <a:srgbClr val="0D0D0D"/>
                </a:solidFill>
                <a:latin typeface="+mn-lt"/>
                <a:cs typeface="Arial" panose="020B0604020202020204" pitchFamily="34" charset="0"/>
              </a:rPr>
              <a:t> </a:t>
            </a:r>
            <a:r>
              <a:rPr lang="en-US" altLang="en-US" dirty="0">
                <a:solidFill>
                  <a:srgbClr val="0D0D0D"/>
                </a:solidFill>
                <a:latin typeface="+mn-lt"/>
                <a:cs typeface="Arial" panose="020B0604020202020204" pitchFamily="34" charset="0"/>
              </a:rPr>
              <a:t>determine the age and ID of a player in </a:t>
            </a:r>
            <a:r>
              <a:rPr lang="en-US" altLang="en-US" b="1" dirty="0">
                <a:solidFill>
                  <a:srgbClr val="0D0D0D"/>
                </a:solidFill>
                <a:latin typeface="+mn-lt"/>
                <a:cs typeface="Arial" panose="020B0604020202020204" pitchFamily="34" charset="0"/>
              </a:rPr>
              <a:t>real time</a:t>
            </a:r>
            <a:endParaRPr lang="en-US" altLang="en-US" dirty="0">
              <a:solidFill>
                <a:srgbClr val="0D0D0D"/>
              </a:solidFill>
              <a:latin typeface="+mn-lt"/>
              <a:cs typeface="Arial" panose="020B0604020202020204" pitchFamily="34" charset="0"/>
            </a:endParaRPr>
          </a:p>
          <a:p>
            <a:pPr lvl="1" eaLnBrk="1" hangingPunct="1">
              <a:buClr>
                <a:schemeClr val="tx1"/>
              </a:buClr>
              <a:buFont typeface="Webdings" pitchFamily="18" charset="2"/>
              <a:buChar char="4"/>
            </a:pPr>
            <a:r>
              <a:rPr lang="en-US" altLang="en-US" dirty="0">
                <a:solidFill>
                  <a:srgbClr val="0D0D0D"/>
                </a:solidFill>
                <a:latin typeface="+mn-lt"/>
                <a:cs typeface="Arial" panose="020B0604020202020204" pitchFamily="34" charset="0"/>
              </a:rPr>
              <a:t>Player matching is done on SSN, full name, address, zip code and DOB to validate age and residency</a:t>
            </a:r>
          </a:p>
        </p:txBody>
      </p:sp>
      <p:sp>
        <p:nvSpPr>
          <p:cNvPr id="22541" name="Line 13"/>
          <p:cNvSpPr>
            <a:spLocks noChangeShapeType="1"/>
          </p:cNvSpPr>
          <p:nvPr/>
        </p:nvSpPr>
        <p:spPr bwMode="gray">
          <a:xfrm>
            <a:off x="420700" y="5638800"/>
            <a:ext cx="8161878" cy="0"/>
          </a:xfrm>
          <a:prstGeom prst="line">
            <a:avLst/>
          </a:prstGeom>
          <a:noFill/>
          <a:ln w="9525">
            <a:solidFill>
              <a:srgbClr val="B72C00"/>
            </a:solidFill>
            <a:prstDash val="dash"/>
            <a:round/>
            <a:headEnd/>
            <a:tailEnd/>
          </a:ln>
          <a:extLst>
            <a:ext uri="{909E8E84-426E-40DD-AFC4-6F175D3DCCD1}">
              <a14:hiddenFill xmlns:a14="http://schemas.microsoft.com/office/drawing/2010/main">
                <a:noFill/>
              </a14:hiddenFill>
            </a:ext>
          </a:extLst>
        </p:spPr>
        <p:txBody>
          <a:bodyPr wrap="none" lIns="45720" rIns="45720" anchor="ctr"/>
          <a:lstStyle/>
          <a:p>
            <a:endParaRPr lang="en-US"/>
          </a:p>
        </p:txBody>
      </p:sp>
      <p:sp>
        <p:nvSpPr>
          <p:cNvPr id="22545" name="Line 13"/>
          <p:cNvSpPr>
            <a:spLocks noChangeShapeType="1"/>
          </p:cNvSpPr>
          <p:nvPr/>
        </p:nvSpPr>
        <p:spPr bwMode="gray">
          <a:xfrm>
            <a:off x="420700" y="5638800"/>
            <a:ext cx="8161878" cy="0"/>
          </a:xfrm>
          <a:prstGeom prst="line">
            <a:avLst/>
          </a:prstGeom>
          <a:noFill/>
          <a:ln w="9525">
            <a:solidFill>
              <a:srgbClr val="B72C00"/>
            </a:solidFill>
            <a:prstDash val="dash"/>
            <a:round/>
            <a:headEnd/>
            <a:tailEnd/>
          </a:ln>
          <a:extLst>
            <a:ext uri="{909E8E84-426E-40DD-AFC4-6F175D3DCCD1}">
              <a14:hiddenFill xmlns:a14="http://schemas.microsoft.com/office/drawing/2010/main">
                <a:noFill/>
              </a14:hiddenFill>
            </a:ext>
          </a:extLst>
        </p:spPr>
        <p:txBody>
          <a:bodyPr wrap="none" lIns="45720" rIns="45720" anchor="ctr"/>
          <a:lstStyle/>
          <a:p>
            <a:endParaRPr lang="en-US"/>
          </a:p>
        </p:txBody>
      </p:sp>
      <p:sp>
        <p:nvSpPr>
          <p:cNvPr id="22546" name="Rectangle 16"/>
          <p:cNvSpPr>
            <a:spLocks noChangeArrowheads="1"/>
          </p:cNvSpPr>
          <p:nvPr/>
        </p:nvSpPr>
        <p:spPr bwMode="gray">
          <a:xfrm>
            <a:off x="2676650" y="5754688"/>
            <a:ext cx="6046650" cy="6719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marL="234950" indent="-234950" eaLnBrk="0" hangingPunct="0">
              <a:defRPr sz="1400">
                <a:solidFill>
                  <a:schemeClr val="tx1"/>
                </a:solidFill>
                <a:latin typeface="Gotham-Book" charset="0"/>
                <a:ea typeface="MS PGothic" pitchFamily="34" charset="-128"/>
              </a:defRPr>
            </a:lvl2pPr>
            <a:lvl3pPr marL="1143000" indent="-22860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lvl="1" eaLnBrk="1" hangingPunct="1">
              <a:buClr>
                <a:schemeClr val="tx1"/>
              </a:buClr>
              <a:buFont typeface="Webdings" pitchFamily="18" charset="2"/>
              <a:buChar char="4"/>
            </a:pPr>
            <a:r>
              <a:rPr lang="en-US" altLang="en-US" dirty="0">
                <a:solidFill>
                  <a:srgbClr val="0D0D0D"/>
                </a:solidFill>
                <a:latin typeface="+mn-lt"/>
                <a:cs typeface="Arial" panose="020B0604020202020204" pitchFamily="34" charset="0"/>
              </a:rPr>
              <a:t>We leverage state-of-the-art anti spoofing technology to assure the player cannot mask their location by using or leveraging 3</a:t>
            </a:r>
            <a:r>
              <a:rPr lang="en-US" altLang="en-US" baseline="30000" dirty="0">
                <a:solidFill>
                  <a:srgbClr val="0D0D0D"/>
                </a:solidFill>
                <a:latin typeface="+mn-lt"/>
                <a:cs typeface="Arial" panose="020B0604020202020204" pitchFamily="34" charset="0"/>
              </a:rPr>
              <a:t>rd</a:t>
            </a:r>
            <a:r>
              <a:rPr lang="en-US" altLang="en-US" dirty="0">
                <a:solidFill>
                  <a:srgbClr val="0D0D0D"/>
                </a:solidFill>
                <a:latin typeface="+mn-lt"/>
                <a:cs typeface="Arial" panose="020B0604020202020204" pitchFamily="34" charset="0"/>
              </a:rPr>
              <a:t> party software</a:t>
            </a:r>
          </a:p>
        </p:txBody>
      </p:sp>
      <p:sp>
        <p:nvSpPr>
          <p:cNvPr id="22547" name="Line 13"/>
          <p:cNvSpPr>
            <a:spLocks noChangeShapeType="1"/>
          </p:cNvSpPr>
          <p:nvPr/>
        </p:nvSpPr>
        <p:spPr bwMode="gray">
          <a:xfrm>
            <a:off x="420700" y="6705600"/>
            <a:ext cx="8161878" cy="0"/>
          </a:xfrm>
          <a:prstGeom prst="line">
            <a:avLst/>
          </a:prstGeom>
          <a:noFill/>
          <a:ln w="9525">
            <a:solidFill>
              <a:srgbClr val="B72C00"/>
            </a:solidFill>
            <a:prstDash val="dash"/>
            <a:round/>
            <a:headEnd/>
            <a:tailEnd/>
          </a:ln>
          <a:extLst>
            <a:ext uri="{909E8E84-426E-40DD-AFC4-6F175D3DCCD1}">
              <a14:hiddenFill xmlns:a14="http://schemas.microsoft.com/office/drawing/2010/main">
                <a:noFill/>
              </a14:hiddenFill>
            </a:ext>
          </a:extLst>
        </p:spPr>
        <p:txBody>
          <a:bodyPr wrap="none" lIns="45720" rIns="45720" anchor="ctr"/>
          <a:lstStyle/>
          <a:p>
            <a:endParaRPr lang="en-US"/>
          </a:p>
        </p:txBody>
      </p:sp>
      <p:sp>
        <p:nvSpPr>
          <p:cNvPr id="2" name="TextBox 1">
            <a:extLst>
              <a:ext uri="{FF2B5EF4-FFF2-40B4-BE49-F238E27FC236}">
                <a16:creationId xmlns:a16="http://schemas.microsoft.com/office/drawing/2014/main" id="{490858A7-67DB-42F1-AE2B-14FDFE6B48A6}"/>
              </a:ext>
            </a:extLst>
          </p:cNvPr>
          <p:cNvSpPr txBox="1"/>
          <p:nvPr/>
        </p:nvSpPr>
        <p:spPr>
          <a:xfrm>
            <a:off x="1583287" y="789561"/>
            <a:ext cx="1088967" cy="181441"/>
          </a:xfrm>
          <a:prstGeom prst="rect">
            <a:avLst/>
          </a:prstGeom>
          <a:solidFill>
            <a:schemeClr val="bg1"/>
          </a:solidFill>
        </p:spPr>
        <p:txBody>
          <a:bodyPr wrap="square" rtlCol="0">
            <a:spAutoFit/>
          </a:bodyPr>
          <a:lstStyle/>
          <a:p>
            <a:endParaRPr lang="en-US" dirty="0"/>
          </a:p>
        </p:txBody>
      </p:sp>
      <p:sp>
        <p:nvSpPr>
          <p:cNvPr id="20" name="TextBox 19">
            <a:extLst>
              <a:ext uri="{FF2B5EF4-FFF2-40B4-BE49-F238E27FC236}">
                <a16:creationId xmlns:a16="http://schemas.microsoft.com/office/drawing/2014/main" id="{D784131B-A993-47D5-8E54-8A8D9D514B80}"/>
              </a:ext>
            </a:extLst>
          </p:cNvPr>
          <p:cNvSpPr txBox="1"/>
          <p:nvPr/>
        </p:nvSpPr>
        <p:spPr>
          <a:xfrm>
            <a:off x="861097" y="6311508"/>
            <a:ext cx="1904916" cy="121120"/>
          </a:xfrm>
          <a:prstGeom prst="rect">
            <a:avLst/>
          </a:prstGeom>
          <a:solidFill>
            <a:schemeClr val="bg1"/>
          </a:solidFill>
        </p:spPr>
        <p:txBody>
          <a:bodyPr wrap="square" rtlCol="0">
            <a:spAutoFit/>
          </a:bodyPr>
          <a:lstStyle/>
          <a:p>
            <a:endParaRPr lang="en-US" dirty="0"/>
          </a:p>
        </p:txBody>
      </p:sp>
      <p:sp>
        <p:nvSpPr>
          <p:cNvPr id="17" name="AutoShape 9"/>
          <p:cNvSpPr>
            <a:spLocks noChangeArrowheads="1"/>
          </p:cNvSpPr>
          <p:nvPr/>
        </p:nvSpPr>
        <p:spPr bwMode="gray">
          <a:xfrm>
            <a:off x="430961" y="5787348"/>
            <a:ext cx="1904916" cy="762000"/>
          </a:xfrm>
          <a:prstGeom prst="homePlate">
            <a:avLst>
              <a:gd name="adj" fmla="val 40040"/>
            </a:avLst>
          </a:prstGeom>
          <a:solidFill>
            <a:schemeClr val="folHlink"/>
          </a:solidFill>
          <a:ln w="9525">
            <a:solidFill>
              <a:schemeClr val="tx1"/>
            </a:solidFill>
            <a:miter lim="800000"/>
            <a:headEnd/>
            <a:tailEnd/>
          </a:ln>
          <a:effectLst>
            <a:outerShdw blurRad="63500" dist="38099" dir="2700000" algn="ctr" rotWithShape="0">
              <a:schemeClr val="tx1">
                <a:alpha val="74997"/>
              </a:schemeClr>
            </a:outerShdw>
          </a:effectLst>
        </p:spPr>
        <p:txBody>
          <a:bodyPr lIns="45720" rIns="45720" anchor="ctr"/>
          <a:lstStyle/>
          <a:p>
            <a:pPr>
              <a:defRPr/>
            </a:pPr>
            <a:r>
              <a:rPr lang="en-US" b="1" dirty="0">
                <a:solidFill>
                  <a:srgbClr val="FFFFFF"/>
                </a:solidFill>
                <a:latin typeface="Arial" charset="0"/>
                <a:ea typeface="ＭＳ Ｐゴシック" charset="-128"/>
                <a:cs typeface="ＭＳ Ｐゴシック" charset="-128"/>
              </a:rPr>
              <a:t>Anti spoofing technology</a:t>
            </a:r>
          </a:p>
        </p:txBody>
      </p:sp>
    </p:spTree>
    <p:extLst>
      <p:ext uri="{BB962C8B-B14F-4D97-AF65-F5344CB8AC3E}">
        <p14:creationId xmlns:p14="http://schemas.microsoft.com/office/powerpoint/2010/main" val="3370494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title" idx="4294967295"/>
          </p:nvPr>
        </p:nvSpPr>
        <p:spPr>
          <a:xfrm>
            <a:off x="1570269" y="258062"/>
            <a:ext cx="7573731" cy="629016"/>
          </a:xfrm>
        </p:spPr>
        <p:txBody>
          <a:bodyPr/>
          <a:lstStyle/>
          <a:p>
            <a:pPr eaLnBrk="1" hangingPunct="1"/>
            <a:r>
              <a:rPr lang="en-US" altLang="en-US" dirty="0">
                <a:solidFill>
                  <a:srgbClr val="C00000"/>
                </a:solidFill>
              </a:rPr>
              <a:t>Registration and Verification Process -- Why is the marriage of technology and regulation so effective?</a:t>
            </a:r>
          </a:p>
        </p:txBody>
      </p:sp>
      <p:sp>
        <p:nvSpPr>
          <p:cNvPr id="24578" name="Rectangle 16"/>
          <p:cNvSpPr>
            <a:spLocks noChangeArrowheads="1"/>
          </p:cNvSpPr>
          <p:nvPr/>
        </p:nvSpPr>
        <p:spPr bwMode="gray">
          <a:xfrm>
            <a:off x="209618" y="871675"/>
            <a:ext cx="8427930" cy="561179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eaLnBrk="0" hangingPunct="0">
              <a:defRPr sz="1400">
                <a:solidFill>
                  <a:schemeClr val="tx1"/>
                </a:solidFill>
                <a:latin typeface="Gotham-Book" charset="0"/>
                <a:ea typeface="MS PGothic" pitchFamily="34" charset="-128"/>
              </a:defRPr>
            </a:lvl2pPr>
            <a:lvl3pPr marL="692150" indent="-23495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marL="0" lvl="1" eaLnBrk="1" hangingPunct="1">
              <a:buClr>
                <a:schemeClr val="tx1"/>
              </a:buClr>
            </a:pPr>
            <a:endParaRPr lang="en-US" altLang="en-US" sz="1800" dirty="0">
              <a:latin typeface="Arial" pitchFamily="34" charset="0"/>
              <a:cs typeface="Arial" pitchFamily="34" charset="0"/>
            </a:endParaRPr>
          </a:p>
          <a:p>
            <a:pPr>
              <a:buFont typeface="Wingdings" panose="05000000000000000000" pitchFamily="2" charset="2"/>
              <a:buChar char="Ø"/>
            </a:pPr>
            <a:r>
              <a:rPr lang="en-US" sz="1500" b="1" dirty="0">
                <a:latin typeface="+mn-lt"/>
              </a:rPr>
              <a:t>Regulation and technology make possible a series of rigorous player identification processes </a:t>
            </a:r>
            <a:r>
              <a:rPr lang="en-US" sz="1500" dirty="0">
                <a:latin typeface="+mn-lt"/>
              </a:rPr>
              <a:t>before establishing a new account, and verifying identity at time of play (log-in). </a:t>
            </a:r>
          </a:p>
          <a:p>
            <a:pPr marL="742950" lvl="1" indent="-285750">
              <a:buFont typeface="Arial" panose="020B0604020202020204" pitchFamily="34" charset="0"/>
              <a:buChar char="•"/>
            </a:pPr>
            <a:r>
              <a:rPr lang="en-US" sz="1500" dirty="0">
                <a:latin typeface="+mn-lt"/>
              </a:rPr>
              <a:t>The identities of adults can be validated through real-time automated crosschecks of existing databases that are not utilized in brick and mortar gambling establishments.</a:t>
            </a:r>
          </a:p>
          <a:p>
            <a:pPr marL="742950" lvl="1" indent="-285750">
              <a:buFont typeface="Arial" panose="020B0604020202020204" pitchFamily="34" charset="0"/>
              <a:buChar char="•"/>
            </a:pPr>
            <a:endParaRPr lang="en-US" sz="1500" dirty="0">
              <a:latin typeface="+mn-lt"/>
            </a:endParaRPr>
          </a:p>
          <a:p>
            <a:pPr>
              <a:buFont typeface="Wingdings" panose="05000000000000000000" pitchFamily="2" charset="2"/>
              <a:buChar char="Ø"/>
            </a:pPr>
            <a:r>
              <a:rPr lang="en-US" sz="1500" dirty="0">
                <a:latin typeface="+mn-lt"/>
              </a:rPr>
              <a:t>These crosschecks are components of a </a:t>
            </a:r>
            <a:r>
              <a:rPr lang="en-US" sz="1500" b="1" dirty="0">
                <a:latin typeface="+mn-lt"/>
              </a:rPr>
              <a:t>comprehensive, step-wise Know Your Customer process </a:t>
            </a:r>
            <a:r>
              <a:rPr lang="en-US" sz="1500" dirty="0">
                <a:latin typeface="+mn-lt"/>
              </a:rPr>
              <a:t>(KYC) that builds a profile of the prospective sports betting customer.  Age verification, identity verification, and cross checking against databases of unwanted persons provides, for operators and regulators alike, a comfort level that each prospective customer is </a:t>
            </a:r>
          </a:p>
          <a:p>
            <a:pPr marL="742950" lvl="1" indent="-285750">
              <a:buFont typeface="Arial" panose="020B0604020202020204" pitchFamily="34" charset="0"/>
              <a:buChar char="•"/>
            </a:pPr>
            <a:r>
              <a:rPr lang="en-US" sz="1500" b="1" dirty="0">
                <a:latin typeface="+mn-lt"/>
              </a:rPr>
              <a:t>who they say they are, and of legal age;</a:t>
            </a:r>
          </a:p>
          <a:p>
            <a:pPr marL="742950" lvl="1" indent="-285750">
              <a:buFont typeface="Arial" panose="020B0604020202020204" pitchFamily="34" charset="0"/>
              <a:buChar char="•"/>
            </a:pPr>
            <a:r>
              <a:rPr lang="en-US" sz="1500" b="1" dirty="0">
                <a:latin typeface="+mn-lt"/>
              </a:rPr>
              <a:t>located in a jurisdiction where the activity is legal</a:t>
            </a:r>
            <a:r>
              <a:rPr lang="en-US" sz="1500" dirty="0">
                <a:latin typeface="+mn-lt"/>
              </a:rPr>
              <a:t>; and </a:t>
            </a:r>
          </a:p>
          <a:p>
            <a:pPr marL="742950" lvl="1" indent="-285750">
              <a:buFont typeface="Arial" panose="020B0604020202020204" pitchFamily="34" charset="0"/>
              <a:buChar char="•"/>
            </a:pPr>
            <a:r>
              <a:rPr lang="en-US" sz="1500" b="1" dirty="0">
                <a:latin typeface="+mn-lt"/>
              </a:rPr>
              <a:t>not otherwise barred from participation </a:t>
            </a:r>
            <a:r>
              <a:rPr lang="en-US" sz="1500" dirty="0">
                <a:latin typeface="+mn-lt"/>
              </a:rPr>
              <a:t>in regulated sports betting.</a:t>
            </a:r>
          </a:p>
          <a:p>
            <a:pPr marL="742950" lvl="1" indent="-285750">
              <a:buFont typeface="Arial" panose="020B0604020202020204" pitchFamily="34" charset="0"/>
              <a:buChar char="•"/>
            </a:pPr>
            <a:endParaRPr lang="en-US" sz="1500" dirty="0">
              <a:latin typeface="+mn-lt"/>
            </a:endParaRPr>
          </a:p>
          <a:p>
            <a:pPr>
              <a:buFont typeface="Wingdings" panose="05000000000000000000" pitchFamily="2" charset="2"/>
              <a:buChar char="Ø"/>
            </a:pPr>
            <a:r>
              <a:rPr lang="en-US" sz="1500" b="1" dirty="0">
                <a:latin typeface="+mn-lt"/>
              </a:rPr>
              <a:t>Regulators control thresholds </a:t>
            </a:r>
            <a:r>
              <a:rPr lang="en-US" sz="1500" dirty="0">
                <a:latin typeface="+mn-lt"/>
              </a:rPr>
              <a:t>for accepting, rejecting, or requiring further KYC information.</a:t>
            </a:r>
          </a:p>
          <a:p>
            <a:pPr marL="742950" lvl="1" indent="-285750">
              <a:buFont typeface="Arial" panose="020B0604020202020204" pitchFamily="34" charset="0"/>
              <a:buChar char="•"/>
            </a:pPr>
            <a:r>
              <a:rPr lang="en-US" sz="1500" dirty="0">
                <a:latin typeface="+mn-lt"/>
              </a:rPr>
              <a:t>They can impose additional requirements that can further mitigate/eliminate the risk of play by minors or others deemed ineligible. </a:t>
            </a:r>
          </a:p>
          <a:p>
            <a:pPr marL="742950" lvl="1" indent="-285750">
              <a:buFont typeface="Arial" panose="020B0604020202020204" pitchFamily="34" charset="0"/>
              <a:buChar char="•"/>
            </a:pPr>
            <a:r>
              <a:rPr lang="en-US" sz="1500" dirty="0">
                <a:latin typeface="+mn-lt"/>
              </a:rPr>
              <a:t>In other words, </a:t>
            </a:r>
            <a:r>
              <a:rPr lang="en-US" sz="1500" b="1" dirty="0">
                <a:latin typeface="+mn-lt"/>
              </a:rPr>
              <a:t>regulatory requirements can “turn up the dial”</a:t>
            </a:r>
            <a:r>
              <a:rPr lang="en-US" sz="1500" dirty="0">
                <a:latin typeface="+mn-lt"/>
              </a:rPr>
              <a:t> with respect to unknown or suspicious entrants to a site, which has the effect of minimizing the potential harm if a customer falls into a grey area.</a:t>
            </a:r>
          </a:p>
        </p:txBody>
      </p:sp>
    </p:spTree>
    <p:extLst>
      <p:ext uri="{BB962C8B-B14F-4D97-AF65-F5344CB8AC3E}">
        <p14:creationId xmlns:p14="http://schemas.microsoft.com/office/powerpoint/2010/main" val="127960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title" idx="4294967295"/>
          </p:nvPr>
        </p:nvSpPr>
        <p:spPr>
          <a:xfrm>
            <a:off x="1561476" y="301869"/>
            <a:ext cx="7318754" cy="586154"/>
          </a:xfrm>
        </p:spPr>
        <p:txBody>
          <a:bodyPr/>
          <a:lstStyle/>
          <a:p>
            <a:r>
              <a:rPr lang="en-US" altLang="en-US" dirty="0">
                <a:solidFill>
                  <a:srgbClr val="C00000"/>
                </a:solidFill>
              </a:rPr>
              <a:t>Registration and Verification Process - Evidence that Regulation Prevents Minors from Playing</a:t>
            </a:r>
          </a:p>
        </p:txBody>
      </p:sp>
    </p:spTree>
    <p:extLst>
      <p:ext uri="{BB962C8B-B14F-4D97-AF65-F5344CB8AC3E}">
        <p14:creationId xmlns:p14="http://schemas.microsoft.com/office/powerpoint/2010/main" val="20328969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p:cNvSpPr>
            <a:spLocks noGrp="1" noChangeArrowheads="1"/>
          </p:cNvSpPr>
          <p:nvPr>
            <p:ph type="title" idx="4294967295"/>
          </p:nvPr>
        </p:nvSpPr>
        <p:spPr>
          <a:xfrm>
            <a:off x="1581286" y="264869"/>
            <a:ext cx="6279037" cy="652462"/>
          </a:xfrm>
        </p:spPr>
        <p:txBody>
          <a:bodyPr/>
          <a:lstStyle/>
          <a:p>
            <a:r>
              <a:rPr lang="en-US" altLang="en-US" dirty="0">
                <a:solidFill>
                  <a:srgbClr val="C00000"/>
                </a:solidFill>
              </a:rPr>
              <a:t>Registration/Verification Process and Anti Money Laundering Efforts</a:t>
            </a:r>
          </a:p>
        </p:txBody>
      </p:sp>
      <p:sp>
        <p:nvSpPr>
          <p:cNvPr id="26626" name="Rectangle 16"/>
          <p:cNvSpPr>
            <a:spLocks noChangeArrowheads="1"/>
          </p:cNvSpPr>
          <p:nvPr/>
        </p:nvSpPr>
        <p:spPr bwMode="gray">
          <a:xfrm>
            <a:off x="350340" y="1112838"/>
            <a:ext cx="8368563" cy="48731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700" tIns="12700" rIns="12700" bIns="12700">
            <a:spAutoFit/>
          </a:bodyPr>
          <a:lstStyle>
            <a:lvl1pPr eaLnBrk="0" hangingPunct="0">
              <a:defRPr sz="1400">
                <a:solidFill>
                  <a:schemeClr val="tx1"/>
                </a:solidFill>
                <a:latin typeface="Gotham-Book" charset="0"/>
                <a:ea typeface="MS PGothic" pitchFamily="34" charset="-128"/>
              </a:defRPr>
            </a:lvl1pPr>
            <a:lvl2pPr marL="234950" indent="-234950" eaLnBrk="0" hangingPunct="0">
              <a:defRPr sz="1400">
                <a:solidFill>
                  <a:schemeClr val="tx1"/>
                </a:solidFill>
                <a:latin typeface="Gotham-Book" charset="0"/>
                <a:ea typeface="MS PGothic" pitchFamily="34" charset="-128"/>
              </a:defRPr>
            </a:lvl2pPr>
            <a:lvl3pPr marL="692150" indent="-23495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lvl="1" eaLnBrk="1" hangingPunct="1">
              <a:buClr>
                <a:schemeClr val="tx1"/>
              </a:buClr>
              <a:buFont typeface="Webdings" pitchFamily="18" charset="2"/>
              <a:buChar char="4"/>
            </a:pPr>
            <a:r>
              <a:rPr lang="en-GB" altLang="en-US" sz="1500" b="1" dirty="0">
                <a:latin typeface="+mn-lt"/>
                <a:cs typeface="Arial" pitchFamily="34" charset="0"/>
              </a:rPr>
              <a:t>Every transaction is recorded</a:t>
            </a:r>
            <a:r>
              <a:rPr lang="en-GB" altLang="en-US" sz="1500" dirty="0">
                <a:latin typeface="+mn-lt"/>
                <a:cs typeface="Arial" pitchFamily="34" charset="0"/>
              </a:rPr>
              <a:t>, which allows the flow of money to be easily tracked.</a:t>
            </a:r>
          </a:p>
          <a:p>
            <a:pPr lvl="1" eaLnBrk="1" hangingPunct="1">
              <a:buClr>
                <a:schemeClr val="tx1"/>
              </a:buClr>
              <a:buFont typeface="Webdings" pitchFamily="18" charset="2"/>
              <a:buChar char="4"/>
            </a:pPr>
            <a:endParaRPr lang="en-GB" altLang="en-US" sz="1500" dirty="0">
              <a:latin typeface="+mn-lt"/>
              <a:cs typeface="Arial" pitchFamily="34" charset="0"/>
            </a:endParaRPr>
          </a:p>
          <a:p>
            <a:pPr lvl="1" eaLnBrk="1" hangingPunct="1">
              <a:buClr>
                <a:schemeClr val="tx1"/>
              </a:buClr>
              <a:buFont typeface="Webdings" pitchFamily="18" charset="2"/>
              <a:buChar char="4"/>
            </a:pPr>
            <a:r>
              <a:rPr lang="en-GB" altLang="en-US" sz="1500" dirty="0">
                <a:latin typeface="+mn-lt"/>
                <a:cs typeface="Arial" pitchFamily="34" charset="0"/>
              </a:rPr>
              <a:t>There are a number of reports and checks which are designed to </a:t>
            </a:r>
            <a:r>
              <a:rPr lang="en-GB" altLang="en-US" sz="1500" b="1" dirty="0">
                <a:latin typeface="+mn-lt"/>
                <a:cs typeface="Arial" pitchFamily="34" charset="0"/>
              </a:rPr>
              <a:t>prevent or identify possible money laundering</a:t>
            </a:r>
            <a:r>
              <a:rPr lang="en-GB" altLang="en-US" sz="1500" dirty="0">
                <a:latin typeface="+mn-lt"/>
                <a:cs typeface="Arial" pitchFamily="34" charset="0"/>
              </a:rPr>
              <a:t>, including:</a:t>
            </a:r>
          </a:p>
          <a:p>
            <a:pPr lvl="1" eaLnBrk="1" hangingPunct="1">
              <a:buClr>
                <a:schemeClr val="tx1"/>
              </a:buClr>
            </a:pPr>
            <a:endParaRPr lang="en-US" altLang="en-US" sz="1500" dirty="0">
              <a:latin typeface="+mn-lt"/>
              <a:cs typeface="Arial" pitchFamily="34" charset="0"/>
            </a:endParaRPr>
          </a:p>
          <a:p>
            <a:pPr lvl="2" eaLnBrk="1" hangingPunct="1">
              <a:buClr>
                <a:schemeClr val="tx1"/>
              </a:buClr>
              <a:buFont typeface="Arial" pitchFamily="34" charset="0"/>
              <a:buChar char="•"/>
            </a:pPr>
            <a:r>
              <a:rPr lang="en-GB" altLang="en-US" sz="1500" dirty="0">
                <a:latin typeface="+mn-lt"/>
                <a:cs typeface="Arial" pitchFamily="34" charset="0"/>
              </a:rPr>
              <a:t>Reviewing unusual deposit patterns</a:t>
            </a:r>
            <a:endParaRPr lang="en-US" altLang="en-US" sz="1500" dirty="0">
              <a:latin typeface="+mn-lt"/>
              <a:cs typeface="Arial" pitchFamily="34" charset="0"/>
            </a:endParaRPr>
          </a:p>
          <a:p>
            <a:pPr lvl="2" eaLnBrk="1" hangingPunct="1">
              <a:buClr>
                <a:schemeClr val="tx1"/>
              </a:buClr>
              <a:buFont typeface="Arial" pitchFamily="34" charset="0"/>
              <a:buChar char="•"/>
            </a:pPr>
            <a:r>
              <a:rPr lang="en-GB" altLang="en-US" sz="1500" dirty="0">
                <a:latin typeface="+mn-lt"/>
                <a:cs typeface="Arial" pitchFamily="34" charset="0"/>
              </a:rPr>
              <a:t>Reviewing unusual cash-out patterns</a:t>
            </a:r>
            <a:endParaRPr lang="en-US" altLang="en-US" sz="1500" dirty="0">
              <a:latin typeface="+mn-lt"/>
              <a:cs typeface="Arial" pitchFamily="34" charset="0"/>
            </a:endParaRPr>
          </a:p>
          <a:p>
            <a:pPr lvl="2" eaLnBrk="1" hangingPunct="1">
              <a:buClr>
                <a:schemeClr val="tx1"/>
              </a:buClr>
              <a:buFont typeface="Webdings" pitchFamily="18" charset="2"/>
              <a:buChar char="4"/>
            </a:pPr>
            <a:endParaRPr lang="en-US" altLang="en-US" sz="1500" dirty="0">
              <a:latin typeface="+mn-lt"/>
              <a:cs typeface="Arial" pitchFamily="34" charset="0"/>
            </a:endParaRPr>
          </a:p>
          <a:p>
            <a:pPr lvl="1" eaLnBrk="1" hangingPunct="1">
              <a:buClr>
                <a:schemeClr val="tx1"/>
              </a:buClr>
              <a:buFont typeface="Webdings" pitchFamily="18" charset="2"/>
              <a:buChar char="4"/>
            </a:pPr>
            <a:r>
              <a:rPr lang="en-GB" altLang="en-US" sz="1500" dirty="0">
                <a:latin typeface="+mn-lt"/>
                <a:cs typeface="Arial" pitchFamily="34" charset="0"/>
              </a:rPr>
              <a:t>Should there be any evidence to support a suspicion of money laundering, the </a:t>
            </a:r>
            <a:r>
              <a:rPr lang="en-GB" altLang="en-US" sz="1500" b="1" dirty="0">
                <a:latin typeface="+mn-lt"/>
                <a:cs typeface="Arial" pitchFamily="34" charset="0"/>
              </a:rPr>
              <a:t>account is immediately suspended </a:t>
            </a:r>
            <a:r>
              <a:rPr lang="en-GB" altLang="en-US" sz="1500" dirty="0">
                <a:latin typeface="+mn-lt"/>
                <a:cs typeface="Arial" pitchFamily="34" charset="0"/>
              </a:rPr>
              <a:t>pending a full investigation. </a:t>
            </a:r>
          </a:p>
          <a:p>
            <a:pPr eaLnBrk="1" hangingPunct="1"/>
            <a:endParaRPr lang="en-GB" altLang="en-US" sz="1500" dirty="0">
              <a:latin typeface="+mn-lt"/>
              <a:cs typeface="Arial" pitchFamily="34" charset="0"/>
            </a:endParaRPr>
          </a:p>
          <a:p>
            <a:pPr lvl="1" eaLnBrk="1" hangingPunct="1">
              <a:buClr>
                <a:schemeClr val="tx1"/>
              </a:buClr>
              <a:buFont typeface="Webdings" pitchFamily="18" charset="2"/>
              <a:buChar char="4"/>
            </a:pPr>
            <a:r>
              <a:rPr lang="en-GB" altLang="en-US" sz="1500" dirty="0">
                <a:latin typeface="+mn-lt"/>
                <a:cs typeface="Arial" pitchFamily="34" charset="0"/>
              </a:rPr>
              <a:t>Operators leverage the Know Your Customer (KYC) protocols that all banks must comply with in order to issue credit or debit cards and bank accounts to their customers.</a:t>
            </a:r>
          </a:p>
          <a:p>
            <a:pPr lvl="1" eaLnBrk="1" hangingPunct="1">
              <a:buClr>
                <a:schemeClr val="tx1"/>
              </a:buClr>
              <a:buFont typeface="Webdings" pitchFamily="18" charset="2"/>
              <a:buChar char="4"/>
            </a:pPr>
            <a:endParaRPr lang="en-GB" altLang="en-US" sz="1500" dirty="0">
              <a:latin typeface="+mn-lt"/>
              <a:cs typeface="Arial" pitchFamily="34" charset="0"/>
            </a:endParaRPr>
          </a:p>
          <a:p>
            <a:pPr lvl="1" eaLnBrk="1" hangingPunct="1">
              <a:buClr>
                <a:schemeClr val="tx1"/>
              </a:buClr>
              <a:buFont typeface="Webdings" pitchFamily="18" charset="2"/>
              <a:buChar char="4"/>
            </a:pPr>
            <a:r>
              <a:rPr lang="en-GB" altLang="en-US" sz="1500" dirty="0">
                <a:latin typeface="+mn-lt"/>
                <a:cs typeface="Arial" pitchFamily="34" charset="0"/>
              </a:rPr>
              <a:t>Any </a:t>
            </a:r>
            <a:r>
              <a:rPr lang="en-GB" altLang="en-US" sz="1500" b="1" dirty="0">
                <a:latin typeface="+mn-lt"/>
                <a:cs typeface="Arial" pitchFamily="34" charset="0"/>
              </a:rPr>
              <a:t>suspicious findings will be submitted to the authorities </a:t>
            </a:r>
            <a:r>
              <a:rPr lang="en-GB" altLang="en-US" sz="1500" dirty="0">
                <a:latin typeface="+mn-lt"/>
                <a:cs typeface="Arial" pitchFamily="34" charset="0"/>
              </a:rPr>
              <a:t>through the SAR (suspicious activity reporting) process.</a:t>
            </a:r>
          </a:p>
          <a:p>
            <a:pPr lvl="1" eaLnBrk="1" hangingPunct="1">
              <a:buClr>
                <a:schemeClr val="tx1"/>
              </a:buClr>
              <a:buFont typeface="Webdings" pitchFamily="18" charset="2"/>
              <a:buChar char="4"/>
            </a:pPr>
            <a:endParaRPr lang="en-GB" altLang="en-US" sz="1500" dirty="0">
              <a:latin typeface="+mn-lt"/>
              <a:cs typeface="Arial" pitchFamily="34" charset="0"/>
            </a:endParaRPr>
          </a:p>
          <a:p>
            <a:pPr lvl="1" eaLnBrk="1" hangingPunct="1">
              <a:buClr>
                <a:schemeClr val="tx1"/>
              </a:buClr>
              <a:buFont typeface="Webdings" pitchFamily="18" charset="2"/>
              <a:buChar char="4"/>
            </a:pPr>
            <a:r>
              <a:rPr lang="en-GB" altLang="en-US" sz="1500" b="1" dirty="0">
                <a:latin typeface="+mn-lt"/>
                <a:cs typeface="Arial" pitchFamily="34" charset="0"/>
              </a:rPr>
              <a:t>All deposits have wagering restrictions </a:t>
            </a:r>
            <a:r>
              <a:rPr lang="en-GB" altLang="en-US" sz="1500" dirty="0">
                <a:latin typeface="+mn-lt"/>
                <a:cs typeface="Arial" pitchFamily="34" charset="0"/>
              </a:rPr>
              <a:t>(for example, minimum wagering requirements) so depositing a large sum and trying to cash-out without meeting these restrictions will automatically suspend the cash-out and place the account under review.  </a:t>
            </a:r>
          </a:p>
        </p:txBody>
      </p:sp>
    </p:spTree>
    <p:extLst>
      <p:ext uri="{BB962C8B-B14F-4D97-AF65-F5344CB8AC3E}">
        <p14:creationId xmlns:p14="http://schemas.microsoft.com/office/powerpoint/2010/main" val="3879504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noChangeArrowheads="1"/>
          </p:cNvSpPr>
          <p:nvPr>
            <p:ph type="title" idx="4294967295"/>
          </p:nvPr>
        </p:nvSpPr>
        <p:spPr>
          <a:xfrm>
            <a:off x="1588516" y="247284"/>
            <a:ext cx="6024061" cy="652462"/>
          </a:xfrm>
        </p:spPr>
        <p:txBody>
          <a:bodyPr/>
          <a:lstStyle/>
          <a:p>
            <a:r>
              <a:rPr lang="en-US" altLang="en-US" dirty="0">
                <a:solidFill>
                  <a:srgbClr val="C00000"/>
                </a:solidFill>
              </a:rPr>
              <a:t>Registration/Verification Process and Responsible Gaming Efforts </a:t>
            </a:r>
          </a:p>
        </p:txBody>
      </p:sp>
      <p:sp>
        <p:nvSpPr>
          <p:cNvPr id="28674" name="Rectangle 16"/>
          <p:cNvSpPr>
            <a:spLocks noChangeArrowheads="1"/>
          </p:cNvSpPr>
          <p:nvPr/>
        </p:nvSpPr>
        <p:spPr bwMode="gray">
          <a:xfrm>
            <a:off x="323916" y="1032154"/>
            <a:ext cx="8553260" cy="43345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2700" tIns="12700" rIns="12700" bIns="12700">
            <a:spAutoFit/>
          </a:bodyPr>
          <a:lstStyle>
            <a:lvl1pPr marL="342900" indent="-342900" eaLnBrk="0" hangingPunct="0">
              <a:defRPr sz="1400">
                <a:solidFill>
                  <a:schemeClr val="tx1"/>
                </a:solidFill>
                <a:latin typeface="Gotham-Book" charset="0"/>
                <a:ea typeface="MS PGothic" pitchFamily="34" charset="-128"/>
              </a:defRPr>
            </a:lvl1pPr>
            <a:lvl2pPr eaLnBrk="0" hangingPunct="0">
              <a:defRPr sz="1400">
                <a:solidFill>
                  <a:schemeClr val="tx1"/>
                </a:solidFill>
                <a:latin typeface="Gotham-Book" charset="0"/>
                <a:ea typeface="MS PGothic" pitchFamily="34" charset="-128"/>
              </a:defRPr>
            </a:lvl2pPr>
            <a:lvl3pPr marL="692150" indent="-234950" eaLnBrk="0" hangingPunct="0">
              <a:defRPr sz="1400">
                <a:solidFill>
                  <a:schemeClr val="tx1"/>
                </a:solidFill>
                <a:latin typeface="Gotham-Book" charset="0"/>
                <a:ea typeface="MS PGothic" pitchFamily="34" charset="-128"/>
              </a:defRPr>
            </a:lvl3pPr>
            <a:lvl4pPr marL="1600200" indent="-228600" eaLnBrk="0" hangingPunct="0">
              <a:defRPr sz="1400">
                <a:solidFill>
                  <a:schemeClr val="tx1"/>
                </a:solidFill>
                <a:latin typeface="Gotham-Book" charset="0"/>
                <a:ea typeface="MS PGothic" pitchFamily="34" charset="-128"/>
              </a:defRPr>
            </a:lvl4pPr>
            <a:lvl5pPr marL="2057400" indent="-228600" eaLnBrk="0" hangingPunct="0">
              <a:defRPr sz="1400">
                <a:solidFill>
                  <a:schemeClr val="tx1"/>
                </a:solidFill>
                <a:latin typeface="Gotham-Book" charset="0"/>
                <a:ea typeface="MS PGothic" pitchFamily="34" charset="-128"/>
              </a:defRPr>
            </a:lvl5pPr>
            <a:lvl6pPr marL="2514600" indent="-228600" eaLnBrk="0" fontAlgn="base" hangingPunct="0">
              <a:spcBef>
                <a:spcPct val="0"/>
              </a:spcBef>
              <a:spcAft>
                <a:spcPct val="0"/>
              </a:spcAft>
              <a:defRPr sz="1400">
                <a:solidFill>
                  <a:schemeClr val="tx1"/>
                </a:solidFill>
                <a:latin typeface="Gotham-Book" charset="0"/>
                <a:ea typeface="MS PGothic" pitchFamily="34" charset="-128"/>
              </a:defRPr>
            </a:lvl6pPr>
            <a:lvl7pPr marL="2971800" indent="-228600" eaLnBrk="0" fontAlgn="base" hangingPunct="0">
              <a:spcBef>
                <a:spcPct val="0"/>
              </a:spcBef>
              <a:spcAft>
                <a:spcPct val="0"/>
              </a:spcAft>
              <a:defRPr sz="1400">
                <a:solidFill>
                  <a:schemeClr val="tx1"/>
                </a:solidFill>
                <a:latin typeface="Gotham-Book" charset="0"/>
                <a:ea typeface="MS PGothic" pitchFamily="34" charset="-128"/>
              </a:defRPr>
            </a:lvl7pPr>
            <a:lvl8pPr marL="3429000" indent="-228600" eaLnBrk="0" fontAlgn="base" hangingPunct="0">
              <a:spcBef>
                <a:spcPct val="0"/>
              </a:spcBef>
              <a:spcAft>
                <a:spcPct val="0"/>
              </a:spcAft>
              <a:defRPr sz="1400">
                <a:solidFill>
                  <a:schemeClr val="tx1"/>
                </a:solidFill>
                <a:latin typeface="Gotham-Book" charset="0"/>
                <a:ea typeface="MS PGothic" pitchFamily="34" charset="-128"/>
              </a:defRPr>
            </a:lvl8pPr>
            <a:lvl9pPr marL="3886200" indent="-228600" eaLnBrk="0" fontAlgn="base" hangingPunct="0">
              <a:spcBef>
                <a:spcPct val="0"/>
              </a:spcBef>
              <a:spcAft>
                <a:spcPct val="0"/>
              </a:spcAft>
              <a:defRPr sz="1400">
                <a:solidFill>
                  <a:schemeClr val="tx1"/>
                </a:solidFill>
                <a:latin typeface="Gotham-Book" charset="0"/>
                <a:ea typeface="MS PGothic" pitchFamily="34" charset="-128"/>
              </a:defRPr>
            </a:lvl9pPr>
          </a:lstStyle>
          <a:p>
            <a:pPr marL="0" lvl="1" eaLnBrk="1" hangingPunct="1">
              <a:buClr>
                <a:schemeClr val="tx1"/>
              </a:buClr>
              <a:buFont typeface="Webdings" pitchFamily="18" charset="2"/>
              <a:buChar char="4"/>
            </a:pPr>
            <a:endParaRPr lang="en-US" sz="1600" dirty="0">
              <a:latin typeface="+mj-lt"/>
            </a:endParaRPr>
          </a:p>
          <a:p>
            <a:pPr marL="0" lvl="1" eaLnBrk="1" hangingPunct="1">
              <a:buClr>
                <a:schemeClr val="tx1"/>
              </a:buClr>
              <a:buFont typeface="Webdings" pitchFamily="18" charset="2"/>
              <a:buChar char="4"/>
            </a:pPr>
            <a:r>
              <a:rPr lang="en-US" sz="1600" dirty="0">
                <a:latin typeface="+mn-lt"/>
              </a:rPr>
              <a:t>A regulated mobile sports betting environment can be even </a:t>
            </a:r>
            <a:r>
              <a:rPr lang="en-US" sz="1600" b="1" dirty="0">
                <a:latin typeface="+mn-lt"/>
              </a:rPr>
              <a:t>more conducive to effective responsible gaming programs </a:t>
            </a:r>
            <a:r>
              <a:rPr lang="en-US" sz="1600" dirty="0">
                <a:latin typeface="+mn-lt"/>
              </a:rPr>
              <a:t>than the bricks and mortar casino environment. </a:t>
            </a:r>
            <a:endParaRPr lang="en-US" altLang="en-US" sz="1600" dirty="0">
              <a:latin typeface="+mn-lt"/>
              <a:cs typeface="Arial" pitchFamily="34" charset="0"/>
            </a:endParaRPr>
          </a:p>
          <a:p>
            <a:pPr marL="0" lvl="1" eaLnBrk="1" hangingPunct="1">
              <a:buClr>
                <a:schemeClr val="tx1"/>
              </a:buClr>
              <a:buFont typeface="Webdings" pitchFamily="18" charset="2"/>
              <a:buChar char="4"/>
            </a:pPr>
            <a:endParaRPr lang="en-US" altLang="en-US" sz="1600" dirty="0">
              <a:latin typeface="+mn-lt"/>
              <a:cs typeface="Arial" pitchFamily="34" charset="0"/>
            </a:endParaRPr>
          </a:p>
          <a:p>
            <a:pPr marL="0" lvl="1" eaLnBrk="1" hangingPunct="1">
              <a:buClr>
                <a:schemeClr val="tx1"/>
              </a:buClr>
              <a:buFont typeface="Webdings" pitchFamily="18" charset="2"/>
              <a:buChar char="4"/>
            </a:pPr>
            <a:r>
              <a:rPr lang="en-US" altLang="en-US" sz="1600" dirty="0">
                <a:latin typeface="+mn-lt"/>
                <a:cs typeface="Arial" pitchFamily="34" charset="0"/>
              </a:rPr>
              <a:t>Online technology provides players with the </a:t>
            </a:r>
            <a:r>
              <a:rPr lang="en-US" altLang="en-US" sz="1600" b="1" dirty="0">
                <a:latin typeface="+mn-lt"/>
                <a:cs typeface="Arial" pitchFamily="34" charset="0"/>
              </a:rPr>
              <a:t>ability to manage their sports betting in real-time</a:t>
            </a:r>
            <a:r>
              <a:rPr lang="en-US" altLang="en-US" sz="1600" dirty="0">
                <a:latin typeface="+mn-lt"/>
                <a:cs typeface="Arial" pitchFamily="34" charset="0"/>
              </a:rPr>
              <a:t>: </a:t>
            </a:r>
          </a:p>
          <a:p>
            <a:pPr marL="0" lvl="1" eaLnBrk="1" hangingPunct="1">
              <a:buClr>
                <a:schemeClr val="tx1"/>
              </a:buClr>
            </a:pPr>
            <a:endParaRPr lang="en-US" altLang="en-US" sz="1600" dirty="0">
              <a:latin typeface="+mn-lt"/>
              <a:cs typeface="Arial" pitchFamily="34" charset="0"/>
            </a:endParaRPr>
          </a:p>
          <a:p>
            <a:pPr lvl="2" eaLnBrk="1" hangingPunct="1">
              <a:buClr>
                <a:schemeClr val="tx1"/>
              </a:buClr>
              <a:buFont typeface="Arial" pitchFamily="34" charset="0"/>
              <a:buChar char="•"/>
            </a:pPr>
            <a:r>
              <a:rPr lang="en-US" altLang="en-US" sz="1600" dirty="0">
                <a:latin typeface="+mn-lt"/>
                <a:cs typeface="Arial" pitchFamily="34" charset="0"/>
              </a:rPr>
              <a:t>Setting </a:t>
            </a:r>
            <a:r>
              <a:rPr lang="en-US" altLang="en-US" sz="1600" i="1" dirty="0">
                <a:latin typeface="+mn-lt"/>
                <a:cs typeface="Arial" pitchFamily="34" charset="0"/>
              </a:rPr>
              <a:t>daily</a:t>
            </a:r>
            <a:r>
              <a:rPr lang="en-US" altLang="en-US" sz="1600" dirty="0">
                <a:latin typeface="+mn-lt"/>
                <a:cs typeface="Arial" pitchFamily="34" charset="0"/>
              </a:rPr>
              <a:t>, </a:t>
            </a:r>
            <a:r>
              <a:rPr lang="en-US" altLang="en-US" sz="1600" i="1" dirty="0">
                <a:latin typeface="+mn-lt"/>
                <a:cs typeface="Arial" pitchFamily="34" charset="0"/>
              </a:rPr>
              <a:t>weekly</a:t>
            </a:r>
            <a:r>
              <a:rPr lang="en-US" altLang="en-US" sz="1600" dirty="0">
                <a:latin typeface="+mn-lt"/>
                <a:cs typeface="Arial" pitchFamily="34" charset="0"/>
              </a:rPr>
              <a:t>, </a:t>
            </a:r>
            <a:r>
              <a:rPr lang="en-US" altLang="en-US" sz="1600" i="1" dirty="0">
                <a:latin typeface="+mn-lt"/>
                <a:cs typeface="Arial" pitchFamily="34" charset="0"/>
              </a:rPr>
              <a:t>monthly </a:t>
            </a:r>
            <a:r>
              <a:rPr lang="en-US" altLang="en-US" sz="1600" dirty="0">
                <a:latin typeface="+mn-lt"/>
                <a:cs typeface="Arial" pitchFamily="34" charset="0"/>
              </a:rPr>
              <a:t>deposit limits;</a:t>
            </a:r>
          </a:p>
          <a:p>
            <a:pPr lvl="2" eaLnBrk="1" hangingPunct="1">
              <a:buClr>
                <a:schemeClr val="tx1"/>
              </a:buClr>
              <a:buFont typeface="Arial" pitchFamily="34" charset="0"/>
              <a:buChar char="•"/>
            </a:pPr>
            <a:r>
              <a:rPr lang="en-US" altLang="en-US" sz="1600" dirty="0">
                <a:latin typeface="+mn-lt"/>
                <a:cs typeface="Arial" pitchFamily="34" charset="0"/>
              </a:rPr>
              <a:t>Setting session limits to advise when a time threshold has been hit;</a:t>
            </a:r>
          </a:p>
          <a:p>
            <a:pPr lvl="2" eaLnBrk="1" hangingPunct="1">
              <a:buClr>
                <a:schemeClr val="tx1"/>
              </a:buClr>
              <a:buFont typeface="Arial" pitchFamily="34" charset="0"/>
              <a:buChar char="•"/>
            </a:pPr>
            <a:r>
              <a:rPr lang="en-US" altLang="en-US" sz="1600" dirty="0">
                <a:latin typeface="+mn-lt"/>
                <a:cs typeface="Arial" pitchFamily="34" charset="0"/>
              </a:rPr>
              <a:t>Setting a cool-off period;</a:t>
            </a:r>
          </a:p>
          <a:p>
            <a:pPr lvl="2" eaLnBrk="1" hangingPunct="1">
              <a:buClr>
                <a:schemeClr val="tx1"/>
              </a:buClr>
              <a:buFont typeface="Arial" pitchFamily="34" charset="0"/>
              <a:buChar char="•"/>
            </a:pPr>
            <a:r>
              <a:rPr lang="en-US" altLang="en-US" sz="1600" dirty="0">
                <a:latin typeface="+mn-lt"/>
                <a:cs typeface="Arial" pitchFamily="34" charset="0"/>
              </a:rPr>
              <a:t>Allowing players to self-exclude from the site for a defined period of time or forever;</a:t>
            </a:r>
          </a:p>
          <a:p>
            <a:pPr lvl="2" eaLnBrk="1" hangingPunct="1">
              <a:buClr>
                <a:schemeClr val="tx1"/>
              </a:buClr>
              <a:buFont typeface="Arial" pitchFamily="34" charset="0"/>
              <a:buChar char="•"/>
            </a:pPr>
            <a:r>
              <a:rPr lang="en-US" altLang="en-US" sz="1600" dirty="0">
                <a:latin typeface="+mn-lt"/>
                <a:cs typeface="Arial" pitchFamily="34" charset="0"/>
              </a:rPr>
              <a:t>Fully auditable transaction history (deposits, withdrawals,</a:t>
            </a:r>
            <a:r>
              <a:rPr lang="en-US" altLang="en-US" sz="1600" dirty="0">
                <a:solidFill>
                  <a:srgbClr val="FF3300"/>
                </a:solidFill>
                <a:latin typeface="+mn-lt"/>
                <a:cs typeface="Arial" pitchFamily="34" charset="0"/>
              </a:rPr>
              <a:t> </a:t>
            </a:r>
            <a:r>
              <a:rPr lang="en-US" altLang="en-US" sz="1600" dirty="0">
                <a:solidFill>
                  <a:srgbClr val="0D0D0D"/>
                </a:solidFill>
                <a:latin typeface="+mn-lt"/>
                <a:cs typeface="Arial" pitchFamily="34" charset="0"/>
              </a:rPr>
              <a:t>and wins/losses</a:t>
            </a:r>
            <a:r>
              <a:rPr lang="en-US" altLang="en-US" sz="1600" dirty="0">
                <a:latin typeface="+mn-lt"/>
                <a:cs typeface="Arial" pitchFamily="34" charset="0"/>
              </a:rPr>
              <a:t>); and</a:t>
            </a:r>
          </a:p>
          <a:p>
            <a:pPr lvl="2" eaLnBrk="1" hangingPunct="1">
              <a:buClr>
                <a:schemeClr val="tx1"/>
              </a:buClr>
              <a:buFont typeface="Arial" pitchFamily="34" charset="0"/>
              <a:buChar char="•"/>
            </a:pPr>
            <a:r>
              <a:rPr lang="en-US" sz="1600" dirty="0">
                <a:latin typeface="+mn-lt"/>
              </a:rPr>
              <a:t>Requirements for regulated sites to provide information that promotes awareness about problem gambling and services and resources for those who may have a gambling problem.</a:t>
            </a:r>
          </a:p>
          <a:p>
            <a:pPr marL="0" lvl="1" eaLnBrk="1" hangingPunct="1">
              <a:buClr>
                <a:schemeClr val="tx1"/>
              </a:buClr>
              <a:buFont typeface="Webdings" pitchFamily="18" charset="2"/>
              <a:buChar char="4"/>
            </a:pPr>
            <a:endParaRPr lang="en-US" altLang="en-US" sz="800" dirty="0">
              <a:latin typeface="+mj-lt"/>
              <a:cs typeface="Arial" pitchFamily="34" charset="0"/>
            </a:endParaRPr>
          </a:p>
        </p:txBody>
      </p:sp>
    </p:spTree>
    <p:extLst>
      <p:ext uri="{BB962C8B-B14F-4D97-AF65-F5344CB8AC3E}">
        <p14:creationId xmlns:p14="http://schemas.microsoft.com/office/powerpoint/2010/main" val="34877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447287"/>
            <a:ext cx="7221537" cy="593725"/>
          </a:xfrm>
        </p:spPr>
        <p:txBody>
          <a:bodyPr/>
          <a:lstStyle/>
          <a:p>
            <a:r>
              <a:rPr lang="en-US" sz="2400" dirty="0">
                <a:solidFill>
                  <a:srgbClr val="C00000"/>
                </a:solidFill>
              </a:rPr>
              <a:t>Sports Book Economics – an Overview</a:t>
            </a:r>
            <a:br>
              <a:rPr lang="en-US" sz="2400" dirty="0">
                <a:solidFill>
                  <a:srgbClr val="C00000"/>
                </a:solidFill>
              </a:rPr>
            </a:br>
            <a:endParaRPr lang="en-US" sz="2400" dirty="0">
              <a:solidFill>
                <a:srgbClr val="C00000"/>
              </a:solidFill>
            </a:endParaRP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800" y="914400"/>
            <a:ext cx="8382000" cy="5059363"/>
          </a:xfrm>
        </p:spPr>
        <p:txBody>
          <a:bodyPr/>
          <a:lstStyle/>
          <a:p>
            <a:r>
              <a:rPr lang="en-US" b="1" dirty="0">
                <a:solidFill>
                  <a:schemeClr val="tx1"/>
                </a:solidFill>
              </a:rPr>
              <a:t>Sports Books Economics – Currently in Nevada</a:t>
            </a:r>
          </a:p>
          <a:p>
            <a:endParaRPr lang="en-US" b="1" dirty="0">
              <a:solidFill>
                <a:schemeClr val="tx1"/>
              </a:solidFill>
            </a:endParaRPr>
          </a:p>
        </p:txBody>
      </p:sp>
      <p:pic>
        <p:nvPicPr>
          <p:cNvPr id="149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422" y="2025156"/>
            <a:ext cx="5303520" cy="4303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07094" y="2230447"/>
            <a:ext cx="3474720" cy="4616648"/>
          </a:xfrm>
          <a:prstGeom prst="rect">
            <a:avLst/>
          </a:prstGeom>
        </p:spPr>
        <p:txBody>
          <a:bodyPr wrap="square">
            <a:spAutoFit/>
          </a:bodyPr>
          <a:lstStyle/>
          <a:p>
            <a:r>
              <a:rPr lang="en-US" sz="1400" b="1" dirty="0"/>
              <a:t>For every $100 customers bet:</a:t>
            </a:r>
          </a:p>
          <a:p>
            <a:endParaRPr lang="en-US" sz="1400" b="1" dirty="0"/>
          </a:p>
          <a:p>
            <a:pPr marL="171450" indent="-171450">
              <a:buFont typeface="Wingdings" panose="05000000000000000000" pitchFamily="2" charset="2"/>
              <a:buChar char="§"/>
            </a:pPr>
            <a:r>
              <a:rPr lang="en-US" sz="1400" b="1" dirty="0">
                <a:solidFill>
                  <a:srgbClr val="FF0000"/>
                </a:solidFill>
              </a:rPr>
              <a:t>$95</a:t>
            </a:r>
            <a:r>
              <a:rPr lang="en-US" sz="1400" dirty="0"/>
              <a:t> to winning bettors.</a:t>
            </a:r>
          </a:p>
          <a:p>
            <a:endParaRPr lang="en-US" sz="1400" dirty="0"/>
          </a:p>
          <a:p>
            <a:pPr marL="171450" indent="-171450">
              <a:buFont typeface="Wingdings" panose="05000000000000000000" pitchFamily="2" charset="2"/>
              <a:buChar char="§"/>
            </a:pPr>
            <a:r>
              <a:rPr lang="en-US" sz="1400" b="1" dirty="0">
                <a:solidFill>
                  <a:srgbClr val="FF0000"/>
                </a:solidFill>
              </a:rPr>
              <a:t>$0.34</a:t>
            </a:r>
            <a:r>
              <a:rPr lang="en-US" sz="1400" dirty="0"/>
              <a:t> to the state government, the result of a </a:t>
            </a:r>
            <a:r>
              <a:rPr lang="en-US" sz="1400" b="1" dirty="0">
                <a:solidFill>
                  <a:srgbClr val="002060"/>
                </a:solidFill>
              </a:rPr>
              <a:t>6.75% NV tax</a:t>
            </a:r>
            <a:r>
              <a:rPr lang="en-US" sz="1400" dirty="0"/>
              <a:t> on GGR</a:t>
            </a:r>
          </a:p>
          <a:p>
            <a:pPr marL="171450" indent="-171450">
              <a:buFont typeface="Wingdings" panose="05000000000000000000" pitchFamily="2" charset="2"/>
              <a:buChar char="§"/>
            </a:pPr>
            <a:endParaRPr lang="en-US" sz="1400" dirty="0"/>
          </a:p>
          <a:p>
            <a:pPr marL="171450" indent="-171450">
              <a:buFont typeface="Wingdings" panose="05000000000000000000" pitchFamily="2" charset="2"/>
              <a:buChar char="§"/>
            </a:pPr>
            <a:r>
              <a:rPr lang="en-US" sz="1400" b="1" dirty="0">
                <a:solidFill>
                  <a:srgbClr val="FF0000"/>
                </a:solidFill>
              </a:rPr>
              <a:t>$0.25</a:t>
            </a:r>
            <a:r>
              <a:rPr lang="en-US" sz="1400" dirty="0"/>
              <a:t> to the federal government, as a result of the 0.25% federal excise tax on the handle, the equivalent to a </a:t>
            </a:r>
            <a:r>
              <a:rPr lang="en-US" sz="1400" b="1" dirty="0"/>
              <a:t>5% tax on GGR</a:t>
            </a:r>
          </a:p>
          <a:p>
            <a:pPr marL="171450" indent="-171450">
              <a:buFont typeface="Wingdings" panose="05000000000000000000" pitchFamily="2" charset="2"/>
              <a:buChar char="§"/>
            </a:pPr>
            <a:endParaRPr lang="en-US" sz="1400" dirty="0"/>
          </a:p>
          <a:p>
            <a:pPr marL="171450" indent="-171450">
              <a:buFont typeface="Wingdings" panose="05000000000000000000" pitchFamily="2" charset="2"/>
              <a:buChar char="§"/>
            </a:pPr>
            <a:r>
              <a:rPr lang="en-US" sz="1400" b="1" dirty="0">
                <a:solidFill>
                  <a:srgbClr val="FF0000"/>
                </a:solidFill>
              </a:rPr>
              <a:t>$4.41</a:t>
            </a:r>
            <a:r>
              <a:rPr lang="en-US" sz="1400" dirty="0"/>
              <a:t> remainder pays licensees, overhead, advertising, payroll, technology, and other expenses.  Typically sports books operate on razor thin margins as  </a:t>
            </a:r>
            <a:r>
              <a:rPr lang="en-US" sz="1400" b="1" dirty="0"/>
              <a:t>marketing and payroll normally account up to 40% of revenue.</a:t>
            </a:r>
          </a:p>
          <a:p>
            <a:pPr marL="171450" indent="-171450">
              <a:buFont typeface="Wingdings" panose="05000000000000000000" pitchFamily="2" charset="2"/>
              <a:buChar char="§"/>
            </a:pPr>
            <a:endParaRPr lang="en-US" sz="1400" dirty="0"/>
          </a:p>
          <a:p>
            <a:r>
              <a:rPr lang="en-US" sz="1400" dirty="0"/>
              <a:t> </a:t>
            </a:r>
          </a:p>
        </p:txBody>
      </p:sp>
      <p:sp>
        <p:nvSpPr>
          <p:cNvPr id="4" name="Rectangle 3">
            <a:extLst>
              <a:ext uri="{FF2B5EF4-FFF2-40B4-BE49-F238E27FC236}">
                <a16:creationId xmlns:a16="http://schemas.microsoft.com/office/drawing/2014/main" id="{7C1A5576-D10E-48F4-86D2-15EDE3DB9D91}"/>
              </a:ext>
            </a:extLst>
          </p:cNvPr>
          <p:cNvSpPr/>
          <p:nvPr/>
        </p:nvSpPr>
        <p:spPr>
          <a:xfrm>
            <a:off x="1462088" y="1313586"/>
            <a:ext cx="6450012" cy="830997"/>
          </a:xfrm>
          <a:prstGeom prst="rect">
            <a:avLst/>
          </a:prstGeom>
        </p:spPr>
        <p:txBody>
          <a:bodyPr wrap="square">
            <a:spAutoFit/>
          </a:bodyPr>
          <a:lstStyle/>
          <a:p>
            <a:r>
              <a:rPr lang="en-US" sz="1600" b="1" dirty="0"/>
              <a:t>On average, a sportsbook’s revenue is only </a:t>
            </a:r>
            <a:r>
              <a:rPr lang="en-US" sz="1600" b="1" dirty="0">
                <a:solidFill>
                  <a:srgbClr val="C00000"/>
                </a:solidFill>
              </a:rPr>
              <a:t>about 5% </a:t>
            </a:r>
            <a:r>
              <a:rPr lang="en-US" sz="1600" b="1" dirty="0"/>
              <a:t>of the handle (the total amount wagered) </a:t>
            </a:r>
            <a:r>
              <a:rPr lang="en-US" sz="1600" b="1" u="sng" dirty="0"/>
              <a:t>before taxes and other expenses</a:t>
            </a:r>
            <a:r>
              <a:rPr lang="en-US" sz="1600" b="1" dirty="0"/>
              <a:t>. Returns to operators are low, even in a low-tax state.</a:t>
            </a:r>
            <a:endParaRPr lang="en-US" sz="1600" dirty="0"/>
          </a:p>
        </p:txBody>
      </p:sp>
    </p:spTree>
    <p:extLst>
      <p:ext uri="{BB962C8B-B14F-4D97-AF65-F5344CB8AC3E}">
        <p14:creationId xmlns:p14="http://schemas.microsoft.com/office/powerpoint/2010/main" val="2566791523"/>
      </p:ext>
    </p:extLst>
  </p:cSld>
  <p:clrMapOvr>
    <a:masterClrMapping/>
  </p:clrMapOvr>
  <p:transition>
    <p:split orient="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447287"/>
            <a:ext cx="7221537" cy="593725"/>
          </a:xfrm>
        </p:spPr>
        <p:txBody>
          <a:bodyPr/>
          <a:lstStyle/>
          <a:p>
            <a:r>
              <a:rPr lang="en-US" sz="2400" dirty="0">
                <a:solidFill>
                  <a:srgbClr val="C00000"/>
                </a:solidFill>
              </a:rPr>
              <a:t>Sports Book Economics – an Overview</a:t>
            </a:r>
            <a:br>
              <a:rPr lang="en-US" sz="2400" dirty="0">
                <a:solidFill>
                  <a:srgbClr val="C00000"/>
                </a:solidFill>
              </a:rPr>
            </a:br>
            <a:endParaRPr lang="en-US" sz="2400" dirty="0">
              <a:solidFill>
                <a:srgbClr val="C00000"/>
              </a:solidFill>
            </a:endParaRP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304800" y="1066800"/>
            <a:ext cx="8382000" cy="5059363"/>
          </a:xfrm>
        </p:spPr>
        <p:txBody>
          <a:bodyPr/>
          <a:lstStyle/>
          <a:p>
            <a:r>
              <a:rPr lang="en-US" b="1" dirty="0">
                <a:solidFill>
                  <a:schemeClr val="tx1"/>
                </a:solidFill>
              </a:rPr>
              <a:t>Sports books Economics – Not a Panacea - Nevada Example</a:t>
            </a:r>
          </a:p>
          <a:p>
            <a:endParaRPr lang="en-US" b="1" dirty="0">
              <a:solidFill>
                <a:schemeClr val="tx1"/>
              </a:solidFill>
            </a:endParaRPr>
          </a:p>
          <a:p>
            <a:pPr lvl="1"/>
            <a:r>
              <a:rPr lang="en-US" dirty="0">
                <a:solidFill>
                  <a:schemeClr val="tx1"/>
                </a:solidFill>
              </a:rPr>
              <a:t>In 2017, NV sports books had $4.9B in sports wagers placed and had $249M  in revenue.  A retention rate or “hold” of 5.11%</a:t>
            </a:r>
          </a:p>
          <a:p>
            <a:pPr lvl="1"/>
            <a:endParaRPr lang="en-US" dirty="0">
              <a:solidFill>
                <a:schemeClr val="tx1"/>
              </a:solidFill>
            </a:endParaRPr>
          </a:p>
          <a:p>
            <a:pPr lvl="1"/>
            <a:r>
              <a:rPr lang="en-US" dirty="0">
                <a:solidFill>
                  <a:schemeClr val="tx1"/>
                </a:solidFill>
              </a:rPr>
              <a:t>Over the past twenty years, NV sports books held only 5.42% of sports wagers as revenue.</a:t>
            </a:r>
          </a:p>
          <a:p>
            <a:pPr lvl="2"/>
            <a:r>
              <a:rPr lang="en-US" dirty="0">
                <a:solidFill>
                  <a:schemeClr val="tx1"/>
                </a:solidFill>
              </a:rPr>
              <a:t>Typical or “straight bets” which account for the vast majority of bets hold 4.45% of total wagers at a perfectly balanced sports book.  Less frequent bets (parlay, round robins, prop bets, exotics, etc.) have higher hold percentages and help to increase the overall average hold up from 4.45%</a:t>
            </a:r>
          </a:p>
          <a:p>
            <a:pPr lvl="2"/>
            <a:r>
              <a:rPr lang="en-US" dirty="0">
                <a:solidFill>
                  <a:schemeClr val="tx1"/>
                </a:solidFill>
              </a:rPr>
              <a:t>While hold percentages have been higher in some of the new sports betting jurisdictions, as players become more educated the hold percentages will approach those experienced in Nevada.</a:t>
            </a:r>
          </a:p>
          <a:p>
            <a:pPr lvl="2"/>
            <a:endParaRPr lang="en-US" dirty="0">
              <a:solidFill>
                <a:schemeClr val="tx1"/>
              </a:solidFill>
            </a:endParaRPr>
          </a:p>
          <a:p>
            <a:pPr lvl="1"/>
            <a:r>
              <a:rPr lang="en-US" b="1" dirty="0">
                <a:solidFill>
                  <a:schemeClr val="tx1"/>
                </a:solidFill>
              </a:rPr>
              <a:t>Assuming a 5% hold, the black market estimates of $150B wagered annually should account for approximately $7.5B in revenue annually.</a:t>
            </a:r>
          </a:p>
          <a:p>
            <a:pPr lvl="2"/>
            <a:endParaRPr lang="en-US" dirty="0">
              <a:solidFill>
                <a:schemeClr val="tx1"/>
              </a:solidFill>
            </a:endParaRPr>
          </a:p>
          <a:p>
            <a:pPr lvl="1"/>
            <a:r>
              <a:rPr lang="en-US" dirty="0">
                <a:solidFill>
                  <a:schemeClr val="tx1"/>
                </a:solidFill>
              </a:rPr>
              <a:t>Nevada sports wagering accounts for just 2% of state GGR</a:t>
            </a:r>
          </a:p>
          <a:p>
            <a:pPr marL="0" indent="0">
              <a:buNone/>
            </a:pPr>
            <a:endParaRPr lang="en-US" b="1" dirty="0">
              <a:solidFill>
                <a:schemeClr val="tx1"/>
              </a:solidFill>
            </a:endParaRPr>
          </a:p>
          <a:p>
            <a:endParaRPr lang="en-US" b="1" dirty="0">
              <a:solidFill>
                <a:schemeClr val="tx1"/>
              </a:solidFill>
            </a:endParaRPr>
          </a:p>
        </p:txBody>
      </p:sp>
    </p:spTree>
    <p:extLst>
      <p:ext uri="{BB962C8B-B14F-4D97-AF65-F5344CB8AC3E}">
        <p14:creationId xmlns:p14="http://schemas.microsoft.com/office/powerpoint/2010/main" val="1064716886"/>
      </p:ext>
    </p:extLst>
  </p:cSld>
  <p:clrMapOvr>
    <a:masterClrMapping/>
  </p:clrMapOvr>
  <p:transition>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447287"/>
            <a:ext cx="7221537" cy="593725"/>
          </a:xfrm>
        </p:spPr>
        <p:txBody>
          <a:bodyPr/>
          <a:lstStyle/>
          <a:p>
            <a:r>
              <a:rPr lang="en-US" sz="2400" dirty="0">
                <a:solidFill>
                  <a:srgbClr val="C00000"/>
                </a:solidFill>
              </a:rPr>
              <a:t>Sports Book Economics – an Overview</a:t>
            </a:r>
            <a:br>
              <a:rPr lang="en-US" sz="2400" dirty="0">
                <a:solidFill>
                  <a:srgbClr val="C00000"/>
                </a:solidFill>
              </a:rPr>
            </a:br>
            <a:endParaRPr lang="en-US" sz="2400" dirty="0">
              <a:solidFill>
                <a:srgbClr val="C00000"/>
              </a:solidFill>
            </a:endParaRP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449943" y="936172"/>
            <a:ext cx="8382000" cy="5516880"/>
          </a:xfrm>
        </p:spPr>
        <p:txBody>
          <a:bodyPr/>
          <a:lstStyle/>
          <a:p>
            <a:r>
              <a:rPr lang="en-US" sz="1800" b="1" u="sng" dirty="0">
                <a:solidFill>
                  <a:schemeClr val="tx1"/>
                </a:solidFill>
              </a:rPr>
              <a:t>Risk Management in the Sports Book</a:t>
            </a:r>
            <a:endParaRPr lang="en-US" dirty="0">
              <a:solidFill>
                <a:schemeClr val="tx1"/>
              </a:solidFill>
            </a:endParaRPr>
          </a:p>
          <a:p>
            <a:pPr marL="114300" lvl="1" indent="0">
              <a:buNone/>
            </a:pPr>
            <a:endParaRPr lang="en-US" dirty="0">
              <a:solidFill>
                <a:schemeClr val="tx1"/>
              </a:solidFill>
            </a:endParaRPr>
          </a:p>
          <a:p>
            <a:pPr lvl="2"/>
            <a:r>
              <a:rPr lang="en-US" sz="1600" dirty="0">
                <a:solidFill>
                  <a:schemeClr val="tx1"/>
                </a:solidFill>
              </a:rPr>
              <a:t>The </a:t>
            </a:r>
            <a:r>
              <a:rPr lang="en-US" sz="1600" b="1" dirty="0">
                <a:solidFill>
                  <a:schemeClr val="tx1"/>
                </a:solidFill>
              </a:rPr>
              <a:t>liability in the sports book is managed in real time </a:t>
            </a:r>
            <a:r>
              <a:rPr lang="en-US" sz="1600" dirty="0">
                <a:solidFill>
                  <a:schemeClr val="tx1"/>
                </a:solidFill>
              </a:rPr>
              <a:t>by a group of individuals constantly reviewing large amounts of data.  </a:t>
            </a:r>
          </a:p>
          <a:p>
            <a:pPr marL="461962" lvl="2" indent="0">
              <a:buNone/>
            </a:pPr>
            <a:endParaRPr lang="en-US" sz="1600" dirty="0">
              <a:solidFill>
                <a:schemeClr val="tx1"/>
              </a:solidFill>
            </a:endParaRPr>
          </a:p>
          <a:p>
            <a:pPr lvl="2"/>
            <a:r>
              <a:rPr lang="en-US" sz="1600" dirty="0">
                <a:solidFill>
                  <a:schemeClr val="tx1"/>
                </a:solidFill>
              </a:rPr>
              <a:t>The </a:t>
            </a:r>
            <a:r>
              <a:rPr lang="en-US" sz="1600" b="1" dirty="0">
                <a:solidFill>
                  <a:schemeClr val="tx1"/>
                </a:solidFill>
              </a:rPr>
              <a:t>goal of a sports book is to manage risk so the game is balanced</a:t>
            </a:r>
            <a:r>
              <a:rPr lang="en-US" sz="1600" dirty="0">
                <a:solidFill>
                  <a:schemeClr val="tx1"/>
                </a:solidFill>
              </a:rPr>
              <a:t>.  A balanced game refers to a situation where there are equal amounts of wagers on each side.  In those rare situations, the sports books has no exposure and retains only the premium charged to customers for placing the wager. </a:t>
            </a:r>
          </a:p>
          <a:p>
            <a:pPr marL="461962" lvl="2" indent="0">
              <a:buNone/>
            </a:pPr>
            <a:endParaRPr lang="en-US" sz="1600" dirty="0">
              <a:solidFill>
                <a:schemeClr val="tx1"/>
              </a:solidFill>
            </a:endParaRPr>
          </a:p>
          <a:p>
            <a:pPr lvl="2"/>
            <a:r>
              <a:rPr lang="en-US" sz="1600" dirty="0">
                <a:solidFill>
                  <a:schemeClr val="tx1"/>
                </a:solidFill>
              </a:rPr>
              <a:t>Risk management is more difficult to manage when the market is limited to one state – the situation that would be faced by state lotteries, due to the </a:t>
            </a:r>
            <a:r>
              <a:rPr lang="en-US" sz="1600" b="1" dirty="0">
                <a:solidFill>
                  <a:schemeClr val="tx1"/>
                </a:solidFill>
              </a:rPr>
              <a:t>skewing of bets by residents on local favorite teams</a:t>
            </a:r>
            <a:r>
              <a:rPr lang="en-US" sz="1600" dirty="0">
                <a:solidFill>
                  <a:schemeClr val="tx1"/>
                </a:solidFill>
              </a:rPr>
              <a:t>.</a:t>
            </a:r>
          </a:p>
          <a:p>
            <a:pPr lvl="2"/>
            <a:endParaRPr lang="en-US" sz="1600" dirty="0">
              <a:solidFill>
                <a:schemeClr val="tx1"/>
              </a:solidFill>
            </a:endParaRPr>
          </a:p>
          <a:p>
            <a:pPr lvl="2"/>
            <a:r>
              <a:rPr lang="en-US" sz="1600" dirty="0">
                <a:solidFill>
                  <a:schemeClr val="tx1"/>
                </a:solidFill>
              </a:rPr>
              <a:t>Beyond the local favorite issue, the </a:t>
            </a:r>
            <a:r>
              <a:rPr lang="en-US" sz="1600" b="1" dirty="0">
                <a:solidFill>
                  <a:schemeClr val="tx1"/>
                </a:solidFill>
              </a:rPr>
              <a:t>volatility and low margins inherent in the business </a:t>
            </a:r>
            <a:r>
              <a:rPr lang="en-US" sz="1600" dirty="0">
                <a:solidFill>
                  <a:schemeClr val="tx1"/>
                </a:solidFill>
              </a:rPr>
              <a:t>mean that a state lottery would not infrequently find itself under water for various periods of time with respect to customer wins/losses.</a:t>
            </a:r>
          </a:p>
          <a:p>
            <a:pPr lvl="2"/>
            <a:endParaRPr lang="en-US" sz="1800" b="1" dirty="0">
              <a:solidFill>
                <a:schemeClr val="tx1"/>
              </a:solidFill>
            </a:endParaRPr>
          </a:p>
          <a:p>
            <a:pPr lvl="2"/>
            <a:endParaRPr lang="en-US" sz="1600" b="1" dirty="0">
              <a:solidFill>
                <a:schemeClr val="tx1"/>
              </a:solidFill>
            </a:endParaRPr>
          </a:p>
          <a:p>
            <a:pPr marL="461962" lvl="2" indent="0">
              <a:buNone/>
            </a:pPr>
            <a:endParaRPr lang="en-US" dirty="0">
              <a:solidFill>
                <a:schemeClr val="tx1"/>
              </a:solidFill>
            </a:endParaRPr>
          </a:p>
          <a:p>
            <a:pPr lvl="3"/>
            <a:endParaRPr lang="en-US" dirty="0">
              <a:solidFill>
                <a:schemeClr val="tx1"/>
              </a:solidFill>
            </a:endParaRPr>
          </a:p>
          <a:p>
            <a:pPr lvl="1"/>
            <a:endParaRPr lang="en-US" dirty="0">
              <a:solidFill>
                <a:schemeClr val="tx1"/>
              </a:solidFill>
            </a:endParaRPr>
          </a:p>
          <a:p>
            <a:pPr marL="114300" lvl="1" indent="0">
              <a:buNone/>
            </a:pPr>
            <a:endParaRPr lang="en-US" dirty="0">
              <a:solidFill>
                <a:schemeClr val="tx1"/>
              </a:solidFill>
            </a:endParaRPr>
          </a:p>
          <a:p>
            <a:pPr marL="0" indent="0">
              <a:buNone/>
            </a:pPr>
            <a:endParaRPr lang="en-US" b="1" dirty="0">
              <a:solidFill>
                <a:schemeClr val="tx1"/>
              </a:solidFill>
            </a:endParaRPr>
          </a:p>
          <a:p>
            <a:endParaRPr lang="en-US" b="1" dirty="0">
              <a:solidFill>
                <a:schemeClr val="tx1"/>
              </a:solidFill>
            </a:endParaRPr>
          </a:p>
          <a:p>
            <a:endParaRPr lang="en-US" b="1" dirty="0">
              <a:solidFill>
                <a:schemeClr val="tx1"/>
              </a:solidFill>
            </a:endParaRPr>
          </a:p>
        </p:txBody>
      </p:sp>
    </p:spTree>
    <p:extLst>
      <p:ext uri="{BB962C8B-B14F-4D97-AF65-F5344CB8AC3E}">
        <p14:creationId xmlns:p14="http://schemas.microsoft.com/office/powerpoint/2010/main" val="3093136487"/>
      </p:ext>
    </p:extLst>
  </p:cSld>
  <p:clrMapOvr>
    <a:masterClrMapping/>
  </p:clrMapOvr>
  <p:transition>
    <p:split orient="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644239"/>
            <a:ext cx="7221537" cy="593725"/>
          </a:xfrm>
        </p:spPr>
        <p:txBody>
          <a:bodyPr/>
          <a:lstStyle/>
          <a:p>
            <a:r>
              <a:rPr lang="en-US" sz="2400" dirty="0">
                <a:solidFill>
                  <a:srgbClr val="C00000"/>
                </a:solidFill>
              </a:rPr>
              <a:t>Specific Considerations for State Policymakers </a:t>
            </a:r>
            <a:br>
              <a:rPr lang="en-US" sz="2400" dirty="0">
                <a:solidFill>
                  <a:srgbClr val="C00000"/>
                </a:solidFill>
              </a:rPr>
            </a:br>
            <a:r>
              <a:rPr lang="en-US" sz="2400" dirty="0">
                <a:solidFill>
                  <a:srgbClr val="C00000"/>
                </a:solidFill>
              </a:rPr>
              <a:t/>
            </a:r>
            <a:br>
              <a:rPr lang="en-US" sz="2400" dirty="0">
                <a:solidFill>
                  <a:srgbClr val="C00000"/>
                </a:solidFill>
              </a:rPr>
            </a:br>
            <a:r>
              <a:rPr lang="en-US" sz="2400" dirty="0">
                <a:solidFill>
                  <a:srgbClr val="C00000"/>
                </a:solidFill>
              </a:rPr>
              <a:t> </a:t>
            </a:r>
          </a:p>
        </p:txBody>
      </p:sp>
      <p:sp>
        <p:nvSpPr>
          <p:cNvPr id="5" name="Content Placeholder 4">
            <a:extLst>
              <a:ext uri="{FF2B5EF4-FFF2-40B4-BE49-F238E27FC236}">
                <a16:creationId xmlns:a16="http://schemas.microsoft.com/office/drawing/2014/main" id="{09E679E8-D17D-41B8-868D-C8DF156A6854}"/>
              </a:ext>
            </a:extLst>
          </p:cNvPr>
          <p:cNvSpPr>
            <a:spLocks noGrp="1"/>
          </p:cNvSpPr>
          <p:nvPr>
            <p:ph idx="1"/>
          </p:nvPr>
        </p:nvSpPr>
        <p:spPr/>
        <p:txBody>
          <a:bodyPr/>
          <a:lstStyle/>
          <a:p>
            <a:pPr marL="0" indent="0">
              <a:buNone/>
            </a:pPr>
            <a:r>
              <a:rPr lang="en-US" b="1" dirty="0">
                <a:solidFill>
                  <a:schemeClr val="tx1"/>
                </a:solidFill>
              </a:rPr>
              <a:t>A Reasonable Tax Rate</a:t>
            </a:r>
          </a:p>
          <a:p>
            <a:pPr marL="0" indent="0">
              <a:buNone/>
            </a:pPr>
            <a:endParaRPr lang="en-US" sz="800" dirty="0">
              <a:solidFill>
                <a:schemeClr val="tx1"/>
              </a:solidFill>
            </a:endParaRPr>
          </a:p>
          <a:p>
            <a:pPr marL="0" indent="0">
              <a:buNone/>
            </a:pPr>
            <a:r>
              <a:rPr lang="en-US" u="sng" dirty="0">
                <a:solidFill>
                  <a:schemeClr val="tx1"/>
                </a:solidFill>
              </a:rPr>
              <a:t>Goal</a:t>
            </a:r>
            <a:r>
              <a:rPr lang="en-US" dirty="0">
                <a:solidFill>
                  <a:schemeClr val="tx1"/>
                </a:solidFill>
              </a:rPr>
              <a:t>: Shut down the illegal sports betting market and generate state revenue</a:t>
            </a:r>
          </a:p>
          <a:p>
            <a:pPr marL="0" indent="0">
              <a:buNone/>
            </a:pPr>
            <a:r>
              <a:rPr lang="en-US" u="sng" dirty="0">
                <a:solidFill>
                  <a:schemeClr val="tx1"/>
                </a:solidFill>
              </a:rPr>
              <a:t>Proposal</a:t>
            </a:r>
            <a:r>
              <a:rPr lang="en-US" dirty="0">
                <a:solidFill>
                  <a:schemeClr val="tx1"/>
                </a:solidFill>
              </a:rPr>
              <a:t>: Charge a reasonable tax on Net Gaming Revenue, recognizing the business’ fundamental economics.</a:t>
            </a:r>
          </a:p>
          <a:p>
            <a:pPr marL="0" indent="0">
              <a:buNone/>
            </a:pPr>
            <a:r>
              <a:rPr lang="en-US" u="sng" dirty="0">
                <a:solidFill>
                  <a:schemeClr val="tx1"/>
                </a:solidFill>
              </a:rPr>
              <a:t>Rationale</a:t>
            </a:r>
            <a:r>
              <a:rPr lang="en-US" dirty="0">
                <a:solidFill>
                  <a:schemeClr val="tx1"/>
                </a:solidFill>
              </a:rPr>
              <a:t>: Leading economists agree this rate would be necessary to allow regulated sports books to compete effectively with black market operators, allow for significant state revenue generation, keep sports betting revenue within the state, and create business conditions necessary for a low-margin product like sports betting.</a:t>
            </a:r>
          </a:p>
          <a:p>
            <a:pPr marL="0" indent="0">
              <a:buNone/>
            </a:pPr>
            <a:endParaRPr lang="en-US" dirty="0">
              <a:solidFill>
                <a:schemeClr val="tx1"/>
              </a:solidFill>
            </a:endParaRPr>
          </a:p>
          <a:p>
            <a:pPr marL="0" indent="0">
              <a:buNone/>
            </a:pPr>
            <a:r>
              <a:rPr lang="en-US" b="1" dirty="0">
                <a:solidFill>
                  <a:schemeClr val="tx1"/>
                </a:solidFill>
              </a:rPr>
              <a:t>A Strong Regulatory Regime</a:t>
            </a:r>
          </a:p>
          <a:p>
            <a:pPr marL="0" indent="0">
              <a:buNone/>
            </a:pPr>
            <a:endParaRPr lang="en-US" sz="800" dirty="0">
              <a:solidFill>
                <a:schemeClr val="tx1"/>
              </a:solidFill>
            </a:endParaRPr>
          </a:p>
          <a:p>
            <a:pPr marL="0" indent="0">
              <a:buNone/>
            </a:pPr>
            <a:r>
              <a:rPr lang="en-US" u="sng" dirty="0">
                <a:solidFill>
                  <a:schemeClr val="tx1"/>
                </a:solidFill>
              </a:rPr>
              <a:t>Goal</a:t>
            </a:r>
            <a:r>
              <a:rPr lang="en-US" dirty="0">
                <a:solidFill>
                  <a:schemeClr val="tx1"/>
                </a:solidFill>
              </a:rPr>
              <a:t>: Effective regulation that protects consumers, ensures transparency, promotes sports integrity, and respects state borders and provisions on intrastate wagering</a:t>
            </a:r>
          </a:p>
          <a:p>
            <a:pPr marL="0" indent="0">
              <a:buNone/>
            </a:pPr>
            <a:r>
              <a:rPr lang="en-US" u="sng" dirty="0">
                <a:solidFill>
                  <a:schemeClr val="tx1"/>
                </a:solidFill>
              </a:rPr>
              <a:t>Proposal</a:t>
            </a:r>
            <a:r>
              <a:rPr lang="en-US" dirty="0">
                <a:solidFill>
                  <a:schemeClr val="tx1"/>
                </a:solidFill>
              </a:rPr>
              <a:t>: Have Lottery Commission use NJ/NV style regulatory approach as example of successful best practice</a:t>
            </a:r>
          </a:p>
          <a:p>
            <a:pPr marL="0" indent="0">
              <a:buNone/>
            </a:pPr>
            <a:r>
              <a:rPr lang="en-US" u="sng" dirty="0">
                <a:solidFill>
                  <a:schemeClr val="tx1"/>
                </a:solidFill>
              </a:rPr>
              <a:t>Rationale</a:t>
            </a:r>
            <a:r>
              <a:rPr lang="en-US" dirty="0">
                <a:solidFill>
                  <a:schemeClr val="tx1"/>
                </a:solidFill>
              </a:rPr>
              <a:t>: The regulations in sports betting states are state-of-art and easily transferable to other jurisdictions.</a:t>
            </a:r>
          </a:p>
          <a:p>
            <a:pPr marL="0" indent="0">
              <a:buNone/>
            </a:pPr>
            <a:endParaRPr lang="en-US" dirty="0">
              <a:solidFill>
                <a:schemeClr val="tx1"/>
              </a:solidFill>
            </a:endParaRPr>
          </a:p>
        </p:txBody>
      </p:sp>
    </p:spTree>
    <p:extLst>
      <p:ext uri="{BB962C8B-B14F-4D97-AF65-F5344CB8AC3E}">
        <p14:creationId xmlns:p14="http://schemas.microsoft.com/office/powerpoint/2010/main" val="872255439"/>
      </p:ext>
    </p:extLst>
  </p:cSld>
  <p:clrMapOvr>
    <a:masterClrMapping/>
  </p:clrMapOvr>
  <p:transition>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644239"/>
            <a:ext cx="7221537" cy="593725"/>
          </a:xfrm>
        </p:spPr>
        <p:txBody>
          <a:bodyPr/>
          <a:lstStyle/>
          <a:p>
            <a:r>
              <a:rPr lang="en-US" sz="2400" dirty="0">
                <a:solidFill>
                  <a:srgbClr val="C00000"/>
                </a:solidFill>
              </a:rPr>
              <a:t>Specific Considerations for State Policymakers </a:t>
            </a:r>
            <a:br>
              <a:rPr lang="en-US" sz="2400" dirty="0">
                <a:solidFill>
                  <a:srgbClr val="C00000"/>
                </a:solidFill>
              </a:rPr>
            </a:br>
            <a:r>
              <a:rPr lang="en-US" sz="2400" dirty="0">
                <a:solidFill>
                  <a:srgbClr val="C00000"/>
                </a:solidFill>
              </a:rPr>
              <a:t/>
            </a:r>
            <a:br>
              <a:rPr lang="en-US" sz="2400" dirty="0">
                <a:solidFill>
                  <a:srgbClr val="C00000"/>
                </a:solidFill>
              </a:rPr>
            </a:br>
            <a:r>
              <a:rPr lang="en-US" sz="2400" dirty="0">
                <a:solidFill>
                  <a:srgbClr val="C00000"/>
                </a:solidFill>
              </a:rPr>
              <a:t> </a:t>
            </a:r>
          </a:p>
        </p:txBody>
      </p:sp>
      <p:sp>
        <p:nvSpPr>
          <p:cNvPr id="5" name="Content Placeholder 4">
            <a:extLst>
              <a:ext uri="{FF2B5EF4-FFF2-40B4-BE49-F238E27FC236}">
                <a16:creationId xmlns:a16="http://schemas.microsoft.com/office/drawing/2014/main" id="{09E679E8-D17D-41B8-868D-C8DF156A6854}"/>
              </a:ext>
            </a:extLst>
          </p:cNvPr>
          <p:cNvSpPr>
            <a:spLocks noGrp="1"/>
          </p:cNvSpPr>
          <p:nvPr>
            <p:ph idx="1"/>
          </p:nvPr>
        </p:nvSpPr>
        <p:spPr>
          <a:xfrm>
            <a:off x="304799" y="1041314"/>
            <a:ext cx="8726905" cy="5172447"/>
          </a:xfrm>
        </p:spPr>
        <p:txBody>
          <a:bodyPr/>
          <a:lstStyle/>
          <a:p>
            <a:pPr marL="0" indent="0">
              <a:buNone/>
            </a:pPr>
            <a:r>
              <a:rPr lang="en-US" b="1" dirty="0">
                <a:solidFill>
                  <a:schemeClr val="tx1"/>
                </a:solidFill>
              </a:rPr>
              <a:t>Online/Mobile Betting</a:t>
            </a:r>
          </a:p>
          <a:p>
            <a:pPr marL="0" indent="0">
              <a:buNone/>
            </a:pPr>
            <a:endParaRPr lang="en-US" sz="800" b="1" dirty="0">
              <a:solidFill>
                <a:schemeClr val="tx1"/>
              </a:solidFill>
            </a:endParaRPr>
          </a:p>
          <a:p>
            <a:pPr marL="0" indent="0">
              <a:buNone/>
            </a:pPr>
            <a:r>
              <a:rPr lang="en-US" u="sng" dirty="0">
                <a:solidFill>
                  <a:schemeClr val="tx1"/>
                </a:solidFill>
              </a:rPr>
              <a:t>Goal</a:t>
            </a:r>
            <a:r>
              <a:rPr lang="en-US" dirty="0">
                <a:solidFill>
                  <a:schemeClr val="tx1"/>
                </a:solidFill>
              </a:rPr>
              <a:t>: Shut down the illegal sports betting market and provide consumers with a competitive product.</a:t>
            </a:r>
          </a:p>
          <a:p>
            <a:pPr marL="0" indent="0">
              <a:buNone/>
            </a:pPr>
            <a:r>
              <a:rPr lang="en-US" u="sng" dirty="0">
                <a:solidFill>
                  <a:schemeClr val="tx1"/>
                </a:solidFill>
              </a:rPr>
              <a:t>Proposal</a:t>
            </a:r>
            <a:r>
              <a:rPr lang="en-US" dirty="0">
                <a:solidFill>
                  <a:schemeClr val="tx1"/>
                </a:solidFill>
              </a:rPr>
              <a:t>: Allow sports betting licensees to offer intrastate betting on a mobile device or website.</a:t>
            </a:r>
          </a:p>
          <a:p>
            <a:pPr marL="0" indent="0">
              <a:buNone/>
            </a:pPr>
            <a:r>
              <a:rPr lang="en-US" u="sng" dirty="0">
                <a:solidFill>
                  <a:schemeClr val="tx1"/>
                </a:solidFill>
              </a:rPr>
              <a:t>Rationale</a:t>
            </a:r>
            <a:r>
              <a:rPr lang="en-US" dirty="0">
                <a:solidFill>
                  <a:schemeClr val="tx1"/>
                </a:solidFill>
              </a:rPr>
              <a:t>: The illegal market will continue to thrive if consumers can’t access a competitive, customer-friendly product. Mobile is also essential to maximizing state revenue opportunity.</a:t>
            </a:r>
          </a:p>
          <a:p>
            <a:pPr marL="0" indent="0">
              <a:buNone/>
            </a:pPr>
            <a:endParaRPr lang="en-US" dirty="0">
              <a:solidFill>
                <a:schemeClr val="tx1"/>
              </a:solidFill>
            </a:endParaRPr>
          </a:p>
          <a:p>
            <a:pPr marL="0" indent="0">
              <a:buNone/>
            </a:pPr>
            <a:endParaRPr lang="en-US" dirty="0">
              <a:solidFill>
                <a:schemeClr val="tx1"/>
              </a:solidFill>
            </a:endParaRPr>
          </a:p>
        </p:txBody>
      </p:sp>
    </p:spTree>
    <p:extLst>
      <p:ext uri="{BB962C8B-B14F-4D97-AF65-F5344CB8AC3E}">
        <p14:creationId xmlns:p14="http://schemas.microsoft.com/office/powerpoint/2010/main" val="2822608520"/>
      </p:ext>
    </p:extLst>
  </p:cSld>
  <p:clrMapOvr>
    <a:masterClrMapping/>
  </p:clrMapOvr>
  <p:transition>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BFCC538B-F25A-49A3-9ADA-8CBE3E437040}"/>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01" name="think-cell Slide" r:id="rId5" imgW="270" imgH="270" progId="TCLayout.ActiveDocument.1">
                  <p:embed/>
                </p:oleObj>
              </mc:Choice>
              <mc:Fallback>
                <p:oleObj name="think-cell Slide" r:id="rId5" imgW="270" imgH="270" progId="TCLayout.ActiveDocument.1">
                  <p:embed/>
                  <p:pic>
                    <p:nvPicPr>
                      <p:cNvPr id="5" name="Object 4" hidden="1">
                        <a:extLst>
                          <a:ext uri="{FF2B5EF4-FFF2-40B4-BE49-F238E27FC236}">
                            <a16:creationId xmlns:a16="http://schemas.microsoft.com/office/drawing/2014/main" id="{BFCC538B-F25A-49A3-9ADA-8CBE3E43704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AC894FD-AFA1-40FC-A94D-797BA19477F1}"/>
              </a:ext>
            </a:extLst>
          </p:cNvPr>
          <p:cNvSpPr>
            <a:spLocks noGrp="1"/>
          </p:cNvSpPr>
          <p:nvPr>
            <p:ph type="title"/>
          </p:nvPr>
        </p:nvSpPr>
        <p:spPr/>
        <p:txBody>
          <a:bodyPr/>
          <a:lstStyle/>
          <a:p>
            <a:r>
              <a:rPr lang="en-US" sz="2400" dirty="0">
                <a:solidFill>
                  <a:srgbClr val="C00000"/>
                </a:solidFill>
              </a:rPr>
              <a:t>Presentation Contents</a:t>
            </a:r>
          </a:p>
        </p:txBody>
      </p:sp>
      <p:sp>
        <p:nvSpPr>
          <p:cNvPr id="4" name="Content Placeholder 3">
            <a:extLst>
              <a:ext uri="{FF2B5EF4-FFF2-40B4-BE49-F238E27FC236}">
                <a16:creationId xmlns:a16="http://schemas.microsoft.com/office/drawing/2014/main" id="{D8D86008-80B7-4C4A-AA44-E652C8D5FD1A}"/>
              </a:ext>
            </a:extLst>
          </p:cNvPr>
          <p:cNvSpPr>
            <a:spLocks noGrp="1"/>
          </p:cNvSpPr>
          <p:nvPr>
            <p:ph idx="1"/>
          </p:nvPr>
        </p:nvSpPr>
        <p:spPr>
          <a:xfrm>
            <a:off x="626825" y="1130300"/>
            <a:ext cx="8377475" cy="5238824"/>
          </a:xfrm>
        </p:spPr>
        <p:txBody>
          <a:bodyPr/>
          <a:lstStyle/>
          <a:p>
            <a:pPr lvl="0">
              <a:spcBef>
                <a:spcPts val="1000"/>
              </a:spcBef>
              <a:spcAft>
                <a:spcPts val="1000"/>
              </a:spcAft>
            </a:pPr>
            <a:r>
              <a:rPr lang="en-US" b="1" dirty="0">
                <a:solidFill>
                  <a:schemeClr val="bg1">
                    <a:lumMod val="85000"/>
                  </a:schemeClr>
                </a:solidFill>
              </a:rPr>
              <a:t>Issue Overview – Opportunities for Lotteries</a:t>
            </a:r>
          </a:p>
          <a:p>
            <a:pPr lvl="0">
              <a:spcBef>
                <a:spcPts val="1000"/>
              </a:spcBef>
              <a:spcAft>
                <a:spcPts val="1000"/>
              </a:spcAft>
            </a:pPr>
            <a:r>
              <a:rPr lang="en-US" b="1" dirty="0">
                <a:solidFill>
                  <a:schemeClr val="bg1">
                    <a:lumMod val="85000"/>
                  </a:schemeClr>
                </a:solidFill>
              </a:rPr>
              <a:t>Sports Betting’s Current Environment</a:t>
            </a:r>
          </a:p>
          <a:p>
            <a:pPr lvl="2">
              <a:spcBef>
                <a:spcPts val="600"/>
              </a:spcBef>
              <a:spcAft>
                <a:spcPts val="600"/>
              </a:spcAft>
            </a:pPr>
            <a:r>
              <a:rPr lang="en-US" sz="1600" dirty="0">
                <a:solidFill>
                  <a:schemeClr val="bg1">
                    <a:lumMod val="85000"/>
                  </a:schemeClr>
                </a:solidFill>
              </a:rPr>
              <a:t>A Practical Model for Lottery Implementation</a:t>
            </a:r>
          </a:p>
          <a:p>
            <a:pPr lvl="2">
              <a:spcBef>
                <a:spcPts val="600"/>
              </a:spcBef>
              <a:spcAft>
                <a:spcPts val="600"/>
              </a:spcAft>
            </a:pPr>
            <a:r>
              <a:rPr lang="en-US" sz="1600" dirty="0">
                <a:solidFill>
                  <a:schemeClr val="bg1">
                    <a:lumMod val="85000"/>
                  </a:schemeClr>
                </a:solidFill>
              </a:rPr>
              <a:t>Background on Sports Betting and Federal Laws</a:t>
            </a:r>
          </a:p>
          <a:p>
            <a:pPr lvl="2">
              <a:spcBef>
                <a:spcPts val="600"/>
              </a:spcBef>
              <a:spcAft>
                <a:spcPts val="600"/>
              </a:spcAft>
            </a:pPr>
            <a:r>
              <a:rPr lang="en-US" sz="1600" dirty="0">
                <a:solidFill>
                  <a:schemeClr val="bg1">
                    <a:lumMod val="85000"/>
                  </a:schemeClr>
                </a:solidFill>
              </a:rPr>
              <a:t>The Existing Illegal Market and Sports Betting’s Popularity</a:t>
            </a:r>
            <a:r>
              <a:rPr lang="en-US" dirty="0">
                <a:solidFill>
                  <a:schemeClr val="bg1">
                    <a:lumMod val="85000"/>
                  </a:schemeClr>
                </a:solidFill>
              </a:rPr>
              <a:t> </a:t>
            </a:r>
          </a:p>
          <a:p>
            <a:pPr>
              <a:spcBef>
                <a:spcPts val="1000"/>
              </a:spcBef>
              <a:spcAft>
                <a:spcPts val="1000"/>
              </a:spcAft>
            </a:pPr>
            <a:r>
              <a:rPr lang="en-US" b="1" dirty="0">
                <a:solidFill>
                  <a:schemeClr val="bg1">
                    <a:lumMod val="85000"/>
                  </a:schemeClr>
                </a:solidFill>
              </a:rPr>
              <a:t>Sports Betting Regulatory Issues</a:t>
            </a:r>
          </a:p>
          <a:p>
            <a:pPr lvl="2">
              <a:spcBef>
                <a:spcPts val="600"/>
              </a:spcBef>
              <a:spcAft>
                <a:spcPts val="600"/>
              </a:spcAft>
            </a:pPr>
            <a:r>
              <a:rPr lang="en-US" sz="1600" dirty="0">
                <a:solidFill>
                  <a:schemeClr val="bg1">
                    <a:lumMod val="85000"/>
                  </a:schemeClr>
                </a:solidFill>
              </a:rPr>
              <a:t>Benefits of Regulation</a:t>
            </a:r>
          </a:p>
          <a:p>
            <a:pPr lvl="2">
              <a:spcBef>
                <a:spcPts val="600"/>
              </a:spcBef>
              <a:spcAft>
                <a:spcPts val="600"/>
              </a:spcAft>
            </a:pPr>
            <a:r>
              <a:rPr lang="en-US" sz="1600" dirty="0">
                <a:solidFill>
                  <a:schemeClr val="bg1">
                    <a:lumMod val="85000"/>
                  </a:schemeClr>
                </a:solidFill>
              </a:rPr>
              <a:t>How the Registration Process Works</a:t>
            </a:r>
          </a:p>
          <a:p>
            <a:pPr lvl="2">
              <a:spcBef>
                <a:spcPts val="600"/>
              </a:spcBef>
              <a:spcAft>
                <a:spcPts val="600"/>
              </a:spcAft>
            </a:pPr>
            <a:r>
              <a:rPr lang="en-US" sz="1600" dirty="0">
                <a:solidFill>
                  <a:schemeClr val="bg1">
                    <a:lumMod val="85000"/>
                  </a:schemeClr>
                </a:solidFill>
              </a:rPr>
              <a:t>Overview of Sports Book Economics </a:t>
            </a:r>
          </a:p>
          <a:p>
            <a:pPr lvl="2">
              <a:spcBef>
                <a:spcPts val="600"/>
              </a:spcBef>
              <a:spcAft>
                <a:spcPts val="600"/>
              </a:spcAft>
            </a:pPr>
            <a:r>
              <a:rPr lang="en-US" sz="1600" dirty="0">
                <a:solidFill>
                  <a:schemeClr val="bg1">
                    <a:lumMod val="85000"/>
                  </a:schemeClr>
                </a:solidFill>
              </a:rPr>
              <a:t>Specific Considerations for State Policymakers</a:t>
            </a:r>
            <a:r>
              <a:rPr lang="en-US" sz="1600" dirty="0">
                <a:solidFill>
                  <a:srgbClr val="C00000"/>
                </a:solidFill>
              </a:rPr>
              <a:t> </a:t>
            </a:r>
          </a:p>
          <a:p>
            <a:pPr>
              <a:spcBef>
                <a:spcPts val="1000"/>
              </a:spcBef>
              <a:spcAft>
                <a:spcPts val="1000"/>
              </a:spcAft>
            </a:pPr>
            <a:r>
              <a:rPr lang="en-US" b="1" dirty="0">
                <a:solidFill>
                  <a:srgbClr val="C00000"/>
                </a:solidFill>
              </a:rPr>
              <a:t>Summary and Bottom Line</a:t>
            </a:r>
          </a:p>
        </p:txBody>
      </p:sp>
    </p:spTree>
    <p:extLst>
      <p:ext uri="{BB962C8B-B14F-4D97-AF65-F5344CB8AC3E}">
        <p14:creationId xmlns:p14="http://schemas.microsoft.com/office/powerpoint/2010/main" val="3251331066"/>
      </p:ext>
    </p:extLst>
  </p:cSld>
  <p:clrMapOvr>
    <a:masterClrMapping/>
  </p:clrMapOvr>
  <p:transition>
    <p:split orient="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391015"/>
            <a:ext cx="7221537" cy="593725"/>
          </a:xfrm>
        </p:spPr>
        <p:txBody>
          <a:bodyPr/>
          <a:lstStyle/>
          <a:p>
            <a:r>
              <a:rPr lang="en-US" sz="2400" dirty="0">
                <a:solidFill>
                  <a:srgbClr val="C00000"/>
                </a:solidFill>
              </a:rPr>
              <a:t>Summary and Bottom Line</a:t>
            </a:r>
          </a:p>
        </p:txBody>
      </p:sp>
      <p:sp>
        <p:nvSpPr>
          <p:cNvPr id="3" name="Content Placeholder 2">
            <a:extLst>
              <a:ext uri="{FF2B5EF4-FFF2-40B4-BE49-F238E27FC236}">
                <a16:creationId xmlns:a16="http://schemas.microsoft.com/office/drawing/2014/main" id="{DED5A87F-755F-4B50-84EA-FB8E09F3C66C}"/>
              </a:ext>
            </a:extLst>
          </p:cNvPr>
          <p:cNvSpPr>
            <a:spLocks noGrp="1"/>
          </p:cNvSpPr>
          <p:nvPr>
            <p:ph idx="1"/>
          </p:nvPr>
        </p:nvSpPr>
        <p:spPr>
          <a:xfrm>
            <a:off x="217714" y="1074680"/>
            <a:ext cx="8635999" cy="5232400"/>
          </a:xfrm>
        </p:spPr>
        <p:txBody>
          <a:bodyPr/>
          <a:lstStyle/>
          <a:p>
            <a:pPr>
              <a:spcBef>
                <a:spcPct val="50000"/>
              </a:spcBef>
              <a:buClr>
                <a:schemeClr val="tx1"/>
              </a:buClr>
            </a:pPr>
            <a:r>
              <a:rPr lang="en-US" altLang="en-US" b="1" dirty="0">
                <a:solidFill>
                  <a:schemeClr val="tx1"/>
                </a:solidFill>
              </a:rPr>
              <a:t>Prohibition doesn’t work </a:t>
            </a:r>
            <a:r>
              <a:rPr lang="en-US" altLang="en-US" dirty="0">
                <a:solidFill>
                  <a:schemeClr val="tx1"/>
                </a:solidFill>
              </a:rPr>
              <a:t>--  Americans illegally engage in sports betting today with no consumer protections, no regulatory oversight and no state revenue</a:t>
            </a:r>
          </a:p>
          <a:p>
            <a:pPr>
              <a:spcBef>
                <a:spcPct val="50000"/>
              </a:spcBef>
              <a:buClr>
                <a:schemeClr val="tx1"/>
              </a:buClr>
            </a:pPr>
            <a:r>
              <a:rPr lang="en-US" dirty="0">
                <a:solidFill>
                  <a:schemeClr val="tx1"/>
                </a:solidFill>
              </a:rPr>
              <a:t>Experience in other jurisdictions demonstrates </a:t>
            </a:r>
            <a:r>
              <a:rPr lang="en-US" b="1" dirty="0">
                <a:solidFill>
                  <a:schemeClr val="tx1"/>
                </a:solidFill>
              </a:rPr>
              <a:t>that a legal and regulated approach to sports betting drives out the illegal market, protects consumers</a:t>
            </a:r>
            <a:r>
              <a:rPr lang="en-US" dirty="0">
                <a:solidFill>
                  <a:schemeClr val="tx1"/>
                </a:solidFill>
              </a:rPr>
              <a:t>., creates a </a:t>
            </a:r>
            <a:r>
              <a:rPr lang="en-US" b="1" dirty="0">
                <a:solidFill>
                  <a:schemeClr val="tx1"/>
                </a:solidFill>
              </a:rPr>
              <a:t>new form of state revenues </a:t>
            </a:r>
            <a:r>
              <a:rPr lang="en-US" dirty="0">
                <a:solidFill>
                  <a:schemeClr val="tx1"/>
                </a:solidFill>
              </a:rPr>
              <a:t>and </a:t>
            </a:r>
            <a:r>
              <a:rPr lang="en-US" b="1" dirty="0">
                <a:solidFill>
                  <a:schemeClr val="tx1"/>
                </a:solidFill>
              </a:rPr>
              <a:t>boosts law enforcement oversight.</a:t>
            </a:r>
          </a:p>
          <a:p>
            <a:pPr>
              <a:spcBef>
                <a:spcPct val="50000"/>
              </a:spcBef>
              <a:buClr>
                <a:schemeClr val="tx1"/>
              </a:buClr>
            </a:pPr>
            <a:r>
              <a:rPr lang="en-US" b="1" dirty="0">
                <a:solidFill>
                  <a:schemeClr val="tx1"/>
                </a:solidFill>
              </a:rPr>
              <a:t>State lotteries may not be the best fit to directly engage in the business due to (</a:t>
            </a:r>
            <a:r>
              <a:rPr lang="en-US" b="1" dirty="0" err="1">
                <a:solidFill>
                  <a:schemeClr val="tx1"/>
                </a:solidFill>
              </a:rPr>
              <a:t>i</a:t>
            </a:r>
            <a:r>
              <a:rPr lang="en-US" b="1" dirty="0">
                <a:solidFill>
                  <a:schemeClr val="tx1"/>
                </a:solidFill>
              </a:rPr>
              <a:t>) </a:t>
            </a:r>
            <a:r>
              <a:rPr lang="en-US" dirty="0">
                <a:solidFill>
                  <a:schemeClr val="tx1"/>
                </a:solidFill>
              </a:rPr>
              <a:t>the </a:t>
            </a:r>
            <a:r>
              <a:rPr lang="en-US" b="1" dirty="0">
                <a:solidFill>
                  <a:schemeClr val="tx1"/>
                </a:solidFill>
                <a:effectLst>
                  <a:outerShdw blurRad="38100" dist="38100" dir="2700000" algn="tl">
                    <a:srgbClr val="000000">
                      <a:alpha val="43137"/>
                    </a:srgbClr>
                  </a:outerShdw>
                </a:effectLst>
              </a:rPr>
              <a:t>low margins </a:t>
            </a:r>
            <a:r>
              <a:rPr lang="en-US" dirty="0">
                <a:solidFill>
                  <a:schemeClr val="tx1"/>
                </a:solidFill>
              </a:rPr>
              <a:t>involved with sports betting; </a:t>
            </a:r>
            <a:r>
              <a:rPr lang="en-US" b="1" dirty="0">
                <a:solidFill>
                  <a:schemeClr val="tx1"/>
                </a:solidFill>
              </a:rPr>
              <a:t>(ii) </a:t>
            </a:r>
            <a:r>
              <a:rPr lang="en-US" dirty="0">
                <a:solidFill>
                  <a:schemeClr val="tx1"/>
                </a:solidFill>
              </a:rPr>
              <a:t>the </a:t>
            </a:r>
            <a:r>
              <a:rPr lang="en-US" b="1" dirty="0">
                <a:solidFill>
                  <a:schemeClr val="tx1"/>
                </a:solidFill>
                <a:effectLst>
                  <a:outerShdw blurRad="38100" dist="38100" dir="2700000" algn="tl">
                    <a:srgbClr val="000000">
                      <a:alpha val="43137"/>
                    </a:srgbClr>
                  </a:outerShdw>
                </a:effectLst>
              </a:rPr>
              <a:t>riskiness and exposure of bets</a:t>
            </a:r>
            <a:r>
              <a:rPr lang="en-US" dirty="0">
                <a:solidFill>
                  <a:schemeClr val="tx1"/>
                </a:solidFill>
              </a:rPr>
              <a:t>, especially with local customers bets likely being skewed in favor of local teams, and </a:t>
            </a:r>
            <a:r>
              <a:rPr lang="en-US" b="1" dirty="0">
                <a:solidFill>
                  <a:schemeClr val="tx1"/>
                </a:solidFill>
              </a:rPr>
              <a:t>(iii)</a:t>
            </a:r>
            <a:r>
              <a:rPr lang="en-US" dirty="0">
                <a:solidFill>
                  <a:schemeClr val="tx1"/>
                </a:solidFill>
              </a:rPr>
              <a:t> the </a:t>
            </a:r>
            <a:r>
              <a:rPr lang="en-US" b="1" dirty="0">
                <a:solidFill>
                  <a:schemeClr val="tx1"/>
                </a:solidFill>
                <a:effectLst>
                  <a:outerShdw blurRad="38100" dist="38100" dir="2700000" algn="tl">
                    <a:srgbClr val="000000">
                      <a:alpha val="43137"/>
                    </a:srgbClr>
                  </a:outerShdw>
                </a:effectLst>
              </a:rPr>
              <a:t>downside of putting taxpayers’ monies at risk</a:t>
            </a:r>
            <a:r>
              <a:rPr lang="en-US" dirty="0">
                <a:solidFill>
                  <a:schemeClr val="tx1"/>
                </a:solidFill>
              </a:rPr>
              <a:t>. </a:t>
            </a:r>
          </a:p>
          <a:p>
            <a:endParaRPr lang="en-US" sz="1000" dirty="0">
              <a:solidFill>
                <a:schemeClr val="tx1"/>
              </a:solidFill>
            </a:endParaRPr>
          </a:p>
          <a:p>
            <a:r>
              <a:rPr lang="en-US" b="1" dirty="0">
                <a:solidFill>
                  <a:schemeClr val="tx1"/>
                </a:solidFill>
              </a:rPr>
              <a:t>A Risk Free Model - </a:t>
            </a:r>
            <a:r>
              <a:rPr lang="en-US" dirty="0">
                <a:solidFill>
                  <a:schemeClr val="tx1"/>
                </a:solidFill>
              </a:rPr>
              <a:t>States can still participate by issuing a prescribed number of licenses that are risk free, with lotteries partnering with 3rd party providers like Caesars and providing regulatory oversight</a:t>
            </a:r>
            <a:r>
              <a:rPr lang="en-US" b="1" dirty="0"/>
              <a:t>.</a:t>
            </a:r>
          </a:p>
          <a:p>
            <a:endParaRPr lang="en-US" sz="800" b="1" dirty="0"/>
          </a:p>
          <a:p>
            <a:pPr lvl="1"/>
            <a:r>
              <a:rPr lang="en-US" b="1" dirty="0">
                <a:solidFill>
                  <a:schemeClr val="tx1"/>
                </a:solidFill>
              </a:rPr>
              <a:t>Licensees would pay a percentage of the revenue </a:t>
            </a:r>
            <a:r>
              <a:rPr lang="en-US" dirty="0">
                <a:solidFill>
                  <a:schemeClr val="tx1"/>
                </a:solidFill>
              </a:rPr>
              <a:t>(10/15% inclusive of tax) to the state lotteries for the privilege</a:t>
            </a:r>
            <a:r>
              <a:rPr lang="en-US" b="1" dirty="0">
                <a:solidFill>
                  <a:schemeClr val="tx1"/>
                </a:solidFill>
              </a:rPr>
              <a:t>.</a:t>
            </a:r>
          </a:p>
          <a:p>
            <a:pPr lvl="1"/>
            <a:endParaRPr lang="en-US" sz="800" b="1" dirty="0">
              <a:solidFill>
                <a:schemeClr val="tx1"/>
              </a:solidFill>
            </a:endParaRPr>
          </a:p>
          <a:p>
            <a:pPr lvl="1"/>
            <a:r>
              <a:rPr lang="en-US" b="1" dirty="0">
                <a:solidFill>
                  <a:schemeClr val="tx1"/>
                </a:solidFill>
              </a:rPr>
              <a:t>The licensees would be responsible for the risks inherent with the business, </a:t>
            </a:r>
            <a:r>
              <a:rPr lang="en-US" dirty="0">
                <a:solidFill>
                  <a:schemeClr val="tx1"/>
                </a:solidFill>
              </a:rPr>
              <a:t>leaving the state only with upside and no downside exposure.</a:t>
            </a:r>
          </a:p>
          <a:p>
            <a:pPr lvl="1"/>
            <a:endParaRPr lang="en-US" b="1" dirty="0">
              <a:solidFill>
                <a:schemeClr val="tx1"/>
              </a:solidFill>
            </a:endParaRPr>
          </a:p>
        </p:txBody>
      </p:sp>
    </p:spTree>
    <p:extLst>
      <p:ext uri="{BB962C8B-B14F-4D97-AF65-F5344CB8AC3E}">
        <p14:creationId xmlns:p14="http://schemas.microsoft.com/office/powerpoint/2010/main" val="428105512"/>
      </p:ext>
    </p:extLst>
  </p:cSld>
  <p:clrMapOvr>
    <a:masterClrMapping/>
  </p:clrMapOvr>
  <p:transition>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F446-02B3-4DDE-A1A2-366D4E6924A4}"/>
              </a:ext>
            </a:extLst>
          </p:cNvPr>
          <p:cNvSpPr>
            <a:spLocks noGrp="1"/>
          </p:cNvSpPr>
          <p:nvPr>
            <p:ph type="title"/>
          </p:nvPr>
        </p:nvSpPr>
        <p:spPr>
          <a:xfrm>
            <a:off x="1462088" y="225915"/>
            <a:ext cx="7221537" cy="593725"/>
          </a:xfrm>
        </p:spPr>
        <p:txBody>
          <a:bodyPr/>
          <a:lstStyle/>
          <a:p>
            <a:r>
              <a:rPr lang="en-US" sz="2400" dirty="0">
                <a:solidFill>
                  <a:srgbClr val="C00000"/>
                </a:solidFill>
              </a:rPr>
              <a:t>Caesars Sports: The Best Choice for Race &amp; Sports Book Management</a:t>
            </a:r>
          </a:p>
        </p:txBody>
      </p:sp>
      <p:sp>
        <p:nvSpPr>
          <p:cNvPr id="4" name="Shape 459">
            <a:extLst>
              <a:ext uri="{FF2B5EF4-FFF2-40B4-BE49-F238E27FC236}">
                <a16:creationId xmlns:a16="http://schemas.microsoft.com/office/drawing/2014/main" id="{CB03D45E-1CF2-4078-9159-E43CE8D6B70F}"/>
              </a:ext>
            </a:extLst>
          </p:cNvPr>
          <p:cNvSpPr txBox="1">
            <a:spLocks noGrp="1"/>
          </p:cNvSpPr>
          <p:nvPr>
            <p:ph idx="1"/>
          </p:nvPr>
        </p:nvSpPr>
        <p:spPr>
          <a:xfrm>
            <a:off x="229520" y="1468359"/>
            <a:ext cx="2665412" cy="4027566"/>
          </a:xfrm>
          <a:prstGeom prst="rect">
            <a:avLst/>
          </a:prstGeom>
        </p:spPr>
        <p:txBody>
          <a:bodyPr/>
          <a:lstStyle>
            <a:lvl1pPr marL="63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hangingPunct="1">
              <a:spcBef>
                <a:spcPts val="500"/>
              </a:spcBef>
              <a:buSzTx/>
              <a:buFontTx/>
              <a:buNone/>
              <a:defRPr sz="4000" b="1" cap="all">
                <a:solidFill>
                  <a:srgbClr val="EFE8CF"/>
                </a:solidFill>
                <a:latin typeface="Gotham HTF"/>
                <a:ea typeface="Gotham HTF"/>
                <a:cs typeface="Gotham HTF"/>
                <a:sym typeface="Gotham HTF"/>
              </a:defRPr>
            </a:pPr>
            <a:r>
              <a:rPr lang="en-US" sz="1600" b="1" cap="all" dirty="0">
                <a:solidFill>
                  <a:srgbClr val="B4252A"/>
                </a:solidFill>
                <a:latin typeface="+mj-lt"/>
                <a:ea typeface="Gotham HTF"/>
                <a:cs typeface="Gotham HTF bold"/>
                <a:sym typeface="Gotham HTF"/>
              </a:rPr>
              <a:t>BRAND AWARENESS, LOYALTY, &amp; MARKETING</a:t>
            </a:r>
          </a:p>
          <a:p>
            <a:pPr marL="0" indent="0" algn="ctr" hangingPunct="1">
              <a:spcBef>
                <a:spcPts val="500"/>
              </a:spcBef>
              <a:buSzTx/>
              <a:buFontTx/>
              <a:buNone/>
              <a:defRPr sz="4000" b="1" cap="all">
                <a:solidFill>
                  <a:srgbClr val="EFE8CF"/>
                </a:solidFill>
                <a:latin typeface="Gotham HTF"/>
                <a:ea typeface="Gotham HTF"/>
                <a:cs typeface="Gotham HTF"/>
                <a:sym typeface="Gotham HTF"/>
              </a:defRPr>
            </a:pPr>
            <a:r>
              <a:rPr lang="en-US" sz="1400" b="1" cap="all" dirty="0">
                <a:solidFill>
                  <a:schemeClr val="tx1"/>
                </a:solidFill>
                <a:latin typeface="+mj-lt"/>
                <a:ea typeface="Gotham HTF"/>
                <a:cs typeface="Gotham HTF bold"/>
                <a:sym typeface="Gotham HTF"/>
              </a:rPr>
              <a:t>The Most Recognized Brand in the industry</a:t>
            </a:r>
          </a:p>
          <a:p>
            <a:pPr marL="0" indent="0" algn="ctr" hangingPunct="1">
              <a:spcBef>
                <a:spcPts val="500"/>
              </a:spcBef>
              <a:buSzTx/>
              <a:buFontTx/>
              <a:buNone/>
              <a:defRPr sz="4000" b="1" cap="all">
                <a:solidFill>
                  <a:srgbClr val="EFE8CF"/>
                </a:solidFill>
                <a:latin typeface="Gotham HTF"/>
                <a:ea typeface="Gotham HTF"/>
                <a:cs typeface="Gotham HTF"/>
                <a:sym typeface="Gotham HTF"/>
              </a:defRPr>
            </a:pPr>
            <a:endParaRPr lang="en-US" sz="1200" b="1" cap="all" dirty="0">
              <a:solidFill>
                <a:schemeClr val="tx1"/>
              </a:solidFill>
              <a:latin typeface="+mj-lt"/>
              <a:ea typeface="Gotham HTF"/>
              <a:cs typeface="Gotham HTF bold"/>
              <a:sym typeface="Gotham HTF"/>
            </a:endParaRP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r>
              <a:rPr lang="en-US" sz="1200" cap="all" dirty="0">
                <a:solidFill>
                  <a:srgbClr val="B4252A"/>
                </a:solidFill>
                <a:latin typeface="+mj-lt"/>
                <a:ea typeface="Gotham HTF"/>
                <a:cs typeface="Gotham HTF bold"/>
                <a:sym typeface="Gotham HTF"/>
              </a:rPr>
              <a:t>55 million customers: </a:t>
            </a:r>
            <a:r>
              <a:rPr lang="en-US" sz="1200" cap="all" dirty="0">
                <a:solidFill>
                  <a:schemeClr val="tx1"/>
                </a:solidFill>
                <a:latin typeface="+mj-lt"/>
                <a:ea typeface="Gotham HTF"/>
                <a:cs typeface="Gotham HTF bold"/>
                <a:sym typeface="Gotham HTF"/>
              </a:rPr>
              <a:t>CAESARS has the most robust database in the industry.  </a:t>
            </a: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endParaRPr lang="en-US" sz="1200" b="1" cap="all" dirty="0">
              <a:solidFill>
                <a:srgbClr val="EFE8CF"/>
              </a:solidFill>
              <a:latin typeface="+mj-lt"/>
              <a:ea typeface="Gotham HTF"/>
              <a:cs typeface="Gotham HTF bold"/>
              <a:sym typeface="Gotham HTF"/>
            </a:endParaRPr>
          </a:p>
          <a:p>
            <a:pPr marL="228600" indent="-228600" algn="ctr" hangingPunct="1">
              <a:spcBef>
                <a:spcPts val="0"/>
              </a:spcBef>
              <a:buSzPct val="100000"/>
              <a:defRPr sz="2000" b="1" cap="all">
                <a:solidFill>
                  <a:srgbClr val="EFE8CF"/>
                </a:solidFill>
                <a:latin typeface="Gotham HTF"/>
                <a:ea typeface="Gotham HTF"/>
                <a:cs typeface="Gotham HTF"/>
                <a:sym typeface="Gotham HTF"/>
              </a:defRPr>
            </a:pPr>
            <a:r>
              <a:rPr lang="en-US" sz="1200" b="1" cap="all" dirty="0">
                <a:solidFill>
                  <a:srgbClr val="B4252A"/>
                </a:solidFill>
                <a:latin typeface="+mj-lt"/>
                <a:ea typeface="Gotham HTF"/>
                <a:cs typeface="Gotham HTF bold"/>
                <a:sym typeface="Gotham HTF"/>
              </a:rPr>
              <a:t>TR: The Best in the business:  </a:t>
            </a:r>
            <a:r>
              <a:rPr lang="en-US" sz="1200" b="1" cap="all" dirty="0">
                <a:solidFill>
                  <a:schemeClr val="tx1"/>
                </a:solidFill>
                <a:latin typeface="+mj-lt"/>
                <a:ea typeface="Gotham HTF"/>
                <a:cs typeface="Gotham HTF bold"/>
                <a:sym typeface="Gotham HTF"/>
              </a:rPr>
              <a:t>CAESARS loyalty program (total rewards) is the #1 loyalty program in the industry…by far! </a:t>
            </a:r>
          </a:p>
          <a:p>
            <a:pPr marL="228600" indent="-228600" algn="ctr" hangingPunct="1">
              <a:spcBef>
                <a:spcPts val="0"/>
              </a:spcBef>
              <a:buSzPct val="100000"/>
              <a:defRPr sz="2000" b="1" cap="all">
                <a:solidFill>
                  <a:srgbClr val="EFE8CF"/>
                </a:solidFill>
                <a:latin typeface="Gotham HTF"/>
                <a:ea typeface="Gotham HTF"/>
                <a:cs typeface="Gotham HTF"/>
                <a:sym typeface="Gotham HTF"/>
              </a:defRPr>
            </a:pPr>
            <a:endParaRPr lang="en-US" sz="1200" b="1" cap="all" dirty="0">
              <a:solidFill>
                <a:schemeClr val="tx1"/>
              </a:solidFill>
              <a:latin typeface="+mj-lt"/>
              <a:ea typeface="Gotham HTF"/>
              <a:cs typeface="Gotham HTF bold"/>
              <a:sym typeface="Gotham HTF"/>
            </a:endParaRPr>
          </a:p>
          <a:p>
            <a:pPr marL="228600" indent="-228600" algn="ctr" hangingPunct="1">
              <a:spcBef>
                <a:spcPts val="0"/>
              </a:spcBef>
              <a:buSzPct val="100000"/>
              <a:defRPr sz="2000" b="1" cap="all">
                <a:solidFill>
                  <a:srgbClr val="EFE8CF"/>
                </a:solidFill>
                <a:latin typeface="Gotham HTF"/>
                <a:ea typeface="Gotham HTF"/>
                <a:cs typeface="Gotham HTF"/>
                <a:sym typeface="Gotham HTF"/>
              </a:defRPr>
            </a:pPr>
            <a:r>
              <a:rPr lang="en-US" sz="1200" b="1" cap="all" dirty="0">
                <a:solidFill>
                  <a:srgbClr val="C00000"/>
                </a:solidFill>
                <a:latin typeface="+mj-lt"/>
                <a:ea typeface="Gotham HTF"/>
                <a:cs typeface="Gotham HTF bold"/>
                <a:sym typeface="Gotham HTF"/>
              </a:rPr>
              <a:t>Marketing gurus: </a:t>
            </a:r>
            <a:r>
              <a:rPr lang="en-US" sz="1200" b="1" cap="all" dirty="0">
                <a:solidFill>
                  <a:schemeClr val="tx1"/>
                </a:solidFill>
                <a:latin typeface="+mj-lt"/>
                <a:ea typeface="Gotham HTF"/>
                <a:cs typeface="Gotham HTF bold"/>
                <a:sym typeface="Gotham HTF"/>
              </a:rPr>
              <a:t>no one markets more efficiently than </a:t>
            </a:r>
            <a:r>
              <a:rPr lang="en-US" sz="1200" b="1" cap="all" dirty="0" err="1">
                <a:solidFill>
                  <a:schemeClr val="tx1"/>
                </a:solidFill>
                <a:latin typeface="+mj-lt"/>
                <a:ea typeface="Gotham HTF"/>
                <a:cs typeface="Gotham HTF bold"/>
                <a:sym typeface="Gotham HTF"/>
              </a:rPr>
              <a:t>caesars</a:t>
            </a:r>
            <a:endParaRPr lang="en-US" sz="1200" b="1" cap="all" dirty="0">
              <a:solidFill>
                <a:schemeClr val="tx1"/>
              </a:solidFill>
              <a:latin typeface="+mj-lt"/>
              <a:ea typeface="Gotham HTF"/>
              <a:cs typeface="Gotham HTF bold"/>
              <a:sym typeface="Gotham HTF"/>
            </a:endParaRPr>
          </a:p>
        </p:txBody>
      </p:sp>
      <p:sp>
        <p:nvSpPr>
          <p:cNvPr id="5" name="Shape 459">
            <a:extLst>
              <a:ext uri="{FF2B5EF4-FFF2-40B4-BE49-F238E27FC236}">
                <a16:creationId xmlns:a16="http://schemas.microsoft.com/office/drawing/2014/main" id="{E75D2087-FE58-42E5-AD77-52FEE821C56B}"/>
              </a:ext>
            </a:extLst>
          </p:cNvPr>
          <p:cNvSpPr txBox="1">
            <a:spLocks/>
          </p:cNvSpPr>
          <p:nvPr/>
        </p:nvSpPr>
        <p:spPr>
          <a:xfrm>
            <a:off x="2894932" y="1484902"/>
            <a:ext cx="2794000" cy="4164280"/>
          </a:xfrm>
          <a:prstGeom prst="rect">
            <a:avLst/>
          </a:prstGeom>
        </p:spPr>
        <p:txBody>
          <a:bodyPr/>
          <a:lstStyle>
            <a:lvl1pPr marL="63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hangingPunct="1">
              <a:spcBef>
                <a:spcPts val="500"/>
              </a:spcBef>
              <a:buSzTx/>
              <a:buFontTx/>
              <a:buNone/>
              <a:defRPr sz="4000" b="1" cap="all">
                <a:solidFill>
                  <a:srgbClr val="EFE8CF"/>
                </a:solidFill>
                <a:latin typeface="Gotham HTF"/>
                <a:ea typeface="Gotham HTF"/>
                <a:cs typeface="Gotham HTF"/>
                <a:sym typeface="Gotham HTF"/>
              </a:defRPr>
            </a:pPr>
            <a:r>
              <a:rPr lang="en-US" sz="1600" b="1" cap="all" dirty="0">
                <a:solidFill>
                  <a:srgbClr val="C00000"/>
                </a:solidFill>
                <a:latin typeface="+mj-lt"/>
                <a:ea typeface="Gotham HTF"/>
                <a:cs typeface="Gotham HTF bold"/>
                <a:sym typeface="Gotham HTF"/>
              </a:rPr>
              <a:t>Race and sports expertise</a:t>
            </a:r>
            <a:endParaRPr lang="en-US" sz="1600" b="1" cap="all" dirty="0">
              <a:solidFill>
                <a:schemeClr val="tx1"/>
              </a:solidFill>
              <a:latin typeface="+mj-lt"/>
              <a:ea typeface="Gotham HTF"/>
              <a:cs typeface="Gotham HTF bold"/>
              <a:sym typeface="Gotham HTF"/>
            </a:endParaRPr>
          </a:p>
          <a:p>
            <a:pPr marL="0" indent="0" algn="ctr" hangingPunct="1">
              <a:spcBef>
                <a:spcPts val="500"/>
              </a:spcBef>
              <a:buSzPct val="100000"/>
              <a:buNone/>
              <a:defRPr sz="2000" b="1" cap="all">
                <a:solidFill>
                  <a:srgbClr val="EFE8CF"/>
                </a:solidFill>
                <a:latin typeface="Gotham HTF"/>
                <a:ea typeface="Gotham HTF"/>
                <a:cs typeface="Gotham HTF"/>
                <a:sym typeface="Gotham HTF"/>
              </a:defRPr>
            </a:pPr>
            <a:r>
              <a:rPr lang="en-US" sz="1400" b="1" cap="all" dirty="0">
                <a:solidFill>
                  <a:schemeClr val="tx1"/>
                </a:solidFill>
                <a:latin typeface="+mj-lt"/>
                <a:ea typeface="Gotham HTF"/>
                <a:cs typeface="Gotham HTF bold"/>
                <a:sym typeface="Gotham HTF"/>
              </a:rPr>
              <a:t>Manage 13 sportsbooks in NV for over 20+ Years</a:t>
            </a: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endParaRPr lang="en-US" sz="1200" b="1" cap="all" dirty="0">
              <a:solidFill>
                <a:schemeClr val="tx1"/>
              </a:solidFill>
              <a:latin typeface="+mj-lt"/>
              <a:ea typeface="Gotham HTF"/>
              <a:cs typeface="Gotham HTF bold"/>
              <a:sym typeface="Gotham HTF"/>
            </a:endParaRPr>
          </a:p>
          <a:p>
            <a:pPr marL="228600" indent="-228600" algn="ctr">
              <a:spcBef>
                <a:spcPts val="500"/>
              </a:spcBef>
              <a:buSzPct val="100000"/>
              <a:defRPr sz="2000" b="1" cap="all">
                <a:solidFill>
                  <a:srgbClr val="EFE8CF"/>
                </a:solidFill>
                <a:latin typeface="Gotham HTF"/>
                <a:ea typeface="Gotham HTF"/>
                <a:cs typeface="Gotham HTF"/>
                <a:sym typeface="Gotham HTF"/>
              </a:defRPr>
            </a:pPr>
            <a:r>
              <a:rPr lang="en-US" sz="1200" b="1" cap="all" dirty="0">
                <a:solidFill>
                  <a:srgbClr val="C00000"/>
                </a:solidFill>
                <a:latin typeface="+mj-lt"/>
                <a:ea typeface="Gotham HTF"/>
                <a:cs typeface="Gotham HTF bold"/>
                <a:sym typeface="Gotham HTF"/>
              </a:rPr>
              <a:t>Best in class: </a:t>
            </a:r>
            <a:r>
              <a:rPr lang="en-US" sz="1200" b="1" cap="all" dirty="0">
                <a:solidFill>
                  <a:schemeClr val="tx1"/>
                </a:solidFill>
                <a:latin typeface="+mj-lt"/>
                <a:ea typeface="Gotham HTF"/>
                <a:cs typeface="Gotham HTF bold"/>
                <a:sym typeface="Gotham HTF"/>
              </a:rPr>
              <a:t>The CAESARS PALACE SPORTSBOOK IS CONSIDERED ONE OF THE PREMIER SPORTS Books DESTINATIONS IN THE WORLD.  </a:t>
            </a: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endParaRPr lang="en-US" sz="1200" b="1" cap="all" dirty="0">
              <a:solidFill>
                <a:schemeClr val="tx1"/>
              </a:solidFill>
              <a:latin typeface="+mj-lt"/>
              <a:ea typeface="Gotham HTF"/>
              <a:cs typeface="Gotham HTF bold"/>
              <a:sym typeface="Gotham HTF"/>
            </a:endParaRP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r>
              <a:rPr lang="en-US" sz="1200" b="1" cap="all" dirty="0">
                <a:solidFill>
                  <a:srgbClr val="C00000"/>
                </a:solidFill>
                <a:latin typeface="+mj-lt"/>
                <a:ea typeface="Gotham HTF"/>
                <a:cs typeface="Gotham HTF bold"/>
                <a:sym typeface="Gotham HTF"/>
              </a:rPr>
              <a:t>History of sports:  </a:t>
            </a:r>
            <a:r>
              <a:rPr lang="en-US" sz="1200" b="1" cap="all" dirty="0">
                <a:solidFill>
                  <a:schemeClr val="tx1"/>
                </a:solidFill>
                <a:latin typeface="+mj-lt"/>
                <a:ea typeface="Gotham HTF"/>
                <a:cs typeface="Gotham HTF bold"/>
                <a:sym typeface="Gotham HTF"/>
              </a:rPr>
              <a:t>CAESARS has hosted some of the most prolific sporting events and matches that have changed history. Bowe,  Holyfield, Leonard, and the great Mohammed </a:t>
            </a:r>
            <a:r>
              <a:rPr lang="en-US" sz="1200" b="1" cap="all" dirty="0" err="1">
                <a:solidFill>
                  <a:schemeClr val="tx1"/>
                </a:solidFill>
                <a:latin typeface="+mj-lt"/>
                <a:ea typeface="Gotham HTF"/>
                <a:cs typeface="Gotham HTF bold"/>
                <a:sym typeface="Gotham HTF"/>
              </a:rPr>
              <a:t>ali</a:t>
            </a:r>
            <a:r>
              <a:rPr lang="en-US" sz="1200" b="1" cap="all" dirty="0">
                <a:solidFill>
                  <a:schemeClr val="tx1"/>
                </a:solidFill>
                <a:latin typeface="+mj-lt"/>
                <a:ea typeface="Gotham HTF"/>
                <a:cs typeface="Gotham HTF bold"/>
                <a:sym typeface="Gotham HTF"/>
              </a:rPr>
              <a:t> are just a few to call Caesars home. </a:t>
            </a:r>
          </a:p>
        </p:txBody>
      </p:sp>
      <p:sp>
        <p:nvSpPr>
          <p:cNvPr id="6" name="Shape 459">
            <a:extLst>
              <a:ext uri="{FF2B5EF4-FFF2-40B4-BE49-F238E27FC236}">
                <a16:creationId xmlns:a16="http://schemas.microsoft.com/office/drawing/2014/main" id="{AA6A2C6A-60B3-4AB2-829B-026CF93F6AA8}"/>
              </a:ext>
            </a:extLst>
          </p:cNvPr>
          <p:cNvSpPr txBox="1">
            <a:spLocks/>
          </p:cNvSpPr>
          <p:nvPr/>
        </p:nvSpPr>
        <p:spPr>
          <a:xfrm>
            <a:off x="5688932" y="1484902"/>
            <a:ext cx="3096127" cy="3909158"/>
          </a:xfrm>
          <a:prstGeom prst="rect">
            <a:avLst/>
          </a:prstGeom>
        </p:spPr>
        <p:txBody>
          <a:bodyPr/>
          <a:lstStyle>
            <a:lvl1pPr marL="63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hangingPunct="1">
              <a:spcBef>
                <a:spcPts val="500"/>
              </a:spcBef>
              <a:buSzTx/>
              <a:buNone/>
              <a:defRPr sz="4000" b="1" cap="all">
                <a:solidFill>
                  <a:srgbClr val="EFE8CF"/>
                </a:solidFill>
                <a:latin typeface="Gotham HTF"/>
                <a:ea typeface="Gotham HTF"/>
                <a:cs typeface="Gotham HTF"/>
                <a:sym typeface="Gotham HTF"/>
              </a:defRPr>
            </a:pPr>
            <a:r>
              <a:rPr lang="en-US" sz="1600" b="1" cap="all" dirty="0">
                <a:solidFill>
                  <a:srgbClr val="C00000"/>
                </a:solidFill>
                <a:latin typeface="+mj-lt"/>
                <a:ea typeface="Gotham HTF"/>
                <a:cs typeface="Gotham HTF bold"/>
                <a:sym typeface="Gotham HTF"/>
              </a:rPr>
              <a:t>governmental AND regulatory Prowess</a:t>
            </a:r>
          </a:p>
          <a:p>
            <a:pPr marL="0" indent="0" algn="ctr" hangingPunct="1">
              <a:spcBef>
                <a:spcPts val="500"/>
              </a:spcBef>
              <a:buSzPct val="100000"/>
              <a:buNone/>
              <a:defRPr sz="2000" b="1" cap="all">
                <a:solidFill>
                  <a:srgbClr val="EFE8CF"/>
                </a:solidFill>
                <a:latin typeface="Gotham HTF"/>
                <a:ea typeface="Gotham HTF"/>
                <a:cs typeface="Gotham HTF"/>
                <a:sym typeface="Gotham HTF"/>
              </a:defRPr>
            </a:pPr>
            <a:r>
              <a:rPr lang="en-US" sz="1400" b="1" cap="all" dirty="0">
                <a:solidFill>
                  <a:schemeClr val="tx1"/>
                </a:solidFill>
                <a:latin typeface="+mj-lt"/>
                <a:ea typeface="Gotham HTF"/>
                <a:cs typeface="Gotham HTF bold"/>
                <a:sym typeface="Gotham HTF"/>
              </a:rPr>
              <a:t>Licensed in 19 jurisdiction and 5 countries</a:t>
            </a: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endParaRPr lang="en-US" sz="1400" b="1" cap="all" dirty="0">
              <a:solidFill>
                <a:schemeClr val="tx1"/>
              </a:solidFill>
              <a:latin typeface="+mj-lt"/>
              <a:ea typeface="Gotham HTF"/>
              <a:cs typeface="Gotham HTF bold"/>
              <a:sym typeface="Gotham HTF"/>
            </a:endParaRP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r>
              <a:rPr lang="en-US" sz="1200" b="1" cap="all" dirty="0">
                <a:solidFill>
                  <a:srgbClr val="C00000"/>
                </a:solidFill>
                <a:latin typeface="+mj-lt"/>
                <a:ea typeface="Gotham HTF"/>
                <a:cs typeface="Gotham HTF bold"/>
                <a:sym typeface="Gotham HTF"/>
              </a:rPr>
              <a:t>Influence &amp; integrity: </a:t>
            </a:r>
            <a:r>
              <a:rPr lang="en-US" sz="1200" b="1" cap="all" dirty="0">
                <a:solidFill>
                  <a:schemeClr val="tx1"/>
                </a:solidFill>
                <a:latin typeface="+mj-lt"/>
                <a:ea typeface="Gotham HTF"/>
                <a:cs typeface="Gotham HTF bold"/>
                <a:sym typeface="Gotham HTF"/>
              </a:rPr>
              <a:t>well respected company with the utmost integrity possessing unparalleled experience in KYC, AML, state regulatory, state legislative affairs, and federal legislative affairs.</a:t>
            </a: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endParaRPr lang="en-US" sz="1200" b="1" cap="all" dirty="0">
              <a:solidFill>
                <a:schemeClr val="tx1"/>
              </a:solidFill>
              <a:latin typeface="+mj-lt"/>
              <a:ea typeface="Gotham HTF"/>
              <a:cs typeface="Gotham HTF bold"/>
              <a:sym typeface="Gotham HTF"/>
            </a:endParaRPr>
          </a:p>
          <a:p>
            <a:pPr marL="228600" indent="-228600" algn="ctr">
              <a:spcBef>
                <a:spcPts val="500"/>
              </a:spcBef>
              <a:buSzPct val="100000"/>
              <a:defRPr sz="2000" b="1" cap="all">
                <a:solidFill>
                  <a:srgbClr val="EFE8CF"/>
                </a:solidFill>
                <a:latin typeface="Gotham HTF"/>
                <a:ea typeface="Gotham HTF"/>
                <a:cs typeface="Gotham HTF"/>
                <a:sym typeface="Gotham HTF"/>
              </a:defRPr>
            </a:pPr>
            <a:r>
              <a:rPr lang="en-US" sz="1200" b="1" cap="all" dirty="0">
                <a:solidFill>
                  <a:srgbClr val="C00000"/>
                </a:solidFill>
                <a:latin typeface="+mj-lt"/>
                <a:ea typeface="Gotham HTF"/>
                <a:cs typeface="Gotham HTF bold"/>
                <a:sym typeface="Gotham HTF"/>
              </a:rPr>
              <a:t>Responsible Gaming: </a:t>
            </a:r>
            <a:r>
              <a:rPr lang="en-US" sz="1200" b="1" cap="all" dirty="0">
                <a:solidFill>
                  <a:schemeClr val="tx1"/>
                </a:solidFill>
                <a:latin typeface="+mj-lt"/>
                <a:ea typeface="Gotham HTF"/>
                <a:cs typeface="Gotham HTF bold"/>
                <a:sym typeface="Gotham HTF"/>
              </a:rPr>
              <a:t>pioneer and innovator through EMPLOYEE training, I.T. investment, AND ENTERPRISE-WIDE SYSTEMS</a:t>
            </a:r>
          </a:p>
          <a:p>
            <a:pPr marL="228600" indent="-228600" algn="ctr" hangingPunct="1">
              <a:spcBef>
                <a:spcPts val="500"/>
              </a:spcBef>
              <a:buSzPct val="100000"/>
              <a:defRPr sz="2000" b="1" cap="all">
                <a:solidFill>
                  <a:srgbClr val="EFE8CF"/>
                </a:solidFill>
                <a:latin typeface="Gotham HTF"/>
                <a:ea typeface="Gotham HTF"/>
                <a:cs typeface="Gotham HTF"/>
                <a:sym typeface="Gotham HTF"/>
              </a:defRPr>
            </a:pPr>
            <a:endParaRPr lang="en-US" sz="1200" b="1" cap="all" dirty="0">
              <a:solidFill>
                <a:schemeClr val="tx1"/>
              </a:solidFill>
              <a:latin typeface="+mj-lt"/>
              <a:ea typeface="Gotham HTF"/>
              <a:cs typeface="Gotham HTF bold"/>
              <a:sym typeface="Gotham HTF"/>
            </a:endParaRPr>
          </a:p>
        </p:txBody>
      </p:sp>
    </p:spTree>
    <p:extLst>
      <p:ext uri="{BB962C8B-B14F-4D97-AF65-F5344CB8AC3E}">
        <p14:creationId xmlns:p14="http://schemas.microsoft.com/office/powerpoint/2010/main" val="2123083418"/>
      </p:ext>
    </p:extLst>
  </p:cSld>
  <p:clrMapOvr>
    <a:masterClrMapping/>
  </p:clrMapOvr>
  <p:transition>
    <p:split orient="vert"/>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I7FKfKlUSLG8HVi8qIdRw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fault Design">
  <a:themeElements>
    <a:clrScheme name="Caesars Deck - Les">
      <a:dk1>
        <a:srgbClr val="000000"/>
      </a:dk1>
      <a:lt1>
        <a:srgbClr val="FFFFFF"/>
      </a:lt1>
      <a:dk2>
        <a:srgbClr val="A89B7A"/>
      </a:dk2>
      <a:lt2>
        <a:srgbClr val="D6D7D6"/>
      </a:lt2>
      <a:accent1>
        <a:srgbClr val="000000"/>
      </a:accent1>
      <a:accent2>
        <a:srgbClr val="76241A"/>
      </a:accent2>
      <a:accent3>
        <a:srgbClr val="A89B7A"/>
      </a:accent3>
      <a:accent4>
        <a:srgbClr val="565756"/>
      </a:accent4>
      <a:accent5>
        <a:srgbClr val="AAAAAA"/>
      </a:accent5>
      <a:accent6>
        <a:srgbClr val="FFFFFE"/>
      </a:accent6>
      <a:hlink>
        <a:srgbClr val="CD0920"/>
      </a:hlink>
      <a:folHlink>
        <a:srgbClr val="76241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878D48"/>
        </a:dk2>
        <a:lt2>
          <a:srgbClr val="838383"/>
        </a:lt2>
        <a:accent1>
          <a:srgbClr val="000000"/>
        </a:accent1>
        <a:accent2>
          <a:srgbClr val="C8000A"/>
        </a:accent2>
        <a:accent3>
          <a:srgbClr val="FFFFFF"/>
        </a:accent3>
        <a:accent4>
          <a:srgbClr val="000000"/>
        </a:accent4>
        <a:accent5>
          <a:srgbClr val="AAAAAA"/>
        </a:accent5>
        <a:accent6>
          <a:srgbClr val="B50008"/>
        </a:accent6>
        <a:hlink>
          <a:srgbClr val="41658D"/>
        </a:hlink>
        <a:folHlink>
          <a:srgbClr val="D6C68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2DAC67FA-2131-4794-837F-75DFA86C21E2}"/>
</file>

<file path=customXml/itemProps2.xml><?xml version="1.0" encoding="utf-8"?>
<ds:datastoreItem xmlns:ds="http://schemas.openxmlformats.org/officeDocument/2006/customXml" ds:itemID="{4C23FDBB-9B76-46D7-89AB-87C5173C018F}"/>
</file>

<file path=customXml/itemProps3.xml><?xml version="1.0" encoding="utf-8"?>
<ds:datastoreItem xmlns:ds="http://schemas.openxmlformats.org/officeDocument/2006/customXml" ds:itemID="{7F2FB6F9-C018-4D34-83E3-AC67435DC4D8}"/>
</file>

<file path=docProps/app.xml><?xml version="1.0" encoding="utf-8"?>
<Properties xmlns:vt="http://schemas.openxmlformats.org/officeDocument/2006/docPropsVTypes" xmlns="http://schemas.openxmlformats.org/officeDocument/2006/extended-properties">
  <Company/>
  <PresentationFormat>On-screen Show (4:3)</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17.0800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Caesar's Presentation</dc:title>
  <cp:revision>1821</cp:revision>
  <cp:lastPrinted>2018-01-26T17:03:13Z</cp:lastPrinted>
  <dcterms:created xsi:type="dcterms:W3CDTF">2016-01-13T16:04:39Z</dcterms:created>
  <dcterms:modified xsi:type="dcterms:W3CDTF">1601-01-01T00:00:00Z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