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Default Extension="jpg" ContentType="image/jpeg"/>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0"/>
  </p:notesMasterIdLst>
  <p:sldIdLst>
    <p:sldId id="256" r:id="rId2"/>
    <p:sldId id="281" r:id="rId3"/>
    <p:sldId id="267" r:id="rId4"/>
    <p:sldId id="263" r:id="rId5"/>
    <p:sldId id="257" r:id="rId6"/>
    <p:sldId id="260" r:id="rId7"/>
    <p:sldId id="258" r:id="rId8"/>
    <p:sldId id="259" r:id="rId9"/>
    <p:sldId id="261" r:id="rId10"/>
    <p:sldId id="268" r:id="rId11"/>
    <p:sldId id="269" r:id="rId12"/>
    <p:sldId id="270" r:id="rId13"/>
    <p:sldId id="272" r:id="rId14"/>
    <p:sldId id="273" r:id="rId15"/>
    <p:sldId id="283" r:id="rId16"/>
    <p:sldId id="284" r:id="rId17"/>
    <p:sldId id="286" r:id="rId18"/>
    <p:sldId id="285" r:id="rId19"/>
    <p:sldId id="278" r:id="rId20"/>
    <p:sldId id="279" r:id="rId21"/>
    <p:sldId id="287" r:id="rId22"/>
    <p:sldId id="264" r:id="rId23"/>
    <p:sldId id="276" r:id="rId24"/>
    <p:sldId id="265" r:id="rId25"/>
    <p:sldId id="274" r:id="rId26"/>
    <p:sldId id="277" r:id="rId27"/>
    <p:sldId id="275" r:id="rId28"/>
    <p:sldId id="28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4" autoAdjust="0"/>
    <p:restoredTop sz="94694"/>
  </p:normalViewPr>
  <p:slideViewPr>
    <p:cSldViewPr snapToGrid="0" snapToObjects="1">
      <p:cViewPr>
        <p:scale>
          <a:sx n="90" d="100"/>
          <a:sy n="90" d="100"/>
        </p:scale>
        <p:origin x="-610" y="-202"/>
      </p:cViewPr>
      <p:guideLst>
        <p:guide orient="horz" pos="2160"/>
        <p:guide pos="2880"/>
      </p:guideLst>
    </p:cSldViewPr>
  </p:slideViewPr>
  <p:notesTextViewPr>
    <p:cViewPr>
      <p:scale>
        <a:sx n="1" d="1"/>
        <a:sy n="1" d="1"/>
      </p:scale>
      <p:origin x="0" y="0"/>
    </p:cViewPr>
  </p:notesTextViewPr>
  <p:notesViewPr>
    <p:cSldViewPr snapToGrid="0" snapToObjects="1">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143497-E553-457B-8441-B2E63F55DE38}" type="datetimeFigureOut">
              <a:rPr lang="en-US" smtClean="0"/>
              <a:t>8/28/2019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AC98F2-EF62-41BA-BED3-9149202BB534}" type="slidenum">
              <a:rPr lang="en-US" smtClean="0"/>
              <a:t>‹#›</a:t>
            </a:fld>
            <a:endParaRPr lang="en-US"/>
          </a:p>
        </p:txBody>
      </p:sp>
    </p:spTree>
    <p:extLst>
      <p:ext uri="{BB962C8B-B14F-4D97-AF65-F5344CB8AC3E}">
        <p14:creationId xmlns:p14="http://schemas.microsoft.com/office/powerpoint/2010/main" val="2515451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name is Bill Custer.</a:t>
            </a:r>
          </a:p>
          <a:p>
            <a:endParaRPr lang="en-US" dirty="0"/>
          </a:p>
          <a:p>
            <a:r>
              <a:rPr lang="en-US" dirty="0" smtClean="0"/>
              <a:t>Litigator with Bryan Cave.  I represent Georgia businesses, large and small in a variety of business disputes.  </a:t>
            </a:r>
          </a:p>
          <a:p>
            <a:endParaRPr lang="en-US" dirty="0"/>
          </a:p>
          <a:p>
            <a:r>
              <a:rPr lang="en-US" dirty="0" smtClean="0"/>
              <a:t>I’m on the Board of Directors of the Georgia Chamber and serve on its Amicus Committee.   I’m on the Board of Georgians for Lawsuit Reform.</a:t>
            </a:r>
          </a:p>
          <a:p>
            <a:endParaRPr lang="en-US" dirty="0"/>
          </a:p>
          <a:p>
            <a:r>
              <a:rPr lang="en-US" dirty="0" smtClean="0"/>
              <a:t>While I frequently represent various trade groups and business groups, I am not here on behalf of any particular group or company today.</a:t>
            </a:r>
          </a:p>
          <a:p>
            <a:endParaRPr lang="en-US" dirty="0"/>
          </a:p>
          <a:p>
            <a:r>
              <a:rPr lang="en-US" dirty="0" smtClean="0"/>
              <a:t>Nonetheless, in these various roles, I am very familiar with the issues of the civil justice system that give Georgia businesses concerns and I’m here to talk about one of those issues today.</a:t>
            </a:r>
          </a:p>
          <a:p>
            <a:endParaRPr lang="en-US" dirty="0"/>
          </a:p>
          <a:p>
            <a:r>
              <a:rPr lang="en-US" dirty="0" smtClean="0"/>
              <a:t>I‘ve been asked to speak to the current crisis in negligent security cases which is literally changing the landscape of tort liability and insurance issues in Georgia.</a:t>
            </a:r>
          </a:p>
          <a:p>
            <a:endParaRPr lang="en-US" dirty="0"/>
          </a:p>
          <a:p>
            <a:r>
              <a:rPr lang="en-US" dirty="0" smtClean="0"/>
              <a:t>The views I am going to express are solely my own.  I am not being compensated by any group or company for my time today</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1</a:t>
            </a:fld>
            <a:endParaRPr lang="en-US"/>
          </a:p>
        </p:txBody>
      </p:sp>
    </p:spTree>
    <p:extLst>
      <p:ext uri="{BB962C8B-B14F-4D97-AF65-F5344CB8AC3E}">
        <p14:creationId xmlns:p14="http://schemas.microsoft.com/office/powerpoint/2010/main" val="1944006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problem?</a:t>
            </a:r>
          </a:p>
          <a:p>
            <a:endParaRPr lang="en-US" dirty="0"/>
          </a:p>
          <a:p>
            <a:r>
              <a:rPr lang="en-US" dirty="0" smtClean="0"/>
              <a:t> Violent crimes occur every day in Georgia.</a:t>
            </a:r>
          </a:p>
          <a:p>
            <a:endParaRPr lang="en-US" dirty="0"/>
          </a:p>
          <a:p>
            <a:r>
              <a:rPr lang="en-US" dirty="0" smtClean="0"/>
              <a:t>People are seriously injured.</a:t>
            </a:r>
          </a:p>
          <a:p>
            <a:endParaRPr lang="en-US" dirty="0"/>
          </a:p>
          <a:p>
            <a:r>
              <a:rPr lang="en-US" dirty="0" smtClean="0"/>
              <a:t>While these cases were occasionally brought against landowners in the past, the numbers of these cases being filed is increasing.</a:t>
            </a:r>
          </a:p>
          <a:p>
            <a:endParaRPr lang="en-US" dirty="0"/>
          </a:p>
          <a:p>
            <a:r>
              <a:rPr lang="en-US" dirty="0" smtClean="0"/>
              <a:t>The verdicts against businesses and landowners are in the tens of millions of dollars.</a:t>
            </a:r>
          </a:p>
          <a:p>
            <a:endParaRPr lang="en-US" dirty="0"/>
          </a:p>
          <a:p>
            <a:r>
              <a:rPr lang="en-US" dirty="0" smtClean="0"/>
              <a:t>The liability being imposed on businesses and landowners is completely disproportionate to their level of fault.</a:t>
            </a:r>
          </a:p>
          <a:p>
            <a:endParaRPr lang="en-US" dirty="0"/>
          </a:p>
          <a:p>
            <a:r>
              <a:rPr lang="en-US" dirty="0" smtClean="0"/>
              <a:t>Indeed, as we shall see, in many of these cases, the person most responsible for the crime, the criminal bears none of the fault.</a:t>
            </a:r>
          </a:p>
          <a:p>
            <a:endParaRPr lang="en-US" dirty="0"/>
          </a:p>
          <a:p>
            <a:r>
              <a:rPr lang="en-US" dirty="0" smtClean="0"/>
              <a:t>Insurers are, not surprisingly, well aware of the problem and, at least </a:t>
            </a:r>
            <a:r>
              <a:rPr lang="en-US" dirty="0" err="1" smtClean="0"/>
              <a:t>anectdotally</a:t>
            </a:r>
            <a:r>
              <a:rPr lang="en-US" dirty="0" smtClean="0"/>
              <a:t>, we see insurers are considering not providing coverage for torts arising from these crimes or are imposing strict limits on the amounts that they will insure.</a:t>
            </a:r>
          </a:p>
          <a:p>
            <a:endParaRPr lang="en-US" dirty="0"/>
          </a:p>
          <a:p>
            <a:r>
              <a:rPr lang="en-US" dirty="0" smtClean="0"/>
              <a:t>Any Georgia citizen who owns property is at risk.</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2</a:t>
            </a:fld>
            <a:endParaRPr lang="en-US"/>
          </a:p>
        </p:txBody>
      </p:sp>
    </p:spTree>
    <p:extLst>
      <p:ext uri="{BB962C8B-B14F-4D97-AF65-F5344CB8AC3E}">
        <p14:creationId xmlns:p14="http://schemas.microsoft.com/office/powerpoint/2010/main" val="919814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you do not cover the legal press, but legal departments, businesses, and insurers in Georgia and all over the country are well aware of the crisis in Georgia through publications like the American Lawyer and similar publications.</a:t>
            </a:r>
          </a:p>
          <a:p>
            <a:endParaRPr lang="en-US" dirty="0"/>
          </a:p>
          <a:p>
            <a:r>
              <a:rPr lang="en-US" dirty="0" smtClean="0"/>
              <a:t>And the headlines tell the story….</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3</a:t>
            </a:fld>
            <a:endParaRPr lang="en-US"/>
          </a:p>
        </p:txBody>
      </p:sp>
    </p:spTree>
    <p:extLst>
      <p:ext uri="{BB962C8B-B14F-4D97-AF65-F5344CB8AC3E}">
        <p14:creationId xmlns:p14="http://schemas.microsoft.com/office/powerpoint/2010/main" val="3350443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92629" y="4452257"/>
            <a:ext cx="4822371" cy="4114800"/>
          </a:xfrm>
        </p:spPr>
        <p:txBody>
          <a:bodyPr/>
          <a:lstStyle/>
          <a:p>
            <a:r>
              <a:rPr lang="en-US" dirty="0" smtClean="0"/>
              <a:t>$10 million against the owner of an apartment complex for a murder committed on the property.</a:t>
            </a:r>
          </a:p>
          <a:p>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4</a:t>
            </a:fld>
            <a:endParaRPr lang="en-US"/>
          </a:p>
        </p:txBody>
      </p:sp>
    </p:spTree>
    <p:extLst>
      <p:ext uri="{BB962C8B-B14F-4D97-AF65-F5344CB8AC3E}">
        <p14:creationId xmlns:p14="http://schemas.microsoft.com/office/powerpoint/2010/main" val="227484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$54 million against a rental car company, where an employee stole a car from his employer,  got drunk, and ran into the plaintiff hours later.</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5</a:t>
            </a:fld>
            <a:endParaRPr lang="en-US"/>
          </a:p>
        </p:txBody>
      </p:sp>
    </p:spTree>
    <p:extLst>
      <p:ext uri="{BB962C8B-B14F-4D97-AF65-F5344CB8AC3E}">
        <p14:creationId xmlns:p14="http://schemas.microsoft.com/office/powerpoint/2010/main" val="1214165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$35 million against six flags for a man who left six flags and was beaten up and hour later off property.</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6</a:t>
            </a:fld>
            <a:endParaRPr lang="en-US"/>
          </a:p>
        </p:txBody>
      </p:sp>
    </p:spTree>
    <p:extLst>
      <p:ext uri="{BB962C8B-B14F-4D97-AF65-F5344CB8AC3E}">
        <p14:creationId xmlns:p14="http://schemas.microsoft.com/office/powerpoint/2010/main" val="1184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$70 million against Kroger where a man was robbed and shot in the parking lot.</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7</a:t>
            </a:fld>
            <a:endParaRPr lang="en-US"/>
          </a:p>
        </p:txBody>
      </p:sp>
    </p:spTree>
    <p:extLst>
      <p:ext uri="{BB962C8B-B14F-4D97-AF65-F5344CB8AC3E}">
        <p14:creationId xmlns:p14="http://schemas.microsoft.com/office/powerpoint/2010/main" val="3900026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$43 million against CVS where the plaintiff was shot in the parking lot.</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8</a:t>
            </a:fld>
            <a:endParaRPr lang="en-US"/>
          </a:p>
        </p:txBody>
      </p:sp>
    </p:spTree>
    <p:extLst>
      <p:ext uri="{BB962C8B-B14F-4D97-AF65-F5344CB8AC3E}">
        <p14:creationId xmlns:p14="http://schemas.microsoft.com/office/powerpoint/2010/main" val="4026147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$35 million against CSX and others where a movie company trespassed onto CSX and was hit when the train came through.</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9</a:t>
            </a:fld>
            <a:endParaRPr lang="en-US"/>
          </a:p>
        </p:txBody>
      </p:sp>
    </p:spTree>
    <p:extLst>
      <p:ext uri="{BB962C8B-B14F-4D97-AF65-F5344CB8AC3E}">
        <p14:creationId xmlns:p14="http://schemas.microsoft.com/office/powerpoint/2010/main" val="4027544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talk to you about four cases in particular to emphasize how liability for landowners is being dramatically expanded by the courts.</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10</a:t>
            </a:fld>
            <a:endParaRPr lang="en-US"/>
          </a:p>
        </p:txBody>
      </p:sp>
    </p:spTree>
    <p:extLst>
      <p:ext uri="{BB962C8B-B14F-4D97-AF65-F5344CB8AC3E}">
        <p14:creationId xmlns:p14="http://schemas.microsoft.com/office/powerpoint/2010/main" val="618877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11</a:t>
            </a:fld>
            <a:endParaRPr lang="en-US"/>
          </a:p>
        </p:txBody>
      </p:sp>
    </p:spTree>
    <p:extLst>
      <p:ext uri="{BB962C8B-B14F-4D97-AF65-F5344CB8AC3E}">
        <p14:creationId xmlns:p14="http://schemas.microsoft.com/office/powerpoint/2010/main" val="4102214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12</a:t>
            </a:fld>
            <a:endParaRPr lang="en-US"/>
          </a:p>
        </p:txBody>
      </p:sp>
    </p:spTree>
    <p:extLst>
      <p:ext uri="{BB962C8B-B14F-4D97-AF65-F5344CB8AC3E}">
        <p14:creationId xmlns:p14="http://schemas.microsoft.com/office/powerpoint/2010/main" val="687365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13</a:t>
            </a:fld>
            <a:endParaRPr lang="en-US"/>
          </a:p>
        </p:txBody>
      </p:sp>
    </p:spTree>
    <p:extLst>
      <p:ext uri="{BB962C8B-B14F-4D97-AF65-F5344CB8AC3E}">
        <p14:creationId xmlns:p14="http://schemas.microsoft.com/office/powerpoint/2010/main" val="3529557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just the verdicts.</a:t>
            </a:r>
          </a:p>
          <a:p>
            <a:endParaRPr lang="en-US" dirty="0"/>
          </a:p>
          <a:p>
            <a:r>
              <a:rPr lang="en-US" dirty="0" smtClean="0"/>
              <a:t>For every verdict , there are likely dozens of settlements.</a:t>
            </a:r>
          </a:p>
          <a:p>
            <a:endParaRPr lang="en-US" dirty="0"/>
          </a:p>
          <a:p>
            <a:r>
              <a:rPr lang="en-US" dirty="0" smtClean="0"/>
              <a:t>These cases are having dramatic impacts on settlements as well.</a:t>
            </a:r>
            <a:endParaRPr lang="en-US" dirty="0"/>
          </a:p>
        </p:txBody>
      </p:sp>
      <p:sp>
        <p:nvSpPr>
          <p:cNvPr id="4" name="Slide Number Placeholder 3"/>
          <p:cNvSpPr>
            <a:spLocks noGrp="1"/>
          </p:cNvSpPr>
          <p:nvPr>
            <p:ph type="sldNum" sz="quarter" idx="10"/>
          </p:nvPr>
        </p:nvSpPr>
        <p:spPr/>
        <p:txBody>
          <a:bodyPr/>
          <a:lstStyle/>
          <a:p>
            <a:fld id="{0DAC98F2-EF62-41BA-BED3-9149202BB534}" type="slidenum">
              <a:rPr lang="en-US" smtClean="0"/>
              <a:t>14</a:t>
            </a:fld>
            <a:endParaRPr lang="en-US"/>
          </a:p>
        </p:txBody>
      </p:sp>
    </p:spTree>
    <p:extLst>
      <p:ext uri="{BB962C8B-B14F-4D97-AF65-F5344CB8AC3E}">
        <p14:creationId xmlns:p14="http://schemas.microsoft.com/office/powerpoint/2010/main" val="3890358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15</a:t>
            </a:fld>
            <a:endParaRPr lang="en-US"/>
          </a:p>
        </p:txBody>
      </p:sp>
    </p:spTree>
    <p:extLst>
      <p:ext uri="{BB962C8B-B14F-4D97-AF65-F5344CB8AC3E}">
        <p14:creationId xmlns:p14="http://schemas.microsoft.com/office/powerpoint/2010/main" val="139532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16</a:t>
            </a:fld>
            <a:endParaRPr lang="en-US"/>
          </a:p>
        </p:txBody>
      </p:sp>
    </p:spTree>
    <p:extLst>
      <p:ext uri="{BB962C8B-B14F-4D97-AF65-F5344CB8AC3E}">
        <p14:creationId xmlns:p14="http://schemas.microsoft.com/office/powerpoint/2010/main" val="170920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17</a:t>
            </a:fld>
            <a:endParaRPr lang="en-US"/>
          </a:p>
        </p:txBody>
      </p:sp>
    </p:spTree>
    <p:extLst>
      <p:ext uri="{BB962C8B-B14F-4D97-AF65-F5344CB8AC3E}">
        <p14:creationId xmlns:p14="http://schemas.microsoft.com/office/powerpoint/2010/main" val="2344819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18</a:t>
            </a:fld>
            <a:endParaRPr lang="en-US"/>
          </a:p>
        </p:txBody>
      </p:sp>
    </p:spTree>
    <p:extLst>
      <p:ext uri="{BB962C8B-B14F-4D97-AF65-F5344CB8AC3E}">
        <p14:creationId xmlns:p14="http://schemas.microsoft.com/office/powerpoint/2010/main" val="1044461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19</a:t>
            </a:fld>
            <a:endParaRPr lang="en-US"/>
          </a:p>
        </p:txBody>
      </p:sp>
    </p:spTree>
    <p:extLst>
      <p:ext uri="{BB962C8B-B14F-4D97-AF65-F5344CB8AC3E}">
        <p14:creationId xmlns:p14="http://schemas.microsoft.com/office/powerpoint/2010/main" val="3829658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20</a:t>
            </a:fld>
            <a:endParaRPr lang="en-US"/>
          </a:p>
        </p:txBody>
      </p:sp>
    </p:spTree>
    <p:extLst>
      <p:ext uri="{BB962C8B-B14F-4D97-AF65-F5344CB8AC3E}">
        <p14:creationId xmlns:p14="http://schemas.microsoft.com/office/powerpoint/2010/main" val="557395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22</a:t>
            </a:fld>
            <a:endParaRPr lang="en-US"/>
          </a:p>
        </p:txBody>
      </p:sp>
    </p:spTree>
    <p:extLst>
      <p:ext uri="{BB962C8B-B14F-4D97-AF65-F5344CB8AC3E}">
        <p14:creationId xmlns:p14="http://schemas.microsoft.com/office/powerpoint/2010/main" val="443084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23</a:t>
            </a:fld>
            <a:endParaRPr lang="en-US"/>
          </a:p>
        </p:txBody>
      </p:sp>
    </p:spTree>
    <p:extLst>
      <p:ext uri="{BB962C8B-B14F-4D97-AF65-F5344CB8AC3E}">
        <p14:creationId xmlns:p14="http://schemas.microsoft.com/office/powerpoint/2010/main" val="3174536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24</a:t>
            </a:fld>
            <a:endParaRPr lang="en-US"/>
          </a:p>
        </p:txBody>
      </p:sp>
    </p:spTree>
    <p:extLst>
      <p:ext uri="{BB962C8B-B14F-4D97-AF65-F5344CB8AC3E}">
        <p14:creationId xmlns:p14="http://schemas.microsoft.com/office/powerpoint/2010/main" val="3948050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25</a:t>
            </a:fld>
            <a:endParaRPr lang="en-US"/>
          </a:p>
        </p:txBody>
      </p:sp>
    </p:spTree>
    <p:extLst>
      <p:ext uri="{BB962C8B-B14F-4D97-AF65-F5344CB8AC3E}">
        <p14:creationId xmlns:p14="http://schemas.microsoft.com/office/powerpoint/2010/main" val="4022508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26</a:t>
            </a:fld>
            <a:endParaRPr lang="en-US"/>
          </a:p>
        </p:txBody>
      </p:sp>
    </p:spTree>
    <p:extLst>
      <p:ext uri="{BB962C8B-B14F-4D97-AF65-F5344CB8AC3E}">
        <p14:creationId xmlns:p14="http://schemas.microsoft.com/office/powerpoint/2010/main" val="23020519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27</a:t>
            </a:fld>
            <a:endParaRPr lang="en-US"/>
          </a:p>
        </p:txBody>
      </p:sp>
    </p:spTree>
    <p:extLst>
      <p:ext uri="{BB962C8B-B14F-4D97-AF65-F5344CB8AC3E}">
        <p14:creationId xmlns:p14="http://schemas.microsoft.com/office/powerpoint/2010/main" val="1029697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AC98F2-EF62-41BA-BED3-9149202BB534}" type="slidenum">
              <a:rPr lang="en-US" smtClean="0"/>
              <a:t>28</a:t>
            </a:fld>
            <a:endParaRPr lang="en-US"/>
          </a:p>
        </p:txBody>
      </p:sp>
    </p:spTree>
    <p:extLst>
      <p:ext uri="{BB962C8B-B14F-4D97-AF65-F5344CB8AC3E}">
        <p14:creationId xmlns:p14="http://schemas.microsoft.com/office/powerpoint/2010/main" val="3598871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jp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176132" name="Rectangle 4"/>
          <p:cNvSpPr>
            <a:spLocks noGrp="1" noChangeArrowheads="1"/>
          </p:cNvSpPr>
          <p:nvPr>
            <p:ph type="ctrTitle"/>
          </p:nvPr>
        </p:nvSpPr>
        <p:spPr>
          <a:xfrm>
            <a:off x="685800" y="2130425"/>
            <a:ext cx="7772400" cy="1527175"/>
          </a:xfrm>
          <a:prstGeom prst="rect">
            <a:avLst/>
          </a:prstGeom>
        </p:spPr>
        <p:txBody>
          <a:bodyPr/>
          <a:lstStyle>
            <a:lvl1pPr algn="ctr">
              <a:defRPr>
                <a:solidFill>
                  <a:schemeClr val="tx2"/>
                </a:solidFill>
                <a:effectLst/>
              </a:defRPr>
            </a:lvl1pPr>
          </a:lstStyle>
          <a:p>
            <a:pPr lvl="0"/>
            <a:r>
              <a:rPr lang="en-US" noProof="0" smtClean="0"/>
              <a:t>Click to edit Master title style</a:t>
            </a:r>
            <a:endParaRPr lang="en-US" noProof="0" dirty="0" smtClean="0"/>
          </a:p>
        </p:txBody>
      </p:sp>
      <p:sp>
        <p:nvSpPr>
          <p:cNvPr id="176133" name="Rectangle 5"/>
          <p:cNvSpPr>
            <a:spLocks noGrp="1" noChangeArrowheads="1"/>
          </p:cNvSpPr>
          <p:nvPr>
            <p:ph type="subTitle" idx="1"/>
          </p:nvPr>
        </p:nvSpPr>
        <p:spPr>
          <a:xfrm>
            <a:off x="685800" y="3886200"/>
            <a:ext cx="7772400" cy="1752600"/>
          </a:xfrm>
          <a:prstGeom prst="rect">
            <a:avLst/>
          </a:prstGeom>
        </p:spPr>
        <p:txBody>
          <a:bodyPr/>
          <a:lstStyle>
            <a:lvl1pPr marL="0" indent="0" algn="ctr">
              <a:buFontTx/>
              <a:buNone/>
              <a:defRPr>
                <a:solidFill>
                  <a:schemeClr val="tx1"/>
                </a:solidFill>
              </a:defRPr>
            </a:lvl1pPr>
          </a:lstStyle>
          <a:p>
            <a:pPr lvl="0"/>
            <a:r>
              <a:rPr lang="en-US" noProof="0" smtClean="0"/>
              <a:t>Click to edit Master subtitle style</a:t>
            </a:r>
            <a:endParaRPr lang="en-US" noProof="0" dirty="0" smtClean="0"/>
          </a:p>
        </p:txBody>
      </p:sp>
      <p:sp>
        <p:nvSpPr>
          <p:cNvPr id="10" name="TextBox 9"/>
          <p:cNvSpPr txBox="1"/>
          <p:nvPr/>
        </p:nvSpPr>
        <p:spPr>
          <a:xfrm>
            <a:off x="457200" y="6356350"/>
            <a:ext cx="2130552" cy="276999"/>
          </a:xfrm>
          <a:prstGeom prst="rect">
            <a:avLst/>
          </a:prstGeom>
          <a:noFill/>
        </p:spPr>
        <p:txBody>
          <a:bodyPr wrap="square" rtlCol="0">
            <a:spAutoFit/>
          </a:bodyPr>
          <a:lstStyle/>
          <a:p>
            <a:fld id="{E8D64B40-8ABA-E841-8DB1-7E01D8CD6700}" type="slidenum">
              <a:rPr lang="en-US" sz="1200" smtClean="0">
                <a:solidFill>
                  <a:schemeClr val="bg1"/>
                </a:solidFill>
              </a:rPr>
              <a:t>‹#›</a:t>
            </a:fld>
            <a:endParaRPr lang="en-US" sz="1200" dirty="0">
              <a:solidFill>
                <a:schemeClr val="bg1"/>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24" y="390495"/>
            <a:ext cx="2663952" cy="1149096"/>
          </a:xfrm>
          <a:prstGeom prst="rect">
            <a:avLst/>
          </a:prstGeom>
        </p:spPr>
      </p:pic>
      <p:pic>
        <p:nvPicPr>
          <p:cNvPr id="12" name="Picture 11">
            <a:extLst>
              <a:ext uri="{FF2B5EF4-FFF2-40B4-BE49-F238E27FC236}">
                <a16:creationId xmlns="" xmlns:a16="http://schemas.microsoft.com/office/drawing/2014/main" id="{FA3CE35F-B38D-6D41-BAE1-830F3BD585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5800592"/>
            <a:ext cx="1943100" cy="832757"/>
          </a:xfrm>
          <a:prstGeom prst="rect">
            <a:avLst/>
          </a:prstGeom>
        </p:spPr>
      </p:pic>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600200"/>
            <a:ext cx="8229600" cy="4572000"/>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p:cNvSpPr>
          <p:nvPr>
            <p:ph type="title"/>
          </p:nvPr>
        </p:nvSpPr>
        <p:spPr/>
        <p:txBody>
          <a:bodyPr/>
          <a:lstStyle>
            <a:lvl1pPr>
              <a:defRPr>
                <a:solidFill>
                  <a:schemeClr val="bg1"/>
                </a:solidFill>
              </a:defRPr>
            </a:lvl1pPr>
          </a:lstStyle>
          <a:p>
            <a:r>
              <a:rPr lang="en-US" smtClean="0"/>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3225766455"/>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199"/>
            <a:ext cx="4030662" cy="4572000"/>
          </a:xfrm>
          <a:prstGeom prst="rect">
            <a:avLst/>
          </a:prstGeom>
        </p:spPr>
        <p:txBody>
          <a:bodyPr/>
          <a:lstStyle>
            <a:lvl1pPr>
              <a:lnSpc>
                <a:spcPct val="100000"/>
              </a:lnSpc>
              <a:defRPr sz="2400"/>
            </a:lvl1pPr>
            <a:lvl2pPr>
              <a:lnSpc>
                <a:spcPct val="100000"/>
              </a:lnSpc>
              <a:defRPr sz="2000"/>
            </a:lvl2pPr>
            <a:lvl3pPr>
              <a:lnSpc>
                <a:spcPct val="100000"/>
              </a:lnSpc>
              <a:defRPr sz="1800"/>
            </a:lvl3pPr>
            <a:lvl4pPr>
              <a:lnSpc>
                <a:spcPct val="100000"/>
              </a:lnSpc>
              <a:defRPr sz="1600"/>
            </a:lvl4pPr>
            <a:lvl5pPr>
              <a:lnSpc>
                <a:spcPct val="10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1600200"/>
            <a:ext cx="4030663" cy="4572000"/>
          </a:xfrm>
          <a:prstGeom prst="rect">
            <a:avLst/>
          </a:prstGeom>
        </p:spPr>
        <p:txBody>
          <a:bodyPr/>
          <a:lstStyle>
            <a:lvl1pPr>
              <a:lnSpc>
                <a:spcPct val="100000"/>
              </a:lnSpc>
              <a:defRPr sz="2400"/>
            </a:lvl1pPr>
            <a:lvl2pPr>
              <a:lnSpc>
                <a:spcPct val="100000"/>
              </a:lnSpc>
              <a:defRPr sz="2000"/>
            </a:lvl2pPr>
            <a:lvl3pPr>
              <a:lnSpc>
                <a:spcPct val="100000"/>
              </a:lnSpc>
              <a:defRPr sz="1800"/>
            </a:lvl3pPr>
            <a:lvl4pPr>
              <a:lnSpc>
                <a:spcPct val="100000"/>
              </a:lnSpc>
              <a:defRPr sz="1600"/>
            </a:lvl4pPr>
            <a:lvl5pPr>
              <a:lnSpc>
                <a:spcPct val="10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4"/>
          <p:cNvSpPr>
            <a:spLocks noGrp="1"/>
          </p:cNvSpPr>
          <p:nvPr>
            <p:ph type="title"/>
          </p:nvPr>
        </p:nvSpPr>
        <p:spPr>
          <a:xfrm>
            <a:off x="457200" y="0"/>
            <a:ext cx="8229600" cy="1371600"/>
          </a:xfrm>
        </p:spPr>
        <p:txBody>
          <a:bodyPr/>
          <a:lstStyle>
            <a:lvl1pPr>
              <a:defRPr>
                <a:solidFill>
                  <a:schemeClr val="bg1"/>
                </a:solidFill>
              </a:defRPr>
            </a:lvl1pPr>
          </a:lstStyle>
          <a:p>
            <a:r>
              <a:rPr lang="en-US" smtClean="0"/>
              <a:t>Click to edit Master title style</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209356595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4040188" cy="685800"/>
          </a:xfrm>
          <a:prstGeom prst="rect">
            <a:avLst/>
          </a:prstGeo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86000"/>
            <a:ext cx="4040188" cy="38862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1600200"/>
            <a:ext cx="4041775" cy="685800"/>
          </a:xfrm>
          <a:prstGeom prst="rect">
            <a:avLst/>
          </a:prstGeo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286000"/>
            <a:ext cx="4041775" cy="38862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9"/>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itle 4"/>
          <p:cNvSpPr>
            <a:spLocks noGrp="1"/>
          </p:cNvSpPr>
          <p:nvPr>
            <p:ph type="title"/>
          </p:nvPr>
        </p:nvSpPr>
        <p:spPr>
          <a:xfrm>
            <a:off x="457200" y="0"/>
            <a:ext cx="8229600" cy="1371600"/>
          </a:xfrm>
        </p:spPr>
        <p:txBody>
          <a:bodyPr/>
          <a:lstStyle>
            <a:lvl1pPr>
              <a:defRPr>
                <a:solidFill>
                  <a:schemeClr val="bg1"/>
                </a:solidFill>
              </a:defRPr>
            </a:lvl1pPr>
          </a:lstStyle>
          <a:p>
            <a:r>
              <a:rPr lang="en-US" smtClean="0"/>
              <a:t>Click to edit Master title style</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21720317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657600"/>
          </a:xfrm>
          <a:prstGeom prst="rect">
            <a:avLst/>
          </a:prstGeom>
        </p:spPr>
        <p:txBody>
          <a:bodyPr/>
          <a:lstStyle>
            <a:lvl1pPr>
              <a:lnSpc>
                <a:spcPct val="100000"/>
              </a:lnSpc>
              <a:defRPr sz="2400"/>
            </a:lvl1pPr>
            <a:lvl2pPr>
              <a:lnSpc>
                <a:spcPct val="100000"/>
              </a:lnSpc>
              <a:defRPr sz="2000"/>
            </a:lvl2pPr>
            <a:lvl3pPr>
              <a:lnSpc>
                <a:spcPct val="100000"/>
              </a:lnSpc>
              <a:defRPr sz="1800"/>
            </a:lvl3pPr>
            <a:lvl4pPr>
              <a:lnSpc>
                <a:spcPct val="100000"/>
              </a:lnSpc>
              <a:defRPr sz="1600"/>
            </a:lvl4pPr>
            <a:lvl5pPr>
              <a:lnSpc>
                <a:spcPct val="100000"/>
              </a:lnSpc>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199" y="5257799"/>
            <a:ext cx="8229600" cy="914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4"/>
          <p:cNvSpPr>
            <a:spLocks noGrp="1"/>
          </p:cNvSpPr>
          <p:nvPr>
            <p:ph type="title"/>
          </p:nvPr>
        </p:nvSpPr>
        <p:spPr>
          <a:xfrm>
            <a:off x="457200" y="0"/>
            <a:ext cx="8229600" cy="1371600"/>
          </a:xfrm>
        </p:spPr>
        <p:txBody>
          <a:bodyPr/>
          <a:lstStyle>
            <a:lvl1pPr>
              <a:defRPr>
                <a:solidFill>
                  <a:schemeClr val="bg1"/>
                </a:solidFill>
              </a:defRPr>
            </a:lvl1pPr>
          </a:lstStyle>
          <a:p>
            <a:r>
              <a:rPr lang="en-US" smtClean="0"/>
              <a:t>Click to edit Master title style</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35591842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828800" y="1600200"/>
            <a:ext cx="5486400" cy="3048000"/>
          </a:xfrm>
          <a:prstGeom prst="rect">
            <a:avLst/>
          </a:prstGeom>
        </p:spPr>
        <p:txBody>
          <a:bodyPr/>
          <a:lstStyle>
            <a:lvl1pPr marL="0" indent="0">
              <a:lnSpc>
                <a:spcPct val="100000"/>
              </a:lnSpc>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828800" y="5257800"/>
            <a:ext cx="5486400" cy="914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Text Placeholder 11"/>
          <p:cNvSpPr>
            <a:spLocks noGrp="1"/>
          </p:cNvSpPr>
          <p:nvPr>
            <p:ph type="body" sz="quarter" idx="10"/>
          </p:nvPr>
        </p:nvSpPr>
        <p:spPr>
          <a:xfrm>
            <a:off x="1828800" y="4648200"/>
            <a:ext cx="5486400" cy="609600"/>
          </a:xfrm>
        </p:spPr>
        <p:txBody>
          <a:bodyPr anchor="b">
            <a:noAutofit/>
          </a:bodyPr>
          <a:lstStyle>
            <a:lvl1pPr marL="0" indent="0">
              <a:buNone/>
              <a:defRPr sz="2000" b="1">
                <a:solidFill>
                  <a:schemeClr val="tx2"/>
                </a:solidFill>
              </a:defRPr>
            </a:lvl1pPr>
            <a:lvl2pPr marL="457200" indent="0">
              <a:buNone/>
              <a:defRPr sz="2000" b="1">
                <a:solidFill>
                  <a:schemeClr val="tx2"/>
                </a:solidFill>
              </a:defRPr>
            </a:lvl2pPr>
            <a:lvl3pPr marL="914400" indent="0">
              <a:buNone/>
              <a:defRPr sz="2000" b="1">
                <a:solidFill>
                  <a:schemeClr val="tx2"/>
                </a:solidFill>
              </a:defRPr>
            </a:lvl3pPr>
            <a:lvl4pPr marL="1371600" indent="0">
              <a:buNone/>
              <a:defRPr sz="2000" b="1">
                <a:solidFill>
                  <a:schemeClr val="tx2"/>
                </a:solidFill>
              </a:defRPr>
            </a:lvl4pPr>
            <a:lvl5pPr marL="1828800" indent="0">
              <a:buNone/>
              <a:defRPr sz="2000" b="1">
                <a:solidFill>
                  <a:schemeClr val="tx2"/>
                </a:solidFill>
              </a:defRPr>
            </a:lvl5pPr>
          </a:lstStyle>
          <a:p>
            <a:pPr lvl="0"/>
            <a:r>
              <a:rPr lang="en-US" smtClean="0"/>
              <a:t>Click to edit Master text styles</a:t>
            </a:r>
          </a:p>
        </p:txBody>
      </p:sp>
      <p:sp>
        <p:nvSpPr>
          <p:cNvPr id="20" name="Rectangle 19"/>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itle 4"/>
          <p:cNvSpPr>
            <a:spLocks noGrp="1"/>
          </p:cNvSpPr>
          <p:nvPr>
            <p:ph type="title"/>
          </p:nvPr>
        </p:nvSpPr>
        <p:spPr>
          <a:xfrm>
            <a:off x="457200" y="0"/>
            <a:ext cx="8229600" cy="1371600"/>
          </a:xfrm>
        </p:spPr>
        <p:txBody>
          <a:bodyPr/>
          <a:lstStyle>
            <a:lvl1pPr>
              <a:defRPr>
                <a:solidFill>
                  <a:schemeClr val="bg1"/>
                </a:solidFill>
              </a:defRPr>
            </a:lvl1pPr>
          </a:lstStyle>
          <a:p>
            <a:r>
              <a:rPr lang="en-US" smtClean="0"/>
              <a:t>Click to edit Master title style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297482742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Rectangle 4"/>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4"/>
          <p:cNvSpPr>
            <a:spLocks noGrp="1"/>
          </p:cNvSpPr>
          <p:nvPr>
            <p:ph type="title"/>
          </p:nvPr>
        </p:nvSpPr>
        <p:spPr>
          <a:xfrm>
            <a:off x="457200" y="0"/>
            <a:ext cx="8229600" cy="1371600"/>
          </a:xfrm>
        </p:spPr>
        <p:txBody>
          <a:bodyPr/>
          <a:lstStyle>
            <a:lvl1pPr>
              <a:defRPr>
                <a:solidFill>
                  <a:schemeClr val="bg1"/>
                </a:solidFill>
              </a:defRPr>
            </a:lvl1pPr>
          </a:lstStyle>
          <a:p>
            <a:r>
              <a:rPr lang="en-US" smtClean="0"/>
              <a:t>Click to edit Master title style</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149580303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4343400"/>
            <a:ext cx="7772400" cy="1362075"/>
          </a:xfrm>
          <a:prstGeom prst="rect">
            <a:avLst/>
          </a:prstGeom>
        </p:spPr>
        <p:txBody>
          <a:bodyPr anchor="t"/>
          <a:lstStyle>
            <a:lvl1pPr algn="l">
              <a:defRPr sz="4000" b="1" cap="all">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2819399"/>
            <a:ext cx="7772400" cy="1517904"/>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106606106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 Footer Logo">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3340432725"/>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443838"/>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pening &amp; Closing">
    <p:bg>
      <p:bgPr>
        <a:solidFill>
          <a:schemeClr val="bg1"/>
        </a:solidFill>
        <a:effectLst/>
      </p:bgPr>
    </p:bg>
    <p:spTree>
      <p:nvGrpSpPr>
        <p:cNvPr id="1" name=""/>
        <p:cNvGrpSpPr/>
        <p:nvPr/>
      </p:nvGrpSpPr>
      <p:grpSpPr>
        <a:xfrm>
          <a:off x="0" y="0"/>
          <a:ext cx="0" cy="0"/>
          <a:chOff x="0" y="0"/>
          <a:chExt cx="0" cy="0"/>
        </a:xfrm>
      </p:grpSpPr>
      <p:pic>
        <p:nvPicPr>
          <p:cNvPr id="4" name="Picture 3" descr="bc_global_law_fir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345" y="5622601"/>
            <a:ext cx="3035498" cy="609722"/>
          </a:xfrm>
          <a:prstGeom prst="rect">
            <a:avLst/>
          </a:prstGeom>
        </p:spPr>
      </p:pic>
      <p:pic>
        <p:nvPicPr>
          <p:cNvPr id="7" name="Picture 6" descr="bc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00128" y="2357084"/>
            <a:ext cx="4759102" cy="1474894"/>
          </a:xfrm>
          <a:prstGeom prst="rect">
            <a:avLst/>
          </a:prstGeom>
        </p:spPr>
      </p:pic>
      <p:pic>
        <p:nvPicPr>
          <p:cNvPr id="6" name="Picture 5">
            <a:extLst>
              <a:ext uri="{FF2B5EF4-FFF2-40B4-BE49-F238E27FC236}">
                <a16:creationId xmlns="" xmlns:a16="http://schemas.microsoft.com/office/drawing/2014/main" id="{9A16F510-2859-7944-8084-8B31F5F7D9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2673" y="1545310"/>
            <a:ext cx="4211547" cy="1813585"/>
          </a:xfrm>
          <a:prstGeom prst="rect">
            <a:avLst/>
          </a:prstGeom>
        </p:spPr>
      </p:pic>
      <p:pic>
        <p:nvPicPr>
          <p:cNvPr id="9" name="Picture 8">
            <a:extLst>
              <a:ext uri="{FF2B5EF4-FFF2-40B4-BE49-F238E27FC236}">
                <a16:creationId xmlns="" xmlns:a16="http://schemas.microsoft.com/office/drawing/2014/main" id="{3182D9BC-36D0-EA47-AAF9-551FA3964C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9000" y="5622601"/>
            <a:ext cx="1943100" cy="832757"/>
          </a:xfrm>
          <a:prstGeom prst="rect">
            <a:avLst/>
          </a:prstGeom>
        </p:spPr>
      </p:pic>
    </p:spTree>
    <p:extLst>
      <p:ext uri="{BB962C8B-B14F-4D97-AF65-F5344CB8AC3E}">
        <p14:creationId xmlns:p14="http://schemas.microsoft.com/office/powerpoint/2010/main" val="2372092997"/>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7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4"/>
          <p:cNvSpPr>
            <a:spLocks noGrp="1"/>
          </p:cNvSpPr>
          <p:nvPr>
            <p:ph type="title"/>
          </p:nvPr>
        </p:nvSpPr>
        <p:spPr>
          <a:xfrm>
            <a:off x="457200" y="0"/>
            <a:ext cx="8229600" cy="1371600"/>
          </a:xfrm>
        </p:spPr>
        <p:txBody>
          <a:bodyPr/>
          <a:lstStyle>
            <a:lvl1pPr>
              <a:defRPr>
                <a:solidFill>
                  <a:schemeClr val="bg1"/>
                </a:solidFill>
              </a:defRPr>
            </a:lvl1pPr>
          </a:lstStyle>
          <a:p>
            <a:r>
              <a:rPr lang="en-US" smtClean="0"/>
              <a:t>Click to edit Master title style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6214297"/>
            <a:ext cx="931566" cy="401831"/>
          </a:xfrm>
          <a:prstGeom prst="rect">
            <a:avLst/>
          </a:prstGeom>
        </p:spPr>
      </p:pic>
    </p:spTree>
    <p:extLst>
      <p:ext uri="{BB962C8B-B14F-4D97-AF65-F5344CB8AC3E}">
        <p14:creationId xmlns:p14="http://schemas.microsoft.com/office/powerpoint/2010/main" val="3930894438"/>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1" name="Rectangle 10"/>
          <p:cNvSpPr/>
          <p:nvPr/>
        </p:nvSpPr>
        <p:spPr>
          <a:xfrm>
            <a:off x="7772400" y="0"/>
            <a:ext cx="13716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772400" y="457199"/>
            <a:ext cx="1371600" cy="5943600"/>
          </a:xfrm>
          <a:prstGeom prst="rect">
            <a:avLst/>
          </a:prstGeom>
        </p:spPr>
        <p:txBody>
          <a:bodyPr vert="eaVert" anchor="ctr" anchorCtr="0"/>
          <a:lstStyle>
            <a:lvl1pPr>
              <a:defRPr>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457200"/>
            <a:ext cx="6858000" cy="5943600"/>
          </a:xfrm>
          <a:prstGeom prst="rect">
            <a:avLst/>
          </a:prstGeom>
        </p:spPr>
        <p:txBody>
          <a:bodyPr vert="eaVert"/>
          <a:lstStyle>
            <a:lvl1pPr>
              <a:lnSpc>
                <a:spcPct val="100000"/>
              </a:lnSpc>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3744" y="5734102"/>
            <a:ext cx="931566" cy="401831"/>
          </a:xfrm>
          <a:prstGeom prst="rect">
            <a:avLst/>
          </a:prstGeom>
        </p:spPr>
      </p:pic>
    </p:spTree>
    <p:extLst>
      <p:ext uri="{BB962C8B-B14F-4D97-AF65-F5344CB8AC3E}">
        <p14:creationId xmlns:p14="http://schemas.microsoft.com/office/powerpoint/2010/main" val="2245191604"/>
      </p:ext>
    </p:extLst>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96B2B2-749C-8A43-8959-4396CA39E368}" type="datetimeFigureOut">
              <a:rPr lang="en-US" smtClean="0"/>
              <a:t>8/28/2019</a:t>
            </a:fld>
            <a:endParaRPr lang="en-US"/>
          </a:p>
        </p:txBody>
      </p:sp>
      <p:sp>
        <p:nvSpPr>
          <p:cNvPr id="3" name="Title Placeholder 2"/>
          <p:cNvSpPr>
            <a:spLocks noGrp="1"/>
          </p:cNvSpPr>
          <p:nvPr>
            <p:ph type="title"/>
          </p:nvPr>
        </p:nvSpPr>
        <p:spPr>
          <a:xfrm>
            <a:off x="457200" y="0"/>
            <a:ext cx="82296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Text Placeholder 3"/>
          <p:cNvSpPr>
            <a:spLocks noGrp="1"/>
          </p:cNvSpPr>
          <p:nvPr>
            <p:ph type="body" idx="1"/>
          </p:nvPr>
        </p:nvSpPr>
        <p:spPr>
          <a:xfrm>
            <a:off x="457200" y="1600199"/>
            <a:ext cx="8229600" cy="4572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TextBox 6"/>
          <p:cNvSpPr txBox="1"/>
          <p:nvPr/>
        </p:nvSpPr>
        <p:spPr>
          <a:xfrm>
            <a:off x="457200" y="6356350"/>
            <a:ext cx="2130552" cy="276999"/>
          </a:xfrm>
          <a:prstGeom prst="rect">
            <a:avLst/>
          </a:prstGeom>
          <a:noFill/>
        </p:spPr>
        <p:txBody>
          <a:bodyPr wrap="square" rtlCol="0">
            <a:spAutoFit/>
          </a:bodyPr>
          <a:lstStyle/>
          <a:p>
            <a:fld id="{E8D64B40-8ABA-E841-8DB1-7E01D8CD6700}" type="slidenum">
              <a:rPr lang="en-US" sz="1200" smtClean="0">
                <a:solidFill>
                  <a:srgbClr val="898989"/>
                </a:solidFill>
              </a:rPr>
              <a:t>‹#›</a:t>
            </a:fld>
            <a:endParaRPr 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p:fade/>
  </p:transition>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rgbClr val="DDDDDD"/>
          </a:solidFill>
          <a:latin typeface="Arial" charset="0"/>
          <a:ea typeface="ＭＳ Ｐゴシック" charset="0"/>
        </a:defRPr>
      </a:lvl2pPr>
      <a:lvl3pPr algn="l" rtl="0" eaLnBrk="1" fontAlgn="base" hangingPunct="1">
        <a:spcBef>
          <a:spcPct val="0"/>
        </a:spcBef>
        <a:spcAft>
          <a:spcPct val="0"/>
        </a:spcAft>
        <a:defRPr sz="3200">
          <a:solidFill>
            <a:srgbClr val="DDDDDD"/>
          </a:solidFill>
          <a:latin typeface="Arial" charset="0"/>
          <a:ea typeface="ＭＳ Ｐゴシック" charset="0"/>
        </a:defRPr>
      </a:lvl3pPr>
      <a:lvl4pPr algn="l" rtl="0" eaLnBrk="1" fontAlgn="base" hangingPunct="1">
        <a:spcBef>
          <a:spcPct val="0"/>
        </a:spcBef>
        <a:spcAft>
          <a:spcPct val="0"/>
        </a:spcAft>
        <a:defRPr sz="3200">
          <a:solidFill>
            <a:srgbClr val="DDDDDD"/>
          </a:solidFill>
          <a:latin typeface="Arial" charset="0"/>
          <a:ea typeface="ＭＳ Ｐゴシック" charset="0"/>
        </a:defRPr>
      </a:lvl4pPr>
      <a:lvl5pPr algn="l" rtl="0" eaLnBrk="1" fontAlgn="base" hangingPunct="1">
        <a:spcBef>
          <a:spcPct val="0"/>
        </a:spcBef>
        <a:spcAft>
          <a:spcPct val="0"/>
        </a:spcAft>
        <a:defRPr sz="3200">
          <a:solidFill>
            <a:srgbClr val="DDDDDD"/>
          </a:solidFill>
          <a:latin typeface="Arial" charset="0"/>
          <a:ea typeface="ＭＳ Ｐゴシック" charset="0"/>
        </a:defRPr>
      </a:lvl5pPr>
      <a:lvl6pPr marL="457200" algn="l" rtl="0" eaLnBrk="1" fontAlgn="base" hangingPunct="1">
        <a:spcBef>
          <a:spcPct val="0"/>
        </a:spcBef>
        <a:spcAft>
          <a:spcPct val="0"/>
        </a:spcAft>
        <a:defRPr sz="3200">
          <a:solidFill>
            <a:srgbClr val="DDDDDD"/>
          </a:solidFill>
          <a:latin typeface="Arial" charset="0"/>
          <a:ea typeface="ＭＳ Ｐゴシック" charset="0"/>
        </a:defRPr>
      </a:lvl6pPr>
      <a:lvl7pPr marL="914400" algn="l" rtl="0" eaLnBrk="1" fontAlgn="base" hangingPunct="1">
        <a:spcBef>
          <a:spcPct val="0"/>
        </a:spcBef>
        <a:spcAft>
          <a:spcPct val="0"/>
        </a:spcAft>
        <a:defRPr sz="3200">
          <a:solidFill>
            <a:srgbClr val="DDDDDD"/>
          </a:solidFill>
          <a:latin typeface="Arial" charset="0"/>
          <a:ea typeface="ＭＳ Ｐゴシック" charset="0"/>
        </a:defRPr>
      </a:lvl7pPr>
      <a:lvl8pPr marL="1371600" algn="l" rtl="0" eaLnBrk="1" fontAlgn="base" hangingPunct="1">
        <a:spcBef>
          <a:spcPct val="0"/>
        </a:spcBef>
        <a:spcAft>
          <a:spcPct val="0"/>
        </a:spcAft>
        <a:defRPr sz="3200">
          <a:solidFill>
            <a:srgbClr val="DDDDDD"/>
          </a:solidFill>
          <a:latin typeface="Arial" charset="0"/>
          <a:ea typeface="ＭＳ Ｐゴシック" charset="0"/>
        </a:defRPr>
      </a:lvl8pPr>
      <a:lvl9pPr marL="1828800" algn="l" rtl="0" eaLnBrk="1" fontAlgn="base" hangingPunct="1">
        <a:spcBef>
          <a:spcPct val="0"/>
        </a:spcBef>
        <a:spcAft>
          <a:spcPct val="0"/>
        </a:spcAft>
        <a:defRPr sz="3200">
          <a:solidFill>
            <a:srgbClr val="DDDDDD"/>
          </a:solidFill>
          <a:latin typeface="Arial" charset="0"/>
          <a:ea typeface="ＭＳ Ｐゴシック" charset="0"/>
        </a:defRPr>
      </a:lvl9pPr>
    </p:titleStyle>
    <p:bodyStyle>
      <a:lvl1pPr marL="342900" indent="-342900" algn="l" rtl="0" eaLnBrk="1" fontAlgn="base" hangingPunct="1">
        <a:lnSpc>
          <a:spcPct val="100000"/>
        </a:lnSpc>
        <a:spcBef>
          <a:spcPts val="1200"/>
        </a:spcBef>
        <a:spcAft>
          <a:spcPct val="0"/>
        </a:spcAft>
        <a:buClr>
          <a:schemeClr val="accent1"/>
        </a:buClr>
        <a:buChar char="•"/>
        <a:defRPr sz="2400">
          <a:solidFill>
            <a:schemeClr val="tx1"/>
          </a:solidFill>
          <a:latin typeface="+mn-lt"/>
          <a:ea typeface="+mn-ea"/>
          <a:cs typeface="+mn-cs"/>
        </a:defRPr>
      </a:lvl1pPr>
      <a:lvl2pPr marL="742950" indent="-285750" algn="l" rtl="0" eaLnBrk="1" fontAlgn="base" hangingPunct="1">
        <a:lnSpc>
          <a:spcPct val="100000"/>
        </a:lnSpc>
        <a:spcBef>
          <a:spcPct val="20000"/>
        </a:spcBef>
        <a:spcAft>
          <a:spcPct val="0"/>
        </a:spcAft>
        <a:buClr>
          <a:schemeClr val="accent1"/>
        </a:buClr>
        <a:buChar char="–"/>
        <a:defRPr sz="2000">
          <a:solidFill>
            <a:schemeClr val="tx1"/>
          </a:solidFill>
          <a:latin typeface="+mn-lt"/>
          <a:ea typeface="+mn-ea"/>
        </a:defRPr>
      </a:lvl2pPr>
      <a:lvl3pPr marL="1143000" indent="-228600" algn="l" rtl="0" eaLnBrk="1" fontAlgn="base" hangingPunct="1">
        <a:lnSpc>
          <a:spcPct val="100000"/>
        </a:lnSpc>
        <a:spcBef>
          <a:spcPct val="20000"/>
        </a:spcBef>
        <a:spcAft>
          <a:spcPct val="0"/>
        </a:spcAft>
        <a:buClr>
          <a:schemeClr val="accent1"/>
        </a:buClr>
        <a:buChar char="•"/>
        <a:defRPr sz="1800">
          <a:solidFill>
            <a:schemeClr val="tx1"/>
          </a:solidFill>
          <a:latin typeface="+mn-lt"/>
          <a:ea typeface="+mn-ea"/>
        </a:defRPr>
      </a:lvl3pPr>
      <a:lvl4pPr marL="1600200" indent="-228600" algn="l" rtl="0" eaLnBrk="1" fontAlgn="base" hangingPunct="1">
        <a:lnSpc>
          <a:spcPct val="100000"/>
        </a:lnSpc>
        <a:spcBef>
          <a:spcPct val="20000"/>
        </a:spcBef>
        <a:spcAft>
          <a:spcPct val="0"/>
        </a:spcAft>
        <a:buClr>
          <a:schemeClr val="accent1"/>
        </a:buClr>
        <a:buChar char="–"/>
        <a:defRPr sz="1600">
          <a:solidFill>
            <a:schemeClr val="tx1"/>
          </a:solidFill>
          <a:latin typeface="+mn-lt"/>
          <a:ea typeface="+mn-ea"/>
        </a:defRPr>
      </a:lvl4pPr>
      <a:lvl5pPr marL="2057400" indent="-228600" algn="l" rtl="0" eaLnBrk="1" fontAlgn="base" hangingPunct="1">
        <a:lnSpc>
          <a:spcPct val="100000"/>
        </a:lnSpc>
        <a:spcBef>
          <a:spcPct val="20000"/>
        </a:spcBef>
        <a:spcAft>
          <a:spcPct val="0"/>
        </a:spcAft>
        <a:buClr>
          <a:schemeClr val="accent1"/>
        </a:buClr>
        <a:buChar char="»"/>
        <a:defRPr sz="1600">
          <a:solidFill>
            <a:schemeClr val="tx1"/>
          </a:solidFill>
          <a:latin typeface="+mn-lt"/>
          <a:ea typeface="+mn-ea"/>
        </a:defRPr>
      </a:lvl5pPr>
      <a:lvl6pPr marL="2514600" indent="-228600" algn="l" rtl="0" eaLnBrk="1" fontAlgn="base" hangingPunct="1">
        <a:spcBef>
          <a:spcPct val="20000"/>
        </a:spcBef>
        <a:spcAft>
          <a:spcPct val="0"/>
        </a:spcAft>
        <a:buClr>
          <a:schemeClr val="hlink"/>
        </a:buClr>
        <a:buChar char="»"/>
        <a:defRPr sz="900">
          <a:solidFill>
            <a:schemeClr val="bg1"/>
          </a:solidFill>
          <a:latin typeface="+mn-lt"/>
          <a:ea typeface="+mn-ea"/>
        </a:defRPr>
      </a:lvl6pPr>
      <a:lvl7pPr marL="2971800" indent="-228600" algn="l" rtl="0" eaLnBrk="1" fontAlgn="base" hangingPunct="1">
        <a:spcBef>
          <a:spcPct val="20000"/>
        </a:spcBef>
        <a:spcAft>
          <a:spcPct val="0"/>
        </a:spcAft>
        <a:buClr>
          <a:schemeClr val="hlink"/>
        </a:buClr>
        <a:buChar char="»"/>
        <a:defRPr sz="900">
          <a:solidFill>
            <a:schemeClr val="bg1"/>
          </a:solidFill>
          <a:latin typeface="+mn-lt"/>
          <a:ea typeface="+mn-ea"/>
        </a:defRPr>
      </a:lvl7pPr>
      <a:lvl8pPr marL="3429000" indent="-228600" algn="l" rtl="0" eaLnBrk="1" fontAlgn="base" hangingPunct="1">
        <a:spcBef>
          <a:spcPct val="20000"/>
        </a:spcBef>
        <a:spcAft>
          <a:spcPct val="0"/>
        </a:spcAft>
        <a:buClr>
          <a:schemeClr val="hlink"/>
        </a:buClr>
        <a:buChar char="»"/>
        <a:defRPr sz="900">
          <a:solidFill>
            <a:schemeClr val="bg1"/>
          </a:solidFill>
          <a:latin typeface="+mn-lt"/>
          <a:ea typeface="+mn-ea"/>
        </a:defRPr>
      </a:lvl8pPr>
      <a:lvl9pPr marL="3886200" indent="-228600" algn="l" rtl="0" eaLnBrk="1" fontAlgn="base" hangingPunct="1">
        <a:spcBef>
          <a:spcPct val="20000"/>
        </a:spcBef>
        <a:spcAft>
          <a:spcPct val="0"/>
        </a:spcAft>
        <a:buClr>
          <a:schemeClr val="hlink"/>
        </a:buClr>
        <a:buChar char="»"/>
        <a:defRPr sz="9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6116AC0E-D9B5-8D48-A885-25328FE7E3E4}"/>
              </a:ext>
            </a:extLst>
          </p:cNvPr>
          <p:cNvSpPr>
            <a:spLocks noGrp="1"/>
          </p:cNvSpPr>
          <p:nvPr>
            <p:ph type="ctrTitle"/>
          </p:nvPr>
        </p:nvSpPr>
        <p:spPr>
          <a:xfrm>
            <a:off x="685800" y="2254101"/>
            <a:ext cx="7772400" cy="1850066"/>
          </a:xfrm>
        </p:spPr>
        <p:txBody>
          <a:bodyPr>
            <a:normAutofit fontScale="90000"/>
          </a:bodyPr>
          <a:lstStyle/>
          <a:p>
            <a:r>
              <a:rPr lang="en-US" dirty="0"/>
              <a:t>THE </a:t>
            </a:r>
            <a:r>
              <a:rPr lang="en-US" dirty="0" smtClean="0"/>
              <a:t>RISK TO GEORGIA BUSINESSES AND LANDOWNERS POSED BY NEGLIGENT</a:t>
            </a:r>
            <a:r>
              <a:rPr lang="en-US" dirty="0"/>
              <a:t/>
            </a:r>
            <a:br>
              <a:rPr lang="en-US" dirty="0"/>
            </a:br>
            <a:r>
              <a:rPr lang="en-US" dirty="0" smtClean="0"/>
              <a:t>SECURITY </a:t>
            </a:r>
            <a:r>
              <a:rPr lang="en-US" dirty="0"/>
              <a:t>CASES</a:t>
            </a:r>
            <a:br>
              <a:rPr lang="en-US" dirty="0"/>
            </a:br>
            <a:endParaRPr lang="en-US" dirty="0"/>
          </a:p>
        </p:txBody>
      </p:sp>
      <p:sp>
        <p:nvSpPr>
          <p:cNvPr id="5" name="Subtitle 4">
            <a:extLst>
              <a:ext uri="{FF2B5EF4-FFF2-40B4-BE49-F238E27FC236}">
                <a16:creationId xmlns="" xmlns:a16="http://schemas.microsoft.com/office/drawing/2014/main" id="{5870145B-EB79-714C-B384-3B338A51794A}"/>
              </a:ext>
            </a:extLst>
          </p:cNvPr>
          <p:cNvSpPr>
            <a:spLocks noGrp="1"/>
          </p:cNvSpPr>
          <p:nvPr>
            <p:ph type="subTitle" idx="1"/>
          </p:nvPr>
        </p:nvSpPr>
        <p:spPr/>
        <p:txBody>
          <a:bodyPr>
            <a:normAutofit/>
          </a:bodyPr>
          <a:lstStyle/>
          <a:p>
            <a:endParaRPr lang="en-US" dirty="0"/>
          </a:p>
          <a:p>
            <a:r>
              <a:rPr lang="en-US" dirty="0"/>
              <a:t>William V. Custer</a:t>
            </a:r>
          </a:p>
          <a:p>
            <a:r>
              <a:rPr lang="en-US" dirty="0"/>
              <a:t>Bryan Cave Leighton </a:t>
            </a:r>
            <a:r>
              <a:rPr lang="en-US" dirty="0" err="1"/>
              <a:t>Paisner</a:t>
            </a:r>
            <a:r>
              <a:rPr lang="en-US" dirty="0"/>
              <a:t>, LLC</a:t>
            </a:r>
          </a:p>
          <a:p>
            <a:endParaRPr lang="en-US" dirty="0"/>
          </a:p>
        </p:txBody>
      </p:sp>
    </p:spTree>
    <p:extLst>
      <p:ext uri="{BB962C8B-B14F-4D97-AF65-F5344CB8AC3E}">
        <p14:creationId xmlns:p14="http://schemas.microsoft.com/office/powerpoint/2010/main" val="1304471159"/>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Violent crimes occur every day in Georgia.</a:t>
            </a:r>
          </a:p>
          <a:p>
            <a:r>
              <a:rPr lang="en-US" dirty="0" smtClean="0"/>
              <a:t>Increasingly, the victims are suing the owner of the property where the crime occurs.</a:t>
            </a:r>
          </a:p>
          <a:p>
            <a:r>
              <a:rPr lang="en-US" dirty="0" smtClean="0"/>
              <a:t>The victims claim the landowner was negligent in providing security.</a:t>
            </a:r>
          </a:p>
          <a:p>
            <a:r>
              <a:rPr lang="en-US" dirty="0" smtClean="0"/>
              <a:t>Courts are awarding tens of millions of dollars against landowners for injuries from the crime – not the criminals directly responsible. </a:t>
            </a:r>
          </a:p>
          <a:p>
            <a:r>
              <a:rPr lang="en-US" b="1" dirty="0" smtClean="0"/>
              <a:t>Anyone who owns a business or property is at </a:t>
            </a:r>
            <a:r>
              <a:rPr lang="en-US" b="1" dirty="0"/>
              <a:t>risk </a:t>
            </a:r>
            <a:r>
              <a:rPr lang="en-US" dirty="0"/>
              <a:t>including </a:t>
            </a:r>
            <a:r>
              <a:rPr lang="en-US" dirty="0" smtClean="0"/>
              <a:t>homeowners, convenience stores, apartment complexes, and </a:t>
            </a:r>
            <a:r>
              <a:rPr lang="en-US" dirty="0"/>
              <a:t>grocery </a:t>
            </a:r>
            <a:r>
              <a:rPr lang="en-US" dirty="0" smtClean="0"/>
              <a:t>stores.</a:t>
            </a:r>
          </a:p>
          <a:p>
            <a:endParaRPr lang="en-US" dirty="0"/>
          </a:p>
        </p:txBody>
      </p:sp>
      <p:sp>
        <p:nvSpPr>
          <p:cNvPr id="3" name="Title 2"/>
          <p:cNvSpPr>
            <a:spLocks noGrp="1"/>
          </p:cNvSpPr>
          <p:nvPr>
            <p:ph type="title"/>
          </p:nvPr>
        </p:nvSpPr>
        <p:spPr/>
        <p:txBody>
          <a:bodyPr/>
          <a:lstStyle/>
          <a:p>
            <a:r>
              <a:rPr lang="en-US" dirty="0" smtClean="0"/>
              <a:t>Summary of the Problem</a:t>
            </a:r>
            <a:endParaRPr lang="en-US" dirty="0"/>
          </a:p>
        </p:txBody>
      </p:sp>
    </p:spTree>
    <p:extLst>
      <p:ext uri="{BB962C8B-B14F-4D97-AF65-F5344CB8AC3E}">
        <p14:creationId xmlns:p14="http://schemas.microsoft.com/office/powerpoint/2010/main" val="52286302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Headlines Tell the Story….</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95827" y="2626243"/>
            <a:ext cx="1491315" cy="829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848" y="2094614"/>
            <a:ext cx="3051866" cy="1986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65062">
            <a:off x="1936524" y="4298891"/>
            <a:ext cx="5457825" cy="127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684247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2016</a:t>
            </a:r>
            <a:endParaRPr lang="en-US" dirty="0"/>
          </a:p>
        </p:txBody>
      </p:sp>
      <p:grpSp>
        <p:nvGrpSpPr>
          <p:cNvPr id="5" name="Group 4"/>
          <p:cNvGrpSpPr/>
          <p:nvPr/>
        </p:nvGrpSpPr>
        <p:grpSpPr>
          <a:xfrm>
            <a:off x="1371600" y="1381874"/>
            <a:ext cx="6400800" cy="4466391"/>
            <a:chOff x="1371600" y="1381874"/>
            <a:chExt cx="6400800" cy="4466391"/>
          </a:xfrm>
        </p:grpSpPr>
        <p:pic>
          <p:nvPicPr>
            <p:cNvPr id="2" name="Picture 1">
              <a:extLst>
                <a:ext uri="{FF2B5EF4-FFF2-40B4-BE49-F238E27FC236}">
                  <a16:creationId xmlns="" xmlns:a16="http://schemas.microsoft.com/office/drawing/2014/main" id="{ACFF98D5-49DB-4E42-9A6D-DB4EE8C0A27C}"/>
                </a:ext>
              </a:extLst>
            </p:cNvPr>
            <p:cNvPicPr>
              <a:picLocks noChangeAspect="1"/>
            </p:cNvPicPr>
            <p:nvPr/>
          </p:nvPicPr>
          <p:blipFill>
            <a:blip r:embed="rId3"/>
            <a:stretch>
              <a:fillRect/>
            </a:stretch>
          </p:blipFill>
          <p:spPr>
            <a:xfrm>
              <a:off x="1371600" y="1381874"/>
              <a:ext cx="6400800" cy="4201498"/>
            </a:xfrm>
            <a:prstGeom prst="rect">
              <a:avLst/>
            </a:prstGeom>
          </p:spPr>
        </p:pic>
        <p:sp>
          <p:nvSpPr>
            <p:cNvPr id="4" name="Rectangle 3"/>
            <p:cNvSpPr/>
            <p:nvPr/>
          </p:nvSpPr>
          <p:spPr>
            <a:xfrm>
              <a:off x="5894173" y="3257497"/>
              <a:ext cx="1760074" cy="25907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0892424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2017 </a:t>
            </a:r>
            <a:endParaRPr lang="en-US" dirty="0"/>
          </a:p>
        </p:txBody>
      </p:sp>
      <p:grpSp>
        <p:nvGrpSpPr>
          <p:cNvPr id="9" name="Group 8"/>
          <p:cNvGrpSpPr/>
          <p:nvPr/>
        </p:nvGrpSpPr>
        <p:grpSpPr>
          <a:xfrm>
            <a:off x="1371600" y="1371601"/>
            <a:ext cx="6400800" cy="5018925"/>
            <a:chOff x="1371600" y="1371601"/>
            <a:chExt cx="6400800" cy="5018925"/>
          </a:xfrm>
        </p:grpSpPr>
        <p:pic>
          <p:nvPicPr>
            <p:cNvPr id="4" name="Picture 3">
              <a:extLst>
                <a:ext uri="{FF2B5EF4-FFF2-40B4-BE49-F238E27FC236}">
                  <a16:creationId xmlns="" xmlns:a16="http://schemas.microsoft.com/office/drawing/2014/main" id="{0441A1E3-8F70-3941-B89F-674F3D68CEB6}"/>
                </a:ext>
              </a:extLst>
            </p:cNvPr>
            <p:cNvPicPr>
              <a:picLocks noChangeAspect="1"/>
            </p:cNvPicPr>
            <p:nvPr/>
          </p:nvPicPr>
          <p:blipFill>
            <a:blip r:embed="rId3"/>
            <a:stretch>
              <a:fillRect/>
            </a:stretch>
          </p:blipFill>
          <p:spPr>
            <a:xfrm>
              <a:off x="1371600" y="1371601"/>
              <a:ext cx="6400800" cy="4856315"/>
            </a:xfrm>
            <a:prstGeom prst="rect">
              <a:avLst/>
            </a:prstGeom>
          </p:spPr>
        </p:pic>
        <p:sp>
          <p:nvSpPr>
            <p:cNvPr id="7" name="Rectangle 6"/>
            <p:cNvSpPr/>
            <p:nvPr/>
          </p:nvSpPr>
          <p:spPr>
            <a:xfrm>
              <a:off x="5894173" y="3799758"/>
              <a:ext cx="1760074" cy="25907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5571286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2018</a:t>
            </a:r>
            <a:endParaRPr lang="en-US" dirty="0"/>
          </a:p>
        </p:txBody>
      </p:sp>
      <p:grpSp>
        <p:nvGrpSpPr>
          <p:cNvPr id="5" name="Group 4"/>
          <p:cNvGrpSpPr/>
          <p:nvPr/>
        </p:nvGrpSpPr>
        <p:grpSpPr>
          <a:xfrm>
            <a:off x="1371600" y="1371600"/>
            <a:ext cx="6400800" cy="4546314"/>
            <a:chOff x="1371600" y="1371600"/>
            <a:chExt cx="6400800" cy="4546314"/>
          </a:xfrm>
        </p:grpSpPr>
        <p:pic>
          <p:nvPicPr>
            <p:cNvPr id="3" name="Picture 2">
              <a:extLst>
                <a:ext uri="{FF2B5EF4-FFF2-40B4-BE49-F238E27FC236}">
                  <a16:creationId xmlns="" xmlns:a16="http://schemas.microsoft.com/office/drawing/2014/main" id="{A96D5286-AAA3-8042-BDEE-452A97C08EE0}"/>
                </a:ext>
              </a:extLst>
            </p:cNvPr>
            <p:cNvPicPr>
              <a:picLocks noChangeAspect="1"/>
            </p:cNvPicPr>
            <p:nvPr/>
          </p:nvPicPr>
          <p:blipFill>
            <a:blip r:embed="rId3"/>
            <a:stretch>
              <a:fillRect/>
            </a:stretch>
          </p:blipFill>
          <p:spPr>
            <a:xfrm>
              <a:off x="1371600" y="1371600"/>
              <a:ext cx="6400800" cy="4424540"/>
            </a:xfrm>
            <a:prstGeom prst="rect">
              <a:avLst/>
            </a:prstGeom>
          </p:spPr>
        </p:pic>
        <p:sp>
          <p:nvSpPr>
            <p:cNvPr id="4" name="Rectangle 3"/>
            <p:cNvSpPr/>
            <p:nvPr/>
          </p:nvSpPr>
          <p:spPr>
            <a:xfrm>
              <a:off x="5924995" y="3018921"/>
              <a:ext cx="1760074" cy="28989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8194608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2019</a:t>
            </a:r>
            <a:endParaRPr lang="en-US" dirty="0"/>
          </a:p>
        </p:txBody>
      </p:sp>
      <p:grpSp>
        <p:nvGrpSpPr>
          <p:cNvPr id="5" name="Group 4"/>
          <p:cNvGrpSpPr/>
          <p:nvPr/>
        </p:nvGrpSpPr>
        <p:grpSpPr>
          <a:xfrm>
            <a:off x="1371600" y="1371600"/>
            <a:ext cx="6400800" cy="4917308"/>
            <a:chOff x="1371600" y="1371600"/>
            <a:chExt cx="6400800" cy="4917308"/>
          </a:xfrm>
        </p:grpSpPr>
        <p:pic>
          <p:nvPicPr>
            <p:cNvPr id="2" name="Picture 1">
              <a:extLst>
                <a:ext uri="{FF2B5EF4-FFF2-40B4-BE49-F238E27FC236}">
                  <a16:creationId xmlns="" xmlns:a16="http://schemas.microsoft.com/office/drawing/2014/main" id="{1E75F6A2-8DBC-E64F-ACC2-C065C3A9F62A}"/>
                </a:ext>
              </a:extLst>
            </p:cNvPr>
            <p:cNvPicPr>
              <a:picLocks noChangeAspect="1"/>
            </p:cNvPicPr>
            <p:nvPr/>
          </p:nvPicPr>
          <p:blipFill>
            <a:blip r:embed="rId3"/>
            <a:stretch>
              <a:fillRect/>
            </a:stretch>
          </p:blipFill>
          <p:spPr>
            <a:xfrm>
              <a:off x="1371600" y="1371600"/>
              <a:ext cx="6400800" cy="4917308"/>
            </a:xfrm>
            <a:prstGeom prst="rect">
              <a:avLst/>
            </a:prstGeom>
          </p:spPr>
        </p:pic>
        <p:sp>
          <p:nvSpPr>
            <p:cNvPr id="4" name="Rectangle 3"/>
            <p:cNvSpPr/>
            <p:nvPr/>
          </p:nvSpPr>
          <p:spPr>
            <a:xfrm>
              <a:off x="5930132" y="3419614"/>
              <a:ext cx="1760074" cy="28692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9272371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2019</a:t>
            </a:r>
            <a:endParaRPr lang="en-US" dirty="0"/>
          </a:p>
        </p:txBody>
      </p:sp>
      <p:grpSp>
        <p:nvGrpSpPr>
          <p:cNvPr id="5" name="Group 4"/>
          <p:cNvGrpSpPr/>
          <p:nvPr/>
        </p:nvGrpSpPr>
        <p:grpSpPr>
          <a:xfrm>
            <a:off x="1371600" y="1371600"/>
            <a:ext cx="6400800" cy="4778572"/>
            <a:chOff x="1371600" y="1371600"/>
            <a:chExt cx="6400800" cy="4778572"/>
          </a:xfrm>
        </p:grpSpPr>
        <p:pic>
          <p:nvPicPr>
            <p:cNvPr id="2" name="Picture 1">
              <a:extLst>
                <a:ext uri="{FF2B5EF4-FFF2-40B4-BE49-F238E27FC236}">
                  <a16:creationId xmlns="" xmlns:a16="http://schemas.microsoft.com/office/drawing/2014/main" id="{8D644C2E-B407-6842-83B6-EEED05668443}"/>
                </a:ext>
              </a:extLst>
            </p:cNvPr>
            <p:cNvPicPr>
              <a:picLocks noChangeAspect="1"/>
            </p:cNvPicPr>
            <p:nvPr/>
          </p:nvPicPr>
          <p:blipFill>
            <a:blip r:embed="rId3"/>
            <a:stretch>
              <a:fillRect/>
            </a:stretch>
          </p:blipFill>
          <p:spPr>
            <a:xfrm>
              <a:off x="1371600" y="1371600"/>
              <a:ext cx="6400800" cy="4778572"/>
            </a:xfrm>
            <a:prstGeom prst="rect">
              <a:avLst/>
            </a:prstGeom>
          </p:spPr>
        </p:pic>
        <p:sp>
          <p:nvSpPr>
            <p:cNvPr id="4" name="Rectangle 3"/>
            <p:cNvSpPr/>
            <p:nvPr/>
          </p:nvSpPr>
          <p:spPr>
            <a:xfrm>
              <a:off x="5935269" y="3388792"/>
              <a:ext cx="1760074" cy="27613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957947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2019</a:t>
            </a:r>
            <a:endParaRPr lang="en-US" dirty="0"/>
          </a:p>
        </p:txBody>
      </p:sp>
      <p:grpSp>
        <p:nvGrpSpPr>
          <p:cNvPr id="6" name="Group 5"/>
          <p:cNvGrpSpPr/>
          <p:nvPr/>
        </p:nvGrpSpPr>
        <p:grpSpPr>
          <a:xfrm>
            <a:off x="1371600" y="1371600"/>
            <a:ext cx="6521570" cy="4166998"/>
            <a:chOff x="1371600" y="1371600"/>
            <a:chExt cx="6521570" cy="4166998"/>
          </a:xfrm>
        </p:grpSpPr>
        <p:pic>
          <p:nvPicPr>
            <p:cNvPr id="2" name="Picture 1">
              <a:extLst>
                <a:ext uri="{FF2B5EF4-FFF2-40B4-BE49-F238E27FC236}">
                  <a16:creationId xmlns="" xmlns:a16="http://schemas.microsoft.com/office/drawing/2014/main" id="{BE3C8D2C-D46C-DD41-81AF-B05622B352A6}"/>
                </a:ext>
              </a:extLst>
            </p:cNvPr>
            <p:cNvPicPr>
              <a:picLocks noChangeAspect="1"/>
            </p:cNvPicPr>
            <p:nvPr/>
          </p:nvPicPr>
          <p:blipFill>
            <a:blip r:embed="rId3"/>
            <a:stretch>
              <a:fillRect/>
            </a:stretch>
          </p:blipFill>
          <p:spPr>
            <a:xfrm>
              <a:off x="1371600" y="1371600"/>
              <a:ext cx="6400800" cy="4166998"/>
            </a:xfrm>
            <a:prstGeom prst="rect">
              <a:avLst/>
            </a:prstGeom>
          </p:spPr>
        </p:pic>
        <p:sp>
          <p:nvSpPr>
            <p:cNvPr id="4" name="Rectangle 3"/>
            <p:cNvSpPr/>
            <p:nvPr/>
          </p:nvSpPr>
          <p:spPr>
            <a:xfrm>
              <a:off x="5894173" y="3455100"/>
              <a:ext cx="1760074" cy="20834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7763774" y="1371600"/>
              <a:ext cx="129396" cy="41669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717429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0" indent="0" algn="ctr">
              <a:buNone/>
            </a:pPr>
            <a:endParaRPr lang="en-US" dirty="0"/>
          </a:p>
          <a:p>
            <a:r>
              <a:rPr lang="en-US" sz="3600" b="1" i="1" dirty="0" smtClean="0"/>
              <a:t>The Kroger Case </a:t>
            </a:r>
            <a:r>
              <a:rPr lang="en-US" sz="3600" dirty="0" smtClean="0"/>
              <a:t>– Even if you have security guards.</a:t>
            </a:r>
          </a:p>
          <a:p>
            <a:r>
              <a:rPr lang="en-US" sz="3600" b="1" i="1" dirty="0" smtClean="0"/>
              <a:t>The CVS  Case </a:t>
            </a:r>
            <a:r>
              <a:rPr lang="en-US" sz="3600" dirty="0" smtClean="0"/>
              <a:t>– Even if the plaintiff is not your customer and the store closed.</a:t>
            </a:r>
          </a:p>
          <a:p>
            <a:r>
              <a:rPr lang="en-US" sz="3600" b="1" i="1" dirty="0" smtClean="0"/>
              <a:t>The CSX Case </a:t>
            </a:r>
            <a:r>
              <a:rPr lang="en-US" sz="3600" dirty="0" smtClean="0"/>
              <a:t>– Even if the plaintiff is trespassing on your property.</a:t>
            </a:r>
          </a:p>
          <a:p>
            <a:r>
              <a:rPr lang="en-US" sz="3600" b="1" i="1" dirty="0"/>
              <a:t>The Six Flags Case </a:t>
            </a:r>
            <a:r>
              <a:rPr lang="en-US" sz="3600" dirty="0"/>
              <a:t>– Even if crime occurs off your property </a:t>
            </a:r>
            <a:r>
              <a:rPr lang="en-US" sz="3600" dirty="0" smtClean="0"/>
              <a:t>an hour after closing.</a:t>
            </a:r>
            <a:endParaRPr lang="en-US" sz="3600" dirty="0"/>
          </a:p>
          <a:p>
            <a:endParaRPr lang="en-US" sz="3600" dirty="0"/>
          </a:p>
        </p:txBody>
      </p:sp>
      <p:sp>
        <p:nvSpPr>
          <p:cNvPr id="2" name="Title 1"/>
          <p:cNvSpPr>
            <a:spLocks noGrp="1"/>
          </p:cNvSpPr>
          <p:nvPr>
            <p:ph type="title"/>
          </p:nvPr>
        </p:nvSpPr>
        <p:spPr/>
        <p:txBody>
          <a:bodyPr/>
          <a:lstStyle/>
          <a:p>
            <a:r>
              <a:rPr lang="en-US" dirty="0" smtClean="0"/>
              <a:t>Four Case Studies of Premises Liability</a:t>
            </a:r>
            <a:endParaRPr lang="en-US" dirty="0"/>
          </a:p>
        </p:txBody>
      </p:sp>
    </p:spTree>
    <p:extLst>
      <p:ext uri="{BB962C8B-B14F-4D97-AF65-F5344CB8AC3E}">
        <p14:creationId xmlns:p14="http://schemas.microsoft.com/office/powerpoint/2010/main" val="291907926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Attack on the plaintiff occurred in parking lot of Kroger located on Moreland Avenue.</a:t>
            </a:r>
          </a:p>
          <a:p>
            <a:r>
              <a:rPr lang="en-US" dirty="0" smtClean="0"/>
              <a:t>Kroger had hired a security guard company to monitor </a:t>
            </a:r>
            <a:r>
              <a:rPr lang="en-US" dirty="0"/>
              <a:t> </a:t>
            </a:r>
            <a:r>
              <a:rPr lang="en-US" dirty="0" smtClean="0"/>
              <a:t>security at the store.</a:t>
            </a:r>
          </a:p>
          <a:p>
            <a:r>
              <a:rPr lang="en-US" dirty="0" smtClean="0"/>
              <a:t>When the plaintiff arrived at the store, he was immediately attacked by two men who took his wallet and car keys and shot him between 11 and 14 times.</a:t>
            </a:r>
          </a:p>
          <a:p>
            <a:r>
              <a:rPr lang="en-US" dirty="0" smtClean="0"/>
              <a:t>The jury awarded $81 million in damages against Kroger, finding Kroger </a:t>
            </a:r>
            <a:r>
              <a:rPr lang="en-US" b="1" i="1" dirty="0" smtClean="0"/>
              <a:t>responsible for 86% of the fault</a:t>
            </a:r>
            <a:r>
              <a:rPr lang="en-US" dirty="0" smtClean="0"/>
              <a:t>, but finding the attackers responsible for only 14 percent of the fault.</a:t>
            </a:r>
            <a:endParaRPr lang="en-US" dirty="0"/>
          </a:p>
        </p:txBody>
      </p:sp>
      <p:sp>
        <p:nvSpPr>
          <p:cNvPr id="2" name="Title 1"/>
          <p:cNvSpPr>
            <a:spLocks noGrp="1"/>
          </p:cNvSpPr>
          <p:nvPr>
            <p:ph type="title"/>
          </p:nvPr>
        </p:nvSpPr>
        <p:spPr/>
        <p:txBody>
          <a:bodyPr/>
          <a:lstStyle/>
          <a:p>
            <a:r>
              <a:rPr lang="en-US" dirty="0" smtClean="0"/>
              <a:t>The Kroger Case</a:t>
            </a:r>
            <a:endParaRPr lang="en-US" dirty="0"/>
          </a:p>
        </p:txBody>
      </p:sp>
    </p:spTree>
    <p:extLst>
      <p:ext uri="{BB962C8B-B14F-4D97-AF65-F5344CB8AC3E}">
        <p14:creationId xmlns:p14="http://schemas.microsoft.com/office/powerpoint/2010/main" val="7861972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Attack on the plaintiff occurred in CVS parking lot located on Moreland Avenue.</a:t>
            </a:r>
          </a:p>
          <a:p>
            <a:r>
              <a:rPr lang="en-US" dirty="0" smtClean="0"/>
              <a:t>Plaintiff traveled to Atlanta from Alabama to buy and sell refurbished electronics.  He received a call from a man asking to meet at CVS to discuss sale of an iPad.</a:t>
            </a:r>
          </a:p>
          <a:p>
            <a:r>
              <a:rPr lang="en-US" dirty="0" smtClean="0"/>
              <a:t>At the meeting, which took place after hours, an unknown man jumped into the plaintiffs’ car and demanded his wallet.</a:t>
            </a:r>
          </a:p>
          <a:p>
            <a:r>
              <a:rPr lang="en-US" dirty="0" smtClean="0"/>
              <a:t>The two men then exchanged gunfire and the plaintiff was injured.</a:t>
            </a:r>
          </a:p>
          <a:p>
            <a:r>
              <a:rPr lang="en-US" dirty="0" smtClean="0"/>
              <a:t>The Jury awarded $45 million in damages to the victim </a:t>
            </a:r>
            <a:r>
              <a:rPr lang="en-US" b="1" i="1" dirty="0" smtClean="0"/>
              <a:t>with 95 per cent of the fault allocated to CVS</a:t>
            </a:r>
            <a:r>
              <a:rPr lang="en-US" dirty="0" smtClean="0"/>
              <a:t>.</a:t>
            </a:r>
          </a:p>
          <a:p>
            <a:endParaRPr lang="en-US" dirty="0"/>
          </a:p>
        </p:txBody>
      </p:sp>
      <p:sp>
        <p:nvSpPr>
          <p:cNvPr id="2" name="Title 1"/>
          <p:cNvSpPr>
            <a:spLocks noGrp="1"/>
          </p:cNvSpPr>
          <p:nvPr>
            <p:ph type="title"/>
          </p:nvPr>
        </p:nvSpPr>
        <p:spPr/>
        <p:txBody>
          <a:bodyPr/>
          <a:lstStyle/>
          <a:p>
            <a:r>
              <a:rPr lang="en-US" dirty="0" smtClean="0"/>
              <a:t>The CVS Case</a:t>
            </a:r>
            <a:endParaRPr lang="en-US" dirty="0"/>
          </a:p>
        </p:txBody>
      </p:sp>
    </p:spTree>
    <p:extLst>
      <p:ext uri="{BB962C8B-B14F-4D97-AF65-F5344CB8AC3E}">
        <p14:creationId xmlns:p14="http://schemas.microsoft.com/office/powerpoint/2010/main" val="204557068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The plaintiff was working on a movie set located on the </a:t>
            </a:r>
            <a:r>
              <a:rPr lang="en-US" dirty="0" err="1" smtClean="0"/>
              <a:t>Doctortown</a:t>
            </a:r>
            <a:r>
              <a:rPr lang="en-US" dirty="0" smtClean="0"/>
              <a:t>, Georgia railroad trestle as part of the filming of the Greg Allman biopic “Midnight Rider.”</a:t>
            </a:r>
          </a:p>
          <a:p>
            <a:r>
              <a:rPr lang="en-US" dirty="0" smtClean="0"/>
              <a:t>CSX had previously refused permission to film on its tracks – the film crew went onto the tracks anyway.</a:t>
            </a:r>
          </a:p>
          <a:p>
            <a:r>
              <a:rPr lang="en-US" dirty="0" smtClean="0"/>
              <a:t>A regularly scheduled train operated by CSX interrupted filming and plaintiff was killed when the engineers were unable to stop the train in time. </a:t>
            </a:r>
          </a:p>
          <a:p>
            <a:r>
              <a:rPr lang="en-US" dirty="0" smtClean="0"/>
              <a:t>The movie director was convicted of manslaughter and criminal trespass.</a:t>
            </a:r>
          </a:p>
          <a:p>
            <a:r>
              <a:rPr lang="en-US" dirty="0"/>
              <a:t>The Jury awarded $11+ million dollars in </a:t>
            </a:r>
            <a:r>
              <a:rPr lang="en-US" dirty="0" smtClean="0"/>
              <a:t>damages but </a:t>
            </a:r>
            <a:r>
              <a:rPr lang="en-US" dirty="0"/>
              <a:t>apportioned the </a:t>
            </a:r>
            <a:r>
              <a:rPr lang="en-US" b="1" i="1" dirty="0"/>
              <a:t>majority of the fault</a:t>
            </a:r>
            <a:r>
              <a:rPr lang="en-US" b="1" dirty="0"/>
              <a:t>, 35%, to CSX</a:t>
            </a:r>
            <a:r>
              <a:rPr lang="en-US" dirty="0"/>
              <a:t>.</a:t>
            </a:r>
          </a:p>
          <a:p>
            <a:endParaRPr lang="en-US" dirty="0"/>
          </a:p>
        </p:txBody>
      </p:sp>
      <p:sp>
        <p:nvSpPr>
          <p:cNvPr id="2" name="Title 1"/>
          <p:cNvSpPr>
            <a:spLocks noGrp="1"/>
          </p:cNvSpPr>
          <p:nvPr>
            <p:ph type="title"/>
          </p:nvPr>
        </p:nvSpPr>
        <p:spPr/>
        <p:txBody>
          <a:bodyPr/>
          <a:lstStyle/>
          <a:p>
            <a:r>
              <a:rPr lang="en-US" dirty="0" smtClean="0"/>
              <a:t>The CSX Case</a:t>
            </a:r>
            <a:endParaRPr lang="en-US" dirty="0"/>
          </a:p>
        </p:txBody>
      </p:sp>
    </p:spTree>
    <p:extLst>
      <p:ext uri="{BB962C8B-B14F-4D97-AF65-F5344CB8AC3E}">
        <p14:creationId xmlns:p14="http://schemas.microsoft.com/office/powerpoint/2010/main" val="217396720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The plaintiff attended Six Flags amusement park during the day.</a:t>
            </a:r>
          </a:p>
          <a:p>
            <a:r>
              <a:rPr lang="en-US" dirty="0" smtClean="0"/>
              <a:t>After the plaintiff emerged from Six Flags, he travelled to a nearby hotel and then returned to a </a:t>
            </a:r>
            <a:r>
              <a:rPr lang="en-US" dirty="0" err="1" smtClean="0"/>
              <a:t>CCT</a:t>
            </a:r>
            <a:r>
              <a:rPr lang="en-US" dirty="0" smtClean="0"/>
              <a:t> bus stop located just off of the Six Flags property.</a:t>
            </a:r>
          </a:p>
          <a:p>
            <a:r>
              <a:rPr lang="en-US" dirty="0" smtClean="0"/>
              <a:t>Some 40 to 50 minutes after Six Flags closed and plaintiff left, gang members attacked plaintiff at the </a:t>
            </a:r>
            <a:r>
              <a:rPr lang="en-US" dirty="0" err="1" smtClean="0"/>
              <a:t>CCT</a:t>
            </a:r>
            <a:r>
              <a:rPr lang="en-US" dirty="0" smtClean="0"/>
              <a:t> bus stop and he was severely injured.</a:t>
            </a:r>
          </a:p>
          <a:p>
            <a:r>
              <a:rPr lang="en-US" dirty="0" smtClean="0"/>
              <a:t>The jury awarded $35 million in damages and placed </a:t>
            </a:r>
            <a:r>
              <a:rPr lang="en-US" b="1" i="1" dirty="0" smtClean="0"/>
              <a:t>92 percent of the blame on Six Flags </a:t>
            </a:r>
            <a:r>
              <a:rPr lang="en-US" dirty="0" smtClean="0"/>
              <a:t>and 8 percent on the gang members.</a:t>
            </a:r>
            <a:endParaRPr lang="en-US" dirty="0"/>
          </a:p>
        </p:txBody>
      </p:sp>
      <p:sp>
        <p:nvSpPr>
          <p:cNvPr id="3" name="Title 2"/>
          <p:cNvSpPr>
            <a:spLocks noGrp="1"/>
          </p:cNvSpPr>
          <p:nvPr>
            <p:ph type="title"/>
          </p:nvPr>
        </p:nvSpPr>
        <p:spPr/>
        <p:txBody>
          <a:bodyPr/>
          <a:lstStyle/>
          <a:p>
            <a:r>
              <a:rPr lang="en-US" dirty="0" smtClean="0"/>
              <a:t>The Six Flags Case</a:t>
            </a:r>
            <a:endParaRPr lang="en-US" dirty="0"/>
          </a:p>
        </p:txBody>
      </p:sp>
    </p:spTree>
    <p:extLst>
      <p:ext uri="{BB962C8B-B14F-4D97-AF65-F5344CB8AC3E}">
        <p14:creationId xmlns:p14="http://schemas.microsoft.com/office/powerpoint/2010/main" val="106036426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dirty="0" smtClean="0"/>
              <a:t>Victims are sympathetic.</a:t>
            </a:r>
          </a:p>
          <a:p>
            <a:r>
              <a:rPr lang="en-US" dirty="0" smtClean="0"/>
              <a:t>It’s currently easy to bring these claims and assert that the landowner is negligent in failing to protect victim.</a:t>
            </a:r>
          </a:p>
          <a:p>
            <a:r>
              <a:rPr lang="en-US" dirty="0" smtClean="0"/>
              <a:t>The Landowner may be found liable if it </a:t>
            </a:r>
            <a:r>
              <a:rPr lang="en-US" dirty="0"/>
              <a:t>is </a:t>
            </a:r>
            <a:r>
              <a:rPr lang="en-US" dirty="0" smtClean="0"/>
              <a:t>“reasonably foreseeable” the crime would occur based </a:t>
            </a:r>
            <a:r>
              <a:rPr lang="en-US" dirty="0"/>
              <a:t>on prior substantially similar </a:t>
            </a:r>
            <a:r>
              <a:rPr lang="en-US" dirty="0" smtClean="0"/>
              <a:t>crime in the area.</a:t>
            </a:r>
          </a:p>
          <a:p>
            <a:r>
              <a:rPr lang="en-US" dirty="0" smtClean="0"/>
              <a:t>Juries are told at trial that if they hold the criminal at fault, the victim will not be fully compensated.</a:t>
            </a:r>
          </a:p>
          <a:p>
            <a:r>
              <a:rPr lang="en-US" dirty="0" smtClean="0"/>
              <a:t>Lawyers for the victims are allowed to tell juries not to assign any significant fault to the criminals.</a:t>
            </a:r>
            <a:endParaRPr lang="en-US" dirty="0"/>
          </a:p>
        </p:txBody>
      </p:sp>
      <p:sp>
        <p:nvSpPr>
          <p:cNvPr id="2" name="Title 1"/>
          <p:cNvSpPr>
            <a:spLocks noGrp="1"/>
          </p:cNvSpPr>
          <p:nvPr>
            <p:ph type="title"/>
          </p:nvPr>
        </p:nvSpPr>
        <p:spPr/>
        <p:txBody>
          <a:bodyPr/>
          <a:lstStyle/>
          <a:p>
            <a:r>
              <a:rPr lang="en-US" dirty="0" smtClean="0"/>
              <a:t>Why Does This Happen?</a:t>
            </a:r>
            <a:endParaRPr lang="en-US" dirty="0"/>
          </a:p>
        </p:txBody>
      </p:sp>
    </p:spTree>
    <p:extLst>
      <p:ext uri="{BB962C8B-B14F-4D97-AF65-F5344CB8AC3E}">
        <p14:creationId xmlns:p14="http://schemas.microsoft.com/office/powerpoint/2010/main" val="289239931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Because its Perceived to be Easy Money, A New Cottage Industry Has Emerged for Shooting Cases.</a:t>
            </a:r>
            <a:endParaRPr lang="en-US" dirty="0"/>
          </a:p>
        </p:txBody>
      </p:sp>
      <p:pic>
        <p:nvPicPr>
          <p:cNvPr id="3" name="Picture 2"/>
          <p:cNvPicPr/>
          <p:nvPr/>
        </p:nvPicPr>
        <p:blipFill rotWithShape="1">
          <a:blip r:embed="rId3"/>
          <a:srcRect t="11845" b="6426"/>
          <a:stretch/>
        </p:blipFill>
        <p:spPr bwMode="auto">
          <a:xfrm>
            <a:off x="304801" y="1834727"/>
            <a:ext cx="3931920" cy="3108960"/>
          </a:xfrm>
          <a:prstGeom prst="rect">
            <a:avLst/>
          </a:prstGeom>
          <a:ln>
            <a:noFill/>
          </a:ln>
          <a:extLst>
            <a:ext uri="{53640926-AAD7-44D8-BBD7-CCE9431645EC}">
              <a14:shadowObscured xmlns:a14="http://schemas.microsoft.com/office/drawing/2010/main"/>
            </a:ext>
          </a:extLst>
        </p:spPr>
      </p:pic>
      <p:pic>
        <p:nvPicPr>
          <p:cNvPr id="4" name="Picture 3"/>
          <p:cNvPicPr/>
          <p:nvPr/>
        </p:nvPicPr>
        <p:blipFill rotWithShape="1">
          <a:blip r:embed="rId4"/>
          <a:srcRect t="11042" b="10813"/>
          <a:stretch/>
        </p:blipFill>
        <p:spPr bwMode="auto">
          <a:xfrm>
            <a:off x="4754880" y="1823721"/>
            <a:ext cx="3931920" cy="32647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39213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“Were You Injured in a Shooting?”</a:t>
            </a:r>
            <a:endParaRPr lang="en-US" dirty="0"/>
          </a:p>
        </p:txBody>
      </p:sp>
      <p:pic>
        <p:nvPicPr>
          <p:cNvPr id="3" name="Picture 2"/>
          <p:cNvPicPr/>
          <p:nvPr/>
        </p:nvPicPr>
        <p:blipFill rotWithShape="1">
          <a:blip r:embed="rId3"/>
          <a:srcRect t="11128" b="14837"/>
          <a:stretch/>
        </p:blipFill>
        <p:spPr bwMode="auto">
          <a:xfrm>
            <a:off x="355600" y="1781914"/>
            <a:ext cx="3931920" cy="3108960"/>
          </a:xfrm>
          <a:prstGeom prst="rect">
            <a:avLst/>
          </a:prstGeom>
          <a:ln>
            <a:noFill/>
          </a:ln>
          <a:extLst>
            <a:ext uri="{53640926-AAD7-44D8-BBD7-CCE9431645EC}">
              <a14:shadowObscured xmlns:a14="http://schemas.microsoft.com/office/drawing/2010/main"/>
            </a:ext>
          </a:extLst>
        </p:spPr>
      </p:pic>
      <p:pic>
        <p:nvPicPr>
          <p:cNvPr id="4" name="Picture 3"/>
          <p:cNvPicPr/>
          <p:nvPr/>
        </p:nvPicPr>
        <p:blipFill rotWithShape="1">
          <a:blip r:embed="rId4"/>
          <a:srcRect t="11043" b="23492"/>
          <a:stretch/>
        </p:blipFill>
        <p:spPr bwMode="auto">
          <a:xfrm>
            <a:off x="4605867" y="1858114"/>
            <a:ext cx="3931920" cy="31089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5532824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The Industry Has Plenty of Fodder….</a:t>
            </a:r>
            <a:endParaRPr lang="en-US" dirty="0"/>
          </a:p>
        </p:txBody>
      </p:sp>
      <p:pic>
        <p:nvPicPr>
          <p:cNvPr id="3" name="Picture 2"/>
          <p:cNvPicPr/>
          <p:nvPr/>
        </p:nvPicPr>
        <p:blipFill rotWithShape="1">
          <a:blip r:embed="rId3"/>
          <a:srcRect l="6243" t="19800" r="49721" b="34180"/>
          <a:stretch/>
        </p:blipFill>
        <p:spPr bwMode="auto">
          <a:xfrm>
            <a:off x="1526222" y="2057400"/>
            <a:ext cx="6294755" cy="3657600"/>
          </a:xfrm>
          <a:prstGeom prst="rect">
            <a:avLst/>
          </a:prstGeom>
          <a:solidFill>
            <a:srgbClr val="FFFF00"/>
          </a:solidFill>
          <a:ln>
            <a:noFill/>
          </a:ln>
          <a:extLst>
            <a:ext uri="{53640926-AAD7-44D8-BBD7-CCE9431645EC}">
              <a14:shadowObscured xmlns:a14="http://schemas.microsoft.com/office/drawing/2010/main"/>
            </a:ext>
          </a:extLst>
        </p:spPr>
      </p:pic>
      <p:sp>
        <p:nvSpPr>
          <p:cNvPr id="4" name="Rectangle 3"/>
          <p:cNvSpPr/>
          <p:nvPr/>
        </p:nvSpPr>
        <p:spPr>
          <a:xfrm>
            <a:off x="5571067" y="5046133"/>
            <a:ext cx="1278466" cy="668867"/>
          </a:xfrm>
          <a:prstGeom prst="rect">
            <a:avLst/>
          </a:prstGeom>
          <a:solidFill>
            <a:srgbClr val="FFFF00">
              <a:alpha val="2509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927964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z="3200" dirty="0" smtClean="0"/>
              <a:t>Every property owner in Georgia is at risk.</a:t>
            </a:r>
          </a:p>
          <a:p>
            <a:r>
              <a:rPr lang="en-US" sz="3200" dirty="0" smtClean="0"/>
              <a:t>Insurance is increasingly difficult to obtain for these claims, limited, or more expensive.</a:t>
            </a:r>
          </a:p>
          <a:p>
            <a:r>
              <a:rPr lang="en-US" sz="3200" dirty="0" smtClean="0"/>
              <a:t>Small “mom and pop” businesses are particularly at serious risk.</a:t>
            </a:r>
          </a:p>
          <a:p>
            <a:r>
              <a:rPr lang="en-US" sz="3200" dirty="0" smtClean="0"/>
              <a:t>There will continue to be a lack of investment in the high crime communities that need it most.</a:t>
            </a:r>
          </a:p>
          <a:p>
            <a:r>
              <a:rPr lang="en-US" sz="3200" dirty="0" smtClean="0"/>
              <a:t>The reputational damage to the business environment for Atlanta and Georgia is significant.</a:t>
            </a:r>
            <a:endParaRPr lang="en-US" sz="3200" dirty="0"/>
          </a:p>
        </p:txBody>
      </p:sp>
      <p:sp>
        <p:nvSpPr>
          <p:cNvPr id="3" name="Title 2"/>
          <p:cNvSpPr>
            <a:spLocks noGrp="1"/>
          </p:cNvSpPr>
          <p:nvPr>
            <p:ph type="title"/>
          </p:nvPr>
        </p:nvSpPr>
        <p:spPr/>
        <p:txBody>
          <a:bodyPr/>
          <a:lstStyle/>
          <a:p>
            <a:r>
              <a:rPr lang="en-US" dirty="0" smtClean="0"/>
              <a:t>Consequences of the Crisis  </a:t>
            </a:r>
            <a:endParaRPr lang="en-US" dirty="0"/>
          </a:p>
        </p:txBody>
      </p:sp>
    </p:spTree>
    <p:extLst>
      <p:ext uri="{BB962C8B-B14F-4D97-AF65-F5344CB8AC3E}">
        <p14:creationId xmlns:p14="http://schemas.microsoft.com/office/powerpoint/2010/main" val="251603564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sz="1900" i="1" dirty="0" smtClean="0"/>
              <a:t>Atlanta Journal Constitution</a:t>
            </a:r>
            <a:r>
              <a:rPr lang="en-US" sz="1900" dirty="0" smtClean="0"/>
              <a:t> at https</a:t>
            </a:r>
            <a:r>
              <a:rPr lang="en-US" sz="1900" dirty="0"/>
              <a:t>://www.ajc.com/news/food-deserts-map/</a:t>
            </a:r>
          </a:p>
        </p:txBody>
      </p:sp>
      <p:sp>
        <p:nvSpPr>
          <p:cNvPr id="3" name="Title 2"/>
          <p:cNvSpPr>
            <a:spLocks noGrp="1"/>
          </p:cNvSpPr>
          <p:nvPr>
            <p:ph type="title"/>
          </p:nvPr>
        </p:nvSpPr>
        <p:spPr/>
        <p:txBody>
          <a:bodyPr/>
          <a:lstStyle/>
          <a:p>
            <a:r>
              <a:rPr lang="en-US" dirty="0" smtClean="0"/>
              <a:t>Food Deserts in Atlanta</a:t>
            </a:r>
            <a:endParaRPr lang="en-US" dirty="0"/>
          </a:p>
        </p:txBody>
      </p:sp>
      <p:pic>
        <p:nvPicPr>
          <p:cNvPr id="4" name="Picture 3"/>
          <p:cNvPicPr/>
          <p:nvPr/>
        </p:nvPicPr>
        <p:blipFill rotWithShape="1">
          <a:blip r:embed="rId3"/>
          <a:srcRect l="4851" t="32179" r="35366" b="7316"/>
          <a:stretch/>
        </p:blipFill>
        <p:spPr bwMode="auto">
          <a:xfrm>
            <a:off x="1673542" y="1490133"/>
            <a:ext cx="5796915" cy="40556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054331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Adopt tougher standards for bringing these claims</a:t>
            </a:r>
            <a:r>
              <a:rPr lang="en-US" dirty="0" smtClean="0"/>
              <a:t>.  </a:t>
            </a:r>
          </a:p>
          <a:p>
            <a:pPr lvl="1"/>
            <a:r>
              <a:rPr lang="en-US" dirty="0" smtClean="0"/>
              <a:t>In Alabama, a business owes its customers </a:t>
            </a:r>
            <a:r>
              <a:rPr lang="en-US" dirty="0"/>
              <a:t>a duty </a:t>
            </a:r>
            <a:r>
              <a:rPr lang="en-US" dirty="0" smtClean="0"/>
              <a:t>to exercise </a:t>
            </a:r>
            <a:r>
              <a:rPr lang="en-US" dirty="0"/>
              <a:t>ordinary care to protect them from third-party criminal conduct </a:t>
            </a:r>
            <a:r>
              <a:rPr lang="en-US" i="1" dirty="0"/>
              <a:t>only if </a:t>
            </a:r>
            <a:r>
              <a:rPr lang="en-US" i="1" dirty="0" smtClean="0"/>
              <a:t>the business </a:t>
            </a:r>
            <a:r>
              <a:rPr lang="en-US" i="1" dirty="0"/>
              <a:t>is aware of a specific imminent harm about to befall them</a:t>
            </a:r>
            <a:r>
              <a:rPr lang="en-US" dirty="0" smtClean="0"/>
              <a:t>.  </a:t>
            </a:r>
            <a:r>
              <a:rPr lang="en-US" i="1" dirty="0"/>
              <a:t>See</a:t>
            </a:r>
            <a:r>
              <a:rPr lang="en-US" dirty="0"/>
              <a:t> Bailey v. Bruno’s, Inc. 561 So. </a:t>
            </a:r>
            <a:r>
              <a:rPr lang="en-US" dirty="0" err="1"/>
              <a:t>2d</a:t>
            </a:r>
            <a:r>
              <a:rPr lang="en-US" dirty="0"/>
              <a:t> 509, 511 (Ala. 1990</a:t>
            </a:r>
            <a:r>
              <a:rPr lang="en-US" dirty="0" smtClean="0"/>
              <a:t>).</a:t>
            </a:r>
          </a:p>
          <a:p>
            <a:r>
              <a:rPr lang="en-US" b="1" dirty="0" smtClean="0"/>
              <a:t>Set guidelines for security and give businesses a presumption against liability if they follow them</a:t>
            </a:r>
            <a:r>
              <a:rPr lang="en-US" dirty="0" smtClean="0"/>
              <a:t>.</a:t>
            </a:r>
          </a:p>
          <a:p>
            <a:pPr lvl="1"/>
            <a:r>
              <a:rPr lang="en-US" dirty="0" smtClean="0"/>
              <a:t>Florida has done this for convenience stores.  </a:t>
            </a:r>
            <a:r>
              <a:rPr lang="en-US" i="1" dirty="0" smtClean="0"/>
              <a:t>See</a:t>
            </a:r>
            <a:r>
              <a:rPr lang="en-US" dirty="0" smtClean="0"/>
              <a:t> Fla. Stat. Ann. §768.0705.</a:t>
            </a:r>
            <a:endParaRPr lang="en-US" dirty="0"/>
          </a:p>
        </p:txBody>
      </p:sp>
      <p:sp>
        <p:nvSpPr>
          <p:cNvPr id="3" name="Title 2"/>
          <p:cNvSpPr>
            <a:spLocks noGrp="1"/>
          </p:cNvSpPr>
          <p:nvPr>
            <p:ph type="title"/>
          </p:nvPr>
        </p:nvSpPr>
        <p:spPr/>
        <p:txBody>
          <a:bodyPr/>
          <a:lstStyle/>
          <a:p>
            <a:r>
              <a:rPr lang="en-US" dirty="0" smtClean="0"/>
              <a:t>What are the Solutions?</a:t>
            </a:r>
            <a:endParaRPr lang="en-US" dirty="0"/>
          </a:p>
        </p:txBody>
      </p:sp>
    </p:spTree>
    <p:extLst>
      <p:ext uri="{BB962C8B-B14F-4D97-AF65-F5344CB8AC3E}">
        <p14:creationId xmlns:p14="http://schemas.microsoft.com/office/powerpoint/2010/main" val="3105737504"/>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U.S. Chamber Rates Georgia</a:t>
            </a:r>
            <a:endParaRPr lang="en-US" dirty="0"/>
          </a:p>
        </p:txBody>
      </p:sp>
      <p:grpSp>
        <p:nvGrpSpPr>
          <p:cNvPr id="5" name="Group 4"/>
          <p:cNvGrpSpPr/>
          <p:nvPr/>
        </p:nvGrpSpPr>
        <p:grpSpPr>
          <a:xfrm>
            <a:off x="1770994" y="1371600"/>
            <a:ext cx="5883253" cy="5143500"/>
            <a:chOff x="1770994" y="1371600"/>
            <a:chExt cx="5883253" cy="5143500"/>
          </a:xfrm>
        </p:grpSpPr>
        <p:pic>
          <p:nvPicPr>
            <p:cNvPr id="2" name="Picture 1">
              <a:extLst>
                <a:ext uri="{FF2B5EF4-FFF2-40B4-BE49-F238E27FC236}">
                  <a16:creationId xmlns="" xmlns:a16="http://schemas.microsoft.com/office/drawing/2014/main" id="{4D08F587-0BF3-A54F-B321-E2C3FAD9C49E}"/>
                </a:ext>
              </a:extLst>
            </p:cNvPr>
            <p:cNvPicPr>
              <a:picLocks noChangeAspect="1"/>
            </p:cNvPicPr>
            <p:nvPr/>
          </p:nvPicPr>
          <p:blipFill>
            <a:blip r:embed="rId3"/>
            <a:stretch>
              <a:fillRect/>
            </a:stretch>
          </p:blipFill>
          <p:spPr>
            <a:xfrm>
              <a:off x="1770994" y="1371600"/>
              <a:ext cx="5602012" cy="5143500"/>
            </a:xfrm>
            <a:prstGeom prst="rect">
              <a:avLst/>
            </a:prstGeom>
          </p:spPr>
        </p:pic>
        <p:sp>
          <p:nvSpPr>
            <p:cNvPr id="4" name="Rectangle 3"/>
            <p:cNvSpPr/>
            <p:nvPr/>
          </p:nvSpPr>
          <p:spPr>
            <a:xfrm>
              <a:off x="5894173" y="3040912"/>
              <a:ext cx="1760074" cy="34741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5275527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Georgia Compares to its Sister States</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259" t="30318" r="4064" b="1838"/>
          <a:stretch/>
        </p:blipFill>
        <p:spPr bwMode="auto">
          <a:xfrm>
            <a:off x="-1073150" y="1236134"/>
            <a:ext cx="10217150" cy="5001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358375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Georgia Compares to its Sister States</a:t>
            </a:r>
            <a:endParaRPr lang="en-US" dirty="0"/>
          </a:p>
        </p:txBody>
      </p:sp>
      <p:grpSp>
        <p:nvGrpSpPr>
          <p:cNvPr id="2" name="Group 1"/>
          <p:cNvGrpSpPr/>
          <p:nvPr/>
        </p:nvGrpSpPr>
        <p:grpSpPr>
          <a:xfrm>
            <a:off x="1859807" y="1839383"/>
            <a:ext cx="5796915" cy="4353137"/>
            <a:chOff x="1859807" y="1839383"/>
            <a:chExt cx="5796915" cy="4353137"/>
          </a:xfrm>
        </p:grpSpPr>
        <p:pic>
          <p:nvPicPr>
            <p:cNvPr id="7" name="Picture 6"/>
            <p:cNvPicPr/>
            <p:nvPr/>
          </p:nvPicPr>
          <p:blipFill rotWithShape="1">
            <a:blip r:embed="rId3"/>
            <a:srcRect l="9960" t="36471" r="54152" b="33085"/>
            <a:stretch/>
          </p:blipFill>
          <p:spPr bwMode="auto">
            <a:xfrm>
              <a:off x="1859807" y="3175000"/>
              <a:ext cx="5796915" cy="3017520"/>
            </a:xfrm>
            <a:prstGeom prst="rect">
              <a:avLst/>
            </a:prstGeom>
            <a:ln>
              <a:noFill/>
            </a:ln>
            <a:extLst>
              <a:ext uri="{53640926-AAD7-44D8-BBD7-CCE9431645EC}">
                <a14:shadowObscured xmlns:a14="http://schemas.microsoft.com/office/drawing/2010/main"/>
              </a:ext>
            </a:extLst>
          </p:spPr>
        </p:pic>
        <p:pic>
          <p:nvPicPr>
            <p:cNvPr id="4" name="Picture 3"/>
            <p:cNvPicPr/>
            <p:nvPr/>
          </p:nvPicPr>
          <p:blipFill rotWithShape="1">
            <a:blip r:embed="rId4"/>
            <a:srcRect l="6824" t="68116" r="7085" b="13225"/>
            <a:stretch/>
          </p:blipFill>
          <p:spPr bwMode="auto">
            <a:xfrm>
              <a:off x="1859807" y="1839383"/>
              <a:ext cx="5632450" cy="97790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84705715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 Tort Reform Association</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194" y="1677740"/>
            <a:ext cx="7287345" cy="1916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206320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Judicial Hellholes of 2018-19</a:t>
            </a:r>
            <a:endParaRPr lang="en-US" dirty="0"/>
          </a:p>
        </p:txBody>
      </p:sp>
      <p:sp>
        <p:nvSpPr>
          <p:cNvPr id="3" name="Rectangle 2"/>
          <p:cNvSpPr/>
          <p:nvPr/>
        </p:nvSpPr>
        <p:spPr>
          <a:xfrm>
            <a:off x="2286000" y="1997839"/>
            <a:ext cx="4572000" cy="4524315"/>
          </a:xfrm>
          <a:prstGeom prst="rect">
            <a:avLst/>
          </a:prstGeom>
        </p:spPr>
        <p:txBody>
          <a:bodyPr>
            <a:spAutoFit/>
          </a:bodyPr>
          <a:lstStyle/>
          <a:p>
            <a:r>
              <a:rPr lang="en-US" sz="2400" dirty="0" smtClean="0"/>
              <a:t>1. 		California</a:t>
            </a:r>
            <a:endParaRPr lang="en-US" sz="2400" dirty="0"/>
          </a:p>
          <a:p>
            <a:r>
              <a:rPr lang="en-US" sz="2400" dirty="0" smtClean="0"/>
              <a:t>2. 		Florida</a:t>
            </a:r>
            <a:endParaRPr lang="en-US" sz="2400" dirty="0"/>
          </a:p>
          <a:p>
            <a:r>
              <a:rPr lang="en-US" sz="2400" dirty="0" smtClean="0"/>
              <a:t>3. 		New </a:t>
            </a:r>
            <a:r>
              <a:rPr lang="en-US" sz="2400" dirty="0"/>
              <a:t>York City</a:t>
            </a:r>
          </a:p>
          <a:p>
            <a:r>
              <a:rPr lang="en-US" sz="2400" dirty="0" smtClean="0"/>
              <a:t>4. 		St</a:t>
            </a:r>
            <a:r>
              <a:rPr lang="en-US" sz="2400" dirty="0"/>
              <a:t>. Louis, Missouri</a:t>
            </a:r>
          </a:p>
          <a:p>
            <a:r>
              <a:rPr lang="en-US" sz="2400" dirty="0" smtClean="0"/>
              <a:t>5. 		Louisiana</a:t>
            </a:r>
            <a:endParaRPr lang="en-US" sz="2400" dirty="0"/>
          </a:p>
          <a:p>
            <a:r>
              <a:rPr lang="en-US" sz="2400" dirty="0" smtClean="0"/>
              <a:t>6. 		Philadelphia </a:t>
            </a:r>
            <a:r>
              <a:rPr lang="en-US" sz="2400" dirty="0"/>
              <a:t>Court of </a:t>
            </a:r>
            <a:r>
              <a:rPr lang="en-US" sz="2400" dirty="0" smtClean="0"/>
              <a:t>			Common </a:t>
            </a:r>
            <a:r>
              <a:rPr lang="en-US" sz="2400" dirty="0"/>
              <a:t>Pleas</a:t>
            </a:r>
          </a:p>
          <a:p>
            <a:r>
              <a:rPr lang="en-US" sz="2400" dirty="0" smtClean="0"/>
              <a:t>7. 		New </a:t>
            </a:r>
            <a:r>
              <a:rPr lang="en-US" sz="2400" dirty="0"/>
              <a:t>Jersey Legislature</a:t>
            </a:r>
          </a:p>
          <a:p>
            <a:r>
              <a:rPr lang="en-US" sz="2400" dirty="0" smtClean="0"/>
              <a:t>8. 		Madison </a:t>
            </a:r>
            <a:r>
              <a:rPr lang="en-US" sz="2400" dirty="0"/>
              <a:t>and St. Clair </a:t>
            </a:r>
            <a:r>
              <a:rPr lang="en-US" sz="2400" dirty="0" smtClean="0"/>
              <a:t>			Counties</a:t>
            </a:r>
            <a:r>
              <a:rPr lang="en-US" sz="2400" dirty="0"/>
              <a:t>, Illinois</a:t>
            </a:r>
          </a:p>
          <a:p>
            <a:r>
              <a:rPr lang="en-US" sz="2400" dirty="0" smtClean="0"/>
              <a:t>9. 		Twin </a:t>
            </a:r>
            <a:r>
              <a:rPr lang="en-US" sz="2400" dirty="0"/>
              <a:t>Cities, Minnesota</a:t>
            </a:r>
          </a:p>
          <a:p>
            <a:r>
              <a:rPr lang="en-US" sz="2400" dirty="0" smtClean="0"/>
              <a:t>10. 	Oklahoma</a:t>
            </a:r>
            <a:endParaRPr lang="en-US" sz="2400" dirty="0"/>
          </a:p>
        </p:txBody>
      </p:sp>
    </p:spTree>
    <p:extLst>
      <p:ext uri="{BB962C8B-B14F-4D97-AF65-F5344CB8AC3E}">
        <p14:creationId xmlns:p14="http://schemas.microsoft.com/office/powerpoint/2010/main" val="2592818813"/>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ATRA</a:t>
            </a:r>
            <a:r>
              <a:rPr lang="en-US" dirty="0" smtClean="0"/>
              <a:t> Puts Georgia on Watch List</a:t>
            </a:r>
            <a:endParaRPr lang="en-US" dirty="0"/>
          </a:p>
        </p:txBody>
      </p:sp>
      <p:sp>
        <p:nvSpPr>
          <p:cNvPr id="3" name="Rectangle 2"/>
          <p:cNvSpPr/>
          <p:nvPr/>
        </p:nvSpPr>
        <p:spPr>
          <a:xfrm>
            <a:off x="786809" y="1648045"/>
            <a:ext cx="7527850" cy="4524315"/>
          </a:xfrm>
          <a:prstGeom prst="rect">
            <a:avLst/>
          </a:prstGeom>
        </p:spPr>
        <p:txBody>
          <a:bodyPr wrap="square">
            <a:spAutoFit/>
          </a:bodyPr>
          <a:lstStyle/>
          <a:p>
            <a:r>
              <a:rPr lang="en-US" sz="2400" dirty="0" err="1" smtClean="0"/>
              <a:t>ATRA</a:t>
            </a:r>
            <a:r>
              <a:rPr lang="en-US" sz="2400" dirty="0" smtClean="0"/>
              <a:t> </a:t>
            </a:r>
            <a:r>
              <a:rPr lang="en-US" sz="2400" dirty="0"/>
              <a:t>also included </a:t>
            </a:r>
            <a:r>
              <a:rPr lang="en-US" sz="2400" dirty="0" smtClean="0"/>
              <a:t>seven (7) </a:t>
            </a:r>
            <a:r>
              <a:rPr lang="en-US" sz="2400" dirty="0"/>
              <a:t>jurisdictions on its “watch list,” </a:t>
            </a:r>
            <a:r>
              <a:rPr lang="en-US" sz="2400" dirty="0" smtClean="0"/>
              <a:t>including:</a:t>
            </a:r>
          </a:p>
          <a:p>
            <a:endParaRPr lang="en-US" sz="2400" dirty="0" smtClean="0"/>
          </a:p>
          <a:p>
            <a:r>
              <a:rPr lang="en-US" sz="2400" dirty="0" smtClean="0"/>
              <a:t>Colorado, </a:t>
            </a:r>
          </a:p>
          <a:p>
            <a:r>
              <a:rPr lang="en-US" sz="2400" dirty="0" smtClean="0"/>
              <a:t>Georgia, </a:t>
            </a:r>
          </a:p>
          <a:p>
            <a:r>
              <a:rPr lang="en-US" sz="2400" dirty="0" smtClean="0"/>
              <a:t>Montana, </a:t>
            </a:r>
          </a:p>
          <a:p>
            <a:r>
              <a:rPr lang="en-US" sz="2400" dirty="0" smtClean="0"/>
              <a:t>Newport </a:t>
            </a:r>
            <a:r>
              <a:rPr lang="en-US" sz="2400" dirty="0"/>
              <a:t>News, </a:t>
            </a:r>
            <a:r>
              <a:rPr lang="en-US" sz="2400" dirty="0" smtClean="0"/>
              <a:t>Virginia, </a:t>
            </a:r>
          </a:p>
          <a:p>
            <a:r>
              <a:rPr lang="en-US" sz="2400" dirty="0" smtClean="0"/>
              <a:t>Ohio, </a:t>
            </a:r>
          </a:p>
          <a:p>
            <a:r>
              <a:rPr lang="en-US" sz="2400" dirty="0" smtClean="0"/>
              <a:t>Pennsylvania, and </a:t>
            </a:r>
          </a:p>
          <a:p>
            <a:r>
              <a:rPr lang="en-US" sz="2400" dirty="0" smtClean="0"/>
              <a:t>West </a:t>
            </a:r>
            <a:r>
              <a:rPr lang="en-US" sz="2400" dirty="0"/>
              <a:t>Virginia. </a:t>
            </a:r>
            <a:endParaRPr lang="en-US" sz="2400" dirty="0" smtClean="0"/>
          </a:p>
          <a:p>
            <a:endParaRPr lang="en-US" sz="2400" dirty="0"/>
          </a:p>
          <a:p>
            <a:endParaRPr lang="en-US" sz="2400" dirty="0"/>
          </a:p>
        </p:txBody>
      </p:sp>
    </p:spTree>
    <p:extLst>
      <p:ext uri="{BB962C8B-B14F-4D97-AF65-F5344CB8AC3E}">
        <p14:creationId xmlns:p14="http://schemas.microsoft.com/office/powerpoint/2010/main" val="57277983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b="1" dirty="0" smtClean="0"/>
              <a:t>QUESTIONS?</a:t>
            </a:r>
            <a:endParaRPr lang="en-US" b="1" dirty="0"/>
          </a:p>
        </p:txBody>
      </p:sp>
      <p:sp>
        <p:nvSpPr>
          <p:cNvPr id="2" name="Title 1"/>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val="612077668"/>
      </p:ext>
    </p:extLst>
  </p:cSld>
  <p:clrMapOvr>
    <a:masterClrMapping/>
  </p:clrMapOvr>
  <p:transition spd="med">
    <p:fade/>
  </p:transition>
</p:sld>
</file>

<file path=ppt/theme/theme1.xml><?xml version="1.0" encoding="utf-8"?>
<a:theme xmlns:a="http://schemas.openxmlformats.org/drawingml/2006/main" name="Firm-Classic">
  <a:themeElements>
    <a:clrScheme name="Firm-Standard">
      <a:dk1>
        <a:srgbClr val="000000"/>
      </a:dk1>
      <a:lt1>
        <a:srgbClr val="FFFFFF"/>
      </a:lt1>
      <a:dk2>
        <a:srgbClr val="00587C"/>
      </a:dk2>
      <a:lt2>
        <a:srgbClr val="C1C6C8"/>
      </a:lt2>
      <a:accent1>
        <a:srgbClr val="FA4616"/>
      </a:accent1>
      <a:accent2>
        <a:srgbClr val="FFA300"/>
      </a:accent2>
      <a:accent3>
        <a:srgbClr val="8DC8E8"/>
      </a:accent3>
      <a:accent4>
        <a:srgbClr val="0085CA"/>
      </a:accent4>
      <a:accent5>
        <a:srgbClr val="AEBFCE"/>
      </a:accent5>
      <a:accent6>
        <a:srgbClr val="003B49"/>
      </a:accent6>
      <a:hlink>
        <a:srgbClr val="FA4616"/>
      </a:hlink>
      <a:folHlink>
        <a:srgbClr val="0085CA"/>
      </a:folHlink>
    </a:clrScheme>
    <a:fontScheme name="Firm-Standard">
      <a:majorFont>
        <a:latin typeface="Arial Rounded MT Bol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6C7EEEE7-12B6-43D3-847C-178E8A1DDBA6}"/>
</file>

<file path=customXml/itemProps2.xml><?xml version="1.0" encoding="utf-8"?>
<ds:datastoreItem xmlns:ds="http://schemas.openxmlformats.org/officeDocument/2006/customXml" ds:itemID="{5AB94888-386C-4AFA-860B-70AE2B5B3CC7}"/>
</file>

<file path=customXml/itemProps3.xml><?xml version="1.0" encoding="utf-8"?>
<ds:datastoreItem xmlns:ds="http://schemas.openxmlformats.org/officeDocument/2006/customXml" ds:itemID="{C8307B0B-8416-4BC4-88EF-7CD4B2C5808B}"/>
</file>

<file path=docProps/app.xml><?xml version="1.0" encoding="utf-8"?>
<Properties xmlns="http://schemas.openxmlformats.org/officeDocument/2006/extended-properties" xmlns:vt="http://schemas.openxmlformats.org/officeDocument/2006/docPropsVTypes">
  <Template>1-Firm-Classic</Template>
  <TotalTime>537</TotalTime>
  <Words>1573</Words>
  <Application>Microsoft Office PowerPoint</Application>
  <PresentationFormat>On-screen Show (4:3)</PresentationFormat>
  <Paragraphs>178</Paragraphs>
  <Slides>28</Slides>
  <Notes>27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Firm-Classic</vt:lpstr>
      <vt:lpstr>THE RISK TO GEORGIA BUSINESSES AND LANDOWNERS POSED BY NEGLIGENT SECURITY CASES </vt:lpstr>
      <vt:lpstr>Summary of the Problem</vt:lpstr>
      <vt:lpstr>The Headlines Tell the Story….</vt:lpstr>
      <vt:lpstr>2016</vt:lpstr>
      <vt:lpstr>2017 </vt:lpstr>
      <vt:lpstr>2018</vt:lpstr>
      <vt:lpstr>2019</vt:lpstr>
      <vt:lpstr>2019</vt:lpstr>
      <vt:lpstr>2019</vt:lpstr>
      <vt:lpstr>Four Case Studies of Premises Liability</vt:lpstr>
      <vt:lpstr>The Kroger Case</vt:lpstr>
      <vt:lpstr>The CVS Case</vt:lpstr>
      <vt:lpstr>The CSX Case</vt:lpstr>
      <vt:lpstr>The Six Flags Case</vt:lpstr>
      <vt:lpstr>Why Does This Happen?</vt:lpstr>
      <vt:lpstr>Because its Perceived to be Easy Money, A New Cottage Industry Has Emerged for Shooting Cases.</vt:lpstr>
      <vt:lpstr>“Were You Injured in a Shooting?”</vt:lpstr>
      <vt:lpstr>And The Industry Has Plenty of Fodder….</vt:lpstr>
      <vt:lpstr>Consequences of the Crisis  </vt:lpstr>
      <vt:lpstr>Food Deserts in Atlanta</vt:lpstr>
      <vt:lpstr>What are the Solutions?</vt:lpstr>
      <vt:lpstr>The U.S. Chamber Rates Georgia</vt:lpstr>
      <vt:lpstr>How Georgia Compares to its Sister States</vt:lpstr>
      <vt:lpstr>How Georgia Compares to its Sister States</vt:lpstr>
      <vt:lpstr>American Tort Reform Association</vt:lpstr>
      <vt:lpstr>Judicial Hellholes of 2018-19</vt:lpstr>
      <vt:lpstr>ATRA Puts Georgia on Watch List</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Chad Bartlett</dc:creator>
  <cp:lastModifiedBy>Ayers, Marla</cp:lastModifiedBy>
  <cp:revision>36</cp:revision>
  <dcterms:created xsi:type="dcterms:W3CDTF">2019-08-22T14:51:11Z</dcterms:created>
  <dcterms:modified xsi:type="dcterms:W3CDTF">2019-08-28T21:22:10Z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