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wmf" ContentType="image/x-wmf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422" r:id="rId3"/>
    <p:sldId id="423" r:id="rId4"/>
    <p:sldId id="431" r:id="rId5"/>
    <p:sldId id="421" r:id="rId6"/>
    <p:sldId id="435" r:id="rId7"/>
    <p:sldId id="385" r:id="rId8"/>
    <p:sldId id="424" r:id="rId9"/>
    <p:sldId id="432" r:id="rId10"/>
    <p:sldId id="426" r:id="rId11"/>
    <p:sldId id="433" r:id="rId12"/>
    <p:sldId id="428" r:id="rId13"/>
    <p:sldId id="429" r:id="rId14"/>
    <p:sldId id="430" r:id="rId15"/>
    <p:sldId id="434" r:id="rId16"/>
  </p:sldIdLst>
  <p:sldSz cx="9144000" cy="6858000" type="screen4x3"/>
  <p:notesSz cx="6954838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BDD3DD1-5009-4A63-8646-C5C6F7DF7A74}">
          <p14:sldIdLst>
            <p14:sldId id="256"/>
            <p14:sldId id="422"/>
          </p14:sldIdLst>
        </p14:section>
        <p14:section name="Untitled Section" id="{CE3CFA9C-9CB6-4602-B378-E299327021BA}">
          <p14:sldIdLst>
            <p14:sldId id="423"/>
            <p14:sldId id="431"/>
            <p14:sldId id="421"/>
            <p14:sldId id="435"/>
            <p14:sldId id="385"/>
            <p14:sldId id="424"/>
            <p14:sldId id="432"/>
            <p14:sldId id="426"/>
            <p14:sldId id="433"/>
            <p14:sldId id="428"/>
            <p14:sldId id="429"/>
            <p14:sldId id="430"/>
            <p14:sldId id="43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ekell, Lisa Marie" initials="SLM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66699"/>
    <a:srgbClr val="CCECFF"/>
    <a:srgbClr val="CCFFFF"/>
    <a:srgbClr val="4FC0F3"/>
    <a:srgbClr val="D09E00"/>
    <a:srgbClr val="FF33CC"/>
    <a:srgbClr val="CCFFCC"/>
    <a:srgbClr val="FFFF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470" autoAdjust="0"/>
  </p:normalViewPr>
  <p:slideViewPr>
    <p:cSldViewPr>
      <p:cViewPr>
        <p:scale>
          <a:sx n="70" d="100"/>
          <a:sy n="70" d="100"/>
        </p:scale>
        <p:origin x="-1152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516"/>
    </p:cViewPr>
  </p:sorterViewPr>
  <p:notesViewPr>
    <p:cSldViewPr>
      <p:cViewPr varScale="1">
        <p:scale>
          <a:sx n="96" d="100"/>
          <a:sy n="96" d="100"/>
        </p:scale>
        <p:origin x="359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1281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0" rIns="91641" bIns="45820" numCol="1" anchor="t" anchorCtr="0" compatLnSpc="1">
            <a:prstTxWarp prst="textNoShape">
              <a:avLst/>
            </a:prstTxWarp>
          </a:bodyPr>
          <a:lstStyle>
            <a:lvl1pPr defTabSz="915896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0445" y="1"/>
            <a:ext cx="301281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0" rIns="91641" bIns="45820" numCol="1" anchor="t" anchorCtr="0" compatLnSpc="1">
            <a:prstTxWarp prst="textNoShape">
              <a:avLst/>
            </a:prstTxWarp>
          </a:bodyPr>
          <a:lstStyle>
            <a:lvl1pPr algn="r" defTabSz="915896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1739"/>
            <a:ext cx="301281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0" rIns="91641" bIns="45820" numCol="1" anchor="b" anchorCtr="0" compatLnSpc="1">
            <a:prstTxWarp prst="textNoShape">
              <a:avLst/>
            </a:prstTxWarp>
          </a:bodyPr>
          <a:lstStyle>
            <a:lvl1pPr defTabSz="915896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0445" y="8841739"/>
            <a:ext cx="301281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0" rIns="91641" bIns="45820" numCol="1" anchor="b" anchorCtr="0" compatLnSpc="1">
            <a:prstTxWarp prst="textNoShape">
              <a:avLst/>
            </a:prstTxWarp>
          </a:bodyPr>
          <a:lstStyle>
            <a:lvl1pPr algn="r" defTabSz="915896" eaLnBrk="1" hangingPunct="1">
              <a:defRPr sz="1200"/>
            </a:lvl1pPr>
          </a:lstStyle>
          <a:p>
            <a:pPr>
              <a:defRPr/>
            </a:pPr>
            <a:fld id="{6448FF5F-779C-4D99-BA68-ABD0CD6F1F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8452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1281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0" rIns="91641" bIns="45820" numCol="1" anchor="t" anchorCtr="0" compatLnSpc="1">
            <a:prstTxWarp prst="textNoShape">
              <a:avLst/>
            </a:prstTxWarp>
          </a:bodyPr>
          <a:lstStyle>
            <a:lvl1pPr defTabSz="915896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0445" y="1"/>
            <a:ext cx="301281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0" rIns="91641" bIns="45820" numCol="1" anchor="t" anchorCtr="0" compatLnSpc="1">
            <a:prstTxWarp prst="textNoShape">
              <a:avLst/>
            </a:prstTxWarp>
          </a:bodyPr>
          <a:lstStyle>
            <a:lvl1pPr algn="r" defTabSz="915896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98500"/>
            <a:ext cx="4652962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6114" y="4422460"/>
            <a:ext cx="5562610" cy="418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0" rIns="91641" bIns="45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1739"/>
            <a:ext cx="301281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0" rIns="91641" bIns="45820" numCol="1" anchor="b" anchorCtr="0" compatLnSpc="1">
            <a:prstTxWarp prst="textNoShape">
              <a:avLst/>
            </a:prstTxWarp>
          </a:bodyPr>
          <a:lstStyle>
            <a:lvl1pPr defTabSz="915896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0445" y="8841739"/>
            <a:ext cx="301281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0" rIns="91641" bIns="45820" numCol="1" anchor="b" anchorCtr="0" compatLnSpc="1">
            <a:prstTxWarp prst="textNoShape">
              <a:avLst/>
            </a:prstTxWarp>
          </a:bodyPr>
          <a:lstStyle>
            <a:lvl1pPr algn="r" defTabSz="915896" eaLnBrk="1" hangingPunct="1">
              <a:defRPr sz="1200"/>
            </a:lvl1pPr>
          </a:lstStyle>
          <a:p>
            <a:pPr>
              <a:defRPr/>
            </a:pPr>
            <a:fld id="{04181098-70FE-4018-AB2F-60783AFB5D4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88845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181098-70FE-4018-AB2F-60783AFB5D43}" type="slidenum">
              <a:rPr lang="en-US" altLang="en-US" smtClean="0"/>
              <a:pPr>
                <a:defRPr/>
              </a:pPr>
              <a:t>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8083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8AD7FD-1B4E-43C4-B570-27BEBE8D98C1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429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181098-70FE-4018-AB2F-60783AFB5D43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6757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8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2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6641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388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8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2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736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221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507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045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908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496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470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21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49" y="152401"/>
            <a:ext cx="2152651" cy="5973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152401"/>
            <a:ext cx="6305551" cy="5973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873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/>
        </p:nvSpPr>
        <p:spPr bwMode="auto">
          <a:xfrm>
            <a:off x="0" y="0"/>
            <a:ext cx="9144000" cy="1219200"/>
          </a:xfrm>
          <a:prstGeom prst="rect">
            <a:avLst/>
          </a:prstGeom>
          <a:solidFill>
            <a:srgbClr val="0F9C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dirty="0">
              <a:cs typeface="Arial" charset="0"/>
            </a:endParaRPr>
          </a:p>
        </p:txBody>
      </p:sp>
      <p:sp>
        <p:nvSpPr>
          <p:cNvPr id="1027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  </a:t>
            </a:r>
          </a:p>
        </p:txBody>
      </p:sp>
      <p:sp>
        <p:nvSpPr>
          <p:cNvPr id="1028" name="Rectangle 2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61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 </a:t>
            </a:r>
          </a:p>
        </p:txBody>
      </p:sp>
      <p:sp>
        <p:nvSpPr>
          <p:cNvPr id="1029" name="Rectangle 25"/>
          <p:cNvSpPr>
            <a:spLocks noChangeArrowheads="1"/>
          </p:cNvSpPr>
          <p:nvPr/>
        </p:nvSpPr>
        <p:spPr bwMode="auto">
          <a:xfrm>
            <a:off x="0" y="1219200"/>
            <a:ext cx="9144000" cy="152400"/>
          </a:xfrm>
          <a:prstGeom prst="rect">
            <a:avLst/>
          </a:prstGeom>
          <a:solidFill>
            <a:srgbClr val="4FC0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dirty="0">
              <a:cs typeface="Arial" charset="0"/>
            </a:endParaRPr>
          </a:p>
        </p:txBody>
      </p:sp>
      <p:sp>
        <p:nvSpPr>
          <p:cNvPr id="1030" name="Rectangle 28"/>
          <p:cNvSpPr>
            <a:spLocks noChangeArrowheads="1"/>
          </p:cNvSpPr>
          <p:nvPr/>
        </p:nvSpPr>
        <p:spPr bwMode="auto">
          <a:xfrm>
            <a:off x="228600" y="64008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z="4000" b="1" dirty="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1055" name="Line 31"/>
          <p:cNvSpPr>
            <a:spLocks noChangeShapeType="1"/>
          </p:cNvSpPr>
          <p:nvPr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n>
                <a:solidFill>
                  <a:srgbClr val="92D050"/>
                </a:solidFill>
              </a:ln>
              <a:latin typeface="Arial" charset="0"/>
              <a:cs typeface="+mn-cs"/>
            </a:endParaRPr>
          </a:p>
        </p:txBody>
      </p:sp>
      <p:sp>
        <p:nvSpPr>
          <p:cNvPr id="1032" name="Text Box 32"/>
          <p:cNvSpPr txBox="1">
            <a:spLocks noChangeArrowheads="1"/>
          </p:cNvSpPr>
          <p:nvPr/>
        </p:nvSpPr>
        <p:spPr bwMode="auto">
          <a:xfrm>
            <a:off x="8634413" y="6445250"/>
            <a:ext cx="4365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DDFB71BA-877D-4F1D-8E6E-E5608D942EF2}" type="slidenum">
              <a:rPr lang="en-US" altLang="en-US" sz="1600" smtClean="0">
                <a:solidFill>
                  <a:srgbClr val="0099FF"/>
                </a:solidFill>
              </a:rPr>
              <a:pPr eaLnBrk="1" hangingPunct="1">
                <a:defRPr/>
              </a:pPr>
              <a:t>‹#›</a:t>
            </a:fld>
            <a:endParaRPr lang="en-US" altLang="en-US" sz="1600" dirty="0">
              <a:solidFill>
                <a:srgbClr val="0099FF"/>
              </a:solidFill>
            </a:endParaRPr>
          </a:p>
        </p:txBody>
      </p:sp>
      <p:pic>
        <p:nvPicPr>
          <p:cNvPr id="1033" name="Picture 34" descr="dch_logo_pms299_ALT20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48400"/>
            <a:ext cx="2001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 Narrow" pitchFamily="34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 Narrow" pitchFamily="34" charset="0"/>
        </a:defRPr>
      </a:lvl6pPr>
      <a:lvl7pPr marL="914378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 Narrow" pitchFamily="34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 Narrow" pitchFamily="34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 Narrow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7pPr>
      <a:lvl8pPr marL="3428915" indent="-228594" algn="l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296400" cy="7010400"/>
          </a:xfrm>
          <a:solidFill>
            <a:schemeClr val="bg1"/>
          </a:solidFill>
        </p:spPr>
        <p:txBody>
          <a:bodyPr/>
          <a:lstStyle/>
          <a:p>
            <a:pPr eaLnBrk="1" hangingPunct="1"/>
            <a:endParaRPr lang="en-US" altLang="en-US" dirty="0"/>
          </a:p>
        </p:txBody>
      </p:sp>
      <p:pic>
        <p:nvPicPr>
          <p:cNvPr id="4099" name="Picture 87" descr="PPTdesign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4833" y="0"/>
            <a:ext cx="9749865" cy="7311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90"/>
          <p:cNvSpPr>
            <a:spLocks noChangeArrowheads="1"/>
          </p:cNvSpPr>
          <p:nvPr/>
        </p:nvSpPr>
        <p:spPr bwMode="auto">
          <a:xfrm>
            <a:off x="1752600" y="4579938"/>
            <a:ext cx="6172200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Aft>
                <a:spcPct val="30000"/>
              </a:spcAft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Presentation to:  The </a:t>
            </a:r>
            <a:r>
              <a:rPr lang="en-US" sz="2400" dirty="0">
                <a:solidFill>
                  <a:srgbClr val="FFFFFF"/>
                </a:solidFill>
              </a:rPr>
              <a:t>Joint Study Committee on Transparency and Open Access in Government</a:t>
            </a:r>
            <a:endParaRPr lang="en-US" altLang="en-US" sz="2400" dirty="0">
              <a:solidFill>
                <a:srgbClr val="FFFFFF"/>
              </a:solidFill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Presented by:     Joe Hood, Deputy Commissioner</a:t>
            </a:r>
            <a:r>
              <a:rPr lang="en-US" altLang="en-US" sz="2000" dirty="0">
                <a:solidFill>
                  <a:schemeClr val="bg1"/>
                </a:solidFill>
              </a:rPr>
              <a:t>		</a:t>
            </a:r>
          </a:p>
          <a:p>
            <a:pPr eaLnBrk="1" hangingPunct="1">
              <a:lnSpc>
                <a:spcPct val="80000"/>
              </a:lnSpc>
              <a:spcAft>
                <a:spcPct val="30000"/>
              </a:spcAft>
              <a:buFontTx/>
              <a:buNone/>
            </a:pPr>
            <a:endParaRPr lang="en-US" altLang="en-US" sz="2400" dirty="0">
              <a:solidFill>
                <a:schemeClr val="bg1"/>
              </a:solidFill>
            </a:endParaRPr>
          </a:p>
        </p:txBody>
      </p:sp>
      <p:sp>
        <p:nvSpPr>
          <p:cNvPr id="4101" name="Rectangle 93"/>
          <p:cNvSpPr>
            <a:spLocks noChangeArrowheads="1"/>
          </p:cNvSpPr>
          <p:nvPr/>
        </p:nvSpPr>
        <p:spPr bwMode="auto">
          <a:xfrm>
            <a:off x="152400" y="5257800"/>
            <a:ext cx="89154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600" b="1" dirty="0">
              <a:solidFill>
                <a:schemeClr val="bg1"/>
              </a:solidFill>
            </a:endParaRPr>
          </a:p>
        </p:txBody>
      </p:sp>
      <p:sp>
        <p:nvSpPr>
          <p:cNvPr id="4102" name="Rectangle 94"/>
          <p:cNvSpPr>
            <a:spLocks noChangeArrowheads="1"/>
          </p:cNvSpPr>
          <p:nvPr/>
        </p:nvSpPr>
        <p:spPr bwMode="auto">
          <a:xfrm>
            <a:off x="7620000" y="6477000"/>
            <a:ext cx="1600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Aft>
                <a:spcPct val="30000"/>
              </a:spcAft>
              <a:buFontTx/>
              <a:buNone/>
            </a:pPr>
            <a:endParaRPr lang="en-US" altLang="en-US" sz="1800" dirty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800" dirty="0">
              <a:solidFill>
                <a:schemeClr val="bg1"/>
              </a:solidFill>
            </a:endParaRPr>
          </a:p>
        </p:txBody>
      </p:sp>
      <p:pic>
        <p:nvPicPr>
          <p:cNvPr id="4103" name="Picture 95" descr="PPT_2011_coll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2536825"/>
            <a:ext cx="9424988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97" descr="dch_logo_pms299_ALT2012_REVR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228600"/>
            <a:ext cx="2001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TextBox 9"/>
          <p:cNvSpPr txBox="1">
            <a:spLocks noChangeArrowheads="1"/>
          </p:cNvSpPr>
          <p:nvPr/>
        </p:nvSpPr>
        <p:spPr bwMode="auto">
          <a:xfrm>
            <a:off x="695325" y="1127661"/>
            <a:ext cx="8382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solidFill>
                  <a:schemeClr val="bg1"/>
                </a:solidFill>
              </a:rPr>
              <a:t>Department of Community Health’s Technology Project Update</a:t>
            </a:r>
          </a:p>
        </p:txBody>
      </p:sp>
      <p:sp>
        <p:nvSpPr>
          <p:cNvPr id="12" name="Rectangle 94"/>
          <p:cNvSpPr>
            <a:spLocks noChangeArrowheads="1"/>
          </p:cNvSpPr>
          <p:nvPr/>
        </p:nvSpPr>
        <p:spPr bwMode="auto">
          <a:xfrm>
            <a:off x="6905625" y="6398987"/>
            <a:ext cx="23145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</a:pPr>
            <a:r>
              <a:rPr lang="en-US" dirty="0">
                <a:solidFill>
                  <a:schemeClr val="bg1"/>
                </a:solidFill>
                <a:latin typeface="Arial Narrow" pitchFamily="34" charset="0"/>
              </a:rPr>
              <a:t>Date: September 8, 2017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PPTdesig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13850" cy="690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8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3992563"/>
          </a:xfrm>
          <a:noFill/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4000" b="1" dirty="0">
                <a:solidFill>
                  <a:schemeClr val="bg1"/>
                </a:solidFill>
              </a:rPr>
              <a:t>Mission</a:t>
            </a:r>
          </a:p>
          <a:p>
            <a:pPr algn="ctr" eaLnBrk="1" hangingPunct="1">
              <a:buFontTx/>
              <a:buNone/>
            </a:pPr>
            <a:r>
              <a:rPr lang="en-US" sz="2800" b="1" dirty="0">
                <a:solidFill>
                  <a:schemeClr val="bg1"/>
                </a:solidFill>
              </a:rPr>
              <a:t>The Georgia Department of Community Health</a:t>
            </a:r>
          </a:p>
          <a:p>
            <a:pPr algn="ctr" eaLnBrk="1" hangingPunct="1">
              <a:buFontTx/>
              <a:buNone/>
            </a:pPr>
            <a:r>
              <a:rPr lang="en-US" sz="2400" dirty="0">
                <a:solidFill>
                  <a:schemeClr val="bg1"/>
                </a:solidFill>
              </a:rPr>
              <a:t>We will provide Georgians with access to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affordable, quality health care through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effective planning, purchasing and oversight.</a:t>
            </a:r>
          </a:p>
          <a:p>
            <a:pPr algn="ctr" eaLnBrk="1" hangingPunct="1">
              <a:buFontTx/>
              <a:buNone/>
            </a:pPr>
            <a:endParaRPr lang="en-US" sz="2400" b="1" i="1" dirty="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sz="2400" b="1" i="1" dirty="0">
                <a:solidFill>
                  <a:schemeClr val="bg1"/>
                </a:solidFill>
              </a:rPr>
              <a:t>We are dedicated to A Healthy Georgia.</a:t>
            </a:r>
          </a:p>
        </p:txBody>
      </p:sp>
      <p:pic>
        <p:nvPicPr>
          <p:cNvPr id="3076" name="Picture 9" descr="dch_logo_pms299_ALT2012_REVR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963" y="228600"/>
            <a:ext cx="20018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478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3875" y="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Current Large IT Initiatives at the Department of Community Health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510862"/>
            <a:ext cx="838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The Department currently has three IT Initiatives that are in various stages: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592038"/>
              </p:ext>
            </p:extLst>
          </p:nvPr>
        </p:nvGraphicFramePr>
        <p:xfrm>
          <a:off x="228598" y="1981201"/>
          <a:ext cx="8753476" cy="4114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526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927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Enterprise Data Solution </a:t>
                      </a:r>
                      <a:r>
                        <a:rPr lang="en-US" sz="1800" b="1" u="sng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(EDS</a:t>
                      </a:r>
                      <a:r>
                        <a:rPr lang="en-US" sz="1800" b="1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800" b="1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Replacement of the federally required data warehouse 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 houses Medicaid and State Health Benefit data.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Pending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Procurement Negotiations and Budget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38171">
                <a:tc>
                  <a:txBody>
                    <a:bodyPr/>
                    <a:lstStyle/>
                    <a:p>
                      <a:pPr marL="0" marR="0" lvl="0" indent="0" algn="l" defTabSz="91437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Electronic Visit Verification</a:t>
                      </a:r>
                      <a:r>
                        <a:rPr lang="en-US" sz="1800" b="1" u="sng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(EVV</a:t>
                      </a:r>
                      <a:r>
                        <a:rPr lang="en-US" sz="1800" b="1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800" b="1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37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new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federally required GPS location software and/or app to provide real-time transmission of Home Health Medicaid 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Services.</a:t>
                      </a:r>
                      <a:endParaRPr lang="en-US" sz="1800" b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Procurement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Process under Development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839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Medicaid Management Information System (MMIS) Replacement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Replacement of the existing Medicaid claims system platform to allow the development of a new federally required modular system.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Contract in progress to prepare a strategy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801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DCH Large IT Initiatives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endParaRPr lang="en-US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/>
              <a:t>Enterprise Data Solution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/>
              <a:t>(EDS)</a:t>
            </a:r>
          </a:p>
        </p:txBody>
      </p:sp>
    </p:spTree>
    <p:extLst>
      <p:ext uri="{BB962C8B-B14F-4D97-AF65-F5344CB8AC3E}">
        <p14:creationId xmlns:p14="http://schemas.microsoft.com/office/powerpoint/2010/main" val="215760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" y="3810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Enterprise Data Solution (EDS)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A Decision Support System (DSS) is a federally mandated component by the Centers for Medicare and Medicaid Services (CMS). Georgia’s proposed DSS is known as the Enterprise Data Solution and will be a component of the state’s Medicaid claims processing IT system, known as the Medicaid Management Information System (MMIS).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Combining Georgia Medicaid and State Health Benefit Plan claims data will create a significant research database to allow for the analysis of “Population Health” data. The data warehouse will provide a means to research specific health policy questions for our state.</a:t>
            </a:r>
          </a:p>
          <a:p>
            <a:pPr marL="0" indent="0">
              <a:buNone/>
            </a:pPr>
            <a:r>
              <a:rPr lang="en-US" sz="2400" dirty="0"/>
              <a:t>There are more than 20 terabytes worth of data, covering over 10 years of claims.</a:t>
            </a:r>
          </a:p>
        </p:txBody>
      </p:sp>
    </p:spTree>
    <p:extLst>
      <p:ext uri="{BB962C8B-B14F-4D97-AF65-F5344CB8AC3E}">
        <p14:creationId xmlns:p14="http://schemas.microsoft.com/office/powerpoint/2010/main" val="344346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971550"/>
            <a:ext cx="6743700" cy="742950"/>
          </a:xfrm>
        </p:spPr>
        <p:txBody>
          <a:bodyPr/>
          <a:lstStyle/>
          <a:p>
            <a:r>
              <a:rPr lang="en-US" dirty="0"/>
              <a:t>The thoughts that drive the need for an EDS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90677"/>
            <a:ext cx="8229600" cy="3327918"/>
          </a:xfrm>
        </p:spPr>
      </p:pic>
    </p:spTree>
    <p:extLst>
      <p:ext uri="{BB962C8B-B14F-4D97-AF65-F5344CB8AC3E}">
        <p14:creationId xmlns:p14="http://schemas.microsoft.com/office/powerpoint/2010/main" val="300138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81000" y="228600"/>
            <a:ext cx="887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Current Decision Support System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600201"/>
            <a:ext cx="4724400" cy="4525963"/>
          </a:xfrm>
        </p:spPr>
        <p:txBody>
          <a:bodyPr/>
          <a:lstStyle/>
          <a:p>
            <a:r>
              <a:rPr lang="en-US" sz="2000" dirty="0"/>
              <a:t>Current System is a legacy system (more than 15 years old) under contract with </a:t>
            </a:r>
            <a:r>
              <a:rPr lang="en-US" sz="2000" dirty="0" err="1"/>
              <a:t>Truven</a:t>
            </a:r>
            <a:r>
              <a:rPr lang="en-US" sz="2000" dirty="0"/>
              <a:t> (IBM Watson Health)</a:t>
            </a:r>
          </a:p>
          <a:p>
            <a:r>
              <a:rPr lang="en-US" sz="2000" dirty="0"/>
              <a:t>Primary Challenges:</a:t>
            </a:r>
          </a:p>
          <a:p>
            <a:pPr lvl="1"/>
            <a:r>
              <a:rPr lang="en-US" sz="2000" dirty="0"/>
              <a:t>The system does not meet federal requirements of modularity and therefore CMS will not approve a contract extension, or support the system with ongoing federal funds</a:t>
            </a:r>
          </a:p>
          <a:p>
            <a:pPr lvl="1"/>
            <a:r>
              <a:rPr lang="en-US" sz="2000" dirty="0"/>
              <a:t>There are limited and disparate analytical tools within the existing system, which requires significant data manipulation with 3</a:t>
            </a:r>
            <a:r>
              <a:rPr lang="en-US" sz="2000" baseline="30000" dirty="0"/>
              <a:t>rd</a:t>
            </a:r>
            <a:r>
              <a:rPr lang="en-US" sz="2000" dirty="0"/>
              <a:t> party software to answer and present data extracts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en-US" sz="2000" dirty="0"/>
              <a:t>Proprietary software that lacks compatibility to interface with other systems such as Georgia Health Information Network  (</a:t>
            </a:r>
            <a:r>
              <a:rPr lang="en-US" sz="2000" dirty="0" err="1"/>
              <a:t>GaHIN</a:t>
            </a:r>
            <a:r>
              <a:rPr lang="en-US" sz="2000" dirty="0"/>
              <a:t>), which is the primary tool DCH is leveraging to move data between physicians and organizations, such as our Care Management Organizations (CMOs)</a:t>
            </a:r>
          </a:p>
          <a:p>
            <a:pPr lvl="1"/>
            <a:r>
              <a:rPr lang="en-US" sz="2000" dirty="0"/>
              <a:t>The current data warehouse design lacks the flexibility required for complex data analysis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5681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of the EDS Procurement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History/Status</a:t>
            </a:r>
          </a:p>
          <a:p>
            <a:pPr marL="0" indent="0">
              <a:buNone/>
            </a:pPr>
            <a:endParaRPr lang="en-US" sz="2000" dirty="0"/>
          </a:p>
          <a:p>
            <a:pPr>
              <a:spcAft>
                <a:spcPts val="1200"/>
              </a:spcAft>
            </a:pPr>
            <a:r>
              <a:rPr lang="en-US" sz="2000" dirty="0"/>
              <a:t>2 year procurement process to date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The contract is under negotiation with the state partner agencies (GTA and DOAS)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Contract will be contingent upon federal and state matching funds availability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New System will provide: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A federally compliant system which is eligible for 90% federal funds for development and implementation for the Medicaid portion (excludes SHBP);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A system that is compatible with new open interfaces allowing for </a:t>
            </a:r>
            <a:r>
              <a:rPr lang="en-US" sz="2000" dirty="0" err="1"/>
              <a:t>GaHIN</a:t>
            </a:r>
            <a:r>
              <a:rPr lang="en-US" sz="2000" dirty="0"/>
              <a:t>, SHBP, and other data sources to be added; and 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Integrated tools and platform that allow for real-time response to data queries.</a:t>
            </a:r>
          </a:p>
        </p:txBody>
      </p:sp>
    </p:spTree>
    <p:extLst>
      <p:ext uri="{BB962C8B-B14F-4D97-AF65-F5344CB8AC3E}">
        <p14:creationId xmlns:p14="http://schemas.microsoft.com/office/powerpoint/2010/main" val="65855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DCH Large IT Initiatives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endParaRPr lang="en-US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/>
              <a:t>Electronic Visit Verification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/>
              <a:t>(EVV)</a:t>
            </a:r>
          </a:p>
        </p:txBody>
      </p:sp>
    </p:spTree>
    <p:extLst>
      <p:ext uri="{BB962C8B-B14F-4D97-AF65-F5344CB8AC3E}">
        <p14:creationId xmlns:p14="http://schemas.microsoft.com/office/powerpoint/2010/main" val="355587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 Visit Verification (EVV)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/>
              <a:t>Electronic Visit Verification (EVV) is a computer-based system that electronically verifies the occurrence of home health services by documenting the precise time the service begins and ends</a:t>
            </a:r>
          </a:p>
          <a:p>
            <a:r>
              <a:rPr lang="en-US" sz="2000" dirty="0"/>
              <a:t>Different vendors offer system approaches. Commonly utilized features:</a:t>
            </a:r>
          </a:p>
          <a:p>
            <a:pPr lvl="1"/>
            <a:r>
              <a:rPr lang="en-US" sz="1600" dirty="0"/>
              <a:t>GPS to verify the location</a:t>
            </a:r>
          </a:p>
          <a:p>
            <a:pPr lvl="1"/>
            <a:r>
              <a:rPr lang="en-US" sz="1600" dirty="0"/>
              <a:t>Smart phone or Tablet with a software app to log the start and end times of service</a:t>
            </a:r>
          </a:p>
          <a:p>
            <a:pPr lvl="1"/>
            <a:r>
              <a:rPr lang="en-US" sz="1600" dirty="0"/>
              <a:t>May allow for other data to be transmitted such as service billing codes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/>
              <a:t>EVV is a Centers for Medicare and Medicaid Services (CMS) requirement for state Medicaid programs</a:t>
            </a:r>
          </a:p>
          <a:p>
            <a:r>
              <a:rPr lang="en-US" sz="2000" dirty="0"/>
              <a:t>It was passed as part of the 21</a:t>
            </a:r>
            <a:r>
              <a:rPr lang="en-US" sz="2000" baseline="30000" dirty="0"/>
              <a:t>st</a:t>
            </a:r>
            <a:r>
              <a:rPr lang="en-US" sz="2000" dirty="0"/>
              <a:t> Century Cares Act</a:t>
            </a:r>
          </a:p>
          <a:p>
            <a:r>
              <a:rPr lang="en-US" sz="2000" dirty="0"/>
              <a:t>The Act requires compliance by 1/1/2019</a:t>
            </a:r>
          </a:p>
          <a:p>
            <a:r>
              <a:rPr lang="en-US" sz="2000" dirty="0"/>
              <a:t>The procurement planning is underway and the overall procurement is subject to CMS federal fund approval and state funds matching approval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51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DCH Large IT Initiatives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endParaRPr lang="en-US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/>
              <a:t>Medicaid Management Information System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/>
              <a:t>(MMIS)</a:t>
            </a:r>
          </a:p>
        </p:txBody>
      </p:sp>
    </p:spTree>
    <p:extLst>
      <p:ext uri="{BB962C8B-B14F-4D97-AF65-F5344CB8AC3E}">
        <p14:creationId xmlns:p14="http://schemas.microsoft.com/office/powerpoint/2010/main" val="57382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3908"/>
            <a:ext cx="8610600" cy="990600"/>
          </a:xfrm>
        </p:spPr>
        <p:txBody>
          <a:bodyPr/>
          <a:lstStyle/>
          <a:p>
            <a:r>
              <a:rPr lang="en-US" sz="3600" dirty="0"/>
              <a:t>Medicaid Management Information System</a:t>
            </a:r>
            <a:br>
              <a:rPr lang="en-US" sz="3600" dirty="0"/>
            </a:br>
            <a:r>
              <a:rPr lang="en-US" sz="3600" dirty="0"/>
              <a:t>(MMIS)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lvl="1" indent="-171450" defTabSz="457200" eaLnBrk="1" hangingPunct="1">
              <a:spcBef>
                <a:spcPts val="200"/>
              </a:spcBef>
              <a:spcAft>
                <a:spcPts val="200"/>
              </a:spcAft>
              <a:buClr>
                <a:prstClr val="black">
                  <a:lumMod val="75000"/>
                  <a:lumOff val="25000"/>
                </a:prstClr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en-US" sz="2400" kern="1200" dirty="0">
                <a:ea typeface="+mn-ea"/>
                <a:cs typeface="+mn-cs"/>
              </a:rPr>
              <a:t>The Medicaid program supports over 1.8 million members, 100,000 providers and pays claims amounting to more than $9 billion per year</a:t>
            </a:r>
          </a:p>
          <a:p>
            <a:pPr marL="171450" lvl="1" indent="-171450" defTabSz="457200" eaLnBrk="1" hangingPunct="1">
              <a:spcBef>
                <a:spcPts val="200"/>
              </a:spcBef>
              <a:spcAft>
                <a:spcPts val="200"/>
              </a:spcAft>
              <a:buClr>
                <a:prstClr val="black">
                  <a:lumMod val="75000"/>
                  <a:lumOff val="25000"/>
                </a:prstClr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en-US" sz="2400" kern="1200" dirty="0">
                <a:ea typeface="+mn-ea"/>
                <a:cs typeface="+mn-cs"/>
              </a:rPr>
              <a:t>The core Medicaid Management Information System (MMIS) consists of 19 applications and is supported by another 30 that provide the following services:</a:t>
            </a:r>
            <a:endParaRPr lang="en-US" kern="1200" dirty="0">
              <a:ea typeface="+mn-ea"/>
              <a:cs typeface="+mn-cs"/>
            </a:endParaRPr>
          </a:p>
          <a:p>
            <a:pPr marL="742950" lvl="2" indent="-342900" defTabSz="457200" eaLnBrk="1" hangingPunct="1">
              <a:spcBef>
                <a:spcPts val="200"/>
              </a:spcBef>
              <a:spcAft>
                <a:spcPts val="200"/>
              </a:spcAft>
              <a:buClr>
                <a:prstClr val="black">
                  <a:lumMod val="75000"/>
                  <a:lumOff val="25000"/>
                </a:prstClr>
              </a:buClr>
              <a:buSzPts val="1100"/>
              <a:buFont typeface="Courier New" panose="02070309020205020404" pitchFamily="49" charset="0"/>
              <a:buChar char="o"/>
              <a:defRPr/>
            </a:pPr>
            <a:r>
              <a:rPr lang="en-US" sz="2000" kern="1200" dirty="0">
                <a:ea typeface="+mn-ea"/>
                <a:cs typeface="+mn-cs"/>
              </a:rPr>
              <a:t>Medicaid claims payment</a:t>
            </a:r>
          </a:p>
          <a:p>
            <a:pPr marL="742950" lvl="2" indent="-342900" defTabSz="457200" eaLnBrk="1" hangingPunct="1">
              <a:spcBef>
                <a:spcPts val="200"/>
              </a:spcBef>
              <a:spcAft>
                <a:spcPts val="200"/>
              </a:spcAft>
              <a:buClr>
                <a:prstClr val="black">
                  <a:lumMod val="75000"/>
                  <a:lumOff val="25000"/>
                </a:prstClr>
              </a:buClr>
              <a:buSzPts val="1100"/>
              <a:buFont typeface="Courier New" panose="02070309020205020404" pitchFamily="49" charset="0"/>
              <a:buChar char="o"/>
              <a:defRPr/>
            </a:pPr>
            <a:r>
              <a:rPr lang="en-US" sz="2000" kern="1200" dirty="0">
                <a:ea typeface="+mn-ea"/>
                <a:cs typeface="+mn-cs"/>
              </a:rPr>
              <a:t>Care management</a:t>
            </a:r>
          </a:p>
          <a:p>
            <a:pPr marL="742950" lvl="2" indent="-342900" defTabSz="457200" eaLnBrk="1" hangingPunct="1">
              <a:spcBef>
                <a:spcPts val="200"/>
              </a:spcBef>
              <a:spcAft>
                <a:spcPts val="200"/>
              </a:spcAft>
              <a:buClr>
                <a:prstClr val="black">
                  <a:lumMod val="75000"/>
                  <a:lumOff val="25000"/>
                </a:prstClr>
              </a:buClr>
              <a:buSzPts val="1100"/>
              <a:buFont typeface="Courier New" panose="02070309020205020404" pitchFamily="49" charset="0"/>
              <a:buChar char="o"/>
              <a:defRPr/>
            </a:pPr>
            <a:r>
              <a:rPr lang="en-US" sz="2000" kern="1200" dirty="0">
                <a:ea typeface="+mn-ea"/>
                <a:cs typeface="+mn-cs"/>
              </a:rPr>
              <a:t>Data management, reporting and analytics</a:t>
            </a:r>
          </a:p>
          <a:p>
            <a:pPr marL="742950" lvl="2" indent="-342900" defTabSz="457200" eaLnBrk="1" hangingPunct="1">
              <a:spcBef>
                <a:spcPts val="200"/>
              </a:spcBef>
              <a:spcAft>
                <a:spcPts val="200"/>
              </a:spcAft>
              <a:buClr>
                <a:prstClr val="black">
                  <a:lumMod val="75000"/>
                  <a:lumOff val="25000"/>
                </a:prstClr>
              </a:buClr>
              <a:buSzPts val="1100"/>
              <a:buFont typeface="Courier New" panose="02070309020205020404" pitchFamily="49" charset="0"/>
              <a:buChar char="o"/>
              <a:defRPr/>
            </a:pPr>
            <a:r>
              <a:rPr lang="en-US" sz="2000" kern="1200" dirty="0">
                <a:ea typeface="+mn-ea"/>
                <a:cs typeface="+mn-cs"/>
              </a:rPr>
              <a:t>Fraud detection and quality management</a:t>
            </a:r>
          </a:p>
          <a:p>
            <a:pPr marL="742950" lvl="2" indent="-342900" defTabSz="457200" eaLnBrk="1" hangingPunct="1">
              <a:spcBef>
                <a:spcPts val="200"/>
              </a:spcBef>
              <a:spcAft>
                <a:spcPts val="200"/>
              </a:spcAft>
              <a:buClr>
                <a:prstClr val="black">
                  <a:lumMod val="75000"/>
                  <a:lumOff val="25000"/>
                </a:prstClr>
              </a:buClr>
              <a:buSzPts val="1100"/>
              <a:buFont typeface="Courier New" panose="02070309020205020404" pitchFamily="49" charset="0"/>
              <a:buChar char="o"/>
              <a:defRPr/>
            </a:pPr>
            <a:r>
              <a:rPr lang="en-US" sz="2000" kern="1200" dirty="0">
                <a:ea typeface="+mn-ea"/>
                <a:cs typeface="+mn-cs"/>
              </a:rPr>
              <a:t>Provider and member management</a:t>
            </a:r>
          </a:p>
          <a:p>
            <a:pPr marL="742950" lvl="2" indent="-342900" defTabSz="457200" eaLnBrk="1" hangingPunct="1">
              <a:spcBef>
                <a:spcPts val="200"/>
              </a:spcBef>
              <a:spcAft>
                <a:spcPts val="200"/>
              </a:spcAft>
              <a:buClr>
                <a:prstClr val="black">
                  <a:lumMod val="75000"/>
                  <a:lumOff val="25000"/>
                </a:prstClr>
              </a:buClr>
              <a:buSzPts val="1100"/>
              <a:buFont typeface="Courier New" panose="02070309020205020404" pitchFamily="49" charset="0"/>
              <a:buChar char="o"/>
              <a:defRPr/>
            </a:pPr>
            <a:r>
              <a:rPr lang="en-US" sz="2000" kern="1200" dirty="0">
                <a:ea typeface="+mn-ea"/>
                <a:cs typeface="+mn-cs"/>
              </a:rPr>
              <a:t>Prior authorization of services and appeals</a:t>
            </a:r>
          </a:p>
          <a:p>
            <a:endParaRPr lang="en-US" sz="2400" dirty="0">
              <a:latin typeface="Calibri Light" panose="020F0302020204030204" pitchFamily="34" charset="0"/>
            </a:endParaRPr>
          </a:p>
          <a:p>
            <a:endParaRPr lang="en-US" sz="2400" dirty="0"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libri Light" panose="020F0302020204030204" pitchFamily="34" charset="0"/>
            </a:endParaRPr>
          </a:p>
          <a:p>
            <a:pPr lvl="1"/>
            <a:endParaRPr lang="en-US" sz="2000" dirty="0">
              <a:latin typeface="Calibri Light" panose="020F0302020204030204" pitchFamily="34" charset="0"/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25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CMS Modularity Mandate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In December, 2015, the Centers for Medicare and Medicaid Services (CMS) passed a final rule providing enhanced match funding for the modernization of state Medicaid Eligibility and Enrollment (E&amp;E) systems with the goals of developing streamlined and interoperable systems that provide a consumer-friendly experience.</a:t>
            </a:r>
          </a:p>
        </p:txBody>
      </p:sp>
    </p:spTree>
    <p:extLst>
      <p:ext uri="{BB962C8B-B14F-4D97-AF65-F5344CB8AC3E}">
        <p14:creationId xmlns:p14="http://schemas.microsoft.com/office/powerpoint/2010/main" val="205982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 txBox="1">
            <a:spLocks/>
          </p:cNvSpPr>
          <p:nvPr/>
        </p:nvSpPr>
        <p:spPr>
          <a:xfrm>
            <a:off x="304800" y="1600201"/>
            <a:ext cx="8078209" cy="4495800"/>
          </a:xfrm>
          <a:prstGeom prst="rect">
            <a:avLst/>
          </a:prstGeom>
        </p:spPr>
        <p:txBody>
          <a:bodyPr>
            <a:noAutofit/>
          </a:bodyPr>
          <a:lstStyle>
            <a:lvl1pPr marL="342874" indent="-342874" algn="l" defTabSz="9143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893" indent="-285728" algn="l" defTabSz="9143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3" indent="-228583" algn="l" defTabSz="9143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78" indent="-228583" algn="l" defTabSz="9143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4" indent="-228583" algn="l" defTabSz="9143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09" indent="-228583" algn="l" defTabSz="9143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4" indent="-228583" algn="l" defTabSz="9143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39" indent="-228583" algn="l" defTabSz="9143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04" indent="-228583" algn="l" defTabSz="9143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 defTabSz="457200" fontAlgn="base">
              <a:spcBef>
                <a:spcPts val="200"/>
              </a:spcBef>
              <a:spcAft>
                <a:spcPts val="200"/>
              </a:spcAft>
              <a:buClr>
                <a:prstClr val="black">
                  <a:lumMod val="75000"/>
                  <a:lumOff val="25000"/>
                </a:prstClr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en-US" dirty="0"/>
              <a:t>Federal mandate</a:t>
            </a:r>
          </a:p>
          <a:p>
            <a:pPr marL="171450" lvl="1" indent="-171450" defTabSz="457200" fontAlgn="base">
              <a:spcBef>
                <a:spcPts val="200"/>
              </a:spcBef>
              <a:spcAft>
                <a:spcPts val="200"/>
              </a:spcAft>
              <a:buClr>
                <a:prstClr val="black">
                  <a:lumMod val="75000"/>
                  <a:lumOff val="25000"/>
                </a:prstClr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en-US" dirty="0"/>
              <a:t>Current MMIS vendor contract with DXC expiring</a:t>
            </a:r>
          </a:p>
          <a:p>
            <a:pPr marL="171450" lvl="1" indent="-171450" defTabSz="457200" fontAlgn="base">
              <a:spcBef>
                <a:spcPts val="200"/>
              </a:spcBef>
              <a:spcAft>
                <a:spcPts val="200"/>
              </a:spcAft>
              <a:buClr>
                <a:prstClr val="black">
                  <a:lumMod val="75000"/>
                  <a:lumOff val="25000"/>
                </a:prstClr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en-US" dirty="0"/>
              <a:t>Availability of enhanced federal matching funds (90/10 match)</a:t>
            </a:r>
          </a:p>
          <a:p>
            <a:pPr marL="171450" lvl="1" indent="-171450" defTabSz="457200" fontAlgn="base">
              <a:spcBef>
                <a:spcPts val="200"/>
              </a:spcBef>
              <a:spcAft>
                <a:spcPts val="200"/>
              </a:spcAft>
              <a:buClr>
                <a:prstClr val="black">
                  <a:lumMod val="75000"/>
                  <a:lumOff val="25000"/>
                </a:prstClr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en-US" dirty="0"/>
              <a:t>Opportunities for innovation and competition</a:t>
            </a:r>
          </a:p>
          <a:p>
            <a:pPr marL="171450" lvl="1" indent="-171450" defTabSz="457200">
              <a:spcBef>
                <a:spcPts val="200"/>
              </a:spcBef>
              <a:spcAft>
                <a:spcPts val="200"/>
              </a:spcAft>
              <a:buClr>
                <a:prstClr val="black">
                  <a:lumMod val="75000"/>
                  <a:lumOff val="25000"/>
                </a:prstClr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en-US" dirty="0"/>
              <a:t>Ability to adapt to changes in policy, programs, and technology in a timely, cost-effective manner</a:t>
            </a:r>
          </a:p>
          <a:p>
            <a:pPr marL="171450" lvl="1" indent="-171450" defTabSz="457200" fontAlgn="base">
              <a:spcBef>
                <a:spcPts val="200"/>
              </a:spcBef>
              <a:spcAft>
                <a:spcPts val="200"/>
              </a:spcAft>
              <a:buClr>
                <a:prstClr val="black">
                  <a:lumMod val="75000"/>
                  <a:lumOff val="25000"/>
                </a:prstClr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en-US" dirty="0"/>
              <a:t>Increased system integration and interoperability with Georgia agencies, other state’s systems, and federal agency partners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13908"/>
            <a:ext cx="8610600" cy="990600"/>
          </a:xfrm>
        </p:spPr>
        <p:txBody>
          <a:bodyPr/>
          <a:lstStyle/>
          <a:p>
            <a:r>
              <a:rPr lang="en-US" sz="3600" dirty="0"/>
              <a:t>Why Modularity? Why Now?</a:t>
            </a:r>
          </a:p>
        </p:txBody>
      </p:sp>
    </p:spTree>
    <p:extLst>
      <p:ext uri="{BB962C8B-B14F-4D97-AF65-F5344CB8AC3E}">
        <p14:creationId xmlns:p14="http://schemas.microsoft.com/office/powerpoint/2010/main" val="215523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DCH Large IT Initiatives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5400" b="1" dirty="0"/>
          </a:p>
          <a:p>
            <a:pPr marL="0" indent="0" algn="ctr">
              <a:buNone/>
            </a:pPr>
            <a:r>
              <a:rPr lang="en-US" sz="5400" b="1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75039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>
        <p:fade/>
      </p:transition>
    </mc:Choice>
    <mc:Fallback xmlns="">
      <p:transition advClick="0" advTm="4000">
        <p:fade/>
      </p:transition>
    </mc:Fallback>
  </mc:AlternateContent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FAC5BED-9377-4717-96CA-A338416FCCCE}"/>
</file>

<file path=customXml/itemProps2.xml><?xml version="1.0" encoding="utf-8"?>
<ds:datastoreItem xmlns:ds="http://schemas.openxmlformats.org/officeDocument/2006/customXml" ds:itemID="{13004CED-E7E9-460F-BD77-B042748B4E46}"/>
</file>

<file path=customXml/itemProps3.xml><?xml version="1.0" encoding="utf-8"?>
<ds:datastoreItem xmlns:ds="http://schemas.openxmlformats.org/officeDocument/2006/customXml" ds:itemID="{81B30314-749B-41DA-AC23-4F0CF992D43C}"/>
</file>

<file path=docProps/app.xml><?xml version="1.0" encoding="utf-8"?>
<Properties xmlns="http://schemas.openxmlformats.org/officeDocument/2006/extended-properties" xmlns:vt="http://schemas.openxmlformats.org/officeDocument/2006/docPropsVTypes">
  <TotalTime>8059</TotalTime>
  <Words>915</Words>
  <Application>Microsoft Office PowerPoint</Application>
  <PresentationFormat>On-screen Show (4:3)</PresentationFormat>
  <Paragraphs>101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Default Design</vt:lpstr>
      <vt:lpstr>PowerPoint Presentation</vt:lpstr>
      <vt:lpstr>PowerPoint Presentation</vt:lpstr>
      <vt:lpstr>PowerPoint Presentation</vt:lpstr>
      <vt:lpstr>DCH Large IT Initiatives</vt:lpstr>
      <vt:lpstr>PowerPoint Presentation</vt:lpstr>
      <vt:lpstr>The thoughts that drive the need for an EDS</vt:lpstr>
      <vt:lpstr>PowerPoint Presentation</vt:lpstr>
      <vt:lpstr>Status of the EDS Procurement</vt:lpstr>
      <vt:lpstr>DCH Large IT Initiatives</vt:lpstr>
      <vt:lpstr>Electronic Visit Verification (EVV) </vt:lpstr>
      <vt:lpstr>DCH Large IT Initiatives</vt:lpstr>
      <vt:lpstr>Medicaid Management Information System (MMIS)</vt:lpstr>
      <vt:lpstr>CMS Modularity Mandate</vt:lpstr>
      <vt:lpstr>Why Modularity? Why Now?</vt:lpstr>
      <vt:lpstr> DCH Large IT Initiatives</vt:lpstr>
    </vt:vector>
  </TitlesOfParts>
  <Company>DCH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lkuczmarski</dc:creator>
  <cp:lastModifiedBy>Windows User</cp:lastModifiedBy>
  <cp:revision>575</cp:revision>
  <cp:lastPrinted>2017-06-01T20:11:46Z</cp:lastPrinted>
  <dcterms:created xsi:type="dcterms:W3CDTF">2006-10-19T21:28:07Z</dcterms:created>
  <dcterms:modified xsi:type="dcterms:W3CDTF">2017-09-08T14:03:29Z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