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4.xml" ContentType="application/vnd.openxmlformats-officedocument.presentationml.slide+xml"/>
  <Override PartName="/customXml/itemProps1.xml" ContentType="application/vnd.openxmlformats-officedocument.customXmlProperties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1.xml" ContentType="application/vnd.openxmlformats-officedocument.theme+xml"/>
  <Default Extension="fntdata" ContentType="application/x-fontdata"/>
  <Default Extension="xml" ContentType="application/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10.xml" ContentType="application/vnd.openxmlformats-officedocument.presentationml.slide+xml"/>
  <Override PartName="/docProps/custom.xml" ContentType="application/vnd.openxmlformats-officedocument.custom-properties+xml"/>
  <Override PartName="/ppt/notesSlides/notesSlide7.xml" ContentType="application/vnd.openxmlformats-officedocument.presentationml.notesSlide+xml"/>
  <Override PartName="/ppt/slideLayouts/slideLayout69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Default Extension="png" ContentType="image/png"/>
  <Override PartName="/ppt/notesSlides/notesSlide3.xml" ContentType="application/vnd.openxmlformats-officedocument.presentationml.notesSlide+xml"/>
  <Override PartName="/ppt/slideLayouts/slideLayout2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s/slide5.xml" ContentType="application/vnd.openxmlformats-officedocument.presentationml.slide+xml"/>
  <Override PartName="/customXml/itemProps2.xml" ContentType="application/vnd.openxmlformats-officedocument.customXmlProperties+xml"/>
  <Override PartName="/ppt/slideLayouts/slideLayout4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36.xml" ContentType="application/vnd.openxmlformats-officedocument.presentationml.slideLayout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6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Default Extension="jpg" ContentType="image/jpeg"/>
  <Override PartName="/ppt/notesSlides/notesSlide4.xml" ContentType="application/vnd.openxmlformats-officedocument.presentationml.notes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slideLayouts/slideLayout4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Default Extension="rels" ContentType="application/vnd.openxmlformats-package.relationships+xml"/>
  <Override PartName="/ppt/slideLayouts/slideLayout6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720" r:id="rId4"/>
    <p:sldMasterId id="2147483721" r:id="rId5"/>
    <p:sldMasterId id="2147483722" r:id="rId6"/>
    <p:sldMasterId id="214748372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</p:sldIdLst>
  <p:sldSz cy="5143500" cx="9144000"/>
  <p:notesSz cx="6858000" cy="9144000"/>
  <p:embeddedFontLst>
    <p:embeddedFont>
      <p:font typeface="Raleway"/>
      <p:regular r:id="rId19"/>
      <p:bold r:id="rId20"/>
      <p:italic r:id="rId21"/>
      <p:boldItalic r:id="rId22"/>
    </p:embeddedFont>
    <p:embeddedFont>
      <p:font typeface="Lato"/>
      <p:regular r:id="rId23"/>
      <p:bold r:id="rId24"/>
      <p:italic r:id="rId25"/>
      <p:boldItalic r:id="rId26"/>
    </p:embeddedFont>
    <p:embeddedFont>
      <p:font typeface="Titillium Web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Lato-boldItalic.fntdata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1" Type="http://schemas.openxmlformats.org/officeDocument/2006/relationships/font" Target="fonts/Raleway-italic.fntdata"/><Relationship Id="rId3" Type="http://schemas.openxmlformats.org/officeDocument/2006/relationships/presProps" Target="presProps.xml"/><Relationship Id="rId25" Type="http://schemas.openxmlformats.org/officeDocument/2006/relationships/font" Target="fonts/Lato-italic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33" Type="http://schemas.openxmlformats.org/officeDocument/2006/relationships/customXml" Target="../customXml/item3.xml"/><Relationship Id="rId20" Type="http://schemas.openxmlformats.org/officeDocument/2006/relationships/font" Target="fonts/Raleway-bold.fntdata"/><Relationship Id="rId2" Type="http://schemas.openxmlformats.org/officeDocument/2006/relationships/viewProps" Target="viewProps.xml"/><Relationship Id="rId29" Type="http://schemas.openxmlformats.org/officeDocument/2006/relationships/font" Target="fonts/TitilliumWeb-italic.fntdata"/><Relationship Id="rId16" Type="http://schemas.openxmlformats.org/officeDocument/2006/relationships/slide" Target="slides/slide8.xml"/><Relationship Id="rId24" Type="http://schemas.openxmlformats.org/officeDocument/2006/relationships/font" Target="fonts/Lato-bold.fntdata"/><Relationship Id="rId1" Type="http://schemas.openxmlformats.org/officeDocument/2006/relationships/theme" Target="theme/theme4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32" Type="http://schemas.openxmlformats.org/officeDocument/2006/relationships/customXml" Target="../customXml/item2.xml"/><Relationship Id="rId23" Type="http://schemas.openxmlformats.org/officeDocument/2006/relationships/font" Target="fonts/Lato-regular.fntdata"/><Relationship Id="rId28" Type="http://schemas.openxmlformats.org/officeDocument/2006/relationships/font" Target="fonts/TitilliumWeb-bold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font" Target="fonts/Raleway-regular.fntdata"/><Relationship Id="rId31" Type="http://schemas.openxmlformats.org/officeDocument/2006/relationships/customXml" Target="../customXml/item1.xml"/><Relationship Id="rId22" Type="http://schemas.openxmlformats.org/officeDocument/2006/relationships/font" Target="fonts/Raleway-boldItalic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7" Type="http://schemas.openxmlformats.org/officeDocument/2006/relationships/font" Target="fonts/TitilliumWeb-regular.fntdata"/><Relationship Id="rId30" Type="http://schemas.openxmlformats.org/officeDocument/2006/relationships/font" Target="fonts/TitilliumWeb-boldItalic.fntdata"/><Relationship Id="rId14" Type="http://schemas.openxmlformats.org/officeDocument/2006/relationships/slide" Target="slides/slide6.xml"/><Relationship Id="rId8" Type="http://schemas.openxmlformats.org/officeDocument/2006/relationships/notesMaster" Target="notesMasters/notes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65671abc15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65671abc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63f64dacda_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63f64dacd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6416cf310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6416cf310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65671abc15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65671abc15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65671abc15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65671abc15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For Avg. Sentence Length, life sentences are calculated at 25 years. </a:t>
            </a:r>
            <a:endParaRPr sz="10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65671abc15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65671abc15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For Avg. Sentence Length, life sentences are calculated at 25 years. </a:t>
            </a:r>
            <a:endParaRPr sz="10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65671abc15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65671abc15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65671abc15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65671abc15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 age not reported for each month</a:t>
            </a:r>
            <a:endParaRPr sz="10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65671abc15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65671abc15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63f64dacda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63f64dacda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>
  <p:cSld name="Titl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7"/>
          <p:cNvSpPr/>
          <p:nvPr/>
        </p:nvSpPr>
        <p:spPr>
          <a:xfrm>
            <a:off x="579000" y="1920450"/>
            <a:ext cx="54300" cy="119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7"/>
          <p:cNvSpPr txBox="1"/>
          <p:nvPr>
            <p:ph type="ctrTitle"/>
          </p:nvPr>
        </p:nvSpPr>
        <p:spPr>
          <a:xfrm>
            <a:off x="685800" y="1915625"/>
            <a:ext cx="54123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1">
  <p:cSld name="Title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8"/>
          <p:cNvSpPr/>
          <p:nvPr/>
        </p:nvSpPr>
        <p:spPr>
          <a:xfrm>
            <a:off x="579000" y="1920450"/>
            <a:ext cx="54300" cy="119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8"/>
          <p:cNvSpPr txBox="1"/>
          <p:nvPr>
            <p:ph type="ctrTitle"/>
          </p:nvPr>
        </p:nvSpPr>
        <p:spPr>
          <a:xfrm>
            <a:off x="685800" y="1915625"/>
            <a:ext cx="54123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1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">
  <p:cSld name="Blank color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 + 3 column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9" name="Google Shape;89;p21"/>
          <p:cNvSpPr txBox="1"/>
          <p:nvPr>
            <p:ph idx="1" type="body"/>
          </p:nvPr>
        </p:nvSpPr>
        <p:spPr>
          <a:xfrm>
            <a:off x="844425" y="1610450"/>
            <a:ext cx="22572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3217286" y="1610450"/>
            <a:ext cx="22572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21"/>
          <p:cNvSpPr txBox="1"/>
          <p:nvPr>
            <p:ph idx="3" type="body"/>
          </p:nvPr>
        </p:nvSpPr>
        <p:spPr>
          <a:xfrm>
            <a:off x="5590147" y="1610450"/>
            <a:ext cx="22572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21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1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 1">
  <p:cSld name="Blank color 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2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2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 1 1">
  <p:cSld name="Blank color 1 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 2">
  <p:cSld name="Title only half 2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5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5" name="Google Shape;105;p25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5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9" name="Google Shape;109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2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4" name="Google Shape;114;p27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2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0" name="Google Shape;120;p28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28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7" name="Google Shape;127;p29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" name="Google Shape;128;p29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29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29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2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2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2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6" name="Google Shape;136;p3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3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3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3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3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3" name="Google Shape;143;p3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4" name="Google Shape;144;p31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3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3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3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0" name="Google Shape;150;p32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3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3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3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3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6" name="Google Shape;156;p33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3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3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3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1">
  <p:cSld name="OBJECT_1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4"/>
          <p:cNvSpPr txBox="1"/>
          <p:nvPr>
            <p:ph idx="11" type="ftr"/>
          </p:nvPr>
        </p:nvSpPr>
        <p:spPr>
          <a:xfrm>
            <a:off x="3108960" y="4783455"/>
            <a:ext cx="29262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34"/>
          <p:cNvSpPr txBox="1"/>
          <p:nvPr>
            <p:ph idx="10" type="dt"/>
          </p:nvPr>
        </p:nvSpPr>
        <p:spPr>
          <a:xfrm>
            <a:off x="457200" y="4783455"/>
            <a:ext cx="21030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34"/>
          <p:cNvSpPr txBox="1"/>
          <p:nvPr>
            <p:ph idx="12" type="sldNum"/>
          </p:nvPr>
        </p:nvSpPr>
        <p:spPr>
          <a:xfrm>
            <a:off x="6583680" y="4783455"/>
            <a:ext cx="21030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6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6"/>
          <p:cNvSpPr/>
          <p:nvPr/>
        </p:nvSpPr>
        <p:spPr>
          <a:xfrm>
            <a:off x="579000" y="1920450"/>
            <a:ext cx="54300" cy="119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6"/>
          <p:cNvSpPr txBox="1"/>
          <p:nvPr>
            <p:ph type="ctrTitle"/>
          </p:nvPr>
        </p:nvSpPr>
        <p:spPr>
          <a:xfrm>
            <a:off x="685800" y="1915625"/>
            <a:ext cx="54123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1" i="0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Quote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7"/>
          <p:cNvSpPr/>
          <p:nvPr/>
        </p:nvSpPr>
        <p:spPr>
          <a:xfrm>
            <a:off x="0" y="-9750"/>
            <a:ext cx="7726800" cy="5163000"/>
          </a:xfrm>
          <a:prstGeom prst="rect">
            <a:avLst/>
          </a:prstGeom>
          <a:solidFill>
            <a:srgbClr val="2D6593">
              <a:alpha val="57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7"/>
          <p:cNvSpPr txBox="1"/>
          <p:nvPr>
            <p:ph idx="1" type="body"/>
          </p:nvPr>
        </p:nvSpPr>
        <p:spPr>
          <a:xfrm>
            <a:off x="1261050" y="1058150"/>
            <a:ext cx="5404500" cy="27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▪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191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▫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191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▸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91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▹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91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▹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9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▹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191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▹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191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▹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191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▹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4" name="Google Shape;174;p37"/>
          <p:cNvSpPr txBox="1"/>
          <p:nvPr/>
        </p:nvSpPr>
        <p:spPr>
          <a:xfrm>
            <a:off x="439873" y="1123343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 2">
  <p:cSld name="Title only half 2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8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8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78" name="Google Shape;178;p38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8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">
  <p:cSld name="Blank color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9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0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84" name="Google Shape;184;p40"/>
          <p:cNvSpPr txBox="1"/>
          <p:nvPr>
            <p:ph idx="1" type="body"/>
          </p:nvPr>
        </p:nvSpPr>
        <p:spPr>
          <a:xfrm>
            <a:off x="844424" y="1584700"/>
            <a:ext cx="3267300" cy="3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▸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▹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5" name="Google Shape;185;p40"/>
          <p:cNvSpPr txBox="1"/>
          <p:nvPr>
            <p:ph idx="2" type="body"/>
          </p:nvPr>
        </p:nvSpPr>
        <p:spPr>
          <a:xfrm>
            <a:off x="4308498" y="1584700"/>
            <a:ext cx="3267300" cy="3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▸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▹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" name="Google Shape;186;p40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0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 + 3 columns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1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90" name="Google Shape;190;p41"/>
          <p:cNvSpPr txBox="1"/>
          <p:nvPr>
            <p:ph idx="1" type="body"/>
          </p:nvPr>
        </p:nvSpPr>
        <p:spPr>
          <a:xfrm>
            <a:off x="844425" y="1610450"/>
            <a:ext cx="22572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▸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1" name="Google Shape;191;p41"/>
          <p:cNvSpPr txBox="1"/>
          <p:nvPr>
            <p:ph idx="2" type="body"/>
          </p:nvPr>
        </p:nvSpPr>
        <p:spPr>
          <a:xfrm>
            <a:off x="3217285" y="1610450"/>
            <a:ext cx="22572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▸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2" name="Google Shape;192;p41"/>
          <p:cNvSpPr txBox="1"/>
          <p:nvPr>
            <p:ph idx="3" type="body"/>
          </p:nvPr>
        </p:nvSpPr>
        <p:spPr>
          <a:xfrm>
            <a:off x="5590146" y="1610450"/>
            <a:ext cx="22572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▸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3" name="Google Shape;193;p41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1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Subtitle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2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2"/>
          <p:cNvSpPr/>
          <p:nvPr/>
        </p:nvSpPr>
        <p:spPr>
          <a:xfrm>
            <a:off x="579000" y="1722000"/>
            <a:ext cx="54300" cy="136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42"/>
          <p:cNvSpPr txBox="1"/>
          <p:nvPr>
            <p:ph type="ctrTitle"/>
          </p:nvPr>
        </p:nvSpPr>
        <p:spPr>
          <a:xfrm>
            <a:off x="826350" y="1519225"/>
            <a:ext cx="46383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99" name="Google Shape;199;p42"/>
          <p:cNvSpPr txBox="1"/>
          <p:nvPr>
            <p:ph idx="1" type="subTitle"/>
          </p:nvPr>
        </p:nvSpPr>
        <p:spPr>
          <a:xfrm>
            <a:off x="826350" y="2763850"/>
            <a:ext cx="76320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3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02" name="Google Shape;202;p43"/>
          <p:cNvSpPr txBox="1"/>
          <p:nvPr>
            <p:ph idx="1" type="body"/>
          </p:nvPr>
        </p:nvSpPr>
        <p:spPr>
          <a:xfrm>
            <a:off x="844425" y="1586325"/>
            <a:ext cx="5971500" cy="3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▸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▹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3" name="Google Shape;203;p43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43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4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07" name="Google Shape;207;p44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44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color">
  <p:cSld name="Title only color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5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5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12" name="Google Shape;212;p45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">
  <p:cSld name="Title only half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6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6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16" name="Google Shape;216;p46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6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">
  <p:cSld name="Image background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7"/>
          <p:cNvSpPr/>
          <p:nvPr/>
        </p:nvSpPr>
        <p:spPr>
          <a:xfrm>
            <a:off x="0" y="0"/>
            <a:ext cx="22920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8"/>
          <p:cNvSpPr txBox="1"/>
          <p:nvPr>
            <p:ph idx="1" type="body"/>
          </p:nvPr>
        </p:nvSpPr>
        <p:spPr>
          <a:xfrm>
            <a:off x="633300" y="4285675"/>
            <a:ext cx="80535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▸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▹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2" name="Google Shape;222;p48"/>
          <p:cNvSpPr/>
          <p:nvPr/>
        </p:nvSpPr>
        <p:spPr>
          <a:xfrm>
            <a:off x="579000" y="44679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8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color 1">
  <p:cSld name="Title only color 1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9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49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27" name="Google Shape;227;p49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 1">
  <p:cSld name="Title only half 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0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50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31" name="Google Shape;231;p50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50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 1">
  <p:cSld name="Image background 1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51"/>
          <p:cNvSpPr/>
          <p:nvPr/>
        </p:nvSpPr>
        <p:spPr>
          <a:xfrm>
            <a:off x="0" y="0"/>
            <a:ext cx="2292000" cy="514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 1">
  <p:cSld name="Caption 1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52"/>
          <p:cNvSpPr txBox="1"/>
          <p:nvPr>
            <p:ph idx="1" type="body"/>
          </p:nvPr>
        </p:nvSpPr>
        <p:spPr>
          <a:xfrm>
            <a:off x="633300" y="4285675"/>
            <a:ext cx="80535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▸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▹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7" name="Google Shape;237;p52"/>
          <p:cNvSpPr/>
          <p:nvPr/>
        </p:nvSpPr>
        <p:spPr>
          <a:xfrm>
            <a:off x="579000" y="4467900"/>
            <a:ext cx="54300" cy="675600"/>
          </a:xfrm>
          <a:prstGeom prst="rect">
            <a:avLst/>
          </a:prstGeom>
          <a:solidFill>
            <a:srgbClr val="4AB9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52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3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 1">
  <p:cSld name="Blank color 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4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 1 1">
  <p:cSld name="Blank color 1 1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5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7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57"/>
          <p:cNvSpPr/>
          <p:nvPr/>
        </p:nvSpPr>
        <p:spPr>
          <a:xfrm>
            <a:off x="579000" y="1920450"/>
            <a:ext cx="54300" cy="119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1" name="Google Shape;251;p57"/>
          <p:cNvSpPr txBox="1"/>
          <p:nvPr>
            <p:ph type="ctrTitle"/>
          </p:nvPr>
        </p:nvSpPr>
        <p:spPr>
          <a:xfrm>
            <a:off x="685800" y="1915625"/>
            <a:ext cx="54123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8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2D6593">
              <a:alpha val="57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58"/>
          <p:cNvSpPr/>
          <p:nvPr/>
        </p:nvSpPr>
        <p:spPr>
          <a:xfrm>
            <a:off x="579000" y="1722000"/>
            <a:ext cx="54300" cy="136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5" name="Google Shape;255;p58"/>
          <p:cNvSpPr txBox="1"/>
          <p:nvPr>
            <p:ph type="ctrTitle"/>
          </p:nvPr>
        </p:nvSpPr>
        <p:spPr>
          <a:xfrm>
            <a:off x="826350" y="1519225"/>
            <a:ext cx="46383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56" name="Google Shape;256;p58"/>
          <p:cNvSpPr txBox="1"/>
          <p:nvPr>
            <p:ph idx="1" type="subTitle"/>
          </p:nvPr>
        </p:nvSpPr>
        <p:spPr>
          <a:xfrm>
            <a:off x="826350" y="2763850"/>
            <a:ext cx="7632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9"/>
          <p:cNvSpPr/>
          <p:nvPr/>
        </p:nvSpPr>
        <p:spPr>
          <a:xfrm>
            <a:off x="0" y="-9750"/>
            <a:ext cx="7726800" cy="5163000"/>
          </a:xfrm>
          <a:prstGeom prst="rect">
            <a:avLst/>
          </a:prstGeom>
          <a:solidFill>
            <a:srgbClr val="2D6593">
              <a:alpha val="57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59"/>
          <p:cNvSpPr txBox="1"/>
          <p:nvPr>
            <p:ph idx="1" type="body"/>
          </p:nvPr>
        </p:nvSpPr>
        <p:spPr>
          <a:xfrm>
            <a:off x="1261050" y="1058150"/>
            <a:ext cx="5404500" cy="27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i="1" sz="3000">
                <a:solidFill>
                  <a:srgbClr val="FFFFFF"/>
                </a:solidFill>
              </a:defRPr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i="1" sz="3000">
                <a:solidFill>
                  <a:srgbClr val="FFFFFF"/>
                </a:solidFill>
              </a:defRPr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▸"/>
              <a:defRPr i="1" sz="3000">
                <a:solidFill>
                  <a:srgbClr val="FFFFFF"/>
                </a:solidFill>
              </a:defRPr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 sz="3000">
                <a:solidFill>
                  <a:srgbClr val="FFFFFF"/>
                </a:solidFill>
              </a:defRPr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 sz="3000">
                <a:solidFill>
                  <a:srgbClr val="FFFFFF"/>
                </a:solidFill>
              </a:defRPr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 sz="3000">
                <a:solidFill>
                  <a:srgbClr val="FFFFFF"/>
                </a:solidFill>
              </a:defRPr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 sz="3000">
                <a:solidFill>
                  <a:srgbClr val="FFFFFF"/>
                </a:solidFill>
              </a:defRPr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 sz="3000">
                <a:solidFill>
                  <a:srgbClr val="FFFFFF"/>
                </a:solidFill>
              </a:defRPr>
            </a:lvl8pPr>
            <a:lvl9pPr indent="-419100" lvl="8" marL="411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 sz="3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60" name="Google Shape;260;p59"/>
          <p:cNvSpPr txBox="1"/>
          <p:nvPr/>
        </p:nvSpPr>
        <p:spPr>
          <a:xfrm>
            <a:off x="439873" y="1123344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rgbClr val="FFFFFF"/>
                </a:solidFill>
              </a:rPr>
              <a:t>“</a:t>
            </a:r>
            <a:endParaRPr b="1" sz="96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60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63" name="Google Shape;263;p60"/>
          <p:cNvSpPr txBox="1"/>
          <p:nvPr>
            <p:ph idx="1" type="body"/>
          </p:nvPr>
        </p:nvSpPr>
        <p:spPr>
          <a:xfrm>
            <a:off x="844425" y="1586325"/>
            <a:ext cx="5971500" cy="31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▸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▹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▹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Char char="▹"/>
              <a:defRPr/>
            </a:lvl9pPr>
          </a:lstStyle>
          <a:p/>
        </p:txBody>
      </p:sp>
      <p:sp>
        <p:nvSpPr>
          <p:cNvPr id="264" name="Google Shape;264;p60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60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61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68" name="Google Shape;268;p61"/>
          <p:cNvSpPr txBox="1"/>
          <p:nvPr>
            <p:ph idx="1" type="body"/>
          </p:nvPr>
        </p:nvSpPr>
        <p:spPr>
          <a:xfrm>
            <a:off x="844425" y="1584700"/>
            <a:ext cx="3267300" cy="32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▸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▹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▹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Char char="▹"/>
              <a:defRPr/>
            </a:lvl9pPr>
          </a:lstStyle>
          <a:p/>
        </p:txBody>
      </p:sp>
      <p:sp>
        <p:nvSpPr>
          <p:cNvPr id="269" name="Google Shape;269;p61"/>
          <p:cNvSpPr txBox="1"/>
          <p:nvPr>
            <p:ph idx="2" type="body"/>
          </p:nvPr>
        </p:nvSpPr>
        <p:spPr>
          <a:xfrm>
            <a:off x="4308498" y="1584700"/>
            <a:ext cx="3267300" cy="32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▸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▹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▹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Char char="▹"/>
              <a:defRPr/>
            </a:lvl9pPr>
          </a:lstStyle>
          <a:p/>
        </p:txBody>
      </p:sp>
      <p:sp>
        <p:nvSpPr>
          <p:cNvPr id="270" name="Google Shape;270;p61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61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2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74" name="Google Shape;274;p62"/>
          <p:cNvSpPr txBox="1"/>
          <p:nvPr>
            <p:ph idx="1" type="body"/>
          </p:nvPr>
        </p:nvSpPr>
        <p:spPr>
          <a:xfrm>
            <a:off x="844425" y="1610450"/>
            <a:ext cx="2257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▸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9pPr>
          </a:lstStyle>
          <a:p/>
        </p:txBody>
      </p:sp>
      <p:sp>
        <p:nvSpPr>
          <p:cNvPr id="275" name="Google Shape;275;p62"/>
          <p:cNvSpPr txBox="1"/>
          <p:nvPr>
            <p:ph idx="2" type="body"/>
          </p:nvPr>
        </p:nvSpPr>
        <p:spPr>
          <a:xfrm>
            <a:off x="3217286" y="1610450"/>
            <a:ext cx="2257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▸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9pPr>
          </a:lstStyle>
          <a:p/>
        </p:txBody>
      </p:sp>
      <p:sp>
        <p:nvSpPr>
          <p:cNvPr id="276" name="Google Shape;276;p62"/>
          <p:cNvSpPr txBox="1"/>
          <p:nvPr>
            <p:ph idx="3" type="body"/>
          </p:nvPr>
        </p:nvSpPr>
        <p:spPr>
          <a:xfrm>
            <a:off x="5590146" y="1610450"/>
            <a:ext cx="2257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▸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9pPr>
          </a:lstStyle>
          <a:p/>
        </p:txBody>
      </p:sp>
      <p:sp>
        <p:nvSpPr>
          <p:cNvPr id="277" name="Google Shape;277;p62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62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3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81" name="Google Shape;281;p63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63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color">
  <p:cSld name="TITLE_ONLY_1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64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FFBA00">
              <a:alpha val="716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64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86" name="Google Shape;286;p64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">
  <p:cSld name="TITLE_ONLY_1_1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65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65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90" name="Google Shape;290;p65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1" name="Google Shape;291;p65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 2">
  <p:cSld name="TITLE_ONLY_1_1_3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66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2D6593">
              <a:alpha val="57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66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95" name="Google Shape;295;p66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6" name="Google Shape;296;p66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2D6593">
              <a:alpha val="57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">
  <p:cSld name="TITLE_ONLY_1_1_1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67"/>
          <p:cNvSpPr/>
          <p:nvPr/>
        </p:nvSpPr>
        <p:spPr>
          <a:xfrm>
            <a:off x="0" y="0"/>
            <a:ext cx="22920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8"/>
          <p:cNvSpPr txBox="1"/>
          <p:nvPr>
            <p:ph idx="1" type="body"/>
          </p:nvPr>
        </p:nvSpPr>
        <p:spPr>
          <a:xfrm>
            <a:off x="633300" y="4285675"/>
            <a:ext cx="80535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301" name="Google Shape;301;p68"/>
          <p:cNvSpPr/>
          <p:nvPr/>
        </p:nvSpPr>
        <p:spPr>
          <a:xfrm>
            <a:off x="579000" y="44679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68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color 1">
  <p:cSld name="TITLE_ONLY_1_2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69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69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06" name="Google Shape;306;p69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 1">
  <p:cSld name="TITLE_ONLY_1_1_2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0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70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10" name="Google Shape;310;p70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11" name="Google Shape;311;p70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 1">
  <p:cSld name="TITLE_ONLY_1_1_1_1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71"/>
          <p:cNvSpPr/>
          <p:nvPr/>
        </p:nvSpPr>
        <p:spPr>
          <a:xfrm>
            <a:off x="0" y="0"/>
            <a:ext cx="2292000" cy="51435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 1">
  <p:cSld name="CAPTION_ONLY_1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72"/>
          <p:cNvSpPr txBox="1"/>
          <p:nvPr>
            <p:ph idx="1" type="body"/>
          </p:nvPr>
        </p:nvSpPr>
        <p:spPr>
          <a:xfrm>
            <a:off x="633300" y="4285675"/>
            <a:ext cx="80535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316" name="Google Shape;316;p72"/>
          <p:cNvSpPr/>
          <p:nvPr/>
        </p:nvSpPr>
        <p:spPr>
          <a:xfrm>
            <a:off x="579000" y="4467900"/>
            <a:ext cx="54300" cy="675600"/>
          </a:xfrm>
          <a:prstGeom prst="rect">
            <a:avLst/>
          </a:prstGeom>
          <a:solidFill>
            <a:srgbClr val="4AB9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72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73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">
  <p:cSld name="BLANK_1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74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2D6593">
              <a:alpha val="57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 1">
  <p:cSld name="BLANK_1_1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75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 1 1">
  <p:cSld name="BLANK_1_1_1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76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22.xml"/><Relationship Id="rId22" Type="http://schemas.openxmlformats.org/officeDocument/2006/relationships/theme" Target="../theme/theme3.xml"/><Relationship Id="rId10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2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51.xml"/><Relationship Id="rId6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2.xml"/><Relationship Id="rId21" Type="http://schemas.openxmlformats.org/officeDocument/2006/relationships/theme" Target="../theme/theme5.xml"/><Relationship Id="rId13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68.xml"/><Relationship Id="rId5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71.xml"/><Relationship Id="rId6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5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66" name="Google Shape;166;p35"/>
          <p:cNvSpPr txBox="1"/>
          <p:nvPr>
            <p:ph idx="1" type="body"/>
          </p:nvPr>
        </p:nvSpPr>
        <p:spPr>
          <a:xfrm>
            <a:off x="723798" y="1586325"/>
            <a:ext cx="6092100" cy="3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▸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▹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56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roid Sans"/>
              <a:buNone/>
              <a:defRPr b="1" sz="2400">
                <a:latin typeface="Droid Sans"/>
                <a:ea typeface="Droid Sans"/>
                <a:cs typeface="Droid Sans"/>
                <a:sym typeface="Droid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47" name="Google Shape;247;p56"/>
          <p:cNvSpPr txBox="1"/>
          <p:nvPr>
            <p:ph idx="1" type="body"/>
          </p:nvPr>
        </p:nvSpPr>
        <p:spPr>
          <a:xfrm>
            <a:off x="723798" y="1586325"/>
            <a:ext cx="6092100" cy="3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Droid Sans"/>
              <a:buChar char="▪"/>
              <a:defRPr sz="18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Droid Sans"/>
              <a:buChar char="▫"/>
              <a:defRPr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Droid Sans"/>
              <a:buChar char="▸"/>
              <a:defRPr sz="12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Droid Sans"/>
              <a:buChar char="▹"/>
              <a:defRPr sz="12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Droid Sans"/>
              <a:buChar char="▹"/>
              <a:defRPr sz="12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Droid Sans"/>
              <a:buChar char="▹"/>
              <a:defRPr sz="10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Droid Sans"/>
              <a:buChar char="▹"/>
              <a:defRPr sz="10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Droid Sans"/>
              <a:buChar char="▹"/>
              <a:defRPr sz="10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Droid Sans"/>
              <a:buChar char="▹"/>
              <a:defRPr sz="9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77"/>
          <p:cNvSpPr txBox="1"/>
          <p:nvPr/>
        </p:nvSpPr>
        <p:spPr>
          <a:xfrm>
            <a:off x="685800" y="1915625"/>
            <a:ext cx="8255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3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Sex Offender Supervision</a:t>
            </a:r>
            <a:endParaRPr b="1" i="1" sz="3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Presented to SR 371 Study Committee</a:t>
            </a: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October 30, 2019</a:t>
            </a:r>
            <a:endParaRPr b="1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DCS_Logo_Med.png" id="331" name="Google Shape;331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58350"/>
            <a:ext cx="2869526" cy="78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8"/>
          <p:cNvSpPr txBox="1"/>
          <p:nvPr>
            <p:ph idx="4294967295" type="ctrTitle"/>
          </p:nvPr>
        </p:nvSpPr>
        <p:spPr>
          <a:xfrm>
            <a:off x="2276100" y="1875350"/>
            <a:ext cx="6867900" cy="6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The DCS Mission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7" name="Google Shape;337;p78"/>
          <p:cNvSpPr txBox="1"/>
          <p:nvPr>
            <p:ph idx="4294967295" type="subTitle"/>
          </p:nvPr>
        </p:nvSpPr>
        <p:spPr>
          <a:xfrm>
            <a:off x="2276100" y="2785000"/>
            <a:ext cx="6313200" cy="1844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As an integral part of the criminal justice system, we protect and serve all Georgia citizens through effective and efficient offender supervision in our communities, while providing opportunities for successful outcomes.</a:t>
            </a:r>
            <a:endParaRPr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38" name="Google Shape;338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850" y="1763250"/>
            <a:ext cx="1617000" cy="161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79"/>
          <p:cNvSpPr txBox="1"/>
          <p:nvPr>
            <p:ph type="title"/>
          </p:nvPr>
        </p:nvSpPr>
        <p:spPr>
          <a:xfrm>
            <a:off x="844425" y="620275"/>
            <a:ext cx="7002900" cy="6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Raleway"/>
                <a:ea typeface="Raleway"/>
                <a:cs typeface="Raleway"/>
                <a:sym typeface="Raleway"/>
              </a:rPr>
              <a:t>Sex Offender Supervision</a:t>
            </a:r>
            <a:endParaRPr b="1" i="1" sz="3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4" name="Google Shape;344;p79"/>
          <p:cNvSpPr txBox="1"/>
          <p:nvPr>
            <p:ph idx="1" type="body"/>
          </p:nvPr>
        </p:nvSpPr>
        <p:spPr>
          <a:xfrm>
            <a:off x="844425" y="1610450"/>
            <a:ext cx="7270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Offenders under DCS supervision for a sex offense or that are registered sex offenders for a previous offense are placed on a specialized caseload. 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The SORRB Risk Level </a:t>
            </a:r>
            <a:r>
              <a:rPr b="1" lang="en" sz="1600" u="sng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does not </a:t>
            </a: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impact DCS supervision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SDP is defin</a:t>
            </a: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ed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 in Policy as a sexually violent predator between July 1, 1996 and June 30, 2006; or a sexual offender who is determined by the Sexual Offender Registration Review Board (SORRB) to be at risk of perpetrating any future dangerous sexual offense.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1" marL="9144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SDPs, like all offenders are supervised according to the conditions imposed by the Court or Parole Board. 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80"/>
          <p:cNvSpPr txBox="1"/>
          <p:nvPr>
            <p:ph type="title"/>
          </p:nvPr>
        </p:nvSpPr>
        <p:spPr>
          <a:xfrm>
            <a:off x="844425" y="620275"/>
            <a:ext cx="7002900" cy="6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Raleway"/>
                <a:ea typeface="Raleway"/>
                <a:cs typeface="Raleway"/>
                <a:sym typeface="Raleway"/>
              </a:rPr>
              <a:t>Electronic Monitoring	</a:t>
            </a:r>
            <a:endParaRPr b="1" i="1" sz="3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0" name="Google Shape;350;p80"/>
          <p:cNvSpPr txBox="1"/>
          <p:nvPr>
            <p:ph idx="1" type="body"/>
          </p:nvPr>
        </p:nvSpPr>
        <p:spPr>
          <a:xfrm>
            <a:off x="844425" y="1610450"/>
            <a:ext cx="7270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Electronic Monitoring (EM) is provided by STOP (Satellite Tracking of People)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Cost Per Person Per Day: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$3.09</a:t>
            </a:r>
            <a:endParaRPr b="1" sz="1600">
              <a:latin typeface="Lato"/>
              <a:ea typeface="Lato"/>
              <a:cs typeface="Lato"/>
              <a:sym typeface="La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For SDPs, this is billed to DCS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For FY19: DCS paid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$334,156</a:t>
            </a:r>
            <a:endParaRPr b="1"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All SDPs under DCS supervision are equipped with EM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Officers have the ability to establish inclusion or exclusion zones and are notified when an offender has exited or entered one of these zones. </a:t>
            </a:r>
            <a:endParaRPr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81"/>
          <p:cNvSpPr txBox="1"/>
          <p:nvPr>
            <p:ph type="title"/>
          </p:nvPr>
        </p:nvSpPr>
        <p:spPr>
          <a:xfrm>
            <a:off x="844425" y="620275"/>
            <a:ext cx="7002900" cy="6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Raleway"/>
                <a:ea typeface="Raleway"/>
                <a:cs typeface="Raleway"/>
                <a:sym typeface="Raleway"/>
              </a:rPr>
              <a:t>Sex Offender Population</a:t>
            </a:r>
            <a:endParaRPr b="1" sz="3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6" name="Google Shape;356;p81"/>
          <p:cNvSpPr txBox="1"/>
          <p:nvPr>
            <p:ph idx="1" type="body"/>
          </p:nvPr>
        </p:nvSpPr>
        <p:spPr>
          <a:xfrm>
            <a:off x="844425" y="1610450"/>
            <a:ext cx="7270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latin typeface="Lato"/>
                <a:ea typeface="Lato"/>
                <a:cs typeface="Lato"/>
                <a:sym typeface="Lato"/>
              </a:rPr>
              <a:t>Data as of September 2019</a:t>
            </a:r>
            <a:endParaRPr b="1"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Total Sex Offenders: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12,233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 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Male: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11,924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	Female: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309</a:t>
            </a:r>
            <a:endParaRPr b="1" sz="1600">
              <a:latin typeface="Lato"/>
              <a:ea typeface="Lato"/>
              <a:cs typeface="Lato"/>
              <a:sym typeface="Lato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Percent Employed: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76%</a:t>
            </a:r>
            <a:endParaRPr b="1" sz="1600">
              <a:latin typeface="Lato"/>
              <a:ea typeface="Lato"/>
              <a:cs typeface="Lato"/>
              <a:sym typeface="Lato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Avg. Sentence Length: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14 years</a:t>
            </a:r>
            <a:endParaRPr b="1" sz="1600">
              <a:latin typeface="Lato"/>
              <a:ea typeface="Lato"/>
              <a:cs typeface="Lato"/>
              <a:sym typeface="Lato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Sexually Dangerous Predators (SDP):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295</a:t>
            </a:r>
            <a:endParaRPr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82"/>
          <p:cNvSpPr txBox="1"/>
          <p:nvPr>
            <p:ph type="title"/>
          </p:nvPr>
        </p:nvSpPr>
        <p:spPr>
          <a:xfrm>
            <a:off x="844425" y="620275"/>
            <a:ext cx="7002900" cy="6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Raleway"/>
                <a:ea typeface="Raleway"/>
                <a:cs typeface="Raleway"/>
                <a:sym typeface="Raleway"/>
              </a:rPr>
              <a:t>Sex Offender Population</a:t>
            </a:r>
            <a:endParaRPr b="1" sz="3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2" name="Google Shape;362;p82"/>
          <p:cNvSpPr txBox="1"/>
          <p:nvPr>
            <p:ph idx="1" type="body"/>
          </p:nvPr>
        </p:nvSpPr>
        <p:spPr>
          <a:xfrm>
            <a:off x="844425" y="1610450"/>
            <a:ext cx="7270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latin typeface="Lato"/>
                <a:ea typeface="Lato"/>
                <a:cs typeface="Lato"/>
                <a:sym typeface="Lato"/>
              </a:rPr>
              <a:t>Data as of September 2019</a:t>
            </a:r>
            <a:endParaRPr b="1"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Actively Supervised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 Sex Offenders: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7,5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36 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Male: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7,313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	Female: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223</a:t>
            </a:r>
            <a:endParaRPr b="1" sz="1600">
              <a:latin typeface="Lato"/>
              <a:ea typeface="Lato"/>
              <a:cs typeface="Lato"/>
              <a:sym typeface="Lato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Percent Employed: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76%</a:t>
            </a:r>
            <a:endParaRPr b="1" sz="1600">
              <a:latin typeface="Lato"/>
              <a:ea typeface="Lato"/>
              <a:cs typeface="Lato"/>
              <a:sym typeface="Lato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Avg. Sentence Length: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14 years</a:t>
            </a:r>
            <a:endParaRPr b="1" sz="1600">
              <a:latin typeface="Lato"/>
              <a:ea typeface="Lato"/>
              <a:cs typeface="Lato"/>
              <a:sym typeface="Lato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Top Circuits: Coweta (394); Atlanta (390); Stone Mountain (361); Chattahoochee (337); and Ocmulgee (281)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Sexually Dangerous Predators (SDP):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224</a:t>
            </a:r>
            <a:endParaRPr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83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00" y="251200"/>
            <a:ext cx="7505799" cy="464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8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818" y="0"/>
            <a:ext cx="831834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85"/>
          <p:cNvSpPr txBox="1"/>
          <p:nvPr>
            <p:ph type="title"/>
          </p:nvPr>
        </p:nvSpPr>
        <p:spPr>
          <a:xfrm>
            <a:off x="844425" y="620275"/>
            <a:ext cx="7002900" cy="6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Raleway"/>
                <a:ea typeface="Raleway"/>
                <a:cs typeface="Raleway"/>
                <a:sym typeface="Raleway"/>
              </a:rPr>
              <a:t>Impact of </a:t>
            </a:r>
            <a:r>
              <a:rPr b="1" i="1" lang="en" sz="3000">
                <a:latin typeface="Raleway"/>
                <a:ea typeface="Raleway"/>
                <a:cs typeface="Raleway"/>
                <a:sym typeface="Raleway"/>
              </a:rPr>
              <a:t>Parks v. GA </a:t>
            </a:r>
            <a:endParaRPr b="1" i="1" sz="3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8" name="Google Shape;378;p85"/>
          <p:cNvSpPr txBox="1"/>
          <p:nvPr>
            <p:ph idx="1" type="body"/>
          </p:nvPr>
        </p:nvSpPr>
        <p:spPr>
          <a:xfrm>
            <a:off x="844425" y="1610450"/>
            <a:ext cx="7270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Prior to </a:t>
            </a:r>
            <a:r>
              <a:rPr i="1"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Parks v. GA, </a:t>
            </a: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all SDPs under DCS supervision were placed on EM. Upon completion of the sentence, DCS would coordinate with the local Sheriff’s Office to ensure continued EM.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After </a:t>
            </a:r>
            <a:r>
              <a:rPr i="1"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Parks v. GA, </a:t>
            </a: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when a SDP has completed their sentence, they are removed from EM. 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Any legislative remedy that allows for lengthier periods of supervision for sex offenders will over time lead to a larger sex offender population under DCS supervision.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86"/>
          <p:cNvSpPr txBox="1"/>
          <p:nvPr/>
        </p:nvSpPr>
        <p:spPr>
          <a:xfrm>
            <a:off x="1785625" y="1570350"/>
            <a:ext cx="5078100" cy="8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QUESTIONS?</a:t>
            </a:r>
            <a:endParaRPr b="1" sz="24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idel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Fidel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84B0B74-551F-4DB9-98A7-51B83574363F}"/>
</file>

<file path=customXml/itemProps2.xml><?xml version="1.0" encoding="utf-8"?>
<ds:datastoreItem xmlns:ds="http://schemas.openxmlformats.org/officeDocument/2006/customXml" ds:itemID="{DA13176E-F060-43C7-926D-1B5DEE68FDEA}"/>
</file>

<file path=customXml/itemProps3.xml><?xml version="1.0" encoding="utf-8"?>
<ds:datastoreItem xmlns:ds="http://schemas.openxmlformats.org/officeDocument/2006/customXml" ds:itemID="{585ADFA6-A5AD-4D5E-A717-C06F0D562B36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SR 371 Presentation</dc:title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