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notesMasterIdLst>
    <p:notesMasterId r:id="rId10"/>
  </p:notesMasterIdLst>
  <p:sldIdLst>
    <p:sldId id="270" r:id="rId2"/>
    <p:sldId id="264" r:id="rId3"/>
    <p:sldId id="296" r:id="rId4"/>
    <p:sldId id="281" r:id="rId5"/>
    <p:sldId id="300" r:id="rId6"/>
    <p:sldId id="283" r:id="rId7"/>
    <p:sldId id="302" r:id="rId8"/>
    <p:sldId id="29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ghan Pendergast" initials="MP" lastIdx="4" clrIdx="0">
    <p:extLst>
      <p:ext uri="{19B8F6BF-5375-455C-9EA6-DF929625EA0E}">
        <p15:presenceInfo xmlns:p15="http://schemas.microsoft.com/office/powerpoint/2012/main" userId="S-1-5-21-1045957239-2974476794-2803362205-107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6968" autoAdjust="0"/>
  </p:normalViewPr>
  <p:slideViewPr>
    <p:cSldViewPr snapToGrid="0">
      <p:cViewPr varScale="1">
        <p:scale>
          <a:sx n="81" d="100"/>
          <a:sy n="81" d="100"/>
        </p:scale>
        <p:origin x="706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1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80AD4-CC6A-4201-9D2B-76FFA3D27288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9CC41-CF68-4360-884F-43AB20379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663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9CC41-CF68-4360-884F-43AB2037977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61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9CC41-CF68-4360-884F-43AB203797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76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9CC41-CF68-4360-884F-43AB2037977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675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9CC41-CF68-4360-884F-43AB2037977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91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9CC41-CF68-4360-884F-43AB203797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63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9CC41-CF68-4360-884F-43AB2037977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756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9CC41-CF68-4360-884F-43AB2037977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249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9CC41-CF68-4360-884F-43AB2037977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861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4C3D3-4C28-4924-A23D-18048ADCC3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C9AFC4-8A53-4A75-984D-66A3E8E6A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DAA1A-CFE4-4939-AC73-A0D4EAA84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F60-00A7-4771-9CB1-903FF22F8D11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CE0A4-6BBA-4F27-923D-54A8C8CC7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6F424-CCDA-475A-AD94-A9F86AA9E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290F0-B3FC-45C4-9424-FAD8BCDC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0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722F8-C08D-412C-A7BE-CA05C6AFA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25557-77F2-47B2-961A-16261B4F2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8EAC5-75B1-4D51-A459-AE5A805CC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F60-00A7-4771-9CB1-903FF22F8D11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78574-C371-49EB-8D14-B8BFEDEDA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92376-F031-4666-8672-6A6EF7F19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290F0-B3FC-45C4-9424-FAD8BCDC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331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34BE5-DD7E-423B-B62E-02A94920E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E1D42-D3CD-4689-880F-491A4EA75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8F41F-A75A-4773-B0A9-C32BEB292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F60-00A7-4771-9CB1-903FF22F8D11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1B1E0-6E62-4B5C-A768-B83B3076A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DC77A-CF37-4EFF-9D06-B6BE93E7A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290F0-B3FC-45C4-9424-FAD8BCDC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827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89C4B-D27E-4416-BA97-8EEB53BA4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378F2-06E7-4BB7-98F2-ECF3792FD3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40A7C-DF4D-456B-9B78-1D6071FC8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D922F3-35D7-4A6C-8861-988A7A602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F60-00A7-4771-9CB1-903FF22F8D11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C05981-538F-4E06-921B-0DEC4D3B0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C8DCDB-BACB-47E5-9333-12BF52957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290F0-B3FC-45C4-9424-FAD8BCDC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3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0D3B0-5E38-4294-84B8-6AFCC8452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F98A7B-573B-4027-9477-9A6BFDA77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07BA9C-9A01-482F-B638-63F201E4B7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340E97-2D81-45BC-AE2E-EC3AED4EF6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A049A3-B0DA-48FA-BE8F-9CF161A016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828B25-F05C-4A55-AB25-E00F8705A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F60-00A7-4771-9CB1-903FF22F8D11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351B5A-3043-427B-8424-C97793088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15BB6B-5EBA-46EF-AEE4-1AB404A99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290F0-B3FC-45C4-9424-FAD8BCDC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05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DEA21-5925-48A3-BA93-95791A1E2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6A2A68-5D1E-4160-AE99-57CCD625B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F60-00A7-4771-9CB1-903FF22F8D11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8C2CE0-7D0F-480D-9625-D2A230B60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63DF5-5717-4874-AACD-E942F6C1D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290F0-B3FC-45C4-9424-FAD8BCDC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848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D60889-98F2-4338-A7F7-1DBB26ADD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F60-00A7-4771-9CB1-903FF22F8D11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FD6AFB-220A-4256-A2A7-40EEA16C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E3F4A-2E86-4A29-9401-BA88A2F96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290F0-B3FC-45C4-9424-FAD8BCDC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93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03B77-E10A-414D-99C1-278337E5D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E323C-9C6D-4286-B7FC-94426F34E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D60A92-54A8-4D03-897C-6A576C55BA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C4C553-3C12-4CE2-ABA0-C41D6F769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F60-00A7-4771-9CB1-903FF22F8D11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C5A8A0-76DC-4EBF-A2AA-7C9580E2F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ACE4D1-4557-485D-9B5B-1A0810BC9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290F0-B3FC-45C4-9424-FAD8BCDC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253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8051C-DFE3-4CF3-BD75-C5677F631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A43495-517C-4ACD-9622-0318870020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8890D-03BF-4805-AB9D-D366E4E7DF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0460F8-62E1-4296-81AD-2CD64F71B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F60-00A7-4771-9CB1-903FF22F8D11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D2B030-7E99-4108-ABE2-E10350FC0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F0133-9C08-40B4-8166-80A2CC083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290F0-B3FC-45C4-9424-FAD8BCDC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945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4050F-5861-46F1-BA9D-2B1F635F3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443AC7-3F06-4AFA-AA91-80171280D9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0774C-9B26-424C-A857-EF38A3324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F60-00A7-4771-9CB1-903FF22F8D11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B8F9E-0CCA-4BCB-B44E-C988C1A64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B55B9-C1BF-4491-9AF0-94FAD7BA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290F0-B3FC-45C4-9424-FAD8BCDC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675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A158A1-ACA9-4DAA-9EBF-D85FAE6071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8C7BE2-1D01-4952-8DD4-05E15E754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F4BC5-27B9-4F19-A5DF-33C373D10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F60-00A7-4771-9CB1-903FF22F8D11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E5CF2-FBA6-4C9F-8985-0639402EF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8A8583-B62B-42FA-82F8-4BDEA963C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290F0-B3FC-45C4-9424-FAD8BCDC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603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87EAF3-8E4C-4861-A6B3-17E9C457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D19AFC-1A32-431B-8481-029A0F046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C8C2B0-2456-4962-BE89-40875881C8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5CF60-00A7-4771-9CB1-903FF22F8D11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E3928-3D46-4EEE-B9F5-7D53144BA9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256156-27A5-400B-861D-A35E5E288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290F0-B3FC-45C4-9424-FAD8BCDC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5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type="title"/>
          </p:nvPr>
        </p:nvSpPr>
        <p:spPr>
          <a:xfrm>
            <a:off x="-461" y="0"/>
            <a:ext cx="6538913" cy="6875463"/>
          </a:xfr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Learning Disabilities and Very Young Children </a:t>
            </a:r>
            <a:br>
              <a:rPr lang="en-US" sz="5400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br>
              <a:rPr lang="en-US" sz="2400" i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2800" i="1" dirty="0">
                <a:solidFill>
                  <a:schemeClr val="bg1"/>
                </a:solidFill>
                <a:latin typeface="Cambria" panose="02040503050406030204" pitchFamily="18" charset="0"/>
              </a:rPr>
              <a:t>Understanding developmental concerns in children birth to five</a:t>
            </a:r>
            <a:br>
              <a:rPr lang="en-US" sz="5400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br>
              <a:rPr lang="en-US" sz="5400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endParaRPr lang="en-US" sz="54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4779695"/>
            <a:ext cx="6538452" cy="163121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Susan Adams</a:t>
            </a:r>
          </a:p>
          <a:p>
            <a:endParaRPr lang="en-US" sz="12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Deputy Commissioner</a:t>
            </a:r>
          </a:p>
          <a:p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Georgia Department of Early Care and Learning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452" y="-594"/>
            <a:ext cx="5744674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70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561"/>
            <a:ext cx="6172202" cy="1358826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Developmental Focus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1575" y="1377386"/>
            <a:ext cx="5989465" cy="61092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Providing developmentally appropriate environments and instruction</a:t>
            </a:r>
          </a:p>
          <a:p>
            <a:pPr>
              <a:lnSpc>
                <a:spcPct val="100000"/>
              </a:lnSpc>
            </a:pPr>
            <a:r>
              <a:rPr lang="en-US" dirty="0"/>
              <a:t>Understanding and monitoring developmental milestones</a:t>
            </a:r>
          </a:p>
          <a:p>
            <a:pPr>
              <a:lnSpc>
                <a:spcPct val="100000"/>
              </a:lnSpc>
            </a:pPr>
            <a:r>
              <a:rPr lang="en-US" dirty="0"/>
              <a:t>Making appropriate referrals 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Health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Vision and Hearing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Developmental delays</a:t>
            </a:r>
          </a:p>
          <a:p>
            <a:pPr>
              <a:lnSpc>
                <a:spcPct val="100000"/>
              </a:lnSpc>
            </a:pPr>
            <a:r>
              <a:rPr lang="en-US" dirty="0"/>
              <a:t>Differentiating instruction based on individual needs within the classroom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457200" lvl="1" indent="0">
              <a:lnSpc>
                <a:spcPct val="100000"/>
              </a:lnSpc>
              <a:buNone/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8385" y="0"/>
            <a:ext cx="6123615" cy="713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81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576" y="3356"/>
            <a:ext cx="12203575" cy="1358826"/>
          </a:xfr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ambria" panose="02040503050406030204" pitchFamily="18" charset="0"/>
              </a:rPr>
              <a:t>What Teachers Might Notice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1575" y="1377387"/>
            <a:ext cx="5825353" cy="54806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sp>
        <p:nvSpPr>
          <p:cNvPr id="5" name="AutoShape 2" descr="Image result for atlanta skyline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6240" y="1716911"/>
            <a:ext cx="1062369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“Uneven” development</a:t>
            </a:r>
          </a:p>
          <a:p>
            <a:endParaRPr lang="en-US" sz="3600" dirty="0">
              <a:latin typeface="Cambria" panose="020405030504060302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Significant strengths and notable challenges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“A bright kid who just doesn’t get something”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Can’t keep up with </a:t>
            </a:r>
            <a:r>
              <a:rPr lang="en-US" sz="3600">
                <a:latin typeface="Cambria" panose="02040503050406030204" pitchFamily="18" charset="0"/>
              </a:rPr>
              <a:t>his book bag</a:t>
            </a:r>
            <a:r>
              <a:rPr lang="en-US" sz="3600" dirty="0">
                <a:latin typeface="Cambria" panose="02040503050406030204" pitchFamily="18" charset="0"/>
              </a:rPr>
              <a:t>… coat…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“He isn’t very interested in stories or activities.”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051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649616" cy="1358826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ambria" panose="02040503050406030204" pitchFamily="18" charset="0"/>
              </a:rPr>
              <a:t>Red Flags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87" y="1343819"/>
            <a:ext cx="6096000" cy="55141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Language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Expressive</a:t>
            </a:r>
          </a:p>
          <a:p>
            <a:pPr lvl="2">
              <a:lnSpc>
                <a:spcPct val="100000"/>
              </a:lnSpc>
            </a:pPr>
            <a:r>
              <a:rPr lang="en-US" sz="2400" dirty="0">
                <a:latin typeface="Cambria" panose="02040503050406030204" pitchFamily="18" charset="0"/>
              </a:rPr>
              <a:t>Late talker</a:t>
            </a:r>
          </a:p>
          <a:p>
            <a:pPr lvl="2">
              <a:lnSpc>
                <a:spcPct val="100000"/>
              </a:lnSpc>
            </a:pPr>
            <a:r>
              <a:rPr lang="en-US" sz="2400" dirty="0">
                <a:latin typeface="Cambria" panose="02040503050406030204" pitchFamily="18" charset="0"/>
              </a:rPr>
              <a:t>Difficulty learning new words</a:t>
            </a:r>
          </a:p>
          <a:p>
            <a:pPr lvl="2">
              <a:lnSpc>
                <a:spcPct val="100000"/>
              </a:lnSpc>
            </a:pPr>
            <a:r>
              <a:rPr lang="en-US" sz="2400" dirty="0">
                <a:latin typeface="Cambria" panose="02040503050406030204" pitchFamily="18" charset="0"/>
              </a:rPr>
              <a:t>Struggles with rhyming, isolation of sounds</a:t>
            </a:r>
          </a:p>
          <a:p>
            <a:pPr marL="914400" lvl="2" indent="0">
              <a:lnSpc>
                <a:spcPct val="100000"/>
              </a:lnSpc>
              <a:buNone/>
            </a:pPr>
            <a:endParaRPr lang="en-US" dirty="0">
              <a:latin typeface="Cambria" panose="020405030504060302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Receptive</a:t>
            </a:r>
          </a:p>
          <a:p>
            <a:pPr lvl="2">
              <a:lnSpc>
                <a:spcPct val="100000"/>
              </a:lnSpc>
            </a:pPr>
            <a:r>
              <a:rPr lang="en-US" sz="2400" dirty="0">
                <a:latin typeface="Cambria" panose="02040503050406030204" pitchFamily="18" charset="0"/>
              </a:rPr>
              <a:t>Failure to fully understand what others are saying</a:t>
            </a:r>
          </a:p>
          <a:p>
            <a:pPr lvl="2">
              <a:lnSpc>
                <a:spcPct val="100000"/>
              </a:lnSpc>
            </a:pPr>
            <a:r>
              <a:rPr lang="en-US" sz="2400" dirty="0">
                <a:latin typeface="Cambria" panose="02040503050406030204" pitchFamily="18" charset="0"/>
              </a:rPr>
              <a:t>Following directions</a:t>
            </a:r>
          </a:p>
          <a:p>
            <a:pPr lvl="2">
              <a:lnSpc>
                <a:spcPct val="100000"/>
              </a:lnSpc>
            </a:pPr>
            <a:r>
              <a:rPr lang="en-US" sz="2400" dirty="0">
                <a:latin typeface="Cambria" panose="02040503050406030204" pitchFamily="18" charset="0"/>
              </a:rPr>
              <a:t>Difficulty understanding questions </a:t>
            </a:r>
          </a:p>
          <a:p>
            <a:pPr marL="914400" lvl="2" indent="0">
              <a:lnSpc>
                <a:spcPct val="100000"/>
              </a:lnSpc>
              <a:buNone/>
            </a:pPr>
            <a:endParaRPr lang="en-US" dirty="0">
              <a:latin typeface="Cambria" panose="02040503050406030204" pitchFamily="18" charset="0"/>
            </a:endParaRPr>
          </a:p>
          <a:p>
            <a:pPr lvl="1">
              <a:lnSpc>
                <a:spcPct val="100000"/>
              </a:lnSpc>
            </a:pPr>
            <a:endParaRPr lang="en-US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endParaRPr lang="en-US" dirty="0">
              <a:latin typeface="Cambria" panose="02040503050406030204" pitchFamily="18" charset="0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8" r="-3293"/>
          <a:stretch/>
        </p:blipFill>
        <p:spPr>
          <a:xfrm>
            <a:off x="6412374" y="0"/>
            <a:ext cx="7348707" cy="70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87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1556" y="0"/>
            <a:ext cx="6649616" cy="1358826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ambria" panose="02040503050406030204" pitchFamily="18" charset="0"/>
              </a:rPr>
              <a:t>Red Flags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31556" y="1358826"/>
            <a:ext cx="6096000" cy="53591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Cognitive Processing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Not demonstrating object permanence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Lack of symbolic play behavior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Limited understanding of means-ends and cause/effect relationships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Struggles with concepts of time</a:t>
            </a:r>
          </a:p>
          <a:p>
            <a:pPr lvl="1">
              <a:lnSpc>
                <a:spcPct val="100000"/>
              </a:lnSpc>
            </a:pPr>
            <a:endParaRPr lang="en-US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Motor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Poor pencil grasp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Difficulty with button, zipping, tying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Hopping, skipping</a:t>
            </a:r>
          </a:p>
          <a:p>
            <a:pPr>
              <a:lnSpc>
                <a:spcPct val="100000"/>
              </a:lnSpc>
            </a:pPr>
            <a:endParaRPr lang="en-US" dirty="0">
              <a:latin typeface="Cambria" panose="02040503050406030204" pitchFamily="18" charset="0"/>
            </a:endParaRPr>
          </a:p>
          <a:p>
            <a:pPr lvl="1">
              <a:lnSpc>
                <a:spcPct val="100000"/>
              </a:lnSpc>
            </a:pPr>
            <a:endParaRPr lang="en-US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endParaRPr lang="en-US" dirty="0">
              <a:latin typeface="Cambria" panose="02040503050406030204" pitchFamily="18" charset="0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pic>
        <p:nvPicPr>
          <p:cNvPr id="5" name="Picture 4" descr="A picture containing tree, outdoor, bus, yellow&#10;&#10;Description generated with very high confidence">
            <a:extLst/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9506"/>
          <a:stretch/>
        </p:blipFill>
        <p:spPr>
          <a:xfrm>
            <a:off x="0" y="0"/>
            <a:ext cx="55315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25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649616" cy="1358826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ambria" panose="02040503050406030204" pitchFamily="18" charset="0"/>
              </a:rPr>
              <a:t>Initiatives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6808" y="1432472"/>
            <a:ext cx="6096000" cy="55141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200" dirty="0"/>
          </a:p>
          <a:p>
            <a:pPr>
              <a:lnSpc>
                <a:spcPct val="100000"/>
              </a:lnSpc>
            </a:pPr>
            <a:r>
              <a:rPr lang="en-US" i="1" dirty="0">
                <a:latin typeface="Cambria" panose="02040503050406030204" pitchFamily="18" charset="0"/>
              </a:rPr>
              <a:t>Learn the Signs. Act Early. </a:t>
            </a:r>
            <a:r>
              <a:rPr lang="en-US" dirty="0">
                <a:latin typeface="Cambria" panose="02040503050406030204" pitchFamily="18" charset="0"/>
              </a:rPr>
              <a:t>Campaign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Partnership with Centers for Disease Control (CDC) </a:t>
            </a:r>
          </a:p>
          <a:p>
            <a:pPr lvl="1">
              <a:lnSpc>
                <a:spcPct val="100000"/>
              </a:lnSpc>
            </a:pPr>
            <a:endParaRPr lang="en-US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For Teachers: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latin typeface="Cambria" panose="02040503050406030204" pitchFamily="18" charset="0"/>
              </a:rPr>
              <a:t>Watch Me! </a:t>
            </a:r>
            <a:r>
              <a:rPr lang="en-US" dirty="0">
                <a:latin typeface="Cambria" panose="02040503050406030204" pitchFamily="18" charset="0"/>
              </a:rPr>
              <a:t>training 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Developmental Monitoring Starter Kits</a:t>
            </a:r>
          </a:p>
          <a:p>
            <a:pPr lvl="1">
              <a:lnSpc>
                <a:spcPct val="100000"/>
              </a:lnSpc>
            </a:pPr>
            <a:endParaRPr lang="en-US" i="1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For Families: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latin typeface="Cambria" panose="02040503050406030204" pitchFamily="18" charset="0"/>
              </a:rPr>
              <a:t>Celebrating Milestones </a:t>
            </a:r>
            <a:r>
              <a:rPr lang="en-US" dirty="0">
                <a:latin typeface="Cambria" panose="02040503050406030204" pitchFamily="18" charset="0"/>
              </a:rPr>
              <a:t>booklet</a:t>
            </a:r>
            <a:endParaRPr lang="en-US" i="1" dirty="0">
              <a:latin typeface="Cambria" panose="020405030504060302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dirty="0">
                <a:latin typeface="Cambria" panose="02040503050406030204" pitchFamily="18" charset="0"/>
              </a:rPr>
              <a:t>Milestone Tracker app</a:t>
            </a:r>
            <a:endParaRPr lang="en-US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362" t="566" r="-1362" b="16307"/>
          <a:stretch/>
        </p:blipFill>
        <p:spPr>
          <a:xfrm>
            <a:off x="6237271" y="0"/>
            <a:ext cx="6543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13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576" y="3356"/>
            <a:ext cx="12203575" cy="1358826"/>
          </a:xfr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ambria" panose="02040503050406030204" pitchFamily="18" charset="0"/>
              </a:rPr>
              <a:t>Referrals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1575" y="1377387"/>
            <a:ext cx="5825353" cy="54806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sp>
        <p:nvSpPr>
          <p:cNvPr id="5" name="AutoShape 2" descr="Image result for atlanta skyline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6240" y="1716911"/>
            <a:ext cx="1062369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Children Birth up to 3</a:t>
            </a:r>
            <a:r>
              <a:rPr lang="en-US" sz="3600" baseline="30000" dirty="0">
                <a:latin typeface="Cambria" panose="02040503050406030204" pitchFamily="18" charset="0"/>
              </a:rPr>
              <a:t>rd</a:t>
            </a:r>
            <a:r>
              <a:rPr lang="en-US" sz="3600" dirty="0">
                <a:latin typeface="Cambria" panose="02040503050406030204" pitchFamily="18" charset="0"/>
              </a:rPr>
              <a:t> birthday: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Contact Children 1</a:t>
            </a:r>
            <a:r>
              <a:rPr lang="en-US" sz="3600" baseline="30000" dirty="0">
                <a:latin typeface="Cambria" panose="02040503050406030204" pitchFamily="18" charset="0"/>
              </a:rPr>
              <a:t>st</a:t>
            </a:r>
            <a:r>
              <a:rPr lang="en-US" sz="3600" dirty="0">
                <a:latin typeface="Cambria" panose="02040503050406030204" pitchFamily="18" charset="0"/>
              </a:rPr>
              <a:t>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Services through Babies Can’t Wait (DPH)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Children Three through five years old: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Contact local school system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Services through Special Education Preschool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108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601883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Susan Adams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susan.adams@decal.ga.gov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404-651-7420</a:t>
            </a:r>
          </a:p>
        </p:txBody>
      </p:sp>
      <p:sp>
        <p:nvSpPr>
          <p:cNvPr id="4" name="AutoShape 2" descr="Image result for black baby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/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73" t="2051" r="47175" b="19298"/>
          <a:stretch/>
        </p:blipFill>
        <p:spPr>
          <a:xfrm flipH="1">
            <a:off x="6018835" y="0"/>
            <a:ext cx="620491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88083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496E07F-F781-44CB-89EC-5BA61C306673}"/>
</file>

<file path=customXml/itemProps2.xml><?xml version="1.0" encoding="utf-8"?>
<ds:datastoreItem xmlns:ds="http://schemas.openxmlformats.org/officeDocument/2006/customXml" ds:itemID="{D4EEF1C3-E955-4A77-9E11-3A2F2460247E}"/>
</file>

<file path=customXml/itemProps3.xml><?xml version="1.0" encoding="utf-8"?>
<ds:datastoreItem xmlns:ds="http://schemas.openxmlformats.org/officeDocument/2006/customXml" ds:itemID="{C67B6201-A95B-45C3-BFD5-09ED62D1A11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2417</TotalTime>
  <Words>247</Words>
  <Application>Microsoft Office PowerPoint</Application>
  <PresentationFormat>Widescreen</PresentationFormat>
  <Paragraphs>100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</vt:lpstr>
      <vt:lpstr>Wingdings</vt:lpstr>
      <vt:lpstr>Office Theme</vt:lpstr>
      <vt:lpstr>Learning Disabilities and Very Young Children   Understanding developmental concerns in children birth to five   </vt:lpstr>
      <vt:lpstr>Developmental Focus</vt:lpstr>
      <vt:lpstr>What Teachers Might Notice</vt:lpstr>
      <vt:lpstr>Red Flags</vt:lpstr>
      <vt:lpstr>Red Flags</vt:lpstr>
      <vt:lpstr>Initiatives</vt:lpstr>
      <vt:lpstr>Referrals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 Whitmore</dc:creator>
  <cp:lastModifiedBy>Susan Adams</cp:lastModifiedBy>
  <cp:revision>105</cp:revision>
  <dcterms:created xsi:type="dcterms:W3CDTF">2018-01-24T15:47:05Z</dcterms:created>
  <dcterms:modified xsi:type="dcterms:W3CDTF">2018-09-11T19:46:35Z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