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  <p:sldMasterId id="2147483828" r:id="rId2"/>
    <p:sldMasterId id="2147483909" r:id="rId3"/>
    <p:sldMasterId id="2147483938" r:id="rId4"/>
    <p:sldMasterId id="2147484127" r:id="rId5"/>
  </p:sldMasterIdLst>
  <p:notesMasterIdLst>
    <p:notesMasterId r:id="rId18"/>
  </p:notesMasterIdLst>
  <p:handoutMasterIdLst>
    <p:handoutMasterId r:id="rId19"/>
  </p:handoutMasterIdLst>
  <p:sldIdLst>
    <p:sldId id="492" r:id="rId6"/>
    <p:sldId id="584" r:id="rId7"/>
    <p:sldId id="551" r:id="rId8"/>
    <p:sldId id="515" r:id="rId9"/>
    <p:sldId id="424" r:id="rId10"/>
    <p:sldId id="585" r:id="rId11"/>
    <p:sldId id="570" r:id="rId12"/>
    <p:sldId id="572" r:id="rId13"/>
    <p:sldId id="573" r:id="rId14"/>
    <p:sldId id="588" r:id="rId15"/>
    <p:sldId id="586" r:id="rId16"/>
    <p:sldId id="549" r:id="rId17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0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50"/>
    </p:cViewPr>
  </p:sorterViewPr>
  <p:notesViewPr>
    <p:cSldViewPr>
      <p:cViewPr varScale="1">
        <p:scale>
          <a:sx n="68" d="100"/>
          <a:sy n="68" d="100"/>
        </p:scale>
        <p:origin x="-2808" y="-12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ustomXml" Target="../customXml/item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0AF65-AEC9-4AE7-B66A-95250A06B72C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7B8E0-A7FA-465E-9141-4A771FCAE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17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E0890-F63A-4DD8-B963-4B33740F29B2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426"/>
            <a:ext cx="5485158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01D0C-9A73-4B7D-9A8E-F0FCDD08F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88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BEEB2C-BD0F-4533-A6BA-75117232D93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3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01D0C-9A73-4B7D-9A8E-F0FCDD08FAC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382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569092-883B-4444-8E7E-A45D9AD390F9}" type="slidenum">
              <a:rPr lang="en-US"/>
              <a:pPr/>
              <a:t>5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6913"/>
            <a:ext cx="4646613" cy="3486150"/>
          </a:xfrm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2" y="4414200"/>
            <a:ext cx="5485778" cy="4184971"/>
          </a:xfrm>
        </p:spPr>
        <p:txBody>
          <a:bodyPr/>
          <a:lstStyle/>
          <a:p>
            <a:r>
              <a:rPr lang="en-US"/>
              <a:t>To improve timeliness of disease reporting and early detection of communicable diseases, the Epidemiology Branch instituted a secure, web-based notifiable disease reporting system called SendSS (State Electronic Notifiable Disease Surveillance System) on a widespread basis in 2003. Using this system,health care providers, laboratories, and county health departments can report notifiable diseases in near real-time, resulting in more rapid intervention and follow up.  We have seen a marked improvement in reporting times with the advent of SendSS, as seen in the next slide.</a:t>
            </a:r>
          </a:p>
        </p:txBody>
      </p:sp>
    </p:spTree>
    <p:extLst>
      <p:ext uri="{BB962C8B-B14F-4D97-AF65-F5344CB8AC3E}">
        <p14:creationId xmlns:p14="http://schemas.microsoft.com/office/powerpoint/2010/main" val="132579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01D0C-9A73-4B7D-9A8E-F0FCDD08FAC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8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324572-11D9-453F-A41B-7C09992D24C9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D69AF-1843-4120-837B-363FCF10EB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3350"/>
            <a:ext cx="9144000" cy="710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CA12F5-1842-446C-A6AF-3603314DDAFF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982C2C-9DF9-4754-AE96-6ADF0665289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DD280C-4C7A-4A78-97D9-73E815FE8199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7A0C4-7B6E-4AA0-B937-25DB1836D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20BB3B-0441-4DA8-AF71-550B9019B22C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2FB86-571C-4FB7-A2C9-92265AC0F5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F56162-CCBD-495A-B1FD-D4AA44F3F3A6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CBFF0-3E49-4BB0-8140-B8AEDF30F9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AB5045-7FC0-41C3-978D-5F9400957537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D3F53-4215-46A5-948E-95F23085F2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15753F-3E5B-4571-871E-5A1C54717063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CCDE6-747B-4FE3-834F-3BCCE07ED4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681098-4C0E-41BF-8522-F71BCF98CB52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E0E10-6F68-4C21-9F71-063DE45538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D1026-17F7-40D6-AF78-CA9618840B55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0545A8-5FE0-417D-9A11-E54C6869CF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251B7-2DA2-46D2-9F8B-14EDC82EE9DD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70DC63-F8D0-4EEB-B927-01BFB54947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044BC-44D7-436B-A66A-97A21F5E57A7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FB6A-2F7C-4161-A5D2-BB176BBF4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6272784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6455664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73393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988577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21961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4820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5791200"/>
            <a:ext cx="6705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883094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73409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10967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15618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295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6272784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6455664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223634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9144000" cy="710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59DE7-0863-4F01-8E37-ECF33B27B6E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425943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56F4B-E8C3-49CE-BCE8-975D1C935168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61077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D819D-05DD-4FF4-90BA-AAB15E7C20B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126932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44AD2-860D-4DCD-BA66-E4792D6DF03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99024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B55ED-DC23-4E9F-BF1C-1FEEDE14A40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65437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345E7-6846-4064-8F5A-3EF1430DFB2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88436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05884-BEF5-423C-9778-A0419529DB0A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23794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9ACC3-E2B3-40B2-BBC3-77E26CA42DB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98052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FE22B-3BE5-450D-9D78-BECB10D1D75F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39722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BAB73-C902-4F73-BB45-C03302929D4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761561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5735638"/>
            <a:ext cx="17526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68B51-2654-4FDA-BCA7-E40C59AAAA58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902923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239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981200"/>
            <a:ext cx="35433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981200"/>
            <a:ext cx="35433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261D6-992F-40E8-84FD-8B1C2738BD0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52591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239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981200"/>
            <a:ext cx="35433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448300" y="1981200"/>
            <a:ext cx="3543300" cy="40386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79A47-C58B-4906-9FAD-5149B016C1B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64466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239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981200"/>
            <a:ext cx="35433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48300" y="1981200"/>
            <a:ext cx="35433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0F15-2625-4821-B6DD-5BBD7C91834D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07278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239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1752600" y="1981200"/>
            <a:ext cx="3543300" cy="40386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48300" y="1981200"/>
            <a:ext cx="35433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165BA-469D-463D-8672-E502977D102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67478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D5F9BE-3906-46CB-9ECF-E170C124FAF7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46B06C8-9943-4536-96B4-02259D9AB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30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9144000" cy="710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B42F943-9FDF-45BC-A66D-7470BB1E1147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E66E9FC-ECC8-431A-B5A5-407F051C0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791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9413554-E780-4A93-A774-6C0DAE69E636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C8F1572-D779-4E97-BF90-FBEF698B6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45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F8E6267-26B8-40B9-9C4A-08C63DB20D5F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CC856C2-09D3-4FDA-9248-FF349265A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153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CFE6F8C-D21E-4A79-9B9E-1B2E7D8FE3B7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A5BBE84-93E8-401B-B208-C32284246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432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DC2E023-B34A-411A-A79B-1593581C4C8B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65DF418-C054-4865-A791-087DC67A5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750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A66A9A0-FC2E-4125-8C68-308E2E6E8184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3AA76D2-EECC-42B3-94F1-A06D0E3DC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479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65B4412-4020-4B39-B6DA-A37AF8DD248C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121908F-9505-4759-832D-B78342851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34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B721EB-AB4F-45F8-8B86-5AE429ED46BA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CE55F8E-D6D2-40D9-902C-267F000D0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43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CEBA9F1-CD0F-4481-9319-F23A05347285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4A5520-A70C-4206-889C-1FF939C2A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358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9551F54-4F25-4EFE-B16E-BD72BDB9F766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5FC5950-B42E-4744-BDA5-544380E61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531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3A0BC3A-4330-4997-9FAF-2B380A6A4B59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48D1A53-941C-4117-8B3E-5B06AFD7D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48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556" y="528638"/>
            <a:ext cx="7625644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5556" y="1809750"/>
            <a:ext cx="3852333" cy="348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3356" y="1809750"/>
            <a:ext cx="3852333" cy="348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46557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D24D93F-EA4F-4088-B9E4-0E7728BDE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6900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A2A629F-6862-423F-9E36-727B64273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94879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5629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4266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5827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107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784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630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84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445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0681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622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57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hyperlink" Target="http://health.state.ga.us/index.shtml" TargetMode="Externa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39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itchFamily="34" charset="0"/>
                <a:ea typeface="+mj-ea"/>
                <a:cs typeface="Segoe UI" pitchFamily="34" charset="0"/>
              </a:rPr>
              <a:t>Use of bullets when you have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932AF1-9B09-493D-A42B-8BC1590F1A8C}" type="datetimeFigureOut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E25EFF0-A14D-4684-8537-67F24F51B0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4" descr="DPH_PPT2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103188"/>
            <a:ext cx="9144000" cy="706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None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50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457200"/>
            <a:ext cx="8839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Use of bullets when you have text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A7902A-5366-47D9-A50D-F89126EDA846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5" name="Picture 4" descr="DPH_PPT2.jp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188"/>
            <a:ext cx="9144000" cy="706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Georgia Division of Public Health">
            <a:hlinkClick r:id="rId19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61025"/>
            <a:ext cx="10541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06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39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noProof="0" dirty="0" smtClean="0"/>
              <a:t>Use of bullets when you have text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smtClean="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E4BFFD66-C7A0-499B-A3EE-29A5867E3CE8}" type="datetimeFigureOut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 smtClean="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020C0136-EBA0-43C3-BAB0-B4D7936B6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199" name="Picture 4" descr="DPH_PPT2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188"/>
            <a:ext cx="9144000" cy="706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70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E33BC931-F969-4A54-9E1F-54F15B9704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864BD522-6E83-4D15-9DA9-E5A1BE7F2F1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4603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health.state.ga.us/pdfs/epi/notifiable/ND%20Reporting%20Poster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8"/>
          <p:cNvSpPr>
            <a:spLocks noChangeArrowheads="1"/>
          </p:cNvSpPr>
          <p:nvPr/>
        </p:nvSpPr>
        <p:spPr bwMode="auto">
          <a:xfrm>
            <a:off x="-47625" y="1516063"/>
            <a:ext cx="9191625" cy="1905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ct val="25000"/>
              </a:spcAft>
              <a:defRPr/>
            </a:pP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5362" name="Rectangle 90"/>
          <p:cNvSpPr>
            <a:spLocks noChangeArrowheads="1"/>
          </p:cNvSpPr>
          <p:nvPr/>
        </p:nvSpPr>
        <p:spPr bwMode="auto">
          <a:xfrm>
            <a:off x="2970882" y="4810263"/>
            <a:ext cx="6172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</a:pPr>
            <a:r>
              <a:rPr lang="en-US" sz="2000" dirty="0" smtClean="0">
                <a:solidFill>
                  <a:srgbClr val="595959"/>
                </a:solidFill>
                <a:latin typeface="Segoe UI"/>
                <a:ea typeface="Segoe UI"/>
                <a:cs typeface="Segoe UI"/>
              </a:rPr>
              <a:t>Presented </a:t>
            </a:r>
            <a:r>
              <a:rPr lang="en-US" sz="2000" dirty="0">
                <a:solidFill>
                  <a:srgbClr val="595959"/>
                </a:solidFill>
                <a:latin typeface="Segoe UI"/>
                <a:ea typeface="Segoe UI"/>
                <a:cs typeface="Segoe UI"/>
              </a:rPr>
              <a:t>by: Cherie L. Drenzek, DVM, MS</a:t>
            </a: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</a:pPr>
            <a:r>
              <a:rPr lang="en-US" sz="2000" dirty="0">
                <a:solidFill>
                  <a:srgbClr val="595959"/>
                </a:solidFill>
                <a:latin typeface="Segoe UI"/>
                <a:ea typeface="Segoe UI"/>
                <a:cs typeface="Segoe UI"/>
              </a:rPr>
              <a:t>State Epidemiologist</a:t>
            </a: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</a:pPr>
            <a:r>
              <a:rPr lang="en-US" sz="2000" dirty="0" smtClean="0">
                <a:solidFill>
                  <a:srgbClr val="595959"/>
                </a:solidFill>
                <a:latin typeface="Segoe UI"/>
                <a:ea typeface="Segoe UI"/>
                <a:cs typeface="Segoe UI"/>
              </a:rPr>
              <a:t>Date: September 8, 2017</a:t>
            </a:r>
            <a:endParaRPr lang="en-US" dirty="0">
              <a:solidFill>
                <a:srgbClr val="006699"/>
              </a:solidFill>
              <a:latin typeface="Arial Narrow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2087" y="2506204"/>
            <a:ext cx="617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latin typeface="Segoe UI"/>
                <a:ea typeface="Segoe UI"/>
                <a:cs typeface="Segoe UI"/>
              </a:rPr>
              <a:t>Improving Disease Surveillance: </a:t>
            </a:r>
          </a:p>
          <a:p>
            <a:pPr algn="ctr">
              <a:lnSpc>
                <a:spcPct val="90000"/>
              </a:lnSpc>
            </a:pPr>
            <a:r>
              <a:rPr lang="en-US" sz="4000" dirty="0" smtClean="0">
                <a:latin typeface="Segoe UI"/>
                <a:ea typeface="Segoe UI"/>
                <a:cs typeface="Segoe UI"/>
              </a:rPr>
              <a:t>DPH </a:t>
            </a:r>
            <a:r>
              <a:rPr lang="en-US" sz="4000" dirty="0" err="1" smtClean="0">
                <a:latin typeface="Segoe UI"/>
                <a:ea typeface="Segoe UI"/>
                <a:cs typeface="Segoe UI"/>
              </a:rPr>
              <a:t>SendSS</a:t>
            </a:r>
            <a:r>
              <a:rPr lang="en-US" sz="4000" dirty="0" smtClean="0">
                <a:latin typeface="Segoe UI"/>
                <a:ea typeface="Segoe UI"/>
                <a:cs typeface="Segoe UI"/>
              </a:rPr>
              <a:t>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cs typeface="Arial" charset="0"/>
              </a:rPr>
              <a:t>Public Health in Georgia</a:t>
            </a:r>
          </a:p>
        </p:txBody>
      </p:sp>
      <p:sp>
        <p:nvSpPr>
          <p:cNvPr id="168963" name="Rectangle 4"/>
          <p:cNvSpPr>
            <a:spLocks noChangeArrowheads="1"/>
          </p:cNvSpPr>
          <p:nvPr/>
        </p:nvSpPr>
        <p:spPr bwMode="auto">
          <a:xfrm>
            <a:off x="551915" y="1447800"/>
            <a:ext cx="7767638" cy="4616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C0504D">
                    <a:lumMod val="75000"/>
                  </a:srgbClr>
                </a:solidFill>
                <a:latin typeface="Calibri"/>
              </a:rPr>
              <a:t>Monitors and protects the health of communities</a:t>
            </a:r>
          </a:p>
        </p:txBody>
      </p:sp>
      <p:sp>
        <p:nvSpPr>
          <p:cNvPr id="168964" name="Rectangle 5"/>
          <p:cNvSpPr>
            <a:spLocks noChangeArrowheads="1"/>
          </p:cNvSpPr>
          <p:nvPr/>
        </p:nvSpPr>
        <p:spPr bwMode="auto">
          <a:xfrm>
            <a:off x="4419600" y="2438400"/>
            <a:ext cx="47244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spcAft>
                <a:spcPct val="40000"/>
              </a:spcAft>
              <a:buFont typeface="CommonBullets"/>
              <a:buAutoNum type="arabicPeriod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Disease surveillance: identify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community health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problems. 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40000"/>
              </a:spcAft>
              <a:buFont typeface="CommonBullets"/>
              <a:buAutoNum type="arabicPeriod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Laboratory diagnosis</a:t>
            </a:r>
          </a:p>
          <a:p>
            <a:pPr marL="457200" indent="-457200">
              <a:spcBef>
                <a:spcPct val="20000"/>
              </a:spcBef>
              <a:spcAft>
                <a:spcPct val="40000"/>
              </a:spcAft>
              <a:buFont typeface="CommonBullets"/>
              <a:buAutoNum type="arabicPeriod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Investigation</a:t>
            </a:r>
          </a:p>
          <a:p>
            <a:pPr marL="457200" indent="-457200">
              <a:spcBef>
                <a:spcPct val="20000"/>
              </a:spcBef>
              <a:spcAft>
                <a:spcPct val="40000"/>
              </a:spcAft>
              <a:buFont typeface="CommonBullets"/>
              <a:buAutoNum type="arabicPeriod"/>
            </a:pPr>
            <a:r>
              <a:rPr lang="en-US" sz="2400" b="1" u="sng" dirty="0" smtClean="0">
                <a:solidFill>
                  <a:srgbClr val="FF0000"/>
                </a:solidFill>
                <a:latin typeface="Calibri"/>
              </a:rPr>
              <a:t>Information for Action</a:t>
            </a:r>
            <a:r>
              <a:rPr lang="en-US" sz="2400" b="1" dirty="0" smtClean="0">
                <a:solidFill>
                  <a:srgbClr val="FF0000"/>
                </a:solidFill>
                <a:latin typeface="Calibri"/>
              </a:rPr>
              <a:t>: Control/mitigation/prevention </a:t>
            </a:r>
            <a:r>
              <a:rPr lang="en-US" sz="2400" b="1" dirty="0">
                <a:solidFill>
                  <a:srgbClr val="FF0000"/>
                </a:solidFill>
                <a:latin typeface="Calibri"/>
              </a:rPr>
              <a:t>measures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15" y="2133600"/>
            <a:ext cx="3589641" cy="410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3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181957" y="523639"/>
            <a:ext cx="4489784" cy="55634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50" y="69861"/>
            <a:ext cx="88392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Disease Surveillance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3221" y="1371241"/>
            <a:ext cx="4054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Calibri"/>
              </a:rPr>
              <a:t>Passive Notifiable Disease Reporting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753" y="2952912"/>
            <a:ext cx="2289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latin typeface="Calibri"/>
              </a:rPr>
              <a:t>Electronic Laboratory Reporting </a:t>
            </a:r>
            <a:endParaRPr lang="en-US" sz="2000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6675" y="2552802"/>
            <a:ext cx="2714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Calibri"/>
              </a:rPr>
              <a:t>Molecular epidemiology</a:t>
            </a:r>
            <a:endParaRPr lang="en-US" sz="2000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5350191"/>
            <a:ext cx="5486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alibri"/>
              </a:rPr>
              <a:t>Syndromic Surveillance in Emergency Departments</a:t>
            </a:r>
            <a:endParaRPr lang="en-US" sz="20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6675" y="4787040"/>
            <a:ext cx="3121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Calibri"/>
              </a:rPr>
              <a:t>Astute clinician calls</a:t>
            </a:r>
            <a:endParaRPr lang="en-US" sz="200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0800" y="3645409"/>
            <a:ext cx="2133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Active Lab Surveillance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906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-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cs typeface="Arial" charset="0"/>
              </a:rPr>
              <a:t>Notifiable </a:t>
            </a:r>
            <a:r>
              <a:rPr lang="en-US" sz="3600" dirty="0">
                <a:cs typeface="Arial" charset="0"/>
              </a:rPr>
              <a:t>Disease Surveillance</a:t>
            </a:r>
            <a:endParaRPr lang="en-US" sz="3600" dirty="0" smtClean="0"/>
          </a:p>
        </p:txBody>
      </p:sp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1828800" y="6019800"/>
            <a:ext cx="6172200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1200" b="1" dirty="0">
                <a:solidFill>
                  <a:prstClr val="black"/>
                </a:solidFill>
                <a:cs typeface="Arial" charset="0"/>
                <a:hlinkClick r:id="rId3"/>
              </a:rPr>
              <a:t>http://health.state.ga.us/pdfs/epi/notifiable/ND%20Reporting%20Poster.pdf</a:t>
            </a:r>
            <a:endParaRPr lang="en-US" sz="1200" b="1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95585" name="Picture 1"/>
          <p:cNvPicPr>
            <a:picLocks noChangeAspect="1" noChangeArrowheads="1"/>
          </p:cNvPicPr>
          <p:nvPr/>
        </p:nvPicPr>
        <p:blipFill>
          <a:blip r:embed="rId4" cstate="print"/>
          <a:srcRect l="27857" t="13559" r="26429" b="5085"/>
          <a:stretch>
            <a:fillRect/>
          </a:stretch>
        </p:blipFill>
        <p:spPr bwMode="auto">
          <a:xfrm>
            <a:off x="2700020" y="816872"/>
            <a:ext cx="4005580" cy="512672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48754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ln/>
        </p:spPr>
        <p:txBody>
          <a:bodyPr>
            <a:normAutofit/>
          </a:bodyPr>
          <a:lstStyle/>
          <a:p>
            <a:pPr algn="ctr"/>
            <a:endParaRPr lang="en-US" sz="4000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2744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t="16121" r="9064" b="8394"/>
          <a:stretch>
            <a:fillRect/>
          </a:stretch>
        </p:blipFill>
        <p:spPr>
          <a:xfrm>
            <a:off x="533400" y="304800"/>
            <a:ext cx="7446818" cy="5638800"/>
          </a:xfrm>
        </p:spPr>
      </p:pic>
      <p:sp>
        <p:nvSpPr>
          <p:cNvPr id="274436" name="Text Box 4"/>
          <p:cNvSpPr txBox="1">
            <a:spLocks noChangeArrowheads="1"/>
          </p:cNvSpPr>
          <p:nvPr/>
        </p:nvSpPr>
        <p:spPr bwMode="auto">
          <a:xfrm>
            <a:off x="1752600" y="5638800"/>
            <a:ext cx="4038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/>
          </a:p>
          <a:p>
            <a:pPr algn="ctr" eaLnBrk="0" hangingPunct="0">
              <a:spcBef>
                <a:spcPct val="50000"/>
              </a:spcBef>
            </a:pPr>
            <a:endParaRPr lang="en-US" sz="2400"/>
          </a:p>
          <a:p>
            <a:pPr algn="ctr" eaLnBrk="0" hangingPunct="0">
              <a:spcBef>
                <a:spcPct val="50000"/>
              </a:spcBef>
            </a:pPr>
            <a:endParaRPr lang="en-US" sz="2400"/>
          </a:p>
        </p:txBody>
      </p:sp>
      <p:sp>
        <p:nvSpPr>
          <p:cNvPr id="274437" name="Rectangle 5"/>
          <p:cNvSpPr>
            <a:spLocks noChangeArrowheads="1"/>
          </p:cNvSpPr>
          <p:nvPr/>
        </p:nvSpPr>
        <p:spPr bwMode="auto">
          <a:xfrm>
            <a:off x="5800725" y="32766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800">
              <a:latin typeface="Arial Narrow" pitchFamily="34" charset="0"/>
            </a:endParaRPr>
          </a:p>
        </p:txBody>
      </p:sp>
      <p:sp>
        <p:nvSpPr>
          <p:cNvPr id="274438" name="Text Box 6"/>
          <p:cNvSpPr txBox="1">
            <a:spLocks noChangeArrowheads="1"/>
          </p:cNvSpPr>
          <p:nvPr/>
        </p:nvSpPr>
        <p:spPr bwMode="auto">
          <a:xfrm>
            <a:off x="2452255" y="6009121"/>
            <a:ext cx="33746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latin typeface="Arial Narrow" pitchFamily="34" charset="0"/>
              </a:rPr>
              <a:t>http://</a:t>
            </a:r>
            <a:r>
              <a:rPr lang="en-US" sz="2800" dirty="0" smtClean="0">
                <a:latin typeface="Arial Narrow" pitchFamily="34" charset="0"/>
              </a:rPr>
              <a:t>sendss.state.ga.us</a:t>
            </a:r>
          </a:p>
          <a:p>
            <a:endParaRPr lang="en-US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B8AA900-7AB2-4176-B80A-2145A2D6F900}"/>
              </a:ext>
            </a:extLst>
          </p:cNvPr>
          <p:cNvSpPr txBox="1">
            <a:spLocks/>
          </p:cNvSpPr>
          <p:nvPr/>
        </p:nvSpPr>
        <p:spPr bwMode="auto">
          <a:xfrm>
            <a:off x="578297" y="364091"/>
            <a:ext cx="798740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/>
              </a:defRPr>
            </a:lvl9pPr>
          </a:lstStyle>
          <a:p>
            <a:pPr defTabSz="914377"/>
            <a:r>
              <a:rPr lang="en-US" sz="3600" dirty="0" smtClean="0">
                <a:solidFill>
                  <a:sysClr val="windowText" lastClr="000000"/>
                </a:solidFill>
                <a:latin typeface="+mn-lt"/>
              </a:rPr>
              <a:t>Improvement: Electronic </a:t>
            </a:r>
            <a:r>
              <a:rPr lang="en-US" sz="3600" dirty="0">
                <a:solidFill>
                  <a:sysClr val="windowText" lastClr="000000"/>
                </a:solidFill>
                <a:latin typeface="+mn-lt"/>
              </a:rPr>
              <a:t>Laboratory </a:t>
            </a:r>
            <a:r>
              <a:rPr lang="en-US" sz="3600" dirty="0" smtClean="0">
                <a:solidFill>
                  <a:sysClr val="windowText" lastClr="000000"/>
                </a:solidFill>
                <a:latin typeface="+mn-lt"/>
              </a:rPr>
              <a:t>Reporting (ELR) in </a:t>
            </a:r>
            <a:r>
              <a:rPr lang="en-US" sz="3600" dirty="0" err="1" smtClean="0">
                <a:solidFill>
                  <a:sysClr val="windowText" lastClr="000000"/>
                </a:solidFill>
                <a:latin typeface="+mn-lt"/>
              </a:rPr>
              <a:t>SendSS</a:t>
            </a:r>
            <a:endParaRPr lang="en-US" sz="360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ADDD9E2-FF16-4511-8263-418B1C2AA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7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EB054B2-EEB7-4159-BAC9-BEFD74169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1828799"/>
            <a:ext cx="4537755" cy="419100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EEEE0E6-5947-4A6B-94B0-49661CE3A5E7}"/>
              </a:ext>
            </a:extLst>
          </p:cNvPr>
          <p:cNvSpPr txBox="1">
            <a:spLocks/>
          </p:cNvSpPr>
          <p:nvPr/>
        </p:nvSpPr>
        <p:spPr bwMode="auto">
          <a:xfrm>
            <a:off x="182160" y="1371600"/>
            <a:ext cx="4237439" cy="533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>
                <a:solidFill>
                  <a:sysClr val="windowText" lastClr="000000"/>
                </a:solidFill>
              </a:rPr>
              <a:t>Lab results for many notifiable diseases are now electronically transmitted into </a:t>
            </a:r>
            <a:r>
              <a:rPr lang="en-US" sz="2000" dirty="0" err="1" smtClean="0">
                <a:solidFill>
                  <a:sysClr val="windowText" lastClr="000000"/>
                </a:solidFill>
              </a:rPr>
              <a:t>SendSS</a:t>
            </a:r>
            <a:r>
              <a:rPr lang="en-US" sz="2000" dirty="0" smtClean="0">
                <a:solidFill>
                  <a:sysClr val="windowText" lastClr="000000"/>
                </a:solidFill>
              </a:rPr>
              <a:t> every day from commercial laboratories.</a:t>
            </a:r>
          </a:p>
          <a:p>
            <a:pPr defTabSz="914377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>
                <a:solidFill>
                  <a:sysClr val="windowText" lastClr="000000"/>
                </a:solidFill>
              </a:rPr>
              <a:t>These </a:t>
            </a:r>
            <a:r>
              <a:rPr lang="en-US" sz="2000" dirty="0">
                <a:solidFill>
                  <a:sysClr val="windowText" lastClr="000000"/>
                </a:solidFill>
              </a:rPr>
              <a:t>messages are formatted in a standardized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way (HL7 </a:t>
            </a:r>
            <a:r>
              <a:rPr lang="en-US" sz="2000" dirty="0">
                <a:solidFill>
                  <a:sysClr val="windowText" lastClr="000000"/>
                </a:solidFill>
              </a:rPr>
              <a:t>2.3.1 or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2.5.1)</a:t>
            </a:r>
          </a:p>
          <a:p>
            <a:pPr defTabSz="914377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>
                <a:solidFill>
                  <a:sysClr val="windowText" lastClr="000000"/>
                </a:solidFill>
              </a:rPr>
              <a:t>These </a:t>
            </a:r>
            <a:r>
              <a:rPr lang="en-US" sz="2000" dirty="0">
                <a:solidFill>
                  <a:sysClr val="windowText" lastClr="000000"/>
                </a:solidFill>
              </a:rPr>
              <a:t>messages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are used </a:t>
            </a:r>
            <a:r>
              <a:rPr lang="en-US" sz="2000" dirty="0">
                <a:solidFill>
                  <a:sysClr val="windowText" lastClr="000000"/>
                </a:solidFill>
              </a:rPr>
              <a:t>to create new case records in </a:t>
            </a:r>
            <a:r>
              <a:rPr lang="en-US" sz="2000" dirty="0" err="1">
                <a:solidFill>
                  <a:sysClr val="windowText" lastClr="000000"/>
                </a:solidFill>
              </a:rPr>
              <a:t>SendSS</a:t>
            </a:r>
            <a:r>
              <a:rPr lang="en-US" sz="2000" dirty="0">
                <a:solidFill>
                  <a:sysClr val="windowText" lastClr="000000"/>
                </a:solidFill>
              </a:rPr>
              <a:t> or linked with existing case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records.</a:t>
            </a:r>
            <a:endParaRPr lang="en-US" sz="2000" dirty="0">
              <a:solidFill>
                <a:sysClr val="windowText" lastClr="000000"/>
              </a:solidFill>
            </a:endParaRPr>
          </a:p>
          <a:p>
            <a:pPr defTabSz="914377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>
                <a:solidFill>
                  <a:sysClr val="windowText" lastClr="000000"/>
                </a:solidFill>
              </a:rPr>
              <a:t>Goal is to increase efficiency, improve timeliness, completeness, and accuracy of notifiable disease data</a:t>
            </a:r>
          </a:p>
          <a:p>
            <a:pPr marL="0" indent="0" defTabSz="914377">
              <a:buFont typeface="Arial" charset="0"/>
              <a:buNone/>
            </a:pPr>
            <a:endParaRPr lang="en-US" sz="20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8" name="AutoShape 2" descr="Georgia Department of  Public Health">
            <a:extLst>
              <a:ext uri="{FF2B5EF4-FFF2-40B4-BE49-F238E27FC236}">
                <a16:creationId xmlns:a16="http://schemas.microsoft.com/office/drawing/2014/main" xmlns="" id="{E93F4EF9-2BCE-4B26-9904-4ABA08D2CC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28" name="Picture 4" descr="Georgia Department of  Public Health">
            <a:extLst>
              <a:ext uri="{FF2B5EF4-FFF2-40B4-BE49-F238E27FC236}">
                <a16:creationId xmlns:a16="http://schemas.microsoft.com/office/drawing/2014/main" xmlns="" id="{C65E73C8-2CF7-480D-BAF1-F00D6E263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971800"/>
            <a:ext cx="762351" cy="7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419599" y="1674831"/>
            <a:ext cx="2209799" cy="9159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0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7927" y="288274"/>
            <a:ext cx="8426324" cy="5883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86" y="914400"/>
            <a:ext cx="384081" cy="43437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47800" y="6055605"/>
            <a:ext cx="6934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+mn-lt"/>
              </a:rPr>
              <a:t>In 2016, a total of 14,026 hepatitis C cases were reported to DPH </a:t>
            </a:r>
          </a:p>
        </p:txBody>
      </p:sp>
    </p:spTree>
    <p:extLst>
      <p:ext uri="{BB962C8B-B14F-4D97-AF65-F5344CB8AC3E}">
        <p14:creationId xmlns:p14="http://schemas.microsoft.com/office/powerpoint/2010/main" val="114123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01302"/>
            <a:ext cx="8839200" cy="990600"/>
          </a:xfrm>
        </p:spPr>
        <p:txBody>
          <a:bodyPr>
            <a:noAutofit/>
          </a:bodyPr>
          <a:lstStyle/>
          <a:p>
            <a:r>
              <a:rPr lang="en-US" sz="3600" dirty="0"/>
              <a:t>Total </a:t>
            </a:r>
            <a:r>
              <a:rPr lang="en-US" sz="3600" dirty="0" smtClean="0"/>
              <a:t>Reported </a:t>
            </a:r>
            <a:r>
              <a:rPr lang="en-US" sz="3600" dirty="0"/>
              <a:t>Hepatitis C Infections by County, Georgia, 2016 (n=14,036)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8408" y="1752600"/>
            <a:ext cx="4038600" cy="45026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908842"/>
            <a:ext cx="1667108" cy="3048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657" y="2213685"/>
            <a:ext cx="749873" cy="926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26748" y="2061263"/>
            <a:ext cx="3124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n-lt"/>
              </a:rPr>
              <a:t>Since </a:t>
            </a:r>
            <a:r>
              <a:rPr lang="en-US" sz="2400" dirty="0">
                <a:latin typeface="+mn-lt"/>
              </a:rPr>
              <a:t>2010, Georgia has seen a 240% increase in the total reported hepatitis C infections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among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those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aged 30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years and younger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, particularly in rural areas</a:t>
            </a:r>
            <a:r>
              <a:rPr lang="en-US" sz="2400" dirty="0" smtClean="0">
                <a:latin typeface="+mn-lt"/>
              </a:rPr>
              <a:t>, </a:t>
            </a:r>
            <a:r>
              <a:rPr lang="en-US" sz="2400" dirty="0">
                <a:latin typeface="+mn-lt"/>
              </a:rPr>
              <a:t>primarily due to </a:t>
            </a:r>
            <a:r>
              <a:rPr lang="en-US" sz="2400" dirty="0" smtClean="0">
                <a:latin typeface="+mn-lt"/>
              </a:rPr>
              <a:t>ongoing </a:t>
            </a:r>
            <a:r>
              <a:rPr lang="en-US" sz="2400" dirty="0">
                <a:latin typeface="+mn-lt"/>
              </a:rPr>
              <a:t>opioid </a:t>
            </a:r>
            <a:r>
              <a:rPr lang="en-US" sz="2400" dirty="0" smtClean="0">
                <a:latin typeface="+mn-lt"/>
              </a:rPr>
              <a:t>and heroin epidemics. 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85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Reported Hepatitis C Infections in Babies ≤ 36 Months of Age, Georgia, 2012-2016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2057400"/>
            <a:ext cx="4823552" cy="3429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8352" y="1981200"/>
            <a:ext cx="4038600" cy="452596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Additionally, about half of </a:t>
            </a:r>
            <a:r>
              <a:rPr lang="en-US" sz="2400" dirty="0" smtClean="0"/>
              <a:t>the </a:t>
            </a:r>
            <a:r>
              <a:rPr lang="en-US" sz="2400" dirty="0"/>
              <a:t>young </a:t>
            </a:r>
            <a:r>
              <a:rPr lang="en-US" sz="2400" dirty="0" smtClean="0"/>
              <a:t>adults with Hepatitis C were </a:t>
            </a:r>
            <a:r>
              <a:rPr lang="en-US" sz="2400" dirty="0"/>
              <a:t>females of </a:t>
            </a:r>
            <a:r>
              <a:rPr lang="en-US" sz="2400" dirty="0" smtClean="0"/>
              <a:t>child-bearing </a:t>
            </a:r>
            <a:r>
              <a:rPr lang="en-US" sz="2400" dirty="0"/>
              <a:t>age. 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As such, we have seen a 60</a:t>
            </a:r>
            <a:r>
              <a:rPr lang="en-US" sz="2400" dirty="0"/>
              <a:t>% increase in </a:t>
            </a:r>
            <a:r>
              <a:rPr lang="en-US" sz="2400" dirty="0" smtClean="0"/>
              <a:t>hepatitis </a:t>
            </a:r>
            <a:r>
              <a:rPr lang="en-US" sz="2400" dirty="0"/>
              <a:t>C infections </a:t>
            </a:r>
            <a:r>
              <a:rPr lang="en-US" sz="2400" dirty="0" smtClean="0"/>
              <a:t>among </a:t>
            </a:r>
            <a:r>
              <a:rPr lang="en-US" sz="2400" dirty="0"/>
              <a:t>babies 36 months of age or </a:t>
            </a:r>
            <a:r>
              <a:rPr lang="en-US" sz="2400" dirty="0" smtClean="0"/>
              <a:t>younger from 2012 to 2016 in Georgia.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6998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800"/>
            <a:ext cx="9144000" cy="381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Improvement: Syndromic Surveillance in </a:t>
            </a:r>
            <a:r>
              <a:rPr lang="en-US" sz="3600" dirty="0" err="1" smtClean="0"/>
              <a:t>SendSS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173558"/>
            <a:ext cx="4724400" cy="45259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Patient chief complaint data are electronically collected from ~125 Emergency Departments across Georgia and transmitted to </a:t>
            </a:r>
            <a:r>
              <a:rPr lang="en-US" sz="2000" dirty="0" err="1" smtClean="0"/>
              <a:t>SendSS</a:t>
            </a:r>
            <a:r>
              <a:rPr lang="en-US" sz="2000" dirty="0" smtClean="0"/>
              <a:t> daily.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The chief complaints </a:t>
            </a:r>
            <a:r>
              <a:rPr lang="en-US" sz="2000" dirty="0"/>
              <a:t>are parsed for symptoms and </a:t>
            </a:r>
            <a:r>
              <a:rPr lang="en-US" sz="2000" dirty="0" smtClean="0"/>
              <a:t>automatically assigned into “syndromes” (rash/fever, gastrointestinal, ILI, overdose, asthma)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A statistical algorithm determines whether the number of certain syndromes is “more than expected” (red flags).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Epidemiologists investigate flags and view data for trends.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29200" y="1447800"/>
            <a:ext cx="3889568" cy="397748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867400" y="5573216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2016, 5.2 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million ED visits captured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SS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8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24" y="153796"/>
            <a:ext cx="8839200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Example: Detection of a cluster of overdoses associated with counterfeit “</a:t>
            </a:r>
            <a:r>
              <a:rPr lang="en-US" sz="3600" dirty="0"/>
              <a:t>P</a:t>
            </a:r>
            <a:r>
              <a:rPr lang="en-US" sz="3600" dirty="0" smtClean="0"/>
              <a:t>ercocet” pills </a:t>
            </a:r>
            <a:endParaRPr lang="en-US" sz="3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76399"/>
            <a:ext cx="4293824" cy="4343399"/>
          </a:xfrm>
          <a:ln w="2540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24" y="1676400"/>
            <a:ext cx="4469175" cy="434339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9286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7" name="AutoShape 5"/>
          <p:cNvSpPr>
            <a:spLocks/>
          </p:cNvSpPr>
          <p:nvPr/>
        </p:nvSpPr>
        <p:spPr bwMode="auto">
          <a:xfrm>
            <a:off x="4597933" y="1752600"/>
            <a:ext cx="1447800" cy="2971800"/>
          </a:xfrm>
          <a:prstGeom prst="rightBrace">
            <a:avLst>
              <a:gd name="adj1" fmla="val 18421"/>
              <a:gd name="adj2" fmla="val 48120"/>
            </a:avLst>
          </a:prstGeom>
          <a:noFill/>
          <a:ln w="190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47899" y="2065953"/>
            <a:ext cx="2590800" cy="230832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success of any disease prevention or containment strategy is founded upon </a:t>
            </a:r>
            <a:r>
              <a:rPr lang="en-US" sz="2400" u="sng" dirty="0" smtClean="0">
                <a:solidFill>
                  <a:prstClr val="black"/>
                </a:solidFill>
                <a:latin typeface="Calibri"/>
              </a:rPr>
              <a:t>surveillance and epidemiology</a:t>
            </a:r>
          </a:p>
        </p:txBody>
      </p:sp>
      <p:pic>
        <p:nvPicPr>
          <p:cNvPr id="9" name="Picture 2" descr="C:\Documents and Settings\cldrenzek\Local Settings\Temporary Internet Files\Content.IE5\UO12JX71\MC900318860[1].wm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45733" y="2286000"/>
            <a:ext cx="2484504" cy="208827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287985" y="1916668"/>
            <a:ext cx="1417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Control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988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USE M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SELS_PPT_dark[1]">
  <a:themeElements>
    <a:clrScheme name="OSELS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9E302D"/>
      </a:accent1>
      <a:accent2>
        <a:srgbClr val="5B8F22"/>
      </a:accent2>
      <a:accent3>
        <a:srgbClr val="532E60"/>
      </a:accent3>
      <a:accent4>
        <a:srgbClr val="FDC82F"/>
      </a:accent4>
      <a:accent5>
        <a:srgbClr val="0CC6DE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template USE M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template USE M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85F40D3-AB9D-40AD-8D38-35055C49D1C4}"/>
</file>

<file path=customXml/itemProps2.xml><?xml version="1.0" encoding="utf-8"?>
<ds:datastoreItem xmlns:ds="http://schemas.openxmlformats.org/officeDocument/2006/customXml" ds:itemID="{92D11C68-7A4E-41EC-AFE0-D5FB3AA5973F}"/>
</file>

<file path=customXml/itemProps3.xml><?xml version="1.0" encoding="utf-8"?>
<ds:datastoreItem xmlns:ds="http://schemas.openxmlformats.org/officeDocument/2006/customXml" ds:itemID="{4EB91657-B587-4391-9D30-B29991544771}"/>
</file>

<file path=docProps/app.xml><?xml version="1.0" encoding="utf-8"?>
<Properties xmlns="http://schemas.openxmlformats.org/officeDocument/2006/extended-properties" xmlns:vt="http://schemas.openxmlformats.org/officeDocument/2006/docPropsVTypes">
  <Template>template USE ME 2</Template>
  <TotalTime>12713</TotalTime>
  <Words>508</Words>
  <Application>Microsoft Office PowerPoint</Application>
  <PresentationFormat>On-screen Show (4:3)</PresentationFormat>
  <Paragraphs>47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template USE ME 2</vt:lpstr>
      <vt:lpstr>OSELS_PPT_dark[1]</vt:lpstr>
      <vt:lpstr>4_template USE ME 2</vt:lpstr>
      <vt:lpstr>6_template USE ME 2</vt:lpstr>
      <vt:lpstr>Office Theme</vt:lpstr>
      <vt:lpstr>PowerPoint Presentation</vt:lpstr>
      <vt:lpstr>Public Health in Georgia</vt:lpstr>
      <vt:lpstr>Disease Surveillance</vt:lpstr>
      <vt:lpstr>Notifiable Disease Surveillance</vt:lpstr>
      <vt:lpstr>PowerPoint Presentation</vt:lpstr>
      <vt:lpstr>PowerPoint Presentation</vt:lpstr>
      <vt:lpstr>PowerPoint Presentation</vt:lpstr>
      <vt:lpstr>Total Reported Hepatitis C Infections by County, Georgia, 2016 (n=14,036)</vt:lpstr>
      <vt:lpstr>Reported Hepatitis C Infections in Babies ≤ 36 Months of Age, Georgia, 2012-2016</vt:lpstr>
      <vt:lpstr>Improvement: Syndromic Surveillance in SendSS</vt:lpstr>
      <vt:lpstr>Example: Detection of a cluster of overdoses associated with counterfeit “Percocet” pills </vt:lpstr>
      <vt:lpstr>PowerPoint Presentation</vt:lpstr>
    </vt:vector>
  </TitlesOfParts>
  <Company>Georgia Dept of Community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kastringer</dc:creator>
  <cp:lastModifiedBy>Windows User</cp:lastModifiedBy>
  <cp:revision>127</cp:revision>
  <dcterms:created xsi:type="dcterms:W3CDTF">2012-06-14T17:04:19Z</dcterms:created>
  <dcterms:modified xsi:type="dcterms:W3CDTF">2017-09-08T14:02:52Z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