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2" r:id="rId1"/>
  </p:sldMasterIdLst>
  <p:notesMasterIdLst>
    <p:notesMasterId r:id="rId13"/>
  </p:notesMasterIdLst>
  <p:handoutMasterIdLst>
    <p:handoutMasterId r:id="rId14"/>
  </p:handoutMasterIdLst>
  <p:sldIdLst>
    <p:sldId id="268" r:id="rId2"/>
    <p:sldId id="286" r:id="rId3"/>
    <p:sldId id="290" r:id="rId4"/>
    <p:sldId id="292" r:id="rId5"/>
    <p:sldId id="288" r:id="rId6"/>
    <p:sldId id="287" r:id="rId7"/>
    <p:sldId id="260" r:id="rId8"/>
    <p:sldId id="289" r:id="rId9"/>
    <p:sldId id="291" r:id="rId10"/>
    <p:sldId id="264" r:id="rId11"/>
    <p:sldId id="263" r:id="rId1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4943" autoAdjust="0"/>
  </p:normalViewPr>
  <p:slideViewPr>
    <p:cSldViewPr>
      <p:cViewPr>
        <p:scale>
          <a:sx n="92" d="100"/>
          <a:sy n="92" d="100"/>
        </p:scale>
        <p:origin x="-2184" y="-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501" y="-82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3D9518-D9AC-42DB-8AC6-20A54D717E65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3DA9A3-7496-43C1-9678-DF876077F3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11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DF8BBB7-BB3D-48DB-B31A-E82670518DD6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9CCA2AC-6D03-45DF-B706-601A663B9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235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58C0D8-A500-4DB0-A42B-8845C8BA3079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1FBFC0-DEA3-4405-9F8A-99526D39A3AB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B0E87B-1E3A-49A6-B685-03F9719E8AE2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4B500B-2047-4D10-AD51-418B0C7F2902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6B8171-BBAA-4C74-A9EA-F10FBD2B0707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BFCF6A-FF44-4CF4-8D2B-28E58BCE8DEE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605AA6-24BA-480F-8AD5-993686D5CC9E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6DA2E5-BFB0-47C2-9D03-036EBC090015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AC4683-0C28-4B06-8CB5-1C1FF4686B89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2F87FD-84F0-424C-95CC-72E1E358C994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93A59A-BCE1-4D35-8F4F-63F04F8793C0}" type="slidenum">
              <a:rPr lang="en-US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AAF50-BBCC-4FB5-B6D8-41E8FB188F87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D7930-5108-40FD-A6A7-954318741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3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3276A-8F38-4E59-B94D-F210B1426AF6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03FD4-8FF6-4E33-A1DD-749541F89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9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4D6EC-68F7-4E84-AD3D-7FD23655FBA0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9A64F-7A6F-4F94-9EDA-910D7B13A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14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3DEC3-2C53-4840-9D00-959721359F35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572F3-6F31-43C6-B222-062994D627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6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21C3C-E3C9-4724-9C7C-83914173A3BF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25826-FB69-4503-82EC-5C115598B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38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F37DB-AB43-42C0-8278-75E5AD39DEAD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325A6-71F1-4536-9010-281F71454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E8E51-D730-4B0D-AB7B-5E1BD6D9C536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BB5E5-669D-4FEA-B05C-8214FE990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2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4F6CD-3C83-458B-B4C2-9025B930726E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CF722-7EC2-4698-BD96-59634CB99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22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B1EA8-6777-4F34-A29D-EF6AAF7F8168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9794C-C76E-42EC-B8AA-C7E52CA4C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1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3096A-B31D-4963-A41D-774709AE149C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1FA27-DB26-42C9-9AB4-6ABC77296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00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7A1F1-528F-4D68-9564-B017BFCEBD39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EED33-EE4E-4A31-B214-3847D6C9E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73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42F472-4588-4DB6-882D-394EBD849DFB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BC7759-4D53-4ACB-A29B-E76F1D0C8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61" r:id="rId2"/>
    <p:sldLayoutId id="2147483770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71" r:id="rId9"/>
    <p:sldLayoutId id="2147483767" r:id="rId10"/>
    <p:sldLayoutId id="21474837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pro.com/user19032063/ga-road-trips-dahlonega-video-proofi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rGgUcTqkd4" TargetMode="Externa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879475"/>
            <a:ext cx="279400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150" y="3476625"/>
            <a:ext cx="8915400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j-ea"/>
                <a:cs typeface="+mj-cs"/>
              </a:rPr>
              <a:t>Tourism Industry in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j-ea"/>
                <a:cs typeface="+mj-cs"/>
              </a:rPr>
              <a:t>Dahlonega &amp; Lumpkin County</a:t>
            </a:r>
            <a:endParaRPr lang="en-US" sz="1100" kern="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247650" y="4953000"/>
            <a:ext cx="87249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400"/>
              <a:t>Senate Rural Georgia Study Committee Meeting</a:t>
            </a:r>
          </a:p>
          <a:p>
            <a:pPr algn="ctr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400"/>
              <a:t>August 9, 2017</a:t>
            </a:r>
          </a:p>
          <a:p>
            <a:pPr algn="ctr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endParaRPr lang="en-US" altLang="en-US" sz="1100"/>
          </a:p>
          <a:p>
            <a:pPr algn="ctr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altLang="en-US" sz="2400"/>
              <a:t>Dahlonega-Lumpkin County Chamber &amp; Visitors Bureau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614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83113" y="696913"/>
            <a:ext cx="4408487" cy="2946400"/>
          </a:xfrm>
        </p:spPr>
      </p:pic>
      <p:pic>
        <p:nvPicPr>
          <p:cNvPr id="614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4419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59200"/>
            <a:ext cx="4419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759200"/>
            <a:ext cx="4419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entagon 8"/>
          <p:cNvSpPr/>
          <p:nvPr/>
        </p:nvSpPr>
        <p:spPr>
          <a:xfrm>
            <a:off x="0" y="304800"/>
            <a:ext cx="8610600" cy="914400"/>
          </a:xfrm>
          <a:prstGeom prst="homePlat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2" name="Title 5"/>
          <p:cNvSpPr txBox="1">
            <a:spLocks/>
          </p:cNvSpPr>
          <p:nvPr/>
        </p:nvSpPr>
        <p:spPr bwMode="auto">
          <a:xfrm>
            <a:off x="16827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5000">
                <a:solidFill>
                  <a:schemeClr val="tx2"/>
                </a:solidFill>
                <a:latin typeface="Calibri" pitchFamily="34" charset="0"/>
              </a:rPr>
              <a:t>Dahlonega &amp; Lumpkin County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77838" y="3886200"/>
            <a:ext cx="3200400" cy="1981200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Most Recent Accolades</a:t>
            </a:r>
            <a:r>
              <a:rPr lang="en-US" altLang="en-US" sz="3600" smtClean="0"/>
              <a:t/>
            </a:r>
            <a:br>
              <a:rPr lang="en-US" altLang="en-US" sz="3600" smtClean="0"/>
            </a:br>
            <a:r>
              <a:rPr lang="en-US" altLang="en-US" sz="3600" i="1" smtClean="0"/>
              <a:t>Southern Living</a:t>
            </a:r>
            <a:r>
              <a:rPr lang="en-US" altLang="en-US" sz="3600" smtClean="0"/>
              <a:t>, </a:t>
            </a:r>
            <a:r>
              <a:rPr lang="en-US" altLang="en-US" sz="3600" i="1" smtClean="0"/>
              <a:t>Trip Advisor</a:t>
            </a:r>
            <a:r>
              <a:rPr lang="en-US" altLang="en-US" sz="3600" smtClean="0"/>
              <a:t>, </a:t>
            </a:r>
            <a:r>
              <a:rPr lang="en-US" altLang="en-US" sz="3600" i="1" smtClean="0"/>
              <a:t>Country Living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990600"/>
            <a:ext cx="4832350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24098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Tourism Economic Impact in 2015</a:t>
            </a:r>
            <a:endParaRPr lang="en-US" dirty="0"/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5638800" y="2255838"/>
            <a:ext cx="21336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6600" b="1"/>
              <a:t>340</a:t>
            </a:r>
            <a:r>
              <a:rPr lang="en-US" altLang="en-US" sz="6600"/>
              <a:t> </a:t>
            </a:r>
            <a:br>
              <a:rPr lang="en-US" altLang="en-US" sz="6600"/>
            </a:br>
            <a:r>
              <a:rPr lang="en-US" altLang="en-US" sz="2000"/>
              <a:t>Jobs Created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609600" y="3962400"/>
            <a:ext cx="3429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4000" b="1"/>
              <a:t>$7.64 million</a:t>
            </a:r>
          </a:p>
          <a:p>
            <a:pPr algn="ctr" eaLnBrk="1" hangingPunct="1"/>
            <a:r>
              <a:rPr lang="en-US" altLang="en-US" sz="2600"/>
              <a:t>in Worker Paychecks</a:t>
            </a:r>
          </a:p>
          <a:p>
            <a:pPr algn="ctr" eaLnBrk="1" hangingPunct="1"/>
            <a:endParaRPr lang="en-US" altLang="en-US"/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4495800" y="4114800"/>
            <a:ext cx="39243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4000" b="1"/>
              <a:t>$1.6 million</a:t>
            </a:r>
          </a:p>
          <a:p>
            <a:pPr algn="ctr" eaLnBrk="1" hangingPunct="1"/>
            <a:r>
              <a:rPr lang="en-US" altLang="en-US" sz="3600"/>
              <a:t> in State Taxes</a:t>
            </a:r>
          </a:p>
          <a:p>
            <a:pPr algn="ctr" eaLnBrk="1" hangingPunct="1"/>
            <a:endParaRPr lang="en-US" altLang="en-US"/>
          </a:p>
        </p:txBody>
      </p: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2667000" y="5562600"/>
            <a:ext cx="29718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600" b="1"/>
              <a:t>$1.16 million</a:t>
            </a:r>
          </a:p>
          <a:p>
            <a:pPr algn="ctr" eaLnBrk="1" hangingPunct="1"/>
            <a:r>
              <a:rPr lang="en-US" altLang="en-US" sz="2000"/>
              <a:t>in Lumpkin County taxes</a:t>
            </a:r>
          </a:p>
          <a:p>
            <a:pPr algn="ctr" eaLnBrk="1" hangingPunct="1"/>
            <a:endParaRPr lang="en-US" altLang="en-US"/>
          </a:p>
        </p:txBody>
      </p:sp>
      <p:sp>
        <p:nvSpPr>
          <p:cNvPr id="8199" name="TextBox 8"/>
          <p:cNvSpPr txBox="1">
            <a:spLocks noChangeArrowheads="1"/>
          </p:cNvSpPr>
          <p:nvPr/>
        </p:nvSpPr>
        <p:spPr bwMode="auto">
          <a:xfrm>
            <a:off x="1447800" y="2209800"/>
            <a:ext cx="35052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4000" b="1"/>
              <a:t>$40.57 million</a:t>
            </a:r>
          </a:p>
          <a:p>
            <a:pPr algn="ctr" eaLnBrk="1" hangingPunct="1"/>
            <a:r>
              <a:rPr lang="en-US" altLang="en-US" sz="2900"/>
              <a:t>in Tourism Spending </a:t>
            </a:r>
          </a:p>
          <a:p>
            <a:pPr algn="ctr" eaLnBrk="1" hangingPunct="1"/>
            <a:r>
              <a:rPr lang="en-US" altLang="en-US"/>
              <a:t>in Dahlonega &amp; Lumpkin County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100" y="533400"/>
            <a:ext cx="3873500" cy="2938463"/>
          </a:xfrm>
        </p:spPr>
      </p:pic>
      <p:pic>
        <p:nvPicPr>
          <p:cNvPr id="9219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33400"/>
            <a:ext cx="4854575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582988"/>
            <a:ext cx="4854575" cy="30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entagon 8"/>
          <p:cNvSpPr/>
          <p:nvPr/>
        </p:nvSpPr>
        <p:spPr>
          <a:xfrm>
            <a:off x="0" y="304800"/>
            <a:ext cx="8763000" cy="914400"/>
          </a:xfrm>
          <a:prstGeom prst="homePlat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2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3582988"/>
            <a:ext cx="3876675" cy="30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itle 5"/>
          <p:cNvSpPr>
            <a:spLocks noGrp="1"/>
          </p:cNvSpPr>
          <p:nvPr>
            <p:ph type="title"/>
          </p:nvPr>
        </p:nvSpPr>
        <p:spPr>
          <a:xfrm>
            <a:off x="168275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Heart of Georgia Wine Country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05800" cy="630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entagon 4"/>
          <p:cNvSpPr/>
          <p:nvPr/>
        </p:nvSpPr>
        <p:spPr>
          <a:xfrm>
            <a:off x="0" y="304800"/>
            <a:ext cx="6705600" cy="914400"/>
          </a:xfrm>
          <a:prstGeom prst="homePlat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46" name="Title 5"/>
          <p:cNvSpPr txBox="1">
            <a:spLocks/>
          </p:cNvSpPr>
          <p:nvPr/>
        </p:nvSpPr>
        <p:spPr bwMode="auto">
          <a:xfrm>
            <a:off x="16827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5000">
                <a:solidFill>
                  <a:schemeClr val="tx2"/>
                </a:solidFill>
                <a:latin typeface="Calibri" pitchFamily="34" charset="0"/>
              </a:rPr>
              <a:t>Dahlonega Plateau 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Dahlonega Plateau Promotion 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631825" y="4114800"/>
            <a:ext cx="8504238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US" altLang="en-US" smtClean="0"/>
          </a:p>
        </p:txBody>
      </p:sp>
      <p:pic>
        <p:nvPicPr>
          <p:cNvPr id="11268" name="Picture 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7086600" cy="414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311150"/>
            <a:ext cx="2895600" cy="414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5588"/>
            <a:ext cx="2819400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75" y="255588"/>
            <a:ext cx="256222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446588"/>
            <a:ext cx="2619375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38" y="2598738"/>
            <a:ext cx="25622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648200"/>
            <a:ext cx="2895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4648200"/>
            <a:ext cx="26574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entagon 11"/>
          <p:cNvSpPr/>
          <p:nvPr/>
        </p:nvSpPr>
        <p:spPr>
          <a:xfrm>
            <a:off x="0" y="304800"/>
            <a:ext cx="4724400" cy="914400"/>
          </a:xfrm>
          <a:prstGeom prst="homePlat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299" name="Title 5"/>
          <p:cNvSpPr txBox="1">
            <a:spLocks/>
          </p:cNvSpPr>
          <p:nvPr/>
        </p:nvSpPr>
        <p:spPr bwMode="auto">
          <a:xfrm>
            <a:off x="16827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5000">
                <a:solidFill>
                  <a:schemeClr val="tx2"/>
                </a:solidFill>
                <a:latin typeface="Calibri" pitchFamily="34" charset="0"/>
              </a:rPr>
              <a:t>Film Production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331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30275"/>
            <a:ext cx="370205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26"/>
          <a:stretch>
            <a:fillRect/>
          </a:stretch>
        </p:blipFill>
        <p:spPr>
          <a:xfrm>
            <a:off x="76200" y="3517900"/>
            <a:ext cx="3954463" cy="3181350"/>
          </a:xfrm>
        </p:spPr>
      </p:pic>
      <p:pic>
        <p:nvPicPr>
          <p:cNvPr id="13317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3505200"/>
            <a:ext cx="480060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0"/>
          <a:stretch>
            <a:fillRect/>
          </a:stretch>
        </p:blipFill>
        <p:spPr bwMode="auto">
          <a:xfrm>
            <a:off x="76200" y="930275"/>
            <a:ext cx="508635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entagon 11"/>
          <p:cNvSpPr/>
          <p:nvPr/>
        </p:nvSpPr>
        <p:spPr>
          <a:xfrm>
            <a:off x="0" y="304800"/>
            <a:ext cx="6705600" cy="914400"/>
          </a:xfrm>
          <a:prstGeom prst="homePlat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320" name="Title 5"/>
          <p:cNvSpPr txBox="1">
            <a:spLocks/>
          </p:cNvSpPr>
          <p:nvPr/>
        </p:nvSpPr>
        <p:spPr bwMode="auto">
          <a:xfrm>
            <a:off x="16827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5000">
                <a:solidFill>
                  <a:schemeClr val="tx2"/>
                </a:solidFill>
                <a:latin typeface="Calibri" pitchFamily="34" charset="0"/>
              </a:rPr>
              <a:t>Leisure &amp; Group Travel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 sz="4800" smtClean="0"/>
              <a:t>On the Cusp of the Path of Totality</a:t>
            </a: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209800"/>
            <a:ext cx="7239000" cy="3489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15363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Little Dive Bar in Dahlonega</a:t>
            </a:r>
          </a:p>
        </p:txBody>
      </p:sp>
      <p:pic>
        <p:nvPicPr>
          <p:cNvPr id="15364" name="grGgUcTqkd4"/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33588"/>
            <a:ext cx="82296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Minutes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F84C8E1-1469-4C7B-B24C-E7BBEE3AF2A7}"/>
</file>

<file path=customXml/itemProps2.xml><?xml version="1.0" encoding="utf-8"?>
<ds:datastoreItem xmlns:ds="http://schemas.openxmlformats.org/officeDocument/2006/customXml" ds:itemID="{F74A2C66-DBC9-4CAE-A8E7-700A3B712676}"/>
</file>

<file path=customXml/itemProps3.xml><?xml version="1.0" encoding="utf-8"?>
<ds:datastoreItem xmlns:ds="http://schemas.openxmlformats.org/officeDocument/2006/customXml" ds:itemID="{57A061F6-E12A-443E-B64A-EA9EF03831EB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109</Words>
  <Application>Microsoft Office PowerPoint</Application>
  <PresentationFormat>On-screen Show (4:3)</PresentationFormat>
  <Paragraphs>37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Constantia</vt:lpstr>
      <vt:lpstr>Arial</vt:lpstr>
      <vt:lpstr>Calibri</vt:lpstr>
      <vt:lpstr>Wingdings 2</vt:lpstr>
      <vt:lpstr>Flow</vt:lpstr>
      <vt:lpstr>PowerPoint Presentation</vt:lpstr>
      <vt:lpstr>PowerPoint Presentation</vt:lpstr>
      <vt:lpstr>Most Recent Accolades Southern Living, Trip Advisor, Country Living</vt:lpstr>
      <vt:lpstr>Tourism Economic Impact in 2015</vt:lpstr>
      <vt:lpstr>Heart of Georgia Wine Country</vt:lpstr>
      <vt:lpstr>PowerPoint Presentation</vt:lpstr>
      <vt:lpstr>Dahlonega Plateau Promotion </vt:lpstr>
      <vt:lpstr>PowerPoint Presentation</vt:lpstr>
      <vt:lpstr>PowerPoint Presentation</vt:lpstr>
      <vt:lpstr>On the Cusp of the Path of Totality</vt:lpstr>
      <vt:lpstr>A Little Dive Bar in Dahlonega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 Zunker Presentation</dc:title>
  <dc:creator/>
  <cp:lastModifiedBy/>
  <cp:revision>1</cp:revision>
  <dcterms:created xsi:type="dcterms:W3CDTF">2017-08-11T20:32:41Z</dcterms:created>
  <dcterms:modified xsi:type="dcterms:W3CDTF">2017-08-15T20:28:10Z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