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emf" ContentType="image/x-emf"/>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9"/>
  </p:notesMasterIdLst>
  <p:sldIdLst>
    <p:sldId id="275" r:id="rId2"/>
    <p:sldId id="283" r:id="rId3"/>
    <p:sldId id="284" r:id="rId4"/>
    <p:sldId id="285" r:id="rId5"/>
    <p:sldId id="278" r:id="rId6"/>
    <p:sldId id="286" r:id="rId7"/>
    <p:sldId id="293" r:id="rId8"/>
    <p:sldId id="294" r:id="rId9"/>
    <p:sldId id="295" r:id="rId10"/>
    <p:sldId id="296" r:id="rId11"/>
    <p:sldId id="297" r:id="rId12"/>
    <p:sldId id="287" r:id="rId13"/>
    <p:sldId id="288" r:id="rId14"/>
    <p:sldId id="289" r:id="rId15"/>
    <p:sldId id="291" r:id="rId16"/>
    <p:sldId id="290" r:id="rId17"/>
    <p:sldId id="292" r:id="rId18"/>
  </p:sldIdLst>
  <p:sldSz cx="9144000" cy="6858000" type="screen4x3"/>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B108"/>
    <a:srgbClr val="990000"/>
    <a:srgbClr val="009900"/>
    <a:srgbClr val="000099"/>
    <a:srgbClr val="0080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4660"/>
  </p:normalViewPr>
  <p:slideViewPr>
    <p:cSldViewPr>
      <p:cViewPr varScale="1">
        <p:scale>
          <a:sx n="109" d="100"/>
          <a:sy n="109" d="100"/>
        </p:scale>
        <p:origin x="1698" y="9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17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86898D-58E1-4E19-8CE9-7C45B6CE7CE7}" type="datetimeFigureOut">
              <a:rPr lang="en-US" smtClean="0"/>
              <a:t>11/10/2020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2CF6F6-4F35-445D-9C6C-0251BE5D6222}" type="slidenum">
              <a:rPr lang="en-US" smtClean="0"/>
              <a:t>‹#›</a:t>
            </a:fld>
            <a:endParaRPr lang="en-US"/>
          </a:p>
        </p:txBody>
      </p:sp>
    </p:spTree>
    <p:extLst>
      <p:ext uri="{BB962C8B-B14F-4D97-AF65-F5344CB8AC3E}">
        <p14:creationId xmlns:p14="http://schemas.microsoft.com/office/powerpoint/2010/main" val="189853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54AD2-4454-4DBB-AA62-26120189911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394C5E2-86E4-4200-BAC3-D5844B32BAB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F4170CA-187E-4E73-A0CA-CF49665D9109}"/>
              </a:ext>
            </a:extLst>
          </p:cNvPr>
          <p:cNvSpPr>
            <a:spLocks noGrp="1"/>
          </p:cNvSpPr>
          <p:nvPr>
            <p:ph type="dt" sz="half" idx="10"/>
          </p:nvPr>
        </p:nvSpPr>
        <p:spPr/>
        <p:txBody>
          <a:bodyPr/>
          <a:lstStyle/>
          <a:p>
            <a:fld id="{82B1A9FF-FBCB-4794-9C67-4F11C4780F44}" type="datetime1">
              <a:rPr lang="en-US" smtClean="0"/>
              <a:t>11/10/2020</a:t>
            </a:fld>
            <a:endParaRPr lang="en-US" dirty="0"/>
          </a:p>
        </p:txBody>
      </p:sp>
      <p:sp>
        <p:nvSpPr>
          <p:cNvPr id="5" name="Footer Placeholder 4">
            <a:extLst>
              <a:ext uri="{FF2B5EF4-FFF2-40B4-BE49-F238E27FC236}">
                <a16:creationId xmlns:a16="http://schemas.microsoft.com/office/drawing/2014/main" id="{5F64AB62-1E60-4285-AB38-42F969D4DAB1}"/>
              </a:ext>
            </a:extLst>
          </p:cNvPr>
          <p:cNvSpPr>
            <a:spLocks noGrp="1"/>
          </p:cNvSpPr>
          <p:nvPr>
            <p:ph type="ftr" sz="quarter" idx="11"/>
          </p:nvPr>
        </p:nvSpPr>
        <p:spPr/>
        <p:txBody>
          <a:bodyPr/>
          <a:lstStyle/>
          <a:p>
            <a:r>
              <a:rPr lang="en-US"/>
              <a:t>A voice of the Independent C-Stores</a:t>
            </a:r>
            <a:endParaRPr lang="en-US" dirty="0"/>
          </a:p>
        </p:txBody>
      </p:sp>
      <p:sp>
        <p:nvSpPr>
          <p:cNvPr id="6" name="Slide Number Placeholder 5">
            <a:extLst>
              <a:ext uri="{FF2B5EF4-FFF2-40B4-BE49-F238E27FC236}">
                <a16:creationId xmlns:a16="http://schemas.microsoft.com/office/drawing/2014/main" id="{A42B4B95-59E5-40B3-8401-22DECB532180}"/>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128992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E0293-B9E7-4E58-A5D6-631422C01E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FA13C1-DBF7-4D58-8472-511F1EEEC2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311CF3-478E-4DD6-87BB-7233C7AB8266}"/>
              </a:ext>
            </a:extLst>
          </p:cNvPr>
          <p:cNvSpPr>
            <a:spLocks noGrp="1"/>
          </p:cNvSpPr>
          <p:nvPr>
            <p:ph type="dt" sz="half" idx="10"/>
          </p:nvPr>
        </p:nvSpPr>
        <p:spPr/>
        <p:txBody>
          <a:bodyPr/>
          <a:lstStyle/>
          <a:p>
            <a:fld id="{13DA7F39-1770-4B67-A8EB-3C1E60356CA4}" type="datetime1">
              <a:rPr lang="en-US" smtClean="0"/>
              <a:t>11/10/2020</a:t>
            </a:fld>
            <a:endParaRPr lang="en-US" dirty="0"/>
          </a:p>
        </p:txBody>
      </p:sp>
      <p:sp>
        <p:nvSpPr>
          <p:cNvPr id="5" name="Footer Placeholder 4">
            <a:extLst>
              <a:ext uri="{FF2B5EF4-FFF2-40B4-BE49-F238E27FC236}">
                <a16:creationId xmlns:a16="http://schemas.microsoft.com/office/drawing/2014/main" id="{D17C648D-4A47-4896-AD43-DD0EC7B22FBE}"/>
              </a:ext>
            </a:extLst>
          </p:cNvPr>
          <p:cNvSpPr>
            <a:spLocks noGrp="1"/>
          </p:cNvSpPr>
          <p:nvPr>
            <p:ph type="ftr" sz="quarter" idx="11"/>
          </p:nvPr>
        </p:nvSpPr>
        <p:spPr/>
        <p:txBody>
          <a:bodyPr/>
          <a:lstStyle/>
          <a:p>
            <a:r>
              <a:rPr lang="en-US"/>
              <a:t>A voice of the Independent C-Stores</a:t>
            </a:r>
            <a:endParaRPr lang="en-US" dirty="0"/>
          </a:p>
        </p:txBody>
      </p:sp>
      <p:sp>
        <p:nvSpPr>
          <p:cNvPr id="6" name="Slide Number Placeholder 5">
            <a:extLst>
              <a:ext uri="{FF2B5EF4-FFF2-40B4-BE49-F238E27FC236}">
                <a16:creationId xmlns:a16="http://schemas.microsoft.com/office/drawing/2014/main" id="{D39BAC7D-37F6-47D8-A52C-DFD81149AF8A}"/>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1188560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7B57F-088A-4E7D-9C89-F27A7D72432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ED01E564-6D7B-4CD1-85D8-038D690C54C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301FF6-2E8E-4F3D-AE7D-EF692EB46A6D}"/>
              </a:ext>
            </a:extLst>
          </p:cNvPr>
          <p:cNvSpPr>
            <a:spLocks noGrp="1"/>
          </p:cNvSpPr>
          <p:nvPr>
            <p:ph type="dt" sz="half" idx="10"/>
          </p:nvPr>
        </p:nvSpPr>
        <p:spPr/>
        <p:txBody>
          <a:bodyPr/>
          <a:lstStyle/>
          <a:p>
            <a:fld id="{F4DC4797-F27B-42B9-A628-A1F40AFFB71A}" type="datetime1">
              <a:rPr lang="en-US" smtClean="0"/>
              <a:t>11/10/2020</a:t>
            </a:fld>
            <a:endParaRPr lang="en-US" dirty="0"/>
          </a:p>
        </p:txBody>
      </p:sp>
      <p:sp>
        <p:nvSpPr>
          <p:cNvPr id="5" name="Footer Placeholder 4">
            <a:extLst>
              <a:ext uri="{FF2B5EF4-FFF2-40B4-BE49-F238E27FC236}">
                <a16:creationId xmlns:a16="http://schemas.microsoft.com/office/drawing/2014/main" id="{BB19A7DB-9270-466E-92CE-7BCCCEB17BD1}"/>
              </a:ext>
            </a:extLst>
          </p:cNvPr>
          <p:cNvSpPr>
            <a:spLocks noGrp="1"/>
          </p:cNvSpPr>
          <p:nvPr>
            <p:ph type="ftr" sz="quarter" idx="11"/>
          </p:nvPr>
        </p:nvSpPr>
        <p:spPr/>
        <p:txBody>
          <a:bodyPr/>
          <a:lstStyle/>
          <a:p>
            <a:r>
              <a:rPr lang="en-US"/>
              <a:t>A voice of the Independent C-Stores</a:t>
            </a:r>
            <a:endParaRPr lang="en-US" dirty="0"/>
          </a:p>
        </p:txBody>
      </p:sp>
      <p:sp>
        <p:nvSpPr>
          <p:cNvPr id="6" name="Slide Number Placeholder 5">
            <a:extLst>
              <a:ext uri="{FF2B5EF4-FFF2-40B4-BE49-F238E27FC236}">
                <a16:creationId xmlns:a16="http://schemas.microsoft.com/office/drawing/2014/main" id="{F702EB74-6C72-4398-9071-2FE8C45A9F28}"/>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2149929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986E0-A46C-40F1-8C02-C54CAFED3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047B24-F51C-471B-A8EE-FF40D6F776D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3928F1-AC1A-40EE-AA46-168171E51BA2}"/>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3CD278-96EA-4A47-ACDA-4FD339307F1B}"/>
              </a:ext>
            </a:extLst>
          </p:cNvPr>
          <p:cNvSpPr>
            <a:spLocks noGrp="1"/>
          </p:cNvSpPr>
          <p:nvPr>
            <p:ph type="dt" sz="half" idx="10"/>
          </p:nvPr>
        </p:nvSpPr>
        <p:spPr/>
        <p:txBody>
          <a:bodyPr/>
          <a:lstStyle/>
          <a:p>
            <a:fld id="{B858C49D-CDB7-4D21-BBA7-DB8EFE76A2BD}" type="datetime1">
              <a:rPr lang="en-US" smtClean="0"/>
              <a:t>11/10/2020</a:t>
            </a:fld>
            <a:endParaRPr lang="en-US" dirty="0"/>
          </a:p>
        </p:txBody>
      </p:sp>
      <p:sp>
        <p:nvSpPr>
          <p:cNvPr id="6" name="Footer Placeholder 5">
            <a:extLst>
              <a:ext uri="{FF2B5EF4-FFF2-40B4-BE49-F238E27FC236}">
                <a16:creationId xmlns:a16="http://schemas.microsoft.com/office/drawing/2014/main" id="{6C86BA91-2CFD-477D-A32F-665A2E24A1A4}"/>
              </a:ext>
            </a:extLst>
          </p:cNvPr>
          <p:cNvSpPr>
            <a:spLocks noGrp="1"/>
          </p:cNvSpPr>
          <p:nvPr>
            <p:ph type="ftr" sz="quarter" idx="11"/>
          </p:nvPr>
        </p:nvSpPr>
        <p:spPr/>
        <p:txBody>
          <a:bodyPr/>
          <a:lstStyle/>
          <a:p>
            <a:r>
              <a:rPr lang="en-US"/>
              <a:t>A voice of the Independent C-Stores</a:t>
            </a:r>
            <a:endParaRPr lang="en-US" dirty="0"/>
          </a:p>
        </p:txBody>
      </p:sp>
      <p:sp>
        <p:nvSpPr>
          <p:cNvPr id="7" name="Slide Number Placeholder 6">
            <a:extLst>
              <a:ext uri="{FF2B5EF4-FFF2-40B4-BE49-F238E27FC236}">
                <a16:creationId xmlns:a16="http://schemas.microsoft.com/office/drawing/2014/main" id="{DCA5053B-3790-4A04-BB27-E1E97B3B31AA}"/>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2932789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7C242-B20F-4C2C-95BA-C0854BBF2698}"/>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F2AC1E-5761-49F6-A5C6-8748C0E36A8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2F79F59-5CEE-4CD1-A93D-B6F8C228EBA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4DCFC4-9B49-4D9B-83F6-B4E9A00C413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9F908E1-0DBF-4CBE-AEEB-4BFFBFC01FE0}"/>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9C19A9-9C2E-4B17-B551-A3CA5DA8C434}"/>
              </a:ext>
            </a:extLst>
          </p:cNvPr>
          <p:cNvSpPr>
            <a:spLocks noGrp="1"/>
          </p:cNvSpPr>
          <p:nvPr>
            <p:ph type="dt" sz="half" idx="10"/>
          </p:nvPr>
        </p:nvSpPr>
        <p:spPr/>
        <p:txBody>
          <a:bodyPr/>
          <a:lstStyle/>
          <a:p>
            <a:fld id="{4DE02F69-B786-48FE-A949-A43AF31D6C53}" type="datetime1">
              <a:rPr lang="en-US" smtClean="0"/>
              <a:t>11/10/2020</a:t>
            </a:fld>
            <a:endParaRPr lang="en-US" dirty="0"/>
          </a:p>
        </p:txBody>
      </p:sp>
      <p:sp>
        <p:nvSpPr>
          <p:cNvPr id="8" name="Footer Placeholder 7">
            <a:extLst>
              <a:ext uri="{FF2B5EF4-FFF2-40B4-BE49-F238E27FC236}">
                <a16:creationId xmlns:a16="http://schemas.microsoft.com/office/drawing/2014/main" id="{B9CC6667-26F4-418B-9BE5-2A4001A86C31}"/>
              </a:ext>
            </a:extLst>
          </p:cNvPr>
          <p:cNvSpPr>
            <a:spLocks noGrp="1"/>
          </p:cNvSpPr>
          <p:nvPr>
            <p:ph type="ftr" sz="quarter" idx="11"/>
          </p:nvPr>
        </p:nvSpPr>
        <p:spPr/>
        <p:txBody>
          <a:bodyPr/>
          <a:lstStyle/>
          <a:p>
            <a:r>
              <a:rPr lang="en-US"/>
              <a:t>A voice of the Independent C-Stores</a:t>
            </a:r>
            <a:endParaRPr lang="en-US" dirty="0"/>
          </a:p>
        </p:txBody>
      </p:sp>
      <p:sp>
        <p:nvSpPr>
          <p:cNvPr id="9" name="Slide Number Placeholder 8">
            <a:extLst>
              <a:ext uri="{FF2B5EF4-FFF2-40B4-BE49-F238E27FC236}">
                <a16:creationId xmlns:a16="http://schemas.microsoft.com/office/drawing/2014/main" id="{89E177DE-B324-4884-865F-F738B680625E}"/>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1456275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E8EF7-8409-4FFF-96D2-5DE60CE69E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70C5C0-AB56-4AE3-9A5C-ACBBBC95E7ED}"/>
              </a:ext>
            </a:extLst>
          </p:cNvPr>
          <p:cNvSpPr>
            <a:spLocks noGrp="1"/>
          </p:cNvSpPr>
          <p:nvPr>
            <p:ph type="dt" sz="half" idx="10"/>
          </p:nvPr>
        </p:nvSpPr>
        <p:spPr/>
        <p:txBody>
          <a:bodyPr/>
          <a:lstStyle/>
          <a:p>
            <a:fld id="{948E0ED6-B1DB-4628-98E0-7A4FBFF7A75C}" type="datetime1">
              <a:rPr lang="en-US" smtClean="0"/>
              <a:t>11/10/2020</a:t>
            </a:fld>
            <a:endParaRPr lang="en-US" dirty="0"/>
          </a:p>
        </p:txBody>
      </p:sp>
      <p:sp>
        <p:nvSpPr>
          <p:cNvPr id="4" name="Footer Placeholder 3">
            <a:extLst>
              <a:ext uri="{FF2B5EF4-FFF2-40B4-BE49-F238E27FC236}">
                <a16:creationId xmlns:a16="http://schemas.microsoft.com/office/drawing/2014/main" id="{928CE4A6-741C-4D56-9EE2-97388C3C361C}"/>
              </a:ext>
            </a:extLst>
          </p:cNvPr>
          <p:cNvSpPr>
            <a:spLocks noGrp="1"/>
          </p:cNvSpPr>
          <p:nvPr>
            <p:ph type="ftr" sz="quarter" idx="11"/>
          </p:nvPr>
        </p:nvSpPr>
        <p:spPr/>
        <p:txBody>
          <a:bodyPr/>
          <a:lstStyle/>
          <a:p>
            <a:r>
              <a:rPr lang="en-US"/>
              <a:t>A voice of the Independent C-Stores</a:t>
            </a:r>
            <a:endParaRPr lang="en-US" dirty="0"/>
          </a:p>
        </p:txBody>
      </p:sp>
      <p:sp>
        <p:nvSpPr>
          <p:cNvPr id="5" name="Slide Number Placeholder 4">
            <a:extLst>
              <a:ext uri="{FF2B5EF4-FFF2-40B4-BE49-F238E27FC236}">
                <a16:creationId xmlns:a16="http://schemas.microsoft.com/office/drawing/2014/main" id="{7CDDF8C7-2CF0-43AD-9FCE-D61D20A00250}"/>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1769942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FFF9A9-3C1D-45B5-9596-E1AF7DE19734}"/>
              </a:ext>
            </a:extLst>
          </p:cNvPr>
          <p:cNvSpPr>
            <a:spLocks noGrp="1"/>
          </p:cNvSpPr>
          <p:nvPr>
            <p:ph type="dt" sz="half" idx="10"/>
          </p:nvPr>
        </p:nvSpPr>
        <p:spPr/>
        <p:txBody>
          <a:bodyPr/>
          <a:lstStyle/>
          <a:p>
            <a:fld id="{E39C5463-4832-42D7-AFD6-57969D0AF1B5}" type="datetime1">
              <a:rPr lang="en-US" smtClean="0"/>
              <a:t>11/10/2020</a:t>
            </a:fld>
            <a:endParaRPr lang="en-US" dirty="0"/>
          </a:p>
        </p:txBody>
      </p:sp>
      <p:sp>
        <p:nvSpPr>
          <p:cNvPr id="3" name="Footer Placeholder 2">
            <a:extLst>
              <a:ext uri="{FF2B5EF4-FFF2-40B4-BE49-F238E27FC236}">
                <a16:creationId xmlns:a16="http://schemas.microsoft.com/office/drawing/2014/main" id="{7BD6D200-0A7E-426E-85D2-1A9B10FD1236}"/>
              </a:ext>
            </a:extLst>
          </p:cNvPr>
          <p:cNvSpPr>
            <a:spLocks noGrp="1"/>
          </p:cNvSpPr>
          <p:nvPr>
            <p:ph type="ftr" sz="quarter" idx="11"/>
          </p:nvPr>
        </p:nvSpPr>
        <p:spPr/>
        <p:txBody>
          <a:bodyPr/>
          <a:lstStyle/>
          <a:p>
            <a:r>
              <a:rPr lang="en-US"/>
              <a:t>A voice of the Independent C-Stores</a:t>
            </a:r>
            <a:endParaRPr lang="en-US" dirty="0"/>
          </a:p>
        </p:txBody>
      </p:sp>
      <p:sp>
        <p:nvSpPr>
          <p:cNvPr id="4" name="Slide Number Placeholder 3">
            <a:extLst>
              <a:ext uri="{FF2B5EF4-FFF2-40B4-BE49-F238E27FC236}">
                <a16:creationId xmlns:a16="http://schemas.microsoft.com/office/drawing/2014/main" id="{C6B116B5-7A5C-4379-955F-BD42E2CA6C91}"/>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134444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C06-2600-4325-AB53-8F671879AB9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08091913-2787-4EA8-A4CD-80787D0CFE3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7ADC74-A82E-40CB-82E3-3012B7F63D0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1C2D17F-AC46-4F0F-9A4A-6AC4445ABD16}"/>
              </a:ext>
            </a:extLst>
          </p:cNvPr>
          <p:cNvSpPr>
            <a:spLocks noGrp="1"/>
          </p:cNvSpPr>
          <p:nvPr>
            <p:ph type="dt" sz="half" idx="10"/>
          </p:nvPr>
        </p:nvSpPr>
        <p:spPr/>
        <p:txBody>
          <a:bodyPr/>
          <a:lstStyle/>
          <a:p>
            <a:fld id="{81E9A730-C8CD-4C94-8D21-C5FAC4F37D23}" type="datetime1">
              <a:rPr lang="en-US" smtClean="0"/>
              <a:t>11/10/2020</a:t>
            </a:fld>
            <a:endParaRPr lang="en-US" dirty="0"/>
          </a:p>
        </p:txBody>
      </p:sp>
      <p:sp>
        <p:nvSpPr>
          <p:cNvPr id="6" name="Footer Placeholder 5">
            <a:extLst>
              <a:ext uri="{FF2B5EF4-FFF2-40B4-BE49-F238E27FC236}">
                <a16:creationId xmlns:a16="http://schemas.microsoft.com/office/drawing/2014/main" id="{814D97C3-B3C5-4BAF-A9DA-D3F05E78A1C7}"/>
              </a:ext>
            </a:extLst>
          </p:cNvPr>
          <p:cNvSpPr>
            <a:spLocks noGrp="1"/>
          </p:cNvSpPr>
          <p:nvPr>
            <p:ph type="ftr" sz="quarter" idx="11"/>
          </p:nvPr>
        </p:nvSpPr>
        <p:spPr/>
        <p:txBody>
          <a:bodyPr/>
          <a:lstStyle/>
          <a:p>
            <a:r>
              <a:rPr lang="en-US"/>
              <a:t>A voice of the Independent C-Stores</a:t>
            </a:r>
            <a:endParaRPr lang="en-US" dirty="0"/>
          </a:p>
        </p:txBody>
      </p:sp>
      <p:sp>
        <p:nvSpPr>
          <p:cNvPr id="7" name="Slide Number Placeholder 6">
            <a:extLst>
              <a:ext uri="{FF2B5EF4-FFF2-40B4-BE49-F238E27FC236}">
                <a16:creationId xmlns:a16="http://schemas.microsoft.com/office/drawing/2014/main" id="{82372D00-F160-4750-A658-779647CF4647}"/>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1024185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D8BDE-BD1D-42E5-8A5B-1FFCA04E6EA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4F9EEA7-A094-4C0B-BDD1-14754A3FAF9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F6C71B8-0BF7-46E5-9C4A-BB5C3218577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E1722E8-D113-445A-A3AF-2F9CBA147EDC}"/>
              </a:ext>
            </a:extLst>
          </p:cNvPr>
          <p:cNvSpPr>
            <a:spLocks noGrp="1"/>
          </p:cNvSpPr>
          <p:nvPr>
            <p:ph type="dt" sz="half" idx="10"/>
          </p:nvPr>
        </p:nvSpPr>
        <p:spPr/>
        <p:txBody>
          <a:bodyPr/>
          <a:lstStyle/>
          <a:p>
            <a:fld id="{4617EA44-02CA-4444-9778-9744AA7E2BE8}" type="datetime1">
              <a:rPr lang="en-US" smtClean="0"/>
              <a:t>11/10/2020</a:t>
            </a:fld>
            <a:endParaRPr lang="en-US" dirty="0"/>
          </a:p>
        </p:txBody>
      </p:sp>
      <p:sp>
        <p:nvSpPr>
          <p:cNvPr id="6" name="Footer Placeholder 5">
            <a:extLst>
              <a:ext uri="{FF2B5EF4-FFF2-40B4-BE49-F238E27FC236}">
                <a16:creationId xmlns:a16="http://schemas.microsoft.com/office/drawing/2014/main" id="{DE1FF314-7D72-4D94-AC4A-B3D3BFFAD6B4}"/>
              </a:ext>
            </a:extLst>
          </p:cNvPr>
          <p:cNvSpPr>
            <a:spLocks noGrp="1"/>
          </p:cNvSpPr>
          <p:nvPr>
            <p:ph type="ftr" sz="quarter" idx="11"/>
          </p:nvPr>
        </p:nvSpPr>
        <p:spPr/>
        <p:txBody>
          <a:bodyPr/>
          <a:lstStyle/>
          <a:p>
            <a:r>
              <a:rPr lang="en-US"/>
              <a:t>A voice of the Independent C-Stores</a:t>
            </a:r>
            <a:endParaRPr lang="en-US" dirty="0"/>
          </a:p>
        </p:txBody>
      </p:sp>
      <p:sp>
        <p:nvSpPr>
          <p:cNvPr id="7" name="Slide Number Placeholder 6">
            <a:extLst>
              <a:ext uri="{FF2B5EF4-FFF2-40B4-BE49-F238E27FC236}">
                <a16:creationId xmlns:a16="http://schemas.microsoft.com/office/drawing/2014/main" id="{A0246BC8-54BC-467E-BEAB-C142EEAAAD89}"/>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394397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48ABF-5C49-490C-867E-5F8EA4C283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83716F-DB01-40EF-8FC8-A464932F70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FBAE5C-8BBA-45FF-BB47-48C17BE5E3F3}"/>
              </a:ext>
            </a:extLst>
          </p:cNvPr>
          <p:cNvSpPr>
            <a:spLocks noGrp="1"/>
          </p:cNvSpPr>
          <p:nvPr>
            <p:ph type="dt" sz="half" idx="10"/>
          </p:nvPr>
        </p:nvSpPr>
        <p:spPr/>
        <p:txBody>
          <a:bodyPr/>
          <a:lstStyle/>
          <a:p>
            <a:fld id="{094BB1A6-18FE-49A6-9725-00C9A2E5A630}" type="datetime1">
              <a:rPr lang="en-US" smtClean="0"/>
              <a:t>11/10/2020</a:t>
            </a:fld>
            <a:endParaRPr lang="en-US" dirty="0"/>
          </a:p>
        </p:txBody>
      </p:sp>
      <p:sp>
        <p:nvSpPr>
          <p:cNvPr id="5" name="Footer Placeholder 4">
            <a:extLst>
              <a:ext uri="{FF2B5EF4-FFF2-40B4-BE49-F238E27FC236}">
                <a16:creationId xmlns:a16="http://schemas.microsoft.com/office/drawing/2014/main" id="{3BF75238-13EB-447B-9F37-33598EE89983}"/>
              </a:ext>
            </a:extLst>
          </p:cNvPr>
          <p:cNvSpPr>
            <a:spLocks noGrp="1"/>
          </p:cNvSpPr>
          <p:nvPr>
            <p:ph type="ftr" sz="quarter" idx="11"/>
          </p:nvPr>
        </p:nvSpPr>
        <p:spPr/>
        <p:txBody>
          <a:bodyPr/>
          <a:lstStyle/>
          <a:p>
            <a:r>
              <a:rPr lang="en-US"/>
              <a:t>A voice of the Independent C-Stores</a:t>
            </a:r>
            <a:endParaRPr lang="en-US" dirty="0"/>
          </a:p>
        </p:txBody>
      </p:sp>
      <p:sp>
        <p:nvSpPr>
          <p:cNvPr id="6" name="Slide Number Placeholder 5">
            <a:extLst>
              <a:ext uri="{FF2B5EF4-FFF2-40B4-BE49-F238E27FC236}">
                <a16:creationId xmlns:a16="http://schemas.microsoft.com/office/drawing/2014/main" id="{75EC997A-2C84-4018-929F-1BFADC59178B}"/>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3327911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AC3DA9-5919-4959-ADF2-0E64243E462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3EB74E-DB60-4CA8-8937-A0074C47F72E}"/>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74F52A-2C3A-47CD-985D-ACC7C6584BCF}"/>
              </a:ext>
            </a:extLst>
          </p:cNvPr>
          <p:cNvSpPr>
            <a:spLocks noGrp="1"/>
          </p:cNvSpPr>
          <p:nvPr>
            <p:ph type="dt" sz="half" idx="10"/>
          </p:nvPr>
        </p:nvSpPr>
        <p:spPr/>
        <p:txBody>
          <a:bodyPr/>
          <a:lstStyle/>
          <a:p>
            <a:fld id="{2A7F50FB-CF7A-43B7-9EFA-02FBD32969A4}" type="datetime1">
              <a:rPr lang="en-US" smtClean="0"/>
              <a:t>11/10/2020</a:t>
            </a:fld>
            <a:endParaRPr lang="en-US" dirty="0"/>
          </a:p>
        </p:txBody>
      </p:sp>
      <p:sp>
        <p:nvSpPr>
          <p:cNvPr id="5" name="Footer Placeholder 4">
            <a:extLst>
              <a:ext uri="{FF2B5EF4-FFF2-40B4-BE49-F238E27FC236}">
                <a16:creationId xmlns:a16="http://schemas.microsoft.com/office/drawing/2014/main" id="{476E9B7C-C2B7-4195-92E2-2F5841255DAA}"/>
              </a:ext>
            </a:extLst>
          </p:cNvPr>
          <p:cNvSpPr>
            <a:spLocks noGrp="1"/>
          </p:cNvSpPr>
          <p:nvPr>
            <p:ph type="ftr" sz="quarter" idx="11"/>
          </p:nvPr>
        </p:nvSpPr>
        <p:spPr/>
        <p:txBody>
          <a:bodyPr/>
          <a:lstStyle/>
          <a:p>
            <a:r>
              <a:rPr lang="en-US"/>
              <a:t>A voice of the Independent C-Stores</a:t>
            </a:r>
            <a:endParaRPr lang="en-US" dirty="0"/>
          </a:p>
        </p:txBody>
      </p:sp>
      <p:sp>
        <p:nvSpPr>
          <p:cNvPr id="6" name="Slide Number Placeholder 5">
            <a:extLst>
              <a:ext uri="{FF2B5EF4-FFF2-40B4-BE49-F238E27FC236}">
                <a16:creationId xmlns:a16="http://schemas.microsoft.com/office/drawing/2014/main" id="{91C66D52-9A57-4E45-ACF0-3D335F74FE6B}"/>
              </a:ext>
            </a:extLst>
          </p:cNvPr>
          <p:cNvSpPr>
            <a:spLocks noGrp="1"/>
          </p:cNvSpPr>
          <p:nvPr>
            <p:ph type="sldNum" sz="quarter" idx="12"/>
          </p:nvPr>
        </p:nvSpPr>
        <p:spPr/>
        <p:txBody>
          <a:body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1321851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013D81-5728-4AB5-9214-1D519C755FD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A23FDA-D3EC-4F06-B8A6-08945259AAA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FC878-53BF-436F-BA1F-F1BDADB3BFB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AFAD678-A220-4B4B-87AE-BFBF94F8C610}" type="datetime1">
              <a:rPr lang="en-US" smtClean="0"/>
              <a:t>11/10/2020</a:t>
            </a:fld>
            <a:endParaRPr lang="en-US" dirty="0"/>
          </a:p>
        </p:txBody>
      </p:sp>
      <p:sp>
        <p:nvSpPr>
          <p:cNvPr id="5" name="Footer Placeholder 4">
            <a:extLst>
              <a:ext uri="{FF2B5EF4-FFF2-40B4-BE49-F238E27FC236}">
                <a16:creationId xmlns:a16="http://schemas.microsoft.com/office/drawing/2014/main" id="{79DB5B18-775A-4370-995F-95DE905C2CB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A voice of the Independent C-Stores</a:t>
            </a:r>
            <a:endParaRPr lang="en-US" dirty="0"/>
          </a:p>
        </p:txBody>
      </p:sp>
      <p:sp>
        <p:nvSpPr>
          <p:cNvPr id="6" name="Slide Number Placeholder 5">
            <a:extLst>
              <a:ext uri="{FF2B5EF4-FFF2-40B4-BE49-F238E27FC236}">
                <a16:creationId xmlns:a16="http://schemas.microsoft.com/office/drawing/2014/main" id="{175EAE45-E95E-4F21-975C-462246747FE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970186-C97D-46D9-A3AC-FA29857BE6B7}" type="slidenum">
              <a:rPr lang="en-US" smtClean="0"/>
              <a:pPr/>
              <a:t>‹#›</a:t>
            </a:fld>
            <a:endParaRPr lang="en-US" dirty="0"/>
          </a:p>
        </p:txBody>
      </p:sp>
    </p:spTree>
    <p:extLst>
      <p:ext uri="{BB962C8B-B14F-4D97-AF65-F5344CB8AC3E}">
        <p14:creationId xmlns:p14="http://schemas.microsoft.com/office/powerpoint/2010/main" val="152172278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7">
            <a:extLst>
              <a:ext uri="{FF2B5EF4-FFF2-40B4-BE49-F238E27FC236}">
                <a16:creationId xmlns:a16="http://schemas.microsoft.com/office/drawing/2014/main" id="{50E4112E-9FA3-4941-8887-63D3941CCCED}"/>
              </a:ext>
            </a:extLst>
          </p:cNvPr>
          <p:cNvSpPr txBox="1">
            <a:spLocks/>
          </p:cNvSpPr>
          <p:nvPr/>
        </p:nvSpPr>
        <p:spPr>
          <a:xfrm>
            <a:off x="272473" y="919218"/>
            <a:ext cx="4648200" cy="743921"/>
          </a:xfrm>
          <a:prstGeom prst="rect">
            <a:avLst/>
          </a:prstGeom>
        </p:spPr>
        <p:txBody>
          <a:bodyPr vert="horz" wrap="square" lIns="0" tIns="310006" rIns="0" bIns="0" rtlCol="0">
            <a:sp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marL="739140" marR="5080" indent="-295275" algn="l">
              <a:spcBef>
                <a:spcPts val="95"/>
              </a:spcBef>
            </a:pPr>
            <a:r>
              <a:rPr lang="en-US" sz="2800" b="1" i="0" dirty="0">
                <a:effectLst/>
                <a:latin typeface="Arial,Helvetica"/>
              </a:rPr>
              <a:t>Past, Present &amp; Future</a:t>
            </a:r>
            <a:endParaRPr lang="en-US" sz="3800" dirty="0">
              <a:latin typeface="Arial"/>
              <a:cs typeface="Arial"/>
            </a:endParaRPr>
          </a:p>
        </p:txBody>
      </p:sp>
      <p:sp>
        <p:nvSpPr>
          <p:cNvPr id="3" name="Rectangle 2">
            <a:extLst>
              <a:ext uri="{FF2B5EF4-FFF2-40B4-BE49-F238E27FC236}">
                <a16:creationId xmlns:a16="http://schemas.microsoft.com/office/drawing/2014/main" id="{E5FB0420-0F80-4AE5-8FFC-6B6B74A00C4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8">
            <a:extLst>
              <a:ext uri="{FF2B5EF4-FFF2-40B4-BE49-F238E27FC236}">
                <a16:creationId xmlns:a16="http://schemas.microsoft.com/office/drawing/2014/main" id="{A09BCA7D-1E16-40ED-8318-3A0D66D88054}"/>
              </a:ext>
            </a:extLst>
          </p:cNvPr>
          <p:cNvSpPr txBox="1"/>
          <p:nvPr/>
        </p:nvSpPr>
        <p:spPr>
          <a:xfrm>
            <a:off x="4953000" y="4876800"/>
            <a:ext cx="4019298" cy="1281761"/>
          </a:xfrm>
          <a:prstGeom prst="rect">
            <a:avLst/>
          </a:prstGeom>
        </p:spPr>
        <p:txBody>
          <a:bodyPr vert="horz" wrap="square" lIns="0" tIns="12065" rIns="0" bIns="0" rtlCol="0">
            <a:spAutoFit/>
          </a:bodyPr>
          <a:lstStyle/>
          <a:p>
            <a:pPr marL="303530" marR="5080" indent="-291465">
              <a:lnSpc>
                <a:spcPct val="100000"/>
              </a:lnSpc>
              <a:spcBef>
                <a:spcPts val="95"/>
              </a:spcBef>
            </a:pPr>
            <a:r>
              <a:rPr lang="en-US" sz="2000" spc="-5" dirty="0">
                <a:cs typeface="Arial"/>
              </a:rPr>
              <a:t>United C-Stores</a:t>
            </a:r>
          </a:p>
          <a:p>
            <a:pPr marL="303530" marR="5080" indent="-291465">
              <a:lnSpc>
                <a:spcPct val="100000"/>
              </a:lnSpc>
              <a:spcBef>
                <a:spcPts val="95"/>
              </a:spcBef>
            </a:pPr>
            <a:r>
              <a:rPr lang="en-US" sz="2000" spc="-10" dirty="0">
                <a:cs typeface="Arial"/>
              </a:rPr>
              <a:t>David Jaffer</a:t>
            </a:r>
          </a:p>
          <a:p>
            <a:pPr marL="303530" marR="5080" indent="-291465">
              <a:lnSpc>
                <a:spcPct val="100000"/>
              </a:lnSpc>
              <a:spcBef>
                <a:spcPts val="95"/>
              </a:spcBef>
            </a:pPr>
            <a:r>
              <a:rPr lang="en-US" sz="2000" spc="-10" dirty="0">
                <a:cs typeface="Arial"/>
              </a:rPr>
              <a:t>(770) 939-8720</a:t>
            </a:r>
          </a:p>
          <a:p>
            <a:pPr marL="303530" marR="5080" indent="-291465">
              <a:lnSpc>
                <a:spcPct val="100000"/>
              </a:lnSpc>
              <a:spcBef>
                <a:spcPts val="95"/>
              </a:spcBef>
            </a:pPr>
            <a:r>
              <a:rPr lang="en-US" sz="2000" spc="-10" dirty="0">
                <a:cs typeface="Arial"/>
              </a:rPr>
              <a:t>djaffer@jafferlaw.com</a:t>
            </a:r>
          </a:p>
        </p:txBody>
      </p:sp>
      <p:sp>
        <p:nvSpPr>
          <p:cNvPr id="4" name="Footer Placeholder 3">
            <a:extLst>
              <a:ext uri="{FF2B5EF4-FFF2-40B4-BE49-F238E27FC236}">
                <a16:creationId xmlns:a16="http://schemas.microsoft.com/office/drawing/2014/main" id="{4967A7D5-F24F-49BF-9072-2D4D9AD7123E}"/>
              </a:ext>
            </a:extLst>
          </p:cNvPr>
          <p:cNvSpPr>
            <a:spLocks noGrp="1"/>
          </p:cNvSpPr>
          <p:nvPr>
            <p:ph type="ftr" sz="quarter" idx="11"/>
          </p:nvPr>
        </p:nvSpPr>
        <p:spPr>
          <a:xfrm>
            <a:off x="2895600" y="6580979"/>
            <a:ext cx="3352800" cy="365125"/>
          </a:xfrm>
        </p:spPr>
        <p:txBody>
          <a:bodyPr/>
          <a:lstStyle/>
          <a:p>
            <a:r>
              <a:rPr lang="en-US" dirty="0"/>
              <a:t>A voice of the Independent C-Stores</a:t>
            </a:r>
          </a:p>
        </p:txBody>
      </p:sp>
      <p:sp>
        <p:nvSpPr>
          <p:cNvPr id="6" name="Rectangle 5">
            <a:extLst>
              <a:ext uri="{FF2B5EF4-FFF2-40B4-BE49-F238E27FC236}">
                <a16:creationId xmlns:a16="http://schemas.microsoft.com/office/drawing/2014/main" id="{90219220-9344-4662-883C-0043D6995467}"/>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2" name="TextBox 1">
            <a:extLst>
              <a:ext uri="{FF2B5EF4-FFF2-40B4-BE49-F238E27FC236}">
                <a16:creationId xmlns:a16="http://schemas.microsoft.com/office/drawing/2014/main" id="{3DA15144-CCD8-4401-81A4-1E1426E27C11}"/>
              </a:ext>
            </a:extLst>
          </p:cNvPr>
          <p:cNvSpPr txBox="1"/>
          <p:nvPr/>
        </p:nvSpPr>
        <p:spPr>
          <a:xfrm>
            <a:off x="152400" y="77076"/>
            <a:ext cx="3429000" cy="630942"/>
          </a:xfrm>
          <a:prstGeom prst="rect">
            <a:avLst/>
          </a:prstGeom>
          <a:noFill/>
        </p:spPr>
        <p:txBody>
          <a:bodyPr wrap="square" rtlCol="0">
            <a:spAutoFit/>
          </a:bodyPr>
          <a:lstStyle/>
          <a:p>
            <a:r>
              <a:rPr lang="en-US" sz="3500" b="1" i="0" spc="-5" dirty="0"/>
              <a:t>COAM Industry</a:t>
            </a:r>
            <a:endParaRPr lang="en-US" dirty="0"/>
          </a:p>
        </p:txBody>
      </p:sp>
      <p:sp>
        <p:nvSpPr>
          <p:cNvPr id="11" name="object 7">
            <a:extLst>
              <a:ext uri="{FF2B5EF4-FFF2-40B4-BE49-F238E27FC236}">
                <a16:creationId xmlns:a16="http://schemas.microsoft.com/office/drawing/2014/main" id="{8BD2A8CB-A94F-4155-85EC-940AAFCF9177}"/>
              </a:ext>
            </a:extLst>
          </p:cNvPr>
          <p:cNvSpPr txBox="1">
            <a:spLocks/>
          </p:cNvSpPr>
          <p:nvPr/>
        </p:nvSpPr>
        <p:spPr>
          <a:xfrm>
            <a:off x="272473" y="2015630"/>
            <a:ext cx="8134098" cy="1390251"/>
          </a:xfrm>
          <a:prstGeom prst="rect">
            <a:avLst/>
          </a:prstGeom>
        </p:spPr>
        <p:txBody>
          <a:bodyPr vert="horz" wrap="square" lIns="0" tIns="310006" rIns="0" bIns="0" rtlCol="0">
            <a:sp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marL="739140" marR="5080" indent="-295275" algn="l">
              <a:spcBef>
                <a:spcPts val="95"/>
              </a:spcBef>
            </a:pPr>
            <a:r>
              <a:rPr lang="en-US" sz="3500" i="1" spc="-5" dirty="0">
                <a:solidFill>
                  <a:srgbClr val="FF0000"/>
                </a:solidFill>
              </a:rPr>
              <a:t>“</a:t>
            </a:r>
            <a:r>
              <a:rPr lang="en-US" sz="3500" b="1" i="1" dirty="0">
                <a:solidFill>
                  <a:srgbClr val="FF0000"/>
                </a:solidFill>
                <a:effectLst/>
                <a:latin typeface="Arial,Helvetica"/>
              </a:rPr>
              <a:t>Prediction is very difficult, especially if it's about the future.</a:t>
            </a:r>
            <a:r>
              <a:rPr lang="en-US" sz="3500" i="1" spc="-5" dirty="0">
                <a:solidFill>
                  <a:srgbClr val="FF0000"/>
                </a:solidFill>
              </a:rPr>
              <a:t>”</a:t>
            </a:r>
            <a:endParaRPr lang="en-US" sz="3500" i="1" dirty="0">
              <a:solidFill>
                <a:srgbClr val="FF0000"/>
              </a:solidFill>
              <a:latin typeface="Arial"/>
              <a:cs typeface="Arial"/>
            </a:endParaRPr>
          </a:p>
        </p:txBody>
      </p:sp>
    </p:spTree>
    <p:extLst>
      <p:ext uri="{BB962C8B-B14F-4D97-AF65-F5344CB8AC3E}">
        <p14:creationId xmlns:p14="http://schemas.microsoft.com/office/powerpoint/2010/main" val="3354753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FB0420-0F80-4AE5-8FFC-6B6B74A00C4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967A7D5-F24F-49BF-9072-2D4D9AD7123E}"/>
              </a:ext>
            </a:extLst>
          </p:cNvPr>
          <p:cNvSpPr>
            <a:spLocks noGrp="1"/>
          </p:cNvSpPr>
          <p:nvPr>
            <p:ph type="ftr" sz="quarter" idx="11"/>
          </p:nvPr>
        </p:nvSpPr>
        <p:spPr>
          <a:xfrm>
            <a:off x="2895600" y="6580979"/>
            <a:ext cx="3352800" cy="365125"/>
          </a:xfrm>
        </p:spPr>
        <p:txBody>
          <a:bodyPr/>
          <a:lstStyle/>
          <a:p>
            <a:r>
              <a:rPr lang="en-US" dirty="0"/>
              <a:t>A voice of the Independent C-Stores</a:t>
            </a:r>
          </a:p>
        </p:txBody>
      </p:sp>
      <p:sp>
        <p:nvSpPr>
          <p:cNvPr id="6" name="Rectangle 5">
            <a:extLst>
              <a:ext uri="{FF2B5EF4-FFF2-40B4-BE49-F238E27FC236}">
                <a16:creationId xmlns:a16="http://schemas.microsoft.com/office/drawing/2014/main" id="{90219220-9344-4662-883C-0043D6995467}"/>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2" name="TextBox 1">
            <a:extLst>
              <a:ext uri="{FF2B5EF4-FFF2-40B4-BE49-F238E27FC236}">
                <a16:creationId xmlns:a16="http://schemas.microsoft.com/office/drawing/2014/main" id="{3DA15144-CCD8-4401-81A4-1E1426E27C1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8" name="TextBox 7">
            <a:extLst>
              <a:ext uri="{FF2B5EF4-FFF2-40B4-BE49-F238E27FC236}">
                <a16:creationId xmlns:a16="http://schemas.microsoft.com/office/drawing/2014/main" id="{BEDF656E-C3B0-466E-A4A1-A33C6F385512}"/>
              </a:ext>
            </a:extLst>
          </p:cNvPr>
          <p:cNvSpPr txBox="1"/>
          <p:nvPr/>
        </p:nvSpPr>
        <p:spPr>
          <a:xfrm>
            <a:off x="599355" y="1447800"/>
            <a:ext cx="5655972" cy="1631216"/>
          </a:xfrm>
          <a:prstGeom prst="rect">
            <a:avLst/>
          </a:prstGeom>
          <a:noFill/>
        </p:spPr>
        <p:txBody>
          <a:bodyPr wrap="none" rtlCol="0">
            <a:spAutoFit/>
          </a:bodyPr>
          <a:lstStyle/>
          <a:p>
            <a:pPr marL="342900" indent="-342900">
              <a:buAutoNum type="arabicPeriod"/>
            </a:pPr>
            <a:r>
              <a:rPr lang="en-US" sz="2500" dirty="0">
                <a:latin typeface="Times New Roman" panose="02020603050405020304" pitchFamily="18" charset="0"/>
                <a:cs typeface="Times New Roman" panose="02020603050405020304" pitchFamily="18" charset="0"/>
              </a:rPr>
              <a:t>The future is in your hands</a:t>
            </a:r>
          </a:p>
          <a:p>
            <a:pPr marL="342900" indent="-342900">
              <a:buAutoNum type="arabicPeriod"/>
            </a:pPr>
            <a:r>
              <a:rPr lang="en-US" sz="2500" dirty="0">
                <a:latin typeface="Times New Roman" panose="02020603050405020304" pitchFamily="18" charset="0"/>
                <a:cs typeface="Times New Roman" panose="02020603050405020304" pitchFamily="18" charset="0"/>
              </a:rPr>
              <a:t>Future of Education Funding</a:t>
            </a:r>
          </a:p>
          <a:p>
            <a:pPr marL="342900" indent="-342900">
              <a:buAutoNum type="arabicPeriod"/>
            </a:pPr>
            <a:r>
              <a:rPr lang="en-US" sz="2500" dirty="0">
                <a:latin typeface="Times New Roman" panose="02020603050405020304" pitchFamily="18" charset="0"/>
                <a:cs typeface="Times New Roman" panose="02020603050405020304" pitchFamily="18" charset="0"/>
              </a:rPr>
              <a:t>Future of Responsible Gaming</a:t>
            </a:r>
          </a:p>
          <a:p>
            <a:pPr marL="342900" indent="-342900">
              <a:buAutoNum type="arabicPeriod"/>
            </a:pPr>
            <a:r>
              <a:rPr lang="en-US" sz="2500" dirty="0">
                <a:latin typeface="Times New Roman" panose="02020603050405020304" pitchFamily="18" charset="0"/>
                <a:cs typeface="Times New Roman" panose="02020603050405020304" pitchFamily="18" charset="0"/>
              </a:rPr>
              <a:t>Future of Sensible COAM Legislation</a:t>
            </a:r>
          </a:p>
        </p:txBody>
      </p:sp>
    </p:spTree>
    <p:extLst>
      <p:ext uri="{BB962C8B-B14F-4D97-AF65-F5344CB8AC3E}">
        <p14:creationId xmlns:p14="http://schemas.microsoft.com/office/powerpoint/2010/main" val="1381099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FB0420-0F80-4AE5-8FFC-6B6B74A00C4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967A7D5-F24F-49BF-9072-2D4D9AD7123E}"/>
              </a:ext>
            </a:extLst>
          </p:cNvPr>
          <p:cNvSpPr>
            <a:spLocks noGrp="1"/>
          </p:cNvSpPr>
          <p:nvPr>
            <p:ph type="ftr" sz="quarter" idx="11"/>
          </p:nvPr>
        </p:nvSpPr>
        <p:spPr>
          <a:xfrm>
            <a:off x="2895600" y="6580979"/>
            <a:ext cx="3352800" cy="365125"/>
          </a:xfrm>
        </p:spPr>
        <p:txBody>
          <a:bodyPr/>
          <a:lstStyle/>
          <a:p>
            <a:r>
              <a:rPr lang="en-US" dirty="0"/>
              <a:t>A voice of the Independent C-Stores</a:t>
            </a:r>
          </a:p>
        </p:txBody>
      </p:sp>
      <p:sp>
        <p:nvSpPr>
          <p:cNvPr id="6" name="Rectangle 5">
            <a:extLst>
              <a:ext uri="{FF2B5EF4-FFF2-40B4-BE49-F238E27FC236}">
                <a16:creationId xmlns:a16="http://schemas.microsoft.com/office/drawing/2014/main" id="{90219220-9344-4662-883C-0043D6995467}"/>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7" name="TextBox 6">
            <a:extLst>
              <a:ext uri="{FF2B5EF4-FFF2-40B4-BE49-F238E27FC236}">
                <a16:creationId xmlns:a16="http://schemas.microsoft.com/office/drawing/2014/main" id="{74929C73-546D-4D69-9C03-9B98841744F3}"/>
              </a:ext>
            </a:extLst>
          </p:cNvPr>
          <p:cNvSpPr txBox="1"/>
          <p:nvPr/>
        </p:nvSpPr>
        <p:spPr>
          <a:xfrm>
            <a:off x="609600" y="1524000"/>
            <a:ext cx="7349128" cy="2585323"/>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Proposed Legislative Framework – Three Prong Test</a:t>
            </a:r>
          </a:p>
          <a:p>
            <a:endParaRPr lang="en-US" sz="2400" dirty="0">
              <a:latin typeface="Times New Roman" panose="02020603050405020304" pitchFamily="18" charset="0"/>
              <a:cs typeface="Times New Roman" panose="02020603050405020304" pitchFamily="18" charset="0"/>
            </a:endParaRPr>
          </a:p>
          <a:p>
            <a:pPr marL="342900" indent="-342900">
              <a:buAutoNum type="arabicPeriod"/>
            </a:pPr>
            <a:r>
              <a:rPr lang="en-US" sz="2400" dirty="0">
                <a:latin typeface="Times New Roman" panose="02020603050405020304" pitchFamily="18" charset="0"/>
                <a:cs typeface="Times New Roman" panose="02020603050405020304" pitchFamily="18" charset="0"/>
              </a:rPr>
              <a:t>Is the proposed legislation good for Georgia?</a:t>
            </a:r>
          </a:p>
          <a:p>
            <a:pPr marL="342900" indent="-342900">
              <a:buAutoNum type="arabicPeriod"/>
            </a:pPr>
            <a:r>
              <a:rPr lang="en-US" sz="2400" dirty="0">
                <a:latin typeface="Times New Roman" panose="02020603050405020304" pitchFamily="18" charset="0"/>
                <a:cs typeface="Times New Roman" panose="02020603050405020304" pitchFamily="18" charset="0"/>
              </a:rPr>
              <a:t>Can the Georgia Lottery Corporation administer the proposed legislation?</a:t>
            </a:r>
          </a:p>
          <a:p>
            <a:pPr marL="342900" indent="-342900">
              <a:buAutoNum type="arabicPeriod"/>
            </a:pPr>
            <a:r>
              <a:rPr lang="en-US" sz="2400" dirty="0">
                <a:latin typeface="Times New Roman" panose="02020603050405020304" pitchFamily="18" charset="0"/>
                <a:cs typeface="Times New Roman" panose="02020603050405020304" pitchFamily="18" charset="0"/>
              </a:rPr>
              <a:t>Is the proposed legislation equitable to the participants?  </a:t>
            </a:r>
          </a:p>
          <a:p>
            <a:endParaRPr lang="en-US" dirty="0"/>
          </a:p>
        </p:txBody>
      </p:sp>
      <p:sp>
        <p:nvSpPr>
          <p:cNvPr id="13" name="TextBox 12">
            <a:extLst>
              <a:ext uri="{FF2B5EF4-FFF2-40B4-BE49-F238E27FC236}">
                <a16:creationId xmlns:a16="http://schemas.microsoft.com/office/drawing/2014/main" id="{E66DEF7B-C7E5-4B12-B128-37C21E7B467B}"/>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Tree>
    <p:extLst>
      <p:ext uri="{BB962C8B-B14F-4D97-AF65-F5344CB8AC3E}">
        <p14:creationId xmlns:p14="http://schemas.microsoft.com/office/powerpoint/2010/main" val="1465488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FB0420-0F80-4AE5-8FFC-6B6B74A00C4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967A7D5-F24F-49BF-9072-2D4D9AD7123E}"/>
              </a:ext>
            </a:extLst>
          </p:cNvPr>
          <p:cNvSpPr>
            <a:spLocks noGrp="1"/>
          </p:cNvSpPr>
          <p:nvPr>
            <p:ph type="ftr" sz="quarter" idx="11"/>
          </p:nvPr>
        </p:nvSpPr>
        <p:spPr>
          <a:xfrm>
            <a:off x="2895600" y="6580979"/>
            <a:ext cx="3352800" cy="365125"/>
          </a:xfrm>
        </p:spPr>
        <p:txBody>
          <a:bodyPr/>
          <a:lstStyle/>
          <a:p>
            <a:r>
              <a:rPr lang="en-US" dirty="0"/>
              <a:t>A voice of the Independent C-Stores</a:t>
            </a:r>
          </a:p>
        </p:txBody>
      </p:sp>
      <p:sp>
        <p:nvSpPr>
          <p:cNvPr id="6" name="Rectangle 5">
            <a:extLst>
              <a:ext uri="{FF2B5EF4-FFF2-40B4-BE49-F238E27FC236}">
                <a16:creationId xmlns:a16="http://schemas.microsoft.com/office/drawing/2014/main" id="{90219220-9344-4662-883C-0043D6995467}"/>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9" name="TextBox 8">
            <a:extLst>
              <a:ext uri="{FF2B5EF4-FFF2-40B4-BE49-F238E27FC236}">
                <a16:creationId xmlns:a16="http://schemas.microsoft.com/office/drawing/2014/main" id="{A9888B8A-2F27-4B75-958F-0DC89C115BC7}"/>
              </a:ext>
            </a:extLst>
          </p:cNvPr>
          <p:cNvSpPr txBox="1"/>
          <p:nvPr/>
        </p:nvSpPr>
        <p:spPr>
          <a:xfrm>
            <a:off x="563418" y="955344"/>
            <a:ext cx="7334700" cy="477054"/>
          </a:xfrm>
          <a:prstGeom prst="rect">
            <a:avLst/>
          </a:prstGeom>
          <a:noFill/>
        </p:spPr>
        <p:txBody>
          <a:bodyPr wrap="none" rtlCol="0">
            <a:spAutoFit/>
          </a:bodyPr>
          <a:lstStyle/>
          <a:p>
            <a:pPr algn="ctr"/>
            <a:r>
              <a:rPr lang="en-US" sz="2500" b="1" u="sng" dirty="0">
                <a:latin typeface="Times New Roman" panose="02020603050405020304" pitchFamily="18" charset="0"/>
                <a:cs typeface="Times New Roman" panose="02020603050405020304" pitchFamily="18" charset="0"/>
              </a:rPr>
              <a:t>Independent C-Store Operators’ Recommendations:</a:t>
            </a:r>
            <a:endParaRPr lang="en-US" dirty="0"/>
          </a:p>
        </p:txBody>
      </p:sp>
      <p:sp>
        <p:nvSpPr>
          <p:cNvPr id="20" name="TextBox 19">
            <a:extLst>
              <a:ext uri="{FF2B5EF4-FFF2-40B4-BE49-F238E27FC236}">
                <a16:creationId xmlns:a16="http://schemas.microsoft.com/office/drawing/2014/main" id="{F589BEEB-941A-487D-B52B-A8EF5022036D}"/>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21" name="Rectangle 20">
            <a:extLst>
              <a:ext uri="{FF2B5EF4-FFF2-40B4-BE49-F238E27FC236}">
                <a16:creationId xmlns:a16="http://schemas.microsoft.com/office/drawing/2014/main" id="{7CB1BE39-8A44-4102-91DE-AE559622A9F9}"/>
              </a:ext>
            </a:extLst>
          </p:cNvPr>
          <p:cNvSpPr/>
          <p:nvPr/>
        </p:nvSpPr>
        <p:spPr>
          <a:xfrm>
            <a:off x="533400" y="1733348"/>
            <a:ext cx="7696200" cy="857452"/>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Allow for contract incentives and remove roadblocks, like the 9-Months Rule </a:t>
            </a:r>
            <a:endParaRPr lang="en-US" b="1" dirty="0"/>
          </a:p>
        </p:txBody>
      </p:sp>
      <p:sp>
        <p:nvSpPr>
          <p:cNvPr id="23" name="Rectangle 22">
            <a:extLst>
              <a:ext uri="{FF2B5EF4-FFF2-40B4-BE49-F238E27FC236}">
                <a16:creationId xmlns:a16="http://schemas.microsoft.com/office/drawing/2014/main" id="{E080FEA1-988F-4073-93E8-B4909906EE9A}"/>
              </a:ext>
            </a:extLst>
          </p:cNvPr>
          <p:cNvSpPr/>
          <p:nvPr/>
        </p:nvSpPr>
        <p:spPr>
          <a:xfrm>
            <a:off x="533400" y="2927148"/>
            <a:ext cx="4800600" cy="857452"/>
          </a:xfrm>
          <a:prstGeom prst="rect">
            <a:avLst/>
          </a:prstGeom>
          <a:solidFill>
            <a:schemeClr val="bg1"/>
          </a:solidFill>
          <a:ln w="38100">
            <a:solidFill>
              <a:srgbClr val="C8B1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Minimum C-Store share to be no less then 45%</a:t>
            </a:r>
            <a:endParaRPr lang="en-US" b="1" dirty="0"/>
          </a:p>
        </p:txBody>
      </p:sp>
      <p:sp>
        <p:nvSpPr>
          <p:cNvPr id="25" name="Rectangle 24">
            <a:extLst>
              <a:ext uri="{FF2B5EF4-FFF2-40B4-BE49-F238E27FC236}">
                <a16:creationId xmlns:a16="http://schemas.microsoft.com/office/drawing/2014/main" id="{3835BAA6-B405-45C8-A958-26F324E8D123}"/>
              </a:ext>
            </a:extLst>
          </p:cNvPr>
          <p:cNvSpPr/>
          <p:nvPr/>
        </p:nvSpPr>
        <p:spPr>
          <a:xfrm>
            <a:off x="533400" y="4120948"/>
            <a:ext cx="3733800" cy="857452"/>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Georgia Lottery Gift Card Program</a:t>
            </a:r>
            <a:endParaRPr lang="en-US" b="1" dirty="0"/>
          </a:p>
        </p:txBody>
      </p:sp>
      <p:sp>
        <p:nvSpPr>
          <p:cNvPr id="27" name="Rectangle 26">
            <a:extLst>
              <a:ext uri="{FF2B5EF4-FFF2-40B4-BE49-F238E27FC236}">
                <a16:creationId xmlns:a16="http://schemas.microsoft.com/office/drawing/2014/main" id="{88FA0D73-273A-469B-83E8-4BFC6AF028C0}"/>
              </a:ext>
            </a:extLst>
          </p:cNvPr>
          <p:cNvSpPr/>
          <p:nvPr/>
        </p:nvSpPr>
        <p:spPr>
          <a:xfrm>
            <a:off x="533400" y="5314748"/>
            <a:ext cx="7315200" cy="857452"/>
          </a:xfrm>
          <a:prstGeom prst="rect">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Revision of 50/50 Gross Retail Receipt rule to include gift card purchases</a:t>
            </a:r>
            <a:endParaRPr lang="en-US" b="1" dirty="0"/>
          </a:p>
        </p:txBody>
      </p:sp>
    </p:spTree>
    <p:extLst>
      <p:ext uri="{BB962C8B-B14F-4D97-AF65-F5344CB8AC3E}">
        <p14:creationId xmlns:p14="http://schemas.microsoft.com/office/powerpoint/2010/main" val="259697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13" name="TextBox 12">
            <a:extLst>
              <a:ext uri="{FF2B5EF4-FFF2-40B4-BE49-F238E27FC236}">
                <a16:creationId xmlns:a16="http://schemas.microsoft.com/office/drawing/2014/main" id="{E5DA8989-A8B8-447B-8235-E86E0D3FC9B8}"/>
              </a:ext>
            </a:extLst>
          </p:cNvPr>
          <p:cNvSpPr txBox="1"/>
          <p:nvPr/>
        </p:nvSpPr>
        <p:spPr>
          <a:xfrm>
            <a:off x="381000" y="1833368"/>
            <a:ext cx="8458200" cy="3785652"/>
          </a:xfrm>
          <a:prstGeom prst="rect">
            <a:avLst/>
          </a:prstGeom>
          <a:noFill/>
        </p:spPr>
        <p:txBody>
          <a:bodyPr wrap="square" rtlCol="0">
            <a:spAutoFit/>
          </a:bodyPr>
          <a:lstStyle/>
          <a:p>
            <a:r>
              <a:rPr lang="en-US" sz="2000" dirty="0"/>
              <a:t>Better Solution – Build on legitimacy, transparency and with clarity:</a:t>
            </a:r>
          </a:p>
          <a:p>
            <a:endParaRPr lang="en-US" sz="2000" dirty="0"/>
          </a:p>
          <a:p>
            <a:pPr marL="342900" indent="-342900">
              <a:buFont typeface="Wingdings" panose="05000000000000000000" pitchFamily="2" charset="2"/>
              <a:buChar char="ü"/>
            </a:pPr>
            <a:r>
              <a:rPr lang="en-US" sz="2000" dirty="0"/>
              <a:t>Allow market to provide for incentives like other vendors provide to control the real estate inside the convenience store  </a:t>
            </a:r>
          </a:p>
          <a:p>
            <a:pPr marL="342900" indent="-342900">
              <a:buFont typeface="Wingdings" panose="05000000000000000000" pitchFamily="2" charset="2"/>
              <a:buChar char="ü"/>
            </a:pPr>
            <a:endParaRPr lang="en-US" sz="2000" dirty="0"/>
          </a:p>
          <a:p>
            <a:pPr marL="342900" indent="-342900">
              <a:buFont typeface="Wingdings" panose="05000000000000000000" pitchFamily="2" charset="2"/>
              <a:buChar char="ü"/>
            </a:pPr>
            <a:r>
              <a:rPr lang="en-US" sz="2000" dirty="0"/>
              <a:t>The incentive can be a form of a signup bonus or performance bonus, allow the free market to dictate</a:t>
            </a:r>
          </a:p>
          <a:p>
            <a:pPr marL="342900" indent="-342900">
              <a:buFont typeface="Wingdings" panose="05000000000000000000" pitchFamily="2" charset="2"/>
              <a:buChar char="ü"/>
            </a:pPr>
            <a:endParaRPr lang="en-US" sz="2000" dirty="0"/>
          </a:p>
          <a:p>
            <a:pPr marL="342900" indent="-342900">
              <a:buFont typeface="Wingdings" panose="05000000000000000000" pitchFamily="2" charset="2"/>
              <a:buChar char="ü"/>
            </a:pPr>
            <a:r>
              <a:rPr lang="en-US" sz="2000" dirty="0"/>
              <a:t>COAMs contracts will be fair, inducements will be flushed out of our system, Georgia Lottery’s job will become easier and Masters will be able to better protect their legitimate COAM contracts</a:t>
            </a:r>
          </a:p>
          <a:p>
            <a:endParaRPr lang="en-US" sz="2000" dirty="0"/>
          </a:p>
        </p:txBody>
      </p:sp>
      <p:sp>
        <p:nvSpPr>
          <p:cNvPr id="15" name="Rectangle 14">
            <a:extLst>
              <a:ext uri="{FF2B5EF4-FFF2-40B4-BE49-F238E27FC236}">
                <a16:creationId xmlns:a16="http://schemas.microsoft.com/office/drawing/2014/main" id="{10D0A656-26FD-4EC3-9961-8525D5A03451}"/>
              </a:ext>
            </a:extLst>
          </p:cNvPr>
          <p:cNvSpPr/>
          <p:nvPr/>
        </p:nvSpPr>
        <p:spPr>
          <a:xfrm>
            <a:off x="228600" y="905044"/>
            <a:ext cx="7696200" cy="314156"/>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Allow for contract incentives and remove roadblocks, like the 9-Months Rule </a:t>
            </a:r>
            <a:endParaRPr lang="en-US" b="1" dirty="0"/>
          </a:p>
        </p:txBody>
      </p:sp>
    </p:spTree>
    <p:extLst>
      <p:ext uri="{BB962C8B-B14F-4D97-AF65-F5344CB8AC3E}">
        <p14:creationId xmlns:p14="http://schemas.microsoft.com/office/powerpoint/2010/main" val="4283371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2" name="TextBox 1">
            <a:extLst>
              <a:ext uri="{FF2B5EF4-FFF2-40B4-BE49-F238E27FC236}">
                <a16:creationId xmlns:a16="http://schemas.microsoft.com/office/drawing/2014/main" id="{413A0B0F-4812-4052-B15B-721505FCDF9C}"/>
              </a:ext>
            </a:extLst>
          </p:cNvPr>
          <p:cNvSpPr txBox="1"/>
          <p:nvPr/>
        </p:nvSpPr>
        <p:spPr>
          <a:xfrm>
            <a:off x="533400" y="1447800"/>
            <a:ext cx="8126075" cy="1107996"/>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Application of the 9-month rule (2016 SB388):</a:t>
            </a:r>
          </a:p>
          <a:p>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1/1/2018 Location enters a three-year contract with a Master</a:t>
            </a:r>
          </a:p>
        </p:txBody>
      </p:sp>
      <p:sp>
        <p:nvSpPr>
          <p:cNvPr id="7" name="Rectangle 6">
            <a:extLst>
              <a:ext uri="{FF2B5EF4-FFF2-40B4-BE49-F238E27FC236}">
                <a16:creationId xmlns:a16="http://schemas.microsoft.com/office/drawing/2014/main" id="{EA3DD23F-94C7-4D25-A3F0-A6137B9E3CCB}"/>
              </a:ext>
            </a:extLst>
          </p:cNvPr>
          <p:cNvSpPr/>
          <p:nvPr/>
        </p:nvSpPr>
        <p:spPr>
          <a:xfrm>
            <a:off x="228600" y="905044"/>
            <a:ext cx="7696200" cy="314156"/>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Allow for contract incentives and remove roadblocks, like the 9-Months Rule </a:t>
            </a:r>
            <a:endParaRPr lang="en-US" b="1" dirty="0"/>
          </a:p>
        </p:txBody>
      </p:sp>
    </p:spTree>
    <p:extLst>
      <p:ext uri="{BB962C8B-B14F-4D97-AF65-F5344CB8AC3E}">
        <p14:creationId xmlns:p14="http://schemas.microsoft.com/office/powerpoint/2010/main" val="1180829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2" name="TextBox 1">
            <a:extLst>
              <a:ext uri="{FF2B5EF4-FFF2-40B4-BE49-F238E27FC236}">
                <a16:creationId xmlns:a16="http://schemas.microsoft.com/office/drawing/2014/main" id="{413A0B0F-4812-4052-B15B-721505FCDF9C}"/>
              </a:ext>
            </a:extLst>
          </p:cNvPr>
          <p:cNvSpPr txBox="1"/>
          <p:nvPr/>
        </p:nvSpPr>
        <p:spPr>
          <a:xfrm>
            <a:off x="533400" y="1447800"/>
            <a:ext cx="8126075" cy="1446550"/>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Application of the 9-month rule (2016 SB388):</a:t>
            </a:r>
          </a:p>
          <a:p>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1/1/2018 Location enters a three-year contract with a Master</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12/31/2019 Location sells business </a:t>
            </a:r>
          </a:p>
        </p:txBody>
      </p:sp>
      <p:sp>
        <p:nvSpPr>
          <p:cNvPr id="7" name="Rectangle 6">
            <a:extLst>
              <a:ext uri="{FF2B5EF4-FFF2-40B4-BE49-F238E27FC236}">
                <a16:creationId xmlns:a16="http://schemas.microsoft.com/office/drawing/2014/main" id="{EA3DD23F-94C7-4D25-A3F0-A6137B9E3CCB}"/>
              </a:ext>
            </a:extLst>
          </p:cNvPr>
          <p:cNvSpPr/>
          <p:nvPr/>
        </p:nvSpPr>
        <p:spPr>
          <a:xfrm>
            <a:off x="228600" y="905044"/>
            <a:ext cx="7696200" cy="314156"/>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Allow for contract incentives and remove roadblocks, like the 9-Months Rule </a:t>
            </a:r>
            <a:endParaRPr lang="en-US" b="1" dirty="0"/>
          </a:p>
        </p:txBody>
      </p:sp>
    </p:spTree>
    <p:extLst>
      <p:ext uri="{BB962C8B-B14F-4D97-AF65-F5344CB8AC3E}">
        <p14:creationId xmlns:p14="http://schemas.microsoft.com/office/powerpoint/2010/main" val="4139988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2" name="TextBox 1">
            <a:extLst>
              <a:ext uri="{FF2B5EF4-FFF2-40B4-BE49-F238E27FC236}">
                <a16:creationId xmlns:a16="http://schemas.microsoft.com/office/drawing/2014/main" id="{413A0B0F-4812-4052-B15B-721505FCDF9C}"/>
              </a:ext>
            </a:extLst>
          </p:cNvPr>
          <p:cNvSpPr txBox="1"/>
          <p:nvPr/>
        </p:nvSpPr>
        <p:spPr>
          <a:xfrm>
            <a:off x="533400" y="1447800"/>
            <a:ext cx="8126075" cy="2123658"/>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Application of the 9-month rule (2016 SB388):</a:t>
            </a:r>
          </a:p>
          <a:p>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1/1/2018 Location enters a three-year contract with a Master</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12/31/2019 Location sells business </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The new owner cannot bring another Master to this location</a:t>
            </a:r>
          </a:p>
          <a:p>
            <a:endParaRPr lang="en-US" sz="22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EA3DD23F-94C7-4D25-A3F0-A6137B9E3CCB}"/>
              </a:ext>
            </a:extLst>
          </p:cNvPr>
          <p:cNvSpPr/>
          <p:nvPr/>
        </p:nvSpPr>
        <p:spPr>
          <a:xfrm>
            <a:off x="228600" y="905044"/>
            <a:ext cx="7696200" cy="314156"/>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Allow for contract incentives and remove roadblocks, like the 9-Months Rule </a:t>
            </a:r>
            <a:endParaRPr lang="en-US" b="1" dirty="0"/>
          </a:p>
        </p:txBody>
      </p:sp>
    </p:spTree>
    <p:extLst>
      <p:ext uri="{BB962C8B-B14F-4D97-AF65-F5344CB8AC3E}">
        <p14:creationId xmlns:p14="http://schemas.microsoft.com/office/powerpoint/2010/main" val="691242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2" name="TextBox 1">
            <a:extLst>
              <a:ext uri="{FF2B5EF4-FFF2-40B4-BE49-F238E27FC236}">
                <a16:creationId xmlns:a16="http://schemas.microsoft.com/office/drawing/2014/main" id="{413A0B0F-4812-4052-B15B-721505FCDF9C}"/>
              </a:ext>
            </a:extLst>
          </p:cNvPr>
          <p:cNvSpPr txBox="1"/>
          <p:nvPr/>
        </p:nvSpPr>
        <p:spPr>
          <a:xfrm>
            <a:off x="533400" y="1447800"/>
            <a:ext cx="8126075" cy="2462213"/>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Application of the 9-month rule (2016 SB388):</a:t>
            </a:r>
          </a:p>
          <a:p>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1/1/2018 Location enters a three-year contract with a Master</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12/31/2019 Location sells business </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The new owner cannot bring another Master to this location</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Either assume the existing contract or stay out of the market for 9-months – no COAM for 9-months </a:t>
            </a:r>
          </a:p>
        </p:txBody>
      </p:sp>
      <p:sp>
        <p:nvSpPr>
          <p:cNvPr id="7" name="Rectangle 6">
            <a:extLst>
              <a:ext uri="{FF2B5EF4-FFF2-40B4-BE49-F238E27FC236}">
                <a16:creationId xmlns:a16="http://schemas.microsoft.com/office/drawing/2014/main" id="{EA3DD23F-94C7-4D25-A3F0-A6137B9E3CCB}"/>
              </a:ext>
            </a:extLst>
          </p:cNvPr>
          <p:cNvSpPr/>
          <p:nvPr/>
        </p:nvSpPr>
        <p:spPr>
          <a:xfrm>
            <a:off x="228600" y="905044"/>
            <a:ext cx="7696200" cy="314156"/>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Allow for contract incentives and remove roadblocks, like the 9-Months Rule </a:t>
            </a:r>
            <a:endParaRPr lang="en-US" b="1" dirty="0"/>
          </a:p>
        </p:txBody>
      </p:sp>
    </p:spTree>
    <p:extLst>
      <p:ext uri="{BB962C8B-B14F-4D97-AF65-F5344CB8AC3E}">
        <p14:creationId xmlns:p14="http://schemas.microsoft.com/office/powerpoint/2010/main" val="3756494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2" name="TextBox 1">
            <a:extLst>
              <a:ext uri="{FF2B5EF4-FFF2-40B4-BE49-F238E27FC236}">
                <a16:creationId xmlns:a16="http://schemas.microsoft.com/office/drawing/2014/main" id="{413A0B0F-4812-4052-B15B-721505FCDF9C}"/>
              </a:ext>
            </a:extLst>
          </p:cNvPr>
          <p:cNvSpPr txBox="1"/>
          <p:nvPr/>
        </p:nvSpPr>
        <p:spPr>
          <a:xfrm>
            <a:off x="533400" y="1447800"/>
            <a:ext cx="8126075" cy="2800767"/>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Application of the 9-month rule (2016 SB388):</a:t>
            </a:r>
          </a:p>
          <a:p>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1/1/2018 Location enters a three-year contract with a Master</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12/31/2019 Location sells business </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The new owner cannot bring another Master to this location</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Either assume the existing contract or stay out of the market for 9-months – no COAM for 9-months </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Punishment to New Owner and Property Owner</a:t>
            </a:r>
          </a:p>
        </p:txBody>
      </p:sp>
      <p:sp>
        <p:nvSpPr>
          <p:cNvPr id="7" name="Rectangle 6">
            <a:extLst>
              <a:ext uri="{FF2B5EF4-FFF2-40B4-BE49-F238E27FC236}">
                <a16:creationId xmlns:a16="http://schemas.microsoft.com/office/drawing/2014/main" id="{EA3DD23F-94C7-4D25-A3F0-A6137B9E3CCB}"/>
              </a:ext>
            </a:extLst>
          </p:cNvPr>
          <p:cNvSpPr/>
          <p:nvPr/>
        </p:nvSpPr>
        <p:spPr>
          <a:xfrm>
            <a:off x="228600" y="905044"/>
            <a:ext cx="7696200" cy="314156"/>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Allow for contract incentives and remove roadblocks, like the 9-Months Rule </a:t>
            </a:r>
            <a:endParaRPr lang="en-US" b="1" dirty="0"/>
          </a:p>
        </p:txBody>
      </p:sp>
    </p:spTree>
    <p:extLst>
      <p:ext uri="{BB962C8B-B14F-4D97-AF65-F5344CB8AC3E}">
        <p14:creationId xmlns:p14="http://schemas.microsoft.com/office/powerpoint/2010/main" val="701247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2" name="TextBox 1">
            <a:extLst>
              <a:ext uri="{FF2B5EF4-FFF2-40B4-BE49-F238E27FC236}">
                <a16:creationId xmlns:a16="http://schemas.microsoft.com/office/drawing/2014/main" id="{413A0B0F-4812-4052-B15B-721505FCDF9C}"/>
              </a:ext>
            </a:extLst>
          </p:cNvPr>
          <p:cNvSpPr txBox="1"/>
          <p:nvPr/>
        </p:nvSpPr>
        <p:spPr>
          <a:xfrm>
            <a:off x="533400" y="1447800"/>
            <a:ext cx="8126075" cy="5170646"/>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Application of the 9-month rule (2016 SB388):</a:t>
            </a:r>
          </a:p>
          <a:p>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1/1/2018 Location enters a three-year contract with a Master</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12/31/2019 Location sells business </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The new owner cannot bring another Master to this location</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Either assume the existing contract or stay out of the market for 9-months – no COAM for 9-months </a:t>
            </a:r>
          </a:p>
          <a:p>
            <a:pPr marL="342900" indent="-342900">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Punishment to New Owner and Property Owner</a:t>
            </a:r>
          </a:p>
          <a:p>
            <a:endParaRPr lang="en-US" sz="22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Because Master paid the inducement on 1/1/2018, they want to protect that inducement, it was not a legal transaction, they cannot sue based on a breach of contract, so they created this 9-month rule </a:t>
            </a:r>
          </a:p>
          <a:p>
            <a:endParaRPr lang="en-US" sz="22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Why does the new owner want to bring another Master? Same Reason – Inducement. Masters are now looking to expand the 9-month to 42 Month</a:t>
            </a:r>
          </a:p>
        </p:txBody>
      </p:sp>
      <p:sp>
        <p:nvSpPr>
          <p:cNvPr id="7" name="Rectangle 6">
            <a:extLst>
              <a:ext uri="{FF2B5EF4-FFF2-40B4-BE49-F238E27FC236}">
                <a16:creationId xmlns:a16="http://schemas.microsoft.com/office/drawing/2014/main" id="{EA3DD23F-94C7-4D25-A3F0-A6137B9E3CCB}"/>
              </a:ext>
            </a:extLst>
          </p:cNvPr>
          <p:cNvSpPr/>
          <p:nvPr/>
        </p:nvSpPr>
        <p:spPr>
          <a:xfrm>
            <a:off x="228600" y="905044"/>
            <a:ext cx="7696200" cy="314156"/>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Allow for contract incentives and remove roadblocks, like the 9-Months Rule </a:t>
            </a:r>
            <a:endParaRPr lang="en-US" b="1" dirty="0"/>
          </a:p>
        </p:txBody>
      </p:sp>
    </p:spTree>
    <p:extLst>
      <p:ext uri="{BB962C8B-B14F-4D97-AF65-F5344CB8AC3E}">
        <p14:creationId xmlns:p14="http://schemas.microsoft.com/office/powerpoint/2010/main" val="3161082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2" name="Rectangle 1">
            <a:extLst>
              <a:ext uri="{FF2B5EF4-FFF2-40B4-BE49-F238E27FC236}">
                <a16:creationId xmlns:a16="http://schemas.microsoft.com/office/drawing/2014/main" id="{4A4196FB-6E59-40F9-BE69-7639D0C9D751}"/>
              </a:ext>
            </a:extLst>
          </p:cNvPr>
          <p:cNvSpPr/>
          <p:nvPr/>
        </p:nvSpPr>
        <p:spPr>
          <a:xfrm>
            <a:off x="124691" y="884987"/>
            <a:ext cx="4800600" cy="369332"/>
          </a:xfrm>
          <a:prstGeom prst="rect">
            <a:avLst/>
          </a:prstGeom>
          <a:solidFill>
            <a:schemeClr val="bg1"/>
          </a:solidFill>
          <a:ln w="38100">
            <a:solidFill>
              <a:srgbClr val="C8B1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Minimum C-Store share to be no less then 45%</a:t>
            </a:r>
            <a:endParaRPr lang="en-US" b="1" dirty="0"/>
          </a:p>
        </p:txBody>
      </p:sp>
      <p:sp>
        <p:nvSpPr>
          <p:cNvPr id="6" name="TextBox 5">
            <a:extLst>
              <a:ext uri="{FF2B5EF4-FFF2-40B4-BE49-F238E27FC236}">
                <a16:creationId xmlns:a16="http://schemas.microsoft.com/office/drawing/2014/main" id="{265FB707-47AD-48F9-A9DC-5BE9BE19FCD8}"/>
              </a:ext>
            </a:extLst>
          </p:cNvPr>
          <p:cNvSpPr txBox="1"/>
          <p:nvPr/>
        </p:nvSpPr>
        <p:spPr>
          <a:xfrm>
            <a:off x="76200" y="1509623"/>
            <a:ext cx="9067800" cy="2462213"/>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Maintain minimum C-Store share to be no less then 45%</a:t>
            </a:r>
          </a:p>
          <a:p>
            <a:endParaRPr lang="en-US" sz="2200" dirty="0">
              <a:latin typeface="Times New Roman" panose="02020603050405020304" pitchFamily="18" charset="0"/>
              <a:cs typeface="Times New Roman" panose="02020603050405020304" pitchFamily="18" charset="0"/>
            </a:endParaRPr>
          </a:p>
          <a:p>
            <a:pPr marL="457200" indent="-457200">
              <a:buAutoNum type="arabicPeriod"/>
            </a:pPr>
            <a:r>
              <a:rPr lang="en-US" sz="2200" dirty="0">
                <a:latin typeface="Times New Roman" panose="02020603050405020304" pitchFamily="18" charset="0"/>
                <a:cs typeface="Times New Roman" panose="02020603050405020304" pitchFamily="18" charset="0"/>
              </a:rPr>
              <a:t>The 2013 legislation made COAM more lucrative for Masters</a:t>
            </a:r>
          </a:p>
          <a:p>
            <a:pPr marL="457200" indent="-457200">
              <a:buAutoNum type="arabicPeriod"/>
            </a:pPr>
            <a:r>
              <a:rPr lang="en-US" sz="2200" dirty="0">
                <a:latin typeface="Times New Roman" panose="02020603050405020304" pitchFamily="18" charset="0"/>
                <a:cs typeface="Times New Roman" panose="02020603050405020304" pitchFamily="18" charset="0"/>
              </a:rPr>
              <a:t>Locations were made to do more work for less payout</a:t>
            </a:r>
          </a:p>
          <a:p>
            <a:pPr marL="457200" indent="-457200">
              <a:buAutoNum type="arabicPeriod"/>
            </a:pPr>
            <a:r>
              <a:rPr lang="en-US" sz="2200" dirty="0">
                <a:latin typeface="Times New Roman" panose="02020603050405020304" pitchFamily="18" charset="0"/>
                <a:cs typeface="Times New Roman" panose="02020603050405020304" pitchFamily="18" charset="0"/>
              </a:rPr>
              <a:t>Future demands equity and fairness</a:t>
            </a:r>
          </a:p>
          <a:p>
            <a:pPr marL="457200" indent="-457200">
              <a:buAutoNum type="arabicPeriod"/>
            </a:pPr>
            <a:r>
              <a:rPr lang="en-US" sz="2200" dirty="0">
                <a:latin typeface="Times New Roman" panose="02020603050405020304" pitchFamily="18" charset="0"/>
                <a:cs typeface="Times New Roman" panose="02020603050405020304" pitchFamily="18" charset="0"/>
              </a:rPr>
              <a:t>Allow market driven incentives to reflect the workload between Location, Lottery and Master or change allocation amongst them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4991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2" name="Rectangle 1">
            <a:extLst>
              <a:ext uri="{FF2B5EF4-FFF2-40B4-BE49-F238E27FC236}">
                <a16:creationId xmlns:a16="http://schemas.microsoft.com/office/drawing/2014/main" id="{4A4196FB-6E59-40F9-BE69-7639D0C9D751}"/>
              </a:ext>
            </a:extLst>
          </p:cNvPr>
          <p:cNvSpPr/>
          <p:nvPr/>
        </p:nvSpPr>
        <p:spPr>
          <a:xfrm>
            <a:off x="124691" y="884987"/>
            <a:ext cx="4800600" cy="369332"/>
          </a:xfrm>
          <a:prstGeom prst="rect">
            <a:avLst/>
          </a:prstGeom>
          <a:solidFill>
            <a:schemeClr val="bg1"/>
          </a:solidFill>
          <a:ln w="38100">
            <a:solidFill>
              <a:srgbClr val="C8B1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Minimum C-Store share to be no less then 45%</a:t>
            </a:r>
            <a:endParaRPr lang="en-US" b="1" dirty="0"/>
          </a:p>
        </p:txBody>
      </p:sp>
      <p:sp>
        <p:nvSpPr>
          <p:cNvPr id="6" name="TextBox 5">
            <a:extLst>
              <a:ext uri="{FF2B5EF4-FFF2-40B4-BE49-F238E27FC236}">
                <a16:creationId xmlns:a16="http://schemas.microsoft.com/office/drawing/2014/main" id="{265FB707-47AD-48F9-A9DC-5BE9BE19FCD8}"/>
              </a:ext>
            </a:extLst>
          </p:cNvPr>
          <p:cNvSpPr txBox="1"/>
          <p:nvPr/>
        </p:nvSpPr>
        <p:spPr>
          <a:xfrm>
            <a:off x="76200" y="1509623"/>
            <a:ext cx="9067800" cy="4431983"/>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Maintain minimum C-Store share to be no less then 45%</a:t>
            </a:r>
          </a:p>
          <a:p>
            <a:endParaRPr lang="en-US" sz="2200" dirty="0">
              <a:latin typeface="Times New Roman" panose="02020603050405020304" pitchFamily="18" charset="0"/>
              <a:cs typeface="Times New Roman" panose="02020603050405020304" pitchFamily="18" charset="0"/>
            </a:endParaRPr>
          </a:p>
          <a:p>
            <a:pPr marL="457200" indent="-457200">
              <a:buAutoNum type="arabicPeriod"/>
            </a:pPr>
            <a:r>
              <a:rPr lang="en-US" sz="2200" dirty="0">
                <a:latin typeface="Times New Roman" panose="02020603050405020304" pitchFamily="18" charset="0"/>
                <a:cs typeface="Times New Roman" panose="02020603050405020304" pitchFamily="18" charset="0"/>
              </a:rPr>
              <a:t>The 2013 legislation made COAM more lucrative for Masters</a:t>
            </a:r>
          </a:p>
          <a:p>
            <a:pPr marL="457200" indent="-457200">
              <a:buAutoNum type="arabicPeriod"/>
            </a:pPr>
            <a:r>
              <a:rPr lang="en-US" sz="2200" dirty="0">
                <a:latin typeface="Times New Roman" panose="02020603050405020304" pitchFamily="18" charset="0"/>
                <a:cs typeface="Times New Roman" panose="02020603050405020304" pitchFamily="18" charset="0"/>
              </a:rPr>
              <a:t>Locations were made to do more work for less payout</a:t>
            </a:r>
          </a:p>
          <a:p>
            <a:pPr marL="457200" indent="-457200">
              <a:buAutoNum type="arabicPeriod"/>
            </a:pPr>
            <a:r>
              <a:rPr lang="en-US" sz="2200" dirty="0">
                <a:latin typeface="Times New Roman" panose="02020603050405020304" pitchFamily="18" charset="0"/>
                <a:cs typeface="Times New Roman" panose="02020603050405020304" pitchFamily="18" charset="0"/>
              </a:rPr>
              <a:t>Future demands equity and fairness</a:t>
            </a:r>
          </a:p>
          <a:p>
            <a:pPr marL="457200" indent="-457200">
              <a:buAutoNum type="arabicPeriod"/>
            </a:pPr>
            <a:r>
              <a:rPr lang="en-US" sz="2200" dirty="0">
                <a:latin typeface="Times New Roman" panose="02020603050405020304" pitchFamily="18" charset="0"/>
                <a:cs typeface="Times New Roman" panose="02020603050405020304" pitchFamily="18" charset="0"/>
              </a:rPr>
              <a:t>Allow market driven incentives to reflect the workload between Location, Lottery and Master or change allocation amongst them</a:t>
            </a:r>
          </a:p>
          <a:p>
            <a:r>
              <a:rPr lang="en-US" sz="22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	Location		Lottery		Master</a:t>
            </a:r>
          </a:p>
          <a:p>
            <a:r>
              <a:rPr lang="en-US" sz="2200" dirty="0">
                <a:latin typeface="Times New Roman" panose="02020603050405020304" pitchFamily="18" charset="0"/>
                <a:cs typeface="Times New Roman" panose="02020603050405020304" pitchFamily="18" charset="0"/>
              </a:rPr>
              <a:t>	60			20		20</a:t>
            </a:r>
          </a:p>
          <a:p>
            <a:r>
              <a:rPr lang="en-US" sz="2200" dirty="0">
                <a:latin typeface="Times New Roman" panose="02020603050405020304" pitchFamily="18" charset="0"/>
                <a:cs typeface="Times New Roman" panose="02020603050405020304" pitchFamily="18" charset="0"/>
              </a:rPr>
              <a:t>	70			10		20 </a:t>
            </a:r>
          </a:p>
          <a:p>
            <a:r>
              <a:rPr lang="en-US" sz="2200" dirty="0">
                <a:latin typeface="Times New Roman" panose="02020603050405020304" pitchFamily="18" charset="0"/>
                <a:cs typeface="Times New Roman" panose="02020603050405020304" pitchFamily="18" charset="0"/>
              </a:rPr>
              <a:t>	45+Incentives		20		35-Incentives       </a:t>
            </a:r>
          </a:p>
          <a:p>
            <a:endParaRPr lang="en-US" dirty="0"/>
          </a:p>
        </p:txBody>
      </p:sp>
    </p:spTree>
    <p:extLst>
      <p:ext uri="{BB962C8B-B14F-4D97-AF65-F5344CB8AC3E}">
        <p14:creationId xmlns:p14="http://schemas.microsoft.com/office/powerpoint/2010/main" val="1520096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7" name="Rectangle 6">
            <a:extLst>
              <a:ext uri="{FF2B5EF4-FFF2-40B4-BE49-F238E27FC236}">
                <a16:creationId xmlns:a16="http://schemas.microsoft.com/office/drawing/2014/main" id="{0F4D9AA4-632F-4FAC-BC35-88984CBC0761}"/>
              </a:ext>
            </a:extLst>
          </p:cNvPr>
          <p:cNvSpPr/>
          <p:nvPr/>
        </p:nvSpPr>
        <p:spPr>
          <a:xfrm>
            <a:off x="152400" y="926068"/>
            <a:ext cx="3733800" cy="369332"/>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Georgia Lottery Gift Card Program</a:t>
            </a:r>
            <a:endParaRPr lang="en-US" b="1" dirty="0"/>
          </a:p>
        </p:txBody>
      </p:sp>
      <p:pic>
        <p:nvPicPr>
          <p:cNvPr id="9" name="Picture 8">
            <a:extLst>
              <a:ext uri="{FF2B5EF4-FFF2-40B4-BE49-F238E27FC236}">
                <a16:creationId xmlns:a16="http://schemas.microsoft.com/office/drawing/2014/main" id="{CA829A49-E782-4013-AC81-EB9C4986EBC8}"/>
              </a:ext>
            </a:extLst>
          </p:cNvPr>
          <p:cNvPicPr>
            <a:picLocks noChangeAspect="1"/>
          </p:cNvPicPr>
          <p:nvPr/>
        </p:nvPicPr>
        <p:blipFill>
          <a:blip r:embed="rId2"/>
          <a:stretch>
            <a:fillRect/>
          </a:stretch>
        </p:blipFill>
        <p:spPr>
          <a:xfrm>
            <a:off x="304800" y="3505200"/>
            <a:ext cx="2043539" cy="2893903"/>
          </a:xfrm>
          <a:prstGeom prst="rect">
            <a:avLst/>
          </a:prstGeom>
        </p:spPr>
      </p:pic>
      <p:pic>
        <p:nvPicPr>
          <p:cNvPr id="13" name="Picture 12">
            <a:extLst>
              <a:ext uri="{FF2B5EF4-FFF2-40B4-BE49-F238E27FC236}">
                <a16:creationId xmlns:a16="http://schemas.microsoft.com/office/drawing/2014/main" id="{8C1C9F67-6DB4-4223-A9E3-57810816F739}"/>
              </a:ext>
            </a:extLst>
          </p:cNvPr>
          <p:cNvPicPr>
            <a:picLocks noChangeAspect="1"/>
          </p:cNvPicPr>
          <p:nvPr/>
        </p:nvPicPr>
        <p:blipFill>
          <a:blip r:embed="rId3"/>
          <a:stretch>
            <a:fillRect/>
          </a:stretch>
        </p:blipFill>
        <p:spPr>
          <a:xfrm>
            <a:off x="2426864" y="3657600"/>
            <a:ext cx="2068936" cy="1337005"/>
          </a:xfrm>
          <a:prstGeom prst="rect">
            <a:avLst/>
          </a:prstGeom>
        </p:spPr>
      </p:pic>
      <p:sp>
        <p:nvSpPr>
          <p:cNvPr id="17" name="TextBox 16">
            <a:extLst>
              <a:ext uri="{FF2B5EF4-FFF2-40B4-BE49-F238E27FC236}">
                <a16:creationId xmlns:a16="http://schemas.microsoft.com/office/drawing/2014/main" id="{68135F9E-704F-4A99-BA37-3109BDB4D4C5}"/>
              </a:ext>
            </a:extLst>
          </p:cNvPr>
          <p:cNvSpPr txBox="1"/>
          <p:nvPr/>
        </p:nvSpPr>
        <p:spPr>
          <a:xfrm>
            <a:off x="300118" y="1454849"/>
            <a:ext cx="2339163" cy="1785104"/>
          </a:xfrm>
          <a:prstGeom prst="rect">
            <a:avLst/>
          </a:prstGeom>
          <a:noFill/>
        </p:spPr>
        <p:txBody>
          <a:bodyPr wrap="square">
            <a:spAutoFit/>
          </a:bodyPr>
          <a:lstStyle/>
          <a:p>
            <a:r>
              <a:rPr lang="en-US" sz="2200" dirty="0"/>
              <a:t>Encourage Georgia Lottery to move forward with rolling out its Gift Card Program  </a:t>
            </a:r>
          </a:p>
        </p:txBody>
      </p:sp>
    </p:spTree>
    <p:extLst>
      <p:ext uri="{BB962C8B-B14F-4D97-AF65-F5344CB8AC3E}">
        <p14:creationId xmlns:p14="http://schemas.microsoft.com/office/powerpoint/2010/main" val="3801206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7" name="Rectangle 6">
            <a:extLst>
              <a:ext uri="{FF2B5EF4-FFF2-40B4-BE49-F238E27FC236}">
                <a16:creationId xmlns:a16="http://schemas.microsoft.com/office/drawing/2014/main" id="{0F4D9AA4-632F-4FAC-BC35-88984CBC0761}"/>
              </a:ext>
            </a:extLst>
          </p:cNvPr>
          <p:cNvSpPr/>
          <p:nvPr/>
        </p:nvSpPr>
        <p:spPr>
          <a:xfrm>
            <a:off x="152400" y="926068"/>
            <a:ext cx="3733800" cy="369332"/>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Georgia Lottery Gift Card Program</a:t>
            </a:r>
            <a:endParaRPr lang="en-US" b="1" dirty="0"/>
          </a:p>
        </p:txBody>
      </p:sp>
      <p:pic>
        <p:nvPicPr>
          <p:cNvPr id="9" name="Picture 8">
            <a:extLst>
              <a:ext uri="{FF2B5EF4-FFF2-40B4-BE49-F238E27FC236}">
                <a16:creationId xmlns:a16="http://schemas.microsoft.com/office/drawing/2014/main" id="{CA829A49-E782-4013-AC81-EB9C4986EBC8}"/>
              </a:ext>
            </a:extLst>
          </p:cNvPr>
          <p:cNvPicPr>
            <a:picLocks noChangeAspect="1"/>
          </p:cNvPicPr>
          <p:nvPr/>
        </p:nvPicPr>
        <p:blipFill>
          <a:blip r:embed="rId2"/>
          <a:stretch>
            <a:fillRect/>
          </a:stretch>
        </p:blipFill>
        <p:spPr>
          <a:xfrm>
            <a:off x="304800" y="3505200"/>
            <a:ext cx="2043539" cy="2893903"/>
          </a:xfrm>
          <a:prstGeom prst="rect">
            <a:avLst/>
          </a:prstGeom>
        </p:spPr>
      </p:pic>
      <p:pic>
        <p:nvPicPr>
          <p:cNvPr id="13" name="Picture 12">
            <a:extLst>
              <a:ext uri="{FF2B5EF4-FFF2-40B4-BE49-F238E27FC236}">
                <a16:creationId xmlns:a16="http://schemas.microsoft.com/office/drawing/2014/main" id="{8C1C9F67-6DB4-4223-A9E3-57810816F739}"/>
              </a:ext>
            </a:extLst>
          </p:cNvPr>
          <p:cNvPicPr>
            <a:picLocks noChangeAspect="1"/>
          </p:cNvPicPr>
          <p:nvPr/>
        </p:nvPicPr>
        <p:blipFill>
          <a:blip r:embed="rId3"/>
          <a:stretch>
            <a:fillRect/>
          </a:stretch>
        </p:blipFill>
        <p:spPr>
          <a:xfrm>
            <a:off x="2426864" y="3657600"/>
            <a:ext cx="2068936" cy="1337005"/>
          </a:xfrm>
          <a:prstGeom prst="rect">
            <a:avLst/>
          </a:prstGeom>
        </p:spPr>
      </p:pic>
      <p:sp>
        <p:nvSpPr>
          <p:cNvPr id="17" name="TextBox 16">
            <a:extLst>
              <a:ext uri="{FF2B5EF4-FFF2-40B4-BE49-F238E27FC236}">
                <a16:creationId xmlns:a16="http://schemas.microsoft.com/office/drawing/2014/main" id="{68135F9E-704F-4A99-BA37-3109BDB4D4C5}"/>
              </a:ext>
            </a:extLst>
          </p:cNvPr>
          <p:cNvSpPr txBox="1"/>
          <p:nvPr/>
        </p:nvSpPr>
        <p:spPr>
          <a:xfrm>
            <a:off x="300118" y="1454849"/>
            <a:ext cx="2339163" cy="1785104"/>
          </a:xfrm>
          <a:prstGeom prst="rect">
            <a:avLst/>
          </a:prstGeom>
          <a:noFill/>
        </p:spPr>
        <p:txBody>
          <a:bodyPr wrap="square">
            <a:spAutoFit/>
          </a:bodyPr>
          <a:lstStyle/>
          <a:p>
            <a:r>
              <a:rPr lang="en-US" sz="2200" dirty="0"/>
              <a:t>Encourage Georgia Lottery to move forward with rolling out its Gift Card Program  </a:t>
            </a:r>
          </a:p>
        </p:txBody>
      </p:sp>
      <p:sp>
        <p:nvSpPr>
          <p:cNvPr id="19" name="TextBox 18">
            <a:extLst>
              <a:ext uri="{FF2B5EF4-FFF2-40B4-BE49-F238E27FC236}">
                <a16:creationId xmlns:a16="http://schemas.microsoft.com/office/drawing/2014/main" id="{090F3F81-BED2-445A-B52C-EE95D6377721}"/>
              </a:ext>
            </a:extLst>
          </p:cNvPr>
          <p:cNvSpPr txBox="1"/>
          <p:nvPr/>
        </p:nvSpPr>
        <p:spPr>
          <a:xfrm>
            <a:off x="5638800" y="1454849"/>
            <a:ext cx="2339163" cy="1785104"/>
          </a:xfrm>
          <a:prstGeom prst="rect">
            <a:avLst/>
          </a:prstGeom>
          <a:noFill/>
        </p:spPr>
        <p:txBody>
          <a:bodyPr wrap="square">
            <a:spAutoFit/>
          </a:bodyPr>
          <a:lstStyle/>
          <a:p>
            <a:r>
              <a:rPr lang="en-US" sz="2200" dirty="0"/>
              <a:t>Encourage Masters Licensees  to reinvest in propriety card system</a:t>
            </a:r>
          </a:p>
        </p:txBody>
      </p:sp>
      <p:pic>
        <p:nvPicPr>
          <p:cNvPr id="1026" name="Picture 2" descr="5 Effective Ways to Re-engage Customers with a Loyalty Program |  PaymentsJournal">
            <a:extLst>
              <a:ext uri="{FF2B5EF4-FFF2-40B4-BE49-F238E27FC236}">
                <a16:creationId xmlns:a16="http://schemas.microsoft.com/office/drawing/2014/main" id="{5122C4FF-D4C2-493C-B171-31D798A7D97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1200" y="3477390"/>
            <a:ext cx="2651812" cy="2748999"/>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Arrow Connector 23">
            <a:extLst>
              <a:ext uri="{FF2B5EF4-FFF2-40B4-BE49-F238E27FC236}">
                <a16:creationId xmlns:a16="http://schemas.microsoft.com/office/drawing/2014/main" id="{938A7A77-152B-4E6C-8996-E51E5043548C}"/>
              </a:ext>
            </a:extLst>
          </p:cNvPr>
          <p:cNvCxnSpPr/>
          <p:nvPr/>
        </p:nvCxnSpPr>
        <p:spPr>
          <a:xfrm>
            <a:off x="4953000" y="1454849"/>
            <a:ext cx="0" cy="5022151"/>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9260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F2BA39-A3D2-4B47-A07E-15763939C646}"/>
              </a:ext>
            </a:extLst>
          </p:cNvPr>
          <p:cNvSpPr txBox="1"/>
          <p:nvPr/>
        </p:nvSpPr>
        <p:spPr>
          <a:xfrm>
            <a:off x="762000" y="1362578"/>
            <a:ext cx="242374" cy="369332"/>
          </a:xfrm>
          <a:prstGeom prst="rect">
            <a:avLst/>
          </a:prstGeom>
          <a:noFill/>
        </p:spPr>
        <p:txBody>
          <a:bodyPr wrap="none" rtlCol="0">
            <a:spAutoFit/>
          </a:bodyPr>
          <a:lstStyle/>
          <a:p>
            <a:r>
              <a:rPr lang="en-US" dirty="0"/>
              <a:t> </a:t>
            </a:r>
          </a:p>
        </p:txBody>
      </p:sp>
      <p:sp>
        <p:nvSpPr>
          <p:cNvPr id="4" name="Rectangle 3">
            <a:extLst>
              <a:ext uri="{FF2B5EF4-FFF2-40B4-BE49-F238E27FC236}">
                <a16:creationId xmlns:a16="http://schemas.microsoft.com/office/drawing/2014/main" id="{CDA7FC44-048E-462C-9ABA-B0498AC99D0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315FF5-CB07-4A39-AF2C-DE3207D87C9C}"/>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11" name="TextBox 10">
            <a:extLst>
              <a:ext uri="{FF2B5EF4-FFF2-40B4-BE49-F238E27FC236}">
                <a16:creationId xmlns:a16="http://schemas.microsoft.com/office/drawing/2014/main" id="{1DB76D24-F094-4DDC-84F1-477AED50B151}"/>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6" name="TextBox 5">
            <a:extLst>
              <a:ext uri="{FF2B5EF4-FFF2-40B4-BE49-F238E27FC236}">
                <a16:creationId xmlns:a16="http://schemas.microsoft.com/office/drawing/2014/main" id="{265FB707-47AD-48F9-A9DC-5BE9BE19FCD8}"/>
              </a:ext>
            </a:extLst>
          </p:cNvPr>
          <p:cNvSpPr txBox="1"/>
          <p:nvPr/>
        </p:nvSpPr>
        <p:spPr>
          <a:xfrm>
            <a:off x="1295400" y="2278320"/>
            <a:ext cx="6934200" cy="1446550"/>
          </a:xfrm>
          <a:prstGeom prst="rect">
            <a:avLst/>
          </a:prstGeom>
          <a:noFill/>
        </p:spPr>
        <p:txBody>
          <a:bodyPr wrap="square" rtlCol="0">
            <a:spAutoFit/>
          </a:bodyPr>
          <a:lstStyle/>
          <a:p>
            <a:endParaRPr lang="en-US" sz="2200" dirty="0"/>
          </a:p>
          <a:p>
            <a:pPr marL="457200" indent="-457200">
              <a:buAutoNum type="arabicPeriod"/>
            </a:pPr>
            <a:r>
              <a:rPr lang="en-US" sz="2200" dirty="0">
                <a:latin typeface="Times New Roman" panose="02020603050405020304" pitchFamily="18" charset="0"/>
                <a:cs typeface="Times New Roman" panose="02020603050405020304" pitchFamily="18" charset="0"/>
              </a:rPr>
              <a:t>50/50 GRR</a:t>
            </a:r>
          </a:p>
          <a:p>
            <a:pPr marL="457200" indent="-457200">
              <a:buAutoNum type="arabicPeriod"/>
            </a:pPr>
            <a:r>
              <a:rPr lang="en-US" sz="2200" dirty="0">
                <a:latin typeface="Times New Roman" panose="02020603050405020304" pitchFamily="18" charset="0"/>
                <a:cs typeface="Times New Roman" panose="02020603050405020304" pitchFamily="18" charset="0"/>
              </a:rPr>
              <a:t>Reset GRR quarterly to allow for minor month to month fluctuation</a:t>
            </a:r>
            <a:endParaRPr lang="en-US" dirty="0"/>
          </a:p>
        </p:txBody>
      </p:sp>
      <p:sp>
        <p:nvSpPr>
          <p:cNvPr id="7" name="Rectangle 6">
            <a:extLst>
              <a:ext uri="{FF2B5EF4-FFF2-40B4-BE49-F238E27FC236}">
                <a16:creationId xmlns:a16="http://schemas.microsoft.com/office/drawing/2014/main" id="{D71A20B4-1F73-4806-A65F-A0B8FC67A6C5}"/>
              </a:ext>
            </a:extLst>
          </p:cNvPr>
          <p:cNvSpPr/>
          <p:nvPr/>
        </p:nvSpPr>
        <p:spPr>
          <a:xfrm>
            <a:off x="127000" y="926068"/>
            <a:ext cx="7315200" cy="369332"/>
          </a:xfrm>
          <a:prstGeom prst="rect">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Times New Roman" panose="02020603050405020304" pitchFamily="18" charset="0"/>
                <a:cs typeface="Times New Roman" panose="02020603050405020304" pitchFamily="18" charset="0"/>
              </a:rPr>
              <a:t>Revision of 50/50 Gross Retail Receipt rule to include gift card purchases</a:t>
            </a:r>
            <a:endParaRPr lang="en-US" b="1" dirty="0"/>
          </a:p>
        </p:txBody>
      </p:sp>
    </p:spTree>
    <p:extLst>
      <p:ext uri="{BB962C8B-B14F-4D97-AF65-F5344CB8AC3E}">
        <p14:creationId xmlns:p14="http://schemas.microsoft.com/office/powerpoint/2010/main" val="1439606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FB0420-0F80-4AE5-8FFC-6B6B74A00C4C}"/>
              </a:ext>
            </a:extLst>
          </p:cNvPr>
          <p:cNvSpPr/>
          <p:nvPr/>
        </p:nvSpPr>
        <p:spPr>
          <a:xfrm>
            <a:off x="0" y="2"/>
            <a:ext cx="9144000" cy="78509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967A7D5-F24F-49BF-9072-2D4D9AD7123E}"/>
              </a:ext>
            </a:extLst>
          </p:cNvPr>
          <p:cNvSpPr>
            <a:spLocks noGrp="1"/>
          </p:cNvSpPr>
          <p:nvPr>
            <p:ph type="ftr" sz="quarter" idx="11"/>
          </p:nvPr>
        </p:nvSpPr>
        <p:spPr>
          <a:xfrm>
            <a:off x="2895600" y="6580979"/>
            <a:ext cx="3352800" cy="365125"/>
          </a:xfrm>
        </p:spPr>
        <p:txBody>
          <a:bodyPr/>
          <a:lstStyle/>
          <a:p>
            <a:r>
              <a:rPr lang="en-US" dirty="0"/>
              <a:t>A voice of the Independent C-Stores</a:t>
            </a:r>
          </a:p>
        </p:txBody>
      </p:sp>
      <p:sp>
        <p:nvSpPr>
          <p:cNvPr id="6" name="Rectangle 5">
            <a:extLst>
              <a:ext uri="{FF2B5EF4-FFF2-40B4-BE49-F238E27FC236}">
                <a16:creationId xmlns:a16="http://schemas.microsoft.com/office/drawing/2014/main" id="{90219220-9344-4662-883C-0043D6995467}"/>
              </a:ext>
            </a:extLst>
          </p:cNvPr>
          <p:cNvSpPr/>
          <p:nvPr/>
        </p:nvSpPr>
        <p:spPr>
          <a:xfrm>
            <a:off x="0" y="6664648"/>
            <a:ext cx="9144000" cy="1977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i="1" dirty="0"/>
              <a:t>United C-Stores</a:t>
            </a:r>
          </a:p>
        </p:txBody>
      </p:sp>
      <p:sp>
        <p:nvSpPr>
          <p:cNvPr id="9" name="TextBox 8">
            <a:extLst>
              <a:ext uri="{FF2B5EF4-FFF2-40B4-BE49-F238E27FC236}">
                <a16:creationId xmlns:a16="http://schemas.microsoft.com/office/drawing/2014/main" id="{A9888B8A-2F27-4B75-958F-0DC89C115BC7}"/>
              </a:ext>
            </a:extLst>
          </p:cNvPr>
          <p:cNvSpPr txBox="1"/>
          <p:nvPr/>
        </p:nvSpPr>
        <p:spPr>
          <a:xfrm>
            <a:off x="563418" y="955344"/>
            <a:ext cx="7334700" cy="477054"/>
          </a:xfrm>
          <a:prstGeom prst="rect">
            <a:avLst/>
          </a:prstGeom>
          <a:noFill/>
        </p:spPr>
        <p:txBody>
          <a:bodyPr wrap="none" rtlCol="0">
            <a:spAutoFit/>
          </a:bodyPr>
          <a:lstStyle/>
          <a:p>
            <a:pPr algn="ctr"/>
            <a:r>
              <a:rPr lang="en-US" sz="2500" b="1" u="sng" dirty="0">
                <a:latin typeface="Times New Roman" panose="02020603050405020304" pitchFamily="18" charset="0"/>
                <a:cs typeface="Times New Roman" panose="02020603050405020304" pitchFamily="18" charset="0"/>
              </a:rPr>
              <a:t>Independent C-Store Operators’ Recommendations:</a:t>
            </a:r>
            <a:endParaRPr lang="en-US" dirty="0"/>
          </a:p>
        </p:txBody>
      </p:sp>
      <p:sp>
        <p:nvSpPr>
          <p:cNvPr id="20" name="TextBox 19">
            <a:extLst>
              <a:ext uri="{FF2B5EF4-FFF2-40B4-BE49-F238E27FC236}">
                <a16:creationId xmlns:a16="http://schemas.microsoft.com/office/drawing/2014/main" id="{F589BEEB-941A-487D-B52B-A8EF5022036D}"/>
              </a:ext>
            </a:extLst>
          </p:cNvPr>
          <p:cNvSpPr txBox="1"/>
          <p:nvPr/>
        </p:nvSpPr>
        <p:spPr>
          <a:xfrm>
            <a:off x="152400" y="77076"/>
            <a:ext cx="8686800" cy="630942"/>
          </a:xfrm>
          <a:prstGeom prst="rect">
            <a:avLst/>
          </a:prstGeom>
          <a:noFill/>
        </p:spPr>
        <p:txBody>
          <a:bodyPr wrap="square" rtlCol="0">
            <a:spAutoFit/>
          </a:bodyPr>
          <a:lstStyle/>
          <a:p>
            <a:r>
              <a:rPr lang="en-US" sz="3500" b="1" i="0" spc="-5" dirty="0">
                <a:latin typeface="Times New Roman" panose="02020603050405020304" pitchFamily="18" charset="0"/>
                <a:cs typeface="Times New Roman" panose="02020603050405020304" pitchFamily="18" charset="0"/>
              </a:rPr>
              <a:t>Future of the COAM Industry</a:t>
            </a:r>
            <a:endParaRPr lang="en-US" dirty="0"/>
          </a:p>
        </p:txBody>
      </p:sp>
      <p:sp>
        <p:nvSpPr>
          <p:cNvPr id="21" name="Rectangle 20">
            <a:extLst>
              <a:ext uri="{FF2B5EF4-FFF2-40B4-BE49-F238E27FC236}">
                <a16:creationId xmlns:a16="http://schemas.microsoft.com/office/drawing/2014/main" id="{7CB1BE39-8A44-4102-91DE-AE559622A9F9}"/>
              </a:ext>
            </a:extLst>
          </p:cNvPr>
          <p:cNvSpPr/>
          <p:nvPr/>
        </p:nvSpPr>
        <p:spPr>
          <a:xfrm>
            <a:off x="533400" y="1733348"/>
            <a:ext cx="2133600" cy="581892"/>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Times New Roman" panose="02020603050405020304" pitchFamily="18" charset="0"/>
                <a:cs typeface="Times New Roman" panose="02020603050405020304" pitchFamily="18" charset="0"/>
              </a:rPr>
              <a:t>Allow for contract incentives and remove roadblocks, like the 9-Months Rule </a:t>
            </a:r>
            <a:endParaRPr lang="en-US" sz="1200" b="1" dirty="0"/>
          </a:p>
        </p:txBody>
      </p:sp>
      <p:sp>
        <p:nvSpPr>
          <p:cNvPr id="23" name="Rectangle 22">
            <a:extLst>
              <a:ext uri="{FF2B5EF4-FFF2-40B4-BE49-F238E27FC236}">
                <a16:creationId xmlns:a16="http://schemas.microsoft.com/office/drawing/2014/main" id="{E080FEA1-988F-4073-93E8-B4909906EE9A}"/>
              </a:ext>
            </a:extLst>
          </p:cNvPr>
          <p:cNvSpPr/>
          <p:nvPr/>
        </p:nvSpPr>
        <p:spPr>
          <a:xfrm>
            <a:off x="533400" y="2471340"/>
            <a:ext cx="1447800" cy="546494"/>
          </a:xfrm>
          <a:prstGeom prst="rect">
            <a:avLst/>
          </a:prstGeom>
          <a:solidFill>
            <a:schemeClr val="bg1"/>
          </a:solidFill>
          <a:ln w="38100">
            <a:solidFill>
              <a:srgbClr val="C8B1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Times New Roman" panose="02020603050405020304" pitchFamily="18" charset="0"/>
                <a:cs typeface="Times New Roman" panose="02020603050405020304" pitchFamily="18" charset="0"/>
              </a:rPr>
              <a:t>Minimum C-Store share to be no less then 45%</a:t>
            </a:r>
            <a:endParaRPr lang="en-US" sz="1200" b="1" dirty="0"/>
          </a:p>
        </p:txBody>
      </p:sp>
      <p:sp>
        <p:nvSpPr>
          <p:cNvPr id="25" name="Rectangle 24">
            <a:extLst>
              <a:ext uri="{FF2B5EF4-FFF2-40B4-BE49-F238E27FC236}">
                <a16:creationId xmlns:a16="http://schemas.microsoft.com/office/drawing/2014/main" id="{3835BAA6-B405-45C8-A958-26F324E8D123}"/>
              </a:ext>
            </a:extLst>
          </p:cNvPr>
          <p:cNvSpPr/>
          <p:nvPr/>
        </p:nvSpPr>
        <p:spPr>
          <a:xfrm>
            <a:off x="533400" y="3143433"/>
            <a:ext cx="1295400" cy="701352"/>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Times New Roman" panose="02020603050405020304" pitchFamily="18" charset="0"/>
                <a:cs typeface="Times New Roman" panose="02020603050405020304" pitchFamily="18" charset="0"/>
              </a:rPr>
              <a:t>Georgia Lottery Gift Card Program</a:t>
            </a:r>
            <a:endParaRPr lang="en-US" sz="1200" b="1" dirty="0"/>
          </a:p>
        </p:txBody>
      </p:sp>
      <p:sp>
        <p:nvSpPr>
          <p:cNvPr id="27" name="Rectangle 26">
            <a:extLst>
              <a:ext uri="{FF2B5EF4-FFF2-40B4-BE49-F238E27FC236}">
                <a16:creationId xmlns:a16="http://schemas.microsoft.com/office/drawing/2014/main" id="{88FA0D73-273A-469B-83E8-4BFC6AF028C0}"/>
              </a:ext>
            </a:extLst>
          </p:cNvPr>
          <p:cNvSpPr/>
          <p:nvPr/>
        </p:nvSpPr>
        <p:spPr>
          <a:xfrm>
            <a:off x="533400" y="3997778"/>
            <a:ext cx="1447800" cy="1086052"/>
          </a:xfrm>
          <a:prstGeom prst="rect">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Times New Roman" panose="02020603050405020304" pitchFamily="18" charset="0"/>
                <a:cs typeface="Times New Roman" panose="02020603050405020304" pitchFamily="18" charset="0"/>
              </a:rPr>
              <a:t>Revision of 50/50 Gross Retail Receipt rule to include gift card purchases</a:t>
            </a:r>
            <a:endParaRPr lang="en-US" sz="1200" b="1" dirty="0"/>
          </a:p>
        </p:txBody>
      </p:sp>
      <p:sp>
        <p:nvSpPr>
          <p:cNvPr id="5" name="TextBox 4">
            <a:extLst>
              <a:ext uri="{FF2B5EF4-FFF2-40B4-BE49-F238E27FC236}">
                <a16:creationId xmlns:a16="http://schemas.microsoft.com/office/drawing/2014/main" id="{CB081501-752A-40AE-8E63-826F5585D046}"/>
              </a:ext>
            </a:extLst>
          </p:cNvPr>
          <p:cNvSpPr txBox="1"/>
          <p:nvPr/>
        </p:nvSpPr>
        <p:spPr>
          <a:xfrm>
            <a:off x="3200400" y="2936844"/>
            <a:ext cx="5022788" cy="907941"/>
          </a:xfrm>
          <a:prstGeom prst="rect">
            <a:avLst/>
          </a:prstGeom>
          <a:noFill/>
        </p:spPr>
        <p:txBody>
          <a:bodyPr wrap="square" rtlCol="0">
            <a:spAutoFit/>
          </a:bodyPr>
          <a:lstStyle/>
          <a:p>
            <a:pPr algn="ctr"/>
            <a:r>
              <a:rPr lang="en-US" sz="3500" b="1" u="sng" dirty="0"/>
              <a:t>United C-Store </a:t>
            </a:r>
          </a:p>
          <a:p>
            <a:endParaRPr lang="en-US" dirty="0"/>
          </a:p>
        </p:txBody>
      </p:sp>
    </p:spTree>
    <p:extLst>
      <p:ext uri="{BB962C8B-B14F-4D97-AF65-F5344CB8AC3E}">
        <p14:creationId xmlns:p14="http://schemas.microsoft.com/office/powerpoint/2010/main" val="404450379"/>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29E74132-A615-4E6D-8859-D486C32C5CF6}"/>
</file>

<file path=customXml/itemProps2.xml><?xml version="1.0" encoding="utf-8"?>
<ds:datastoreItem xmlns:ds="http://schemas.openxmlformats.org/officeDocument/2006/customXml" ds:itemID="{50390813-6717-4978-B37A-3C7C111E62EF}"/>
</file>

<file path=customXml/itemProps3.xml><?xml version="1.0" encoding="utf-8"?>
<ds:datastoreItem xmlns:ds="http://schemas.openxmlformats.org/officeDocument/2006/customXml" ds:itemID="{78747AFD-92EA-4BE5-9F7A-B4A96AD90AEA}"/>
</file>

<file path=docProps/app.xml><?xml version="1.0" encoding="utf-8"?>
<Properties xmlns="http://schemas.openxmlformats.org/officeDocument/2006/extended-properties" xmlns:vt="http://schemas.openxmlformats.org/officeDocument/2006/docPropsVTypes">
  <Template/>
  <TotalTime>6873</TotalTime>
  <Words>1033</Words>
  <Application>Microsoft Office PowerPoint</Application>
  <PresentationFormat>On-screen Show (4:3)</PresentationFormat>
  <Paragraphs>155</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Arial,Helvetica</vt:lpstr>
      <vt:lpstr>Calibri</vt:lpstr>
      <vt:lpstr>Calibri Light</vt:lpstr>
      <vt:lpstr>Times New Roman</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Clark Atlanta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dc:creator>
  <cp:lastModifiedBy>Russell, Katherine</cp:lastModifiedBy>
  <cp:revision>187</cp:revision>
  <dcterms:created xsi:type="dcterms:W3CDTF">2011-08-06T19:50:42Z</dcterms:created>
  <dcterms:modified xsi:type="dcterms:W3CDTF">2020-11-10T18:22:46Z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oogle.Documents.Tracking">
    <vt:lpwstr>true</vt:lpwstr>
  </property>
  <property fmtid="{D5CDD505-2E9C-101B-9397-08002B2CF9AE}" pid="3" name="ContentTypeId">
    <vt:lpwstr>0x0101001FD4480C948BFE43BEB99D9404D53592</vt:lpwstr>
  </property>
</Properties>
</file>