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customXml/itemProps1.xml" ContentType="application/vnd.openxmlformats-officedocument.customXmlProperties+xml"/>
  <Default Extension="jpeg" ContentType="image/jpeg"/>
  <Default Extension="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Default Extension="png" ContentType="image/png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</p:sldIdLst>
  <p:sldSz cx="12192000" cy="6858000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Impact" pitchFamily="34" charset="0"/>
        <a:ea typeface="+mn-ea"/>
        <a:cs typeface="Arial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Impact" pitchFamily="34" charset="0"/>
        <a:ea typeface="+mn-ea"/>
        <a:cs typeface="Arial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Impact" pitchFamily="34" charset="0"/>
        <a:ea typeface="+mn-ea"/>
        <a:cs typeface="Arial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Impact" pitchFamily="34" charset="0"/>
        <a:ea typeface="+mn-ea"/>
        <a:cs typeface="Arial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Impact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Impact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Impact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Impact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Impact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75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-186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Relationship Id="rId14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3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 useBgFill="1">
        <p:nvSpPr>
          <p:cNvPr id="5" name="Freeform 4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Freeform 5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Freeform 6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Freeform 7"/>
          <p:cNvSpPr/>
          <p:nvPr/>
        </p:nvSpPr>
        <p:spPr>
          <a:xfrm rot="21420000">
            <a:off x="-161925" y="293688"/>
            <a:ext cx="11366500" cy="5751512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9" name="5-Point Star 8"/>
          <p:cNvSpPr/>
          <p:nvPr/>
        </p:nvSpPr>
        <p:spPr>
          <a:xfrm rot="21420000">
            <a:off x="4221163" y="5111750"/>
            <a:ext cx="515937" cy="514350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/>
          <a:lstStyle>
            <a:lvl1pPr algn="r"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238" y="4578350"/>
            <a:ext cx="6143625" cy="1163638"/>
          </a:xfrm>
        </p:spPr>
        <p:txBody>
          <a:bodyPr/>
          <a:lstStyle>
            <a:lvl1pPr algn="ctr">
              <a:defRPr sz="5400" dirty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DC48A12F-AC4D-4F9F-8F3F-349239029E05}" type="datetimeFigureOut">
              <a:rPr lang="en-US"/>
              <a:pPr>
                <a:defRPr/>
              </a:pPr>
              <a:t>8/15/2017</a:t>
            </a:fld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6350" y="4883150"/>
            <a:ext cx="4048125" cy="1195388"/>
          </a:xfrm>
        </p:spPr>
        <p:txBody>
          <a:bodyPr/>
          <a:lstStyle>
            <a:lvl1pPr algn="r">
              <a:defRPr lang="en-US" sz="5400" dirty="0"/>
            </a:lvl1pPr>
          </a:lstStyle>
          <a:p>
            <a:pPr>
              <a:defRPr/>
            </a:pPr>
            <a:endParaRPr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2025" y="3832225"/>
            <a:ext cx="906463" cy="498475"/>
          </a:xfrm>
        </p:spPr>
        <p:txBody>
          <a:bodyPr/>
          <a:lstStyle>
            <a:lvl1pPr>
              <a:defRPr sz="24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E1CFB16B-0129-4E75-AA86-A082CBDA4B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116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C4E5F-5E60-4B08-8BE3-1C1D3BD0C6B9}" type="datetimeFigureOut">
              <a:rPr lang="en-US"/>
              <a:pPr>
                <a:defRPr/>
              </a:pPr>
              <a:t>8/15/2017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C38A70-39CC-4C9B-A912-9965E6393F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3964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/>
          <a:lstStyle>
            <a:lvl1pPr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00A4B3-3627-49C0-A403-69B1E5FF452C}" type="datetimeFigureOut">
              <a:rPr lang="en-US"/>
              <a:pPr>
                <a:defRPr/>
              </a:pPr>
              <a:t>8/15/2017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CAB08C-5436-46F5-A264-F6F4942E71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9545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3A9B7C-7201-4A73-9256-496ABBC0C19C}" type="datetimeFigureOut">
              <a:rPr lang="en-US"/>
              <a:pPr>
                <a:defRPr/>
              </a:pPr>
              <a:t>8/15/2017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3EDD65-9224-4D56-A523-82BCC167A2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8873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5498D6-0ECC-40AB-A502-7ED73178B7AD}" type="datetimeFigureOut">
              <a:rPr lang="en-US"/>
              <a:pPr>
                <a:defRPr/>
              </a:pPr>
              <a:t>8/15/2017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26C856-CE87-4F35-A785-8F83EF4153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5583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849F78-084A-425F-B782-8B1325B47AA5}" type="datetimeFigureOut">
              <a:rPr lang="en-US"/>
              <a:pPr>
                <a:defRPr/>
              </a:pPr>
              <a:t>8/15/2017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DF7C9E-B4F2-4647-9D89-5FCF44ADD3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7868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7366D1-66CB-4175-8272-36D67110B871}" type="datetimeFigureOut">
              <a:rPr lang="en-US"/>
              <a:pPr>
                <a:defRPr/>
              </a:pPr>
              <a:t>8/15/2017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98CBB9-756D-412E-9C31-20F885430D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2569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/>
          <a:lstStyle>
            <a:lvl1pPr algn="ct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/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917469-91A4-4B83-B52E-ED86232A5C0C}" type="datetimeFigureOut">
              <a:rPr lang="en-US"/>
              <a:pPr>
                <a:defRPr/>
              </a:pPr>
              <a:t>8/15/2017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28CEC9-C04C-4428-84FB-18DCB59C0C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4698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/>
          <a:lstStyle>
            <a:lvl1pPr algn="ct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/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FA0B0A-80CC-4379-AF39-F262FACD8C20}" type="datetimeFigureOut">
              <a:rPr lang="en-US"/>
              <a:pPr>
                <a:defRPr/>
              </a:pPr>
              <a:t>8/15/2017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6542B7-573A-48E1-84C4-D6623CC1C7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5049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F7CF9E-88A8-4196-951F-8122CA498ACA}" type="datetimeFigureOut">
              <a:rPr lang="en-US"/>
              <a:pPr>
                <a:defRPr/>
              </a:pPr>
              <a:t>8/15/2017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158F69-27D9-45D7-A3F4-7144EAEDC8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1140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/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/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6E94AA-E4CC-4DD7-A3B5-EE5B3A16BFD8}" type="datetimeFigureOut">
              <a:rPr lang="en-US"/>
              <a:pPr>
                <a:defRPr/>
              </a:pPr>
              <a:t>8/15/2017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6A61A7-039D-4954-9FFC-B42BADD671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8173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85800" y="892175"/>
            <a:ext cx="609600" cy="585788"/>
          </a:xfrm>
          <a:prstGeom prst="rect">
            <a:avLst/>
          </a:prstGeom>
        </p:spPr>
        <p:txBody>
          <a:bodyPr anchor="ctr"/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sz="8000" dirty="0">
                <a:effectLst/>
                <a:latin typeface="+mn-lt"/>
                <a:cs typeface="+mn-cs"/>
              </a:rPr>
              <a:t>“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472738" y="2922588"/>
            <a:ext cx="609600" cy="585787"/>
          </a:xfrm>
          <a:prstGeom prst="rect">
            <a:avLst/>
          </a:prstGeom>
        </p:spPr>
        <p:txBody>
          <a:bodyPr anchor="ctr"/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 fontAlgn="auto">
              <a:spcAft>
                <a:spcPts val="0"/>
              </a:spcAft>
              <a:defRPr/>
            </a:pPr>
            <a:r>
              <a:rPr lang="en-US" sz="8000" dirty="0">
                <a:effectLst/>
                <a:latin typeface="+mn-lt"/>
                <a:cs typeface="+mn-cs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/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/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/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04948A-1331-4320-9BFA-C360AD83A565}" type="datetimeFigureOut">
              <a:rPr lang="en-US"/>
              <a:pPr>
                <a:defRPr/>
              </a:pPr>
              <a:t>8/15/2017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590D0E-8B43-418B-B6ED-3FE344F9E3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2689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/>
          <a:lstStyle>
            <a:lvl1pPr algn="l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DEC9EE-A2BC-45AF-9B48-7D4528863C22}" type="datetimeFigureOut">
              <a:rPr lang="en-US"/>
              <a:pPr>
                <a:defRPr/>
              </a:pPr>
              <a:t>8/15/2017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35F843-4020-4B26-A9F0-C9D4C70E16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666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21F095-73C4-486F-86D7-280A1D9787AB}" type="datetimeFigureOut">
              <a:rPr lang="en-US"/>
              <a:pPr>
                <a:defRPr/>
              </a:pPr>
              <a:t>8/15/2017</a:t>
            </a:fld>
            <a:endParaRPr lang="en-US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4B17A8-D46F-401A-B215-493BA2DCC8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0482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623CF3-F4F5-44F2-B41C-94C820876861}" type="datetimeFigureOut">
              <a:rPr lang="en-US"/>
              <a:pPr>
                <a:defRPr/>
              </a:pPr>
              <a:t>8/15/2017</a:t>
            </a:fld>
            <a:endParaRPr lang="en-US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A05035-B7E2-449E-9DEA-C6F20756DF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1495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0D7A23-58DC-49C6-965C-BD4A6FDC61BD}" type="datetimeFigureOut">
              <a:rPr lang="en-US"/>
              <a:pPr>
                <a:defRPr/>
              </a:pPr>
              <a:t>8/15/2017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314E09-3D55-4AD1-ABAE-F05B330FCE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9896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0F232F-B8C4-4262-A727-91A1A2DEA60F}" type="datetimeFigureOut">
              <a:rPr lang="en-US"/>
              <a:pPr>
                <a:defRPr/>
              </a:pPr>
              <a:t>8/15/2017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F2B4E6-71FA-4466-B366-27FCD8108F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546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9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6" descr="Brickwork-HD-R1a.jpg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27" name="Group 9"/>
          <p:cNvGrpSpPr>
            <a:grpSpLocks/>
          </p:cNvGrpSpPr>
          <p:nvPr/>
        </p:nvGrpSpPr>
        <p:grpSpPr bwMode="auto">
          <a:xfrm>
            <a:off x="-25400" y="0"/>
            <a:ext cx="12004675" cy="6643688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562" cy="6420230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10396538" cy="11525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750"/>
            <a:ext cx="10396538" cy="33115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7738" y="5757863"/>
            <a:ext cx="3784600" cy="4984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3200" cap="all" baseline="0" dirty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2EC14D3-400B-41A9-A682-7AFE864877DE}" type="datetimeFigureOut">
              <a:rPr lang="en-US"/>
              <a:pPr>
                <a:defRPr/>
              </a:pPr>
              <a:t>8/15/2017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757863"/>
            <a:ext cx="5499100" cy="4984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3200" cap="all" baseline="0" dirty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6500" y="5757863"/>
            <a:ext cx="908050" cy="4984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3200" cap="all" baseline="0" dirty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DC4CCE4-29D6-4C4D-A8E1-9E58FDB919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7" r:id="rId12"/>
    <p:sldLayoutId id="2147483681" r:id="rId13"/>
    <p:sldLayoutId id="2147483682" r:id="rId14"/>
    <p:sldLayoutId id="2147483683" r:id="rId15"/>
    <p:sldLayoutId id="2147483684" r:id="rId16"/>
    <p:sldLayoutId id="2147483685" r:id="rId17"/>
  </p:sldLayoutIdLst>
  <p:hf sldNum="0" hdr="0" ftr="0" dt="0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5400" kern="1200" cap="all">
          <a:solidFill>
            <a:schemeClr val="accent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5400">
          <a:solidFill>
            <a:schemeClr val="accent1"/>
          </a:solidFill>
          <a:latin typeface="Impact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5400">
          <a:solidFill>
            <a:schemeClr val="accent1"/>
          </a:solidFill>
          <a:latin typeface="Impact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5400">
          <a:solidFill>
            <a:schemeClr val="accent1"/>
          </a:solidFill>
          <a:latin typeface="Impact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5400">
          <a:solidFill>
            <a:schemeClr val="accent1"/>
          </a:solidFill>
          <a:latin typeface="Impac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5400">
          <a:solidFill>
            <a:schemeClr val="accent1"/>
          </a:solidFill>
          <a:latin typeface="Impac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5400">
          <a:solidFill>
            <a:schemeClr val="accent1"/>
          </a:solidFill>
          <a:latin typeface="Impac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5400">
          <a:solidFill>
            <a:schemeClr val="accent1"/>
          </a:solidFill>
          <a:latin typeface="Impac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5400">
          <a:solidFill>
            <a:schemeClr val="accent1"/>
          </a:solidFill>
          <a:latin typeface="Impact" pitchFamily="34" charset="0"/>
        </a:defRPr>
      </a:lvl9pPr>
    </p:titleStyle>
    <p:bodyStyle>
      <a:lvl1pPr marL="228600" indent="-228600" algn="l" rtl="0" fontAlgn="base">
        <a:lnSpc>
          <a:spcPct val="120000"/>
        </a:lnSpc>
        <a:spcBef>
          <a:spcPts val="1000"/>
        </a:spcBef>
        <a:spcAft>
          <a:spcPct val="0"/>
        </a:spcAft>
        <a:buClr>
          <a:schemeClr val="accent1"/>
        </a:buClr>
        <a:buSzPct val="160000"/>
        <a:buFont typeface="Arial" charset="0"/>
        <a:buChar char="•"/>
        <a:defRPr sz="2000" kern="1200" cap="all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120000"/>
        </a:lnSpc>
        <a:spcBef>
          <a:spcPts val="500"/>
        </a:spcBef>
        <a:spcAft>
          <a:spcPct val="0"/>
        </a:spcAft>
        <a:buClr>
          <a:schemeClr val="accent1"/>
        </a:buClr>
        <a:buSzPct val="160000"/>
        <a:buFont typeface="Arial" charset="0"/>
        <a:buChar char="•"/>
        <a:defRPr kern="1200" cap="all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120000"/>
        </a:lnSpc>
        <a:spcBef>
          <a:spcPts val="500"/>
        </a:spcBef>
        <a:spcAft>
          <a:spcPct val="0"/>
        </a:spcAft>
        <a:buClr>
          <a:schemeClr val="accent1"/>
        </a:buClr>
        <a:buSzPct val="160000"/>
        <a:buFont typeface="Arial" charset="0"/>
        <a:buChar char="•"/>
        <a:defRPr sz="1600" kern="1200" cap="all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120000"/>
        </a:lnSpc>
        <a:spcBef>
          <a:spcPts val="500"/>
        </a:spcBef>
        <a:spcAft>
          <a:spcPct val="0"/>
        </a:spcAft>
        <a:buClr>
          <a:schemeClr val="accent1"/>
        </a:buClr>
        <a:buSzPct val="160000"/>
        <a:buFont typeface="Arial" charset="0"/>
        <a:buChar char="•"/>
        <a:defRPr sz="1400" kern="1200" cap="all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120000"/>
        </a:lnSpc>
        <a:spcBef>
          <a:spcPts val="500"/>
        </a:spcBef>
        <a:spcAft>
          <a:spcPct val="0"/>
        </a:spcAft>
        <a:buClr>
          <a:schemeClr val="accent1"/>
        </a:buClr>
        <a:buSzPct val="160000"/>
        <a:buFont typeface="Arial" charset="0"/>
        <a:buChar char="•"/>
        <a:defRPr sz="1400" kern="1200" cap="all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0588" y="661988"/>
            <a:ext cx="9755187" cy="2767012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4800" dirty="0" smtClean="0"/>
              <a:t>Community Health Centers- Great Community Partners now and in the Future</a:t>
            </a:r>
            <a:endParaRPr lang="en-US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2663" y="3505200"/>
            <a:ext cx="9755187" cy="550863"/>
          </a:xfrm>
        </p:spPr>
        <p:txBody>
          <a:bodyPr/>
          <a:lstStyle/>
          <a:p>
            <a:pPr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 smtClean="0"/>
              <a:t>August 2017</a:t>
            </a:r>
            <a:endParaRPr lang="en-US" dirty="0"/>
          </a:p>
        </p:txBody>
      </p:sp>
      <p:pic>
        <p:nvPicPr>
          <p:cNvPr id="4100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2775" y="4432300"/>
            <a:ext cx="1358900" cy="1144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2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altLang="en-US"/>
              <a:t>Georgia Today</a:t>
            </a:r>
          </a:p>
        </p:txBody>
      </p:sp>
      <p:sp>
        <p:nvSpPr>
          <p:cNvPr id="7171" name="Rectangle 23">
            <a:extLst>
              <a:ext uri="{FF2B5EF4-FFF2-40B4-BE49-F238E27FC236}"/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2894013" y="2060575"/>
            <a:ext cx="7313612" cy="3881438"/>
          </a:xfrm>
        </p:spPr>
        <p:txBody>
          <a:bodyPr/>
          <a:lstStyle/>
          <a:p>
            <a:pPr fontAlgn="auto">
              <a:spcAft>
                <a:spcPts val="0"/>
              </a:spcAft>
              <a:buFont typeface="Symbol" panose="05050102010706020507" pitchFamily="18" charset="2"/>
              <a:buChar char=""/>
              <a:defRPr/>
            </a:pPr>
            <a:r>
              <a:rPr lang="en-US" altLang="en-US" dirty="0">
                <a:latin typeface="Arial" panose="020B0604020202020204" pitchFamily="34" charset="0"/>
              </a:rPr>
              <a:t>In Georgia there are 34 FQHC organizations with 203 clinic sites in 111 counties and plans to expand.</a:t>
            </a:r>
          </a:p>
          <a:p>
            <a:pPr fontAlgn="auto">
              <a:spcAft>
                <a:spcPts val="0"/>
              </a:spcAft>
              <a:buFont typeface="Symbol" panose="05050102010706020507" pitchFamily="18" charset="2"/>
              <a:buChar char=""/>
              <a:defRPr/>
            </a:pPr>
            <a:r>
              <a:rPr lang="en-US" altLang="en-US" dirty="0">
                <a:latin typeface="Arial" panose="020B0604020202020204" pitchFamily="34" charset="0"/>
              </a:rPr>
              <a:t>For calendar year 2016 Health Centers served over 500,000 patients. </a:t>
            </a:r>
          </a:p>
          <a:p>
            <a:pPr fontAlgn="auto">
              <a:spcAft>
                <a:spcPts val="0"/>
              </a:spcAft>
              <a:buFont typeface="Symbol" panose="05050102010706020507" pitchFamily="18" charset="2"/>
              <a:buChar char=""/>
              <a:defRPr/>
            </a:pPr>
            <a:r>
              <a:rPr lang="en-US" altLang="en-US" dirty="0">
                <a:latin typeface="Arial" panose="020B0604020202020204" pitchFamily="34" charset="0"/>
              </a:rPr>
              <a:t>From 2004 to 2016 Georgia health centers increased patients served by 100%. </a:t>
            </a:r>
          </a:p>
          <a:p>
            <a:pPr fontAlgn="auto">
              <a:spcAft>
                <a:spcPts val="0"/>
              </a:spcAft>
              <a:buFont typeface="Symbol" panose="05050102010706020507" pitchFamily="18" charset="2"/>
              <a:buChar char=""/>
              <a:defRPr/>
            </a:pPr>
            <a:endParaRPr lang="en-US" altLang="en-US" dirty="0"/>
          </a:p>
          <a:p>
            <a:pPr fontAlgn="auto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endParaRPr lang="en-US" altLang="en-US" dirty="0"/>
          </a:p>
        </p:txBody>
      </p:sp>
      <p:pic>
        <p:nvPicPr>
          <p:cNvPr id="5124" name="Picture 24" descr="valley patien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7800" y="152400"/>
            <a:ext cx="1150938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5" name="Text Box 25"/>
          <p:cNvSpPr txBox="1">
            <a:spLocks noChangeArrowheads="1"/>
          </p:cNvSpPr>
          <p:nvPr/>
        </p:nvSpPr>
        <p:spPr bwMode="auto">
          <a:xfrm>
            <a:off x="2438400" y="6553200"/>
            <a:ext cx="40386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charset="0"/>
              <a:buChar char="•"/>
              <a:defRPr sz="2000">
                <a:solidFill>
                  <a:schemeClr val="tx1"/>
                </a:solidFill>
                <a:latin typeface="Impact" pitchFamily="34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charset="0"/>
              <a:buChar char="•"/>
              <a:defRPr>
                <a:solidFill>
                  <a:schemeClr val="tx1"/>
                </a:solidFill>
                <a:latin typeface="Impact" pitchFamily="34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charset="0"/>
              <a:buChar char="•"/>
              <a:defRPr sz="1600">
                <a:solidFill>
                  <a:schemeClr val="tx1"/>
                </a:solidFill>
                <a:latin typeface="Impact" pitchFamily="34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charset="0"/>
              <a:buChar char="•"/>
              <a:defRPr sz="1400">
                <a:solidFill>
                  <a:schemeClr val="tx1"/>
                </a:solidFill>
                <a:latin typeface="Impact" pitchFamily="34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charset="0"/>
              <a:buChar char="•"/>
              <a:defRPr sz="1400">
                <a:solidFill>
                  <a:schemeClr val="tx1"/>
                </a:solidFill>
                <a:latin typeface="Impact" pitchFamily="34" charset="0"/>
              </a:defRPr>
            </a:lvl5pPr>
            <a:lvl6pPr marL="25146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60000"/>
              <a:buFont typeface="Arial" charset="0"/>
              <a:buChar char="•"/>
              <a:defRPr sz="1400">
                <a:solidFill>
                  <a:schemeClr val="tx1"/>
                </a:solidFill>
                <a:latin typeface="Impact" pitchFamily="34" charset="0"/>
              </a:defRPr>
            </a:lvl6pPr>
            <a:lvl7pPr marL="29718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60000"/>
              <a:buFont typeface="Arial" charset="0"/>
              <a:buChar char="•"/>
              <a:defRPr sz="1400">
                <a:solidFill>
                  <a:schemeClr val="tx1"/>
                </a:solidFill>
                <a:latin typeface="Impact" pitchFamily="34" charset="0"/>
              </a:defRPr>
            </a:lvl7pPr>
            <a:lvl8pPr marL="34290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60000"/>
              <a:buFont typeface="Arial" charset="0"/>
              <a:buChar char="•"/>
              <a:defRPr sz="1400">
                <a:solidFill>
                  <a:schemeClr val="tx1"/>
                </a:solidFill>
                <a:latin typeface="Impact" pitchFamily="34" charset="0"/>
              </a:defRPr>
            </a:lvl8pPr>
            <a:lvl9pPr marL="38862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60000"/>
              <a:buFont typeface="Arial" charset="0"/>
              <a:buChar char="•"/>
              <a:defRPr sz="1400">
                <a:solidFill>
                  <a:schemeClr val="tx1"/>
                </a:solidFill>
                <a:latin typeface="Impact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endParaRPr lang="en-US" altLang="en-US" sz="1200">
              <a:latin typeface="Arial" charset="0"/>
            </a:endParaRPr>
          </a:p>
        </p:txBody>
      </p:sp>
      <p:sp>
        <p:nvSpPr>
          <p:cNvPr id="5126" name="Text Box 26"/>
          <p:cNvSpPr txBox="1">
            <a:spLocks noChangeArrowheads="1"/>
          </p:cNvSpPr>
          <p:nvPr/>
        </p:nvSpPr>
        <p:spPr bwMode="auto">
          <a:xfrm>
            <a:off x="2286000" y="6477000"/>
            <a:ext cx="3352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charset="0"/>
              <a:buChar char="•"/>
              <a:defRPr sz="2000">
                <a:solidFill>
                  <a:schemeClr val="tx1"/>
                </a:solidFill>
                <a:latin typeface="Impact" pitchFamily="34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charset="0"/>
              <a:buChar char="•"/>
              <a:defRPr>
                <a:solidFill>
                  <a:schemeClr val="tx1"/>
                </a:solidFill>
                <a:latin typeface="Impact" pitchFamily="34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charset="0"/>
              <a:buChar char="•"/>
              <a:defRPr sz="1600">
                <a:solidFill>
                  <a:schemeClr val="tx1"/>
                </a:solidFill>
                <a:latin typeface="Impact" pitchFamily="34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charset="0"/>
              <a:buChar char="•"/>
              <a:defRPr sz="1400">
                <a:solidFill>
                  <a:schemeClr val="tx1"/>
                </a:solidFill>
                <a:latin typeface="Impact" pitchFamily="34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charset="0"/>
              <a:buChar char="•"/>
              <a:defRPr sz="1400">
                <a:solidFill>
                  <a:schemeClr val="tx1"/>
                </a:solidFill>
                <a:latin typeface="Impact" pitchFamily="34" charset="0"/>
              </a:defRPr>
            </a:lvl5pPr>
            <a:lvl6pPr marL="25146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60000"/>
              <a:buFont typeface="Arial" charset="0"/>
              <a:buChar char="•"/>
              <a:defRPr sz="1400">
                <a:solidFill>
                  <a:schemeClr val="tx1"/>
                </a:solidFill>
                <a:latin typeface="Impact" pitchFamily="34" charset="0"/>
              </a:defRPr>
            </a:lvl6pPr>
            <a:lvl7pPr marL="29718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60000"/>
              <a:buFont typeface="Arial" charset="0"/>
              <a:buChar char="•"/>
              <a:defRPr sz="1400">
                <a:solidFill>
                  <a:schemeClr val="tx1"/>
                </a:solidFill>
                <a:latin typeface="Impact" pitchFamily="34" charset="0"/>
              </a:defRPr>
            </a:lvl7pPr>
            <a:lvl8pPr marL="34290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60000"/>
              <a:buFont typeface="Arial" charset="0"/>
              <a:buChar char="•"/>
              <a:defRPr sz="1400">
                <a:solidFill>
                  <a:schemeClr val="tx1"/>
                </a:solidFill>
                <a:latin typeface="Impact" pitchFamily="34" charset="0"/>
              </a:defRPr>
            </a:lvl8pPr>
            <a:lvl9pPr marL="38862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60000"/>
              <a:buFont typeface="Arial" charset="0"/>
              <a:buChar char="•"/>
              <a:defRPr sz="1400">
                <a:solidFill>
                  <a:schemeClr val="tx1"/>
                </a:solidFill>
                <a:latin typeface="Impact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200">
                <a:latin typeface="Arial" charset="0"/>
              </a:rPr>
              <a:t>Source: UDS Georgia Rollup Report 2015</a:t>
            </a:r>
          </a:p>
        </p:txBody>
      </p:sp>
      <p:pic>
        <p:nvPicPr>
          <p:cNvPr id="512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3038" y="5216525"/>
            <a:ext cx="1358900" cy="1144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2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3988" y="223838"/>
            <a:ext cx="3014662" cy="2276475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altLang="en-US" sz="4400" dirty="0"/>
              <a:t>Georgia’s Community </a:t>
            </a:r>
            <a:br>
              <a:rPr lang="en-US" altLang="en-US" sz="4400" dirty="0"/>
            </a:br>
            <a:r>
              <a:rPr lang="en-US" altLang="en-US" sz="4400" dirty="0"/>
              <a:t>Health Centers</a:t>
            </a:r>
          </a:p>
        </p:txBody>
      </p:sp>
      <p:pic>
        <p:nvPicPr>
          <p:cNvPr id="6147" name="Picture 24" descr="valley patien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6213" y="66675"/>
            <a:ext cx="1150937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Text Box 25"/>
          <p:cNvSpPr txBox="1">
            <a:spLocks noChangeArrowheads="1"/>
          </p:cNvSpPr>
          <p:nvPr/>
        </p:nvSpPr>
        <p:spPr bwMode="auto">
          <a:xfrm>
            <a:off x="2438400" y="6553200"/>
            <a:ext cx="40386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charset="0"/>
              <a:buChar char="•"/>
              <a:defRPr sz="2000">
                <a:solidFill>
                  <a:schemeClr val="tx1"/>
                </a:solidFill>
                <a:latin typeface="Impact" pitchFamily="34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charset="0"/>
              <a:buChar char="•"/>
              <a:defRPr>
                <a:solidFill>
                  <a:schemeClr val="tx1"/>
                </a:solidFill>
                <a:latin typeface="Impact" pitchFamily="34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charset="0"/>
              <a:buChar char="•"/>
              <a:defRPr sz="1600">
                <a:solidFill>
                  <a:schemeClr val="tx1"/>
                </a:solidFill>
                <a:latin typeface="Impact" pitchFamily="34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charset="0"/>
              <a:buChar char="•"/>
              <a:defRPr sz="1400">
                <a:solidFill>
                  <a:schemeClr val="tx1"/>
                </a:solidFill>
                <a:latin typeface="Impact" pitchFamily="34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charset="0"/>
              <a:buChar char="•"/>
              <a:defRPr sz="1400">
                <a:solidFill>
                  <a:schemeClr val="tx1"/>
                </a:solidFill>
                <a:latin typeface="Impact" pitchFamily="34" charset="0"/>
              </a:defRPr>
            </a:lvl5pPr>
            <a:lvl6pPr marL="25146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60000"/>
              <a:buFont typeface="Arial" charset="0"/>
              <a:buChar char="•"/>
              <a:defRPr sz="1400">
                <a:solidFill>
                  <a:schemeClr val="tx1"/>
                </a:solidFill>
                <a:latin typeface="Impact" pitchFamily="34" charset="0"/>
              </a:defRPr>
            </a:lvl6pPr>
            <a:lvl7pPr marL="29718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60000"/>
              <a:buFont typeface="Arial" charset="0"/>
              <a:buChar char="•"/>
              <a:defRPr sz="1400">
                <a:solidFill>
                  <a:schemeClr val="tx1"/>
                </a:solidFill>
                <a:latin typeface="Impact" pitchFamily="34" charset="0"/>
              </a:defRPr>
            </a:lvl7pPr>
            <a:lvl8pPr marL="34290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60000"/>
              <a:buFont typeface="Arial" charset="0"/>
              <a:buChar char="•"/>
              <a:defRPr sz="1400">
                <a:solidFill>
                  <a:schemeClr val="tx1"/>
                </a:solidFill>
                <a:latin typeface="Impact" pitchFamily="34" charset="0"/>
              </a:defRPr>
            </a:lvl8pPr>
            <a:lvl9pPr marL="38862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60000"/>
              <a:buFont typeface="Arial" charset="0"/>
              <a:buChar char="•"/>
              <a:defRPr sz="1400">
                <a:solidFill>
                  <a:schemeClr val="tx1"/>
                </a:solidFill>
                <a:latin typeface="Impact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endParaRPr lang="en-US" altLang="en-US" sz="1200">
              <a:latin typeface="Arial" charset="0"/>
            </a:endParaRPr>
          </a:p>
        </p:txBody>
      </p:sp>
      <p:pic>
        <p:nvPicPr>
          <p:cNvPr id="6149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0538" y="300038"/>
            <a:ext cx="4291012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0" name="TextBox 7"/>
          <p:cNvSpPr txBox="1">
            <a:spLocks noChangeArrowheads="1"/>
          </p:cNvSpPr>
          <p:nvPr/>
        </p:nvSpPr>
        <p:spPr bwMode="auto">
          <a:xfrm>
            <a:off x="7321550" y="152400"/>
            <a:ext cx="2547938" cy="502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charset="0"/>
              <a:buChar char="•"/>
              <a:defRPr sz="2000">
                <a:solidFill>
                  <a:schemeClr val="tx1"/>
                </a:solidFill>
                <a:latin typeface="Impact" pitchFamily="34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charset="0"/>
              <a:buChar char="•"/>
              <a:defRPr>
                <a:solidFill>
                  <a:schemeClr val="tx1"/>
                </a:solidFill>
                <a:latin typeface="Impact" pitchFamily="34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charset="0"/>
              <a:buChar char="•"/>
              <a:defRPr sz="1600">
                <a:solidFill>
                  <a:schemeClr val="tx1"/>
                </a:solidFill>
                <a:latin typeface="Impact" pitchFamily="34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charset="0"/>
              <a:buChar char="•"/>
              <a:defRPr sz="1400">
                <a:solidFill>
                  <a:schemeClr val="tx1"/>
                </a:solidFill>
                <a:latin typeface="Impact" pitchFamily="34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charset="0"/>
              <a:buChar char="•"/>
              <a:defRPr sz="1400">
                <a:solidFill>
                  <a:schemeClr val="tx1"/>
                </a:solidFill>
                <a:latin typeface="Impact" pitchFamily="34" charset="0"/>
              </a:defRPr>
            </a:lvl5pPr>
            <a:lvl6pPr marL="25146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60000"/>
              <a:buFont typeface="Arial" charset="0"/>
              <a:buChar char="•"/>
              <a:defRPr sz="1400">
                <a:solidFill>
                  <a:schemeClr val="tx1"/>
                </a:solidFill>
                <a:latin typeface="Impact" pitchFamily="34" charset="0"/>
              </a:defRPr>
            </a:lvl6pPr>
            <a:lvl7pPr marL="29718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60000"/>
              <a:buFont typeface="Arial" charset="0"/>
              <a:buChar char="•"/>
              <a:defRPr sz="1400">
                <a:solidFill>
                  <a:schemeClr val="tx1"/>
                </a:solidFill>
                <a:latin typeface="Impact" pitchFamily="34" charset="0"/>
              </a:defRPr>
            </a:lvl7pPr>
            <a:lvl8pPr marL="34290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60000"/>
              <a:buFont typeface="Arial" charset="0"/>
              <a:buChar char="•"/>
              <a:defRPr sz="1400">
                <a:solidFill>
                  <a:schemeClr val="tx1"/>
                </a:solidFill>
                <a:latin typeface="Impact" pitchFamily="34" charset="0"/>
              </a:defRPr>
            </a:lvl8pPr>
            <a:lvl9pPr marL="38862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60000"/>
              <a:buFont typeface="Arial" charset="0"/>
              <a:buChar char="•"/>
              <a:defRPr sz="1400">
                <a:solidFill>
                  <a:schemeClr val="tx1"/>
                </a:solidFill>
                <a:latin typeface="Impact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ts val="300"/>
              </a:spcBef>
              <a:buClrTx/>
              <a:buSzTx/>
              <a:buFont typeface="Wingdings" pitchFamily="2" charset="2"/>
              <a:buNone/>
            </a:pPr>
            <a:r>
              <a:rPr lang="en-US" altLang="en-US" sz="700">
                <a:latin typeface="Arial" charset="0"/>
              </a:rPr>
              <a:t>1.  Albany Area Primary Health Care, Inc.</a:t>
            </a:r>
          </a:p>
          <a:p>
            <a:pPr>
              <a:lnSpc>
                <a:spcPct val="100000"/>
              </a:lnSpc>
              <a:spcBef>
                <a:spcPts val="300"/>
              </a:spcBef>
              <a:buClrTx/>
              <a:buSzTx/>
              <a:buFont typeface="Wingdings" pitchFamily="2" charset="2"/>
              <a:buNone/>
            </a:pPr>
            <a:r>
              <a:rPr lang="en-US" altLang="en-US" sz="700">
                <a:latin typeface="Arial" charset="0"/>
              </a:rPr>
              <a:t>2.  Community Health Care Systems, Inc.</a:t>
            </a:r>
          </a:p>
          <a:p>
            <a:pPr>
              <a:lnSpc>
                <a:spcPct val="100000"/>
              </a:lnSpc>
              <a:spcBef>
                <a:spcPts val="300"/>
              </a:spcBef>
              <a:buClrTx/>
              <a:buSzTx/>
              <a:buFont typeface="Wingdings" pitchFamily="2" charset="2"/>
              <a:buNone/>
            </a:pPr>
            <a:r>
              <a:rPr lang="en-US" altLang="en-US" sz="700">
                <a:latin typeface="Arial" charset="0"/>
              </a:rPr>
              <a:t>3.  Curtis V. Cooper Primary Health Care, Inc.</a:t>
            </a:r>
          </a:p>
          <a:p>
            <a:pPr>
              <a:lnSpc>
                <a:spcPct val="100000"/>
              </a:lnSpc>
              <a:spcBef>
                <a:spcPts val="300"/>
              </a:spcBef>
              <a:buClrTx/>
              <a:buSzTx/>
              <a:buFont typeface="Wingdings" pitchFamily="2" charset="2"/>
              <a:buNone/>
            </a:pPr>
            <a:r>
              <a:rPr lang="en-US" altLang="en-US" sz="700">
                <a:latin typeface="Arial" charset="0"/>
              </a:rPr>
              <a:t>4.  East Georgia Healthcare Center, Inc.</a:t>
            </a:r>
          </a:p>
          <a:p>
            <a:pPr>
              <a:lnSpc>
                <a:spcPct val="100000"/>
              </a:lnSpc>
              <a:spcBef>
                <a:spcPts val="300"/>
              </a:spcBef>
              <a:buClrTx/>
              <a:buSzTx/>
              <a:buFont typeface="Wingdings" pitchFamily="2" charset="2"/>
              <a:buNone/>
            </a:pPr>
            <a:r>
              <a:rPr lang="en-US" altLang="en-US" sz="700">
                <a:latin typeface="Arial" charset="0"/>
              </a:rPr>
              <a:t>5.  Georgia Highlands Medical Services, Inc.</a:t>
            </a:r>
          </a:p>
          <a:p>
            <a:pPr>
              <a:lnSpc>
                <a:spcPct val="100000"/>
              </a:lnSpc>
              <a:spcBef>
                <a:spcPts val="300"/>
              </a:spcBef>
              <a:buClrTx/>
              <a:buSzTx/>
              <a:buFont typeface="Wingdings" pitchFamily="2" charset="2"/>
              <a:buNone/>
            </a:pPr>
            <a:r>
              <a:rPr lang="en-US" altLang="en-US" sz="700">
                <a:latin typeface="Arial" charset="0"/>
              </a:rPr>
              <a:t>6.  Georgia Mountains Health Services, Inc.</a:t>
            </a:r>
          </a:p>
          <a:p>
            <a:pPr>
              <a:lnSpc>
                <a:spcPct val="100000"/>
              </a:lnSpc>
              <a:spcBef>
                <a:spcPts val="300"/>
              </a:spcBef>
              <a:buClrTx/>
              <a:buSzTx/>
              <a:buFont typeface="Wingdings" pitchFamily="2" charset="2"/>
              <a:buNone/>
            </a:pPr>
            <a:r>
              <a:rPr lang="en-US" altLang="en-US" sz="700">
                <a:latin typeface="Arial" charset="0"/>
              </a:rPr>
              <a:t>7.  McKinney Community Health Center, Inc.</a:t>
            </a:r>
          </a:p>
          <a:p>
            <a:pPr>
              <a:lnSpc>
                <a:spcPct val="100000"/>
              </a:lnSpc>
              <a:spcBef>
                <a:spcPts val="300"/>
              </a:spcBef>
              <a:buClrTx/>
              <a:buSzTx/>
              <a:buFont typeface="Wingdings" pitchFamily="2" charset="2"/>
              <a:buNone/>
            </a:pPr>
            <a:r>
              <a:rPr lang="en-US" altLang="en-US" sz="700">
                <a:latin typeface="Arial" charset="0"/>
              </a:rPr>
              <a:t>8.  MedLink Georgia, Inc.</a:t>
            </a:r>
          </a:p>
          <a:p>
            <a:pPr>
              <a:lnSpc>
                <a:spcPct val="100000"/>
              </a:lnSpc>
              <a:spcBef>
                <a:spcPts val="300"/>
              </a:spcBef>
              <a:buClrTx/>
              <a:buSzTx/>
              <a:buFont typeface="Wingdings" pitchFamily="2" charset="2"/>
              <a:buNone/>
            </a:pPr>
            <a:r>
              <a:rPr lang="en-US" altLang="en-US" sz="700">
                <a:latin typeface="Arial" charset="0"/>
              </a:rPr>
              <a:t>9.  Oakhurst Medical Centers, Inc.</a:t>
            </a:r>
          </a:p>
          <a:p>
            <a:pPr>
              <a:lnSpc>
                <a:spcPct val="100000"/>
              </a:lnSpc>
              <a:spcBef>
                <a:spcPts val="300"/>
              </a:spcBef>
              <a:buClrTx/>
              <a:buSzTx/>
              <a:buFont typeface="Wingdings" pitchFamily="2" charset="2"/>
              <a:buNone/>
            </a:pPr>
            <a:r>
              <a:rPr lang="en-US" altLang="en-US" sz="700">
                <a:latin typeface="Arial" charset="0"/>
              </a:rPr>
              <a:t>10. YourTown Health</a:t>
            </a:r>
          </a:p>
          <a:p>
            <a:pPr>
              <a:lnSpc>
                <a:spcPct val="100000"/>
              </a:lnSpc>
              <a:spcBef>
                <a:spcPts val="300"/>
              </a:spcBef>
              <a:buClrTx/>
              <a:buSzTx/>
              <a:buFont typeface="Wingdings" pitchFamily="2" charset="2"/>
              <a:buNone/>
            </a:pPr>
            <a:r>
              <a:rPr lang="en-US" altLang="en-US" sz="700">
                <a:latin typeface="Arial" charset="0"/>
              </a:rPr>
              <a:t>11. Primary Care of Southwest Georgia, Inc.</a:t>
            </a:r>
          </a:p>
          <a:p>
            <a:pPr>
              <a:lnSpc>
                <a:spcPct val="100000"/>
              </a:lnSpc>
              <a:spcBef>
                <a:spcPts val="300"/>
              </a:spcBef>
              <a:buClrTx/>
              <a:buSzTx/>
              <a:buFont typeface="Wingdings" pitchFamily="2" charset="2"/>
              <a:buNone/>
            </a:pPr>
            <a:r>
              <a:rPr lang="en-US" altLang="en-US" sz="700">
                <a:latin typeface="Arial" charset="0"/>
              </a:rPr>
              <a:t>12. Primary Health Care Center, Inc.</a:t>
            </a:r>
          </a:p>
          <a:p>
            <a:pPr>
              <a:lnSpc>
                <a:spcPct val="100000"/>
              </a:lnSpc>
              <a:spcBef>
                <a:spcPts val="300"/>
              </a:spcBef>
              <a:buClrTx/>
              <a:buSzTx/>
              <a:buFont typeface="Wingdings" pitchFamily="2" charset="2"/>
              <a:buNone/>
            </a:pPr>
            <a:r>
              <a:rPr lang="en-US" altLang="en-US" sz="700">
                <a:latin typeface="Arial" charset="0"/>
              </a:rPr>
              <a:t>13. South Central Primary Care Center, Inc.</a:t>
            </a:r>
          </a:p>
          <a:p>
            <a:pPr>
              <a:lnSpc>
                <a:spcPct val="100000"/>
              </a:lnSpc>
              <a:spcBef>
                <a:spcPts val="300"/>
              </a:spcBef>
              <a:buClrTx/>
              <a:buSzTx/>
              <a:buFont typeface="Wingdings" pitchFamily="2" charset="2"/>
              <a:buNone/>
            </a:pPr>
            <a:r>
              <a:rPr lang="en-US" altLang="en-US" sz="700">
                <a:latin typeface="Arial" charset="0"/>
              </a:rPr>
              <a:t>14. Southside Medical Center, Inc.</a:t>
            </a:r>
          </a:p>
          <a:p>
            <a:pPr>
              <a:lnSpc>
                <a:spcPct val="100000"/>
              </a:lnSpc>
              <a:spcBef>
                <a:spcPts val="300"/>
              </a:spcBef>
              <a:buClrTx/>
              <a:buSzTx/>
              <a:buFont typeface="Wingdings" pitchFamily="2" charset="2"/>
              <a:buNone/>
            </a:pPr>
            <a:r>
              <a:rPr lang="en-US" altLang="en-US" sz="700">
                <a:latin typeface="Arial" charset="0"/>
              </a:rPr>
              <a:t>15. Southwest Georgia Health Care, Inc.</a:t>
            </a:r>
          </a:p>
          <a:p>
            <a:pPr>
              <a:lnSpc>
                <a:spcPct val="100000"/>
              </a:lnSpc>
              <a:spcBef>
                <a:spcPts val="300"/>
              </a:spcBef>
              <a:buClrTx/>
              <a:buSzTx/>
              <a:buFont typeface="Wingdings" pitchFamily="2" charset="2"/>
              <a:buNone/>
            </a:pPr>
            <a:r>
              <a:rPr lang="en-US" altLang="en-US" sz="700">
                <a:latin typeface="Arial" charset="0"/>
              </a:rPr>
              <a:t>16. TenderCare Clinic, Inc.</a:t>
            </a:r>
          </a:p>
          <a:p>
            <a:pPr>
              <a:lnSpc>
                <a:spcPct val="100000"/>
              </a:lnSpc>
              <a:spcBef>
                <a:spcPts val="300"/>
              </a:spcBef>
              <a:buClrTx/>
              <a:buSzTx/>
              <a:buFont typeface="Wingdings" pitchFamily="2" charset="2"/>
              <a:buNone/>
            </a:pPr>
            <a:r>
              <a:rPr lang="en-US" altLang="en-US" sz="700">
                <a:latin typeface="Arial" charset="0"/>
              </a:rPr>
              <a:t>17. Valley Healthcare System, Inc.</a:t>
            </a:r>
          </a:p>
          <a:p>
            <a:pPr>
              <a:lnSpc>
                <a:spcPct val="100000"/>
              </a:lnSpc>
              <a:spcBef>
                <a:spcPts val="300"/>
              </a:spcBef>
              <a:buClrTx/>
              <a:buSzTx/>
              <a:buFont typeface="Wingdings" pitchFamily="2" charset="2"/>
              <a:buNone/>
            </a:pPr>
            <a:r>
              <a:rPr lang="en-US" altLang="en-US" sz="700">
                <a:latin typeface="Arial" charset="0"/>
              </a:rPr>
              <a:t>18. Family Health Centers of Georgia, Inc.</a:t>
            </a:r>
          </a:p>
          <a:p>
            <a:pPr>
              <a:lnSpc>
                <a:spcPct val="100000"/>
              </a:lnSpc>
              <a:spcBef>
                <a:spcPts val="300"/>
              </a:spcBef>
              <a:buClrTx/>
              <a:buSzTx/>
              <a:buFont typeface="Wingdings" pitchFamily="2" charset="2"/>
              <a:buNone/>
            </a:pPr>
            <a:r>
              <a:rPr lang="en-US" altLang="en-US" sz="700">
                <a:latin typeface="Arial" charset="0"/>
              </a:rPr>
              <a:t>19. First Choice Primary Care, Inc.</a:t>
            </a:r>
          </a:p>
          <a:p>
            <a:pPr>
              <a:lnSpc>
                <a:spcPct val="100000"/>
              </a:lnSpc>
              <a:spcBef>
                <a:spcPts val="300"/>
              </a:spcBef>
              <a:buClrTx/>
              <a:buSzTx/>
              <a:buFont typeface="Wingdings" pitchFamily="2" charset="2"/>
              <a:buNone/>
            </a:pPr>
            <a:r>
              <a:rPr lang="en-US" altLang="en-US" sz="700">
                <a:latin typeface="Arial" charset="0"/>
              </a:rPr>
              <a:t>20. Neighborhood Improvement Project, Inc.</a:t>
            </a:r>
          </a:p>
          <a:p>
            <a:pPr>
              <a:lnSpc>
                <a:spcPct val="100000"/>
              </a:lnSpc>
              <a:spcBef>
                <a:spcPts val="300"/>
              </a:spcBef>
              <a:buClrTx/>
              <a:buSzTx/>
              <a:buFont typeface="Wingdings" pitchFamily="2" charset="2"/>
              <a:buNone/>
            </a:pPr>
            <a:r>
              <a:rPr lang="en-US" altLang="en-US" sz="700">
                <a:latin typeface="Arial" charset="0"/>
              </a:rPr>
              <a:t>21. Whitefoord Community Program, Inc.</a:t>
            </a:r>
          </a:p>
          <a:p>
            <a:pPr>
              <a:lnSpc>
                <a:spcPct val="100000"/>
              </a:lnSpc>
              <a:spcBef>
                <a:spcPts val="300"/>
              </a:spcBef>
              <a:buClrTx/>
              <a:buSzTx/>
              <a:buFont typeface="Wingdings" pitchFamily="2" charset="2"/>
              <a:buNone/>
            </a:pPr>
            <a:r>
              <a:rPr lang="en-US" altLang="en-US" sz="700">
                <a:latin typeface="Arial" charset="0"/>
              </a:rPr>
              <a:t>22. Four Corners Primary Health Care, Inc.</a:t>
            </a:r>
          </a:p>
          <a:p>
            <a:pPr>
              <a:lnSpc>
                <a:spcPct val="100000"/>
              </a:lnSpc>
              <a:spcBef>
                <a:spcPts val="300"/>
              </a:spcBef>
              <a:buClrTx/>
              <a:buSzTx/>
              <a:buFont typeface="Wingdings" pitchFamily="2" charset="2"/>
              <a:buNone/>
            </a:pPr>
            <a:r>
              <a:rPr lang="en-US" altLang="en-US" sz="700">
                <a:latin typeface="Arial" charset="0"/>
              </a:rPr>
              <a:t>23. Diversity Health Center, Inc.</a:t>
            </a:r>
          </a:p>
          <a:p>
            <a:pPr>
              <a:lnSpc>
                <a:spcPct val="100000"/>
              </a:lnSpc>
              <a:spcBef>
                <a:spcPts val="300"/>
              </a:spcBef>
              <a:buClrTx/>
              <a:buSzTx/>
              <a:buFont typeface="Wingdings" pitchFamily="2" charset="2"/>
              <a:buNone/>
            </a:pPr>
            <a:r>
              <a:rPr lang="en-US" altLang="en-US" sz="700">
                <a:latin typeface="Arial" charset="0"/>
              </a:rPr>
              <a:t>24. Athens Neighborhood Health Center, Inc.</a:t>
            </a:r>
          </a:p>
          <a:p>
            <a:pPr>
              <a:lnSpc>
                <a:spcPct val="100000"/>
              </a:lnSpc>
              <a:spcBef>
                <a:spcPts val="300"/>
              </a:spcBef>
              <a:buClrTx/>
              <a:buSzTx/>
              <a:buFont typeface="Wingdings" pitchFamily="2" charset="2"/>
              <a:buNone/>
            </a:pPr>
            <a:r>
              <a:rPr lang="en-US" altLang="en-US" sz="700">
                <a:latin typeface="Arial" charset="0"/>
              </a:rPr>
              <a:t>25. The J.C. Lewis Health Care Center, Inc.</a:t>
            </a:r>
          </a:p>
          <a:p>
            <a:pPr>
              <a:lnSpc>
                <a:spcPct val="100000"/>
              </a:lnSpc>
              <a:spcBef>
                <a:spcPts val="300"/>
              </a:spcBef>
              <a:buClrTx/>
              <a:buSzTx/>
              <a:buFont typeface="Wingdings" pitchFamily="2" charset="2"/>
              <a:buNone/>
            </a:pPr>
            <a:r>
              <a:rPr lang="en-US" altLang="en-US" sz="700">
                <a:latin typeface="Arial" charset="0"/>
              </a:rPr>
              <a:t>26. Christ Community Health Services, Inc.</a:t>
            </a:r>
          </a:p>
          <a:p>
            <a:pPr>
              <a:lnSpc>
                <a:spcPct val="100000"/>
              </a:lnSpc>
              <a:spcBef>
                <a:spcPts val="300"/>
              </a:spcBef>
              <a:buClrTx/>
              <a:buSzTx/>
              <a:buFont typeface="Wingdings" pitchFamily="2" charset="2"/>
              <a:buNone/>
            </a:pPr>
            <a:r>
              <a:rPr lang="en-US" altLang="en-US" sz="700">
                <a:latin typeface="Arial" charset="0"/>
              </a:rPr>
              <a:t>27. St. Joseph's Mercy Care Services, Inc.</a:t>
            </a:r>
          </a:p>
          <a:p>
            <a:pPr>
              <a:lnSpc>
                <a:spcPct val="100000"/>
              </a:lnSpc>
              <a:spcBef>
                <a:spcPts val="300"/>
              </a:spcBef>
              <a:buClrTx/>
              <a:buSzTx/>
              <a:buFont typeface="Wingdings" pitchFamily="2" charset="2"/>
              <a:buNone/>
            </a:pPr>
            <a:r>
              <a:rPr lang="en-US" altLang="en-US" sz="700">
                <a:latin typeface="Arial" charset="0"/>
              </a:rPr>
              <a:t>28. Center for Pan Asian Community Services, Inc.</a:t>
            </a:r>
          </a:p>
          <a:p>
            <a:pPr>
              <a:lnSpc>
                <a:spcPct val="100000"/>
              </a:lnSpc>
              <a:spcBef>
                <a:spcPts val="300"/>
              </a:spcBef>
              <a:buClrTx/>
              <a:buSzTx/>
              <a:buFont typeface="Wingdings" pitchFamily="2" charset="2"/>
              <a:buNone/>
            </a:pPr>
            <a:r>
              <a:rPr lang="en-US" altLang="en-US" sz="700">
                <a:latin typeface="Arial" charset="0"/>
              </a:rPr>
              <a:t>29. Coastal Community Health Services, Inc.</a:t>
            </a:r>
          </a:p>
          <a:p>
            <a:pPr>
              <a:lnSpc>
                <a:spcPct val="100000"/>
              </a:lnSpc>
              <a:spcBef>
                <a:spcPts val="300"/>
              </a:spcBef>
              <a:buClrTx/>
              <a:buSzTx/>
              <a:buFont typeface="Wingdings" pitchFamily="2" charset="2"/>
              <a:buNone/>
            </a:pPr>
            <a:r>
              <a:rPr lang="en-US" altLang="en-US" sz="700">
                <a:latin typeface="Arial" charset="0"/>
              </a:rPr>
              <a:t>30. Good Samaritan Health Center of Cobb, Inc.</a:t>
            </a:r>
          </a:p>
          <a:p>
            <a:pPr>
              <a:lnSpc>
                <a:spcPct val="100000"/>
              </a:lnSpc>
              <a:spcBef>
                <a:spcPts val="300"/>
              </a:spcBef>
              <a:buClrTx/>
              <a:buSzTx/>
              <a:buFont typeface="Wingdings" pitchFamily="2" charset="2"/>
              <a:buNone/>
            </a:pPr>
            <a:r>
              <a:rPr lang="en-US" altLang="en-US" sz="700">
                <a:latin typeface="Arial" charset="0"/>
              </a:rPr>
              <a:t>31. Health Education, Assessment and Leadership, Inc.</a:t>
            </a:r>
          </a:p>
          <a:p>
            <a:pPr>
              <a:lnSpc>
                <a:spcPct val="100000"/>
              </a:lnSpc>
              <a:spcBef>
                <a:spcPts val="300"/>
              </a:spcBef>
              <a:buClrTx/>
              <a:buSzTx/>
              <a:buFont typeface="Wingdings" pitchFamily="2" charset="2"/>
              <a:buNone/>
            </a:pPr>
            <a:r>
              <a:rPr lang="en-US" altLang="en-US" sz="700">
                <a:latin typeface="Arial" charset="0"/>
              </a:rPr>
              <a:t>32. Good Samaritan Health &amp; Wellness Center</a:t>
            </a:r>
          </a:p>
          <a:p>
            <a:pPr>
              <a:lnSpc>
                <a:spcPct val="100000"/>
              </a:lnSpc>
              <a:spcBef>
                <a:spcPts val="300"/>
              </a:spcBef>
              <a:buClrTx/>
              <a:buSzTx/>
              <a:buFont typeface="Wingdings" pitchFamily="2" charset="2"/>
              <a:buNone/>
            </a:pPr>
            <a:r>
              <a:rPr lang="en-US" altLang="en-US" sz="700">
                <a:latin typeface="Arial" charset="0"/>
              </a:rPr>
              <a:t>33. North Georgia Healthcare Center, Inc.</a:t>
            </a:r>
          </a:p>
          <a:p>
            <a:pPr>
              <a:lnSpc>
                <a:spcPct val="100000"/>
              </a:lnSpc>
              <a:spcBef>
                <a:spcPts val="300"/>
              </a:spcBef>
              <a:buClrTx/>
              <a:buSzTx/>
              <a:buFont typeface="Wingdings" pitchFamily="2" charset="2"/>
              <a:buNone/>
            </a:pPr>
            <a:r>
              <a:rPr lang="en-US" altLang="en-US" sz="700">
                <a:latin typeface="Arial" charset="0"/>
              </a:rPr>
              <a:t>34. Recovery Consultants of Atlanta, Inc.</a:t>
            </a:r>
          </a:p>
        </p:txBody>
      </p:sp>
      <p:pic>
        <p:nvPicPr>
          <p:cNvPr id="6151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6213" y="5253038"/>
            <a:ext cx="1360487" cy="114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8125" y="333375"/>
            <a:ext cx="8524875" cy="1152525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altLang="en-US" sz="4400" dirty="0"/>
              <a:t>Five Core Requirements for Community Health Centers</a:t>
            </a:r>
          </a:p>
        </p:txBody>
      </p:sp>
      <p:sp>
        <p:nvSpPr>
          <p:cNvPr id="5123" name="Rectangle 3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1803400" y="1485900"/>
            <a:ext cx="7313613" cy="4114800"/>
          </a:xfrm>
        </p:spPr>
        <p:txBody>
          <a:bodyPr/>
          <a:lstStyle/>
          <a:p>
            <a:pPr fontAlgn="auto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dirty="0"/>
              <a:t>Governance by a community board with a patient majority of 51%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dirty="0"/>
              <a:t>Location in a federally designated medically undeserved area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dirty="0"/>
              <a:t>Have nonprofit, public or tax exempt status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dirty="0"/>
              <a:t>Provide comprehensive preventive and primary health care services, referrals and other services needed to facilitate access to care, such as case management, translation and transportation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dirty="0"/>
              <a:t>Provide services to all in their service area, regardless of ability to pay, and offer a sliding fee schedule that adjusts out-of-pocket charges for care according to family income.</a:t>
            </a:r>
          </a:p>
        </p:txBody>
      </p:sp>
      <p:pic>
        <p:nvPicPr>
          <p:cNvPr id="7172" name="Picture 4" descr="southside kid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9438" y="333375"/>
            <a:ext cx="1476375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2563" y="5262563"/>
            <a:ext cx="1358900" cy="1144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325" y="0"/>
            <a:ext cx="9753600" cy="650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7963" y="152400"/>
            <a:ext cx="6627812" cy="120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4538" y="1352550"/>
            <a:ext cx="3103562" cy="2327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75" y="4514850"/>
            <a:ext cx="2714625" cy="2065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4314825"/>
            <a:ext cx="2027238" cy="221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0138" y="5783263"/>
            <a:ext cx="2514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3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5250" y="3800475"/>
            <a:ext cx="1985963" cy="172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224" name="TextBox 1"/>
          <p:cNvSpPr txBox="1">
            <a:spLocks noChangeArrowheads="1"/>
          </p:cNvSpPr>
          <p:nvPr/>
        </p:nvSpPr>
        <p:spPr bwMode="auto">
          <a:xfrm>
            <a:off x="2125663" y="4144963"/>
            <a:ext cx="23018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Impac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Impac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Impac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Impac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Impact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mpact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mpact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mpact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mpact" pitchFamily="34" charset="0"/>
              </a:defRPr>
            </a:lvl9pPr>
          </a:lstStyle>
          <a:p>
            <a:r>
              <a:rPr lang="en-US" altLang="en-US"/>
              <a:t>At the patient’s home</a:t>
            </a:r>
          </a:p>
        </p:txBody>
      </p:sp>
      <p:sp>
        <p:nvSpPr>
          <p:cNvPr id="9225" name="TextBox 2"/>
          <p:cNvSpPr txBox="1">
            <a:spLocks noChangeArrowheads="1"/>
          </p:cNvSpPr>
          <p:nvPr/>
        </p:nvSpPr>
        <p:spPr bwMode="auto">
          <a:xfrm>
            <a:off x="7543800" y="3960813"/>
            <a:ext cx="34575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Impac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Impac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Impac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Impac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Impact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mpact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mpact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mpact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mpact" pitchFamily="34" charset="0"/>
              </a:defRPr>
            </a:lvl9pPr>
          </a:lstStyle>
          <a:p>
            <a:r>
              <a:rPr lang="en-US" altLang="en-US"/>
              <a:t>Provider Interaction at the office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Main Event" id="{AC372BB4-D83D-411E-B849-B641926BA760}" vid="{F1EFBDE3-1A95-4E3D-81AD-1F53D65BEA01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FD4480C948BFE43BEB99D9404D53592" ma:contentTypeVersion="13" ma:contentTypeDescription="Create a new document." ma:contentTypeScope="" ma:versionID="df98c18cb17bb596799a9e41261c76e1">
  <xsd:schema xmlns:xsd="http://www.w3.org/2001/XMLSchema" xmlns:p="http://schemas.microsoft.com/office/2006/metadata/properties" xmlns:ns1="http://schemas.microsoft.com/sharepoint/v3" xmlns:ns2="http://schemas.microsoft.com/sharepoint/v3/fields" targetNamespace="http://schemas.microsoft.com/office/2006/metadata/properties" ma:root="true" ma:fieldsID="86b18fa2e63a446d1848931aa16f4f78" ns1:_="" ns2:_="">
    <xsd:import namespace="http://schemas.microsoft.com/sharepoint/v3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_ResourceType" minOccurs="0"/>
                <xsd:element ref="ns1:Company" minOccurs="0"/>
                <xsd:element ref="ns1:CustomerID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http://schemas.microsoft.com/sharepoint/v3" elementFormDefault="qualified">
    <xsd:import namespace="http://schemas.microsoft.com/office/2006/documentManagement/types"/>
    <xsd:element name="PublishingStartDate" ma:index="8" nillable="true" ma:displayName="Scheduling Start Date" ma:internalName="PublishingStartDate">
      <xsd:simpleType>
        <xsd:restriction base="dms:Unknown"/>
      </xsd:simpleType>
    </xsd:element>
    <xsd:element name="PublishingExpirationDate" ma:index="9" nillable="true" ma:displayName="Scheduling End Date" ma:internalName="PublishingExpirationDate">
      <xsd:simpleType>
        <xsd:restriction base="dms:Unknown"/>
      </xsd:simpleType>
    </xsd:element>
    <xsd:element name="Company" ma:index="11" nillable="true" ma:displayName="Committee" ma:decimals="0" ma:internalName="Company">
      <xsd:simpleType>
        <xsd:restriction base="dms:Number"/>
      </xsd:simpleType>
    </xsd:element>
    <xsd:element name="CustomerID" ma:index="12" nillable="true" ma:displayName="Session" ma:description="" ma:internalName="CustomerID">
      <xsd:simpleType>
        <xsd:restriction base="dms:Text"/>
      </xsd:simpleType>
    </xsd:element>
  </xsd:schema>
  <xsd:schema xmlns:xsd="http://www.w3.org/2001/XMLSchema" xmlns:dms="http://schemas.microsoft.com/office/2006/documentManagement/types" targetNamespace="http://schemas.microsoft.com/sharepoint/v3/fields" elementFormDefault="qualified">
    <xsd:import namespace="http://schemas.microsoft.com/office/2006/documentManagement/types"/>
    <xsd:element name="_ResourceType" ma:index="10" nillable="true" ma:displayName="Resource Type" ma:default="Minutes" ma:description="A set of categories, functions, genres or aggregation levels" ma:format="Dropdown" ma:internalName="_ResourceType">
      <xsd:simpleType>
        <xsd:restriction base="dms:Choice">
          <xsd:enumeration value="Agenda"/>
          <xsd:enumeration value="Meeting Notice"/>
          <xsd:enumeration value="Minutes"/>
          <xsd:enumeration value="Presentations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>
    <Company xmlns="http://schemas.microsoft.com/sharepoint/v3" xsi:nil="true"/>
    <CustomerID xmlns="http://schemas.microsoft.com/sharepoint/v3" xsi:nil="true"/>
    <PublishingExpirationDate xmlns="http://schemas.microsoft.com/sharepoint/v3" xsi:nil="true"/>
    <_ResourceType xmlns="http://schemas.microsoft.com/sharepoint/v3/fields">Minutes</_ResourceType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87D87B79-F3A6-49E6-A6F1-8A5ED1EE3EFC}"/>
</file>

<file path=customXml/itemProps2.xml><?xml version="1.0" encoding="utf-8"?>
<ds:datastoreItem xmlns:ds="http://schemas.openxmlformats.org/officeDocument/2006/customXml" ds:itemID="{296F3D5F-93AC-482C-964C-51F5B89E77EA}"/>
</file>

<file path=customXml/itemProps3.xml><?xml version="1.0" encoding="utf-8"?>
<ds:datastoreItem xmlns:ds="http://schemas.openxmlformats.org/officeDocument/2006/customXml" ds:itemID="{A891D1B7-FFC3-439E-B422-B81D2CDC17AA}"/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TM04033927[[fn=Main Event]]</Template>
  <TotalTime>20</TotalTime>
  <Words>480</Words>
  <Application>Microsoft Office PowerPoint</Application>
  <PresentationFormat>Custom</PresentationFormat>
  <Paragraphs>50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Impact</vt:lpstr>
      <vt:lpstr>Arial</vt:lpstr>
      <vt:lpstr>Calibri</vt:lpstr>
      <vt:lpstr>Symbol</vt:lpstr>
      <vt:lpstr>Wingdings</vt:lpstr>
      <vt:lpstr>Main Event</vt:lpstr>
      <vt:lpstr>Community Health Centers- Great Community Partners now and in the Future</vt:lpstr>
      <vt:lpstr>Georgia Today</vt:lpstr>
      <vt:lpstr>Georgia’s Community  Health Centers</vt:lpstr>
      <vt:lpstr>Five Core Requirements for Community Health Centers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Dr. Jean Sumner - Mercer University School of Medicine - Presentation</dc:title>
  <dc:creator>Carla Belcher</dc:creator>
  <cp:lastModifiedBy>Krieg, Amy</cp:lastModifiedBy>
  <cp:revision>4</cp:revision>
  <dcterms:created xsi:type="dcterms:W3CDTF">2017-08-07T15:18:09Z</dcterms:created>
  <dcterms:modified xsi:type="dcterms:W3CDTF">2017-08-15T20:30:21Z</dcterms:modified>
  <cp:contentType>Document</cp:contentTyp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0x0101001FD4480C948BFE43BEB99D9404D53592</vt:lpwstr>
  </property>
</Properties>
</file>