
<file path=[Content_Types].xml><?xml version="1.0" encoding="utf-8"?>
<Types xmlns="http://schemas.openxmlformats.org/package/2006/content-types">
  <Default Extension="pdf" ContentType="application/pdf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Default Extension="mov" ContentType="application/movie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Default Extension="gif" ContentType="image/gif"/>
  <Default Extension="tif" ContentType="image/tif"/>
  <Default Extension="vml" ContentType="application/vnd.openxmlformats-officedocument.vmlDrawing"/>
  <Override PartName="/ppt/commentAuthors.xml" ContentType="application/vnd.openxmlformats-officedocument.presentationml.commentAuthors+xml"/>
  <Default Extension="xlsx" ContentType="application/vnd.openxmlformats-officedocument.spreadsheetml.sheet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Default Extension="bmp" ContentType="image/bmp"/>
  <Override PartName="/ppt/slides/slide5.xml" ContentType="application/vnd.openxmlformats-officedocument.presentationml.slide+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customXml" Target="../customXml/item2.xml"/><Relationship Id="rId3" Type="http://schemas.openxmlformats.org/officeDocument/2006/relationships/commentAuthors" Target="commentAuthors.xml"/><Relationship Id="rId21" Type="http://schemas.openxmlformats.org/officeDocument/2006/relationships/slide" Target="slides/slide14.xml"/><Relationship Id="rId7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customXml" Target="../customXml/item1.xml"/><Relationship Id="rId2" Type="http://schemas.openxmlformats.org/officeDocument/2006/relationships/viewProps" Target="viewProps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1" name="Shape 7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50240" latinLnBrk="0">
      <a:defRPr sz="1400">
        <a:latin typeface="+mj-lt"/>
        <a:ea typeface="+mj-ea"/>
        <a:cs typeface="+mj-cs"/>
        <a:sym typeface="Calibri"/>
      </a:defRPr>
    </a:lvl1pPr>
    <a:lvl2pPr indent="228600" defTabSz="650240" latinLnBrk="0">
      <a:defRPr sz="1400">
        <a:latin typeface="+mj-lt"/>
        <a:ea typeface="+mj-ea"/>
        <a:cs typeface="+mj-cs"/>
        <a:sym typeface="Calibri"/>
      </a:defRPr>
    </a:lvl2pPr>
    <a:lvl3pPr indent="457200" defTabSz="650240" latinLnBrk="0">
      <a:defRPr sz="1400">
        <a:latin typeface="+mj-lt"/>
        <a:ea typeface="+mj-ea"/>
        <a:cs typeface="+mj-cs"/>
        <a:sym typeface="Calibri"/>
      </a:defRPr>
    </a:lvl3pPr>
    <a:lvl4pPr indent="685800" defTabSz="650240" latinLnBrk="0">
      <a:defRPr sz="1400">
        <a:latin typeface="+mj-lt"/>
        <a:ea typeface="+mj-ea"/>
        <a:cs typeface="+mj-cs"/>
        <a:sym typeface="Calibri"/>
      </a:defRPr>
    </a:lvl4pPr>
    <a:lvl5pPr indent="914400" defTabSz="650240" latinLnBrk="0">
      <a:defRPr sz="1400">
        <a:latin typeface="+mj-lt"/>
        <a:ea typeface="+mj-ea"/>
        <a:cs typeface="+mj-cs"/>
        <a:sym typeface="Calibri"/>
      </a:defRPr>
    </a:lvl5pPr>
    <a:lvl6pPr indent="1143000" defTabSz="650240" latinLnBrk="0">
      <a:defRPr sz="1400">
        <a:latin typeface="+mj-lt"/>
        <a:ea typeface="+mj-ea"/>
        <a:cs typeface="+mj-cs"/>
        <a:sym typeface="Calibri"/>
      </a:defRPr>
    </a:lvl6pPr>
    <a:lvl7pPr indent="1371600" defTabSz="650240" latinLnBrk="0">
      <a:defRPr sz="1400">
        <a:latin typeface="+mj-lt"/>
        <a:ea typeface="+mj-ea"/>
        <a:cs typeface="+mj-cs"/>
        <a:sym typeface="Calibri"/>
      </a:defRPr>
    </a:lvl7pPr>
    <a:lvl8pPr indent="1600200" defTabSz="650240" latinLnBrk="0">
      <a:defRPr sz="1400">
        <a:latin typeface="+mj-lt"/>
        <a:ea typeface="+mj-ea"/>
        <a:cs typeface="+mj-cs"/>
        <a:sym typeface="Calibri"/>
      </a:defRPr>
    </a:lvl8pPr>
    <a:lvl9pPr indent="1828800" defTabSz="650240" latinLnBrk="0">
      <a:defRPr sz="1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LIGHT: 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U_PresDeck_Back_LIGHT_4-3-01.png" descr="AU_PresDeck_Back_LIGHT_4-3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Text"/>
          <p:cNvSpPr txBox="1"/>
          <p:nvPr>
            <p:ph type="title"/>
          </p:nvPr>
        </p:nvSpPr>
        <p:spPr>
          <a:xfrm>
            <a:off x="1578573" y="3356447"/>
            <a:ext cx="9873052" cy="1731750"/>
          </a:xfrm>
          <a:prstGeom prst="rect">
            <a:avLst/>
          </a:prstGeom>
        </p:spPr>
        <p:txBody>
          <a:bodyPr anchor="ctr"/>
          <a:lstStyle>
            <a:lvl1pPr>
              <a:defRPr sz="100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1581162" y="6181914"/>
            <a:ext cx="4859343" cy="639196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400"/>
              </a:spcBef>
              <a:defRPr b="1" i="1">
                <a:solidFill>
                  <a:srgbClr val="A5ACAF"/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defRPr b="1" i="1">
                <a:solidFill>
                  <a:srgbClr val="A5ACAF"/>
                </a:solidFill>
              </a:defRPr>
            </a:lvl2pPr>
            <a:lvl3pPr>
              <a:lnSpc>
                <a:spcPct val="100000"/>
              </a:lnSpc>
              <a:spcBef>
                <a:spcPts val="400"/>
              </a:spcBef>
              <a:defRPr b="1" i="1">
                <a:solidFill>
                  <a:srgbClr val="A5ACAF"/>
                </a:solidFill>
              </a:defRPr>
            </a:lvl3pPr>
            <a:lvl4pPr>
              <a:lnSpc>
                <a:spcPct val="100000"/>
              </a:lnSpc>
              <a:spcBef>
                <a:spcPts val="400"/>
              </a:spcBef>
              <a:defRPr b="1" i="1">
                <a:solidFill>
                  <a:srgbClr val="A5ACAF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defRPr b="1" i="1">
                <a:solidFill>
                  <a:srgbClr val="A5ACA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77"/>
          <p:cNvSpPr/>
          <p:nvPr/>
        </p:nvSpPr>
        <p:spPr>
          <a:xfrm>
            <a:off x="1594261" y="5422991"/>
            <a:ext cx="1301898" cy="71384"/>
          </a:xfrm>
          <a:prstGeom prst="rect">
            <a:avLst/>
          </a:prstGeom>
          <a:solidFill>
            <a:srgbClr val="44D62B"/>
          </a:solidFill>
          <a:ln w="12700">
            <a:miter lim="400000"/>
          </a:ln>
        </p:spPr>
        <p:txBody>
          <a:bodyPr lIns="36574" tIns="36574" rIns="36574" bIns="36574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LIGHT: 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Text"/>
          <p:cNvSpPr txBox="1"/>
          <p:nvPr>
            <p:ph type="title"/>
          </p:nvPr>
        </p:nvSpPr>
        <p:spPr>
          <a:xfrm>
            <a:off x="1565982" y="1253796"/>
            <a:ext cx="9872837" cy="1045606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24" name="Body Level One…"/>
          <p:cNvSpPr txBox="1"/>
          <p:nvPr>
            <p:ph type="body" sz="half" idx="1"/>
          </p:nvPr>
        </p:nvSpPr>
        <p:spPr>
          <a:xfrm>
            <a:off x="1544784" y="2939607"/>
            <a:ext cx="9872834" cy="4693805"/>
          </a:xfrm>
          <a:prstGeom prst="rect">
            <a:avLst/>
          </a:prstGeom>
        </p:spPr>
        <p:txBody>
          <a:bodyPr anchor="t"/>
          <a:lstStyle>
            <a:lvl1pPr marL="450056" indent="-450056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•"/>
              <a:defRPr sz="3000"/>
            </a:lvl1pPr>
            <a:lvl2pPr marL="885825" indent="-428625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3000"/>
            </a:lvl2pPr>
            <a:lvl3pPr marL="1314450" indent="-40005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•"/>
              <a:defRPr sz="3000"/>
            </a:lvl3pPr>
            <a:lvl4pPr marL="1851660" indent="-48006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3000"/>
            </a:lvl4pPr>
            <a:lvl5pPr marL="2308860" indent="-48006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»"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LIGHT: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IGHT: Section Head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AU_PresDeck_Back_LIGHT_4-3-01.png" descr="AU_PresDeck_Back_LIGHT_4-3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itle Text"/>
          <p:cNvSpPr txBox="1"/>
          <p:nvPr>
            <p:ph type="title"/>
          </p:nvPr>
        </p:nvSpPr>
        <p:spPr>
          <a:xfrm>
            <a:off x="1565982" y="3392382"/>
            <a:ext cx="9872837" cy="1829595"/>
          </a:xfrm>
          <a:prstGeom prst="rect">
            <a:avLst/>
          </a:prstGeom>
        </p:spPr>
        <p:txBody>
          <a:bodyPr anchor="ctr"/>
          <a:lstStyle>
            <a:lvl1pPr>
              <a:defRPr sz="8000"/>
            </a:lvl1pPr>
          </a:lstStyle>
          <a:p>
            <a:pPr/>
            <a:r>
              <a:t>Title Text</a:t>
            </a:r>
          </a:p>
        </p:txBody>
      </p:sp>
      <p:sp>
        <p:nvSpPr>
          <p:cNvPr id="43" name="Shape 107"/>
          <p:cNvSpPr/>
          <p:nvPr/>
        </p:nvSpPr>
        <p:spPr>
          <a:xfrm>
            <a:off x="1568861" y="5218376"/>
            <a:ext cx="1301898" cy="71384"/>
          </a:xfrm>
          <a:prstGeom prst="rect">
            <a:avLst/>
          </a:prstGeom>
          <a:solidFill>
            <a:srgbClr val="44D62B"/>
          </a:solidFill>
          <a:ln w="12700">
            <a:miter lim="400000"/>
          </a:ln>
        </p:spPr>
        <p:txBody>
          <a:bodyPr lIns="36574" tIns="36574" rIns="36574" bIns="36574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LIGHT: Side Picture with Titl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/>
          <p:nvPr>
            <p:ph type="title"/>
          </p:nvPr>
        </p:nvSpPr>
        <p:spPr>
          <a:xfrm>
            <a:off x="1572294" y="3595120"/>
            <a:ext cx="2630380" cy="453396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52" name="Body Level One…"/>
          <p:cNvSpPr txBox="1"/>
          <p:nvPr>
            <p:ph type="body" sz="quarter" idx="1"/>
          </p:nvPr>
        </p:nvSpPr>
        <p:spPr>
          <a:xfrm>
            <a:off x="1572294" y="4334640"/>
            <a:ext cx="2630380" cy="643895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400"/>
              </a:spcBef>
              <a:defRPr>
                <a:solidFill>
                  <a:srgbClr val="A5ACAF"/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defRPr>
                <a:solidFill>
                  <a:srgbClr val="A5ACAF"/>
                </a:solidFill>
              </a:defRPr>
            </a:lvl2pPr>
            <a:lvl3pPr>
              <a:lnSpc>
                <a:spcPct val="100000"/>
              </a:lnSpc>
              <a:spcBef>
                <a:spcPts val="400"/>
              </a:spcBef>
              <a:defRPr>
                <a:solidFill>
                  <a:srgbClr val="A5ACAF"/>
                </a:solidFill>
              </a:defRPr>
            </a:lvl3pPr>
            <a:lvl4pPr>
              <a:lnSpc>
                <a:spcPct val="100000"/>
              </a:lnSpc>
              <a:spcBef>
                <a:spcPts val="400"/>
              </a:spcBef>
              <a:defRPr>
                <a:solidFill>
                  <a:srgbClr val="A5ACAF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defRPr>
                <a:solidFill>
                  <a:srgbClr val="A5ACA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hape 118"/>
          <p:cNvSpPr/>
          <p:nvPr>
            <p:ph type="pic" sz="half" idx="13"/>
          </p:nvPr>
        </p:nvSpPr>
        <p:spPr>
          <a:xfrm>
            <a:off x="4541487" y="1702798"/>
            <a:ext cx="6890744" cy="516805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Title &amp; Captio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/>
          <p:nvPr>
            <p:ph type="title"/>
          </p:nvPr>
        </p:nvSpPr>
        <p:spPr>
          <a:xfrm>
            <a:off x="3166267" y="6201790"/>
            <a:ext cx="6697065" cy="453395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62" name="Shape 128"/>
          <p:cNvSpPr/>
          <p:nvPr>
            <p:ph type="pic" sz="half" idx="13"/>
          </p:nvPr>
        </p:nvSpPr>
        <p:spPr>
          <a:xfrm>
            <a:off x="3153866" y="892864"/>
            <a:ext cx="6697066" cy="502279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3" name="Body Level One…"/>
          <p:cNvSpPr txBox="1"/>
          <p:nvPr>
            <p:ph type="body" sz="quarter" idx="1"/>
          </p:nvPr>
        </p:nvSpPr>
        <p:spPr>
          <a:xfrm>
            <a:off x="3176047" y="6941311"/>
            <a:ext cx="6697069" cy="643894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400"/>
              </a:spcBef>
              <a:defRPr sz="1600">
                <a:solidFill>
                  <a:srgbClr val="A5ACAF"/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defRPr sz="1600">
                <a:solidFill>
                  <a:srgbClr val="A5ACAF"/>
                </a:solidFill>
              </a:defRPr>
            </a:lvl2pPr>
            <a:lvl3pPr>
              <a:lnSpc>
                <a:spcPct val="100000"/>
              </a:lnSpc>
              <a:spcBef>
                <a:spcPts val="400"/>
              </a:spcBef>
              <a:defRPr sz="1600">
                <a:solidFill>
                  <a:srgbClr val="A5ACAF"/>
                </a:solidFill>
              </a:defRPr>
            </a:lvl3pPr>
            <a:lvl4pPr>
              <a:lnSpc>
                <a:spcPct val="100000"/>
              </a:lnSpc>
              <a:spcBef>
                <a:spcPts val="400"/>
              </a:spcBef>
              <a:defRPr sz="1600">
                <a:solidFill>
                  <a:srgbClr val="A5ACAF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defRPr sz="1600">
                <a:solidFill>
                  <a:srgbClr val="A5ACA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_PresDeck_Back_LIGHT_4-3-02.png" descr="AU_PresDeck_Back_LIGHT_4-3-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/>
          <p:nvPr>
            <p:ph type="title"/>
          </p:nvPr>
        </p:nvSpPr>
        <p:spPr>
          <a:xfrm>
            <a:off x="1588314" y="3670184"/>
            <a:ext cx="3733468" cy="1182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6574" tIns="36574" rIns="36574" bIns="36574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5839454" y="877422"/>
            <a:ext cx="5587223" cy="6768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6574" tIns="36574" rIns="36574" bIns="36574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9521912" y="7226557"/>
            <a:ext cx="272331" cy="276349"/>
          </a:xfrm>
          <a:prstGeom prst="rect">
            <a:avLst/>
          </a:prstGeom>
          <a:ln w="12700">
            <a:miter lim="400000"/>
          </a:ln>
        </p:spPr>
        <p:txBody>
          <a:bodyPr wrap="none" lIns="36574" tIns="36574" rIns="36574" bIns="36574" anchor="ctr">
            <a:spAutoFit/>
          </a:bodyPr>
          <a:lstStyle>
            <a:lvl1pPr algn="r">
              <a:defRPr sz="1400">
                <a:solidFill>
                  <a:srgbClr val="002241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</p:sldLayoutIdLst>
  <p:transition xmlns:p14="http://schemas.microsoft.com/office/powerpoint/2010/main" spd="med" advClick="1"/>
  <p:txStyles>
    <p:titleStyle>
      <a:lvl1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>
            <a:noFill/>
          </a:ln>
          <a:solidFill>
            <a:srgbClr val="082F57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1300480" rtl="0" latinLnBrk="0">
        <a:lnSpc>
          <a:spcPct val="12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100" u="none">
          <a:ln>
            <a:noFill/>
          </a:ln>
          <a:solidFill>
            <a:srgbClr val="082F57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edicalboard.georgia.gov/sites/medicalboard.georgia.gov/files/related_files/site_page/APRN_FAQv%20082015.pdf" TargetMode="Externa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159"/>
          <p:cNvSpPr txBox="1"/>
          <p:nvPr>
            <p:ph type="subTitle" sz="quarter" idx="1"/>
          </p:nvPr>
        </p:nvSpPr>
        <p:spPr>
          <a:xfrm>
            <a:off x="1581163" y="6181911"/>
            <a:ext cx="8477237" cy="1581160"/>
          </a:xfrm>
          <a:prstGeom prst="rect">
            <a:avLst/>
          </a:prstGeom>
        </p:spPr>
        <p:txBody>
          <a:bodyPr/>
          <a:lstStyle/>
          <a:p>
            <a:pPr defTabSz="1118411">
              <a:spcBef>
                <a:spcPts val="300"/>
              </a:spcBef>
              <a:defRPr sz="1800"/>
            </a:pPr>
            <a:r>
              <a:t>Dwayne Hooks, PhD, APRN, FNP-BC, NEA-BC, AAHIVS,  FACHE</a:t>
            </a:r>
          </a:p>
          <a:p>
            <a:pPr defTabSz="1118411">
              <a:spcBef>
                <a:spcPts val="300"/>
              </a:spcBef>
              <a:defRPr sz="1800"/>
            </a:pPr>
            <a:r>
              <a:t>Associate Professor</a:t>
            </a:r>
          </a:p>
          <a:p>
            <a:pPr defTabSz="1118411">
              <a:spcBef>
                <a:spcPts val="300"/>
              </a:spcBef>
              <a:defRPr sz="1800"/>
            </a:pPr>
            <a:r>
              <a:t>Assistant Dean for Community Partnerships</a:t>
            </a:r>
          </a:p>
          <a:p>
            <a:pPr defTabSz="1118411">
              <a:spcBef>
                <a:spcPts val="300"/>
              </a:spcBef>
              <a:defRPr sz="1800"/>
            </a:pPr>
            <a:r>
              <a:t>Augusta University College of Nursing</a:t>
            </a:r>
          </a:p>
          <a:p>
            <a:pPr defTabSz="1118411">
              <a:spcBef>
                <a:spcPts val="300"/>
              </a:spcBef>
              <a:defRPr sz="1800"/>
            </a:pPr>
            <a:r>
              <a:t>Center for Strategic Initiatives</a:t>
            </a:r>
          </a:p>
        </p:txBody>
      </p:sp>
      <p:sp>
        <p:nvSpPr>
          <p:cNvPr id="74" name="Shape 158"/>
          <p:cNvSpPr txBox="1"/>
          <p:nvPr>
            <p:ph type="ctrTitle"/>
          </p:nvPr>
        </p:nvSpPr>
        <p:spPr>
          <a:xfrm>
            <a:off x="1578574" y="3356447"/>
            <a:ext cx="9873051" cy="1731750"/>
          </a:xfrm>
          <a:prstGeom prst="rect">
            <a:avLst/>
          </a:prstGeom>
        </p:spPr>
        <p:txBody>
          <a:bodyPr/>
          <a:lstStyle/>
          <a:p>
            <a:pPr defTabSz="886405">
              <a:defRPr sz="3800"/>
            </a:pPr>
            <a:r>
              <a:t>Senate Study Committee on Barriers </a:t>
            </a:r>
          </a:p>
          <a:p>
            <a:pPr defTabSz="886405">
              <a:defRPr sz="3800"/>
            </a:pPr>
            <a:r>
              <a:t>to Georgians’ Access to Adequate Healthcare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/>
          <a:p>
            <a:pPr/>
            <a:r>
              <a:t>What we know…</a:t>
            </a:r>
          </a:p>
        </p:txBody>
      </p:sp>
      <p:sp>
        <p:nvSpPr>
          <p:cNvPr id="77" name="Text Placeholder 2"/>
          <p:cNvSpPr txBox="1"/>
          <p:nvPr>
            <p:ph type="body" sz="half" idx="1"/>
          </p:nvPr>
        </p:nvSpPr>
        <p:spPr>
          <a:xfrm>
            <a:off x="1544784" y="2939606"/>
            <a:ext cx="9872834" cy="4693806"/>
          </a:xfrm>
          <a:prstGeom prst="rect">
            <a:avLst/>
          </a:prstGeom>
        </p:spPr>
        <p:txBody>
          <a:bodyPr/>
          <a:lstStyle/>
          <a:p>
            <a:pPr marL="369042" indent="-369042" defTabSz="1066393">
              <a:lnSpc>
                <a:spcPct val="90000"/>
              </a:lnSpc>
              <a:spcBef>
                <a:spcPts val="800"/>
              </a:spcBef>
              <a:defRPr sz="2400"/>
            </a:pPr>
            <a:r>
              <a:t>Global shortage of healthcare providers</a:t>
            </a:r>
          </a:p>
          <a:p>
            <a:pPr lvl="1" marL="726376" indent="-351472" defTabSz="1066393">
              <a:lnSpc>
                <a:spcPct val="90000"/>
              </a:lnSpc>
              <a:spcBef>
                <a:spcPts val="800"/>
              </a:spcBef>
              <a:defRPr sz="2400"/>
            </a:pPr>
            <a:r>
              <a:t>Georgia faces a critical shortage </a:t>
            </a:r>
          </a:p>
          <a:p>
            <a:pPr marL="369042" indent="-369042" defTabSz="1066393">
              <a:lnSpc>
                <a:spcPct val="90000"/>
              </a:lnSpc>
              <a:spcBef>
                <a:spcPts val="800"/>
              </a:spcBef>
              <a:defRPr sz="2400"/>
            </a:pPr>
          </a:p>
          <a:p>
            <a:pPr marL="369042" indent="-369042" defTabSz="1066393">
              <a:lnSpc>
                <a:spcPct val="90000"/>
              </a:lnSpc>
              <a:spcBef>
                <a:spcPts val="800"/>
              </a:spcBef>
              <a:defRPr sz="2400"/>
            </a:pPr>
            <a:r>
              <a:t>Georgia’s overall healthcare ranking compared to other states needs to improve</a:t>
            </a:r>
          </a:p>
          <a:p>
            <a:pPr marL="369042" indent="-369042" defTabSz="1066393">
              <a:lnSpc>
                <a:spcPct val="90000"/>
              </a:lnSpc>
              <a:spcBef>
                <a:spcPts val="800"/>
              </a:spcBef>
              <a:defRPr sz="2400"/>
            </a:pPr>
          </a:p>
          <a:p>
            <a:pPr marL="369042" indent="-369042" defTabSz="1066393">
              <a:lnSpc>
                <a:spcPct val="90000"/>
              </a:lnSpc>
              <a:spcBef>
                <a:spcPts val="800"/>
              </a:spcBef>
              <a:defRPr sz="2400"/>
            </a:pPr>
            <a:r>
              <a:t>New healthcare delivery models are needed to meet care needs</a:t>
            </a:r>
          </a:p>
          <a:p>
            <a:pPr lvl="1" marL="726376" indent="-351472" defTabSz="1066393">
              <a:lnSpc>
                <a:spcPct val="90000"/>
              </a:lnSpc>
              <a:spcBef>
                <a:spcPts val="800"/>
              </a:spcBef>
              <a:defRPr sz="2400"/>
            </a:pPr>
            <a:r>
              <a:t>Many solutions exists…</a:t>
            </a:r>
          </a:p>
          <a:p>
            <a:pPr lvl="2" marL="1077849" indent="-328040" defTabSz="1066393">
              <a:lnSpc>
                <a:spcPct val="90000"/>
              </a:lnSpc>
              <a:spcBef>
                <a:spcPts val="800"/>
              </a:spcBef>
              <a:defRPr sz="2400"/>
            </a:pPr>
            <a:r>
              <a:t>One solution:  Remove restrictions on Advanced Practice Registered Nurses, Physicians Assistants, Dental Hygienists, and other healthcare providers’ ability to practice to the fullest extent of their education, certification, and licensure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/>
          <a:p>
            <a:pPr defTabSz="832307">
              <a:defRPr sz="3400"/>
            </a:pPr>
            <a:r>
              <a:t>Barriers that Advanced Practice Registered Nurses </a:t>
            </a:r>
          </a:p>
          <a:p>
            <a:pPr defTabSz="832307">
              <a:defRPr sz="3400"/>
            </a:pPr>
            <a:r>
              <a:t>face in Georgia</a:t>
            </a:r>
          </a:p>
        </p:txBody>
      </p:sp>
      <p:sp>
        <p:nvSpPr>
          <p:cNvPr id="80" name="Text Placeholder 2"/>
          <p:cNvSpPr txBox="1"/>
          <p:nvPr>
            <p:ph type="body" idx="1"/>
          </p:nvPr>
        </p:nvSpPr>
        <p:spPr>
          <a:xfrm>
            <a:off x="1544784" y="2532512"/>
            <a:ext cx="10262218" cy="5791611"/>
          </a:xfrm>
          <a:prstGeom prst="rect">
            <a:avLst/>
          </a:prstGeom>
        </p:spPr>
        <p:txBody>
          <a:bodyPr/>
          <a:lstStyle/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  <a:r>
              <a:t>Advanced Practice Registered Nurses with prescriptive authority are regulated by the Georgia Board of Nursing and the Georgia Composite Medical Board (GCMB) </a:t>
            </a: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  <a:r>
              <a:t>Confusion exists regarding the two laws regulating Advanced Practice Registered Nursing</a:t>
            </a:r>
          </a:p>
          <a:p>
            <a:pPr lvl="1" marL="692714" indent="-335183" defTabSz="1016975">
              <a:lnSpc>
                <a:spcPct val="80000"/>
              </a:lnSpc>
              <a:spcBef>
                <a:spcPts val="700"/>
              </a:spcBef>
              <a:defRPr sz="2000"/>
            </a:pPr>
            <a:r>
              <a:t>APRNs </a:t>
            </a:r>
            <a:r>
              <a:rPr u="sng"/>
              <a:t>with</a:t>
            </a:r>
            <a:r>
              <a:t> prescriptive authority</a:t>
            </a:r>
            <a:r>
              <a:rPr baseline="31999"/>
              <a:t>1 </a:t>
            </a:r>
            <a:r>
              <a:rPr i="1" u="sng"/>
              <a:t>are required </a:t>
            </a:r>
            <a:r>
              <a:t>to have a nurse protocol agreement approved by the GCMB</a:t>
            </a:r>
          </a:p>
          <a:p>
            <a:pPr lvl="1" marL="692714" indent="-335183" defTabSz="1016975">
              <a:lnSpc>
                <a:spcPct val="80000"/>
              </a:lnSpc>
              <a:spcBef>
                <a:spcPts val="700"/>
              </a:spcBef>
              <a:defRPr sz="2000"/>
            </a:pPr>
            <a:r>
              <a:t>APRNs </a:t>
            </a:r>
            <a:r>
              <a:rPr u="sng"/>
              <a:t>without</a:t>
            </a:r>
            <a:r>
              <a:t> prescriptive authority</a:t>
            </a:r>
            <a:r>
              <a:rPr baseline="31999"/>
              <a:t>2 </a:t>
            </a:r>
            <a:r>
              <a:rPr i="1" u="sng"/>
              <a:t>are not required </a:t>
            </a:r>
            <a:r>
              <a:t>to have a nurse protocol agreement approved by the GCMB</a:t>
            </a: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  <a:r>
              <a:t>If the Advanced Practice Registered Nurse has prescriptive authority</a:t>
            </a:r>
            <a:r>
              <a:rPr baseline="31999"/>
              <a:t>1</a:t>
            </a:r>
            <a:r>
              <a:t>, restrictions are placed on their ability to order certain radiological tests (MRI, CT, PET, &amp; nuclear medicine scans) unless in life-threatening situations</a:t>
            </a: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  <a:r>
              <a:t>Restrictions on prescribing Schedule II medications</a:t>
            </a: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</a:p>
          <a:p>
            <a:pPr marL="351941" indent="-351941" defTabSz="1016975">
              <a:lnSpc>
                <a:spcPct val="80000"/>
              </a:lnSpc>
              <a:spcBef>
                <a:spcPts val="700"/>
              </a:spcBef>
              <a:defRPr sz="2000"/>
            </a:pPr>
          </a:p>
          <a:p>
            <a:pPr marL="0" indent="0" defTabSz="1016975">
              <a:lnSpc>
                <a:spcPct val="80000"/>
              </a:lnSpc>
              <a:spcBef>
                <a:spcPts val="700"/>
              </a:spcBef>
              <a:buSzTx/>
              <a:buNone/>
              <a:defRPr baseline="31999" sz="2000"/>
            </a:pPr>
            <a:r>
              <a:t>1</a:t>
            </a:r>
            <a:r>
              <a:rPr baseline="0" sz="1300"/>
              <a:t>OCGA 43-34-25</a:t>
            </a:r>
          </a:p>
          <a:p>
            <a:pPr marL="0" indent="0" defTabSz="1016975">
              <a:lnSpc>
                <a:spcPct val="80000"/>
              </a:lnSpc>
              <a:spcBef>
                <a:spcPts val="700"/>
              </a:spcBef>
              <a:buSzTx/>
              <a:buNone/>
              <a:defRPr baseline="31999" sz="2000"/>
            </a:pPr>
            <a:r>
              <a:t>2</a:t>
            </a:r>
            <a:r>
              <a:rPr baseline="0" sz="1300"/>
              <a:t>OCGA 43-34-23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/>
          <a:p>
            <a:pPr defTabSz="832307">
              <a:defRPr sz="3400"/>
            </a:pPr>
            <a:r>
              <a:t>Barriers that Advanced Practice Registered Nurses </a:t>
            </a:r>
          </a:p>
          <a:p>
            <a:pPr defTabSz="832307">
              <a:defRPr sz="3400"/>
            </a:pPr>
            <a:r>
              <a:t>face in Georgia</a:t>
            </a:r>
          </a:p>
        </p:txBody>
      </p:sp>
      <p:sp>
        <p:nvSpPr>
          <p:cNvPr id="83" name="Text Placeholder 2"/>
          <p:cNvSpPr txBox="1"/>
          <p:nvPr>
            <p:ph type="body" idx="1"/>
          </p:nvPr>
        </p:nvSpPr>
        <p:spPr>
          <a:xfrm>
            <a:off x="1544784" y="2641524"/>
            <a:ext cx="9872834" cy="5487869"/>
          </a:xfrm>
          <a:prstGeom prst="rect">
            <a:avLst/>
          </a:prstGeom>
        </p:spPr>
        <p:txBody>
          <a:bodyPr/>
          <a:lstStyle/>
          <a:p>
            <a:pPr marL="423453" indent="-423453" defTabSz="1223615">
              <a:lnSpc>
                <a:spcPct val="80000"/>
              </a:lnSpc>
              <a:spcBef>
                <a:spcPts val="700"/>
              </a:spcBef>
              <a:defRPr sz="2300"/>
            </a:pPr>
            <a:r>
              <a:t>Terms related to “delegating physician” and “designated physician” in nurse protocol agreements are often not well understood</a:t>
            </a:r>
          </a:p>
          <a:p>
            <a:pPr marL="423453" indent="-423453" defTabSz="1223615">
              <a:lnSpc>
                <a:spcPct val="80000"/>
              </a:lnSpc>
              <a:spcBef>
                <a:spcPts val="700"/>
              </a:spcBef>
              <a:defRPr sz="2300"/>
            </a:pPr>
          </a:p>
          <a:p>
            <a:pPr marL="423453" indent="-423453" defTabSz="1223615">
              <a:lnSpc>
                <a:spcPct val="80000"/>
              </a:lnSpc>
              <a:spcBef>
                <a:spcPts val="700"/>
              </a:spcBef>
              <a:defRPr sz="2300"/>
            </a:pPr>
            <a:r>
              <a:t>Rules and regulations exist that require:</a:t>
            </a:r>
          </a:p>
          <a:p>
            <a:pPr lvl="1" marL="833468" indent="-403290" defTabSz="1223615">
              <a:lnSpc>
                <a:spcPct val="80000"/>
              </a:lnSpc>
              <a:spcBef>
                <a:spcPts val="700"/>
              </a:spcBef>
              <a:defRPr sz="2300"/>
            </a:pPr>
            <a:r>
              <a:t>Medical record review by the delegating physician</a:t>
            </a:r>
          </a:p>
          <a:p>
            <a:pPr lvl="2" marL="1263643" indent="-403290" defTabSz="1223615">
              <a:lnSpc>
                <a:spcPct val="80000"/>
              </a:lnSpc>
              <a:spcBef>
                <a:spcPts val="700"/>
              </a:spcBef>
              <a:buChar char="–"/>
              <a:defRPr sz="2300"/>
            </a:pPr>
            <a:r>
              <a:t>Ten percent of all patient medical records</a:t>
            </a:r>
          </a:p>
          <a:p>
            <a:pPr lvl="2" marL="1263643" indent="-403290" defTabSz="1223615">
              <a:lnSpc>
                <a:spcPct val="80000"/>
              </a:lnSpc>
              <a:spcBef>
                <a:spcPts val="700"/>
              </a:spcBef>
              <a:buChar char="–"/>
              <a:defRPr sz="2300"/>
            </a:pPr>
            <a:r>
              <a:t>All patient medical records who were prescribed a controlled substance</a:t>
            </a:r>
          </a:p>
          <a:p>
            <a:pPr lvl="2" marL="1263643" indent="-403290" defTabSz="1223615">
              <a:lnSpc>
                <a:spcPct val="80000"/>
              </a:lnSpc>
              <a:spcBef>
                <a:spcPts val="700"/>
              </a:spcBef>
              <a:buChar char="–"/>
              <a:defRPr sz="2300"/>
            </a:pPr>
            <a:r>
              <a:t>All patient medical records where an adverse outcome occurred</a:t>
            </a:r>
          </a:p>
          <a:p>
            <a:pPr lvl="1" marL="833468" indent="-403290" defTabSz="1223615">
              <a:lnSpc>
                <a:spcPct val="80000"/>
              </a:lnSpc>
              <a:spcBef>
                <a:spcPts val="700"/>
              </a:spcBef>
              <a:defRPr sz="2300"/>
            </a:pPr>
          </a:p>
          <a:p>
            <a:pPr marL="367582" indent="-367582" defTabSz="1274600">
              <a:spcBef>
                <a:spcPts val="800"/>
              </a:spcBef>
              <a:defRPr sz="2300"/>
            </a:pPr>
            <a:r>
              <a:t>Delegating/Designated physician must be accessible at all times when the Advanced Practice Registered Nurse is working</a:t>
            </a:r>
          </a:p>
          <a:p>
            <a:pPr lvl="1" marL="668220" indent="-294803" defTabSz="1274600">
              <a:spcBef>
                <a:spcPts val="800"/>
              </a:spcBef>
              <a:buFontTx/>
              <a:buChar char="•"/>
              <a:defRPr sz="2300"/>
            </a:pPr>
            <a:r>
              <a:t>The nurse protocol agreement terminates when the delegating physician “leaves the practice”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16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>
            <a:lvl1pPr defTabSz="866984">
              <a:defRPr sz="3400"/>
            </a:lvl1pPr>
          </a:lstStyle>
          <a:p>
            <a:pPr/>
            <a:r>
              <a:t>Removing Barriers for Advanced Practice Registered Nurses</a:t>
            </a:r>
          </a:p>
        </p:txBody>
      </p:sp>
      <p:sp>
        <p:nvSpPr>
          <p:cNvPr id="86" name="Shape 162"/>
          <p:cNvSpPr txBox="1"/>
          <p:nvPr>
            <p:ph type="body" sz="half" idx="1"/>
          </p:nvPr>
        </p:nvSpPr>
        <p:spPr>
          <a:xfrm>
            <a:off x="1544784" y="2939605"/>
            <a:ext cx="9872834" cy="4970131"/>
          </a:xfrm>
          <a:prstGeom prst="rect">
            <a:avLst/>
          </a:prstGeom>
        </p:spPr>
        <p:txBody>
          <a:bodyPr/>
          <a:lstStyle/>
          <a:p>
            <a:pPr/>
            <a:r>
              <a:t>Removing barriers that restrict Advanced Practice Registered Nurses from practicing to the full extent of their education, certification, and licensure is not a novel idea</a:t>
            </a:r>
          </a:p>
          <a:p>
            <a:pPr/>
          </a:p>
          <a:p>
            <a:pPr/>
            <a:r>
              <a:t>22 States and the District of Columbia have removed restrictive language from legislation and regulations and allow for full practice authority</a:t>
            </a:r>
          </a:p>
          <a:p>
            <a:pPr lvl="1" marL="907255" indent="-450056">
              <a:buChar char="•"/>
            </a:pPr>
            <a:r>
              <a:t>Veterans Health Administration</a:t>
            </a:r>
          </a:p>
          <a:p>
            <a:pPr lvl="1" marL="907255" indent="-450056">
              <a:buChar char="•"/>
            </a:pPr>
            <a:r>
              <a:t>Indian Health Service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>
            <a:lvl1pPr defTabSz="768972">
              <a:defRPr sz="3400"/>
            </a:lvl1pPr>
          </a:lstStyle>
          <a:p>
            <a:pPr/>
            <a:r>
              <a:t>Research on Advanced Practice Registered Nurse Care</a:t>
            </a:r>
          </a:p>
        </p:txBody>
      </p:sp>
      <p:sp>
        <p:nvSpPr>
          <p:cNvPr id="89" name="Text Placeholder 2"/>
          <p:cNvSpPr txBox="1"/>
          <p:nvPr>
            <p:ph type="body" idx="1"/>
          </p:nvPr>
        </p:nvSpPr>
        <p:spPr>
          <a:xfrm>
            <a:off x="1544784" y="2529537"/>
            <a:ext cx="9872834" cy="5621300"/>
          </a:xfrm>
          <a:prstGeom prst="rect">
            <a:avLst/>
          </a:prstGeom>
        </p:spPr>
        <p:txBody>
          <a:bodyPr/>
          <a:lstStyle/>
          <a:p>
            <a:pPr marL="337541" indent="-337541" defTabSz="975360">
              <a:spcBef>
                <a:spcPts val="700"/>
              </a:spcBef>
              <a:defRPr sz="2200"/>
            </a:pPr>
            <a:r>
              <a:t>Kurtzman et al. (March 2017)</a:t>
            </a:r>
          </a:p>
          <a:p>
            <a:pPr lvl="1" marL="680440" indent="-337541" defTabSz="975360">
              <a:spcBef>
                <a:spcPts val="700"/>
              </a:spcBef>
              <a:buChar char="•"/>
              <a:defRPr sz="2200"/>
            </a:pPr>
            <a:r>
              <a:t>“No statistically significant differences in quality were detected” in states that allowed full practice authority</a:t>
            </a:r>
          </a:p>
          <a:p>
            <a:pPr lvl="1" marL="680440" indent="-337541" defTabSz="975360">
              <a:spcBef>
                <a:spcPts val="700"/>
              </a:spcBef>
              <a:buChar char="•"/>
              <a:defRPr sz="2200"/>
            </a:pPr>
            <a:r>
              <a:t>Collaborative Agreements were not necessary to create APRN to MD referrals</a:t>
            </a:r>
          </a:p>
          <a:p>
            <a:pPr lvl="2" marL="1023341" indent="-337541" defTabSz="975360">
              <a:spcBef>
                <a:spcPts val="700"/>
              </a:spcBef>
              <a:defRPr sz="2200"/>
            </a:pPr>
            <a:r>
              <a:t>“NP visits in states with [full practice authority] had a higher odds of…physician referrals than those in restricted states”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Kurtzman and Barnow (June 2017)</a:t>
            </a:r>
          </a:p>
          <a:p>
            <a:pPr lvl="1" marL="680440" indent="-337541" defTabSz="975360">
              <a:spcBef>
                <a:spcPts val="700"/>
              </a:spcBef>
              <a:buChar char="•"/>
              <a:defRPr sz="2200"/>
            </a:pPr>
            <a:r>
              <a:t>“Visits to nurse practitioners and physicians assistants received similar quality, services, and referrals as those [visits] made to physicians”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>
            <a:lvl1pPr defTabSz="768972">
              <a:defRPr sz="3400"/>
            </a:lvl1pPr>
          </a:lstStyle>
          <a:p>
            <a:pPr/>
            <a:r>
              <a:t>Research on Advanced Practice Registered Nurse Care</a:t>
            </a:r>
          </a:p>
        </p:txBody>
      </p:sp>
      <p:sp>
        <p:nvSpPr>
          <p:cNvPr id="92" name="Text Placeholder 2"/>
          <p:cNvSpPr txBox="1"/>
          <p:nvPr>
            <p:ph type="body" sz="half" idx="1"/>
          </p:nvPr>
        </p:nvSpPr>
        <p:spPr>
          <a:xfrm>
            <a:off x="1544784" y="2939606"/>
            <a:ext cx="9872834" cy="4693806"/>
          </a:xfrm>
          <a:prstGeom prst="rect">
            <a:avLst/>
          </a:prstGeom>
        </p:spPr>
        <p:txBody>
          <a:bodyPr/>
          <a:lstStyle/>
          <a:p>
            <a:pPr marL="441053" indent="-441053" defTabSz="1274469">
              <a:lnSpc>
                <a:spcPct val="80000"/>
              </a:lnSpc>
              <a:spcBef>
                <a:spcPts val="900"/>
              </a:spcBef>
              <a:defRPr sz="2900"/>
            </a:pPr>
            <a:r>
              <a:t>Advanced Practice Registered Nurses in primary care settings performed as well as physicians </a:t>
            </a:r>
          </a:p>
          <a:p>
            <a:pPr lvl="1" marL="889109" indent="-441053" defTabSz="1274469">
              <a:lnSpc>
                <a:spcPct val="80000"/>
              </a:lnSpc>
              <a:spcBef>
                <a:spcPts val="900"/>
              </a:spcBef>
              <a:buChar char="•"/>
              <a:defRPr sz="2900"/>
            </a:pPr>
            <a:r>
              <a:t>Multiple studies have shown that Nurse Practitioners “provide high-quality care”                             </a:t>
            </a:r>
            <a:r>
              <a:rPr sz="1100"/>
              <a:t>(Rudner &amp; Kung, 2017)</a:t>
            </a:r>
          </a:p>
          <a:p>
            <a:pPr marL="441053" indent="-441053" defTabSz="1274469">
              <a:lnSpc>
                <a:spcPct val="80000"/>
              </a:lnSpc>
              <a:spcBef>
                <a:spcPts val="900"/>
              </a:spcBef>
              <a:defRPr sz="2900"/>
            </a:pPr>
          </a:p>
          <a:p>
            <a:pPr marL="441053" indent="-441053" defTabSz="1274469">
              <a:lnSpc>
                <a:spcPct val="80000"/>
              </a:lnSpc>
              <a:spcBef>
                <a:spcPts val="900"/>
              </a:spcBef>
              <a:defRPr sz="2900"/>
            </a:pPr>
            <a:r>
              <a:t>Advanced Practice Registered Nurses demonstrated equal or better outcomes for: </a:t>
            </a:r>
          </a:p>
          <a:p>
            <a:pPr lvl="1" marL="868106" indent="-420051" defTabSz="1274469">
              <a:lnSpc>
                <a:spcPct val="80000"/>
              </a:lnSpc>
              <a:spcBef>
                <a:spcPts val="900"/>
              </a:spcBef>
              <a:defRPr sz="2900"/>
            </a:pPr>
            <a:r>
              <a:t>Physiologic measures</a:t>
            </a:r>
          </a:p>
          <a:p>
            <a:pPr lvl="1" marL="868106" indent="-420051" defTabSz="1274469">
              <a:lnSpc>
                <a:spcPct val="80000"/>
              </a:lnSpc>
              <a:spcBef>
                <a:spcPts val="900"/>
              </a:spcBef>
              <a:defRPr sz="2900"/>
            </a:pPr>
            <a:r>
              <a:t>Patient satisfaction</a:t>
            </a:r>
          </a:p>
          <a:p>
            <a:pPr lvl="1" marL="868106" indent="-420051" defTabSz="1274469">
              <a:lnSpc>
                <a:spcPct val="80000"/>
              </a:lnSpc>
              <a:spcBef>
                <a:spcPts val="900"/>
              </a:spcBef>
              <a:defRPr sz="2900"/>
            </a:pPr>
            <a:r>
              <a:t>Cost</a:t>
            </a:r>
          </a:p>
          <a:p>
            <a:pPr lvl="1" marL="0" indent="448055" algn="r" defTabSz="1274469">
              <a:lnSpc>
                <a:spcPct val="80000"/>
              </a:lnSpc>
              <a:spcBef>
                <a:spcPts val="900"/>
              </a:spcBef>
              <a:buSzTx/>
              <a:buNone/>
              <a:defRPr sz="900"/>
            </a:pPr>
            <a:r>
              <a:t>(Swan, Ferguson, Chang, Larson, &amp; Smalldone, 2015)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>
            <a:lvl1pPr defTabSz="754277">
              <a:defRPr sz="3400"/>
            </a:lvl1pPr>
          </a:lstStyle>
          <a:p>
            <a:pPr/>
            <a:r>
              <a:t>Recommendations from previous SR188 Presentations</a:t>
            </a:r>
          </a:p>
        </p:txBody>
      </p:sp>
      <p:sp>
        <p:nvSpPr>
          <p:cNvPr id="95" name="Text Placeholder 2"/>
          <p:cNvSpPr txBox="1"/>
          <p:nvPr>
            <p:ph type="body" idx="1"/>
          </p:nvPr>
        </p:nvSpPr>
        <p:spPr>
          <a:xfrm>
            <a:off x="1613343" y="2323407"/>
            <a:ext cx="9688139" cy="6111344"/>
          </a:xfrm>
          <a:prstGeom prst="rect">
            <a:avLst/>
          </a:prstGeom>
        </p:spPr>
        <p:txBody>
          <a:bodyPr/>
          <a:lstStyle/>
          <a:p>
            <a:pPr marL="194602" indent="-194602" defTabSz="562324">
              <a:spcBef>
                <a:spcPts val="300"/>
              </a:spcBef>
              <a:defRPr sz="2200"/>
            </a:pPr>
            <a:r>
              <a:t>Public Health Department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Has a presence in all counties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Telehealth/Telemedicine</a:t>
            </a:r>
          </a:p>
          <a:p>
            <a:pPr marL="194602" indent="-194602" defTabSz="562324">
              <a:spcBef>
                <a:spcPts val="300"/>
              </a:spcBef>
              <a:defRPr sz="2200"/>
            </a:pPr>
            <a:r>
              <a:t>Hometown Health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Telehealth/Telemedicine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Move to full practice authority</a:t>
            </a:r>
          </a:p>
          <a:p>
            <a:pPr marL="194602" indent="-194602" defTabSz="562324">
              <a:spcBef>
                <a:spcPts val="300"/>
              </a:spcBef>
              <a:defRPr sz="2200"/>
            </a:pPr>
            <a:r>
              <a:t>Georgia Nursing Leadership Coalition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Reconceptualization of roles for nursing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Nurses leading change</a:t>
            </a:r>
          </a:p>
          <a:p>
            <a:pPr marL="194602" indent="-194602" defTabSz="562324">
              <a:spcBef>
                <a:spcPts val="300"/>
              </a:spcBef>
              <a:defRPr sz="2200"/>
            </a:pPr>
            <a:r>
              <a:t>Georgia Board of Physicians Workforce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Increase number of physicians and healthcare practitioners in underserved rural areas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Discussed loan repayment</a:t>
            </a:r>
          </a:p>
          <a:p>
            <a:pPr marL="194602" indent="-194602" defTabSz="562324">
              <a:spcBef>
                <a:spcPts val="300"/>
              </a:spcBef>
              <a:defRPr sz="2200"/>
            </a:pPr>
            <a:r>
              <a:t>Augusta University College of Nursing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Rural outreach, funded grants, research in rural areas, N-PEP</a:t>
            </a:r>
          </a:p>
          <a:p>
            <a:pPr lvl="1" marL="392294" indent="-194602" defTabSz="562324">
              <a:spcBef>
                <a:spcPts val="300"/>
              </a:spcBef>
              <a:buChar char="•"/>
              <a:defRPr sz="2200"/>
            </a:pPr>
            <a:r>
              <a:t>Non-profit organization and academic institution partnerships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ommendations from previous SR188 presentations"/>
          <p:cNvSpPr txBox="1"/>
          <p:nvPr>
            <p:ph type="title"/>
          </p:nvPr>
        </p:nvSpPr>
        <p:spPr>
          <a:xfrm>
            <a:off x="1565981" y="1253796"/>
            <a:ext cx="9872837" cy="1045606"/>
          </a:xfrm>
          <a:prstGeom prst="rect">
            <a:avLst/>
          </a:prstGeom>
        </p:spPr>
        <p:txBody>
          <a:bodyPr/>
          <a:lstStyle>
            <a:lvl1pPr defTabSz="754277">
              <a:defRPr sz="3400"/>
            </a:lvl1pPr>
          </a:lstStyle>
          <a:p>
            <a:pPr/>
            <a:r>
              <a:t>Recommendations from previous SR188 Presentations</a:t>
            </a:r>
          </a:p>
        </p:txBody>
      </p:sp>
      <p:sp>
        <p:nvSpPr>
          <p:cNvPr id="98" name="Medical Associates Plus…"/>
          <p:cNvSpPr txBox="1"/>
          <p:nvPr>
            <p:ph type="body" idx="1"/>
          </p:nvPr>
        </p:nvSpPr>
        <p:spPr>
          <a:xfrm>
            <a:off x="1544784" y="2341664"/>
            <a:ext cx="9872834" cy="5843949"/>
          </a:xfrm>
          <a:prstGeom prst="rect">
            <a:avLst/>
          </a:prstGeom>
        </p:spPr>
        <p:txBody>
          <a:bodyPr/>
          <a:lstStyle/>
          <a:p>
            <a:pPr marL="286684" indent="-286684" defTabSz="828404">
              <a:spcBef>
                <a:spcPts val="600"/>
              </a:spcBef>
              <a:defRPr sz="2100"/>
            </a:pPr>
            <a:r>
              <a:t>Medical Associates Plus</a:t>
            </a:r>
          </a:p>
          <a:p>
            <a:pPr lvl="1" marL="577921" indent="-286684" defTabSz="828404">
              <a:spcBef>
                <a:spcPts val="600"/>
              </a:spcBef>
              <a:buChar char="•"/>
              <a:defRPr sz="2100"/>
            </a:pPr>
            <a:r>
              <a:t>Federally Qualified Health Centers (supportive of scope of practice reform)</a:t>
            </a:r>
          </a:p>
          <a:p>
            <a:pPr marL="286684" indent="-286684" defTabSz="828404">
              <a:spcBef>
                <a:spcPts val="600"/>
              </a:spcBef>
              <a:defRPr sz="2100"/>
            </a:pPr>
            <a:r>
              <a:t>Center for Rural Health Support &amp; Study</a:t>
            </a:r>
          </a:p>
          <a:p>
            <a:pPr lvl="1" marL="577921" indent="-286684" defTabSz="828404">
              <a:spcBef>
                <a:spcPts val="600"/>
              </a:spcBef>
              <a:buChar char="•"/>
              <a:defRPr sz="2100"/>
            </a:pPr>
            <a:r>
              <a:t>Telemedicine, Healthcare/Hospital Board Education (supportive of scope of practice reform)</a:t>
            </a:r>
          </a:p>
          <a:p>
            <a:pPr marL="286684" indent="-286684" defTabSz="828404">
              <a:spcBef>
                <a:spcPts val="600"/>
              </a:spcBef>
              <a:defRPr sz="2100"/>
            </a:pPr>
            <a:r>
              <a:t>Elizabeth Downes, DNP, MPH, APRN, FNP-BC, CNE, FAANP, ANEF, FAAN (Emory University Nell Hodgson Woodruff School of Nursing)</a:t>
            </a:r>
          </a:p>
          <a:p>
            <a:pPr lvl="1" marL="577921" indent="-286684" defTabSz="828404">
              <a:spcBef>
                <a:spcPts val="600"/>
              </a:spcBef>
              <a:buChar char="•"/>
              <a:defRPr sz="2100"/>
            </a:pPr>
            <a:r>
              <a:t>Discussed need for nurses with practice doctorates</a:t>
            </a:r>
          </a:p>
          <a:p>
            <a:pPr marL="286684" indent="-286684" defTabSz="828404">
              <a:spcBef>
                <a:spcPts val="600"/>
              </a:spcBef>
              <a:defRPr sz="2100"/>
            </a:pPr>
            <a:r>
              <a:t>Georgia Department of Community Health Rural Health Stabilization Committee</a:t>
            </a:r>
          </a:p>
          <a:p>
            <a:pPr lvl="1" marL="577921" indent="-286684" defTabSz="828404">
              <a:spcBef>
                <a:spcPts val="600"/>
              </a:spcBef>
              <a:buChar char="•"/>
              <a:defRPr sz="2100"/>
            </a:pPr>
            <a:r>
              <a:t>Increased use of APRNs in extended hours clinic</a:t>
            </a:r>
          </a:p>
          <a:p>
            <a:pPr marL="286684" indent="-286684" defTabSz="828404">
              <a:spcBef>
                <a:spcPts val="600"/>
              </a:spcBef>
              <a:defRPr sz="2100"/>
            </a:pPr>
            <a:r>
              <a:t>Carolyn Clevenger, DNP, APRN, AGPCNP-BC, GNP-BC, FAANP             (Emory University Nell Hodgson Woodruff School of Nursing)</a:t>
            </a:r>
          </a:p>
          <a:p>
            <a:pPr lvl="1" marL="577921" indent="-286684" defTabSz="828404">
              <a:spcBef>
                <a:spcPts val="600"/>
              </a:spcBef>
              <a:buChar char="•"/>
              <a:defRPr sz="2100"/>
            </a:pPr>
            <a:r>
              <a:t>Discussed seven barriers limiting advanced practice nurses from employing practice innovations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1"/>
          <p:cNvSpPr txBox="1"/>
          <p:nvPr>
            <p:ph type="title"/>
          </p:nvPr>
        </p:nvSpPr>
        <p:spPr>
          <a:xfrm>
            <a:off x="1565981" y="1253796"/>
            <a:ext cx="9872837" cy="1045606"/>
          </a:xfrm>
          <a:prstGeom prst="rect">
            <a:avLst/>
          </a:prstGeom>
        </p:spPr>
        <p:txBody>
          <a:bodyPr/>
          <a:lstStyle/>
          <a:p>
            <a:pPr defTabSz="728266">
              <a:defRPr sz="3000"/>
            </a:pPr>
            <a:r>
              <a:t>National Entities supporting Full Practice Authority </a:t>
            </a:r>
          </a:p>
          <a:p>
            <a:pPr defTabSz="728266">
              <a:defRPr sz="3000"/>
            </a:pPr>
            <a:r>
              <a:t>for Advanced Practice Registered Nurses  </a:t>
            </a:r>
          </a:p>
        </p:txBody>
      </p:sp>
      <p:sp>
        <p:nvSpPr>
          <p:cNvPr id="101" name="Text Placeholder 2"/>
          <p:cNvSpPr txBox="1"/>
          <p:nvPr>
            <p:ph type="body" idx="1"/>
          </p:nvPr>
        </p:nvSpPr>
        <p:spPr>
          <a:xfrm>
            <a:off x="1544784" y="2526511"/>
            <a:ext cx="9872834" cy="5811602"/>
          </a:xfrm>
          <a:prstGeom prst="rect">
            <a:avLst/>
          </a:prstGeom>
        </p:spPr>
        <p:txBody>
          <a:bodyPr/>
          <a:lstStyle/>
          <a:p>
            <a:pPr marL="337541" indent="-337541" defTabSz="975360">
              <a:spcBef>
                <a:spcPts val="700"/>
              </a:spcBef>
              <a:defRPr sz="2200"/>
            </a:pPr>
            <a:r>
              <a:t>Institute of Medicine 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National Governors Association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Bipartisan Policy Center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American Enterprise Institute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Josiah Macy Foundation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The Heritage Foundation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American Association of Retired People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Federal Trade Commission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Veterans Health Administration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Robert Wood Johnson Foundation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National Council of State Boards of Nursing 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American Association of Nurse Practitioners</a:t>
            </a:r>
          </a:p>
          <a:p>
            <a:pPr marL="337541" indent="-337541" defTabSz="975360">
              <a:spcBef>
                <a:spcPts val="700"/>
              </a:spcBef>
              <a:defRPr sz="2200"/>
            </a:pPr>
            <a:r>
              <a:t>American Hospital Association</a:t>
            </a:r>
          </a:p>
          <a:p>
            <a:pPr marL="0" indent="0" algn="r" defTabSz="975360">
              <a:spcBef>
                <a:spcPts val="700"/>
              </a:spcBef>
              <a:buSzTx/>
              <a:buNone/>
              <a:defRPr sz="900"/>
            </a:pPr>
            <a:r>
              <a:t>(Fauteux, Brand, Fink, Frelik &amp; Werriein, 2017; Rudner &amp; Kung, 2017)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/>
          <a:p>
            <a:pPr/>
            <a:r>
              <a:t>Additional Benefits</a:t>
            </a:r>
          </a:p>
        </p:txBody>
      </p:sp>
      <p:sp>
        <p:nvSpPr>
          <p:cNvPr id="104" name="Text Placeholder 2"/>
          <p:cNvSpPr txBox="1"/>
          <p:nvPr>
            <p:ph type="body" sz="half" idx="1"/>
          </p:nvPr>
        </p:nvSpPr>
        <p:spPr>
          <a:xfrm>
            <a:off x="1544784" y="2675882"/>
            <a:ext cx="9872834" cy="4957529"/>
          </a:xfrm>
          <a:prstGeom prst="rect">
            <a:avLst/>
          </a:prstGeom>
        </p:spPr>
        <p:txBody>
          <a:bodyPr/>
          <a:lstStyle/>
          <a:p>
            <a:pPr/>
            <a:r>
              <a:t>Full Practice Authority for Advanced Practice Registered Nurses has more than just the benefit of increased access to healthcare services and the potential for improved health</a:t>
            </a:r>
          </a:p>
          <a:p>
            <a:pPr lvl="1"/>
            <a:r>
              <a:t>Positive economic impact</a:t>
            </a:r>
            <a:endParaRPr>
              <a:solidFill>
                <a:srgbClr val="FF0000"/>
              </a:solidFill>
            </a:endParaRPr>
          </a:p>
          <a:p>
            <a:pPr lvl="2" marL="1343025" indent="-428625">
              <a:buChar char="–"/>
            </a:pPr>
            <a:r>
              <a:t>Favorable for increase in related jobs</a:t>
            </a:r>
          </a:p>
          <a:p>
            <a:pPr lvl="2" marL="1343025" indent="-428625">
              <a:buChar char="–"/>
            </a:pPr>
            <a:r>
              <a:t>Increase in state revenue secondary to income and occupational taxes</a:t>
            </a:r>
          </a:p>
          <a:p>
            <a:pPr lvl="2" marL="1343025" indent="-428625">
              <a:buChar char="–"/>
            </a:pPr>
            <a:r>
              <a:t>Downstream positive financial impact from related business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" name="Text Placeholder 2"/>
          <p:cNvSpPr txBox="1"/>
          <p:nvPr>
            <p:ph type="body" sz="half" idx="1"/>
          </p:nvPr>
        </p:nvSpPr>
        <p:spPr>
          <a:xfrm>
            <a:off x="1544784" y="2939606"/>
            <a:ext cx="9872834" cy="469380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i="1" sz="2700"/>
            </a:pPr>
          </a:p>
          <a:p>
            <a:pPr marL="0" indent="0">
              <a:buSzTx/>
              <a:buNone/>
              <a:defRPr i="1" sz="4500"/>
            </a:pPr>
            <a:r>
              <a:t>“The APN workforce is well positioned to provide safe and effective primary care” </a:t>
            </a:r>
            <a:endParaRPr sz="2700"/>
          </a:p>
          <a:p>
            <a:pPr>
              <a:defRPr i="1" sz="2700"/>
            </a:pPr>
          </a:p>
          <a:p>
            <a:pPr>
              <a:defRPr sz="2700">
                <a:solidFill>
                  <a:srgbClr val="FF0000"/>
                </a:solidFill>
              </a:defRPr>
            </a:pPr>
          </a:p>
          <a:p>
            <a:pPr lvl="1" marL="0" indent="457200" algn="r">
              <a:buSzTx/>
              <a:buNone/>
              <a:defRPr sz="2700">
                <a:solidFill>
                  <a:srgbClr val="FF0000"/>
                </a:solidFill>
              </a:defRPr>
            </a:pPr>
          </a:p>
          <a:p>
            <a:pPr lvl="1" marL="0" indent="457200" algn="r">
              <a:buSzTx/>
              <a:buNone/>
              <a:defRPr sz="1100"/>
            </a:pPr>
            <a:r>
              <a:t>(Swan, Ferguson, Chang, Larson, &amp; Smalldone, 2015)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ommendations"/>
          <p:cNvSpPr txBox="1"/>
          <p:nvPr>
            <p:ph type="title"/>
          </p:nvPr>
        </p:nvSpPr>
        <p:spPr>
          <a:xfrm>
            <a:off x="1565981" y="1253796"/>
            <a:ext cx="9872837" cy="1045606"/>
          </a:xfrm>
          <a:prstGeom prst="rect">
            <a:avLst/>
          </a:prstGeom>
        </p:spPr>
        <p:txBody>
          <a:bodyPr/>
          <a:lstStyle/>
          <a:p>
            <a:pPr/>
            <a:r>
              <a:t>Recommendations</a:t>
            </a:r>
          </a:p>
        </p:txBody>
      </p:sp>
      <p:sp>
        <p:nvSpPr>
          <p:cNvPr id="110" name="Reform scope of practice allowing full practice authority for advanced practice nurses, physicians assistants, and other licensed healthcare professionals…"/>
          <p:cNvSpPr txBox="1"/>
          <p:nvPr>
            <p:ph type="body" idx="1"/>
          </p:nvPr>
        </p:nvSpPr>
        <p:spPr>
          <a:xfrm>
            <a:off x="1544784" y="2427838"/>
            <a:ext cx="9872834" cy="5881252"/>
          </a:xfrm>
          <a:prstGeom prst="rect">
            <a:avLst/>
          </a:prstGeom>
        </p:spPr>
        <p:txBody>
          <a:bodyPr/>
          <a:lstStyle/>
          <a:p>
            <a:pPr marL="368965" indent="-368965" defTabSz="1196441">
              <a:spcBef>
                <a:spcPts val="900"/>
              </a:spcBef>
              <a:buFontTx/>
              <a:buAutoNum type="arabicPeriod" startAt="1"/>
              <a:defRPr sz="2700"/>
            </a:pPr>
            <a:r>
              <a:t>Reform scope of practice allowing full practice authority for Advanced Practice Registered Nurses, Physicians Assistants, and other licensed healthcare professionals</a:t>
            </a:r>
          </a:p>
          <a:p>
            <a:pPr marL="368965" indent="-368965" defTabSz="1196441">
              <a:spcBef>
                <a:spcPts val="900"/>
              </a:spcBef>
              <a:buFontTx/>
              <a:buAutoNum type="arabicPeriod" startAt="1"/>
              <a:defRPr sz="2700"/>
            </a:pPr>
            <a:r>
              <a:t>Adopt the National Council of State Boards of Nursing Model Nurse Practice Act and Model Nursing Administrative Rules</a:t>
            </a:r>
          </a:p>
          <a:p>
            <a:pPr marL="368965" indent="-368965" defTabSz="1196441">
              <a:spcBef>
                <a:spcPts val="900"/>
              </a:spcBef>
              <a:buFontTx/>
              <a:buAutoNum type="arabicPeriod" startAt="1"/>
              <a:defRPr sz="2700"/>
            </a:pPr>
            <a:r>
              <a:t>Allow for Advanced Practice Registered Nurses to prescribe Schedule II medications</a:t>
            </a:r>
          </a:p>
          <a:p>
            <a:pPr marL="368965" indent="-368965" defTabSz="1196441">
              <a:spcBef>
                <a:spcPts val="900"/>
              </a:spcBef>
              <a:buFontTx/>
              <a:buAutoNum type="arabicPeriod" startAt="1"/>
              <a:defRPr sz="2700"/>
            </a:pPr>
            <a:r>
              <a:t>Support innovation in healthcare delivery models within Georgia including funded demonstration projects</a:t>
            </a:r>
          </a:p>
          <a:p>
            <a:pPr marL="368965" indent="-368965" defTabSz="1196441">
              <a:spcBef>
                <a:spcPts val="900"/>
              </a:spcBef>
              <a:buFontTx/>
              <a:buAutoNum type="arabicPeriod" startAt="1"/>
              <a:defRPr sz="2700"/>
            </a:pPr>
            <a:r>
              <a:t>Support Advanced Practice Registered Nurses in leading patient-centered team-based models of care such as the “Primary Care Home Model”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ommendations"/>
          <p:cNvSpPr txBox="1"/>
          <p:nvPr>
            <p:ph type="title"/>
          </p:nvPr>
        </p:nvSpPr>
        <p:spPr>
          <a:xfrm>
            <a:off x="1565981" y="1253796"/>
            <a:ext cx="9872837" cy="1045606"/>
          </a:xfrm>
          <a:prstGeom prst="rect">
            <a:avLst/>
          </a:prstGeom>
        </p:spPr>
        <p:txBody>
          <a:bodyPr/>
          <a:lstStyle/>
          <a:p>
            <a:pPr/>
            <a:r>
              <a:t>Recommendations</a:t>
            </a:r>
          </a:p>
        </p:txBody>
      </p:sp>
      <p:sp>
        <p:nvSpPr>
          <p:cNvPr id="113" name="6. Reform insurance laws to allow for direct credentialing and reimbursement of advance practice nurses and to be listed as primary care providers…"/>
          <p:cNvSpPr txBox="1"/>
          <p:nvPr>
            <p:ph type="body" idx="1"/>
          </p:nvPr>
        </p:nvSpPr>
        <p:spPr>
          <a:xfrm>
            <a:off x="1544784" y="2449863"/>
            <a:ext cx="9872834" cy="5694029"/>
          </a:xfrm>
          <a:prstGeom prst="rect">
            <a:avLst/>
          </a:prstGeom>
        </p:spPr>
        <p:txBody>
          <a:bodyPr/>
          <a:lstStyle/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6. Reform insurance laws to allow patients to choose an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    Advance Practice Registered Nurse as their primary care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    provider and have that care reimbursed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7. Support the preceptor tax incentive program allowing Advanced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    Practice Registered Nurses to receive tax incentives for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    precepting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8. Expand loan repayment for Advanced Practice Registered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    Nurses practicing in underserved areas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9. Provide for scholarship funding for Advance Practice Registered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    Nursing Students who desire to work in underserved areas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10. Build optimal statewide infrastructure to support telehealth hub</a:t>
            </a:r>
          </a:p>
          <a:p>
            <a:pPr marL="0" indent="0" defTabSz="1122702">
              <a:spcBef>
                <a:spcPts val="800"/>
              </a:spcBef>
              <a:buSzTx/>
              <a:buNone/>
              <a:defRPr sz="2500"/>
            </a:pPr>
            <a:r>
              <a:t>      and spoke model of care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Questions"/>
          <p:cNvSpPr txBox="1"/>
          <p:nvPr>
            <p:ph type="title"/>
          </p:nvPr>
        </p:nvSpPr>
        <p:spPr>
          <a:xfrm>
            <a:off x="1565981" y="1253796"/>
            <a:ext cx="9872837" cy="1045606"/>
          </a:xfrm>
          <a:prstGeom prst="rect">
            <a:avLst/>
          </a:prstGeom>
        </p:spPr>
        <p:txBody>
          <a:bodyPr/>
          <a:lstStyle/>
          <a:p>
            <a:pPr/>
            <a:r>
              <a:t>Questions</a:t>
            </a:r>
          </a:p>
        </p:txBody>
      </p:sp>
      <p:sp>
        <p:nvSpPr>
          <p:cNvPr id="116" name="Contact Information:…"/>
          <p:cNvSpPr txBox="1"/>
          <p:nvPr>
            <p:ph type="body" sz="half" idx="1"/>
          </p:nvPr>
        </p:nvSpPr>
        <p:spPr>
          <a:xfrm>
            <a:off x="1544784" y="2939606"/>
            <a:ext cx="9872834" cy="469380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500"/>
            </a:pPr>
            <a:r>
              <a:t>Contact Information:</a:t>
            </a:r>
          </a:p>
          <a:p>
            <a:pPr marL="0" indent="0">
              <a:buSzTx/>
              <a:buNone/>
              <a:defRPr sz="2500"/>
            </a:pPr>
          </a:p>
          <a:p>
            <a:pPr marL="0" indent="0">
              <a:buSzTx/>
              <a:buNone/>
              <a:defRPr sz="2500"/>
            </a:pPr>
            <a:r>
              <a:t>Dwayne Hooks, PhD, APRN, FNP-BC, NEA-BC, AAHIVS, FACHE</a:t>
            </a:r>
          </a:p>
          <a:p>
            <a:pPr marL="0" indent="0">
              <a:buSzTx/>
              <a:buNone/>
              <a:defRPr sz="2500"/>
            </a:pPr>
            <a:r>
              <a:t>Associate Professor</a:t>
            </a:r>
          </a:p>
          <a:p>
            <a:pPr marL="0" indent="0">
              <a:buSzTx/>
              <a:buNone/>
              <a:defRPr sz="2500"/>
            </a:pPr>
            <a:r>
              <a:t>Assistant Dean for Community Partnerships </a:t>
            </a:r>
          </a:p>
          <a:p>
            <a:pPr marL="0" indent="0">
              <a:buSzTx/>
              <a:buNone/>
              <a:defRPr sz="2500"/>
            </a:pPr>
            <a:r>
              <a:t>Augusta University College of Nursing</a:t>
            </a:r>
          </a:p>
          <a:p>
            <a:pPr marL="0" indent="0">
              <a:buSzTx/>
              <a:buNone/>
              <a:defRPr sz="2500"/>
            </a:pPr>
            <a:r>
              <a:t>Center for Strategic Initiatives</a:t>
            </a:r>
          </a:p>
          <a:p>
            <a:pPr marL="0" indent="0">
              <a:buSzTx/>
              <a:buNone/>
              <a:defRPr sz="2500"/>
            </a:pPr>
            <a:r>
              <a:t>706-721-3290 (office)</a:t>
            </a:r>
          </a:p>
          <a:p>
            <a:pPr marL="0" indent="0">
              <a:buSzTx/>
              <a:buNone/>
              <a:defRPr sz="2500"/>
            </a:pPr>
            <a:r>
              <a:t>jhooks@augusta.edu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1565983" y="1253796"/>
            <a:ext cx="9872834" cy="1045606"/>
          </a:xfrm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  <p:sp>
        <p:nvSpPr>
          <p:cNvPr id="119" name="Text Placeholder 2"/>
          <p:cNvSpPr txBox="1"/>
          <p:nvPr>
            <p:ph type="body" sz="half" idx="1"/>
          </p:nvPr>
        </p:nvSpPr>
        <p:spPr>
          <a:xfrm>
            <a:off x="1544784" y="2939606"/>
            <a:ext cx="9872834" cy="4693806"/>
          </a:xfrm>
          <a:prstGeom prst="rect">
            <a:avLst/>
          </a:prstGeom>
        </p:spPr>
        <p:txBody>
          <a:bodyPr/>
          <a:lstStyle/>
          <a:p>
            <a:pPr marL="351943" indent="-351943" defTabSz="1016973">
              <a:lnSpc>
                <a:spcPct val="80000"/>
              </a:lnSpc>
              <a:spcBef>
                <a:spcPts val="700"/>
              </a:spcBef>
              <a:defRPr sz="1900"/>
            </a:pPr>
            <a:r>
              <a:t>Fauteux, N., Brand, R., Fink, J., Frelick, M. &amp; Werriein, D.  (2017).  The case for removing barriers to APRN practice. In M. Ladden (ed.), </a:t>
            </a:r>
            <a:r>
              <a:rPr i="1"/>
              <a:t>Charting Nursing’s Future </a:t>
            </a:r>
            <a:r>
              <a:t>(pp. 1-10).  Princeton, NJ:  Robert Wood Johnson Foundation. </a:t>
            </a:r>
          </a:p>
          <a:p>
            <a:pPr marL="351943" indent="-351943" defTabSz="1016973">
              <a:lnSpc>
                <a:spcPct val="80000"/>
              </a:lnSpc>
              <a:spcBef>
                <a:spcPts val="700"/>
              </a:spcBef>
              <a:defRPr sz="1900"/>
            </a:pPr>
          </a:p>
          <a:p>
            <a:pPr marL="351943" indent="-351943" defTabSz="1016973">
              <a:lnSpc>
                <a:spcPct val="80000"/>
              </a:lnSpc>
              <a:spcBef>
                <a:spcPts val="700"/>
              </a:spcBef>
              <a:defRPr sz="1900"/>
            </a:pPr>
            <a:r>
              <a:t>Georgia Composite Medical Board. (2015).  Frequently asked questions regarding Nurse Practitioners and protocol agreements.  Available at: 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medicalboard.georgia.gov/sites/medicalboard.georgia.gov/files/related_files/site_page/APRN_FAQv%20082015.pdf</a:t>
            </a:r>
          </a:p>
          <a:p>
            <a:pPr marL="351943" indent="-351943" defTabSz="1016973">
              <a:lnSpc>
                <a:spcPct val="80000"/>
              </a:lnSpc>
              <a:spcBef>
                <a:spcPts val="700"/>
              </a:spcBef>
              <a:defRPr sz="1900"/>
            </a:pPr>
          </a:p>
          <a:p>
            <a:pPr marL="351943" indent="-351943" defTabSz="1016973">
              <a:lnSpc>
                <a:spcPct val="80000"/>
              </a:lnSpc>
              <a:spcBef>
                <a:spcPts val="700"/>
              </a:spcBef>
              <a:defRPr sz="1900"/>
            </a:pPr>
            <a:r>
              <a:t>Kurtzman, E., Barnow, B., Johnson, J., Simmens, S., Infeld, D. &amp; Mullan, F.  (2017).  Does the regulatory environment affect Nurse Practitioners’ patterns of practice or quality of care in health centers?  52(S1), 437-458. </a:t>
            </a:r>
          </a:p>
          <a:p>
            <a:pPr marL="351943" indent="-351943" defTabSz="1016973">
              <a:lnSpc>
                <a:spcPct val="80000"/>
              </a:lnSpc>
              <a:spcBef>
                <a:spcPts val="700"/>
              </a:spcBef>
              <a:defRPr sz="1900"/>
            </a:pPr>
          </a:p>
          <a:p>
            <a:pPr marL="351943" indent="-351943" defTabSz="1016973">
              <a:lnSpc>
                <a:spcPct val="80000"/>
              </a:lnSpc>
              <a:spcBef>
                <a:spcPts val="700"/>
              </a:spcBef>
              <a:defRPr sz="1900"/>
            </a:pPr>
            <a:r>
              <a:t>Kurtzman, E. &amp; Barnow, B.  (2017).  A comparison of Nurse Practitioners, Physician Assistants, and Primary Care Physician patterns of practice and quality of care in health centers.  </a:t>
            </a:r>
            <a:r>
              <a:rPr i="1"/>
              <a:t>Medical Care, 55</a:t>
            </a:r>
            <a:r>
              <a:t>(6), 615-622. doi:  10.1097/MLR.0000000000000689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ferences"/>
          <p:cNvSpPr txBox="1"/>
          <p:nvPr>
            <p:ph type="title"/>
          </p:nvPr>
        </p:nvSpPr>
        <p:spPr>
          <a:xfrm>
            <a:off x="1565981" y="1253796"/>
            <a:ext cx="9872837" cy="1045606"/>
          </a:xfrm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  <p:sp>
        <p:nvSpPr>
          <p:cNvPr id="122" name="Body"/>
          <p:cNvSpPr txBox="1"/>
          <p:nvPr>
            <p:ph type="body" sz="half" idx="1"/>
          </p:nvPr>
        </p:nvSpPr>
        <p:spPr>
          <a:xfrm>
            <a:off x="1544784" y="2939606"/>
            <a:ext cx="9872834" cy="4693806"/>
          </a:xfrm>
          <a:prstGeom prst="rect">
            <a:avLst/>
          </a:prstGeom>
        </p:spPr>
        <p:txBody>
          <a:bodyPr/>
          <a:lstStyle/>
          <a:p>
            <a:pPr marL="414050" indent="-414050" defTabSz="1196441">
              <a:lnSpc>
                <a:spcPct val="80000"/>
              </a:lnSpc>
              <a:spcBef>
                <a:spcPts val="900"/>
              </a:spcBef>
              <a:defRPr sz="2300"/>
            </a:pPr>
            <a:r>
              <a:t>Rudner, N. &amp; Kung, Y.  (2017).  An assessment of Physician supervision of Nurse Practitioners.  </a:t>
            </a:r>
            <a:r>
              <a:rPr i="1"/>
              <a:t>Journal of Nursing Regulation, 7</a:t>
            </a:r>
            <a:r>
              <a:t>(4), 22-29. </a:t>
            </a:r>
          </a:p>
          <a:p>
            <a:pPr marL="414050" indent="-414050" defTabSz="1196441">
              <a:lnSpc>
                <a:spcPct val="80000"/>
              </a:lnSpc>
              <a:spcBef>
                <a:spcPts val="900"/>
              </a:spcBef>
              <a:defRPr sz="2300"/>
            </a:pPr>
          </a:p>
          <a:p>
            <a:pPr marL="414050" indent="-414050" defTabSz="1196441">
              <a:lnSpc>
                <a:spcPct val="80000"/>
              </a:lnSpc>
              <a:spcBef>
                <a:spcPts val="900"/>
              </a:spcBef>
              <a:defRPr sz="2400"/>
            </a:pPr>
            <a:r>
              <a:t>Swan, M., Ferguson, S., Chang, A., Larson, E. &amp; Smalldone, A.   (2015).  Quality of primary care by Advanced Practice Nurses:  A systematic review.  </a:t>
            </a:r>
            <a:r>
              <a:rPr i="1"/>
              <a:t>International Journal for Quality in Healthcare, 27</a:t>
            </a:r>
            <a:r>
              <a:t>(5), 396-404.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 Black ">
  <a:themeElements>
    <a:clrScheme name=" Black 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 Black 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 Black 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25400" dist="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25400" dist="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25400" dist="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25400" dist="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36574" tIns="36574" rIns="36574" bIns="36574" numCol="1" spcCol="38100" rtlCol="0" anchor="ctr" upright="0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25400" dist="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36574" tIns="36574" rIns="36574" bIns="36574" numCol="1" spcCol="38100" rtlCol="0" anchor="t" upright="0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 Black ">
  <a:themeElements>
    <a:clrScheme name=" Black 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 Black 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 Black 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25400" dist="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25400" dist="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25400" dist="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25400" dist="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36574" tIns="36574" rIns="36574" bIns="36574" numCol="1" spcCol="38100" rtlCol="0" anchor="ctr" upright="0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25400" dist="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36574" tIns="36574" rIns="36574" bIns="36574" numCol="1" spcCol="38100" rtlCol="0" anchor="t" upright="0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37AE9A4-23B6-47D3-9582-BA46909BB040}"/>
</file>

<file path=customXml/itemProps2.xml><?xml version="1.0" encoding="utf-8"?>
<ds:datastoreItem xmlns:ds="http://schemas.openxmlformats.org/officeDocument/2006/customXml" ds:itemID="{56E3BCD5-3BB2-4319-A3D4-F88556BA4F91}"/>
</file>

<file path=customXml/itemProps3.xml><?xml version="1.0" encoding="utf-8"?>
<ds:datastoreItem xmlns:ds="http://schemas.openxmlformats.org/officeDocument/2006/customXml" ds:itemID="{4755B91D-A0B5-498C-B9FB-E2923C632B3A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