
<file path=[Content_Types].xml><?xml version="1.0" encoding="utf-8"?>
<Types xmlns="http://schemas.openxmlformats.org/package/2006/content-types">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Default Extension="jpeg" ContentType="image/jpeg"/>
  <Default Extension="emf" ContentType="image/x-emf"/>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Default Extension="gif" ContentType="image/gif"/>
  <Override PartName="/ppt/slideLayouts/slideLayout10.xml" ContentType="application/vnd.openxmlformats-officedocument.presentationml.slideLayout+xml"/>
  <Default Extension="jpg" ContentType="image/jpeg"/>
  <Override PartName="/ppt/slides/slide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8"/>
  </p:notesMasterIdLst>
  <p:handoutMasterIdLst>
    <p:handoutMasterId r:id="rId29"/>
  </p:handoutMasterIdLst>
  <p:sldIdLst>
    <p:sldId id="525" r:id="rId2"/>
    <p:sldId id="533" r:id="rId3"/>
    <p:sldId id="534" r:id="rId4"/>
    <p:sldId id="535" r:id="rId5"/>
    <p:sldId id="517" r:id="rId6"/>
    <p:sldId id="500" r:id="rId7"/>
    <p:sldId id="513" r:id="rId8"/>
    <p:sldId id="524" r:id="rId9"/>
    <p:sldId id="536" r:id="rId10"/>
    <p:sldId id="537" r:id="rId11"/>
    <p:sldId id="507" r:id="rId12"/>
    <p:sldId id="518" r:id="rId13"/>
    <p:sldId id="519" r:id="rId14"/>
    <p:sldId id="520" r:id="rId15"/>
    <p:sldId id="521" r:id="rId16"/>
    <p:sldId id="508" r:id="rId17"/>
    <p:sldId id="522" r:id="rId18"/>
    <p:sldId id="526" r:id="rId19"/>
    <p:sldId id="527" r:id="rId20"/>
    <p:sldId id="523" r:id="rId21"/>
    <p:sldId id="423" r:id="rId22"/>
    <p:sldId id="503" r:id="rId23"/>
    <p:sldId id="461" r:id="rId24"/>
    <p:sldId id="316" r:id="rId25"/>
    <p:sldId id="317" r:id="rId26"/>
    <p:sldId id="326"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0" d="100"/>
          <a:sy n="60" d="100"/>
        </p:scale>
        <p:origin x="453" y="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155" cy="466554"/>
          </a:xfrm>
          <a:prstGeom prst="rect">
            <a:avLst/>
          </a:prstGeom>
        </p:spPr>
        <p:txBody>
          <a:bodyPr vert="horz" lIns="90690" tIns="45345" rIns="90690" bIns="45345" rtlCol="0"/>
          <a:lstStyle>
            <a:lvl1pPr algn="l">
              <a:defRPr sz="1200"/>
            </a:lvl1pPr>
          </a:lstStyle>
          <a:p>
            <a:endParaRPr lang="en-US"/>
          </a:p>
        </p:txBody>
      </p:sp>
      <p:sp>
        <p:nvSpPr>
          <p:cNvPr id="3" name="Date Placeholder 2"/>
          <p:cNvSpPr>
            <a:spLocks noGrp="1"/>
          </p:cNvSpPr>
          <p:nvPr>
            <p:ph type="dt" sz="quarter" idx="1"/>
          </p:nvPr>
        </p:nvSpPr>
        <p:spPr>
          <a:xfrm>
            <a:off x="3970673" y="0"/>
            <a:ext cx="3038155" cy="466554"/>
          </a:xfrm>
          <a:prstGeom prst="rect">
            <a:avLst/>
          </a:prstGeom>
        </p:spPr>
        <p:txBody>
          <a:bodyPr vert="horz" lIns="90690" tIns="45345" rIns="90690" bIns="45345" rtlCol="0"/>
          <a:lstStyle>
            <a:lvl1pPr algn="r">
              <a:defRPr sz="1200"/>
            </a:lvl1pPr>
          </a:lstStyle>
          <a:p>
            <a:fld id="{23045574-54C1-44A7-A9AC-F4C403E4DF6D}" type="datetimeFigureOut">
              <a:rPr lang="en-US" smtClean="0"/>
              <a:t>11/3/2017</a:t>
            </a:fld>
            <a:endParaRPr lang="en-US"/>
          </a:p>
        </p:txBody>
      </p:sp>
      <p:sp>
        <p:nvSpPr>
          <p:cNvPr id="4" name="Footer Placeholder 3"/>
          <p:cNvSpPr>
            <a:spLocks noGrp="1"/>
          </p:cNvSpPr>
          <p:nvPr>
            <p:ph type="ftr" sz="quarter" idx="2"/>
          </p:nvPr>
        </p:nvSpPr>
        <p:spPr>
          <a:xfrm>
            <a:off x="0" y="8829846"/>
            <a:ext cx="3038155" cy="466554"/>
          </a:xfrm>
          <a:prstGeom prst="rect">
            <a:avLst/>
          </a:prstGeom>
        </p:spPr>
        <p:txBody>
          <a:bodyPr vert="horz" lIns="90690" tIns="45345" rIns="90690" bIns="45345" rtlCol="0" anchor="b"/>
          <a:lstStyle>
            <a:lvl1pPr algn="l">
              <a:defRPr sz="1200"/>
            </a:lvl1pPr>
          </a:lstStyle>
          <a:p>
            <a:endParaRPr lang="en-US"/>
          </a:p>
        </p:txBody>
      </p:sp>
      <p:sp>
        <p:nvSpPr>
          <p:cNvPr id="5" name="Slide Number Placeholder 4"/>
          <p:cNvSpPr>
            <a:spLocks noGrp="1"/>
          </p:cNvSpPr>
          <p:nvPr>
            <p:ph type="sldNum" sz="quarter" idx="3"/>
          </p:nvPr>
        </p:nvSpPr>
        <p:spPr>
          <a:xfrm>
            <a:off x="3970673" y="8829846"/>
            <a:ext cx="3038155" cy="466554"/>
          </a:xfrm>
          <a:prstGeom prst="rect">
            <a:avLst/>
          </a:prstGeom>
        </p:spPr>
        <p:txBody>
          <a:bodyPr vert="horz" lIns="90690" tIns="45345" rIns="90690" bIns="45345" rtlCol="0" anchor="b"/>
          <a:lstStyle>
            <a:lvl1pPr algn="r">
              <a:defRPr sz="1200"/>
            </a:lvl1pPr>
          </a:lstStyle>
          <a:p>
            <a:fld id="{A6F9CB5A-C41E-4BF6-9368-E79A2C9A7DCA}" type="slidenum">
              <a:rPr lang="en-US" smtClean="0"/>
              <a:t>‹#›</a:t>
            </a:fld>
            <a:endParaRPr lang="en-US"/>
          </a:p>
        </p:txBody>
      </p:sp>
    </p:spTree>
    <p:extLst>
      <p:ext uri="{BB962C8B-B14F-4D97-AF65-F5344CB8AC3E}">
        <p14:creationId xmlns:p14="http://schemas.microsoft.com/office/powerpoint/2010/main" val="38425505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5"/>
          </a:xfrm>
          <a:prstGeom prst="rect">
            <a:avLst/>
          </a:prstGeom>
        </p:spPr>
        <p:txBody>
          <a:bodyPr vert="horz" lIns="93166" tIns="46583" rIns="93166" bIns="46583" rtlCol="0"/>
          <a:lstStyle>
            <a:lvl1pPr algn="l">
              <a:defRPr sz="1200"/>
            </a:lvl1pPr>
          </a:lstStyle>
          <a:p>
            <a:endParaRPr lang="en-US"/>
          </a:p>
        </p:txBody>
      </p:sp>
      <p:sp>
        <p:nvSpPr>
          <p:cNvPr id="3" name="Date Placeholder 2"/>
          <p:cNvSpPr>
            <a:spLocks noGrp="1"/>
          </p:cNvSpPr>
          <p:nvPr>
            <p:ph type="dt" idx="1"/>
          </p:nvPr>
        </p:nvSpPr>
        <p:spPr>
          <a:xfrm>
            <a:off x="3970939" y="0"/>
            <a:ext cx="3037840" cy="466435"/>
          </a:xfrm>
          <a:prstGeom prst="rect">
            <a:avLst/>
          </a:prstGeom>
        </p:spPr>
        <p:txBody>
          <a:bodyPr vert="horz" lIns="93166" tIns="46583" rIns="93166" bIns="46583" rtlCol="0"/>
          <a:lstStyle>
            <a:lvl1pPr algn="r">
              <a:defRPr sz="1200"/>
            </a:lvl1pPr>
          </a:lstStyle>
          <a:p>
            <a:fld id="{2C120933-368F-43C6-97B3-918243146A8B}" type="datetimeFigureOut">
              <a:rPr lang="en-US" smtClean="0"/>
              <a:t>11/3/2017</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66" tIns="46583" rIns="93166" bIns="46583"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66" tIns="46583" rIns="93166" bIns="465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3037840" cy="466434"/>
          </a:xfrm>
          <a:prstGeom prst="rect">
            <a:avLst/>
          </a:prstGeom>
        </p:spPr>
        <p:txBody>
          <a:bodyPr vert="horz" lIns="93166" tIns="46583" rIns="93166" bIns="46583"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4"/>
          </a:xfrm>
          <a:prstGeom prst="rect">
            <a:avLst/>
          </a:prstGeom>
        </p:spPr>
        <p:txBody>
          <a:bodyPr vert="horz" lIns="93166" tIns="46583" rIns="93166" bIns="46583" rtlCol="0" anchor="b"/>
          <a:lstStyle>
            <a:lvl1pPr algn="r">
              <a:defRPr sz="1200"/>
            </a:lvl1pPr>
          </a:lstStyle>
          <a:p>
            <a:fld id="{63C48C24-81DB-4398-BA83-CA9DACAD22AA}" type="slidenum">
              <a:rPr lang="en-US" smtClean="0"/>
              <a:t>‹#›</a:t>
            </a:fld>
            <a:endParaRPr lang="en-US"/>
          </a:p>
        </p:txBody>
      </p:sp>
    </p:spTree>
    <p:extLst>
      <p:ext uri="{BB962C8B-B14F-4D97-AF65-F5344CB8AC3E}">
        <p14:creationId xmlns:p14="http://schemas.microsoft.com/office/powerpoint/2010/main" val="2209437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1E4085-4A3A-435B-9288-0198D87BA73A}"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6F4EBD-2512-499A-A8DE-261A54293EAD}" type="slidenum">
              <a:rPr lang="en-US" smtClean="0"/>
              <a:t>‹#›</a:t>
            </a:fld>
            <a:endParaRPr lang="en-US"/>
          </a:p>
        </p:txBody>
      </p:sp>
    </p:spTree>
    <p:extLst>
      <p:ext uri="{BB962C8B-B14F-4D97-AF65-F5344CB8AC3E}">
        <p14:creationId xmlns:p14="http://schemas.microsoft.com/office/powerpoint/2010/main" val="718470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1E4085-4A3A-435B-9288-0198D87BA73A}"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6F4EBD-2512-499A-A8DE-261A54293EAD}" type="slidenum">
              <a:rPr lang="en-US" smtClean="0"/>
              <a:t>‹#›</a:t>
            </a:fld>
            <a:endParaRPr lang="en-US"/>
          </a:p>
        </p:txBody>
      </p:sp>
    </p:spTree>
    <p:extLst>
      <p:ext uri="{BB962C8B-B14F-4D97-AF65-F5344CB8AC3E}">
        <p14:creationId xmlns:p14="http://schemas.microsoft.com/office/powerpoint/2010/main" val="253555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1E4085-4A3A-435B-9288-0198D87BA73A}"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6F4EBD-2512-499A-A8DE-261A54293EAD}" type="slidenum">
              <a:rPr lang="en-US" smtClean="0"/>
              <a:t>‹#›</a:t>
            </a:fld>
            <a:endParaRPr lang="en-US"/>
          </a:p>
        </p:txBody>
      </p:sp>
    </p:spTree>
    <p:extLst>
      <p:ext uri="{BB962C8B-B14F-4D97-AF65-F5344CB8AC3E}">
        <p14:creationId xmlns:p14="http://schemas.microsoft.com/office/powerpoint/2010/main" val="3763001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1E4085-4A3A-435B-9288-0198D87BA73A}"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6F4EBD-2512-499A-A8DE-261A54293EAD}" type="slidenum">
              <a:rPr lang="en-US" smtClean="0"/>
              <a:t>‹#›</a:t>
            </a:fld>
            <a:endParaRPr lang="en-US"/>
          </a:p>
        </p:txBody>
      </p:sp>
    </p:spTree>
    <p:extLst>
      <p:ext uri="{BB962C8B-B14F-4D97-AF65-F5344CB8AC3E}">
        <p14:creationId xmlns:p14="http://schemas.microsoft.com/office/powerpoint/2010/main" val="2981152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1E4085-4A3A-435B-9288-0198D87BA73A}" type="datetimeFigureOut">
              <a:rPr lang="en-US" smtClean="0"/>
              <a:t>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6F4EBD-2512-499A-A8DE-261A54293EAD}" type="slidenum">
              <a:rPr lang="en-US" smtClean="0"/>
              <a:t>‹#›</a:t>
            </a:fld>
            <a:endParaRPr lang="en-US"/>
          </a:p>
        </p:txBody>
      </p:sp>
    </p:spTree>
    <p:extLst>
      <p:ext uri="{BB962C8B-B14F-4D97-AF65-F5344CB8AC3E}">
        <p14:creationId xmlns:p14="http://schemas.microsoft.com/office/powerpoint/2010/main" val="2963845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1E4085-4A3A-435B-9288-0198D87BA73A}" type="datetimeFigureOut">
              <a:rPr lang="en-US" smtClean="0"/>
              <a:t>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6F4EBD-2512-499A-A8DE-261A54293EAD}" type="slidenum">
              <a:rPr lang="en-US" smtClean="0"/>
              <a:t>‹#›</a:t>
            </a:fld>
            <a:endParaRPr lang="en-US"/>
          </a:p>
        </p:txBody>
      </p:sp>
    </p:spTree>
    <p:extLst>
      <p:ext uri="{BB962C8B-B14F-4D97-AF65-F5344CB8AC3E}">
        <p14:creationId xmlns:p14="http://schemas.microsoft.com/office/powerpoint/2010/main" val="3467351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1E4085-4A3A-435B-9288-0198D87BA73A}" type="datetimeFigureOut">
              <a:rPr lang="en-US" smtClean="0"/>
              <a:t>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6F4EBD-2512-499A-A8DE-261A54293EAD}" type="slidenum">
              <a:rPr lang="en-US" smtClean="0"/>
              <a:t>‹#›</a:t>
            </a:fld>
            <a:endParaRPr lang="en-US"/>
          </a:p>
        </p:txBody>
      </p:sp>
    </p:spTree>
    <p:extLst>
      <p:ext uri="{BB962C8B-B14F-4D97-AF65-F5344CB8AC3E}">
        <p14:creationId xmlns:p14="http://schemas.microsoft.com/office/powerpoint/2010/main" val="3901274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1E4085-4A3A-435B-9288-0198D87BA73A}"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6F4EBD-2512-499A-A8DE-261A54293EAD}" type="slidenum">
              <a:rPr lang="en-US" smtClean="0"/>
              <a:t>‹#›</a:t>
            </a:fld>
            <a:endParaRPr lang="en-US"/>
          </a:p>
        </p:txBody>
      </p:sp>
    </p:spTree>
    <p:extLst>
      <p:ext uri="{BB962C8B-B14F-4D97-AF65-F5344CB8AC3E}">
        <p14:creationId xmlns:p14="http://schemas.microsoft.com/office/powerpoint/2010/main" val="1995769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6F4EBD-2512-499A-A8DE-261A54293EAD}" type="slidenum">
              <a:rPr lang="en-US" smtClean="0"/>
              <a:t>‹#›</a:t>
            </a:fld>
            <a:endParaRPr lang="en-US"/>
          </a:p>
        </p:txBody>
      </p:sp>
      <p:sp>
        <p:nvSpPr>
          <p:cNvPr id="5" name="Date Placeholder 4"/>
          <p:cNvSpPr>
            <a:spLocks noGrp="1"/>
          </p:cNvSpPr>
          <p:nvPr>
            <p:ph type="dt" sz="half" idx="10"/>
          </p:nvPr>
        </p:nvSpPr>
        <p:spPr/>
        <p:txBody>
          <a:bodyPr/>
          <a:lstStyle/>
          <a:p>
            <a:fld id="{CC1E4085-4A3A-435B-9288-0198D87BA73A}" type="datetimeFigureOut">
              <a:rPr lang="en-US" smtClean="0"/>
              <a:t>11/3/2017</a:t>
            </a:fld>
            <a:endParaRPr lang="en-US"/>
          </a:p>
        </p:txBody>
      </p:sp>
    </p:spTree>
    <p:extLst>
      <p:ext uri="{BB962C8B-B14F-4D97-AF65-F5344CB8AC3E}">
        <p14:creationId xmlns:p14="http://schemas.microsoft.com/office/powerpoint/2010/main" val="414552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EEA50-5FF7-4C5B-BDB6-4A9DB180B968}" type="datetimeFigureOut">
              <a:rPr lang="en-US" smtClean="0"/>
              <a:pPr/>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738353-4AA4-44F5-8511-09B348326333}" type="slidenum">
              <a:rPr lang="en-US" smtClean="0"/>
              <a:pPr/>
              <a:t>‹#›</a:t>
            </a:fld>
            <a:endParaRPr lang="en-US"/>
          </a:p>
        </p:txBody>
      </p:sp>
    </p:spTree>
    <p:extLst>
      <p:ext uri="{BB962C8B-B14F-4D97-AF65-F5344CB8AC3E}">
        <p14:creationId xmlns:p14="http://schemas.microsoft.com/office/powerpoint/2010/main" val="610852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1E4085-4A3A-435B-9288-0198D87BA73A}"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6F4EBD-2512-499A-A8DE-261A54293EA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67197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1E4085-4A3A-435B-9288-0198D87BA73A}"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6F4EBD-2512-499A-A8DE-261A54293EAD}" type="slidenum">
              <a:rPr lang="en-US" smtClean="0"/>
              <a:t>‹#›</a:t>
            </a:fld>
            <a:endParaRPr lang="en-US"/>
          </a:p>
        </p:txBody>
      </p:sp>
    </p:spTree>
    <p:extLst>
      <p:ext uri="{BB962C8B-B14F-4D97-AF65-F5344CB8AC3E}">
        <p14:creationId xmlns:p14="http://schemas.microsoft.com/office/powerpoint/2010/main" val="1221151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1E4085-4A3A-435B-9288-0198D87BA73A}"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6F4EBD-2512-499A-A8DE-261A54293EA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06338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1E4085-4A3A-435B-9288-0198D87BA73A}"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6F4EBD-2512-499A-A8DE-261A54293EAD}" type="slidenum">
              <a:rPr lang="en-US" smtClean="0"/>
              <a:t>‹#›</a:t>
            </a:fld>
            <a:endParaRPr lang="en-US"/>
          </a:p>
        </p:txBody>
      </p:sp>
    </p:spTree>
    <p:extLst>
      <p:ext uri="{BB962C8B-B14F-4D97-AF65-F5344CB8AC3E}">
        <p14:creationId xmlns:p14="http://schemas.microsoft.com/office/powerpoint/2010/main" val="376478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1E4085-4A3A-435B-9288-0198D87BA73A}"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6F4EBD-2512-499A-A8DE-261A54293EAD}" type="slidenum">
              <a:rPr lang="en-US" smtClean="0"/>
              <a:t>‹#›</a:t>
            </a:fld>
            <a:endParaRPr lang="en-US"/>
          </a:p>
        </p:txBody>
      </p:sp>
    </p:spTree>
    <p:extLst>
      <p:ext uri="{BB962C8B-B14F-4D97-AF65-F5344CB8AC3E}">
        <p14:creationId xmlns:p14="http://schemas.microsoft.com/office/powerpoint/2010/main" val="2290867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1E4085-4A3A-435B-9288-0198D87BA73A}"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6F4EBD-2512-499A-A8DE-261A54293EAD}" type="slidenum">
              <a:rPr lang="en-US" smtClean="0"/>
              <a:t>‹#›</a:t>
            </a:fld>
            <a:endParaRPr lang="en-US"/>
          </a:p>
        </p:txBody>
      </p:sp>
    </p:spTree>
    <p:extLst>
      <p:ext uri="{BB962C8B-B14F-4D97-AF65-F5344CB8AC3E}">
        <p14:creationId xmlns:p14="http://schemas.microsoft.com/office/powerpoint/2010/main" val="1853836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1E4085-4A3A-435B-9288-0198D87BA73A}" type="datetimeFigureOut">
              <a:rPr lang="en-US" smtClean="0"/>
              <a:t>11/3/2017</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16F4EBD-2512-499A-A8DE-261A54293EAD}" type="slidenum">
              <a:rPr lang="en-US" smtClean="0"/>
              <a:t>‹#›</a:t>
            </a:fld>
            <a:endParaRPr lang="en-US"/>
          </a:p>
        </p:txBody>
      </p:sp>
    </p:spTree>
    <p:extLst>
      <p:ext uri="{BB962C8B-B14F-4D97-AF65-F5344CB8AC3E}">
        <p14:creationId xmlns:p14="http://schemas.microsoft.com/office/powerpoint/2010/main" val="407282235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gif"/></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gif"/></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findyouthinfo.gov/"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collegedrinkingprevention.gov/"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www.samhsa.gov/" TargetMode="External"/><Relationship Id="rId7" Type="http://schemas.openxmlformats.org/officeDocument/2006/relationships/image" Target="../media/image15.png"/><Relationship Id="rId2" Type="http://schemas.openxmlformats.org/officeDocument/2006/relationships/hyperlink" Target="http://www.integration.samhsa.gov/" TargetMode="External"/><Relationship Id="rId1" Type="http://schemas.openxmlformats.org/officeDocument/2006/relationships/slideLayout" Target="../slideLayouts/slideLayout2.xml"/><Relationship Id="rId6" Type="http://schemas.openxmlformats.org/officeDocument/2006/relationships/hyperlink" Target="http://www.diabetes.org/" TargetMode="External"/><Relationship Id="rId5" Type="http://schemas.openxmlformats.org/officeDocument/2006/relationships/hyperlink" Target="http://www.heart.org/" TargetMode="External"/><Relationship Id="rId4" Type="http://schemas.openxmlformats.org/officeDocument/2006/relationships/hyperlink" Target="http://www.cd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056" y="1529963"/>
            <a:ext cx="10881582" cy="847477"/>
          </a:xfrm>
        </p:spPr>
        <p:txBody>
          <a:bodyPr>
            <a:normAutofit/>
          </a:bodyPr>
          <a:lstStyle/>
          <a:p>
            <a:pPr algn="ctr"/>
            <a:r>
              <a:rPr lang="en-US" i="1" dirty="0">
                <a:solidFill>
                  <a:schemeClr val="tx1"/>
                </a:solidFill>
              </a:rPr>
              <a:t>Behavioral Health Workforce in Rural Georgia </a:t>
            </a:r>
          </a:p>
        </p:txBody>
      </p:sp>
      <p:sp>
        <p:nvSpPr>
          <p:cNvPr id="3" name="Content Placeholder 2"/>
          <p:cNvSpPr>
            <a:spLocks noGrp="1"/>
          </p:cNvSpPr>
          <p:nvPr>
            <p:ph idx="1"/>
          </p:nvPr>
        </p:nvSpPr>
        <p:spPr>
          <a:xfrm>
            <a:off x="0" y="2121408"/>
            <a:ext cx="11768328" cy="4736592"/>
          </a:xfrm>
        </p:spPr>
        <p:txBody>
          <a:bodyPr>
            <a:normAutofit/>
          </a:bodyPr>
          <a:lstStyle/>
          <a:p>
            <a:pPr marL="0" indent="0" algn="ctr">
              <a:spcBef>
                <a:spcPts val="0"/>
              </a:spcBef>
              <a:buNone/>
            </a:pPr>
            <a:endParaRPr lang="en-US" sz="2800" b="1" i="1" dirty="0">
              <a:solidFill>
                <a:schemeClr val="tx1"/>
              </a:solidFill>
            </a:endParaRPr>
          </a:p>
          <a:p>
            <a:pPr marL="0" indent="0" algn="ctr">
              <a:spcBef>
                <a:spcPts val="0"/>
              </a:spcBef>
              <a:buNone/>
            </a:pPr>
            <a:endParaRPr lang="en-US" sz="2800" b="1" i="1" dirty="0">
              <a:solidFill>
                <a:schemeClr val="tx1"/>
              </a:solidFill>
            </a:endParaRPr>
          </a:p>
          <a:p>
            <a:pPr marL="0" indent="0" algn="ctr">
              <a:spcBef>
                <a:spcPts val="0"/>
              </a:spcBef>
              <a:buNone/>
            </a:pPr>
            <a:r>
              <a:rPr lang="en-US" sz="2800" b="1" i="1" dirty="0">
                <a:solidFill>
                  <a:schemeClr val="tx1"/>
                </a:solidFill>
              </a:rPr>
              <a:t>Barriers to Georgian’s Access to Adequate Healthcare</a:t>
            </a:r>
          </a:p>
          <a:p>
            <a:pPr marL="0" indent="0" algn="ctr">
              <a:spcBef>
                <a:spcPts val="0"/>
              </a:spcBef>
              <a:buNone/>
            </a:pPr>
            <a:r>
              <a:rPr lang="en-US" sz="2800" b="1" i="1" dirty="0">
                <a:solidFill>
                  <a:schemeClr val="tx1"/>
                </a:solidFill>
              </a:rPr>
              <a:t>Study Committee Meeting </a:t>
            </a:r>
          </a:p>
          <a:p>
            <a:pPr marL="0" indent="0" algn="ctr">
              <a:spcBef>
                <a:spcPts val="0"/>
              </a:spcBef>
              <a:buNone/>
            </a:pPr>
            <a:r>
              <a:rPr lang="en-US" sz="2800" b="1" i="1" dirty="0">
                <a:solidFill>
                  <a:schemeClr val="tx1"/>
                </a:solidFill>
              </a:rPr>
              <a:t>GA State Capitol </a:t>
            </a:r>
          </a:p>
          <a:p>
            <a:pPr marL="0" indent="0" algn="ctr">
              <a:spcBef>
                <a:spcPts val="0"/>
              </a:spcBef>
              <a:buNone/>
            </a:pPr>
            <a:r>
              <a:rPr lang="en-US" sz="2800" b="1" i="1" dirty="0">
                <a:solidFill>
                  <a:schemeClr val="tx1"/>
                </a:solidFill>
              </a:rPr>
              <a:t>November 6, 2017</a:t>
            </a:r>
          </a:p>
          <a:p>
            <a:pPr marL="0" indent="0" algn="ctr">
              <a:spcBef>
                <a:spcPts val="0"/>
              </a:spcBef>
              <a:buNone/>
            </a:pPr>
            <a:endParaRPr lang="en-US" sz="2800" b="1" i="1" dirty="0">
              <a:solidFill>
                <a:schemeClr val="tx1"/>
              </a:solidFill>
            </a:endParaRPr>
          </a:p>
          <a:p>
            <a:pPr marL="0" indent="0" algn="ctr">
              <a:spcBef>
                <a:spcPts val="0"/>
              </a:spcBef>
              <a:buNone/>
            </a:pPr>
            <a:endParaRPr lang="en-US" sz="2800" b="1" i="1" dirty="0">
              <a:solidFill>
                <a:schemeClr val="tx1"/>
              </a:solidFill>
            </a:endParaRPr>
          </a:p>
          <a:p>
            <a:pPr marL="0" indent="0" algn="ctr">
              <a:spcBef>
                <a:spcPts val="0"/>
              </a:spcBef>
              <a:buNone/>
            </a:pPr>
            <a:r>
              <a:rPr lang="en-US" sz="2400" b="1" i="1" dirty="0">
                <a:solidFill>
                  <a:schemeClr val="tx1"/>
                </a:solidFill>
              </a:rPr>
              <a:t>Kay Newberry Brooks, </a:t>
            </a:r>
            <a:r>
              <a:rPr lang="en-US" sz="2400" b="1" i="1" dirty="0" err="1">
                <a:solidFill>
                  <a:schemeClr val="tx1"/>
                </a:solidFill>
              </a:rPr>
              <a:t>EdD</a:t>
            </a:r>
            <a:r>
              <a:rPr lang="en-US" sz="2400" b="1" i="1" dirty="0">
                <a:solidFill>
                  <a:schemeClr val="tx1"/>
                </a:solidFill>
              </a:rPr>
              <a:t>, LPC</a:t>
            </a:r>
          </a:p>
          <a:p>
            <a:pPr marL="0" indent="0" algn="ctr">
              <a:spcBef>
                <a:spcPts val="0"/>
              </a:spcBef>
              <a:buNone/>
            </a:pPr>
            <a:r>
              <a:rPr lang="en-US" sz="2400" b="1" i="1" dirty="0">
                <a:solidFill>
                  <a:schemeClr val="tx1"/>
                </a:solidFill>
              </a:rPr>
              <a:t>Aspire CEO </a:t>
            </a:r>
          </a:p>
          <a:p>
            <a:pPr marL="0" indent="0" algn="ctr">
              <a:spcBef>
                <a:spcPts val="0"/>
              </a:spcBef>
              <a:buNone/>
            </a:pPr>
            <a:endParaRPr lang="en-US" sz="2800" b="1" i="1" dirty="0">
              <a:solidFill>
                <a:schemeClr val="tx1"/>
              </a:solidFill>
            </a:endParaRPr>
          </a:p>
        </p:txBody>
      </p:sp>
      <p:pic>
        <p:nvPicPr>
          <p:cNvPr id="4" name="Picture 3">
            <a:extLst>
              <a:ext uri="{FF2B5EF4-FFF2-40B4-BE49-F238E27FC236}">
                <a16:creationId xmlns:a16="http://schemas.microsoft.com/office/drawing/2014/main" id="{A78BA965-FC5E-4C61-86A1-A00BB7FAD2E5}"/>
              </a:ext>
            </a:extLst>
          </p:cNvPr>
          <p:cNvPicPr>
            <a:picLocks noChangeAspect="1"/>
          </p:cNvPicPr>
          <p:nvPr/>
        </p:nvPicPr>
        <p:blipFill>
          <a:blip r:embed="rId2"/>
          <a:stretch>
            <a:fillRect/>
          </a:stretch>
        </p:blipFill>
        <p:spPr>
          <a:xfrm>
            <a:off x="0" y="72894"/>
            <a:ext cx="3529890" cy="1457070"/>
          </a:xfrm>
          <a:prstGeom prst="rect">
            <a:avLst/>
          </a:prstGeom>
        </p:spPr>
      </p:pic>
    </p:spTree>
    <p:extLst>
      <p:ext uri="{BB962C8B-B14F-4D97-AF65-F5344CB8AC3E}">
        <p14:creationId xmlns:p14="http://schemas.microsoft.com/office/powerpoint/2010/main" val="2206799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8CFBED0-6533-46DC-AFCC-72C7F27F2D9C}" type="slidenum">
              <a:rPr lang="en-US" smtClean="0"/>
              <a:t>2</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5526" y="437049"/>
            <a:ext cx="7145671" cy="5037319"/>
          </a:xfrm>
          <a:prstGeom prst="rect">
            <a:avLst/>
          </a:prstGeom>
        </p:spPr>
      </p:pic>
      <p:graphicFrame>
        <p:nvGraphicFramePr>
          <p:cNvPr id="2" name="Table 1"/>
          <p:cNvGraphicFramePr>
            <a:graphicFrameLocks noGrp="1"/>
          </p:cNvGraphicFramePr>
          <p:nvPr>
            <p:extLst/>
          </p:nvPr>
        </p:nvGraphicFramePr>
        <p:xfrm>
          <a:off x="320040" y="4684609"/>
          <a:ext cx="1686592" cy="1981200"/>
        </p:xfrm>
        <a:graphic>
          <a:graphicData uri="http://schemas.openxmlformats.org/drawingml/2006/table">
            <a:tbl>
              <a:tblPr firstRow="1" bandRow="1">
                <a:tableStyleId>{5C22544A-7EE6-4342-B048-85BDC9FD1C3A}</a:tableStyleId>
              </a:tblPr>
              <a:tblGrid>
                <a:gridCol w="1686592">
                  <a:extLst>
                    <a:ext uri="{9D8B030D-6E8A-4147-A177-3AD203B41FA5}">
                      <a16:colId xmlns:a16="http://schemas.microsoft.com/office/drawing/2014/main" val="20000"/>
                    </a:ext>
                  </a:extLst>
                </a:gridCol>
              </a:tblGrid>
              <a:tr h="661737">
                <a:tc>
                  <a:txBody>
                    <a:bodyPr/>
                    <a:lstStyle/>
                    <a:p>
                      <a:r>
                        <a:rPr lang="en-US" sz="2400" dirty="0"/>
                        <a:t> </a:t>
                      </a:r>
                      <a:r>
                        <a:rPr lang="en-US" sz="2800" dirty="0"/>
                        <a:t>8,182 </a:t>
                      </a:r>
                    </a:p>
                    <a:p>
                      <a:r>
                        <a:rPr lang="en-US" sz="2400" dirty="0"/>
                        <a:t>Square   </a:t>
                      </a:r>
                      <a:r>
                        <a:rPr lang="en-US" sz="2400" baseline="0" dirty="0"/>
                        <a:t>Mile</a:t>
                      </a:r>
                    </a:p>
                    <a:p>
                      <a:r>
                        <a:rPr lang="en-US" sz="2400" baseline="0" dirty="0"/>
                        <a:t>Service Area </a:t>
                      </a:r>
                      <a:endParaRPr lang="en-US" sz="2400" dirty="0"/>
                    </a:p>
                  </a:txBody>
                  <a:tcPr>
                    <a:solidFill>
                      <a:schemeClr val="accent2">
                        <a:lumMod val="75000"/>
                      </a:schemeClr>
                    </a:solidFill>
                  </a:tcPr>
                </a:tc>
                <a:extLst>
                  <a:ext uri="{0D108BD9-81ED-4DB2-BD59-A6C34878D82A}">
                    <a16:rowId xmlns:a16="http://schemas.microsoft.com/office/drawing/2014/main" val="10000"/>
                  </a:ext>
                </a:extLst>
              </a:tr>
            </a:tbl>
          </a:graphicData>
        </a:graphic>
      </p:graphicFrame>
      <p:sp>
        <p:nvSpPr>
          <p:cNvPr id="5" name="TextBox 4"/>
          <p:cNvSpPr txBox="1"/>
          <p:nvPr/>
        </p:nvSpPr>
        <p:spPr>
          <a:xfrm>
            <a:off x="2105526" y="5811254"/>
            <a:ext cx="9945447" cy="400110"/>
          </a:xfrm>
          <a:prstGeom prst="rect">
            <a:avLst/>
          </a:prstGeom>
          <a:noFill/>
        </p:spPr>
        <p:txBody>
          <a:bodyPr wrap="square" rtlCol="0">
            <a:spAutoFit/>
          </a:bodyPr>
          <a:lstStyle/>
          <a:p>
            <a:r>
              <a:rPr lang="en-US" sz="2000" b="1" dirty="0"/>
              <a:t>Poverty Rate</a:t>
            </a:r>
            <a:r>
              <a:rPr lang="en-US" sz="2000" dirty="0"/>
              <a:t>:  </a:t>
            </a:r>
            <a:r>
              <a:rPr lang="en-US" sz="2000" b="1" dirty="0"/>
              <a:t>24.6% SW GA  |  16.5% GA  |  14.7% Entire US  |  17.2% Rural US</a:t>
            </a:r>
          </a:p>
        </p:txBody>
      </p:sp>
    </p:spTree>
    <p:extLst>
      <p:ext uri="{BB962C8B-B14F-4D97-AF65-F5344CB8AC3E}">
        <p14:creationId xmlns:p14="http://schemas.microsoft.com/office/powerpoint/2010/main" val="1858390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7552" y="-2"/>
            <a:ext cx="8284464" cy="1801369"/>
          </a:xfrm>
        </p:spPr>
        <p:txBody>
          <a:bodyPr/>
          <a:lstStyle/>
          <a:p>
            <a:pPr algn="ctr"/>
            <a:br>
              <a:rPr lang="en-US" sz="3600" dirty="0"/>
            </a:br>
            <a:br>
              <a:rPr lang="en-US" sz="3600" dirty="0"/>
            </a:br>
            <a:r>
              <a:rPr lang="en-US" sz="3600" dirty="0"/>
              <a:t>      </a:t>
            </a:r>
            <a:r>
              <a:rPr lang="en-US" sz="2400" dirty="0"/>
              <a:t>Georgia Department of Behavioral Health </a:t>
            </a:r>
            <a:br>
              <a:rPr lang="en-US" sz="2400" dirty="0"/>
            </a:br>
            <a:r>
              <a:rPr lang="en-US" sz="2400" dirty="0"/>
              <a:t>    and </a:t>
            </a:r>
            <a:br>
              <a:rPr lang="en-US" sz="2400" dirty="0"/>
            </a:br>
            <a:r>
              <a:rPr lang="en-US" sz="2400" dirty="0"/>
              <a:t>        Developmental Disability </a:t>
            </a:r>
            <a:br>
              <a:rPr lang="en-US" sz="2400" dirty="0"/>
            </a:br>
            <a:r>
              <a:rPr lang="en-US" sz="2400" dirty="0"/>
              <a:t>System of Care</a:t>
            </a:r>
          </a:p>
        </p:txBody>
      </p:sp>
      <p:sp>
        <p:nvSpPr>
          <p:cNvPr id="3" name="Subtitle 2"/>
          <p:cNvSpPr>
            <a:spLocks noGrp="1"/>
          </p:cNvSpPr>
          <p:nvPr>
            <p:ph type="subTitle" idx="1"/>
          </p:nvPr>
        </p:nvSpPr>
        <p:spPr>
          <a:xfrm>
            <a:off x="193183" y="1997141"/>
            <a:ext cx="10639163" cy="4545328"/>
          </a:xfrm>
        </p:spPr>
        <p:txBody>
          <a:bodyPr/>
          <a:lstStyle/>
          <a:p>
            <a:pPr algn="l" fontAlgn="base"/>
            <a:endParaRPr lang="en-US" dirty="0"/>
          </a:p>
          <a:p>
            <a:pPr algn="l" fontAlgn="base"/>
            <a:endParaRPr lang="en-US" dirty="0"/>
          </a:p>
          <a:p>
            <a:pPr algn="l"/>
            <a:endParaRPr lang="en-US" dirty="0"/>
          </a:p>
          <a:p>
            <a:pPr algn="l"/>
            <a:endParaRPr lang="en-US" dirty="0"/>
          </a:p>
        </p:txBody>
      </p:sp>
      <p:pic>
        <p:nvPicPr>
          <p:cNvPr id="4" name="Picture 2" descr="Department of Behavioral Health and Developmental Disabilit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919" y="145326"/>
            <a:ext cx="671403" cy="12602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7009" y="2862942"/>
            <a:ext cx="4953000" cy="19812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814" y="1997141"/>
            <a:ext cx="3810000" cy="445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id="{CAF32BBC-22C2-4091-9A54-D64FC842501D}"/>
              </a:ext>
            </a:extLst>
          </p:cNvPr>
          <p:cNvSpPr/>
          <p:nvPr/>
        </p:nvSpPr>
        <p:spPr>
          <a:xfrm>
            <a:off x="5129784" y="4869366"/>
            <a:ext cx="4969696" cy="1477328"/>
          </a:xfrm>
          <a:prstGeom prst="rect">
            <a:avLst/>
          </a:prstGeom>
        </p:spPr>
        <p:txBody>
          <a:bodyPr wrap="square">
            <a:spAutoFit/>
          </a:bodyPr>
          <a:lstStyle/>
          <a:p>
            <a:r>
              <a:rPr lang="en-US" dirty="0">
                <a:solidFill>
                  <a:srgbClr val="666666"/>
                </a:solidFill>
                <a:latin typeface="Verdana" panose="020B0604030504040204" pitchFamily="34" charset="0"/>
              </a:rPr>
              <a:t>If you or a loved one needs help dealing </a:t>
            </a:r>
          </a:p>
          <a:p>
            <a:r>
              <a:rPr lang="en-US" dirty="0">
                <a:solidFill>
                  <a:srgbClr val="666666"/>
                </a:solidFill>
                <a:latin typeface="Verdana" panose="020B0604030504040204" pitchFamily="34" charset="0"/>
              </a:rPr>
              <a:t>with a behavioral health crisis, </a:t>
            </a:r>
          </a:p>
          <a:p>
            <a:r>
              <a:rPr lang="en-US" dirty="0">
                <a:solidFill>
                  <a:srgbClr val="666666"/>
                </a:solidFill>
                <a:latin typeface="Verdana" panose="020B0604030504040204" pitchFamily="34" charset="0"/>
              </a:rPr>
              <a:t>the Georgia Crisis and Access Line (GCAL) offers free and confidential crisis intervention 24/7.</a:t>
            </a:r>
            <a:endParaRPr lang="en-US" dirty="0"/>
          </a:p>
        </p:txBody>
      </p:sp>
      <p:pic>
        <p:nvPicPr>
          <p:cNvPr id="8" name="Picture 2">
            <a:extLst>
              <a:ext uri="{FF2B5EF4-FFF2-40B4-BE49-F238E27FC236}">
                <a16:creationId xmlns:a16="http://schemas.microsoft.com/office/drawing/2014/main" id="{67160328-F805-433E-9575-D3767FF036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8953" y="685800"/>
            <a:ext cx="881006" cy="1240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a:extLst>
              <a:ext uri="{FF2B5EF4-FFF2-40B4-BE49-F238E27FC236}">
                <a16:creationId xmlns:a16="http://schemas.microsoft.com/office/drawing/2014/main" id="{BEDFC17E-4483-4A5B-80A3-F2ABA1027998}"/>
              </a:ext>
            </a:extLst>
          </p:cNvPr>
          <p:cNvSpPr/>
          <p:nvPr/>
        </p:nvSpPr>
        <p:spPr>
          <a:xfrm>
            <a:off x="7756556" y="2060710"/>
            <a:ext cx="3268844" cy="369332"/>
          </a:xfrm>
          <a:prstGeom prst="rect">
            <a:avLst/>
          </a:prstGeom>
        </p:spPr>
        <p:txBody>
          <a:bodyPr wrap="none">
            <a:spAutoFit/>
          </a:bodyPr>
          <a:lstStyle/>
          <a:p>
            <a:r>
              <a:rPr lang="en-US" dirty="0">
                <a:solidFill>
                  <a:prstClr val="black">
                    <a:lumMod val="75000"/>
                    <a:lumOff val="25000"/>
                  </a:prstClr>
                </a:solidFill>
              </a:rPr>
              <a:t>Commissioner Judy Fitzgerald</a:t>
            </a:r>
            <a:endParaRPr lang="en-US" dirty="0"/>
          </a:p>
        </p:txBody>
      </p:sp>
    </p:spTree>
    <p:extLst>
      <p:ext uri="{BB962C8B-B14F-4D97-AF65-F5344CB8AC3E}">
        <p14:creationId xmlns:p14="http://schemas.microsoft.com/office/powerpoint/2010/main" val="2965674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p:cNvPicPr>
            <a:picLocks noChangeAspect="1"/>
          </p:cNvPicPr>
          <p:nvPr/>
        </p:nvPicPr>
        <p:blipFill>
          <a:blip r:embed="rId2"/>
          <a:stretch>
            <a:fillRect/>
          </a:stretch>
        </p:blipFill>
        <p:spPr>
          <a:xfrm>
            <a:off x="2887921" y="0"/>
            <a:ext cx="5062993" cy="5192814"/>
          </a:xfrm>
          <a:prstGeom prst="rect">
            <a:avLst/>
          </a:prstGeom>
        </p:spPr>
      </p:pic>
      <p:pic>
        <p:nvPicPr>
          <p:cNvPr id="5" name="Picture 4">
            <a:extLst>
              <a:ext uri="{FF2B5EF4-FFF2-40B4-BE49-F238E27FC236}">
                <a16:creationId xmlns:a16="http://schemas.microsoft.com/office/drawing/2014/main" id="{365E8EE1-00FF-4FC3-A041-EA28F9E2C2C5}"/>
              </a:ext>
            </a:extLst>
          </p:cNvPr>
          <p:cNvPicPr>
            <a:picLocks noChangeAspect="1"/>
          </p:cNvPicPr>
          <p:nvPr/>
        </p:nvPicPr>
        <p:blipFill>
          <a:blip r:embed="rId3"/>
          <a:stretch>
            <a:fillRect/>
          </a:stretch>
        </p:blipFill>
        <p:spPr>
          <a:xfrm>
            <a:off x="726699" y="5192814"/>
            <a:ext cx="8035163" cy="1479856"/>
          </a:xfrm>
          <a:prstGeom prst="rect">
            <a:avLst/>
          </a:prstGeom>
        </p:spPr>
      </p:pic>
      <p:pic>
        <p:nvPicPr>
          <p:cNvPr id="10" name="Picture 2" descr="Department of Behavioral Health and Developmental Disabilities">
            <a:extLst>
              <a:ext uri="{FF2B5EF4-FFF2-40B4-BE49-F238E27FC236}">
                <a16:creationId xmlns:a16="http://schemas.microsoft.com/office/drawing/2014/main" id="{3ACAAD6F-E925-45FC-8D46-9B8E49B49B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9919" y="145326"/>
            <a:ext cx="671403" cy="12602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6732750-5524-4F99-94F5-C3CAB9319920}"/>
              </a:ext>
            </a:extLst>
          </p:cNvPr>
          <p:cNvPicPr>
            <a:picLocks noChangeAspect="1"/>
          </p:cNvPicPr>
          <p:nvPr/>
        </p:nvPicPr>
        <p:blipFill>
          <a:blip r:embed="rId5"/>
          <a:stretch>
            <a:fillRect/>
          </a:stretch>
        </p:blipFill>
        <p:spPr>
          <a:xfrm>
            <a:off x="726699" y="3946219"/>
            <a:ext cx="2296088" cy="949535"/>
          </a:xfrm>
          <a:prstGeom prst="rect">
            <a:avLst/>
          </a:prstGeom>
        </p:spPr>
      </p:pic>
    </p:spTree>
    <p:extLst>
      <p:ext uri="{BB962C8B-B14F-4D97-AF65-F5344CB8AC3E}">
        <p14:creationId xmlns:p14="http://schemas.microsoft.com/office/powerpoint/2010/main" val="3354915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7545" y="1787856"/>
            <a:ext cx="10727141" cy="4154984"/>
          </a:xfrm>
          <a:prstGeom prst="rect">
            <a:avLst/>
          </a:prstGeom>
        </p:spPr>
        <p:txBody>
          <a:bodyPr wrap="square">
            <a:spAutoFit/>
          </a:bodyPr>
          <a:lstStyle/>
          <a:p>
            <a:r>
              <a:rPr lang="en-US" sz="2400" b="1" u="sng" dirty="0">
                <a:latin typeface="Times New Roman" panose="02020603050405020304" pitchFamily="18" charset="0"/>
              </a:rPr>
              <a:t>Behavioral Health Recovery is built on: </a:t>
            </a:r>
          </a:p>
          <a:p>
            <a:endParaRPr lang="en-US" sz="2000" dirty="0">
              <a:latin typeface="Times New Roman" panose="02020603050405020304" pitchFamily="18" charset="0"/>
            </a:endParaRPr>
          </a:p>
          <a:p>
            <a:r>
              <a:rPr lang="en-US" sz="2000" b="1" dirty="0">
                <a:latin typeface="Times New Roman" panose="02020603050405020304" pitchFamily="18" charset="0"/>
              </a:rPr>
              <a:t>Appropriate Level of Care </a:t>
            </a:r>
            <a:r>
              <a:rPr lang="en-US" sz="2000" dirty="0">
                <a:latin typeface="Times New Roman" panose="02020603050405020304" pitchFamily="18" charset="0"/>
              </a:rPr>
              <a:t>with appropriate community support services.</a:t>
            </a:r>
          </a:p>
          <a:p>
            <a:endParaRPr lang="en-US" sz="2000" dirty="0">
              <a:latin typeface="Times New Roman" panose="02020603050405020304" pitchFamily="18" charset="0"/>
            </a:endParaRPr>
          </a:p>
          <a:p>
            <a:r>
              <a:rPr lang="en-US" sz="2000" b="1" i="1" dirty="0">
                <a:latin typeface="Times New Roman" panose="02020603050405020304" pitchFamily="18" charset="0"/>
              </a:rPr>
              <a:t>Health</a:t>
            </a:r>
            <a:r>
              <a:rPr lang="en-US" sz="2000" dirty="0">
                <a:latin typeface="Times New Roman" panose="02020603050405020304" pitchFamily="18" charset="0"/>
              </a:rPr>
              <a:t>—overcoming or managing one’s disease(s) or symptoms – including abstinence if one has an addiction – and making informed, healthy choices that support physical and emotional wellbeing. </a:t>
            </a:r>
          </a:p>
          <a:p>
            <a:endParaRPr lang="en-US" sz="2000" dirty="0">
              <a:latin typeface="Times New Roman" panose="02020603050405020304" pitchFamily="18" charset="0"/>
            </a:endParaRPr>
          </a:p>
          <a:p>
            <a:r>
              <a:rPr lang="en-US" sz="2000" b="1" i="1" dirty="0">
                <a:latin typeface="Times New Roman" panose="02020603050405020304" pitchFamily="18" charset="0"/>
              </a:rPr>
              <a:t>Home</a:t>
            </a:r>
            <a:r>
              <a:rPr lang="en-US" sz="2000" dirty="0">
                <a:latin typeface="Times New Roman" panose="02020603050405020304" pitchFamily="18" charset="0"/>
              </a:rPr>
              <a:t>—a stable and safe place to live. </a:t>
            </a:r>
          </a:p>
          <a:p>
            <a:endParaRPr lang="en-US" sz="2000" dirty="0">
              <a:latin typeface="Times New Roman" panose="02020603050405020304" pitchFamily="18" charset="0"/>
            </a:endParaRPr>
          </a:p>
          <a:p>
            <a:r>
              <a:rPr lang="en-US" sz="2000" b="1" i="1" dirty="0">
                <a:latin typeface="Times New Roman" panose="02020603050405020304" pitchFamily="18" charset="0"/>
              </a:rPr>
              <a:t>Purpose</a:t>
            </a:r>
            <a:r>
              <a:rPr lang="en-US" sz="2000" dirty="0">
                <a:latin typeface="Times New Roman" panose="02020603050405020304" pitchFamily="18" charset="0"/>
              </a:rPr>
              <a:t>—meaningful daily activities, such as a job, school, volunteerism, family caretaking, or creative endeavors and the independence, income, and resources to participate in society. </a:t>
            </a:r>
          </a:p>
          <a:p>
            <a:endParaRPr lang="en-US" sz="2000" dirty="0">
              <a:latin typeface="Times New Roman" panose="02020603050405020304" pitchFamily="18" charset="0"/>
            </a:endParaRPr>
          </a:p>
          <a:p>
            <a:r>
              <a:rPr lang="en-US" sz="2000" b="1" i="1" dirty="0">
                <a:latin typeface="Times New Roman" panose="02020603050405020304" pitchFamily="18" charset="0"/>
              </a:rPr>
              <a:t>Community</a:t>
            </a:r>
            <a:r>
              <a:rPr lang="en-US" sz="2000" dirty="0">
                <a:latin typeface="Times New Roman" panose="02020603050405020304" pitchFamily="18" charset="0"/>
              </a:rPr>
              <a:t>—relationships and social networks that provide support, friendship, love, and hope. </a:t>
            </a:r>
          </a:p>
        </p:txBody>
      </p:sp>
      <p:pic>
        <p:nvPicPr>
          <p:cNvPr id="2" name="Picture 1">
            <a:extLst>
              <a:ext uri="{FF2B5EF4-FFF2-40B4-BE49-F238E27FC236}">
                <a16:creationId xmlns:a16="http://schemas.microsoft.com/office/drawing/2014/main" id="{61F8466E-D8E4-4D53-A6AF-61CE8079FD9B}"/>
              </a:ext>
            </a:extLst>
          </p:cNvPr>
          <p:cNvPicPr>
            <a:picLocks noChangeAspect="1"/>
          </p:cNvPicPr>
          <p:nvPr/>
        </p:nvPicPr>
        <p:blipFill>
          <a:blip r:embed="rId2"/>
          <a:stretch>
            <a:fillRect/>
          </a:stretch>
        </p:blipFill>
        <p:spPr>
          <a:xfrm>
            <a:off x="0" y="0"/>
            <a:ext cx="3999323" cy="1652159"/>
          </a:xfrm>
          <a:prstGeom prst="rect">
            <a:avLst/>
          </a:prstGeom>
        </p:spPr>
      </p:pic>
    </p:spTree>
    <p:extLst>
      <p:ext uri="{BB962C8B-B14F-4D97-AF65-F5344CB8AC3E}">
        <p14:creationId xmlns:p14="http://schemas.microsoft.com/office/powerpoint/2010/main" val="3609807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648" y="1770983"/>
            <a:ext cx="10030968" cy="5004722"/>
          </a:xfrm>
        </p:spPr>
        <p:txBody>
          <a:bodyPr>
            <a:normAutofit/>
          </a:bodyPr>
          <a:lstStyle/>
          <a:p>
            <a:pPr marL="0" indent="0" algn="ctr">
              <a:buNone/>
            </a:pPr>
            <a:r>
              <a:rPr lang="en-US" sz="2800" b="1" dirty="0"/>
              <a:t>Recovery Focused Transformation Services</a:t>
            </a:r>
          </a:p>
          <a:p>
            <a:pPr>
              <a:buFont typeface="Wingdings" panose="05000000000000000000" pitchFamily="2" charset="2"/>
              <a:buChar char="Ø"/>
            </a:pP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 y="70031"/>
            <a:ext cx="4123944" cy="1700952"/>
          </a:xfrm>
          <a:prstGeom prst="rect">
            <a:avLst/>
          </a:prstGeom>
        </p:spPr>
      </p:pic>
      <p:pic>
        <p:nvPicPr>
          <p:cNvPr id="5" name="Picture 4" descr="Veterans Crisis Line">
            <a:extLst>
              <a:ext uri="{FF2B5EF4-FFF2-40B4-BE49-F238E27FC236}">
                <a16:creationId xmlns:a16="http://schemas.microsoft.com/office/drawing/2014/main" id="{A6ED7BC4-60B3-4990-B094-327E427ABF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5405" y="2487169"/>
            <a:ext cx="1552575" cy="19431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National Suicide Prevention Lifeline">
            <a:extLst>
              <a:ext uri="{FF2B5EF4-FFF2-40B4-BE49-F238E27FC236}">
                <a16:creationId xmlns:a16="http://schemas.microsoft.com/office/drawing/2014/main" id="{901F5BE1-029A-4C12-A1AD-7AE94C8C81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5405" y="5173607"/>
            <a:ext cx="15240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CF9438F-6D2B-43C5-9A33-45069E182CEF}"/>
              </a:ext>
            </a:extLst>
          </p:cNvPr>
          <p:cNvPicPr>
            <a:picLocks noChangeAspect="1"/>
          </p:cNvPicPr>
          <p:nvPr/>
        </p:nvPicPr>
        <p:blipFill>
          <a:blip r:embed="rId5"/>
          <a:stretch>
            <a:fillRect/>
          </a:stretch>
        </p:blipFill>
        <p:spPr>
          <a:xfrm>
            <a:off x="9314439" y="206589"/>
            <a:ext cx="2877561" cy="1152244"/>
          </a:xfrm>
          <a:prstGeom prst="rect">
            <a:avLst/>
          </a:prstGeom>
        </p:spPr>
      </p:pic>
      <p:sp>
        <p:nvSpPr>
          <p:cNvPr id="7" name="Rectangle 6">
            <a:extLst>
              <a:ext uri="{FF2B5EF4-FFF2-40B4-BE49-F238E27FC236}">
                <a16:creationId xmlns:a16="http://schemas.microsoft.com/office/drawing/2014/main" id="{463E26C5-4EBE-423B-84DC-7903F5B60754}"/>
              </a:ext>
            </a:extLst>
          </p:cNvPr>
          <p:cNvSpPr/>
          <p:nvPr/>
        </p:nvSpPr>
        <p:spPr>
          <a:xfrm>
            <a:off x="347472" y="2560319"/>
            <a:ext cx="9710928" cy="4093428"/>
          </a:xfrm>
          <a:prstGeom prst="rect">
            <a:avLst/>
          </a:prstGeom>
        </p:spPr>
        <p:txBody>
          <a:bodyPr wrap="square">
            <a:spAutoFit/>
          </a:bodyPr>
          <a:lstStyle/>
          <a:p>
            <a:pPr marL="342900" indent="-342900">
              <a:buFont typeface="Wingdings" panose="05000000000000000000" pitchFamily="2" charset="2"/>
              <a:buChar char="Ø"/>
            </a:pPr>
            <a:r>
              <a:rPr lang="en-US" sz="2000" dirty="0"/>
              <a:t>Recovery is possible!   This belief guides the approach to mental health, addiction treatment and developmental disability services. </a:t>
            </a:r>
          </a:p>
          <a:p>
            <a:endParaRPr lang="en-US" sz="2000" dirty="0"/>
          </a:p>
          <a:p>
            <a:pPr marL="342900" indent="-342900">
              <a:buFont typeface="Wingdings" panose="05000000000000000000" pitchFamily="2" charset="2"/>
              <a:buChar char="Ø"/>
            </a:pPr>
            <a:r>
              <a:rPr lang="en-US" sz="2000" dirty="0"/>
              <a:t>Services are centered on the individual and/or family and focused on their recovery journeys!  Assisting individuals to achieve their goals, discover their strengths and identify what they need to make their recovery a reality.</a:t>
            </a:r>
          </a:p>
          <a:p>
            <a:pPr marL="342900" indent="-342900">
              <a:buFont typeface="Wingdings" panose="05000000000000000000" pitchFamily="2" charset="2"/>
              <a:buChar char="Ø"/>
            </a:pPr>
            <a:endParaRPr lang="en-US" sz="2000" dirty="0"/>
          </a:p>
          <a:p>
            <a:pPr marL="342900" indent="-342900">
              <a:buFont typeface="Wingdings" panose="05000000000000000000" pitchFamily="2" charset="2"/>
              <a:buChar char="Ø"/>
            </a:pPr>
            <a:r>
              <a:rPr lang="en-US" sz="2000" dirty="0"/>
              <a:t>Shift from crisis driven services to prevention focused, strength based, continuum of care that provides sustained support based on the strengths, the wellness, and hopes of the individual in recovery.    </a:t>
            </a:r>
          </a:p>
          <a:p>
            <a:pPr marL="342900" indent="-342900">
              <a:buFont typeface="Wingdings" panose="05000000000000000000" pitchFamily="2" charset="2"/>
              <a:buChar char="Ø"/>
            </a:pPr>
            <a:endParaRPr lang="en-US" sz="2000" dirty="0"/>
          </a:p>
          <a:p>
            <a:pPr marL="342900" indent="-342900">
              <a:buFont typeface="Wingdings" panose="05000000000000000000" pitchFamily="2" charset="2"/>
              <a:buChar char="Ø"/>
            </a:pPr>
            <a:r>
              <a:rPr lang="en-US" sz="2000" dirty="0"/>
              <a:t>Recovery Focused Work force to include Certified Peer Specialist and Certified Addiction Recovery Empowerment Specialist</a:t>
            </a:r>
          </a:p>
        </p:txBody>
      </p:sp>
    </p:spTree>
    <p:extLst>
      <p:ext uri="{BB962C8B-B14F-4D97-AF65-F5344CB8AC3E}">
        <p14:creationId xmlns:p14="http://schemas.microsoft.com/office/powerpoint/2010/main" val="3558080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7744" y="2084833"/>
            <a:ext cx="10405872" cy="4690872"/>
          </a:xfrm>
        </p:spPr>
        <p:txBody>
          <a:bodyPr>
            <a:normAutofit/>
          </a:bodyPr>
          <a:lstStyle/>
          <a:p>
            <a:pPr marL="0" indent="0" algn="ctr">
              <a:buNone/>
            </a:pPr>
            <a:r>
              <a:rPr lang="en-US" sz="2800" b="1" dirty="0"/>
              <a:t>Trauma Informed Services</a:t>
            </a:r>
          </a:p>
          <a:p>
            <a:pPr fontAlgn="base"/>
            <a:r>
              <a:rPr lang="en-US" dirty="0"/>
              <a:t>Promote trauma-informed practices in the delivery of services to people who have experienced violence and trauma and are seeking support for recovery and healing. Trauma informed practices are guided by the following fundamental beliefs.</a:t>
            </a:r>
          </a:p>
          <a:p>
            <a:pPr fontAlgn="base"/>
            <a:r>
              <a:rPr lang="en-US" dirty="0"/>
              <a:t>People with lived experience of trauma can and do recover and heal;</a:t>
            </a:r>
          </a:p>
          <a:p>
            <a:pPr fontAlgn="base"/>
            <a:r>
              <a:rPr lang="en-US" dirty="0"/>
              <a:t>Trauma-Informed Care is the hallmark of effective programs to promote recovery and healing through support from peers, consumers, survivors, ex-patients, and recovering persons and mentoring by providers; and</a:t>
            </a:r>
          </a:p>
          <a:p>
            <a:pPr fontAlgn="base"/>
            <a:r>
              <a:rPr lang="en-US" dirty="0"/>
              <a:t>Leadership teams of peers and providers charting the course for the implementation of Trauma-Informed Care are essential. National Center for Trauma-Informed Care (NCTIC) </a:t>
            </a:r>
          </a:p>
          <a:p>
            <a:pPr marL="0" indent="0">
              <a:buNone/>
            </a:pPr>
            <a:endParaRPr lang="en-US" sz="2800" b="1" dirty="0"/>
          </a:p>
          <a:p>
            <a:pPr>
              <a:buFont typeface="Wingdings" panose="05000000000000000000" pitchFamily="2" charset="2"/>
              <a:buChar char="Ø"/>
            </a:pP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07"/>
            <a:ext cx="4123944" cy="1700952"/>
          </a:xfrm>
          <a:prstGeom prst="rect">
            <a:avLst/>
          </a:prstGeom>
        </p:spPr>
      </p:pic>
      <p:pic>
        <p:nvPicPr>
          <p:cNvPr id="5" name="Picture 4" descr="Veterans Crisis Line">
            <a:extLst>
              <a:ext uri="{FF2B5EF4-FFF2-40B4-BE49-F238E27FC236}">
                <a16:creationId xmlns:a16="http://schemas.microsoft.com/office/drawing/2014/main" id="{A6ED7BC4-60B3-4990-B094-327E427ABF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5405" y="2487169"/>
            <a:ext cx="1552575" cy="19431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National Suicide Prevention Lifeline">
            <a:extLst>
              <a:ext uri="{FF2B5EF4-FFF2-40B4-BE49-F238E27FC236}">
                <a16:creationId xmlns:a16="http://schemas.microsoft.com/office/drawing/2014/main" id="{901F5BE1-029A-4C12-A1AD-7AE94C8C81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5405" y="5173607"/>
            <a:ext cx="15240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CF9438F-6D2B-43C5-9A33-45069E182CEF}"/>
              </a:ext>
            </a:extLst>
          </p:cNvPr>
          <p:cNvPicPr>
            <a:picLocks noChangeAspect="1"/>
          </p:cNvPicPr>
          <p:nvPr/>
        </p:nvPicPr>
        <p:blipFill>
          <a:blip r:embed="rId5"/>
          <a:stretch>
            <a:fillRect/>
          </a:stretch>
        </p:blipFill>
        <p:spPr>
          <a:xfrm>
            <a:off x="9314439" y="206589"/>
            <a:ext cx="2877561" cy="1152244"/>
          </a:xfrm>
          <a:prstGeom prst="rect">
            <a:avLst/>
          </a:prstGeom>
        </p:spPr>
      </p:pic>
    </p:spTree>
    <p:extLst>
      <p:ext uri="{BB962C8B-B14F-4D97-AF65-F5344CB8AC3E}">
        <p14:creationId xmlns:p14="http://schemas.microsoft.com/office/powerpoint/2010/main" val="3024840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05318" y="119873"/>
            <a:ext cx="7935962" cy="1334023"/>
          </a:xfrm>
        </p:spPr>
        <p:txBody>
          <a:bodyPr>
            <a:normAutofit/>
          </a:bodyPr>
          <a:lstStyle/>
          <a:p>
            <a:r>
              <a:rPr lang="en-US" dirty="0">
                <a:solidFill>
                  <a:schemeClr val="tx1"/>
                </a:solidFill>
              </a:rPr>
              <a:t>Behavioral Health </a:t>
            </a:r>
            <a:br>
              <a:rPr lang="en-US" dirty="0">
                <a:solidFill>
                  <a:schemeClr val="tx1"/>
                </a:solidFill>
              </a:rPr>
            </a:br>
            <a:r>
              <a:rPr lang="en-US" dirty="0">
                <a:solidFill>
                  <a:schemeClr val="tx1"/>
                </a:solidFill>
              </a:rPr>
              <a:t>			is a Public Health Challenge! </a:t>
            </a:r>
          </a:p>
        </p:txBody>
      </p:sp>
      <p:sp>
        <p:nvSpPr>
          <p:cNvPr id="2" name="Content Placeholder 1"/>
          <p:cNvSpPr>
            <a:spLocks noGrp="1"/>
          </p:cNvSpPr>
          <p:nvPr>
            <p:ph idx="1"/>
          </p:nvPr>
        </p:nvSpPr>
        <p:spPr>
          <a:xfrm>
            <a:off x="205467" y="1796917"/>
            <a:ext cx="11580133" cy="4716057"/>
          </a:xfrm>
        </p:spPr>
        <p:txBody>
          <a:bodyPr>
            <a:normAutofit fontScale="92500" lnSpcReduction="10000"/>
          </a:bodyPr>
          <a:lstStyle/>
          <a:p>
            <a:r>
              <a:rPr lang="en-US" sz="1900" dirty="0">
                <a:solidFill>
                  <a:schemeClr val="tx1"/>
                </a:solidFill>
              </a:rPr>
              <a:t>In Georgia, over 2.3 million face the challenge of living with mental illness; 1 in 3 will receive treatment. 1 out of 4 adults will experience at least one behavioral health illness in their lifetime!</a:t>
            </a:r>
          </a:p>
          <a:p>
            <a:r>
              <a:rPr lang="en-US" sz="1900" dirty="0">
                <a:solidFill>
                  <a:schemeClr val="tx1"/>
                </a:solidFill>
              </a:rPr>
              <a:t>In U.S. death by suicide happens every 16 minutes </a:t>
            </a:r>
          </a:p>
          <a:p>
            <a:r>
              <a:rPr lang="en-US" sz="1900" dirty="0">
                <a:solidFill>
                  <a:schemeClr val="tx1"/>
                </a:solidFill>
              </a:rPr>
              <a:t>In Georgia, suicide is the 11</a:t>
            </a:r>
            <a:r>
              <a:rPr lang="en-US" sz="1900" baseline="30000" dirty="0">
                <a:solidFill>
                  <a:schemeClr val="tx1"/>
                </a:solidFill>
              </a:rPr>
              <a:t>th</a:t>
            </a:r>
            <a:r>
              <a:rPr lang="en-US" sz="1900" dirty="0">
                <a:solidFill>
                  <a:schemeClr val="tx1"/>
                </a:solidFill>
              </a:rPr>
              <a:t> leading cause of death</a:t>
            </a:r>
          </a:p>
          <a:p>
            <a:r>
              <a:rPr lang="en-US" sz="1900" dirty="0">
                <a:solidFill>
                  <a:schemeClr val="tx1"/>
                </a:solidFill>
              </a:rPr>
              <a:t>In U.S. 22.1 million with substance abuse and 17.9 million with alcohol dependence or abuse </a:t>
            </a:r>
          </a:p>
          <a:p>
            <a:r>
              <a:rPr lang="en-US" sz="1900" dirty="0">
                <a:solidFill>
                  <a:schemeClr val="tx1"/>
                </a:solidFill>
              </a:rPr>
              <a:t>41% of Georgians with addictive diseases report needing treatment but are not receiving </a:t>
            </a:r>
          </a:p>
          <a:p>
            <a:r>
              <a:rPr lang="en-US" sz="1900" dirty="0">
                <a:solidFill>
                  <a:schemeClr val="tx1"/>
                </a:solidFill>
              </a:rPr>
              <a:t>One out of every 10 families are affected by intellectual disabilities</a:t>
            </a:r>
          </a:p>
          <a:p>
            <a:r>
              <a:rPr lang="en-US" sz="2000" dirty="0">
                <a:solidFill>
                  <a:schemeClr val="tx1"/>
                </a:solidFill>
              </a:rPr>
              <a:t>111,000 children in Georgia live with serious mental illness.</a:t>
            </a:r>
          </a:p>
          <a:p>
            <a:r>
              <a:rPr lang="en-US" sz="1900" dirty="0">
                <a:solidFill>
                  <a:schemeClr val="tx1"/>
                </a:solidFill>
              </a:rPr>
              <a:t>Adults with a co-occurring ICD-9 mental health disorder (in addition to substance dependence) was 48% for 50- to 64-year-olds and 61% for those aged 65 and over.  </a:t>
            </a:r>
          </a:p>
          <a:p>
            <a:r>
              <a:rPr lang="en-US" sz="2000" dirty="0">
                <a:solidFill>
                  <a:schemeClr val="tx1"/>
                </a:solidFill>
              </a:rPr>
              <a:t>Opioid epidemic – increasing demand for addiction services – especially with elderly</a:t>
            </a:r>
          </a:p>
          <a:p>
            <a:r>
              <a:rPr lang="en-US" sz="2000" dirty="0">
                <a:solidFill>
                  <a:schemeClr val="tx1"/>
                </a:solidFill>
              </a:rPr>
              <a:t>Robust Accountability Court services </a:t>
            </a:r>
          </a:p>
          <a:p>
            <a:r>
              <a:rPr lang="en-US" sz="1900" dirty="0">
                <a:solidFill>
                  <a:schemeClr val="tx1"/>
                </a:solidFill>
              </a:rPr>
              <a:t>Strong referral to BH continuum of care for Individuals returning to community  </a:t>
            </a:r>
          </a:p>
          <a:p>
            <a:endParaRPr lang="en-US" sz="1900" dirty="0">
              <a:solidFill>
                <a:schemeClr val="accent1">
                  <a:lumMod val="75000"/>
                </a:schemeClr>
              </a:solidFill>
            </a:endParaRPr>
          </a:p>
          <a:p>
            <a:endParaRPr lang="en-US" sz="2000" dirty="0"/>
          </a:p>
          <a:p>
            <a:endParaRPr lang="en-US" sz="2000" dirty="0"/>
          </a:p>
          <a:p>
            <a:endParaRPr lang="en-US" sz="2000" dirty="0"/>
          </a:p>
        </p:txBody>
      </p:sp>
      <p:sp>
        <p:nvSpPr>
          <p:cNvPr id="3" name="Slide Number Placeholder 2"/>
          <p:cNvSpPr>
            <a:spLocks noGrp="1"/>
          </p:cNvSpPr>
          <p:nvPr>
            <p:ph type="sldNum" sz="quarter" idx="12"/>
          </p:nvPr>
        </p:nvSpPr>
        <p:spPr/>
        <p:txBody>
          <a:bodyPr/>
          <a:lstStyle/>
          <a:p>
            <a:fld id="{A9E223D9-A31B-41D9-BD79-D806FD8D28C4}" type="slidenum">
              <a:rPr lang="en-US" smtClean="0"/>
              <a:pPr/>
              <a:t>8</a:t>
            </a:fld>
            <a:endParaRPr lang="en-US" dirty="0"/>
          </a:p>
        </p:txBody>
      </p:sp>
      <p:pic>
        <p:nvPicPr>
          <p:cNvPr id="5" name="Picture 4" descr="L:\AACSB-ASPIRE Name Change\ASPIRE\MAIN LOGOS\ASPIRE wheel plai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467" y="119873"/>
            <a:ext cx="1920935" cy="1677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18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 y="1399032"/>
            <a:ext cx="12261668" cy="548640"/>
          </a:xfrm>
        </p:spPr>
        <p:txBody>
          <a:bodyPr/>
          <a:lstStyle/>
          <a:p>
            <a:pPr algn="ctr"/>
            <a:r>
              <a:rPr lang="en-US" sz="3200" dirty="0">
                <a:solidFill>
                  <a:schemeClr val="tx1"/>
                </a:solidFill>
              </a:rPr>
              <a:t>Behavioral Health Needs of a Community</a:t>
            </a:r>
          </a:p>
        </p:txBody>
      </p:sp>
      <p:sp>
        <p:nvSpPr>
          <p:cNvPr id="3" name="Subtitle 2"/>
          <p:cNvSpPr>
            <a:spLocks noGrp="1"/>
          </p:cNvSpPr>
          <p:nvPr>
            <p:ph type="subTitle" idx="1"/>
          </p:nvPr>
        </p:nvSpPr>
        <p:spPr>
          <a:xfrm>
            <a:off x="493776" y="1947672"/>
            <a:ext cx="8301882" cy="4681728"/>
          </a:xfrm>
        </p:spPr>
        <p:txBody>
          <a:bodyPr>
            <a:normAutofit lnSpcReduction="10000"/>
          </a:bodyPr>
          <a:lstStyle/>
          <a:p>
            <a:pPr algn="l"/>
            <a:endParaRPr lang="en-US" sz="2800" u="sng" dirty="0">
              <a:solidFill>
                <a:schemeClr val="tx1"/>
              </a:solidFill>
            </a:endParaRPr>
          </a:p>
          <a:p>
            <a:pPr algn="l"/>
            <a:r>
              <a:rPr lang="en-US" sz="2800" u="sng" dirty="0">
                <a:solidFill>
                  <a:schemeClr val="tx1"/>
                </a:solidFill>
              </a:rPr>
              <a:t>Early intervention- key to recovery</a:t>
            </a:r>
            <a:endParaRPr lang="en-US" sz="2800" u="sng" dirty="0">
              <a:solidFill>
                <a:schemeClr val="accent1"/>
              </a:solidFill>
            </a:endParaRPr>
          </a:p>
          <a:p>
            <a:pPr marL="457200" indent="-457200" algn="l">
              <a:buFont typeface="Wingdings" panose="05000000000000000000" pitchFamily="2" charset="2"/>
              <a:buChar char="Ø"/>
            </a:pPr>
            <a:r>
              <a:rPr lang="en-US" sz="2800" dirty="0">
                <a:solidFill>
                  <a:schemeClr val="tx1"/>
                </a:solidFill>
              </a:rPr>
              <a:t>Easy access to services</a:t>
            </a:r>
          </a:p>
          <a:p>
            <a:pPr marL="457200" indent="-457200" algn="l">
              <a:buFont typeface="Wingdings" panose="05000000000000000000" pitchFamily="2" charset="2"/>
              <a:buChar char="Ø"/>
            </a:pPr>
            <a:r>
              <a:rPr lang="en-US" sz="2800" dirty="0">
                <a:solidFill>
                  <a:schemeClr val="tx1"/>
                </a:solidFill>
              </a:rPr>
              <a:t>Affordable services – </a:t>
            </a:r>
          </a:p>
          <a:p>
            <a:pPr marL="457200" indent="-457200" algn="l">
              <a:buFont typeface="Wingdings" panose="05000000000000000000" pitchFamily="2" charset="2"/>
              <a:buChar char="Ø"/>
            </a:pPr>
            <a:r>
              <a:rPr lang="en-US" sz="2800" dirty="0">
                <a:solidFill>
                  <a:schemeClr val="tx1"/>
                </a:solidFill>
              </a:rPr>
              <a:t>Individualized services – team approach</a:t>
            </a:r>
          </a:p>
          <a:p>
            <a:pPr marL="457200" indent="-457200" algn="l">
              <a:buFont typeface="Wingdings" panose="05000000000000000000" pitchFamily="2" charset="2"/>
              <a:buChar char="Ø"/>
            </a:pPr>
            <a:r>
              <a:rPr lang="en-US" sz="2800" dirty="0">
                <a:solidFill>
                  <a:schemeClr val="tx1"/>
                </a:solidFill>
              </a:rPr>
              <a:t>Evidence based treatment</a:t>
            </a:r>
          </a:p>
          <a:p>
            <a:pPr marL="457200" indent="-457200" algn="l">
              <a:buFont typeface="Wingdings" panose="05000000000000000000" pitchFamily="2" charset="2"/>
              <a:buChar char="Ø"/>
            </a:pPr>
            <a:r>
              <a:rPr lang="en-US" sz="2800" dirty="0">
                <a:solidFill>
                  <a:schemeClr val="tx1"/>
                </a:solidFill>
              </a:rPr>
              <a:t>Community based services (out of clinic)</a:t>
            </a:r>
          </a:p>
          <a:p>
            <a:pPr marL="457200" indent="-457200" algn="l">
              <a:buFont typeface="Wingdings" panose="05000000000000000000" pitchFamily="2" charset="2"/>
              <a:buChar char="Ø"/>
            </a:pPr>
            <a:r>
              <a:rPr lang="en-US" sz="2800" dirty="0">
                <a:solidFill>
                  <a:schemeClr val="tx1"/>
                </a:solidFill>
              </a:rPr>
              <a:t>Stakeholder collaboration</a:t>
            </a:r>
          </a:p>
          <a:p>
            <a:pPr marL="457200" indent="-457200" algn="l">
              <a:buFont typeface="Wingdings" panose="05000000000000000000" pitchFamily="2" charset="2"/>
              <a:buChar char="Ø"/>
            </a:pPr>
            <a:r>
              <a:rPr lang="en-US" sz="2800" dirty="0">
                <a:solidFill>
                  <a:schemeClr val="tx1"/>
                </a:solidFill>
              </a:rPr>
              <a:t>Positive outcomes</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4893F3F8-90E1-4066-B15D-86CA4D908D64}"/>
              </a:ext>
            </a:extLst>
          </p:cNvPr>
          <p:cNvPicPr>
            <a:picLocks noChangeAspect="1"/>
          </p:cNvPicPr>
          <p:nvPr/>
        </p:nvPicPr>
        <p:blipFill>
          <a:blip r:embed="rId2"/>
          <a:stretch>
            <a:fillRect/>
          </a:stretch>
        </p:blipFill>
        <p:spPr>
          <a:xfrm>
            <a:off x="0" y="-18288"/>
            <a:ext cx="3584448" cy="1467467"/>
          </a:xfrm>
          <a:prstGeom prst="rect">
            <a:avLst/>
          </a:prstGeom>
        </p:spPr>
      </p:pic>
    </p:spTree>
    <p:extLst>
      <p:ext uri="{BB962C8B-B14F-4D97-AF65-F5344CB8AC3E}">
        <p14:creationId xmlns:p14="http://schemas.microsoft.com/office/powerpoint/2010/main" val="3123938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7512" y="1563624"/>
            <a:ext cx="11045952" cy="5020056"/>
          </a:xfrm>
        </p:spPr>
        <p:txBody>
          <a:bodyPr>
            <a:normAutofit/>
          </a:bodyPr>
          <a:lstStyle/>
          <a:p>
            <a:pPr algn="l"/>
            <a:r>
              <a:rPr lang="en-US" sz="3600" dirty="0">
                <a:solidFill>
                  <a:schemeClr val="tx1"/>
                </a:solidFill>
              </a:rPr>
              <a:t>Competent Behavioral Health Workforce:</a:t>
            </a:r>
          </a:p>
          <a:p>
            <a:pPr algn="l"/>
            <a:endParaRPr lang="en-US" sz="3200" dirty="0">
              <a:solidFill>
                <a:schemeClr val="tx1"/>
              </a:solidFill>
            </a:endParaRPr>
          </a:p>
          <a:p>
            <a:pPr marL="457200" indent="-457200" algn="l">
              <a:buFont typeface="Wingdings" panose="05000000000000000000" pitchFamily="2" charset="2"/>
              <a:buChar char="Ø"/>
            </a:pPr>
            <a:r>
              <a:rPr lang="en-US" sz="3200" dirty="0">
                <a:solidFill>
                  <a:schemeClr val="tx1"/>
                </a:solidFill>
              </a:rPr>
              <a:t>Community Support Staff</a:t>
            </a:r>
          </a:p>
          <a:p>
            <a:pPr marL="457200" indent="-457200" algn="l">
              <a:buFont typeface="Wingdings" panose="05000000000000000000" pitchFamily="2" charset="2"/>
              <a:buChar char="Ø"/>
            </a:pPr>
            <a:r>
              <a:rPr lang="en-US" sz="3200" dirty="0">
                <a:solidFill>
                  <a:schemeClr val="tx1"/>
                </a:solidFill>
              </a:rPr>
              <a:t>PEERS/CARES credentialed staff</a:t>
            </a:r>
          </a:p>
          <a:p>
            <a:pPr marL="457200" indent="-457200" algn="l">
              <a:buFont typeface="Wingdings" panose="05000000000000000000" pitchFamily="2" charset="2"/>
              <a:buChar char="Ø"/>
            </a:pPr>
            <a:r>
              <a:rPr lang="en-US" sz="3200" dirty="0">
                <a:solidFill>
                  <a:schemeClr val="tx1"/>
                </a:solidFill>
              </a:rPr>
              <a:t>Licensed Clinical Staff (LPC, LCSW, LMFT)</a:t>
            </a:r>
          </a:p>
          <a:p>
            <a:pPr marL="457200" indent="-457200" algn="l">
              <a:buFont typeface="Wingdings" panose="05000000000000000000" pitchFamily="2" charset="2"/>
              <a:buChar char="Ø"/>
            </a:pPr>
            <a:r>
              <a:rPr lang="en-US" sz="3200" dirty="0">
                <a:solidFill>
                  <a:schemeClr val="tx1"/>
                </a:solidFill>
              </a:rPr>
              <a:t>LPNs, RNs, NPs, APRNs, PAs</a:t>
            </a:r>
          </a:p>
          <a:p>
            <a:pPr marL="457200" indent="-457200" algn="l">
              <a:buFont typeface="Wingdings" panose="05000000000000000000" pitchFamily="2" charset="2"/>
              <a:buChar char="Ø"/>
            </a:pPr>
            <a:r>
              <a:rPr lang="en-US" sz="3200" dirty="0">
                <a:solidFill>
                  <a:schemeClr val="tx1"/>
                </a:solidFill>
              </a:rPr>
              <a:t>Primary Care Doctors, Psychiatrist</a:t>
            </a:r>
            <a:endParaRPr lang="en-US" sz="3200" dirty="0"/>
          </a:p>
        </p:txBody>
      </p:sp>
      <p:pic>
        <p:nvPicPr>
          <p:cNvPr id="5" name="Picture 4">
            <a:extLst>
              <a:ext uri="{FF2B5EF4-FFF2-40B4-BE49-F238E27FC236}">
                <a16:creationId xmlns:a16="http://schemas.microsoft.com/office/drawing/2014/main" id="{4893F3F8-90E1-4066-B15D-86CA4D908D64}"/>
              </a:ext>
            </a:extLst>
          </p:cNvPr>
          <p:cNvPicPr>
            <a:picLocks noChangeAspect="1"/>
          </p:cNvPicPr>
          <p:nvPr/>
        </p:nvPicPr>
        <p:blipFill>
          <a:blip r:embed="rId2"/>
          <a:stretch>
            <a:fillRect/>
          </a:stretch>
        </p:blipFill>
        <p:spPr>
          <a:xfrm>
            <a:off x="0" y="-18288"/>
            <a:ext cx="3584448" cy="1467467"/>
          </a:xfrm>
          <a:prstGeom prst="rect">
            <a:avLst/>
          </a:prstGeom>
        </p:spPr>
      </p:pic>
    </p:spTree>
    <p:extLst>
      <p:ext uri="{BB962C8B-B14F-4D97-AF65-F5344CB8AC3E}">
        <p14:creationId xmlns:p14="http://schemas.microsoft.com/office/powerpoint/2010/main" val="3070871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8256" y="1025902"/>
            <a:ext cx="7928258" cy="1248946"/>
          </a:xfrm>
        </p:spPr>
        <p:txBody>
          <a:bodyPr>
            <a:noAutofit/>
          </a:bodyPr>
          <a:lstStyle/>
          <a:p>
            <a:pPr algn="ctr"/>
            <a:br>
              <a:rPr lang="en-US" sz="3600" b="1" dirty="0"/>
            </a:br>
            <a:r>
              <a:rPr lang="en-US" sz="4000" b="1" dirty="0">
                <a:solidFill>
                  <a:schemeClr val="tx1"/>
                </a:solidFill>
              </a:rPr>
              <a:t>Behavioral Health Professional </a:t>
            </a:r>
            <a:br>
              <a:rPr lang="en-US" sz="3600" b="1" dirty="0">
                <a:solidFill>
                  <a:schemeClr val="tx1"/>
                </a:solidFill>
              </a:rPr>
            </a:br>
            <a:r>
              <a:rPr lang="en-US" sz="4000" b="1" dirty="0">
                <a:solidFill>
                  <a:schemeClr val="tx1"/>
                </a:solidFill>
              </a:rPr>
              <a:t>Workforce Shortage</a:t>
            </a:r>
            <a:endParaRPr lang="en-US" sz="4000" dirty="0">
              <a:solidFill>
                <a:schemeClr val="tx1"/>
              </a:solidFill>
            </a:endParaRPr>
          </a:p>
        </p:txBody>
      </p:sp>
      <p:sp>
        <p:nvSpPr>
          <p:cNvPr id="3" name="Content Placeholder 2"/>
          <p:cNvSpPr>
            <a:spLocks noGrp="1"/>
          </p:cNvSpPr>
          <p:nvPr>
            <p:ph sz="half" idx="1"/>
          </p:nvPr>
        </p:nvSpPr>
        <p:spPr>
          <a:xfrm>
            <a:off x="431999" y="3649639"/>
            <a:ext cx="10127137" cy="2756848"/>
          </a:xfrm>
        </p:spPr>
        <p:txBody>
          <a:bodyPr>
            <a:normAutofit/>
          </a:bodyPr>
          <a:lstStyle/>
          <a:p>
            <a:r>
              <a:rPr lang="en-US" sz="2000" b="1" dirty="0"/>
              <a:t>Uneven geographic distribution</a:t>
            </a:r>
          </a:p>
          <a:p>
            <a:pPr marL="0" indent="0">
              <a:buNone/>
            </a:pPr>
            <a:endParaRPr lang="en-US" sz="2000" b="1" dirty="0"/>
          </a:p>
          <a:p>
            <a:r>
              <a:rPr lang="en-US" sz="2000" b="1" dirty="0"/>
              <a:t>Recruitment challenges across the treatment field</a:t>
            </a:r>
          </a:p>
          <a:p>
            <a:pPr marL="0" indent="0">
              <a:buNone/>
            </a:pPr>
            <a:endParaRPr lang="en-US" sz="2000" b="1" dirty="0"/>
          </a:p>
          <a:p>
            <a:r>
              <a:rPr lang="en-US" sz="2000" b="1" dirty="0"/>
              <a:t>Fragmented system of provider silos that compete for limited workforce </a:t>
            </a:r>
            <a:br>
              <a:rPr lang="en-US" sz="2000" b="1" dirty="0"/>
            </a:br>
            <a:endParaRPr lang="en-US" sz="2000" dirty="0"/>
          </a:p>
        </p:txBody>
      </p:sp>
      <p:sp>
        <p:nvSpPr>
          <p:cNvPr id="5" name="Slide Number Placeholder 4"/>
          <p:cNvSpPr>
            <a:spLocks noGrp="1"/>
          </p:cNvSpPr>
          <p:nvPr>
            <p:ph type="sldNum" sz="quarter" idx="12"/>
          </p:nvPr>
        </p:nvSpPr>
        <p:spPr/>
        <p:txBody>
          <a:bodyPr/>
          <a:lstStyle/>
          <a:p>
            <a:fld id="{88CFBED0-6533-46DC-AFCC-72C7F27F2D9C}" type="slidenum">
              <a:rPr lang="en-US" smtClean="0"/>
              <a:t>11</a:t>
            </a:fld>
            <a:endParaRPr lang="en-US" dirty="0"/>
          </a:p>
        </p:txBody>
      </p:sp>
      <p:pic>
        <p:nvPicPr>
          <p:cNvPr id="4" name="Picture 3">
            <a:extLst>
              <a:ext uri="{FF2B5EF4-FFF2-40B4-BE49-F238E27FC236}">
                <a16:creationId xmlns:a16="http://schemas.microsoft.com/office/drawing/2014/main" id="{D6CF0ADF-1072-41B8-89E7-D3DDC9522AE9}"/>
              </a:ext>
            </a:extLst>
          </p:cNvPr>
          <p:cNvPicPr>
            <a:picLocks noChangeAspect="1"/>
          </p:cNvPicPr>
          <p:nvPr/>
        </p:nvPicPr>
        <p:blipFill>
          <a:blip r:embed="rId2"/>
          <a:stretch>
            <a:fillRect/>
          </a:stretch>
        </p:blipFill>
        <p:spPr>
          <a:xfrm>
            <a:off x="0" y="-18288"/>
            <a:ext cx="3660494" cy="1508760"/>
          </a:xfrm>
          <a:prstGeom prst="rect">
            <a:avLst/>
          </a:prstGeom>
        </p:spPr>
      </p:pic>
    </p:spTree>
    <p:extLst>
      <p:ext uri="{BB962C8B-B14F-4D97-AF65-F5344CB8AC3E}">
        <p14:creationId xmlns:p14="http://schemas.microsoft.com/office/powerpoint/2010/main" val="809868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2"/>
          <a:stretch>
            <a:fillRect/>
          </a:stretch>
        </p:blipFill>
        <p:spPr>
          <a:xfrm>
            <a:off x="0" y="0"/>
            <a:ext cx="12192000" cy="6858000"/>
          </a:xfrm>
          <a:prstGeom prst="rect">
            <a:avLst/>
          </a:prstGeom>
        </p:spPr>
      </p:pic>
      <p:sp>
        <p:nvSpPr>
          <p:cNvPr id="5" name="Slide Number Placeholder 4"/>
          <p:cNvSpPr>
            <a:spLocks noGrp="1"/>
          </p:cNvSpPr>
          <p:nvPr>
            <p:ph type="sldNum" sz="quarter" idx="12"/>
          </p:nvPr>
        </p:nvSpPr>
        <p:spPr/>
        <p:txBody>
          <a:bodyPr/>
          <a:lstStyle/>
          <a:p>
            <a:fld id="{88CFBED0-6533-46DC-AFCC-72C7F27F2D9C}" type="slidenum">
              <a:rPr lang="en-US" smtClean="0"/>
              <a:t>12</a:t>
            </a:fld>
            <a:endParaRPr lang="en-US" dirty="0"/>
          </a:p>
        </p:txBody>
      </p:sp>
    </p:spTree>
    <p:extLst>
      <p:ext uri="{BB962C8B-B14F-4D97-AF65-F5344CB8AC3E}">
        <p14:creationId xmlns:p14="http://schemas.microsoft.com/office/powerpoint/2010/main" val="2273395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1"/>
          </p:nvPr>
        </p:nvPicPr>
        <p:blipFill>
          <a:blip r:embed="rId2"/>
          <a:stretch>
            <a:fillRect/>
          </a:stretch>
        </p:blipFill>
        <p:spPr>
          <a:xfrm>
            <a:off x="0" y="0"/>
            <a:ext cx="12191999" cy="6858000"/>
          </a:xfrm>
          <a:prstGeom prst="rect">
            <a:avLst/>
          </a:prstGeom>
        </p:spPr>
      </p:pic>
      <p:sp>
        <p:nvSpPr>
          <p:cNvPr id="5" name="Slide Number Placeholder 4"/>
          <p:cNvSpPr>
            <a:spLocks noGrp="1"/>
          </p:cNvSpPr>
          <p:nvPr>
            <p:ph type="sldNum" sz="quarter" idx="12"/>
          </p:nvPr>
        </p:nvSpPr>
        <p:spPr/>
        <p:txBody>
          <a:bodyPr/>
          <a:lstStyle/>
          <a:p>
            <a:fld id="{88CFBED0-6533-46DC-AFCC-72C7F27F2D9C}" type="slidenum">
              <a:rPr lang="en-US" smtClean="0"/>
              <a:t>13</a:t>
            </a:fld>
            <a:endParaRPr lang="en-US" dirty="0"/>
          </a:p>
        </p:txBody>
      </p:sp>
      <p:sp>
        <p:nvSpPr>
          <p:cNvPr id="9" name="Rectangle 8"/>
          <p:cNvSpPr/>
          <p:nvPr/>
        </p:nvSpPr>
        <p:spPr>
          <a:xfrm>
            <a:off x="1159098" y="5953717"/>
            <a:ext cx="8139448" cy="369332"/>
          </a:xfrm>
          <a:prstGeom prst="rect">
            <a:avLst/>
          </a:prstGeom>
        </p:spPr>
        <p:txBody>
          <a:bodyPr wrap="square">
            <a:spAutoFit/>
          </a:bodyPr>
          <a:lstStyle/>
          <a:p>
            <a:r>
              <a:rPr lang="en-US" b="1" dirty="0">
                <a:solidFill>
                  <a:srgbClr val="000000"/>
                </a:solidFill>
                <a:latin typeface="Frutiger 45 Light"/>
              </a:rPr>
              <a:t>Psychiatric Nurse Practitioners in U.S. Counties per 100,000 Population. </a:t>
            </a:r>
            <a:endParaRPr lang="en-US" dirty="0"/>
          </a:p>
        </p:txBody>
      </p:sp>
    </p:spTree>
    <p:extLst>
      <p:ext uri="{BB962C8B-B14F-4D97-AF65-F5344CB8AC3E}">
        <p14:creationId xmlns:p14="http://schemas.microsoft.com/office/powerpoint/2010/main" val="2872912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55397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09290"/>
          </a:xfrm>
          <a:prstGeom prst="rect">
            <a:avLst/>
          </a:prstGeom>
        </p:spPr>
      </p:pic>
    </p:spTree>
    <p:extLst>
      <p:ext uri="{BB962C8B-B14F-4D97-AF65-F5344CB8AC3E}">
        <p14:creationId xmlns:p14="http://schemas.microsoft.com/office/powerpoint/2010/main" val="194144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8CFBED0-6533-46DC-AFCC-72C7F27F2D9C}" type="slidenum">
              <a:rPr lang="en-US" smtClean="0"/>
              <a:t>16</a:t>
            </a:fld>
            <a:endParaRPr lang="en-US" dirty="0"/>
          </a:p>
        </p:txBody>
      </p:sp>
      <p:pic>
        <p:nvPicPr>
          <p:cNvPr id="4" name="Picture 3"/>
          <p:cNvPicPr>
            <a:picLocks noChangeAspect="1"/>
          </p:cNvPicPr>
          <p:nvPr/>
        </p:nvPicPr>
        <p:blipFill>
          <a:blip r:embed="rId2"/>
          <a:stretch>
            <a:fillRect/>
          </a:stretch>
        </p:blipFill>
        <p:spPr>
          <a:xfrm>
            <a:off x="2771144" y="0"/>
            <a:ext cx="5819519" cy="6858000"/>
          </a:xfrm>
          <a:prstGeom prst="rect">
            <a:avLst/>
          </a:prstGeom>
        </p:spPr>
      </p:pic>
      <p:pic>
        <p:nvPicPr>
          <p:cNvPr id="3" name="Picture 2">
            <a:extLst>
              <a:ext uri="{FF2B5EF4-FFF2-40B4-BE49-F238E27FC236}">
                <a16:creationId xmlns:a16="http://schemas.microsoft.com/office/drawing/2014/main" id="{571FAB28-F649-4F42-AF43-B47DF79A26BD}"/>
              </a:ext>
            </a:extLst>
          </p:cNvPr>
          <p:cNvPicPr>
            <a:picLocks noChangeAspect="1"/>
          </p:cNvPicPr>
          <p:nvPr/>
        </p:nvPicPr>
        <p:blipFill>
          <a:blip r:embed="rId3"/>
          <a:stretch>
            <a:fillRect/>
          </a:stretch>
        </p:blipFill>
        <p:spPr>
          <a:xfrm>
            <a:off x="86746" y="184666"/>
            <a:ext cx="2511770" cy="1036410"/>
          </a:xfrm>
          <a:prstGeom prst="rect">
            <a:avLst/>
          </a:prstGeom>
        </p:spPr>
      </p:pic>
    </p:spTree>
    <p:extLst>
      <p:ext uri="{BB962C8B-B14F-4D97-AF65-F5344CB8AC3E}">
        <p14:creationId xmlns:p14="http://schemas.microsoft.com/office/powerpoint/2010/main" val="2061578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8CFBED0-6533-46DC-AFCC-72C7F27F2D9C}" type="slidenum">
              <a:rPr lang="en-US" smtClean="0"/>
              <a:t>17</a:t>
            </a:fld>
            <a:endParaRPr lang="en-US" dirty="0"/>
          </a:p>
        </p:txBody>
      </p:sp>
      <p:pic>
        <p:nvPicPr>
          <p:cNvPr id="3" name="Picture 2"/>
          <p:cNvPicPr>
            <a:picLocks noChangeAspect="1"/>
          </p:cNvPicPr>
          <p:nvPr/>
        </p:nvPicPr>
        <p:blipFill>
          <a:blip r:embed="rId2"/>
          <a:stretch>
            <a:fillRect/>
          </a:stretch>
        </p:blipFill>
        <p:spPr>
          <a:xfrm>
            <a:off x="950976" y="-21635"/>
            <a:ext cx="9985248" cy="6901270"/>
          </a:xfrm>
          <a:prstGeom prst="rect">
            <a:avLst/>
          </a:prstGeom>
        </p:spPr>
      </p:pic>
    </p:spTree>
    <p:extLst>
      <p:ext uri="{BB962C8B-B14F-4D97-AF65-F5344CB8AC3E}">
        <p14:creationId xmlns:p14="http://schemas.microsoft.com/office/powerpoint/2010/main" val="292984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E66C46-93D0-46C0-901F-9D66E339E694}"/>
              </a:ext>
            </a:extLst>
          </p:cNvPr>
          <p:cNvSpPr/>
          <p:nvPr/>
        </p:nvSpPr>
        <p:spPr>
          <a:xfrm>
            <a:off x="146304" y="393192"/>
            <a:ext cx="10972800" cy="646331"/>
          </a:xfrm>
          <a:prstGeom prst="rect">
            <a:avLst/>
          </a:prstGeom>
        </p:spPr>
        <p:txBody>
          <a:bodyPr wrap="square">
            <a:spAutoFit/>
          </a:bodyPr>
          <a:lstStyle/>
          <a:p>
            <a:r>
              <a:rPr lang="en-US" sz="3600" dirty="0"/>
              <a:t>Challenge of an Aging Behavioral Health Workforce </a:t>
            </a:r>
          </a:p>
        </p:txBody>
      </p:sp>
      <p:sp>
        <p:nvSpPr>
          <p:cNvPr id="3" name="Rectangle 2">
            <a:extLst>
              <a:ext uri="{FF2B5EF4-FFF2-40B4-BE49-F238E27FC236}">
                <a16:creationId xmlns:a16="http://schemas.microsoft.com/office/drawing/2014/main" id="{C968EB87-ECD2-4F13-8EC7-DF0B24C3E9CC}"/>
              </a:ext>
            </a:extLst>
          </p:cNvPr>
          <p:cNvSpPr/>
          <p:nvPr/>
        </p:nvSpPr>
        <p:spPr>
          <a:xfrm>
            <a:off x="521208" y="1380744"/>
            <a:ext cx="9683496" cy="3970318"/>
          </a:xfrm>
          <a:prstGeom prst="rect">
            <a:avLst/>
          </a:prstGeom>
        </p:spPr>
        <p:txBody>
          <a:bodyPr wrap="square">
            <a:spAutoFit/>
          </a:bodyPr>
          <a:lstStyle/>
          <a:p>
            <a:r>
              <a:rPr lang="en-US" sz="2800" dirty="0"/>
              <a:t>46% of psychiatrists are older than 65 years old (national)</a:t>
            </a:r>
          </a:p>
          <a:p>
            <a:endParaRPr lang="en-US" sz="2800" dirty="0"/>
          </a:p>
          <a:p>
            <a:r>
              <a:rPr lang="en-US" sz="2800" dirty="0"/>
              <a:t>In Georgia:  </a:t>
            </a:r>
          </a:p>
          <a:p>
            <a:pPr lvl="1"/>
            <a:r>
              <a:rPr lang="en-US" sz="2800" dirty="0"/>
              <a:t>2015 survey, 58.7% of the physician workforce is age 50 and above and of that percentage, 20.1% reported they will retire in the next 5 years.</a:t>
            </a:r>
          </a:p>
          <a:p>
            <a:pPr lvl="1"/>
            <a:endParaRPr lang="en-US" sz="2800" dirty="0"/>
          </a:p>
          <a:p>
            <a:pPr lvl="1"/>
            <a:r>
              <a:rPr lang="en-US" sz="2800" dirty="0"/>
              <a:t>21.2% of the physician workforce retiring in the age group of 50 and above are practicing in rural counties.  </a:t>
            </a:r>
          </a:p>
        </p:txBody>
      </p:sp>
    </p:spTree>
    <p:extLst>
      <p:ext uri="{BB962C8B-B14F-4D97-AF65-F5344CB8AC3E}">
        <p14:creationId xmlns:p14="http://schemas.microsoft.com/office/powerpoint/2010/main" val="1552991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AF094A-0E48-45A8-855F-00EC86568AD6}"/>
              </a:ext>
            </a:extLst>
          </p:cNvPr>
          <p:cNvSpPr/>
          <p:nvPr/>
        </p:nvSpPr>
        <p:spPr>
          <a:xfrm>
            <a:off x="91440" y="438913"/>
            <a:ext cx="11338560" cy="954107"/>
          </a:xfrm>
          <a:prstGeom prst="rect">
            <a:avLst/>
          </a:prstGeom>
        </p:spPr>
        <p:txBody>
          <a:bodyPr wrap="square">
            <a:spAutoFit/>
          </a:bodyPr>
          <a:lstStyle/>
          <a:p>
            <a:pPr algn="ctr"/>
            <a:r>
              <a:rPr lang="en-US" sz="2800" b="1" dirty="0"/>
              <a:t>An integrated health and substance use disorder treatment system </a:t>
            </a:r>
          </a:p>
          <a:p>
            <a:pPr algn="ctr"/>
            <a:r>
              <a:rPr lang="en-US" sz="2800" b="1" dirty="0"/>
              <a:t>		requires a diverse workforce…</a:t>
            </a:r>
            <a:endParaRPr lang="en-US" sz="2800" dirty="0"/>
          </a:p>
        </p:txBody>
      </p:sp>
      <p:sp>
        <p:nvSpPr>
          <p:cNvPr id="3" name="Rectangle 2">
            <a:extLst>
              <a:ext uri="{FF2B5EF4-FFF2-40B4-BE49-F238E27FC236}">
                <a16:creationId xmlns:a16="http://schemas.microsoft.com/office/drawing/2014/main" id="{1721D302-E572-46AC-97FB-D8F162F533B0}"/>
              </a:ext>
            </a:extLst>
          </p:cNvPr>
          <p:cNvSpPr/>
          <p:nvPr/>
        </p:nvSpPr>
        <p:spPr>
          <a:xfrm>
            <a:off x="512064" y="2115140"/>
            <a:ext cx="10076688" cy="3693319"/>
          </a:xfrm>
          <a:prstGeom prst="rect">
            <a:avLst/>
          </a:prstGeom>
        </p:spPr>
        <p:txBody>
          <a:bodyPr wrap="square">
            <a:spAutoFit/>
          </a:bodyPr>
          <a:lstStyle/>
          <a:p>
            <a:pPr marL="285750" indent="-285750">
              <a:buFont typeface="Arial" panose="020B0604020202020204" pitchFamily="34" charset="0"/>
              <a:buChar char="•"/>
            </a:pPr>
            <a:r>
              <a:rPr lang="en-US" dirty="0"/>
              <a:t>That includes, mental health counselors, physicians, nurses, mental health treatment providers, care managers, and recovery specialists. </a:t>
            </a:r>
          </a:p>
          <a:p>
            <a:pPr algn="ctr"/>
            <a:endParaRPr lang="en-US" dirty="0"/>
          </a:p>
          <a:p>
            <a:pPr marL="285750" indent="-285750">
              <a:buFont typeface="Arial" panose="020B0604020202020204" pitchFamily="34" charset="0"/>
              <a:buChar char="•"/>
            </a:pPr>
            <a:r>
              <a:rPr lang="en-US" dirty="0"/>
              <a:t>However, Medicare, restricts “billable” health care professionals to physicians (including psychiatrists), nurse practitioners and clinical nurse specialists, physician’s assistants, clinical psychologists, clinical social workers, and certain other specified practitioners. </a:t>
            </a:r>
          </a:p>
          <a:p>
            <a:endParaRPr lang="en-US" dirty="0"/>
          </a:p>
          <a:p>
            <a:pPr marL="285750" indent="-285750">
              <a:buFont typeface="Arial" panose="020B0604020202020204" pitchFamily="34" charset="0"/>
              <a:buChar char="•"/>
            </a:pPr>
            <a:r>
              <a:rPr lang="en-US" dirty="0"/>
              <a:t>Medicare does not include as billable mental health counselors who are trained to provide services for substance use disorders. </a:t>
            </a:r>
          </a:p>
          <a:p>
            <a:endParaRPr lang="en-US" dirty="0"/>
          </a:p>
          <a:p>
            <a:pPr marL="285750" indent="-285750">
              <a:buFont typeface="Arial" panose="020B0604020202020204" pitchFamily="34" charset="0"/>
              <a:buChar char="•"/>
            </a:pPr>
            <a:r>
              <a:rPr lang="en-US" dirty="0"/>
              <a:t>A 2015 </a:t>
            </a:r>
            <a:r>
              <a:rPr lang="en-US" i="1" dirty="0"/>
              <a:t>American Journal of Alcohol and Drug Abuse</a:t>
            </a:r>
            <a:r>
              <a:rPr lang="en-US" dirty="0"/>
              <a:t> article reports that rural substance abuse treatment centers, compared to urban centers, had a lower proportion of mental health clinicians. </a:t>
            </a:r>
          </a:p>
        </p:txBody>
      </p:sp>
    </p:spTree>
    <p:extLst>
      <p:ext uri="{BB962C8B-B14F-4D97-AF65-F5344CB8AC3E}">
        <p14:creationId xmlns:p14="http://schemas.microsoft.com/office/powerpoint/2010/main" val="1525843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4415883" y="356838"/>
            <a:ext cx="2910468" cy="2081561"/>
          </a:xfrm>
          <a:prstGeom prst="rect">
            <a:avLst/>
          </a:prstGeom>
          <a:noFill/>
          <a:ln w="9525">
            <a:noFill/>
            <a:miter lim="800000"/>
            <a:headEnd/>
            <a:tailEnd/>
          </a:ln>
          <a:effectLst/>
        </p:spPr>
      </p:pic>
      <p:sp>
        <p:nvSpPr>
          <p:cNvPr id="4" name="Rectangle 3"/>
          <p:cNvSpPr/>
          <p:nvPr/>
        </p:nvSpPr>
        <p:spPr>
          <a:xfrm>
            <a:off x="1282890" y="2644726"/>
            <a:ext cx="8993874" cy="4339650"/>
          </a:xfrm>
          <a:prstGeom prst="rect">
            <a:avLst/>
          </a:prstGeom>
        </p:spPr>
        <p:txBody>
          <a:bodyPr wrap="square">
            <a:spAutoFit/>
          </a:bodyPr>
          <a:lstStyle/>
          <a:p>
            <a:pPr algn="ctr"/>
            <a:r>
              <a:rPr lang="en-US" sz="2000" b="1" dirty="0"/>
              <a:t>Partnership Benefits</a:t>
            </a:r>
          </a:p>
          <a:p>
            <a:pPr algn="ctr"/>
            <a:endParaRPr lang="en-US" sz="2000" b="1" dirty="0"/>
          </a:p>
          <a:p>
            <a:pPr marL="342900" indent="-342900">
              <a:buFont typeface="Wingdings" panose="05000000000000000000" pitchFamily="2" charset="2"/>
              <a:buChar char="Ø"/>
            </a:pPr>
            <a:r>
              <a:rPr lang="en-US" sz="2000" dirty="0"/>
              <a:t>Maximize available resources</a:t>
            </a:r>
          </a:p>
          <a:p>
            <a:pPr algn="ctr"/>
            <a:endParaRPr lang="en-US" sz="2000" b="1" dirty="0"/>
          </a:p>
          <a:p>
            <a:pPr marL="342900" indent="-342900">
              <a:buFont typeface="Wingdings" panose="05000000000000000000" pitchFamily="2" charset="2"/>
              <a:buChar char="Ø"/>
            </a:pPr>
            <a:r>
              <a:rPr lang="en-US" sz="2000" dirty="0"/>
              <a:t>Capitalize on Expertise</a:t>
            </a:r>
          </a:p>
          <a:p>
            <a:pPr>
              <a:buFont typeface="Arial" pitchFamily="34" charset="0"/>
              <a:buChar char="•"/>
            </a:pPr>
            <a:endParaRPr lang="en-US" sz="2000" dirty="0"/>
          </a:p>
          <a:p>
            <a:pPr marL="342900" indent="-342900">
              <a:buFont typeface="Wingdings" panose="05000000000000000000" pitchFamily="2" charset="2"/>
              <a:buChar char="Ø"/>
            </a:pPr>
            <a:r>
              <a:rPr lang="en-US" sz="2000" dirty="0"/>
              <a:t>Collaborative Case Coordination to enhance recovery focused services</a:t>
            </a:r>
          </a:p>
          <a:p>
            <a:endParaRPr lang="en-US" sz="2000" dirty="0"/>
          </a:p>
          <a:p>
            <a:pPr marL="342900" indent="-342900">
              <a:buFont typeface="Wingdings" panose="05000000000000000000" pitchFamily="2" charset="2"/>
              <a:buChar char="Ø"/>
            </a:pPr>
            <a:r>
              <a:rPr lang="en-US" sz="2000" dirty="0"/>
              <a:t>Healthy and Safe Families and Communities</a:t>
            </a:r>
          </a:p>
          <a:p>
            <a:endParaRPr lang="en-US" sz="2000" dirty="0"/>
          </a:p>
          <a:p>
            <a:endParaRPr lang="en-US" sz="2000" dirty="0"/>
          </a:p>
          <a:p>
            <a:r>
              <a:rPr lang="en-US" sz="2000" dirty="0"/>
              <a:t>Helping one, changing all!</a:t>
            </a:r>
          </a:p>
          <a:p>
            <a:endParaRPr lang="en-US" dirty="0"/>
          </a:p>
          <a:p>
            <a:pPr>
              <a:buFont typeface="Arial" pitchFamily="34" charset="0"/>
              <a:buChar char="•"/>
            </a:pPr>
            <a:endParaRPr lang="en-US" dirty="0"/>
          </a:p>
        </p:txBody>
      </p:sp>
      <p:pic>
        <p:nvPicPr>
          <p:cNvPr id="5" name="Picture 4">
            <a:extLst>
              <a:ext uri="{FF2B5EF4-FFF2-40B4-BE49-F238E27FC236}">
                <a16:creationId xmlns:a16="http://schemas.microsoft.com/office/drawing/2014/main" id="{19C20EA7-C934-4413-B13C-8C1EF07AD7DA}"/>
              </a:ext>
            </a:extLst>
          </p:cNvPr>
          <p:cNvPicPr>
            <a:picLocks noChangeAspect="1"/>
          </p:cNvPicPr>
          <p:nvPr/>
        </p:nvPicPr>
        <p:blipFill>
          <a:blip r:embed="rId3"/>
          <a:stretch>
            <a:fillRect/>
          </a:stretch>
        </p:blipFill>
        <p:spPr>
          <a:xfrm>
            <a:off x="-31531" y="6503"/>
            <a:ext cx="4170025" cy="1713124"/>
          </a:xfrm>
          <a:prstGeom prst="rect">
            <a:avLst/>
          </a:prstGeom>
        </p:spPr>
      </p:pic>
    </p:spTree>
    <p:extLst>
      <p:ext uri="{BB962C8B-B14F-4D97-AF65-F5344CB8AC3E}">
        <p14:creationId xmlns:p14="http://schemas.microsoft.com/office/powerpoint/2010/main" val="4185645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13" y="535260"/>
            <a:ext cx="12080488" cy="7263527"/>
          </a:xfrm>
          <a:prstGeom prst="rect">
            <a:avLst/>
          </a:prstGeom>
        </p:spPr>
        <p:txBody>
          <a:bodyPr wrap="square">
            <a:spAutoFit/>
          </a:bodyPr>
          <a:lstStyle/>
          <a:p>
            <a:r>
              <a:rPr lang="en-US" sz="2800" b="1" dirty="0">
                <a:latin typeface="Times New Roman" panose="02020603050405020304" pitchFamily="18" charset="0"/>
              </a:rPr>
              <a:t>				</a:t>
            </a:r>
            <a:r>
              <a:rPr lang="en-US" sz="2800" b="1" u="sng" dirty="0">
                <a:latin typeface="Times New Roman" panose="02020603050405020304" pitchFamily="18" charset="0"/>
              </a:rPr>
              <a:t>OUTCOMES To Consider</a:t>
            </a:r>
          </a:p>
          <a:p>
            <a:endParaRPr lang="en-US" sz="2800" b="1" u="sng" dirty="0">
              <a:latin typeface="Times New Roman" panose="02020603050405020304" pitchFamily="18" charset="0"/>
            </a:endParaRPr>
          </a:p>
          <a:p>
            <a:r>
              <a:rPr lang="en-US" sz="2800" b="1" dirty="0">
                <a:latin typeface="Times New Roman" panose="02020603050405020304" pitchFamily="18" charset="0"/>
              </a:rPr>
              <a:t>With easy access to services, competent BH staff,  appropriate treatment and community support services: </a:t>
            </a:r>
          </a:p>
          <a:p>
            <a:endParaRPr lang="en-US" sz="2800" b="1" dirty="0">
              <a:latin typeface="Times New Roman" panose="02020603050405020304" pitchFamily="18" charset="0"/>
            </a:endParaRPr>
          </a:p>
          <a:p>
            <a:pPr marL="457200" indent="-457200">
              <a:buFont typeface="Arial" panose="020B0604020202020204" pitchFamily="34" charset="0"/>
              <a:buChar char="•"/>
            </a:pPr>
            <a:r>
              <a:rPr lang="en-US" sz="2800" b="1" dirty="0">
                <a:latin typeface="Times New Roman" panose="02020603050405020304" pitchFamily="18" charset="0"/>
              </a:rPr>
              <a:t>Improvement in care coordination between medical office/hospital/BH staff </a:t>
            </a:r>
          </a:p>
          <a:p>
            <a:pPr marL="457200" indent="-457200">
              <a:buFont typeface="Arial" panose="020B0604020202020204" pitchFamily="34" charset="0"/>
              <a:buChar char="•"/>
            </a:pPr>
            <a:r>
              <a:rPr lang="en-US" sz="2800" b="1" dirty="0">
                <a:latin typeface="Times New Roman" panose="02020603050405020304" pitchFamily="18" charset="0"/>
              </a:rPr>
              <a:t>Improvement in Treatment/Medication compliance </a:t>
            </a:r>
          </a:p>
          <a:p>
            <a:pPr marL="457200" indent="-457200">
              <a:buFont typeface="Arial" panose="020B0604020202020204" pitchFamily="34" charset="0"/>
              <a:buChar char="•"/>
            </a:pPr>
            <a:r>
              <a:rPr lang="en-US" sz="2800" b="1" dirty="0">
                <a:latin typeface="Times New Roman" panose="02020603050405020304" pitchFamily="18" charset="0"/>
              </a:rPr>
              <a:t>Stabilization of co-occurring medical/behavioral health concerns</a:t>
            </a:r>
          </a:p>
          <a:p>
            <a:pPr marL="457200" indent="-457200">
              <a:buFont typeface="Arial" panose="020B0604020202020204" pitchFamily="34" charset="0"/>
              <a:buChar char="•"/>
            </a:pPr>
            <a:r>
              <a:rPr lang="en-US" sz="2800" b="1" dirty="0">
                <a:latin typeface="Times New Roman" panose="02020603050405020304" pitchFamily="18" charset="0"/>
              </a:rPr>
              <a:t>Behavioral challenges decrease, school absence and suspension decrease</a:t>
            </a:r>
          </a:p>
          <a:p>
            <a:pPr marL="457200" indent="-457200">
              <a:buFont typeface="Arial" panose="020B0604020202020204" pitchFamily="34" charset="0"/>
              <a:buChar char="•"/>
            </a:pPr>
            <a:r>
              <a:rPr lang="en-US" sz="2800" b="1" dirty="0">
                <a:latin typeface="Times New Roman" panose="02020603050405020304" pitchFamily="18" charset="0"/>
              </a:rPr>
              <a:t>Emergency room visits, hospital stays, and periods of incarceration reduced.</a:t>
            </a:r>
            <a:r>
              <a:rPr lang="en-US" sz="2800" b="1" baseline="30000" dirty="0">
                <a:latin typeface="Times New Roman" panose="02020603050405020304" pitchFamily="18" charset="0"/>
              </a:rPr>
              <a:t> </a:t>
            </a:r>
          </a:p>
          <a:p>
            <a:pPr marL="457200" indent="-457200">
              <a:buFont typeface="Arial" panose="020B0604020202020204" pitchFamily="34" charset="0"/>
              <a:buChar char="•"/>
            </a:pPr>
            <a:r>
              <a:rPr lang="en-US" sz="2800" b="1" dirty="0">
                <a:latin typeface="Times New Roman" panose="02020603050405020304" pitchFamily="18" charset="0"/>
              </a:rPr>
              <a:t>High-risk and harmful substance use is decreased. </a:t>
            </a:r>
          </a:p>
          <a:p>
            <a:pPr marL="457200" indent="-457200">
              <a:buFont typeface="Arial" panose="020B0604020202020204" pitchFamily="34" charset="0"/>
              <a:buChar char="•"/>
            </a:pPr>
            <a:r>
              <a:rPr lang="en-US" sz="2800" b="1" dirty="0">
                <a:latin typeface="Times New Roman" panose="02020603050405020304" pitchFamily="18" charset="0"/>
              </a:rPr>
              <a:t>Employment opportunities for staff and individuals served</a:t>
            </a:r>
          </a:p>
          <a:p>
            <a:pPr marL="457200" indent="-457200">
              <a:buFont typeface="Arial" panose="020B0604020202020204" pitchFamily="34" charset="0"/>
              <a:buChar char="•"/>
            </a:pPr>
            <a:endParaRPr lang="en-US" sz="2800" b="1" dirty="0">
              <a:latin typeface="Times New Roman" panose="02020603050405020304" pitchFamily="18" charset="0"/>
            </a:endParaRPr>
          </a:p>
          <a:p>
            <a:pPr marL="457200" indent="-457200">
              <a:buFont typeface="Arial" panose="020B0604020202020204" pitchFamily="34" charset="0"/>
              <a:buChar char="•"/>
            </a:pPr>
            <a:endParaRPr lang="en-US" sz="2800" b="1" dirty="0">
              <a:latin typeface="Times New Roman" panose="02020603050405020304" pitchFamily="18" charset="0"/>
            </a:endParaRPr>
          </a:p>
          <a:p>
            <a:pPr marL="457200" indent="-457200">
              <a:buFont typeface="Arial" panose="020B0604020202020204" pitchFamily="34" charset="0"/>
              <a:buChar char="•"/>
            </a:pPr>
            <a:endParaRPr lang="en-US" sz="2800" b="1" dirty="0">
              <a:latin typeface="Times New Roman" panose="02020603050405020304" pitchFamily="18" charset="0"/>
            </a:endParaRPr>
          </a:p>
          <a:p>
            <a:endParaRPr lang="en-US" u="sng" dirty="0">
              <a:latin typeface="Times New Roman" panose="02020603050405020304" pitchFamily="18" charset="0"/>
            </a:endParaRPr>
          </a:p>
        </p:txBody>
      </p:sp>
      <p:pic>
        <p:nvPicPr>
          <p:cNvPr id="3" name="Picture 2">
            <a:extLst>
              <a:ext uri="{FF2B5EF4-FFF2-40B4-BE49-F238E27FC236}">
                <a16:creationId xmlns:a16="http://schemas.microsoft.com/office/drawing/2014/main" id="{04FA9BA2-FB1F-4892-803F-1A20A9D06C6B}"/>
              </a:ext>
            </a:extLst>
          </p:cNvPr>
          <p:cNvPicPr>
            <a:picLocks noChangeAspect="1"/>
          </p:cNvPicPr>
          <p:nvPr/>
        </p:nvPicPr>
        <p:blipFill>
          <a:blip r:embed="rId2"/>
          <a:stretch>
            <a:fillRect/>
          </a:stretch>
        </p:blipFill>
        <p:spPr>
          <a:xfrm>
            <a:off x="0" y="1"/>
            <a:ext cx="3016155" cy="1241022"/>
          </a:xfrm>
          <a:prstGeom prst="rect">
            <a:avLst/>
          </a:prstGeom>
        </p:spPr>
      </p:pic>
    </p:spTree>
    <p:extLst>
      <p:ext uri="{BB962C8B-B14F-4D97-AF65-F5344CB8AC3E}">
        <p14:creationId xmlns:p14="http://schemas.microsoft.com/office/powerpoint/2010/main" val="3822304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73C3D0-357C-4D79-BDA2-F54C8FB3AAD0}"/>
              </a:ext>
            </a:extLst>
          </p:cNvPr>
          <p:cNvSpPr>
            <a:spLocks noGrp="1"/>
          </p:cNvSpPr>
          <p:nvPr>
            <p:ph idx="1"/>
          </p:nvPr>
        </p:nvSpPr>
        <p:spPr>
          <a:xfrm>
            <a:off x="677334" y="2160589"/>
            <a:ext cx="9954272" cy="3880773"/>
          </a:xfrm>
        </p:spPr>
        <p:txBody>
          <a:bodyPr/>
          <a:lstStyle/>
          <a:p>
            <a:pPr marL="0" lvl="0" indent="0" algn="ctr">
              <a:spcBef>
                <a:spcPts val="0"/>
              </a:spcBef>
              <a:buClr>
                <a:srgbClr val="5FCBEF"/>
              </a:buClr>
              <a:buNone/>
            </a:pPr>
            <a:endParaRPr lang="en-US" sz="2000" b="1" i="1" dirty="0">
              <a:solidFill>
                <a:prstClr val="black"/>
              </a:solidFill>
            </a:endParaRPr>
          </a:p>
          <a:p>
            <a:pPr marL="0" lvl="0" indent="0" algn="ctr">
              <a:spcBef>
                <a:spcPts val="0"/>
              </a:spcBef>
              <a:buClr>
                <a:srgbClr val="5FCBEF"/>
              </a:buClr>
              <a:buNone/>
            </a:pPr>
            <a:endParaRPr lang="en-US" sz="2000" b="1" i="1" dirty="0">
              <a:solidFill>
                <a:prstClr val="black"/>
              </a:solidFill>
            </a:endParaRPr>
          </a:p>
          <a:p>
            <a:pPr marL="0" lvl="0" indent="0" algn="ctr">
              <a:spcBef>
                <a:spcPts val="0"/>
              </a:spcBef>
              <a:buClr>
                <a:srgbClr val="5FCBEF"/>
              </a:buClr>
              <a:buNone/>
            </a:pPr>
            <a:r>
              <a:rPr lang="en-US" sz="2400" b="1" i="1" dirty="0">
                <a:solidFill>
                  <a:prstClr val="black"/>
                </a:solidFill>
              </a:rPr>
              <a:t>ASPIRE </a:t>
            </a:r>
            <a:r>
              <a:rPr lang="en-US" sz="2400" dirty="0">
                <a:solidFill>
                  <a:prstClr val="black"/>
                </a:solidFill>
              </a:rPr>
              <a:t>Behavioral Health and Developmental Disability Services – </a:t>
            </a:r>
          </a:p>
          <a:p>
            <a:pPr marL="0" lvl="0" indent="0" algn="ctr">
              <a:spcBef>
                <a:spcPts val="0"/>
              </a:spcBef>
              <a:buClr>
                <a:srgbClr val="5FCBEF"/>
              </a:buClr>
              <a:buNone/>
            </a:pPr>
            <a:r>
              <a:rPr lang="en-US" sz="2400" dirty="0">
                <a:solidFill>
                  <a:prstClr val="black"/>
                </a:solidFill>
              </a:rPr>
              <a:t>Kay Newberry Brooks, </a:t>
            </a:r>
            <a:r>
              <a:rPr lang="en-US" sz="2400" dirty="0" err="1">
                <a:solidFill>
                  <a:prstClr val="black"/>
                </a:solidFill>
              </a:rPr>
              <a:t>EdD</a:t>
            </a:r>
            <a:r>
              <a:rPr lang="en-US" sz="2400" dirty="0">
                <a:solidFill>
                  <a:prstClr val="black"/>
                </a:solidFill>
              </a:rPr>
              <a:t>, LPC</a:t>
            </a:r>
          </a:p>
          <a:p>
            <a:pPr marL="0" lvl="0" indent="0" algn="ctr">
              <a:spcBef>
                <a:spcPts val="0"/>
              </a:spcBef>
              <a:buClr>
                <a:srgbClr val="5FCBEF"/>
              </a:buClr>
              <a:buNone/>
            </a:pPr>
            <a:r>
              <a:rPr lang="en-US" sz="2400" dirty="0">
                <a:solidFill>
                  <a:prstClr val="black"/>
                </a:solidFill>
              </a:rPr>
              <a:t>Aspire Executive Director</a:t>
            </a:r>
          </a:p>
          <a:p>
            <a:pPr marL="0" lvl="0" indent="0" algn="ctr">
              <a:spcBef>
                <a:spcPts val="0"/>
              </a:spcBef>
              <a:buClr>
                <a:srgbClr val="5FCBEF"/>
              </a:buClr>
              <a:buNone/>
            </a:pPr>
            <a:endParaRPr lang="en-US" sz="2400" dirty="0">
              <a:solidFill>
                <a:prstClr val="black"/>
              </a:solidFill>
            </a:endParaRPr>
          </a:p>
          <a:p>
            <a:pPr marL="0" lvl="0" indent="0" algn="ctr">
              <a:spcBef>
                <a:spcPts val="0"/>
              </a:spcBef>
              <a:buClr>
                <a:srgbClr val="5FCBEF"/>
              </a:buClr>
              <a:buNone/>
            </a:pPr>
            <a:r>
              <a:rPr lang="en-US" sz="2000" dirty="0">
                <a:solidFill>
                  <a:prstClr val="black"/>
                </a:solidFill>
              </a:rPr>
              <a:t>229.430.4005</a:t>
            </a:r>
          </a:p>
          <a:p>
            <a:pPr marL="0" lvl="0" indent="0" algn="ctr">
              <a:spcBef>
                <a:spcPts val="0"/>
              </a:spcBef>
              <a:buClr>
                <a:srgbClr val="5FCBEF"/>
              </a:buClr>
              <a:buNone/>
            </a:pPr>
            <a:r>
              <a:rPr lang="en-US" sz="2000" dirty="0">
                <a:solidFill>
                  <a:prstClr val="black"/>
                </a:solidFill>
              </a:rPr>
              <a:t>kbrooks@albanycsb.org </a:t>
            </a:r>
          </a:p>
          <a:p>
            <a:endParaRPr lang="en-US" dirty="0"/>
          </a:p>
        </p:txBody>
      </p:sp>
      <p:pic>
        <p:nvPicPr>
          <p:cNvPr id="4" name="Picture 3">
            <a:extLst>
              <a:ext uri="{FF2B5EF4-FFF2-40B4-BE49-F238E27FC236}">
                <a16:creationId xmlns:a16="http://schemas.microsoft.com/office/drawing/2014/main" id="{E7D26EFB-AC84-423A-9B33-B49F87BECCA7}"/>
              </a:ext>
            </a:extLst>
          </p:cNvPr>
          <p:cNvPicPr>
            <a:picLocks noChangeAspect="1"/>
          </p:cNvPicPr>
          <p:nvPr/>
        </p:nvPicPr>
        <p:blipFill>
          <a:blip r:embed="rId2"/>
          <a:stretch>
            <a:fillRect/>
          </a:stretch>
        </p:blipFill>
        <p:spPr>
          <a:xfrm>
            <a:off x="2442950" y="588425"/>
            <a:ext cx="3529890" cy="1457070"/>
          </a:xfrm>
          <a:prstGeom prst="rect">
            <a:avLst/>
          </a:prstGeom>
        </p:spPr>
      </p:pic>
    </p:spTree>
    <p:extLst>
      <p:ext uri="{BB962C8B-B14F-4D97-AF65-F5344CB8AC3E}">
        <p14:creationId xmlns:p14="http://schemas.microsoft.com/office/powerpoint/2010/main" val="2160438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AACSB-ASPIRE Name Change\ASPIRE\MAIN LOGOS\ASPIRE wheel plai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3034" y="141994"/>
            <a:ext cx="1814732" cy="15843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cstate="print"/>
          <a:stretch>
            <a:fillRect/>
          </a:stretch>
        </p:blipFill>
        <p:spPr>
          <a:xfrm rot="21096402">
            <a:off x="794070" y="1839838"/>
            <a:ext cx="8203842" cy="4443211"/>
          </a:xfrm>
          <a:prstGeom prst="rect">
            <a:avLst/>
          </a:prstGeom>
        </p:spPr>
      </p:pic>
      <p:sp>
        <p:nvSpPr>
          <p:cNvPr id="2" name="Date Placeholder 1"/>
          <p:cNvSpPr>
            <a:spLocks noGrp="1"/>
          </p:cNvSpPr>
          <p:nvPr>
            <p:ph type="dt" sz="half" idx="10"/>
          </p:nvPr>
        </p:nvSpPr>
        <p:spPr/>
        <p:txBody>
          <a:bodyPr/>
          <a:lstStyle/>
          <a:p>
            <a:fld id="{6B115C48-87C0-43BD-A910-58301F2D9430}" type="datetime1">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43093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6062" y="180305"/>
            <a:ext cx="11333408" cy="6370975"/>
          </a:xfrm>
          <a:prstGeom prst="rect">
            <a:avLst/>
          </a:prstGeom>
        </p:spPr>
        <p:txBody>
          <a:bodyPr wrap="square">
            <a:spAutoFit/>
          </a:bodyPr>
          <a:lstStyle/>
          <a:p>
            <a:pPr algn="ctr"/>
            <a:r>
              <a:rPr lang="en-US" sz="3600" b="0" i="0" u="none" strike="noStrike" baseline="0" dirty="0">
                <a:solidFill>
                  <a:srgbClr val="000000"/>
                </a:solidFill>
                <a:latin typeface="Gotham-Book"/>
              </a:rPr>
              <a:t>Resources:</a:t>
            </a:r>
          </a:p>
          <a:p>
            <a:pPr algn="ctr"/>
            <a:endParaRPr lang="en-US" sz="1400" dirty="0">
              <a:solidFill>
                <a:srgbClr val="000000"/>
              </a:solidFill>
              <a:latin typeface="Gotham-Book"/>
            </a:endParaRPr>
          </a:p>
          <a:p>
            <a:pPr algn="ctr"/>
            <a:endParaRPr lang="en-US" sz="1400" b="0" i="0" u="none" strike="noStrike" baseline="0" dirty="0">
              <a:solidFill>
                <a:srgbClr val="000000"/>
              </a:solidFill>
              <a:latin typeface="Gotham-Book"/>
            </a:endParaRPr>
          </a:p>
          <a:p>
            <a:pPr algn="ctr"/>
            <a:endParaRPr lang="en-US" sz="1400" dirty="0">
              <a:solidFill>
                <a:srgbClr val="000000"/>
              </a:solidFill>
              <a:latin typeface="Gotham-Book"/>
            </a:endParaRPr>
          </a:p>
          <a:p>
            <a:pPr algn="ctr"/>
            <a:endParaRPr lang="en-US" sz="1400" b="0" i="0" u="none" strike="noStrike" baseline="0" dirty="0">
              <a:solidFill>
                <a:srgbClr val="000000"/>
              </a:solidFill>
              <a:latin typeface="Gotham-Book"/>
            </a:endParaRPr>
          </a:p>
          <a:p>
            <a:endParaRPr lang="en-US" dirty="0">
              <a:solidFill>
                <a:srgbClr val="000000"/>
              </a:solidFill>
              <a:latin typeface="TimesNewRomanPSMT"/>
            </a:endParaRPr>
          </a:p>
          <a:p>
            <a:r>
              <a:rPr lang="en-US" dirty="0">
                <a:solidFill>
                  <a:srgbClr val="000000"/>
                </a:solidFill>
                <a:latin typeface="TimesNewRomanPSMT"/>
              </a:rPr>
              <a:t>Addressing Bullying  http://www.stopbullying.gov</a:t>
            </a:r>
          </a:p>
          <a:p>
            <a:endParaRPr lang="en-US" b="0" i="0" u="none" strike="noStrike" baseline="0" dirty="0">
              <a:solidFill>
                <a:srgbClr val="000000"/>
              </a:solidFill>
              <a:latin typeface="Gotham-Book"/>
            </a:endParaRPr>
          </a:p>
          <a:p>
            <a:r>
              <a:rPr lang="en-US" b="0" i="0" u="none" strike="noStrike" baseline="0" dirty="0">
                <a:solidFill>
                  <a:srgbClr val="000000"/>
                </a:solidFill>
                <a:latin typeface="Gotham-Book"/>
              </a:rPr>
              <a:t>Appendix: Helpful Resources and Websites</a:t>
            </a:r>
          </a:p>
          <a:p>
            <a:r>
              <a:rPr lang="en-US" b="0" i="1" u="none" strike="noStrike" baseline="0" dirty="0">
                <a:solidFill>
                  <a:srgbClr val="000000"/>
                </a:solidFill>
                <a:latin typeface="TimesNewRomanPS-ItalicMT"/>
              </a:rPr>
              <a:t>(Note: These organizations, materials and links are offered for informational purposes only and should not be construed </a:t>
            </a:r>
          </a:p>
          <a:p>
            <a:r>
              <a:rPr lang="en-US" b="0" i="1" u="none" strike="noStrike" baseline="0" dirty="0">
                <a:solidFill>
                  <a:srgbClr val="000000"/>
                </a:solidFill>
                <a:latin typeface="TimesNewRomanPS-ItalicMT"/>
              </a:rPr>
              <a:t>as an endorsement of the referenced organization’s programs or activities.)</a:t>
            </a:r>
          </a:p>
          <a:p>
            <a:endParaRPr lang="en-US" dirty="0">
              <a:solidFill>
                <a:srgbClr val="000000"/>
              </a:solidFill>
              <a:latin typeface="TimesNewRomanPSMT"/>
            </a:endParaRPr>
          </a:p>
          <a:p>
            <a:r>
              <a:rPr lang="en-US" dirty="0">
                <a:solidFill>
                  <a:srgbClr val="000000"/>
                </a:solidFill>
                <a:latin typeface="TimesNewRomanPSMT"/>
              </a:rPr>
              <a:t>Children’s Mental Health Awareness Day http://www.samhsa.gov/children</a:t>
            </a:r>
          </a:p>
          <a:p>
            <a:endParaRPr lang="en-US" dirty="0">
              <a:solidFill>
                <a:srgbClr val="000000"/>
              </a:solidFill>
              <a:latin typeface="TimesNewRomanPSMT"/>
            </a:endParaRPr>
          </a:p>
          <a:p>
            <a:r>
              <a:rPr lang="en-US" dirty="0">
                <a:solidFill>
                  <a:srgbClr val="000000"/>
                </a:solidFill>
                <a:latin typeface="TimesNewRomanPSMT"/>
              </a:rPr>
              <a:t>Find Youth Info  </a:t>
            </a:r>
            <a:r>
              <a:rPr lang="en-US" dirty="0">
                <a:solidFill>
                  <a:srgbClr val="000000"/>
                </a:solidFill>
                <a:latin typeface="TimesNewRomanPSMT"/>
                <a:hlinkClick r:id="rId2"/>
              </a:rPr>
              <a:t>http://www.findyouthinfo.gov</a:t>
            </a:r>
            <a:endParaRPr lang="en-US" dirty="0">
              <a:solidFill>
                <a:srgbClr val="000000"/>
              </a:solidFill>
              <a:latin typeface="TimesNewRomanPSMT"/>
            </a:endParaRPr>
          </a:p>
          <a:p>
            <a:r>
              <a:rPr lang="en-US" b="0" i="0" u="none" strike="noStrike" baseline="0" dirty="0">
                <a:solidFill>
                  <a:srgbClr val="FFFFFF"/>
                </a:solidFill>
                <a:latin typeface="Gotham-Book"/>
              </a:rPr>
              <a:t>Resources</a:t>
            </a:r>
          </a:p>
          <a:p>
            <a:r>
              <a:rPr lang="en-US" b="0" i="0" u="none" strike="noStrike" baseline="0" dirty="0">
                <a:solidFill>
                  <a:srgbClr val="000000"/>
                </a:solidFill>
                <a:latin typeface="TimesNewRomanPSMT"/>
              </a:rPr>
              <a:t>Information About Mental Health • http://www.MentalHealth.gov</a:t>
            </a:r>
          </a:p>
          <a:p>
            <a:endParaRPr lang="en-US" b="0" i="0" u="none" strike="noStrike" baseline="0" dirty="0">
              <a:solidFill>
                <a:srgbClr val="000000"/>
              </a:solidFill>
              <a:latin typeface="TimesNewRomanPSMT"/>
            </a:endParaRPr>
          </a:p>
          <a:p>
            <a:r>
              <a:rPr lang="en-US" b="0" i="0" u="none" strike="noStrike" baseline="0" dirty="0">
                <a:solidFill>
                  <a:srgbClr val="000000"/>
                </a:solidFill>
                <a:latin typeface="TimesNewRomanPSMT"/>
              </a:rPr>
              <a:t>Additional information you could use to host a conversation in your community http://www.CreatingCommunitySolutions.org</a:t>
            </a:r>
          </a:p>
          <a:p>
            <a:pPr algn="ctr"/>
            <a:r>
              <a:rPr lang="en-US" sz="1400" b="0" i="0" u="none" strike="noStrike" baseline="0" dirty="0">
                <a:solidFill>
                  <a:srgbClr val="FFFFFF"/>
                </a:solidFill>
                <a:latin typeface="Gotham-Book"/>
              </a:rPr>
              <a:t>sing Public Attitudes</a:t>
            </a:r>
          </a:p>
          <a:p>
            <a:pPr algn="ctr"/>
            <a:endParaRPr lang="en-US" sz="1400" b="0" i="0" u="none" strike="noStrike" baseline="0" dirty="0">
              <a:solidFill>
                <a:srgbClr val="000000"/>
              </a:solidFill>
              <a:latin typeface="TimesNewRomanPSMT"/>
            </a:endParaRPr>
          </a:p>
        </p:txBody>
      </p:sp>
      <p:pic>
        <p:nvPicPr>
          <p:cNvPr id="3" name="Picture 2" descr="L:\AACSB-ASPIRE Name Change\ASPIRE\MAIN LOGOS\ASPIRE wheel plai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814732" cy="1584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8529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093" y="437882"/>
            <a:ext cx="10723645" cy="6955750"/>
          </a:xfrm>
          <a:prstGeom prst="rect">
            <a:avLst/>
          </a:prstGeom>
        </p:spPr>
        <p:txBody>
          <a:bodyPr wrap="square">
            <a:spAutoFit/>
          </a:bodyPr>
          <a:lstStyle/>
          <a:p>
            <a:r>
              <a:rPr lang="en-US" b="0" i="0" u="none" strike="noStrike" baseline="0" dirty="0">
                <a:solidFill>
                  <a:srgbClr val="000000"/>
                </a:solidFill>
                <a:latin typeface="TimesNewRomanPSMT"/>
              </a:rPr>
              <a:t>				</a:t>
            </a:r>
            <a:r>
              <a:rPr lang="en-US" sz="3200" dirty="0">
                <a:solidFill>
                  <a:schemeClr val="accent1"/>
                </a:solidFill>
                <a:latin typeface="TimesNewRomanPSMT"/>
              </a:rPr>
              <a:t>Resources</a:t>
            </a:r>
          </a:p>
          <a:p>
            <a:endParaRPr lang="en-US" dirty="0">
              <a:solidFill>
                <a:srgbClr val="000000"/>
              </a:solidFill>
              <a:latin typeface="TimesNewRomanPSMT"/>
            </a:endParaRPr>
          </a:p>
          <a:p>
            <a:endParaRPr lang="en-US" dirty="0">
              <a:solidFill>
                <a:srgbClr val="000000"/>
              </a:solidFill>
              <a:latin typeface="TimesNewRomanPSMT"/>
            </a:endParaRPr>
          </a:p>
          <a:p>
            <a:endParaRPr lang="en-US" dirty="0">
              <a:solidFill>
                <a:srgbClr val="000000"/>
              </a:solidFill>
              <a:latin typeface="TimesNewRomanPSMT"/>
            </a:endParaRPr>
          </a:p>
          <a:p>
            <a:r>
              <a:rPr lang="en-US" dirty="0">
                <a:solidFill>
                  <a:srgbClr val="000000"/>
                </a:solidFill>
                <a:latin typeface="TimesNewRomanPSMT"/>
              </a:rPr>
              <a:t>National Institute of Mental Health (NIMH) http://www.nimh.nih.gov</a:t>
            </a:r>
          </a:p>
          <a:p>
            <a:endParaRPr lang="en-US" dirty="0">
              <a:solidFill>
                <a:srgbClr val="000000"/>
              </a:solidFill>
              <a:latin typeface="TimesNewRomanPSMT"/>
            </a:endParaRPr>
          </a:p>
          <a:p>
            <a:r>
              <a:rPr lang="en-US" dirty="0">
                <a:solidFill>
                  <a:srgbClr val="000000"/>
                </a:solidFill>
                <a:latin typeface="TimesNewRomanPSMT"/>
              </a:rPr>
              <a:t>National Registry for Evidence-Based Programs and Practices • http://www.nrepp.samhsa.gov</a:t>
            </a:r>
          </a:p>
          <a:p>
            <a:r>
              <a:rPr lang="en-US" dirty="0">
                <a:solidFill>
                  <a:srgbClr val="000000"/>
                </a:solidFill>
                <a:latin typeface="TimesNewRomanPSMT"/>
              </a:rPr>
              <a:t>National Center for Trauma-Informed Care   http://www.samhsa.gov/nctic</a:t>
            </a:r>
          </a:p>
          <a:p>
            <a:r>
              <a:rPr lang="en-US" dirty="0">
                <a:solidFill>
                  <a:srgbClr val="000000"/>
                </a:solidFill>
                <a:latin typeface="TimesNewRomanPSMT"/>
              </a:rPr>
              <a:t>Children’s Mental Health Initiative Technical Assistance Center  http://www.cmhnetwork.org</a:t>
            </a:r>
          </a:p>
          <a:p>
            <a:r>
              <a:rPr lang="en-US" dirty="0">
                <a:solidFill>
                  <a:srgbClr val="FFFFFF"/>
                </a:solidFill>
                <a:latin typeface="Gotham-Book"/>
              </a:rPr>
              <a:t>Recovery Support Services</a:t>
            </a:r>
          </a:p>
          <a:p>
            <a:r>
              <a:rPr lang="en-US" dirty="0">
                <a:solidFill>
                  <a:srgbClr val="000000"/>
                </a:solidFill>
                <a:latin typeface="TimesNewRomanPSMT"/>
              </a:rPr>
              <a:t>National Consumer Technical Assistance Centers •  http://ncstac.org/index.php</a:t>
            </a:r>
          </a:p>
          <a:p>
            <a:r>
              <a:rPr lang="en-US" dirty="0">
                <a:solidFill>
                  <a:srgbClr val="000000"/>
                </a:solidFill>
                <a:latin typeface="TimesNewRomanPSMT"/>
              </a:rPr>
              <a:t>Homeless Resource Center  http://www.homeless.samhsa.gov</a:t>
            </a:r>
          </a:p>
          <a:p>
            <a:r>
              <a:rPr lang="en-US" dirty="0">
                <a:solidFill>
                  <a:srgbClr val="000000"/>
                </a:solidFill>
                <a:latin typeface="TimesNewRomanPSMT"/>
              </a:rPr>
              <a:t>Shared Decision Making in Mental Health Tools  http://162.99.3.211/shared.asp</a:t>
            </a:r>
          </a:p>
          <a:p>
            <a:r>
              <a:rPr lang="en-US" dirty="0">
                <a:solidFill>
                  <a:srgbClr val="000000"/>
                </a:solidFill>
                <a:latin typeface="TimesNewRomanPSMT"/>
              </a:rPr>
              <a:t>College Drinking: Changing the Culture  </a:t>
            </a:r>
            <a:r>
              <a:rPr lang="en-US" dirty="0">
                <a:solidFill>
                  <a:srgbClr val="000000"/>
                </a:solidFill>
                <a:latin typeface="TimesNewRomanPSMT"/>
                <a:hlinkClick r:id="rId2"/>
              </a:rPr>
              <a:t>http://www.collegedrinkingprevention.gov</a:t>
            </a:r>
            <a:endParaRPr lang="en-US" dirty="0">
              <a:solidFill>
                <a:srgbClr val="000000"/>
              </a:solidFill>
              <a:latin typeface="TimesNewRomanPSMT"/>
            </a:endParaRPr>
          </a:p>
          <a:p>
            <a:endParaRPr lang="en-US" dirty="0">
              <a:solidFill>
                <a:srgbClr val="000000"/>
              </a:solidFill>
              <a:latin typeface="TimesNewRomanPSMT"/>
            </a:endParaRPr>
          </a:p>
          <a:p>
            <a:r>
              <a:rPr lang="en-US" dirty="0">
                <a:solidFill>
                  <a:srgbClr val="000000"/>
                </a:solidFill>
                <a:latin typeface="TimesNewRomanPSMT"/>
              </a:rPr>
              <a:t>Million Hearts   http://millionhearts.hhs.gov/index.html</a:t>
            </a:r>
          </a:p>
          <a:p>
            <a:endParaRPr lang="en-US" dirty="0">
              <a:solidFill>
                <a:srgbClr val="000000"/>
              </a:solidFill>
              <a:latin typeface="TimesNewRomanPSMT"/>
            </a:endParaRPr>
          </a:p>
          <a:p>
            <a:r>
              <a:rPr lang="en-US" dirty="0">
                <a:solidFill>
                  <a:srgbClr val="000000"/>
                </a:solidFill>
                <a:latin typeface="TimesNewRomanPSMT"/>
              </a:rPr>
              <a:t>Resource Center to Promote Acceptance, Dignity, and Social Inclusion •  http://promoteacceptance.samhsa.gov</a:t>
            </a:r>
          </a:p>
          <a:p>
            <a:endParaRPr lang="en-US" dirty="0">
              <a:solidFill>
                <a:srgbClr val="000000"/>
              </a:solidFill>
              <a:latin typeface="TimesNewRomanPSMT"/>
            </a:endParaRPr>
          </a:p>
          <a:p>
            <a:endParaRPr lang="en-US" dirty="0">
              <a:solidFill>
                <a:srgbClr val="000000"/>
              </a:solidFill>
              <a:latin typeface="TimesNewRomanPSMT"/>
            </a:endParaRPr>
          </a:p>
          <a:p>
            <a:pPr algn="ctr"/>
            <a:r>
              <a:rPr lang="en-US" dirty="0">
                <a:solidFill>
                  <a:srgbClr val="FFFFFF"/>
                </a:solidFill>
                <a:latin typeface="Gotham-Book"/>
              </a:rPr>
              <a:t>Evidence-Based Practices for Treatment</a:t>
            </a:r>
          </a:p>
          <a:p>
            <a:pPr algn="ctr"/>
            <a:endParaRPr lang="en-US" dirty="0">
              <a:solidFill>
                <a:srgbClr val="000000"/>
              </a:solidFill>
              <a:latin typeface="TimesNewRomanPSMT"/>
            </a:endParaRPr>
          </a:p>
          <a:p>
            <a:endParaRPr lang="en-US" dirty="0"/>
          </a:p>
        </p:txBody>
      </p:sp>
      <p:pic>
        <p:nvPicPr>
          <p:cNvPr id="3" name="Picture 2" descr="L:\AACSB-ASPIRE Name Change\ASPIRE\MAIN LOGOS\ASPIRE wheel plai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5" y="0"/>
            <a:ext cx="1814732" cy="1584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263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0018" y="178269"/>
            <a:ext cx="5138670" cy="613893"/>
          </a:xfrm>
        </p:spPr>
        <p:txBody>
          <a:bodyPr>
            <a:normAutofit fontScale="90000"/>
          </a:bodyPr>
          <a:lstStyle/>
          <a:p>
            <a:pPr algn="ctr"/>
            <a:r>
              <a:rPr lang="en-US" b="1" dirty="0"/>
              <a:t>Resources</a:t>
            </a:r>
          </a:p>
        </p:txBody>
      </p:sp>
      <p:sp>
        <p:nvSpPr>
          <p:cNvPr id="3" name="Content Placeholder 2"/>
          <p:cNvSpPr>
            <a:spLocks noGrp="1"/>
          </p:cNvSpPr>
          <p:nvPr>
            <p:ph idx="1"/>
          </p:nvPr>
        </p:nvSpPr>
        <p:spPr>
          <a:xfrm>
            <a:off x="180304" y="1584325"/>
            <a:ext cx="10173121" cy="5138670"/>
          </a:xfrm>
        </p:spPr>
        <p:txBody>
          <a:bodyPr>
            <a:normAutofit fontScale="92500" lnSpcReduction="20000"/>
          </a:bodyPr>
          <a:lstStyle/>
          <a:p>
            <a:pPr marL="0" indent="0">
              <a:spcAft>
                <a:spcPts val="600"/>
              </a:spcAft>
              <a:buNone/>
            </a:pPr>
            <a:r>
              <a:rPr lang="en-US" dirty="0"/>
              <a:t>SAMHSA-HRSA Center for Integrated Health Solutions: </a:t>
            </a:r>
            <a:r>
              <a:rPr lang="en-US" dirty="0">
                <a:hlinkClick r:id="rId2"/>
              </a:rPr>
              <a:t>www.Integration.SAMHSA.gov</a:t>
            </a:r>
            <a:r>
              <a:rPr lang="en-US" dirty="0"/>
              <a:t> </a:t>
            </a:r>
          </a:p>
          <a:p>
            <a:pPr marL="0" indent="0">
              <a:buNone/>
            </a:pPr>
            <a:r>
              <a:rPr lang="en-US" dirty="0">
                <a:solidFill>
                  <a:srgbClr val="000000"/>
                </a:solidFill>
                <a:latin typeface="TimesNewRomanPSMT"/>
              </a:rPr>
              <a:t>Substance Abuse and Mental Health Services Administration (SAMHSA) </a:t>
            </a:r>
            <a:r>
              <a:rPr lang="en-US" dirty="0">
                <a:solidFill>
                  <a:srgbClr val="000000"/>
                </a:solidFill>
                <a:latin typeface="TimesNewRomanPSMT"/>
                <a:hlinkClick r:id="rId3"/>
              </a:rPr>
              <a:t>http://www.SAMHSA.gov</a:t>
            </a:r>
            <a:endParaRPr lang="en-US" dirty="0">
              <a:solidFill>
                <a:srgbClr val="000000"/>
              </a:solidFill>
              <a:latin typeface="TimesNewRomanPSMT"/>
            </a:endParaRPr>
          </a:p>
          <a:p>
            <a:pPr marL="0" indent="0">
              <a:buNone/>
            </a:pPr>
            <a:r>
              <a:rPr lang="en-US" dirty="0">
                <a:solidFill>
                  <a:srgbClr val="000000"/>
                </a:solidFill>
                <a:latin typeface="TimesNewRomanPSMT"/>
              </a:rPr>
              <a:t>Suicide Prevention Resource Center • http://www.sprc.org</a:t>
            </a:r>
          </a:p>
          <a:p>
            <a:pPr marL="0" indent="0">
              <a:buNone/>
            </a:pPr>
            <a:r>
              <a:rPr lang="en-US" dirty="0">
                <a:solidFill>
                  <a:srgbClr val="000000"/>
                </a:solidFill>
                <a:latin typeface="TimesNewRomanPSMT"/>
              </a:rPr>
              <a:t>The Institute of Medicine’s </a:t>
            </a:r>
            <a:r>
              <a:rPr lang="en-US" i="1" dirty="0">
                <a:solidFill>
                  <a:srgbClr val="000000"/>
                </a:solidFill>
                <a:latin typeface="TimesNewRomanPS-ItalicMT"/>
              </a:rPr>
              <a:t>Preventing Mental, Emotional and Behavioral Disorders Among Young People</a:t>
            </a:r>
            <a:r>
              <a:rPr lang="en-US" dirty="0">
                <a:solidFill>
                  <a:srgbClr val="000000"/>
                </a:solidFill>
                <a:latin typeface="TimesNewRomanPSMT"/>
              </a:rPr>
              <a:t>: Progress and Possibilities</a:t>
            </a:r>
          </a:p>
          <a:p>
            <a:pPr marL="0" indent="0">
              <a:buNone/>
            </a:pPr>
            <a:r>
              <a:rPr lang="en-US" dirty="0">
                <a:solidFill>
                  <a:srgbClr val="000000"/>
                </a:solidFill>
                <a:latin typeface="TimesNewRomanPSMT"/>
              </a:rPr>
              <a:t>http://www.iom.edu/Reports/2009/Preventing-Mental-Emotionaland-Behavioral-Disorders-Among-Young-People-Progress-andPossibilities.aspx</a:t>
            </a:r>
          </a:p>
          <a:p>
            <a:pPr marL="0" indent="0">
              <a:buNone/>
            </a:pPr>
            <a:r>
              <a:rPr lang="en-US" dirty="0">
                <a:solidFill>
                  <a:srgbClr val="000000"/>
                </a:solidFill>
                <a:latin typeface="TimesNewRomanPSMT"/>
              </a:rPr>
              <a:t>Voice Awards  http://www.samhsa.gov/voiceawards</a:t>
            </a:r>
          </a:p>
          <a:p>
            <a:pPr marL="0" indent="0">
              <a:spcAft>
                <a:spcPts val="600"/>
              </a:spcAft>
              <a:buNone/>
            </a:pPr>
            <a:r>
              <a:rPr lang="en-US" dirty="0"/>
              <a:t>YouTube videos</a:t>
            </a:r>
          </a:p>
          <a:p>
            <a:pPr marL="457200" lvl="1" indent="0">
              <a:spcAft>
                <a:spcPts val="600"/>
              </a:spcAft>
              <a:buNone/>
            </a:pPr>
            <a:r>
              <a:rPr lang="en-US" i="1" dirty="0"/>
              <a:t>23 ½ Hours </a:t>
            </a:r>
            <a:r>
              <a:rPr lang="en-US" dirty="0"/>
              <a:t>by Dr. Mike Evans</a:t>
            </a:r>
          </a:p>
          <a:p>
            <a:pPr marL="0" indent="0">
              <a:spcAft>
                <a:spcPts val="600"/>
              </a:spcAft>
              <a:buNone/>
            </a:pPr>
            <a:r>
              <a:rPr lang="en-US" dirty="0"/>
              <a:t>Monitoring tools and educational materials</a:t>
            </a:r>
          </a:p>
          <a:p>
            <a:pPr marL="457200" lvl="1" indent="0">
              <a:spcAft>
                <a:spcPts val="600"/>
              </a:spcAft>
              <a:buNone/>
            </a:pPr>
            <a:r>
              <a:rPr lang="en-US" dirty="0"/>
              <a:t>CDC: </a:t>
            </a:r>
            <a:r>
              <a:rPr lang="en-US" dirty="0">
                <a:hlinkClick r:id="rId4"/>
              </a:rPr>
              <a:t>www.cdc.gov</a:t>
            </a:r>
            <a:r>
              <a:rPr lang="en-US" dirty="0"/>
              <a:t> </a:t>
            </a:r>
          </a:p>
          <a:p>
            <a:pPr marL="457200" lvl="1" indent="0">
              <a:spcAft>
                <a:spcPts val="600"/>
              </a:spcAft>
              <a:buNone/>
            </a:pPr>
            <a:r>
              <a:rPr lang="en-US" dirty="0"/>
              <a:t>American Heart Association: </a:t>
            </a:r>
            <a:r>
              <a:rPr lang="en-US" dirty="0">
                <a:hlinkClick r:id="rId5"/>
              </a:rPr>
              <a:t>www.heart.org</a:t>
            </a:r>
            <a:r>
              <a:rPr lang="en-US" dirty="0"/>
              <a:t> </a:t>
            </a:r>
          </a:p>
          <a:p>
            <a:pPr marL="457200" lvl="1" indent="0">
              <a:spcAft>
                <a:spcPts val="600"/>
              </a:spcAft>
              <a:buNone/>
            </a:pPr>
            <a:r>
              <a:rPr lang="en-US" dirty="0"/>
              <a:t>American Diabetes Association: </a:t>
            </a:r>
            <a:r>
              <a:rPr lang="en-US" dirty="0">
                <a:hlinkClick r:id="rId6"/>
              </a:rPr>
              <a:t>www.diabetes.org</a:t>
            </a:r>
            <a:r>
              <a:rPr lang="en-US" dirty="0"/>
              <a:t> </a:t>
            </a:r>
          </a:p>
          <a:p>
            <a:pPr lvl="1">
              <a:spcAft>
                <a:spcPts val="600"/>
              </a:spcAft>
            </a:pPr>
            <a:endParaRPr lang="en-US" dirty="0"/>
          </a:p>
        </p:txBody>
      </p:sp>
      <p:pic>
        <p:nvPicPr>
          <p:cNvPr id="6" name="Picture 5" descr="L:\AACSB-ASPIRE Name Change\ASPIRE\MAIN LOGOS\ASPIRE wheel plain.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0"/>
            <a:ext cx="1814732" cy="1584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96298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D58C0EB1-E49F-4B09-9110-87823B1A43C7}"/>
</file>

<file path=customXml/itemProps2.xml><?xml version="1.0" encoding="utf-8"?>
<ds:datastoreItem xmlns:ds="http://schemas.openxmlformats.org/officeDocument/2006/customXml" ds:itemID="{9E1FA2C7-2D03-4E4A-88C0-F7687E159606}"/>
</file>

<file path=customXml/itemProps3.xml><?xml version="1.0" encoding="utf-8"?>
<ds:datastoreItem xmlns:ds="http://schemas.openxmlformats.org/officeDocument/2006/customXml" ds:itemID="{3BD6829B-3410-42AE-925C-79DF00221645}"/>
</file>

<file path=docProps/app.xml><?xml version="1.0" encoding="utf-8"?>
<Properties xmlns="http://schemas.openxmlformats.org/officeDocument/2006/extended-properties" xmlns:vt="http://schemas.openxmlformats.org/officeDocument/2006/docPropsVTypes">
  <Template/>
  <TotalTime>7859</TotalTime>
  <Words>1208</Words>
  <Application>Microsoft Office PowerPoint</Application>
  <PresentationFormat>Widescreen</PresentationFormat>
  <Paragraphs>196</Paragraphs>
  <Slides>26</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26</vt:i4>
      </vt:variant>
    </vt:vector>
  </HeadingPairs>
  <TitlesOfParts>
    <vt:vector size="38" baseType="lpstr">
      <vt:lpstr>Arial</vt:lpstr>
      <vt:lpstr>Calibri</vt:lpstr>
      <vt:lpstr>Frutiger 45 Light</vt:lpstr>
      <vt:lpstr>Gotham-Book</vt:lpstr>
      <vt:lpstr>Times New Roman</vt:lpstr>
      <vt:lpstr>TimesNewRomanPS-ItalicMT</vt:lpstr>
      <vt:lpstr>TimesNewRomanPSMT</vt:lpstr>
      <vt:lpstr>Trebuchet MS</vt:lpstr>
      <vt:lpstr>Verdana</vt:lpstr>
      <vt:lpstr>Wingdings</vt:lpstr>
      <vt:lpstr>Wingdings 3</vt:lpstr>
      <vt:lpstr>Facet</vt:lpstr>
      <vt:lpstr>Behavioral Health Workforce in Rural Georgia </vt:lpstr>
      <vt:lpstr>PowerPoint Presentation</vt:lpstr>
      <vt:lpstr>        Georgia Department of Behavioral Health      and          Developmental Disability  System of Care</vt:lpstr>
      <vt:lpstr>PowerPoint Presentation</vt:lpstr>
      <vt:lpstr>PowerPoint Presentation</vt:lpstr>
      <vt:lpstr>PowerPoint Presentation</vt:lpstr>
      <vt:lpstr>PowerPoint Presentation</vt:lpstr>
      <vt:lpstr>Behavioral Health     is a Public Health Challenge! </vt:lpstr>
      <vt:lpstr>Behavioral Health Needs of a Community</vt:lpstr>
      <vt:lpstr>PowerPoint Presentation</vt:lpstr>
      <vt:lpstr> Behavioral Health Professional  Workforce Shortage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Brooks, Kay</dc:creator>
  <cp:lastModifiedBy>Kay Brooks</cp:lastModifiedBy>
  <cp:revision>220</cp:revision>
  <cp:lastPrinted>2017-09-28T20:32:44Z</cp:lastPrinted>
  <dcterms:created xsi:type="dcterms:W3CDTF">2015-11-07T18:23:34Z</dcterms:created>
  <dcterms:modified xsi:type="dcterms:W3CDTF">2017-11-03T16:19:42Z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