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sldIdLst>
    <p:sldId id="256" r:id="rId5"/>
    <p:sldId id="258" r:id="rId6"/>
    <p:sldId id="266" r:id="rId7"/>
    <p:sldId id="260" r:id="rId8"/>
    <p:sldId id="265" r:id="rId9"/>
    <p:sldId id="261" r:id="rId10"/>
    <p:sldId id="264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1" autoAdjust="0"/>
    <p:restoredTop sz="91810" autoAdjust="0"/>
  </p:normalViewPr>
  <p:slideViewPr>
    <p:cSldViewPr snapToGrid="0" snapToObjects="1">
      <p:cViewPr>
        <p:scale>
          <a:sx n="114" d="100"/>
          <a:sy n="114" d="100"/>
        </p:scale>
        <p:origin x="-1554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01" d="100"/>
          <a:sy n="101" d="100"/>
        </p:scale>
        <p:origin x="355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126900-5AC4-4D63-B176-E5F2FD344E9A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0E0644-BECE-46E7-A525-B37FB11D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725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E0644-BECE-46E7-A525-B37FB11D5CFD}" type="slidenum">
              <a:rPr lang="en-US" smtClean="0"/>
              <a:t>1</a:t>
            </a:fld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982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533900"/>
            <a:ext cx="5486400" cy="36004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E0644-BECE-46E7-A525-B37FB11D5CF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278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E0644-BECE-46E7-A525-B37FB11D5CF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609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E0644-BECE-46E7-A525-B37FB11D5CF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051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E0644-BECE-46E7-A525-B37FB11D5CF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86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E0644-BECE-46E7-A525-B37FB11D5CF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198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E0644-BECE-46E7-A525-B37FB11D5CF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0105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E0644-BECE-46E7-A525-B37FB11D5CF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696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103120" y="1556480"/>
            <a:ext cx="6583680" cy="4212496"/>
          </a:xfrm>
        </p:spPr>
        <p:txBody>
          <a:bodyPr anchor="t">
            <a:normAutofit/>
          </a:bodyPr>
          <a:lstStyle>
            <a:lvl1pPr algn="r">
              <a:defRPr sz="4800" b="0" cap="none" baseline="0">
                <a:solidFill>
                  <a:srgbClr val="073A7E"/>
                </a:solidFill>
                <a:latin typeface="Palatino"/>
                <a:cs typeface="Palatino"/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103120" y="879610"/>
            <a:ext cx="6583680" cy="498281"/>
          </a:xfrm>
        </p:spPr>
        <p:txBody>
          <a:bodyPr lIns="0" tIns="0" rIns="0" bIns="0" anchor="b">
            <a:normAutofit/>
          </a:bodyPr>
          <a:lstStyle>
            <a:lvl1pPr marL="0" indent="0" algn="r">
              <a:lnSpc>
                <a:spcPct val="70000"/>
              </a:lnSpc>
              <a:buNone/>
              <a:defRPr sz="1800" b="0" i="0" u="none">
                <a:solidFill>
                  <a:schemeClr val="tx2"/>
                </a:solidFill>
                <a:latin typeface="Calibri Light"/>
                <a:cs typeface="Calibri Ligh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Author</a:t>
            </a:r>
          </a:p>
          <a:p>
            <a:pPr lvl="0"/>
            <a:r>
              <a:rPr lang="en-US" dirty="0" smtClean="0"/>
              <a:t>Department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103120" y="1479734"/>
            <a:ext cx="6583680" cy="0"/>
          </a:xfrm>
          <a:prstGeom prst="line">
            <a:avLst/>
          </a:prstGeom>
          <a:ln w="508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2103120" y="426936"/>
            <a:ext cx="6583680" cy="276620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lnSpc>
                <a:spcPct val="70000"/>
              </a:lnSpc>
              <a:buNone/>
              <a:defRPr sz="1200" b="0" i="0" u="none">
                <a:solidFill>
                  <a:schemeClr val="tx2"/>
                </a:solidFill>
                <a:latin typeface="Calibri Light"/>
                <a:cs typeface="Calibri Ligh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DATE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35472" cy="6858001"/>
          </a:xfrm>
          <a:prstGeom prst="rect">
            <a:avLst/>
          </a:prstGeom>
        </p:spPr>
      </p:pic>
      <p:pic>
        <p:nvPicPr>
          <p:cNvPr id="8" name="Picture 7" descr="AYS-CSLF-BRG-CMYK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019" y="6045874"/>
            <a:ext cx="2691454" cy="67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7103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7" y="0"/>
            <a:ext cx="1345073" cy="6007608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1600200" y="2130425"/>
            <a:ext cx="7086600" cy="1470025"/>
          </a:xfrm>
        </p:spPr>
        <p:txBody>
          <a:bodyPr>
            <a:no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section title style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600200" y="3817636"/>
            <a:ext cx="7086600" cy="1821164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355080"/>
            <a:ext cx="4456323" cy="366396"/>
          </a:xfrm>
        </p:spPr>
        <p:txBody>
          <a:bodyPr/>
          <a:lstStyle/>
          <a:p>
            <a:r>
              <a:rPr lang="en-US" dirty="0" smtClean="0"/>
              <a:t>Author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8016" y="6355080"/>
            <a:ext cx="365760" cy="365125"/>
          </a:xfrm>
        </p:spPr>
        <p:txBody>
          <a:bodyPr/>
          <a:lstStyle/>
          <a:p>
            <a:fld id="{19FCD618-8022-1E4A-847D-8416D3E26E2E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6016752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YS-CSLF-BRG-CMYK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178" y="6126163"/>
            <a:ext cx="2691454" cy="67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973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Author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CD618-8022-1E4A-847D-8416D3E26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667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0010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1"/>
            <a:ext cx="3867912" cy="4319010"/>
          </a:xfrm>
        </p:spPr>
        <p:txBody>
          <a:bodyPr lIns="0" tIns="0" rIns="0" bIns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8888" y="1600201"/>
            <a:ext cx="3867912" cy="4319010"/>
          </a:xfrm>
        </p:spPr>
        <p:txBody>
          <a:bodyPr lIns="0" tIns="0" rIns="0" bIns="0" anchor="t" anchorCtr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Author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CD618-8022-1E4A-847D-8416D3E26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365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001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867912" cy="639762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292129"/>
            <a:ext cx="3867912" cy="3612485"/>
          </a:xfrm>
        </p:spPr>
        <p:txBody>
          <a:bodyPr lIns="0" tIns="0" rIns="0" b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18888" y="1535113"/>
            <a:ext cx="3867912" cy="639762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18888" y="2292130"/>
            <a:ext cx="3867912" cy="3612484"/>
          </a:xfrm>
        </p:spPr>
        <p:txBody>
          <a:bodyPr lIns="0" tIns="0" rIns="0" b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Author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CD618-8022-1E4A-847D-8416D3E26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969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Author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CD618-8022-1E4A-847D-8416D3E26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410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Author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CD618-8022-1E4A-847D-8416D3E26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540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274076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273051"/>
            <a:ext cx="5029200" cy="5646160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94531"/>
            <a:ext cx="2740768" cy="4424680"/>
          </a:xfrm>
        </p:spPr>
        <p:txBody>
          <a:bodyPr lIns="0" tIns="0" rIns="0" bIns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Author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CD618-8022-1E4A-847D-8416D3E26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406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12648"/>
            <a:ext cx="8001000" cy="343014"/>
          </a:xfrm>
        </p:spPr>
        <p:txBody>
          <a:bodyPr anchor="t" anchorCtr="0">
            <a:noAutofit/>
          </a:bodyPr>
          <a:lstStyle>
            <a:lvl1pPr algn="l"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1656795"/>
            <a:ext cx="8001000" cy="421862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182382"/>
            <a:ext cx="8001000" cy="382593"/>
          </a:xfrm>
        </p:spPr>
        <p:txBody>
          <a:bodyPr lIns="0" tIns="0" rIns="0" bIns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Author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CD618-8022-1E4A-847D-8416D3E26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124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Author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CD618-8022-1E4A-847D-8416D3E26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793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31152" y="274637"/>
            <a:ext cx="1755648" cy="561441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74639"/>
            <a:ext cx="5963718" cy="561537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Author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CD618-8022-1E4A-847D-8416D3E26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505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YS-CSLF-BRG-CMYK.eps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178" y="6126163"/>
            <a:ext cx="2691454" cy="67120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001000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1"/>
            <a:ext cx="8001000" cy="43117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126164"/>
            <a:ext cx="4816275" cy="59531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50" b="0" i="0">
                <a:solidFill>
                  <a:schemeClr val="accent3"/>
                </a:solidFill>
                <a:latin typeface="Calibri Light"/>
                <a:cs typeface="Calibri Light"/>
              </a:defRPr>
            </a:lvl1pPr>
          </a:lstStyle>
          <a:p>
            <a:r>
              <a:rPr lang="en-US" dirty="0" smtClean="0"/>
              <a:t>Author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016" y="6355080"/>
            <a:ext cx="36576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50" b="0" i="0">
                <a:solidFill>
                  <a:schemeClr val="accent3"/>
                </a:solidFill>
                <a:latin typeface="Calibri Light"/>
                <a:cs typeface="Calibri Light"/>
              </a:defRPr>
            </a:lvl1pPr>
          </a:lstStyle>
          <a:p>
            <a:fld id="{19FCD618-8022-1E4A-847D-8416D3E26E2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6015474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788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Palatino"/>
          <a:ea typeface="+mj-ea"/>
          <a:cs typeface="Palatino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tx1"/>
          </a:solidFill>
          <a:latin typeface="Calibri Light"/>
          <a:ea typeface="+mn-ea"/>
          <a:cs typeface="Calibri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tx1"/>
          </a:solidFill>
          <a:latin typeface="Calibri Light"/>
          <a:ea typeface="+mn-ea"/>
          <a:cs typeface="Calibri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/>
          </a:solidFill>
          <a:latin typeface="Calibri Light"/>
          <a:ea typeface="+mn-ea"/>
          <a:cs typeface="Calibri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Calibri Light"/>
          <a:ea typeface="+mn-ea"/>
          <a:cs typeface="Calibri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/>
          </a:solidFill>
          <a:latin typeface="Calibri Light"/>
          <a:ea typeface="+mn-ea"/>
          <a:cs typeface="Calibri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lwheeler2@gsu.ed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Georgia Municipal Incorporation and Annexation concerns and Practices in Other States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Dr. Laura Wheeler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 smtClean="0"/>
              <a:t>September 22, 2015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35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8280" y="2156460"/>
            <a:ext cx="6880860" cy="3665220"/>
          </a:xfrm>
        </p:spPr>
        <p:txBody>
          <a:bodyPr/>
          <a:lstStyle/>
          <a:p>
            <a:r>
              <a:rPr lang="en-US" dirty="0" smtClean="0"/>
              <a:t>Authority for granting incorporation varies by state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dirty="0" smtClean="0"/>
              <a:t>General Assembly – FL, NC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dirty="0" smtClean="0"/>
              <a:t>County Commissioners – Miami-Dade County</a:t>
            </a:r>
            <a:r>
              <a:rPr lang="en-US" dirty="0"/>
              <a:t> </a:t>
            </a:r>
            <a:r>
              <a:rPr lang="en-US" dirty="0" smtClean="0"/>
              <a:t>FL, TN, SC, MD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dirty="0" smtClean="0"/>
              <a:t>Review boards/commissions – WA, CA, WI, MN</a:t>
            </a:r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CD618-8022-1E4A-847D-8416D3E26E2E}" type="slidenum">
              <a:rPr lang="en-US" smtClean="0"/>
              <a:t>2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575474" y="268339"/>
            <a:ext cx="7086600" cy="1470025"/>
          </a:xfrm>
        </p:spPr>
        <p:txBody>
          <a:bodyPr/>
          <a:lstStyle/>
          <a:p>
            <a:r>
              <a:rPr lang="en-US" dirty="0" smtClean="0"/>
              <a:t>The process is political.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89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CD618-8022-1E4A-847D-8416D3E26E2E}" type="slidenum">
              <a:rPr lang="en-US" smtClean="0"/>
              <a:t>3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699261" y="289560"/>
            <a:ext cx="6934200" cy="1898904"/>
          </a:xfrm>
        </p:spPr>
        <p:txBody>
          <a:bodyPr/>
          <a:lstStyle/>
          <a:p>
            <a:r>
              <a:rPr lang="en-US" dirty="0" smtClean="0"/>
              <a:t>The process should require input from all affected parties.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546861" y="2581713"/>
            <a:ext cx="7086600" cy="3123517"/>
          </a:xfrm>
        </p:spPr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Petition requirements – SC, TN, FL, MD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Minimum distance requirements from an established municipality – SC, TN, FL, NC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Impacts to </a:t>
            </a:r>
            <a:r>
              <a:rPr lang="en-US" dirty="0"/>
              <a:t>other </a:t>
            </a:r>
            <a:r>
              <a:rPr lang="en-US" dirty="0" smtClean="0"/>
              <a:t>areas/governments – FL, NC, WA</a:t>
            </a:r>
            <a:r>
              <a:rPr lang="en-US" dirty="0"/>
              <a:t>, CA, </a:t>
            </a:r>
            <a:r>
              <a:rPr lang="en-US" dirty="0" smtClean="0"/>
              <a:t>WI, MN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0540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CD618-8022-1E4A-847D-8416D3E26E2E}" type="slidenum">
              <a:rPr lang="en-US" smtClean="0"/>
              <a:t>4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402997" y="275420"/>
            <a:ext cx="7476598" cy="1905919"/>
          </a:xfrm>
        </p:spPr>
        <p:txBody>
          <a:bodyPr/>
          <a:lstStyle/>
          <a:p>
            <a:r>
              <a:rPr lang="en-US" dirty="0" smtClean="0"/>
              <a:t>There is not a formalized coordination of services between county and local governments.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506894" y="3313723"/>
            <a:ext cx="7086600" cy="2187917"/>
          </a:xfrm>
        </p:spPr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Provision of municipal services – NC, WI, SC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Spheres of Influence – NC, CA</a:t>
            </a:r>
            <a:endParaRPr lang="en-US" dirty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Regional/County growth plans – TN, WA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4652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CD618-8022-1E4A-847D-8416D3E26E2E}" type="slidenum">
              <a:rPr lang="en-US" smtClean="0"/>
              <a:t>5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598823" y="260084"/>
            <a:ext cx="7086600" cy="844816"/>
          </a:xfrm>
        </p:spPr>
        <p:txBody>
          <a:bodyPr/>
          <a:lstStyle/>
          <a:p>
            <a:r>
              <a:rPr lang="en-US" dirty="0" smtClean="0"/>
              <a:t>Boundaries may be arbitrary.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506894" y="2537460"/>
            <a:ext cx="7086600" cy="3116580"/>
          </a:xfrm>
        </p:spPr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Boundary requirements.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Some commissions have the authority to adjust the boundaries.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Allowed excluded groups the option of joining the incorporated area.</a:t>
            </a:r>
          </a:p>
        </p:txBody>
      </p:sp>
    </p:spTree>
    <p:extLst>
      <p:ext uri="{BB962C8B-B14F-4D97-AF65-F5344CB8AC3E}">
        <p14:creationId xmlns:p14="http://schemas.microsoft.com/office/powerpoint/2010/main" val="86326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CD618-8022-1E4A-847D-8416D3E26E2E}" type="slidenum">
              <a:rPr lang="en-US" smtClean="0"/>
              <a:t>6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598823" y="263651"/>
            <a:ext cx="7086600" cy="1873621"/>
          </a:xfrm>
        </p:spPr>
        <p:txBody>
          <a:bodyPr/>
          <a:lstStyle/>
          <a:p>
            <a:r>
              <a:rPr lang="en-US" dirty="0" smtClean="0"/>
              <a:t>Finances can influence the decision to incorporate or annex unincorporated areas.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506894" y="2537460"/>
            <a:ext cx="7086600" cy="3301480"/>
          </a:xfrm>
        </p:spPr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Prohibit creation of islands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Require provision of more services or more expensive services – SC, NC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Revenue neutral incorporation – CA, FL, WA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Tax-base sharing plan - MN</a:t>
            </a:r>
          </a:p>
        </p:txBody>
      </p:sp>
    </p:spTree>
    <p:extLst>
      <p:ext uri="{BB962C8B-B14F-4D97-AF65-F5344CB8AC3E}">
        <p14:creationId xmlns:p14="http://schemas.microsoft.com/office/powerpoint/2010/main" val="99368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CD618-8022-1E4A-847D-8416D3E26E2E}" type="slidenum">
              <a:rPr lang="en-US" smtClean="0"/>
              <a:t>7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598823" y="161024"/>
            <a:ext cx="7086600" cy="1332496"/>
          </a:xfrm>
        </p:spPr>
        <p:txBody>
          <a:bodyPr/>
          <a:lstStyle/>
          <a:p>
            <a:r>
              <a:rPr lang="en-US" dirty="0" smtClean="0"/>
              <a:t>Alternatives to incorporation or annexation.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506894" y="2278380"/>
            <a:ext cx="7400886" cy="3139440"/>
          </a:xfrm>
        </p:spPr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Increased local/neighborhood representation to county board of commissioners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Designate neighborhoods with some planning authority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Residential improvement districts</a:t>
            </a:r>
          </a:p>
        </p:txBody>
      </p:sp>
    </p:spTree>
    <p:extLst>
      <p:ext uri="{BB962C8B-B14F-4D97-AF65-F5344CB8AC3E}">
        <p14:creationId xmlns:p14="http://schemas.microsoft.com/office/powerpoint/2010/main" val="267912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CD618-8022-1E4A-847D-8416D3E26E2E}" type="slidenum">
              <a:rPr lang="en-US" smtClean="0"/>
              <a:t>8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598823" y="161024"/>
            <a:ext cx="7086600" cy="1332496"/>
          </a:xfrm>
        </p:spPr>
        <p:txBody>
          <a:bodyPr/>
          <a:lstStyle/>
          <a:p>
            <a:pPr algn="ctr"/>
            <a:r>
              <a:rPr lang="en-US" dirty="0" smtClean="0"/>
              <a:t>Thank You.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506894" y="2278380"/>
            <a:ext cx="7400886" cy="3139440"/>
          </a:xfrm>
        </p:spPr>
        <p:txBody>
          <a:bodyPr/>
          <a:lstStyle/>
          <a:p>
            <a:pPr algn="ctr"/>
            <a:r>
              <a:rPr lang="en-US" dirty="0" smtClean="0"/>
              <a:t>Contact Information: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Dr. Laura Wheeler</a:t>
            </a:r>
          </a:p>
          <a:p>
            <a:pPr algn="ctr"/>
            <a:r>
              <a:rPr lang="en-US" dirty="0" smtClean="0">
                <a:hlinkClick r:id="rId3"/>
              </a:rPr>
              <a:t>lwheeler2@gsu.edu</a:t>
            </a:r>
            <a:endParaRPr lang="en-US" dirty="0" smtClean="0"/>
          </a:p>
          <a:p>
            <a:pPr algn="ctr"/>
            <a:r>
              <a:rPr lang="en-US" dirty="0" smtClean="0"/>
              <a:t>404-413-0258</a:t>
            </a:r>
          </a:p>
        </p:txBody>
      </p:sp>
    </p:spTree>
    <p:extLst>
      <p:ext uri="{BB962C8B-B14F-4D97-AF65-F5344CB8AC3E}">
        <p14:creationId xmlns:p14="http://schemas.microsoft.com/office/powerpoint/2010/main" val="117916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LF PowerPoint Template-Design 3">
  <a:themeElements>
    <a:clrScheme name="Custom 1">
      <a:dk1>
        <a:sysClr val="windowText" lastClr="000000"/>
      </a:dk1>
      <a:lt1>
        <a:sysClr val="window" lastClr="FFFFFF"/>
      </a:lt1>
      <a:dk2>
        <a:srgbClr val="544E47"/>
      </a:dk2>
      <a:lt2>
        <a:srgbClr val="EEECE1"/>
      </a:lt2>
      <a:accent1>
        <a:srgbClr val="B34738"/>
      </a:accent1>
      <a:accent2>
        <a:srgbClr val="C0634D"/>
      </a:accent2>
      <a:accent3>
        <a:srgbClr val="D59077"/>
      </a:accent3>
      <a:accent4>
        <a:srgbClr val="69665E"/>
      </a:accent4>
      <a:accent5>
        <a:srgbClr val="E8982F"/>
      </a:accent5>
      <a:accent6>
        <a:srgbClr val="EEA94C"/>
      </a:accent6>
      <a:hlink>
        <a:srgbClr val="073A7E"/>
      </a:hlink>
      <a:folHlink>
        <a:srgbClr val="979087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Meeting Notice</_ResourceType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7171C1-4AD7-4E37-9DEA-87251C4CC155}"/>
</file>

<file path=customXml/itemProps2.xml><?xml version="1.0" encoding="utf-8"?>
<ds:datastoreItem xmlns:ds="http://schemas.openxmlformats.org/officeDocument/2006/customXml" ds:itemID="{7D246037-B341-4B06-91DE-0EED2942495F}"/>
</file>

<file path=customXml/itemProps3.xml><?xml version="1.0" encoding="utf-8"?>
<ds:datastoreItem xmlns:ds="http://schemas.openxmlformats.org/officeDocument/2006/customXml" ds:itemID="{BDF3D0B8-F6E5-4C34-B857-AB36D05871D2}"/>
</file>

<file path=docProps/app.xml><?xml version="1.0" encoding="utf-8"?>
<Properties xmlns="http://schemas.openxmlformats.org/officeDocument/2006/extended-properties" xmlns:vt="http://schemas.openxmlformats.org/officeDocument/2006/docPropsVTypes">
  <Template>CSLF PowerPoint Template-Design 3.thmx</Template>
  <TotalTime>1875</TotalTime>
  <Words>270</Words>
  <Application>Microsoft Office PowerPoint</Application>
  <PresentationFormat>On-screen Show (4:3)</PresentationFormat>
  <Paragraphs>50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CSLF PowerPoint Template-Design 3</vt:lpstr>
      <vt:lpstr>Georgia Municipal Incorporation and Annexation concerns and Practices in Other States</vt:lpstr>
      <vt:lpstr>The process is political.</vt:lpstr>
      <vt:lpstr>The process should require input from all affected parties.</vt:lpstr>
      <vt:lpstr>There is not a formalized coordination of services between county and local governments.</vt:lpstr>
      <vt:lpstr>Boundaries may be arbitrary.</vt:lpstr>
      <vt:lpstr>Finances can influence the decision to incorporate or annex unincorporated areas.</vt:lpstr>
      <vt:lpstr>Alternatives to incorporation or annexation.</vt:lpstr>
      <vt:lpstr>Thank You.</vt:lpstr>
    </vt:vector>
  </TitlesOfParts>
  <Company>Typographic Solutions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Mary Sommers</dc:creator>
  <cp:lastModifiedBy>Tanner, Stephanie</cp:lastModifiedBy>
  <cp:revision>132</cp:revision>
  <dcterms:created xsi:type="dcterms:W3CDTF">2015-02-06T19:19:27Z</dcterms:created>
  <dcterms:modified xsi:type="dcterms:W3CDTF">2015-09-22T20:04:57Z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