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bin" ContentType="application/vnd.openxmlformats-officedocument.presentationml.printerSettings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eg"/>
  <Default Extension="emf" ContentType="image/x-emf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4" r:id="rId1"/>
  </p:sldMasterIdLst>
  <p:notesMasterIdLst>
    <p:notesMasterId r:id="rId16"/>
  </p:notesMasterIdLst>
  <p:handoutMasterIdLst>
    <p:handoutMasterId r:id="rId17"/>
  </p:handoutMasterIdLst>
  <p:sldIdLst>
    <p:sldId id="257" r:id="rId2"/>
    <p:sldId id="258" r:id="rId3"/>
    <p:sldId id="261" r:id="rId4"/>
    <p:sldId id="259" r:id="rId5"/>
    <p:sldId id="260" r:id="rId6"/>
    <p:sldId id="262" r:id="rId7"/>
    <p:sldId id="267" r:id="rId8"/>
    <p:sldId id="263" r:id="rId9"/>
    <p:sldId id="264" r:id="rId10"/>
    <p:sldId id="268" r:id="rId11"/>
    <p:sldId id="265" r:id="rId12"/>
    <p:sldId id="269" r:id="rId13"/>
    <p:sldId id="266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34" d="100"/>
          <a:sy n="134" d="100"/>
        </p:scale>
        <p:origin x="-248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printerSettings" Target="printerSettings/printerSettings1.bin"/><Relationship Id="rId8" Type="http://schemas.openxmlformats.org/officeDocument/2006/relationships/slide" Target="slides/slide7.xml"/><Relationship Id="rId2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5" Type="http://schemas.openxmlformats.org/officeDocument/2006/relationships/customXml" Target="../customXml/item3.xml"/><Relationship Id="rId20" Type="http://schemas.openxmlformats.org/officeDocument/2006/relationships/viewProps" Target="viewProps.xml"/><Relationship Id="rId1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4" Type="http://schemas.openxmlformats.org/officeDocument/2006/relationships/customXml" Target="../customXml/item2.xml"/><Relationship Id="rId15" Type="http://schemas.openxmlformats.org/officeDocument/2006/relationships/slide" Target="slides/slide14.xml"/><Relationship Id="rId5" Type="http://schemas.openxmlformats.org/officeDocument/2006/relationships/slide" Target="slides/slide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9" Type="http://schemas.openxmlformats.org/officeDocument/2006/relationships/slide" Target="slides/slide8.xml"/><Relationship Id="rId22" Type="http://schemas.openxmlformats.org/officeDocument/2006/relationships/tableStyles" Target="tableStyles.xml"/><Relationship Id="rId14" Type="http://schemas.openxmlformats.org/officeDocument/2006/relationships/slide" Target="slides/slide13.xml"/><Relationship Id="rId4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8B63C6-97F0-E049-A895-0A70A83C981C}" type="datetimeFigureOut">
              <a:rPr lang="en-US" smtClean="0"/>
              <a:t>8/12/18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38067E-A08E-1B42-8460-251DFBAC93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5161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E3455F-13F4-E140-8C35-38BFA39734AB}" type="datetimeFigureOut">
              <a:rPr lang="en-US" smtClean="0"/>
              <a:t>8/12/18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B3C432-2AEF-424F-994A-DDE11EB44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9807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u="sng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9344CC3-F34E-534B-B597-A982226A7C7B}" type="slidenum">
              <a:rPr lang="en-US" sz="1200" u="none"/>
              <a:pPr/>
              <a:t>2</a:t>
            </a:fld>
            <a:endParaRPr lang="en-US" sz="1200" u="none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u="sng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5C012B9-87C8-964A-B372-BC5E1621E5A3}" type="slidenum">
              <a:rPr lang="en-US" sz="1200" u="none"/>
              <a:pPr/>
              <a:t>3</a:t>
            </a:fld>
            <a:endParaRPr lang="en-US" sz="1200" u="none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u="sng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7D515B7-5424-304B-8AFE-265CA28DC1DD}" type="slidenum">
              <a:rPr lang="en-US" sz="1200" u="none"/>
              <a:pPr/>
              <a:t>5</a:t>
            </a:fld>
            <a:endParaRPr lang="en-US" sz="1200" u="none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9457F-F75F-1140-8F99-7B0D98490E4C}" type="datetime1">
              <a:rPr lang="en-US" smtClean="0"/>
              <a:t>8/12/18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Dr. Leslie Stuart &amp; Associates 2012-2018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A117C-9E20-E140-B0E0-B0FEFE394A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DE56-8E30-884A-BF87-509F46F01E0F}" type="datetime1">
              <a:rPr lang="en-US" smtClean="0"/>
              <a:t>8/12/18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Dr. Leslie Stuart &amp; Associates 2012-2018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A117C-9E20-E140-B0E0-B0FEFE394A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D9711-4713-9E4A-8556-E2D52CA438FE}" type="datetime1">
              <a:rPr lang="en-US" smtClean="0"/>
              <a:t>8/12/18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Dr. Leslie Stuart &amp; Associates 2012-2018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A117C-9E20-E140-B0E0-B0FEFE394A9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56D51-BA00-8D43-B5DE-3D1FB35FECE8}" type="datetime1">
              <a:rPr lang="en-US" smtClean="0"/>
              <a:t>8/12/18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Dr. Leslie Stuart &amp; Associates 2012-2018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A117C-9E20-E140-B0E0-B0FEFE394A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B8E6B-28B0-A94B-A60F-9769CF31E462}" type="datetime1">
              <a:rPr lang="en-US" smtClean="0"/>
              <a:t>8/12/18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Dr. Leslie Stuart &amp; Associates 2012-2018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A117C-9E20-E140-B0E0-B0FEFE394A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D07BD-52CF-F945-AB13-3915213CF002}" type="datetime1">
              <a:rPr lang="en-US" smtClean="0"/>
              <a:t>8/12/18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Dr. Leslie Stuart &amp; Associates 2012-2018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A117C-9E20-E140-B0E0-B0FEFE394A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FCD01-A1FA-3041-A043-2AAA873FB3BD}" type="datetime1">
              <a:rPr lang="en-US" smtClean="0"/>
              <a:t>8/12/18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Dr. Leslie Stuart &amp; Associates 2012-2018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A117C-9E20-E140-B0E0-B0FEFE394A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56CC-48A7-484B-AD2E-E204A7665FF4}" type="datetime1">
              <a:rPr lang="en-US" smtClean="0"/>
              <a:t>8/12/18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Dr. Leslie Stuart &amp; Associates 2012-2018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A117C-9E20-E140-B0E0-B0FEFE394A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7950E-951D-2046-B13D-6BB8F5A53F33}" type="datetime1">
              <a:rPr lang="en-US" smtClean="0"/>
              <a:t>8/12/18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Dr. Leslie Stuart &amp; Associates 2012-2018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A117C-9E20-E140-B0E0-B0FEFE394A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E0C9-4F2F-C94B-89A3-4D4A0742A3F1}" type="datetime1">
              <a:rPr lang="en-US" smtClean="0"/>
              <a:t>8/12/18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Dr. Leslie Stuart &amp; Associates 2012-2018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A117C-9E20-E140-B0E0-B0FEFE394A9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5AAA9-F4D7-8B4E-8EB0-51B2CFBB417B}" type="datetime1">
              <a:rPr lang="en-US" smtClean="0"/>
              <a:t>8/12/18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Dr. Leslie Stuart &amp; Associates 2012-2018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A117C-9E20-E140-B0E0-B0FEFE394A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B02FD-4EA6-844C-8A45-0BDA5C773C99}" type="datetime1">
              <a:rPr lang="en-US" smtClean="0"/>
              <a:t>8/12/18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Dr. Leslie Stuart &amp; Associates 2012-2018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A117C-9E20-E140-B0E0-B0FEFE394A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3B4F4A81-0E3D-F443-B95B-BF67FCCBC8DC}" type="datetime1">
              <a:rPr lang="en-US" smtClean="0"/>
              <a:t>8/12/18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© Dr. Leslie Stuart &amp; Associates 2012-2018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75CA117C-9E20-E140-B0E0-B0FEFE394A9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190812"/>
          </a:xfrm>
        </p:spPr>
        <p:txBody>
          <a:bodyPr/>
          <a:lstStyle/>
          <a:p>
            <a:r>
              <a:rPr lang="en-US" sz="4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Senate Committee on Dyslexia</a:t>
            </a:r>
            <a:endParaRPr lang="en-US" sz="4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Picture 3" descr="LAS logo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916" y="2103089"/>
            <a:ext cx="5334000" cy="21463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22554" y="1467529"/>
            <a:ext cx="2331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August 17</a:t>
            </a:r>
            <a:r>
              <a:rPr lang="en-US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2018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73785" y="4387983"/>
            <a:ext cx="41935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1100 Johnson Ferry Road, Suite 230</a:t>
            </a:r>
          </a:p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Atlanta, GA  30342</a:t>
            </a:r>
          </a:p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404-943-9494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drlesliestuart.com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615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010400" cy="1066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/>
                <a:cs typeface="Franklin Gothic Book"/>
              </a:rPr>
              <a:t>D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/>
                <a:cs typeface="Franklin Gothic Book"/>
              </a:rPr>
              <a:t>efinitions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Franklin Gothic Book"/>
              <a:cs typeface="Franklin Gothic Book"/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909820"/>
            <a:ext cx="7772400" cy="4689522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 typeface="Wingdings" charset="0"/>
              <a:buNone/>
            </a:pPr>
            <a:endParaRPr lang="en-US" sz="2800" dirty="0" smtClean="0">
              <a:latin typeface="Franklin Gothic Book" charset="0"/>
              <a:ea typeface="ＭＳ Ｐゴシック" charset="0"/>
              <a:cs typeface="ＭＳ Ｐゴシック" charset="0"/>
            </a:endParaRPr>
          </a:p>
          <a:p>
            <a:pPr algn="ctr" eaLnBrk="1" hangingPunct="1">
              <a:lnSpc>
                <a:spcPct val="120000"/>
              </a:lnSpc>
              <a:buFont typeface="Wingdings" charset="0"/>
              <a:buNone/>
            </a:pPr>
            <a:r>
              <a:rPr lang="en-US" b="1" i="1" u="sng" dirty="0" smtClean="0">
                <a:latin typeface="Franklin Gothic Book" charset="0"/>
                <a:ea typeface="ＭＳ Ｐゴシック" charset="0"/>
                <a:cs typeface="ＭＳ Ｐゴシック" charset="0"/>
              </a:rPr>
              <a:t>dyslexia</a:t>
            </a:r>
            <a:r>
              <a:rPr lang="en-US" b="1" i="1" dirty="0">
                <a:latin typeface="Franklin Gothic Book" charset="0"/>
                <a:ea typeface="ＭＳ Ｐゴシック" charset="0"/>
                <a:cs typeface="ＭＳ Ｐゴシック" charset="0"/>
              </a:rPr>
              <a:t>:  Specific Learning Disorder with Impairments in </a:t>
            </a:r>
            <a:r>
              <a:rPr lang="en-US" b="1" i="1" dirty="0" smtClean="0">
                <a:latin typeface="Franklin Gothic Book" charset="0"/>
                <a:ea typeface="ＭＳ Ｐゴシック" charset="0"/>
                <a:cs typeface="ＭＳ Ｐゴシック" charset="0"/>
              </a:rPr>
              <a:t>Reading</a:t>
            </a:r>
            <a:endParaRPr lang="en-US" dirty="0">
              <a:latin typeface="Franklin Gothic Book" charset="0"/>
              <a:ea typeface="ＭＳ Ｐゴシック" charset="0"/>
              <a:cs typeface="ＭＳ Ｐゴシック" charset="0"/>
            </a:endParaRPr>
          </a:p>
          <a:p>
            <a:pPr algn="ctr" eaLnBrk="1" hangingPunct="1">
              <a:lnSpc>
                <a:spcPct val="120000"/>
              </a:lnSpc>
              <a:buFont typeface="Wingdings" charset="0"/>
              <a:buNone/>
            </a:pPr>
            <a:r>
              <a:rPr lang="en-US" b="1" i="1" u="sng" dirty="0" smtClean="0">
                <a:latin typeface="Franklin Gothic Book" charset="0"/>
                <a:ea typeface="ＭＳ Ｐゴシック" charset="0"/>
                <a:cs typeface="ＭＳ Ｐゴシック" charset="0"/>
              </a:rPr>
              <a:t>dysgraphia</a:t>
            </a:r>
            <a:r>
              <a:rPr lang="en-US" b="1" i="1" dirty="0">
                <a:latin typeface="Franklin Gothic Book" charset="0"/>
                <a:ea typeface="ＭＳ Ｐゴシック" charset="0"/>
                <a:cs typeface="ＭＳ Ｐゴシック" charset="0"/>
              </a:rPr>
              <a:t>: Specific Learning Disorder with Impairments in Written </a:t>
            </a:r>
            <a:r>
              <a:rPr lang="en-US" b="1" i="1" dirty="0" smtClean="0">
                <a:latin typeface="Franklin Gothic Book" charset="0"/>
                <a:ea typeface="ＭＳ Ｐゴシック" charset="0"/>
                <a:cs typeface="ＭＳ Ｐゴシック" charset="0"/>
              </a:rPr>
              <a:t>Expression</a:t>
            </a:r>
            <a:endParaRPr lang="en-US" b="1" i="1" u="sng" dirty="0">
              <a:latin typeface="Franklin Gothic Book" charset="0"/>
              <a:ea typeface="ＭＳ Ｐゴシック" charset="0"/>
              <a:cs typeface="ＭＳ Ｐゴシック" charset="0"/>
            </a:endParaRPr>
          </a:p>
          <a:p>
            <a:pPr algn="ctr" eaLnBrk="1" hangingPunct="1">
              <a:lnSpc>
                <a:spcPct val="120000"/>
              </a:lnSpc>
              <a:buFont typeface="Wingdings" charset="0"/>
              <a:buNone/>
            </a:pPr>
            <a:r>
              <a:rPr lang="en-US" b="1" i="1" u="sng" dirty="0" smtClean="0">
                <a:latin typeface="Franklin Gothic Book" charset="0"/>
                <a:ea typeface="ＭＳ Ｐゴシック" charset="0"/>
                <a:cs typeface="ＭＳ Ｐゴシック" charset="0"/>
              </a:rPr>
              <a:t>dyscalculia</a:t>
            </a:r>
            <a:r>
              <a:rPr lang="en-US" b="1" i="1" dirty="0">
                <a:latin typeface="Franklin Gothic Book" charset="0"/>
                <a:ea typeface="ＭＳ Ｐゴシック" charset="0"/>
                <a:cs typeface="ＭＳ Ｐゴシック" charset="0"/>
              </a:rPr>
              <a:t>:  Specific Learning Disorder with Impairments in Mathematics</a:t>
            </a:r>
            <a:endParaRPr lang="en-US" b="1" i="1" u="sng" dirty="0">
              <a:latin typeface="Franklin Gothic Book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3294" y="6275668"/>
            <a:ext cx="4840941" cy="365125"/>
          </a:xfrm>
        </p:spPr>
        <p:txBody>
          <a:bodyPr/>
          <a:lstStyle/>
          <a:p>
            <a:pPr algn="ctr"/>
            <a:r>
              <a:rPr lang="en-US" dirty="0" smtClean="0"/>
              <a:t>© Dr. Leslie Stuart &amp; Associates 2012-2018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384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-76200"/>
            <a:ext cx="77724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Franklin Gothic Book"/>
                <a:ea typeface="+mj-ea"/>
                <a:cs typeface="Franklin Gothic Book"/>
              </a:rPr>
              <a:t>Dyslexia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idx="1"/>
          </p:nvPr>
        </p:nvSpPr>
        <p:spPr>
          <a:xfrm>
            <a:off x="298939" y="1412789"/>
            <a:ext cx="8610600" cy="4171461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 typeface="Arial"/>
              <a:buChar char="•"/>
            </a:pPr>
            <a:r>
              <a:rPr lang="en-US" dirty="0">
                <a:latin typeface="Franklin Gothic Book" charset="0"/>
                <a:ea typeface="ＭＳ Ｐゴシック" charset="0"/>
                <a:cs typeface="ＭＳ Ｐゴシック" charset="0"/>
              </a:rPr>
              <a:t>A specific type of language-based learning disability that affects decoding, spelling, and aspects of writing</a:t>
            </a:r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lang="en-US" dirty="0" smtClean="0">
                <a:latin typeface="Franklin Gothic Book" charset="0"/>
                <a:ea typeface="ＭＳ Ｐゴシック" charset="0"/>
                <a:cs typeface="ＭＳ Ｐゴシック" charset="0"/>
              </a:rPr>
              <a:t>Caused by underlying deficits in processing the phonological components of language </a:t>
            </a:r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lang="en-US" dirty="0" smtClean="0">
                <a:latin typeface="Franklin Gothic Book" charset="0"/>
                <a:ea typeface="ＭＳ Ｐゴシック" charset="0"/>
                <a:cs typeface="ＭＳ Ｐゴシック" charset="0"/>
              </a:rPr>
              <a:t>Sometimes </a:t>
            </a:r>
            <a:r>
              <a:rPr lang="en-US" dirty="0">
                <a:latin typeface="Franklin Gothic Book" charset="0"/>
                <a:ea typeface="ＭＳ Ｐゴシック" charset="0"/>
                <a:cs typeface="ＭＳ Ｐゴシック" charset="0"/>
              </a:rPr>
              <a:t>accompanied by deficits in visual processing</a:t>
            </a:r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lang="en-US" dirty="0">
                <a:latin typeface="Franklin Gothic Book" charset="0"/>
                <a:ea typeface="ＭＳ Ｐゴシック" charset="0"/>
                <a:cs typeface="ＭＳ Ｐゴシック" charset="0"/>
              </a:rPr>
              <a:t>We also see difficulty with rote memory tasks, such as memorizing math </a:t>
            </a:r>
            <a:r>
              <a:rPr lang="en-US" dirty="0" smtClean="0">
                <a:latin typeface="Franklin Gothic Book" charset="0"/>
                <a:ea typeface="ＭＳ Ｐゴシック" charset="0"/>
                <a:cs typeface="ＭＳ Ｐゴシック" charset="0"/>
              </a:rPr>
              <a:t>facts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n-US" dirty="0">
                <a:latin typeface="Franklin Gothic Book" charset="0"/>
                <a:ea typeface="ＭＳ Ｐゴシック" charset="0"/>
                <a:cs typeface="ＭＳ Ｐゴシック" charset="0"/>
              </a:rPr>
              <a:t>**Dyslexia is NOT reading or writing backwards**</a:t>
            </a:r>
          </a:p>
          <a:p>
            <a:pPr eaLnBrk="1" hangingPunct="1">
              <a:lnSpc>
                <a:spcPct val="90000"/>
              </a:lnSpc>
              <a:buFont typeface="Wingdings" charset="0"/>
              <a:buChar char=""/>
            </a:pPr>
            <a:endParaRPr lang="en-US" sz="2800" dirty="0">
              <a:latin typeface="Franklin Gothic Book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50601" y="6275668"/>
            <a:ext cx="4840941" cy="365125"/>
          </a:xfrm>
        </p:spPr>
        <p:txBody>
          <a:bodyPr/>
          <a:lstStyle/>
          <a:p>
            <a:pPr algn="ctr"/>
            <a:r>
              <a:rPr lang="en-US" dirty="0" smtClean="0"/>
              <a:t>© Dr. Leslie Stuart &amp; Associates 2012-2018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355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934925"/>
          </a:xfrm>
        </p:spPr>
        <p:txBody>
          <a:bodyPr/>
          <a:lstStyle/>
          <a:p>
            <a:r>
              <a:rPr lang="en-US" dirty="0" smtClean="0">
                <a:solidFill>
                  <a:srgbClr val="3A4228"/>
                </a:solidFill>
                <a:latin typeface="Franklin Gothic Book"/>
                <a:cs typeface="Franklin Gothic Book"/>
              </a:rPr>
              <a:t>Early Signs of Dyslexia</a:t>
            </a:r>
            <a:endParaRPr lang="en-US" dirty="0">
              <a:solidFill>
                <a:srgbClr val="3A4228"/>
              </a:solidFill>
              <a:latin typeface="Franklin Gothic Book"/>
              <a:cs typeface="Franklin Gothic Boo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476997"/>
            <a:ext cx="8042276" cy="4343400"/>
          </a:xfrm>
        </p:spPr>
        <p:txBody>
          <a:bodyPr>
            <a:normAutofit lnSpcReduction="10000"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Franklin Gothic Book"/>
                <a:cs typeface="Franklin Gothic Book"/>
              </a:rPr>
              <a:t>Difficulty learning to speak, language delays;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Franklin Gothic Book"/>
                <a:cs typeface="Franklin Gothic Book"/>
              </a:rPr>
              <a:t>Difficulty learning letters and sounds;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Franklin Gothic Book"/>
                <a:cs typeface="Franklin Gothic Book"/>
              </a:rPr>
              <a:t>Difficulty rhyming;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Franklin Gothic Book"/>
                <a:cs typeface="Franklin Gothic Book"/>
              </a:rPr>
              <a:t>Weak organization of expressive language, both written and oral;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Franklin Gothic Book"/>
                <a:cs typeface="Franklin Gothic Book"/>
              </a:rPr>
              <a:t>Labored reading, impacting comprehension;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Franklin Gothic Book"/>
                <a:cs typeface="Franklin Gothic Book"/>
              </a:rPr>
              <a:t>Problems spelling;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Franklin Gothic Book"/>
                <a:cs typeface="Franklin Gothic Book"/>
              </a:rPr>
              <a:t>Difficulty doing math operations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50601" y="6275668"/>
            <a:ext cx="4840941" cy="365125"/>
          </a:xfrm>
        </p:spPr>
        <p:txBody>
          <a:bodyPr/>
          <a:lstStyle/>
          <a:p>
            <a:pPr algn="ctr"/>
            <a:r>
              <a:rPr lang="en-US" dirty="0" smtClean="0"/>
              <a:t>© Dr. Leslie Stuart &amp; Associates 2012-2018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28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153383"/>
            <a:ext cx="77724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/>
                <a:ea typeface="+mj-ea"/>
                <a:cs typeface="Franklin Gothic Book"/>
              </a:rPr>
              <a:t>80% of children with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/>
                <a:ea typeface="+mj-ea"/>
                <a:cs typeface="Franklin Gothic Book"/>
              </a:rPr>
              <a:t>Learning Disabilities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/>
                <a:ea typeface="+mj-ea"/>
                <a:cs typeface="Franklin Gothic Book"/>
              </a:rPr>
              <a:t>have problems with reading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3808667"/>
            <a:ext cx="7286625" cy="1530350"/>
          </a:xfrm>
        </p:spPr>
        <p:txBody>
          <a:bodyPr/>
          <a:lstStyle/>
          <a:p>
            <a:pPr algn="ctr" eaLnBrk="1" hangingPunct="1">
              <a:buFont typeface="Wingdings" charset="0"/>
              <a:buNone/>
            </a:pPr>
            <a:r>
              <a:rPr lang="en-US" dirty="0">
                <a:latin typeface="Franklin Gothic Book" charset="0"/>
                <a:ea typeface="ＭＳ Ｐゴシック" charset="0"/>
                <a:cs typeface="ＭＳ Ｐゴシック" charset="0"/>
              </a:rPr>
              <a:t>A Reading Disorder can affect learning in most academic subjects</a:t>
            </a:r>
          </a:p>
          <a:p>
            <a:pPr algn="ctr" eaLnBrk="1" hangingPunct="1">
              <a:buFont typeface="Wingdings" charset="0"/>
              <a:buNone/>
            </a:pPr>
            <a:endParaRPr lang="en-US" sz="2800" dirty="0">
              <a:latin typeface="Franklin Gothic Book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838200" y="1336295"/>
            <a:ext cx="7772400" cy="60171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/>
                <a:cs typeface="Franklin Gothic Book"/>
              </a:rPr>
              <a:t>2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/>
                <a:cs typeface="Franklin Gothic Book"/>
              </a:rPr>
              <a:t>0% of the general population has Dyslexia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/>
              <a:cs typeface="Franklin Gothic Book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55820" y="6275668"/>
            <a:ext cx="4840941" cy="365125"/>
          </a:xfrm>
        </p:spPr>
        <p:txBody>
          <a:bodyPr/>
          <a:lstStyle/>
          <a:p>
            <a:pPr algn="ctr"/>
            <a:r>
              <a:rPr lang="en-US" dirty="0" smtClean="0"/>
              <a:t>© Dr. Leslie Stuart &amp; Associates 2012-2018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116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87645"/>
            <a:ext cx="8042276" cy="98231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3A4228"/>
                </a:solidFill>
                <a:latin typeface="Franklin Gothic Book"/>
                <a:cs typeface="Franklin Gothic Book"/>
              </a:rPr>
              <a:t>Importance of Early Identification</a:t>
            </a:r>
            <a:endParaRPr lang="en-US" dirty="0">
              <a:solidFill>
                <a:srgbClr val="3A4228"/>
              </a:solidFill>
              <a:latin typeface="Franklin Gothic Book"/>
              <a:cs typeface="Franklin Gothic Boo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2093020"/>
            <a:ext cx="8042276" cy="2929941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Franklin Gothic Book"/>
                <a:cs typeface="Franklin Gothic Book"/>
              </a:rPr>
              <a:t>90% of children at risk for reading problems can become at least average readers by the second grade if they are given intensive training in kindergarten and first grade.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Franklin Gothic Book"/>
                <a:cs typeface="Franklin Gothic Book"/>
              </a:rPr>
              <a:t>The earlier parents and teachers become aware of a child’s difficulty and provide appropriate help, the greater that child’s chances are of becoming a fluent reader.</a:t>
            </a:r>
          </a:p>
          <a:p>
            <a:endParaRPr lang="en-US" dirty="0">
              <a:solidFill>
                <a:srgbClr val="1F1F1F"/>
              </a:solidFill>
              <a:latin typeface="OpenSans-Regular"/>
            </a:endParaRPr>
          </a:p>
          <a:p>
            <a:endParaRPr lang="en-US" dirty="0" smtClean="0">
              <a:solidFill>
                <a:srgbClr val="1F1F1F"/>
              </a:solidFill>
              <a:latin typeface="OpenSans-Regular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50601" y="6275668"/>
            <a:ext cx="4840941" cy="365125"/>
          </a:xfrm>
        </p:spPr>
        <p:txBody>
          <a:bodyPr/>
          <a:lstStyle/>
          <a:p>
            <a:pPr algn="ctr"/>
            <a:r>
              <a:rPr lang="en-US" smtClean="0"/>
              <a:t>© Dr. Leslie Stuart &amp; Associates 2012-2018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923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87228"/>
            <a:ext cx="8042276" cy="133695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3A4228"/>
                </a:solidFill>
                <a:latin typeface="Franklin Gothic Book"/>
                <a:cs typeface="Franklin Gothic Book"/>
              </a:rPr>
              <a:t>Comprehensive Psychological Evaluations</a:t>
            </a:r>
            <a:endParaRPr lang="en-US" dirty="0">
              <a:solidFill>
                <a:srgbClr val="3A4228"/>
              </a:solidFill>
              <a:latin typeface="Franklin Gothic Book"/>
              <a:cs typeface="Franklin Gothic Boo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4184"/>
            <a:ext cx="8229600" cy="4847492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lang="en-US" dirty="0" smtClean="0">
                <a:latin typeface="Franklin Gothic Book"/>
                <a:cs typeface="Franklin Gothic Book"/>
              </a:rPr>
              <a:t>IQ/Intellect;</a:t>
            </a:r>
          </a:p>
          <a:p>
            <a:pPr>
              <a:lnSpc>
                <a:spcPct val="70000"/>
              </a:lnSpc>
            </a:pPr>
            <a:r>
              <a:rPr lang="en-US" dirty="0" smtClean="0">
                <a:latin typeface="Franklin Gothic Book"/>
                <a:cs typeface="Franklin Gothic Book"/>
              </a:rPr>
              <a:t>Academic achievement;</a:t>
            </a:r>
          </a:p>
          <a:p>
            <a:pPr>
              <a:lnSpc>
                <a:spcPct val="70000"/>
              </a:lnSpc>
            </a:pPr>
            <a:r>
              <a:rPr lang="en-US" dirty="0" smtClean="0">
                <a:latin typeface="Franklin Gothic Book"/>
                <a:cs typeface="Franklin Gothic Book"/>
              </a:rPr>
              <a:t>Auditory, visual, phonological processing;</a:t>
            </a:r>
          </a:p>
          <a:p>
            <a:pPr>
              <a:lnSpc>
                <a:spcPct val="70000"/>
              </a:lnSpc>
            </a:pPr>
            <a:r>
              <a:rPr lang="en-US" dirty="0" smtClean="0">
                <a:latin typeface="Franklin Gothic Book"/>
                <a:cs typeface="Franklin Gothic Book"/>
              </a:rPr>
              <a:t>Learning/memory;</a:t>
            </a:r>
          </a:p>
          <a:p>
            <a:pPr>
              <a:lnSpc>
                <a:spcPct val="70000"/>
              </a:lnSpc>
            </a:pPr>
            <a:r>
              <a:rPr lang="en-US" dirty="0" smtClean="0">
                <a:latin typeface="Franklin Gothic Book"/>
                <a:cs typeface="Franklin Gothic Book"/>
              </a:rPr>
              <a:t>Attention/concentration;</a:t>
            </a:r>
          </a:p>
          <a:p>
            <a:pPr>
              <a:lnSpc>
                <a:spcPct val="70000"/>
              </a:lnSpc>
            </a:pPr>
            <a:r>
              <a:rPr lang="en-US" dirty="0" smtClean="0">
                <a:latin typeface="Franklin Gothic Book"/>
                <a:cs typeface="Franklin Gothic Book"/>
              </a:rPr>
              <a:t>Executive Functioning;</a:t>
            </a:r>
          </a:p>
          <a:p>
            <a:pPr>
              <a:lnSpc>
                <a:spcPct val="70000"/>
              </a:lnSpc>
            </a:pPr>
            <a:r>
              <a:rPr lang="en-US" dirty="0" smtClean="0">
                <a:latin typeface="Franklin Gothic Book"/>
                <a:cs typeface="Franklin Gothic Book"/>
              </a:rPr>
              <a:t>Social Emotional Functioning</a:t>
            </a:r>
          </a:p>
          <a:p>
            <a:pPr marL="0" indent="0">
              <a:lnSpc>
                <a:spcPct val="70000"/>
              </a:lnSpc>
              <a:buNone/>
            </a:pPr>
            <a:endParaRPr lang="en-US" sz="800" dirty="0" smtClean="0">
              <a:latin typeface="Franklin Gothic Book"/>
              <a:cs typeface="Franklin Gothic Book"/>
            </a:endParaRPr>
          </a:p>
          <a:p>
            <a:pPr marL="0" indent="0" algn="ctr">
              <a:lnSpc>
                <a:spcPct val="70000"/>
              </a:lnSpc>
              <a:buNone/>
            </a:pPr>
            <a:r>
              <a:rPr lang="en-US" dirty="0" smtClean="0">
                <a:latin typeface="Franklin Gothic Book"/>
                <a:cs typeface="Franklin Gothic Book"/>
              </a:rPr>
              <a:t>**It is just as important to rule out a disorder as it is to diagnose one**</a:t>
            </a:r>
            <a:endParaRPr lang="en-US" dirty="0">
              <a:latin typeface="Franklin Gothic Book"/>
              <a:cs typeface="Franklin Gothic Book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50601" y="6289113"/>
            <a:ext cx="4840941" cy="365125"/>
          </a:xfrm>
        </p:spPr>
        <p:txBody>
          <a:bodyPr/>
          <a:lstStyle/>
          <a:p>
            <a:pPr algn="ctr"/>
            <a:r>
              <a:rPr lang="en-US" dirty="0" smtClean="0"/>
              <a:t>© Dr. Leslie Stuart &amp; Associates 2012-2018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204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515099"/>
            <a:ext cx="8042276" cy="764334"/>
          </a:xfrm>
        </p:spPr>
        <p:txBody>
          <a:bodyPr/>
          <a:lstStyle/>
          <a:p>
            <a:r>
              <a:rPr lang="en-US" dirty="0" smtClean="0">
                <a:solidFill>
                  <a:srgbClr val="3A4228"/>
                </a:solidFill>
                <a:latin typeface="Franklin Gothic Book"/>
                <a:cs typeface="Franklin Gothic Book"/>
              </a:rPr>
              <a:t>Remediation</a:t>
            </a:r>
            <a:endParaRPr lang="en-US" dirty="0">
              <a:solidFill>
                <a:srgbClr val="3A4228"/>
              </a:solidFill>
              <a:latin typeface="Franklin Gothic Book"/>
              <a:cs typeface="Franklin Gothic Boo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Franklin Gothic Book"/>
                <a:cs typeface="Franklin Gothic Book"/>
              </a:rPr>
              <a:t>Improving the skills: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Franklin Gothic Book"/>
                <a:cs typeface="Franklin Gothic Book"/>
              </a:rPr>
              <a:t>The </a:t>
            </a:r>
            <a:r>
              <a:rPr lang="en-US" dirty="0">
                <a:latin typeface="Franklin Gothic Book"/>
                <a:cs typeface="Franklin Gothic Book"/>
              </a:rPr>
              <a:t>brains of dyslexic children can be </a:t>
            </a:r>
            <a:r>
              <a:rPr lang="en-US" dirty="0" smtClean="0">
                <a:latin typeface="Franklin Gothic Book"/>
                <a:cs typeface="Franklin Gothic Book"/>
              </a:rPr>
              <a:t>rewired after </a:t>
            </a:r>
            <a:r>
              <a:rPr lang="en-US" dirty="0">
                <a:latin typeface="Franklin Gothic Book"/>
                <a:cs typeface="Franklin Gothic Book"/>
              </a:rPr>
              <a:t>undergoing intensive remediation </a:t>
            </a:r>
            <a:r>
              <a:rPr lang="en-US" dirty="0" smtClean="0">
                <a:latin typeface="Franklin Gothic Book"/>
                <a:cs typeface="Franklin Gothic Book"/>
              </a:rPr>
              <a:t>training;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Franklin Gothic Book"/>
                <a:cs typeface="Franklin Gothic Book"/>
              </a:rPr>
              <a:t>These children’s brains can function </a:t>
            </a:r>
            <a:r>
              <a:rPr lang="en-US" dirty="0">
                <a:latin typeface="Franklin Gothic Book"/>
                <a:cs typeface="Franklin Gothic Book"/>
              </a:rPr>
              <a:t>more like those found in </a:t>
            </a:r>
            <a:r>
              <a:rPr lang="en-US" dirty="0" smtClean="0">
                <a:latin typeface="Franklin Gothic Book"/>
                <a:cs typeface="Franklin Gothic Book"/>
              </a:rPr>
              <a:t>typical readers;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Franklin Gothic Book"/>
                <a:cs typeface="Franklin Gothic Book"/>
              </a:rPr>
              <a:t>The earlier we remediate, the more improved the self-esteem and self-confidence.</a:t>
            </a:r>
          </a:p>
          <a:p>
            <a:pPr marL="0" indent="0">
              <a:buNone/>
            </a:pPr>
            <a:endParaRPr lang="en-US" dirty="0">
              <a:latin typeface="Franklin Gothic Book"/>
              <a:cs typeface="Franklin Gothic Book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50601" y="6267896"/>
            <a:ext cx="4840941" cy="365125"/>
          </a:xfrm>
        </p:spPr>
        <p:txBody>
          <a:bodyPr/>
          <a:lstStyle/>
          <a:p>
            <a:pPr algn="ctr"/>
            <a:r>
              <a:rPr lang="en-US" dirty="0" smtClean="0"/>
              <a:t>© Dr. Leslie Stuart &amp; Associates 2012-2018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944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628826"/>
            <a:ext cx="8042276" cy="688516"/>
          </a:xfrm>
        </p:spPr>
        <p:txBody>
          <a:bodyPr/>
          <a:lstStyle/>
          <a:p>
            <a:r>
              <a:rPr lang="en-US" dirty="0" smtClean="0">
                <a:solidFill>
                  <a:srgbClr val="3A4228"/>
                </a:solidFill>
                <a:latin typeface="Franklin Gothic Book"/>
                <a:cs typeface="Franklin Gothic Book"/>
              </a:rPr>
              <a:t>Instruction</a:t>
            </a:r>
            <a:endParaRPr lang="en-US" dirty="0">
              <a:solidFill>
                <a:srgbClr val="3A4228"/>
              </a:solidFill>
              <a:latin typeface="Franklin Gothic Book"/>
              <a:cs typeface="Franklin Gothic Boo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856028"/>
            <a:ext cx="8042276" cy="328064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>
                <a:latin typeface="Franklin Gothic Book"/>
                <a:cs typeface="Franklin Gothic Book"/>
              </a:rPr>
              <a:t>Multisensory Structured Language Remediation:</a:t>
            </a:r>
          </a:p>
          <a:p>
            <a:pPr marL="0" indent="0" algn="just">
              <a:buNone/>
            </a:pPr>
            <a:r>
              <a:rPr lang="en-US" dirty="0" smtClean="0">
                <a:latin typeface="Franklin Gothic Book"/>
                <a:cs typeface="Franklin Gothic Book"/>
              </a:rPr>
              <a:t>Provides students with explicit training using a systematic and sequential approach to learning the structure of language. Listening, speaking, reading, and writing are taught together, using all the senses to enhance the student’s memory and learning. </a:t>
            </a:r>
            <a:endParaRPr lang="en-US" dirty="0">
              <a:latin typeface="Franklin Gothic Book"/>
              <a:cs typeface="Franklin Gothic Book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50600" y="6275668"/>
            <a:ext cx="4840941" cy="365125"/>
          </a:xfrm>
        </p:spPr>
        <p:txBody>
          <a:bodyPr/>
          <a:lstStyle/>
          <a:p>
            <a:pPr algn="ctr"/>
            <a:r>
              <a:rPr lang="en-US" dirty="0" smtClean="0"/>
              <a:t>© Dr. Leslie Stuart &amp; Associates 2012-2018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488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35955"/>
            <a:ext cx="8042276" cy="877917"/>
          </a:xfrm>
        </p:spPr>
        <p:txBody>
          <a:bodyPr/>
          <a:lstStyle/>
          <a:p>
            <a:r>
              <a:rPr lang="en-US" dirty="0" smtClean="0">
                <a:solidFill>
                  <a:srgbClr val="3A4228"/>
                </a:solidFill>
                <a:latin typeface="Franklin Gothic Book"/>
                <a:cs typeface="Franklin Gothic Book"/>
              </a:rPr>
              <a:t>Instruction (Cont.)</a:t>
            </a:r>
            <a:endParaRPr lang="en-US" dirty="0">
              <a:solidFill>
                <a:srgbClr val="3A4228"/>
              </a:solidFill>
              <a:latin typeface="Franklin Gothic Book"/>
              <a:cs typeface="Franklin Gothic Boo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922" y="1474002"/>
            <a:ext cx="8929077" cy="4705181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dirty="0" smtClean="0">
                <a:solidFill>
                  <a:srgbClr val="1F1F1F"/>
                </a:solidFill>
                <a:latin typeface="Franklin Gothic Book"/>
                <a:cs typeface="Franklin Gothic Book"/>
              </a:rPr>
              <a:t>With multisensory </a:t>
            </a:r>
            <a:r>
              <a:rPr lang="en-US" dirty="0">
                <a:solidFill>
                  <a:srgbClr val="1F1F1F"/>
                </a:solidFill>
                <a:latin typeface="Franklin Gothic Book"/>
                <a:cs typeface="Franklin Gothic Book"/>
              </a:rPr>
              <a:t>r</a:t>
            </a:r>
            <a:r>
              <a:rPr lang="en-US" dirty="0" smtClean="0">
                <a:solidFill>
                  <a:srgbClr val="1F1F1F"/>
                </a:solidFill>
                <a:latin typeface="Franklin Gothic Book"/>
                <a:cs typeface="Franklin Gothic Book"/>
              </a:rPr>
              <a:t>emediation, these skills  are taught:</a:t>
            </a:r>
          </a:p>
          <a:p>
            <a:pPr>
              <a:lnSpc>
                <a:spcPct val="80000"/>
              </a:lnSpc>
              <a:buFont typeface="Arial"/>
              <a:buChar char="•"/>
            </a:pPr>
            <a:r>
              <a:rPr lang="en-US" dirty="0" smtClean="0">
                <a:solidFill>
                  <a:srgbClr val="1F1F1F"/>
                </a:solidFill>
                <a:latin typeface="Franklin Gothic Book"/>
                <a:cs typeface="Franklin Gothic Book"/>
              </a:rPr>
              <a:t>Phonemic awareness (breaking words into individual speech sounds and putting them back together)</a:t>
            </a:r>
          </a:p>
          <a:p>
            <a:pPr>
              <a:lnSpc>
                <a:spcPct val="80000"/>
              </a:lnSpc>
              <a:buFont typeface="Arial"/>
              <a:buChar char="•"/>
            </a:pPr>
            <a:r>
              <a:rPr lang="en-US" dirty="0" smtClean="0">
                <a:solidFill>
                  <a:srgbClr val="1F1F1F"/>
                </a:solidFill>
                <a:latin typeface="Franklin Gothic Book"/>
                <a:cs typeface="Franklin Gothic Book"/>
              </a:rPr>
              <a:t>The sound system of the English language (sound-symbol associations)</a:t>
            </a:r>
          </a:p>
          <a:p>
            <a:pPr>
              <a:lnSpc>
                <a:spcPct val="80000"/>
              </a:lnSpc>
              <a:buFont typeface="Arial"/>
              <a:buChar char="•"/>
            </a:pPr>
            <a:r>
              <a:rPr lang="en-US" dirty="0" smtClean="0">
                <a:solidFill>
                  <a:srgbClr val="1F1F1F"/>
                </a:solidFill>
                <a:latin typeface="Franklin Gothic Book"/>
                <a:cs typeface="Franklin Gothic Book"/>
              </a:rPr>
              <a:t>Syllable instruction (six or seven syllable ‘types’ with unique vowel patterns)</a:t>
            </a:r>
          </a:p>
          <a:p>
            <a:pPr>
              <a:lnSpc>
                <a:spcPct val="80000"/>
              </a:lnSpc>
              <a:buFont typeface="Arial"/>
              <a:buChar char="•"/>
            </a:pPr>
            <a:r>
              <a:rPr lang="en-US" dirty="0" smtClean="0">
                <a:solidFill>
                  <a:srgbClr val="1F1F1F"/>
                </a:solidFill>
                <a:latin typeface="Franklin Gothic Book"/>
                <a:cs typeface="Franklin Gothic Book"/>
              </a:rPr>
              <a:t>Meaningful word parts (root words, prefixes, suffixes)</a:t>
            </a:r>
          </a:p>
          <a:p>
            <a:pPr>
              <a:lnSpc>
                <a:spcPct val="80000"/>
              </a:lnSpc>
              <a:buFont typeface="Arial"/>
              <a:buChar char="•"/>
            </a:pPr>
            <a:r>
              <a:rPr lang="en-US" dirty="0" smtClean="0">
                <a:solidFill>
                  <a:srgbClr val="1F1F1F"/>
                </a:solidFill>
                <a:latin typeface="Franklin Gothic Book"/>
                <a:cs typeface="Franklin Gothic Book"/>
              </a:rPr>
              <a:t>Grammar and syntax</a:t>
            </a:r>
          </a:p>
          <a:p>
            <a:pPr>
              <a:lnSpc>
                <a:spcPct val="80000"/>
              </a:lnSpc>
              <a:buFont typeface="Arial"/>
              <a:buChar char="•"/>
            </a:pPr>
            <a:r>
              <a:rPr lang="en-US" dirty="0" smtClean="0">
                <a:solidFill>
                  <a:srgbClr val="1F1F1F"/>
                </a:solidFill>
                <a:latin typeface="Franklin Gothic Book"/>
                <a:cs typeface="Franklin Gothic Book"/>
              </a:rPr>
              <a:t>Word meaning</a:t>
            </a:r>
            <a:endParaRPr lang="en-US" dirty="0" smtClean="0">
              <a:latin typeface="Franklin Gothic Book"/>
              <a:cs typeface="Franklin Gothic Book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50600" y="6275668"/>
            <a:ext cx="4840941" cy="365125"/>
          </a:xfrm>
        </p:spPr>
        <p:txBody>
          <a:bodyPr/>
          <a:lstStyle/>
          <a:p>
            <a:pPr algn="ctr"/>
            <a:r>
              <a:rPr lang="en-US" dirty="0" smtClean="0"/>
              <a:t>© Dr. Leslie Stuart &amp; Associates 2012-2018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338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435"/>
            <a:ext cx="8229600" cy="862636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3A4228"/>
                </a:solidFill>
                <a:latin typeface="Franklin Gothic Book"/>
                <a:cs typeface="Franklin Gothic Book"/>
              </a:rPr>
              <a:t>Instructional Approaches</a:t>
            </a:r>
            <a:endParaRPr lang="en-US" sz="4000" dirty="0">
              <a:solidFill>
                <a:srgbClr val="3A4228"/>
              </a:solidFill>
              <a:latin typeface="Franklin Gothic Book"/>
              <a:cs typeface="Franklin Gothic Boo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4524" y="1607206"/>
            <a:ext cx="8042276" cy="2733390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Franklin Gothic Book"/>
                <a:cs typeface="Franklin Gothic Book"/>
              </a:rPr>
              <a:t>Orton-</a:t>
            </a:r>
            <a:r>
              <a:rPr lang="en-US" dirty="0" err="1" smtClean="0">
                <a:latin typeface="Franklin Gothic Book"/>
                <a:cs typeface="Franklin Gothic Book"/>
              </a:rPr>
              <a:t>Gillingham</a:t>
            </a:r>
            <a:r>
              <a:rPr lang="en-US" dirty="0" smtClean="0">
                <a:latin typeface="Franklin Gothic Book"/>
                <a:cs typeface="Franklin Gothic Book"/>
              </a:rPr>
              <a:t>—the prototype of all multisensory programs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Franklin Gothic Book"/>
                <a:cs typeface="Franklin Gothic Book"/>
              </a:rPr>
              <a:t>Wilson</a:t>
            </a:r>
          </a:p>
          <a:p>
            <a:pPr>
              <a:buFont typeface="Arial"/>
              <a:buChar char="•"/>
            </a:pPr>
            <a:r>
              <a:rPr lang="en-US" dirty="0" err="1" smtClean="0">
                <a:latin typeface="Franklin Gothic Book"/>
                <a:cs typeface="Franklin Gothic Book"/>
              </a:rPr>
              <a:t>Lindamood</a:t>
            </a:r>
            <a:r>
              <a:rPr lang="en-US" dirty="0" smtClean="0">
                <a:latin typeface="Franklin Gothic Book"/>
                <a:cs typeface="Franklin Gothic Book"/>
              </a:rPr>
              <a:t> Bell</a:t>
            </a:r>
            <a:endParaRPr lang="en-US" dirty="0">
              <a:latin typeface="Franklin Gothic Book"/>
              <a:cs typeface="Franklin Gothic Book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50601" y="6299740"/>
            <a:ext cx="4840941" cy="365125"/>
          </a:xfrm>
        </p:spPr>
        <p:txBody>
          <a:bodyPr/>
          <a:lstStyle/>
          <a:p>
            <a:pPr algn="ctr"/>
            <a:r>
              <a:rPr lang="en-US" smtClean="0"/>
              <a:t>© Dr. Leslie Stuart &amp; Associates 2012-2018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119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991789"/>
          </a:xfrm>
        </p:spPr>
        <p:txBody>
          <a:bodyPr/>
          <a:lstStyle/>
          <a:p>
            <a:r>
              <a:rPr lang="en-US" dirty="0" smtClean="0">
                <a:solidFill>
                  <a:srgbClr val="3A4228"/>
                </a:solidFill>
                <a:latin typeface="Franklin Gothic Book"/>
                <a:cs typeface="Franklin Gothic Book"/>
              </a:rPr>
              <a:t>Accommodations</a:t>
            </a:r>
            <a:endParaRPr lang="en-US" dirty="0">
              <a:solidFill>
                <a:srgbClr val="3A4228"/>
              </a:solidFill>
              <a:latin typeface="Franklin Gothic Book"/>
              <a:cs typeface="Franklin Gothic Boo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94975"/>
            <a:ext cx="8229600" cy="144200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>
                <a:latin typeface="Franklin Gothic Book"/>
                <a:cs typeface="Franklin Gothic Book"/>
              </a:rPr>
              <a:t>Do not typically improve the skills, but they help the student with compensatory methods to navigate their academic setting.</a:t>
            </a:r>
            <a:endParaRPr lang="en-US" dirty="0">
              <a:latin typeface="Franklin Gothic Book"/>
              <a:cs typeface="Franklin Gothic Book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50600" y="6275668"/>
            <a:ext cx="4840941" cy="365125"/>
          </a:xfrm>
        </p:spPr>
        <p:txBody>
          <a:bodyPr/>
          <a:lstStyle/>
          <a:p>
            <a:pPr algn="ctr"/>
            <a:r>
              <a:rPr lang="en-US" smtClean="0"/>
              <a:t>© Dr. Leslie Stuart &amp; Associates 2012-2018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735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897016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3A4228"/>
                </a:solidFill>
                <a:latin typeface="Franklin Gothic Book"/>
                <a:cs typeface="Franklin Gothic Book"/>
              </a:rPr>
              <a:t>Examples of Accommodations</a:t>
            </a:r>
            <a:endParaRPr lang="en-US" dirty="0">
              <a:solidFill>
                <a:srgbClr val="3A4228"/>
              </a:solidFill>
              <a:latin typeface="Franklin Gothic Book"/>
              <a:cs typeface="Franklin Gothic Boo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372746"/>
            <a:ext cx="8042276" cy="4343400"/>
          </a:xfrm>
        </p:spPr>
        <p:txBody>
          <a:bodyPr>
            <a:normAutofit fontScale="85000" lnSpcReduction="20000"/>
          </a:bodyPr>
          <a:lstStyle/>
          <a:p>
            <a:pPr>
              <a:buFont typeface="Arial"/>
              <a:buChar char="•"/>
            </a:pPr>
            <a:r>
              <a:rPr lang="en-US" sz="2600" dirty="0" smtClean="0">
                <a:latin typeface="Franklin Gothic Book"/>
                <a:cs typeface="Franklin Gothic Book"/>
              </a:rPr>
              <a:t>50% extended time;</a:t>
            </a:r>
          </a:p>
          <a:p>
            <a:pPr>
              <a:buFont typeface="Arial"/>
              <a:buChar char="•"/>
            </a:pPr>
            <a:r>
              <a:rPr lang="en-US" sz="2600" dirty="0" smtClean="0">
                <a:latin typeface="Franklin Gothic Book"/>
                <a:cs typeface="Franklin Gothic Book"/>
              </a:rPr>
              <a:t>Placement with teachers who use multisensory approaches;</a:t>
            </a:r>
          </a:p>
          <a:p>
            <a:pPr>
              <a:buFont typeface="Arial"/>
              <a:buChar char="•"/>
            </a:pPr>
            <a:r>
              <a:rPr lang="en-US" sz="2600" dirty="0" smtClean="0">
                <a:latin typeface="Franklin Gothic Book"/>
                <a:cs typeface="Franklin Gothic Book"/>
              </a:rPr>
              <a:t>Strategic seating;</a:t>
            </a:r>
          </a:p>
          <a:p>
            <a:pPr>
              <a:buFont typeface="Arial"/>
              <a:buChar char="•"/>
            </a:pPr>
            <a:r>
              <a:rPr lang="en-US" sz="2600" dirty="0" smtClean="0">
                <a:latin typeface="Franklin Gothic Book"/>
                <a:cs typeface="Franklin Gothic Book"/>
              </a:rPr>
              <a:t>No penalty for spelling errors;</a:t>
            </a:r>
          </a:p>
          <a:p>
            <a:pPr>
              <a:buFont typeface="Arial"/>
              <a:buChar char="•"/>
            </a:pPr>
            <a:r>
              <a:rPr lang="en-US" sz="2600" dirty="0" smtClean="0">
                <a:latin typeface="Franklin Gothic Book"/>
                <a:cs typeface="Franklin Gothic Book"/>
              </a:rPr>
              <a:t>Access to audiobooks (Learning Ally, </a:t>
            </a:r>
            <a:r>
              <a:rPr lang="en-US" sz="2600" dirty="0">
                <a:latin typeface="Franklin Gothic Book"/>
                <a:cs typeface="Franklin Gothic Book"/>
              </a:rPr>
              <a:t>B</a:t>
            </a:r>
            <a:r>
              <a:rPr lang="en-US" sz="2600" dirty="0" smtClean="0">
                <a:latin typeface="Franklin Gothic Book"/>
                <a:cs typeface="Franklin Gothic Book"/>
              </a:rPr>
              <a:t>ookshare);</a:t>
            </a:r>
          </a:p>
          <a:p>
            <a:pPr>
              <a:buFont typeface="Arial"/>
              <a:buChar char="•"/>
            </a:pPr>
            <a:r>
              <a:rPr lang="en-US" sz="2600" dirty="0" smtClean="0">
                <a:latin typeface="Franklin Gothic Book"/>
                <a:cs typeface="Franklin Gothic Book"/>
              </a:rPr>
              <a:t>Not requiring student to read orally;</a:t>
            </a:r>
          </a:p>
          <a:p>
            <a:pPr>
              <a:buFont typeface="Arial"/>
              <a:buChar char="•"/>
            </a:pPr>
            <a:r>
              <a:rPr lang="en-US" sz="2600" dirty="0" smtClean="0">
                <a:latin typeface="Franklin Gothic Book"/>
                <a:cs typeface="Franklin Gothic Book"/>
              </a:rPr>
              <a:t>Access to assistive technology (smart pen, voice recognition software, Franklin speller, </a:t>
            </a:r>
            <a:r>
              <a:rPr lang="mr-IN" sz="2600" dirty="0" smtClean="0">
                <a:latin typeface="Franklin Gothic Book"/>
                <a:cs typeface="Franklin Gothic Book"/>
              </a:rPr>
              <a:t>…</a:t>
            </a:r>
            <a:r>
              <a:rPr lang="en-US" sz="2600" dirty="0" smtClean="0">
                <a:latin typeface="Franklin Gothic Book"/>
                <a:cs typeface="Franklin Gothic Book"/>
              </a:rPr>
              <a:t>);</a:t>
            </a:r>
          </a:p>
          <a:p>
            <a:pPr>
              <a:buFont typeface="Arial"/>
              <a:buChar char="•"/>
            </a:pPr>
            <a:r>
              <a:rPr lang="en-US" sz="2600" dirty="0" smtClean="0">
                <a:latin typeface="Franklin Gothic Book"/>
                <a:cs typeface="Franklin Gothic Book"/>
              </a:rPr>
              <a:t>Flexibility with foreign language requirements.</a:t>
            </a:r>
          </a:p>
          <a:p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Dr. Leslie Stuart &amp; Associates 2012-2018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652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553009"/>
            <a:ext cx="8042276" cy="1029698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Q &amp; A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Picture 3" descr="LAS logo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970411"/>
            <a:ext cx="5334000" cy="21463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73785" y="4387983"/>
            <a:ext cx="41935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1100 Johnson Ferry Road, Suite 230</a:t>
            </a:r>
          </a:p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Atlanta, GA  30342</a:t>
            </a:r>
          </a:p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404-943-9494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drlesliestuart.com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150601" y="6275668"/>
            <a:ext cx="4840941" cy="365125"/>
          </a:xfrm>
        </p:spPr>
        <p:txBody>
          <a:bodyPr/>
          <a:lstStyle/>
          <a:p>
            <a:pPr algn="ctr"/>
            <a:r>
              <a:rPr lang="en-US" dirty="0" smtClean="0"/>
              <a:t>© Dr. Leslie Stuart &amp; Associates 2012-2018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591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Venture">
      <a:dk1>
        <a:sysClr val="windowText" lastClr="000000"/>
      </a:dk1>
      <a:lt1>
        <a:sysClr val="window" lastClr="FFFFFF"/>
      </a:lt1>
      <a:dk2>
        <a:srgbClr val="738450"/>
      </a:dk2>
      <a:lt2>
        <a:srgbClr val="E8E9D1"/>
      </a:lt2>
      <a:accent1>
        <a:srgbClr val="9EB060"/>
      </a:accent1>
      <a:accent2>
        <a:srgbClr val="D09A08"/>
      </a:accent2>
      <a:accent3>
        <a:srgbClr val="F2EC86"/>
      </a:accent3>
      <a:accent4>
        <a:srgbClr val="824F1C"/>
      </a:accent4>
      <a:accent5>
        <a:srgbClr val="511818"/>
      </a:accent5>
      <a:accent6>
        <a:srgbClr val="553876"/>
      </a:accent6>
      <a:hlink>
        <a:srgbClr val="929547"/>
      </a:hlink>
      <a:folHlink>
        <a:srgbClr val="56633C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4D4F92FF-4FD7-4452-82C9-474068534AE5}"/>
</file>

<file path=customXml/itemProps2.xml><?xml version="1.0" encoding="utf-8"?>
<ds:datastoreItem xmlns:ds="http://schemas.openxmlformats.org/officeDocument/2006/customXml" ds:itemID="{1F03F6E8-E1C6-48DF-A038-AF886FA20BB2}"/>
</file>

<file path=customXml/itemProps3.xml><?xml version="1.0" encoding="utf-8"?>
<ds:datastoreItem xmlns:ds="http://schemas.openxmlformats.org/officeDocument/2006/customXml" ds:itemID="{67BD848A-E912-4D31-874B-D84E576B694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1841</TotalTime>
  <Words>730</Words>
  <Application>Microsoft Macintosh PowerPoint</Application>
  <PresentationFormat>On-screen Show (4:3)</PresentationFormat>
  <Paragraphs>93</Paragraphs>
  <Slides>14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Breeze</vt:lpstr>
      <vt:lpstr>Senate Committee on Dyslexia</vt:lpstr>
      <vt:lpstr>Definitions</vt:lpstr>
      <vt:lpstr>Dyslexia</vt:lpstr>
      <vt:lpstr>Early Signs of Dyslexia</vt:lpstr>
      <vt:lpstr>80% of children with Learning Disabilities have problems with reading</vt:lpstr>
      <vt:lpstr>Importance of Early Identification</vt:lpstr>
      <vt:lpstr>Comprehensive Psychological Evaluations</vt:lpstr>
      <vt:lpstr>Remediation</vt:lpstr>
      <vt:lpstr>Instruction</vt:lpstr>
      <vt:lpstr>Instruction (Cont.)</vt:lpstr>
      <vt:lpstr>Instructional Approaches</vt:lpstr>
      <vt:lpstr>Accommodations</vt:lpstr>
      <vt:lpstr>Examples of Accommodations</vt:lpstr>
      <vt:lpstr>Q &amp; A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Leslie Stuart</dc:creator>
  <cp:lastModifiedBy>Peter Stuart</cp:lastModifiedBy>
  <cp:revision>48</cp:revision>
  <cp:lastPrinted>2018-08-12T23:48:58Z</cp:lastPrinted>
  <dcterms:created xsi:type="dcterms:W3CDTF">2018-08-10T16:22:32Z</dcterms:created>
  <dcterms:modified xsi:type="dcterms:W3CDTF">2018-08-12T23:59:27Z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