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9" r:id="rId5"/>
    <p:sldId id="580" r:id="rId6"/>
    <p:sldId id="590" r:id="rId7"/>
    <p:sldId id="577" r:id="rId8"/>
    <p:sldId id="258" r:id="rId9"/>
    <p:sldId id="588" r:id="rId10"/>
    <p:sldId id="579" r:id="rId11"/>
    <p:sldId id="589" r:id="rId12"/>
    <p:sldId id="585" r:id="rId13"/>
    <p:sldId id="564" r:id="rId14"/>
    <p:sldId id="58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18E"/>
    <a:srgbClr val="C3DEB0"/>
    <a:srgbClr val="BFE09C"/>
    <a:srgbClr val="B9C894"/>
    <a:srgbClr val="F5EFF0"/>
    <a:srgbClr val="D7BFC3"/>
    <a:srgbClr val="E9DBDD"/>
    <a:srgbClr val="5B9BD5"/>
    <a:srgbClr val="FFCC99"/>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64" d="100"/>
          <a:sy n="64" d="100"/>
        </p:scale>
        <p:origin x="692" y="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dra K. Mims M.A., CCC-SLP" userId="S::smims@atlantaspeechschool.org::e7d280ec-1d98-494f-b57f-52c71ce33960" providerId="AD" clId="Web-{4716D812-BE9B-48B7-9856-BEC85BB117C5}"/>
    <pc:docChg chg="addSld modSld">
      <pc:chgData name="Sondra K. Mims M.A., CCC-SLP" userId="S::smims@atlantaspeechschool.org::e7d280ec-1d98-494f-b57f-52c71ce33960" providerId="AD" clId="Web-{4716D812-BE9B-48B7-9856-BEC85BB117C5}" dt="2018-10-15T20:50:35.149" v="5"/>
      <pc:docMkLst>
        <pc:docMk/>
      </pc:docMkLst>
      <pc:sldChg chg="mod modShow">
        <pc:chgData name="Sondra K. Mims M.A., CCC-SLP" userId="S::smims@atlantaspeechschool.org::e7d280ec-1d98-494f-b57f-52c71ce33960" providerId="AD" clId="Web-{4716D812-BE9B-48B7-9856-BEC85BB117C5}" dt="2018-10-15T20:50:35.149" v="5"/>
        <pc:sldMkLst>
          <pc:docMk/>
          <pc:sldMk cId="1627676225" sldId="587"/>
        </pc:sldMkLst>
      </pc:sldChg>
      <pc:sldChg chg="addSp delSp modSp new">
        <pc:chgData name="Sondra K. Mims M.A., CCC-SLP" userId="S::smims@atlantaspeechschool.org::e7d280ec-1d98-494f-b57f-52c71ce33960" providerId="AD" clId="Web-{4716D812-BE9B-48B7-9856-BEC85BB117C5}" dt="2018-10-15T20:50:25.790" v="4" actId="14100"/>
        <pc:sldMkLst>
          <pc:docMk/>
          <pc:sldMk cId="3710723720" sldId="589"/>
        </pc:sldMkLst>
        <pc:spChg chg="del">
          <ac:chgData name="Sondra K. Mims M.A., CCC-SLP" userId="S::smims@atlantaspeechschool.org::e7d280ec-1d98-494f-b57f-52c71ce33960" providerId="AD" clId="Web-{4716D812-BE9B-48B7-9856-BEC85BB117C5}" dt="2018-10-15T20:50:13.587" v="1"/>
          <ac:spMkLst>
            <pc:docMk/>
            <pc:sldMk cId="3710723720" sldId="589"/>
            <ac:spMk id="3" creationId="{A8381D0C-3141-4703-8E81-411BCF608E5A}"/>
          </ac:spMkLst>
        </pc:spChg>
        <pc:picChg chg="add mod ord">
          <ac:chgData name="Sondra K. Mims M.A., CCC-SLP" userId="S::smims@atlantaspeechschool.org::e7d280ec-1d98-494f-b57f-52c71ce33960" providerId="AD" clId="Web-{4716D812-BE9B-48B7-9856-BEC85BB117C5}" dt="2018-10-15T20:50:25.790" v="4" actId="14100"/>
          <ac:picMkLst>
            <pc:docMk/>
            <pc:sldMk cId="3710723720" sldId="589"/>
            <ac:picMk id="4" creationId="{E732FA80-3156-49DB-B4C5-3F12FB866EE2}"/>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12T03:48:57.597"/>
    </inkml:context>
    <inkml:brush xml:id="br0">
      <inkml:brushProperty name="width" value="0.35" units="cm"/>
      <inkml:brushProperty name="height" value="0.35" units="cm"/>
      <inkml:brushProperty name="color" value="#F6630D"/>
      <inkml:brushProperty name="ignorePressure" value="1"/>
    </inkml:brush>
  </inkml:definitions>
  <inkml:trace contextRef="#ctx0" brushRef="#br0">1 5333,'31'-2,"0"-2,0-1,0-1,0-2,22-9,14-3,62-18,-1-4,-2-6,-3-6,64-40,257-179,-327 200,49-18,129-53,33-17,-202 97,2 7,3 5,69-16,-89 38,2 4,0 4,1 6,58 1,-116 14,0 2,0 3,0 2,0 3,-1 2,27 10,168 43,-166-46,0-5,3-2,641 62,-657-64,189 20,-183-24,0-3,30-5,-60-1,0-2,-1-2,0-2,0-2,-1-3,0-1,37-19,-22 5,-2-2,-2-3,19-17,-35 21,0-2,-3-2,-1-1,21-28,67-95,34-69,92-182,-23 48,18 11,-218 315,184-242,172-169,69-21,-347 363,205-195,-212 214,4 4,36-19,78-33,-152 100,2 2,41-13,-66 31,1 1,0 2,0 2,41-3,-53 10,0 1,0 1,1 1,-1 2,0 1,0 2,13 4,10 8,1 2,-2 3,-1 1,-1 3,-2 2,32 25,-48-29,-1 0,0 2,-2 2,-2 0,22 31,-13-10,-2 2,-2 2,11 27,11 24,5-4,5-2,4-3,4-3,3-3,5-3,25 16,-73-74,1-1,2-2,0-1,2-2,0-2,2-1,36 13,-50-23,1-2,0-1,0-1,0-1,1-2,0 0,-1-2,1-1,0-1,0-1,0-1,-1-2,7-2,21-9,-2-3,-1-2,0-2,31-20,187-125,-243 151,356-230,12 20,-288 174,34-9,-75 37,0 3,64-12,-97 27,1 2,-1 1,1 1,0 2,0 2,29 4,-39-2,-1 1,0 2,0 0,-1 1,0 1,0 1,-1 1,0 1,0 1,6 6,0 2,0 1,-2 2,-1 0,-1 2,10 14,26 40,5 19,-19-29,4-1,7 5,-43-61,0 0,0 0,1-2,1 1,0-2,0 1,1-2,0 0,0-1,1-1,0 0,0-1,0 0,1-2,12 2,-10-3,1 0,-1-2,1 0,0-1,-1-1,1-1,-1 0,0-2,0 0,0-1,-1-1,0-1,8-5,40-27,-3-2,20-20,-11 8,33-16,-49 37,1 2,3 3,-36 17,2 2,-1 0,2 2,-1 1,1 1,5 0,-6 3,1 1,-1 1,0 2,1 0,-1 2,0 1,0 1,-1 1,0 1,0 1,-1 2,19 10,69 45,-59-34,46 21,-80-45,1 0,0-1,0-1,0-1,1 0,-1-2,9 0,7-2,1-1,-1-2,0-1,0-3,0 0,9-5,58-19,44-22,-38 12,19 1,-95 31,0 1,1 2,0 2,0 1,-1 1,1 2,8 2,9 4,0 2,0 2,-1 3,18 8,20 7,2-3,54 7,-109-27,0-1,0-2,0-1,0-2,0-2,0-1,0-1,17-6,-48 9,0 0,1 0,-1 0,0-1,0 1,0-1,0 0,0 0,0-1,-1 1,1-1,-1 0,1 0,-1 0,0 0,0-1,-1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702430-785D-427C-B28E-54D0812FABF3}" type="datetimeFigureOut">
              <a:rPr lang="en-US" smtClean="0"/>
              <a:t>10/15/2018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0B653-A3CE-4653-88B9-48CCDA6E7A13}" type="slidenum">
              <a:rPr lang="en-US" smtClean="0"/>
              <a:t>‹#›</a:t>
            </a:fld>
            <a:endParaRPr lang="en-US"/>
          </a:p>
        </p:txBody>
      </p:sp>
    </p:spTree>
    <p:extLst>
      <p:ext uri="{BB962C8B-B14F-4D97-AF65-F5344CB8AC3E}">
        <p14:creationId xmlns:p14="http://schemas.microsoft.com/office/powerpoint/2010/main" val="341632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0B0B653-A3CE-4653-88B9-48CCDA6E7A13}" type="slidenum">
              <a:rPr lang="en-US" smtClean="0"/>
              <a:t>2</a:t>
            </a:fld>
            <a:endParaRPr lang="en-US"/>
          </a:p>
        </p:txBody>
      </p:sp>
    </p:spTree>
    <p:extLst>
      <p:ext uri="{BB962C8B-B14F-4D97-AF65-F5344CB8AC3E}">
        <p14:creationId xmlns:p14="http://schemas.microsoft.com/office/powerpoint/2010/main" val="282441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B0B653-A3CE-4653-88B9-48CCDA6E7A13}" type="slidenum">
              <a:rPr lang="en-US" smtClean="0"/>
              <a:t>4</a:t>
            </a:fld>
            <a:endParaRPr lang="en-US"/>
          </a:p>
        </p:txBody>
      </p:sp>
    </p:spTree>
    <p:extLst>
      <p:ext uri="{BB962C8B-B14F-4D97-AF65-F5344CB8AC3E}">
        <p14:creationId xmlns:p14="http://schemas.microsoft.com/office/powerpoint/2010/main" val="392750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0B653-A3CE-4653-88B9-48CCDA6E7A13}" type="slidenum">
              <a:rPr lang="en-US" smtClean="0"/>
              <a:t>5</a:t>
            </a:fld>
            <a:endParaRPr lang="en-US"/>
          </a:p>
        </p:txBody>
      </p:sp>
    </p:spTree>
    <p:extLst>
      <p:ext uri="{BB962C8B-B14F-4D97-AF65-F5344CB8AC3E}">
        <p14:creationId xmlns:p14="http://schemas.microsoft.com/office/powerpoint/2010/main" val="2636891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690563"/>
            <a:ext cx="6130925" cy="3449637"/>
          </a:xfrm>
        </p:spPr>
      </p:sp>
      <p:sp>
        <p:nvSpPr>
          <p:cNvPr id="3" name="Notes Placeholder 2"/>
          <p:cNvSpPr>
            <a:spLocks noGrp="1"/>
          </p:cNvSpPr>
          <p:nvPr>
            <p:ph type="body" idx="1"/>
          </p:nvPr>
        </p:nvSpPr>
        <p:spPr/>
        <p:txBody>
          <a:bodyPr/>
          <a:lstStyle/>
          <a:p>
            <a:pPr algn="l"/>
            <a:endParaRPr lang="en-US" sz="800" dirty="0">
              <a:solidFill>
                <a:srgbClr val="000000"/>
              </a:solidFill>
            </a:endParaRPr>
          </a:p>
        </p:txBody>
      </p:sp>
      <p:sp>
        <p:nvSpPr>
          <p:cNvPr id="4" name="Slide Number Placeholder 3"/>
          <p:cNvSpPr>
            <a:spLocks noGrp="1"/>
          </p:cNvSpPr>
          <p:nvPr>
            <p:ph type="sldNum" sz="quarter" idx="10"/>
          </p:nvPr>
        </p:nvSpPr>
        <p:spPr/>
        <p:txBody>
          <a:bodyPr/>
          <a:lstStyle/>
          <a:p>
            <a:pPr defTabSz="926196">
              <a:defRPr/>
            </a:pPr>
            <a:fld id="{C2822466-CB34-42D1-B565-604664EC9EDB}" type="slidenum">
              <a:rPr lang="en-US">
                <a:solidFill>
                  <a:prstClr val="black"/>
                </a:solidFill>
                <a:latin typeface="Calibri" panose="020F0502020204030204"/>
              </a:rPr>
              <a:pPr defTabSz="926196">
                <a:defRPr/>
              </a:pPr>
              <a:t>9</a:t>
            </a:fld>
            <a:endParaRPr lang="en-US">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926196"/>
            <a:endParaRPr lang="en-US">
              <a:solidFill>
                <a:prstClr val="black"/>
              </a:solidFill>
              <a:latin typeface="Calibri" panose="020F0502020204030204"/>
            </a:endParaRPr>
          </a:p>
        </p:txBody>
      </p:sp>
    </p:spTree>
    <p:extLst>
      <p:ext uri="{BB962C8B-B14F-4D97-AF65-F5344CB8AC3E}">
        <p14:creationId xmlns:p14="http://schemas.microsoft.com/office/powerpoint/2010/main" val="2556578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0B653-A3CE-4653-88B9-48CCDA6E7A13}" type="slidenum">
              <a:rPr lang="en-US" smtClean="0"/>
              <a:t>10</a:t>
            </a:fld>
            <a:endParaRPr lang="en-US"/>
          </a:p>
        </p:txBody>
      </p:sp>
    </p:spTree>
    <p:extLst>
      <p:ext uri="{BB962C8B-B14F-4D97-AF65-F5344CB8AC3E}">
        <p14:creationId xmlns:p14="http://schemas.microsoft.com/office/powerpoint/2010/main" val="1974057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alpha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326658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156079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183640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775986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3727084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1661914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125388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1813500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2310172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672496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0B670D9-F1BE-4477-8D71-A0777908E083}" type="datetimeFigureOut">
              <a:rPr lang="en-US" smtClean="0"/>
              <a:t>10/15/2018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E68CA97-7F7A-419B-AF27-85895444274B}" type="slidenum">
              <a:rPr lang="en-US" smtClean="0"/>
              <a:t>‹#›</a:t>
            </a:fld>
            <a:endParaRPr lang="en-US"/>
          </a:p>
        </p:txBody>
      </p:sp>
    </p:spTree>
    <p:extLst>
      <p:ext uri="{BB962C8B-B14F-4D97-AF65-F5344CB8AC3E}">
        <p14:creationId xmlns:p14="http://schemas.microsoft.com/office/powerpoint/2010/main" val="2807550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68CA97-7F7A-419B-AF27-85895444274B}" type="slidenum">
              <a:rPr lang="en-US" smtClean="0"/>
              <a:t>‹#›</a:t>
            </a:fld>
            <a:endParaRPr lang="en-US"/>
          </a:p>
        </p:txBody>
      </p:sp>
      <p:sp>
        <p:nvSpPr>
          <p:cNvPr id="12" name="Rectangle 11"/>
          <p:cNvSpPr/>
          <p:nvPr userDrawn="1"/>
        </p:nvSpPr>
        <p:spPr>
          <a:xfrm>
            <a:off x="0" y="0"/>
            <a:ext cx="12192000" cy="6858000"/>
          </a:xfrm>
          <a:prstGeom prst="rect">
            <a:avLst/>
          </a:prstGeom>
          <a:gradFill flip="none" rotWithShape="1">
            <a:gsLst>
              <a:gs pos="35000">
                <a:srgbClr val="92D050">
                  <a:alpha val="56000"/>
                </a:srgbClr>
              </a:gs>
              <a:gs pos="98230">
                <a:srgbClr val="92D050">
                  <a:alpha val="55000"/>
                  <a:lumMod val="73000"/>
                  <a:lumOff val="27000"/>
                </a:srgbClr>
              </a:gs>
              <a:gs pos="0">
                <a:srgbClr val="00B0F0">
                  <a:alpha val="60000"/>
                </a:srgbClr>
              </a:gs>
            </a:gsLst>
            <a:lin ang="5400000" scaled="1"/>
            <a:tileRect/>
          </a:gra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666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gif"/><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0.gif"/><Relationship Id="rId11" Type="http://schemas.openxmlformats.org/officeDocument/2006/relationships/image" Target="../media/image1.gif"/><Relationship Id="rId5" Type="http://schemas.openxmlformats.org/officeDocument/2006/relationships/image" Target="../media/image9.gif"/><Relationship Id="rId10" Type="http://schemas.openxmlformats.org/officeDocument/2006/relationships/image" Target="../media/image14.png"/><Relationship Id="rId4" Type="http://schemas.openxmlformats.org/officeDocument/2006/relationships/image" Target="../media/image8.gif"/><Relationship Id="rId9" Type="http://schemas.openxmlformats.org/officeDocument/2006/relationships/image" Target="../media/image13.gif"/></Relationships>
</file>

<file path=ppt/slides/_rels/slide7.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1.gif"/><Relationship Id="rId5" Type="http://schemas.openxmlformats.org/officeDocument/2006/relationships/image" Target="../media/image15.PNG"/><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cyates@atlantaspeechschool.org" TargetMode="External"/><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hyperlink" Target="http://www.coxcampus.org/" TargetMode="External"/><Relationship Id="rId4" Type="http://schemas.openxmlformats.org/officeDocument/2006/relationships/hyperlink" Target="mailto:smims@atlantaspeechschoo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9826" y="1394009"/>
            <a:ext cx="5172347" cy="5172347"/>
          </a:xfrm>
          <a:prstGeom prst="rect">
            <a:avLst/>
          </a:prstGeom>
        </p:spPr>
      </p:pic>
      <p:sp>
        <p:nvSpPr>
          <p:cNvPr id="2" name="TextBox 1"/>
          <p:cNvSpPr txBox="1"/>
          <p:nvPr/>
        </p:nvSpPr>
        <p:spPr>
          <a:xfrm>
            <a:off x="0" y="432619"/>
            <a:ext cx="12192000" cy="830997"/>
          </a:xfrm>
          <a:prstGeom prst="rect">
            <a:avLst/>
          </a:prstGeom>
          <a:noFill/>
        </p:spPr>
        <p:txBody>
          <a:bodyPr wrap="square" rtlCol="0">
            <a:spAutoFit/>
          </a:bodyPr>
          <a:lstStyle/>
          <a:p>
            <a:pPr algn="ctr"/>
            <a:r>
              <a:rPr lang="en-US" sz="2800" dirty="0"/>
              <a:t>Attacking Dyslexia For All Of Our Children </a:t>
            </a:r>
          </a:p>
          <a:p>
            <a:pPr algn="ctr"/>
            <a:r>
              <a:rPr lang="en-US" sz="2000" dirty="0"/>
              <a:t>Regardless of Zip Code, Race, and Ethnicity</a:t>
            </a:r>
          </a:p>
        </p:txBody>
      </p:sp>
    </p:spTree>
    <p:extLst>
      <p:ext uri="{BB962C8B-B14F-4D97-AF65-F5344CB8AC3E}">
        <p14:creationId xmlns:p14="http://schemas.microsoft.com/office/powerpoint/2010/main" val="252707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CF99535-F4C9-40EA-8627-9892DCCE62B9}"/>
              </a:ext>
            </a:extLst>
          </p:cNvPr>
          <p:cNvSpPr/>
          <p:nvPr/>
        </p:nvSpPr>
        <p:spPr>
          <a:xfrm>
            <a:off x="3697856" y="1038045"/>
            <a:ext cx="4896928" cy="46812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13A012D7-DF14-4333-85EA-328BC116A3E7}"/>
              </a:ext>
            </a:extLst>
          </p:cNvPr>
          <p:cNvPicPr>
            <a:picLocks noChangeAspect="1"/>
          </p:cNvPicPr>
          <p:nvPr/>
        </p:nvPicPr>
        <p:blipFill>
          <a:blip r:embed="rId3"/>
          <a:stretch>
            <a:fillRect/>
          </a:stretch>
        </p:blipFill>
        <p:spPr>
          <a:xfrm>
            <a:off x="2652458" y="247005"/>
            <a:ext cx="6428720" cy="6465801"/>
          </a:xfrm>
          <a:prstGeom prst="rect">
            <a:avLst/>
          </a:prstGeom>
        </p:spPr>
      </p:pic>
      <p:sp>
        <p:nvSpPr>
          <p:cNvPr id="4" name="Rounded Rectangle 3"/>
          <p:cNvSpPr/>
          <p:nvPr/>
        </p:nvSpPr>
        <p:spPr>
          <a:xfrm>
            <a:off x="9200524" y="2247222"/>
            <a:ext cx="2671010" cy="1569796"/>
          </a:xfrm>
          <a:prstGeom prst="roundRect">
            <a:avLst/>
          </a:prstGeom>
          <a:solidFill>
            <a:srgbClr val="BFE09C"/>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299914" y="2374496"/>
            <a:ext cx="2502408" cy="1283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45,000+ member teachers and others on the Campus, from 50 states and 42 countries.</a:t>
            </a:r>
          </a:p>
        </p:txBody>
      </p:sp>
      <p:cxnSp>
        <p:nvCxnSpPr>
          <p:cNvPr id="6" name="Straight Connector 5"/>
          <p:cNvCxnSpPr>
            <a:cxnSpLocks/>
            <a:endCxn id="4" idx="1"/>
          </p:cNvCxnSpPr>
          <p:nvPr/>
        </p:nvCxnSpPr>
        <p:spPr>
          <a:xfrm flipV="1">
            <a:off x="8763386" y="3032120"/>
            <a:ext cx="437138" cy="498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81E9752-6364-4E11-891F-968F975534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99773" y="5846618"/>
            <a:ext cx="863870" cy="863870"/>
          </a:xfrm>
          <a:prstGeom prst="rect">
            <a:avLst/>
          </a:prstGeom>
        </p:spPr>
      </p:pic>
    </p:spTree>
    <p:extLst>
      <p:ext uri="{BB962C8B-B14F-4D97-AF65-F5344CB8AC3E}">
        <p14:creationId xmlns:p14="http://schemas.microsoft.com/office/powerpoint/2010/main" val="310005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7017" y="536713"/>
            <a:ext cx="11181522" cy="584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4801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val 38"/>
          <p:cNvSpPr/>
          <p:nvPr/>
        </p:nvSpPr>
        <p:spPr>
          <a:xfrm rot="21355222">
            <a:off x="2858409" y="391274"/>
            <a:ext cx="5812706" cy="5950820"/>
          </a:xfrm>
          <a:prstGeom prst="ellipse">
            <a:avLst/>
          </a:prstGeom>
          <a:solidFill>
            <a:srgbClr val="FFFF00">
              <a:alpha val="61176"/>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p:cNvSpPr/>
          <p:nvPr/>
        </p:nvSpPr>
        <p:spPr>
          <a:xfrm rot="21355222">
            <a:off x="3572264" y="1187103"/>
            <a:ext cx="4349295" cy="4359162"/>
          </a:xfrm>
          <a:prstGeom prst="ellipse">
            <a:avLst/>
          </a:prstGeom>
          <a:solidFill>
            <a:schemeClr val="accent2">
              <a:lumMod val="40000"/>
              <a:lumOff val="60000"/>
            </a:schemeClr>
          </a:solidFill>
          <a:ln w="38100">
            <a:solidFill>
              <a:srgbClr val="F771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 name="Oval 56"/>
          <p:cNvSpPr/>
          <p:nvPr/>
        </p:nvSpPr>
        <p:spPr>
          <a:xfrm rot="21355222">
            <a:off x="4008622" y="1618086"/>
            <a:ext cx="3476581" cy="3497198"/>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 name="Oval 29"/>
          <p:cNvSpPr/>
          <p:nvPr/>
        </p:nvSpPr>
        <p:spPr>
          <a:xfrm rot="21355222">
            <a:off x="4616572" y="2227862"/>
            <a:ext cx="2260681" cy="2277647"/>
          </a:xfrm>
          <a:prstGeom prst="ellipse">
            <a:avLst/>
          </a:prstGeom>
          <a:solidFill>
            <a:schemeClr val="accent5">
              <a:lumMod val="40000"/>
              <a:lumOff val="60000"/>
            </a:schemeClr>
          </a:solidFill>
          <a:ln>
            <a:solidFill>
              <a:srgbClr val="064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extBox 8"/>
          <p:cNvSpPr txBox="1"/>
          <p:nvPr/>
        </p:nvSpPr>
        <p:spPr>
          <a:xfrm rot="16577784">
            <a:off x="2828779" y="431420"/>
            <a:ext cx="5606594" cy="5738715"/>
          </a:xfrm>
          <a:prstGeom prst="rect">
            <a:avLst/>
          </a:prstGeom>
          <a:noFill/>
        </p:spPr>
        <p:txBody>
          <a:bodyPr wrap="square" rtlCol="0">
            <a:prstTxWarp prst="textArchUp">
              <a:avLst>
                <a:gd name="adj" fmla="val 11228577"/>
              </a:avLst>
            </a:prstTxWarp>
            <a:spAutoFit/>
          </a:bodyPr>
          <a:lstStyle/>
          <a:p>
            <a:pPr algn="ctr" defTabSz="514350">
              <a:defRPr/>
            </a:pPr>
            <a:r>
              <a:rPr lang="en-US" sz="2400" b="1" dirty="0">
                <a:solidFill>
                  <a:schemeClr val="tx1">
                    <a:lumMod val="65000"/>
                    <a:lumOff val="35000"/>
                  </a:schemeClr>
                </a:solidFill>
                <a:latin typeface="Corbel" panose="020B0503020204020204" pitchFamily="34" charset="0"/>
              </a:rPr>
              <a:t>Silence no child</a:t>
            </a:r>
          </a:p>
        </p:txBody>
      </p:sp>
      <p:sp>
        <p:nvSpPr>
          <p:cNvPr id="63" name="TextBox 62"/>
          <p:cNvSpPr txBox="1"/>
          <p:nvPr/>
        </p:nvSpPr>
        <p:spPr>
          <a:xfrm rot="16782926">
            <a:off x="3057343" y="493036"/>
            <a:ext cx="5802229" cy="5763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prstTxWarp prst="textArchDown">
              <a:avLst>
                <a:gd name="adj" fmla="val 20925170"/>
              </a:avLst>
            </a:prstTxWarp>
            <a:spAutoFit/>
          </a:bodyPr>
          <a:lstStyle/>
          <a:p>
            <a:pPr algn="ctr"/>
            <a:r>
              <a:rPr lang="en-US" sz="2100" b="1" dirty="0">
                <a:solidFill>
                  <a:schemeClr val="tx1">
                    <a:lumMod val="65000"/>
                    <a:lumOff val="35000"/>
                  </a:schemeClr>
                </a:solidFill>
                <a:latin typeface="Corbel" panose="020B0503020204020204" pitchFamily="34" charset="0"/>
              </a:rPr>
              <a:t>Be each child’s conversational partner</a:t>
            </a:r>
          </a:p>
        </p:txBody>
      </p:sp>
      <p:sp>
        <p:nvSpPr>
          <p:cNvPr id="48" name="TextBox 47"/>
          <p:cNvSpPr txBox="1"/>
          <p:nvPr/>
        </p:nvSpPr>
        <p:spPr>
          <a:xfrm rot="21300932">
            <a:off x="3152879" y="656069"/>
            <a:ext cx="5101122" cy="523577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prstTxWarp prst="textArchDown">
              <a:avLst>
                <a:gd name="adj" fmla="val 20925170"/>
              </a:avLst>
            </a:prstTxWarp>
            <a:spAutoFit/>
          </a:bodyPr>
          <a:lstStyle/>
          <a:p>
            <a:pPr algn="ctr"/>
            <a:r>
              <a:rPr lang="en-US" sz="2100" b="1" dirty="0">
                <a:solidFill>
                  <a:schemeClr val="tx1">
                    <a:lumMod val="75000"/>
                    <a:lumOff val="25000"/>
                  </a:schemeClr>
                </a:solidFill>
                <a:latin typeface="Corbel" panose="020B0503020204020204" pitchFamily="34" charset="0"/>
              </a:rPr>
              <a:t>Set &amp; teach expectations &amp; procedures</a:t>
            </a:r>
          </a:p>
        </p:txBody>
      </p:sp>
      <p:sp>
        <p:nvSpPr>
          <p:cNvPr id="52" name="TextBox 51"/>
          <p:cNvSpPr txBox="1"/>
          <p:nvPr/>
        </p:nvSpPr>
        <p:spPr>
          <a:xfrm rot="18273253">
            <a:off x="3107675" y="892452"/>
            <a:ext cx="5581097" cy="5177115"/>
          </a:xfrm>
          <a:prstGeom prst="rect">
            <a:avLst/>
          </a:prstGeom>
          <a:noFill/>
        </p:spPr>
        <p:txBody>
          <a:bodyPr wrap="square" rtlCol="0">
            <a:prstTxWarp prst="textArchUp">
              <a:avLst>
                <a:gd name="adj" fmla="val 11043446"/>
              </a:avLst>
            </a:prstTxWarp>
            <a:spAutoFit/>
          </a:bodyPr>
          <a:lstStyle/>
          <a:p>
            <a:pPr algn="ctr" defTabSz="514350">
              <a:defRPr/>
            </a:pPr>
            <a:r>
              <a:rPr lang="en-US" sz="2100" b="1" dirty="0">
                <a:solidFill>
                  <a:schemeClr val="tx1">
                    <a:lumMod val="65000"/>
                    <a:lumOff val="35000"/>
                  </a:schemeClr>
                </a:solidFill>
                <a:latin typeface="Corbel" panose="020B0503020204020204" pitchFamily="34" charset="0"/>
              </a:rPr>
              <a:t>Connect with each child</a:t>
            </a:r>
          </a:p>
        </p:txBody>
      </p:sp>
      <p:sp>
        <p:nvSpPr>
          <p:cNvPr id="85" name="TextBox 84"/>
          <p:cNvSpPr txBox="1"/>
          <p:nvPr/>
        </p:nvSpPr>
        <p:spPr>
          <a:xfrm>
            <a:off x="3659590" y="1475191"/>
            <a:ext cx="4298579" cy="1886812"/>
          </a:xfrm>
          <a:prstGeom prst="rect">
            <a:avLst/>
          </a:prstGeom>
          <a:noFill/>
        </p:spPr>
        <p:txBody>
          <a:bodyPr wrap="square" rtlCol="0">
            <a:prstTxWarp prst="textArchUp">
              <a:avLst>
                <a:gd name="adj" fmla="val 11043446"/>
              </a:avLst>
            </a:prstTxWarp>
            <a:spAutoFit/>
          </a:bodyPr>
          <a:lstStyle/>
          <a:p>
            <a:pPr algn="ctr" defTabSz="514350">
              <a:defRPr/>
            </a:pPr>
            <a:r>
              <a:rPr lang="en-US" sz="2700" b="1" dirty="0">
                <a:solidFill>
                  <a:srgbClr val="EB7321"/>
                </a:solidFill>
                <a:latin typeface="Corbel" panose="020B0503020204020204" pitchFamily="34" charset="0"/>
              </a:rPr>
              <a:t>EXPAND</a:t>
            </a:r>
          </a:p>
        </p:txBody>
      </p:sp>
      <p:sp>
        <p:nvSpPr>
          <p:cNvPr id="93" name="TextBox 92"/>
          <p:cNvSpPr txBox="1"/>
          <p:nvPr/>
        </p:nvSpPr>
        <p:spPr>
          <a:xfrm rot="21420706">
            <a:off x="3635125" y="1198575"/>
            <a:ext cx="4279259" cy="4175735"/>
          </a:xfrm>
          <a:prstGeom prst="rect">
            <a:avLst/>
          </a:prstGeom>
          <a:ln w="6350">
            <a:noFill/>
          </a:ln>
        </p:spPr>
        <p:style>
          <a:lnRef idx="1">
            <a:schemeClr val="accent1"/>
          </a:lnRef>
          <a:fillRef idx="0">
            <a:schemeClr val="accent1"/>
          </a:fillRef>
          <a:effectRef idx="0">
            <a:schemeClr val="accent1"/>
          </a:effectRef>
          <a:fontRef idx="minor">
            <a:schemeClr val="tx1"/>
          </a:fontRef>
        </p:style>
        <p:txBody>
          <a:bodyPr wrap="square" rtlCol="0">
            <a:prstTxWarp prst="textArchDown">
              <a:avLst>
                <a:gd name="adj" fmla="val 20925170"/>
              </a:avLst>
            </a:prstTxWarp>
            <a:spAutoFit/>
          </a:bodyPr>
          <a:lstStyle/>
          <a:p>
            <a:pPr algn="ctr"/>
            <a:r>
              <a:rPr lang="en-US" sz="2700" b="1" dirty="0">
                <a:solidFill>
                  <a:srgbClr val="EB7321"/>
                </a:solidFill>
                <a:latin typeface="Corbel" panose="020B0503020204020204" pitchFamily="34" charset="0"/>
              </a:rPr>
              <a:t>EXPAND</a:t>
            </a:r>
          </a:p>
        </p:txBody>
      </p:sp>
      <p:sp>
        <p:nvSpPr>
          <p:cNvPr id="50" name="TextBox 49"/>
          <p:cNvSpPr txBox="1"/>
          <p:nvPr/>
        </p:nvSpPr>
        <p:spPr>
          <a:xfrm rot="3678581">
            <a:off x="3035868" y="724142"/>
            <a:ext cx="5112806" cy="5301120"/>
          </a:xfrm>
          <a:prstGeom prst="rect">
            <a:avLst/>
          </a:prstGeom>
          <a:ln w="6350">
            <a:noFill/>
          </a:ln>
        </p:spPr>
        <p:style>
          <a:lnRef idx="1">
            <a:schemeClr val="accent1"/>
          </a:lnRef>
          <a:fillRef idx="0">
            <a:schemeClr val="accent1"/>
          </a:fillRef>
          <a:effectRef idx="0">
            <a:schemeClr val="accent1"/>
          </a:effectRef>
          <a:fontRef idx="minor">
            <a:schemeClr val="tx1"/>
          </a:fontRef>
        </p:style>
        <p:txBody>
          <a:bodyPr wrap="square" rtlCol="0">
            <a:prstTxWarp prst="textArchUp">
              <a:avLst>
                <a:gd name="adj" fmla="val 11043446"/>
              </a:avLst>
            </a:prstTxWarp>
            <a:spAutoFit/>
          </a:bodyPr>
          <a:lstStyle/>
          <a:p>
            <a:pPr algn="ctr" defTabSz="514350">
              <a:defRPr/>
            </a:pPr>
            <a:r>
              <a:rPr lang="en-US" sz="2100" b="1" dirty="0">
                <a:solidFill>
                  <a:schemeClr val="tx1">
                    <a:lumMod val="65000"/>
                    <a:lumOff val="35000"/>
                  </a:schemeClr>
                </a:solidFill>
                <a:latin typeface="Corbel" panose="020B0503020204020204" pitchFamily="34" charset="0"/>
              </a:rPr>
              <a:t>Expand &amp; extract language</a:t>
            </a:r>
          </a:p>
        </p:txBody>
      </p:sp>
      <p:grpSp>
        <p:nvGrpSpPr>
          <p:cNvPr id="26" name="Group 25"/>
          <p:cNvGrpSpPr/>
          <p:nvPr/>
        </p:nvGrpSpPr>
        <p:grpSpPr>
          <a:xfrm>
            <a:off x="4122609" y="1679067"/>
            <a:ext cx="3338295" cy="3829072"/>
            <a:chOff x="-2505510" y="2658445"/>
            <a:chExt cx="4674033" cy="5488218"/>
          </a:xfrm>
        </p:grpSpPr>
        <p:sp>
          <p:nvSpPr>
            <p:cNvPr id="91" name="TextBox 90"/>
            <p:cNvSpPr txBox="1"/>
            <p:nvPr/>
          </p:nvSpPr>
          <p:spPr>
            <a:xfrm>
              <a:off x="-2505510" y="3121531"/>
              <a:ext cx="4420574" cy="5025132"/>
            </a:xfrm>
            <a:prstGeom prst="rect">
              <a:avLst/>
            </a:prstGeom>
            <a:noFill/>
          </p:spPr>
          <p:txBody>
            <a:bodyPr wrap="square" rtlCol="0">
              <a:prstTxWarp prst="textArchUp">
                <a:avLst>
                  <a:gd name="adj" fmla="val 11043446"/>
                </a:avLst>
              </a:prstTxWarp>
              <a:spAutoFit/>
            </a:bodyPr>
            <a:lstStyle/>
            <a:p>
              <a:pPr algn="ctr" defTabSz="514350">
                <a:defRPr/>
              </a:pPr>
              <a:r>
                <a:rPr lang="en-US" sz="2700" b="1" dirty="0">
                  <a:solidFill>
                    <a:schemeClr val="accent6">
                      <a:lumMod val="75000"/>
                    </a:schemeClr>
                  </a:solidFill>
                  <a:latin typeface="Corbel" panose="020B0503020204020204" pitchFamily="34" charset="0"/>
                </a:rPr>
                <a:t>MONITOR &amp; TEACH</a:t>
              </a:r>
            </a:p>
          </p:txBody>
        </p:sp>
        <p:sp>
          <p:nvSpPr>
            <p:cNvPr id="80" name="TextBox 79"/>
            <p:cNvSpPr txBox="1"/>
            <p:nvPr/>
          </p:nvSpPr>
          <p:spPr>
            <a:xfrm>
              <a:off x="-2424093" y="2658445"/>
              <a:ext cx="4592616" cy="45970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prstTxWarp prst="textArchDown">
                <a:avLst>
                  <a:gd name="adj" fmla="val 20925170"/>
                </a:avLst>
              </a:prstTxWarp>
              <a:spAutoFit/>
            </a:bodyPr>
            <a:lstStyle/>
            <a:p>
              <a:pPr algn="ctr"/>
              <a:r>
                <a:rPr lang="en-US" sz="2700" b="1" dirty="0">
                  <a:solidFill>
                    <a:schemeClr val="accent6">
                      <a:lumMod val="75000"/>
                    </a:schemeClr>
                  </a:solidFill>
                  <a:latin typeface="Corbel" panose="020B0503020204020204" pitchFamily="34" charset="0"/>
                </a:rPr>
                <a:t>MONITOR &amp; TEACH</a:t>
              </a:r>
            </a:p>
          </p:txBody>
        </p:sp>
      </p:grpSp>
      <p:grpSp>
        <p:nvGrpSpPr>
          <p:cNvPr id="40" name="Group 39"/>
          <p:cNvGrpSpPr/>
          <p:nvPr/>
        </p:nvGrpSpPr>
        <p:grpSpPr>
          <a:xfrm>
            <a:off x="4765884" y="2622991"/>
            <a:ext cx="2017740" cy="1525340"/>
            <a:chOff x="4414241" y="2426835"/>
            <a:chExt cx="2690320" cy="2033786"/>
          </a:xfrm>
        </p:grpSpPr>
        <p:sp>
          <p:nvSpPr>
            <p:cNvPr id="28" name="TextBox 27"/>
            <p:cNvSpPr txBox="1"/>
            <p:nvPr/>
          </p:nvSpPr>
          <p:spPr>
            <a:xfrm>
              <a:off x="4414241" y="3106404"/>
              <a:ext cx="2690320" cy="1354217"/>
            </a:xfrm>
            <a:prstGeom prst="rect">
              <a:avLst/>
            </a:prstGeom>
            <a:noFill/>
          </p:spPr>
          <p:txBody>
            <a:bodyPr wrap="square" rtlCol="0">
              <a:spAutoFit/>
            </a:bodyPr>
            <a:lstStyle/>
            <a:p>
              <a:pPr algn="ctr" defTabSz="514350"/>
              <a:r>
                <a:rPr lang="en-US" sz="1500" b="1" dirty="0">
                  <a:solidFill>
                    <a:srgbClr val="0111C5"/>
                  </a:solidFill>
                  <a:latin typeface="Corbel" panose="020B0503020204020204" pitchFamily="34" charset="0"/>
                </a:rPr>
                <a:t>Language acquisition</a:t>
              </a:r>
            </a:p>
            <a:p>
              <a:pPr algn="ctr" defTabSz="514350"/>
              <a:r>
                <a:rPr lang="en-US" sz="1500" b="1" dirty="0">
                  <a:solidFill>
                    <a:srgbClr val="0111C5"/>
                  </a:solidFill>
                  <a:latin typeface="Corbel" panose="020B0503020204020204" pitchFamily="34" charset="0"/>
                </a:rPr>
                <a:t>Critical thinking</a:t>
              </a:r>
            </a:p>
            <a:p>
              <a:pPr algn="ctr" defTabSz="514350"/>
              <a:r>
                <a:rPr lang="en-US" sz="1500" b="1" dirty="0">
                  <a:solidFill>
                    <a:srgbClr val="0111C5"/>
                  </a:solidFill>
                  <a:latin typeface="Corbel" panose="020B0503020204020204" pitchFamily="34" charset="0"/>
                </a:rPr>
                <a:t>Executive functions</a:t>
              </a:r>
            </a:p>
            <a:p>
              <a:pPr algn="ctr" defTabSz="514350"/>
              <a:r>
                <a:rPr lang="en-US" sz="1500" b="1" dirty="0">
                  <a:solidFill>
                    <a:srgbClr val="0111C5"/>
                  </a:solidFill>
                  <a:latin typeface="Corbel" panose="020B0503020204020204" pitchFamily="34" charset="0"/>
                </a:rPr>
                <a:t>Empathy</a:t>
              </a:r>
            </a:p>
          </p:txBody>
        </p:sp>
        <p:sp>
          <p:nvSpPr>
            <p:cNvPr id="3" name="TextBox 2"/>
            <p:cNvSpPr txBox="1"/>
            <p:nvPr/>
          </p:nvSpPr>
          <p:spPr>
            <a:xfrm>
              <a:off x="4425729" y="2426835"/>
              <a:ext cx="2597348" cy="800218"/>
            </a:xfrm>
            <a:prstGeom prst="rect">
              <a:avLst/>
            </a:prstGeom>
            <a:noFill/>
          </p:spPr>
          <p:txBody>
            <a:bodyPr wrap="square" rtlCol="0">
              <a:spAutoFit/>
            </a:bodyPr>
            <a:lstStyle/>
            <a:p>
              <a:pPr algn="ctr"/>
              <a:r>
                <a:rPr lang="en-US" sz="3300" dirty="0">
                  <a:solidFill>
                    <a:srgbClr val="010AC5"/>
                  </a:solidFill>
                  <a:latin typeface="Corbel" panose="020B0503020204020204" pitchFamily="34" charset="0"/>
                </a:rPr>
                <a:t>PREPARE</a:t>
              </a:r>
            </a:p>
          </p:txBody>
        </p:sp>
      </p:grpSp>
      <p:pic>
        <p:nvPicPr>
          <p:cNvPr id="19" name="Picture 18">
            <a:extLst>
              <a:ext uri="{FF2B5EF4-FFF2-40B4-BE49-F238E27FC236}">
                <a16:creationId xmlns:a16="http://schemas.microsoft.com/office/drawing/2014/main" id="{381E9752-6364-4E11-891F-968F975534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9773" y="5846618"/>
            <a:ext cx="863870" cy="863870"/>
          </a:xfrm>
          <a:prstGeom prst="rect">
            <a:avLst/>
          </a:prstGeom>
        </p:spPr>
      </p:pic>
      <p:sp>
        <p:nvSpPr>
          <p:cNvPr id="2" name="TextBox 1">
            <a:extLst>
              <a:ext uri="{FF2B5EF4-FFF2-40B4-BE49-F238E27FC236}">
                <a16:creationId xmlns:a16="http://schemas.microsoft.com/office/drawing/2014/main" id="{46186539-98D3-44C2-BFE1-B09526B2E2BC}"/>
              </a:ext>
            </a:extLst>
          </p:cNvPr>
          <p:cNvSpPr txBox="1"/>
          <p:nvPr/>
        </p:nvSpPr>
        <p:spPr>
          <a:xfrm>
            <a:off x="80372" y="135766"/>
            <a:ext cx="3442049" cy="954107"/>
          </a:xfrm>
          <a:prstGeom prst="rect">
            <a:avLst/>
          </a:prstGeom>
          <a:noFill/>
        </p:spPr>
        <p:txBody>
          <a:bodyPr wrap="square" rtlCol="0">
            <a:spAutoFit/>
          </a:bodyPr>
          <a:lstStyle/>
          <a:p>
            <a:pPr algn="ctr"/>
            <a:r>
              <a:rPr lang="en-US" sz="2800" dirty="0"/>
              <a:t>Construction of the Reading Brain</a:t>
            </a:r>
          </a:p>
        </p:txBody>
      </p:sp>
      <p:sp>
        <p:nvSpPr>
          <p:cNvPr id="21" name="Footer Placeholder 2">
            <a:extLst>
              <a:ext uri="{FF2B5EF4-FFF2-40B4-BE49-F238E27FC236}">
                <a16:creationId xmlns:a16="http://schemas.microsoft.com/office/drawing/2014/main" id="{E4274259-80A7-405C-96E4-F1943F38E562}"/>
              </a:ext>
            </a:extLst>
          </p:cNvPr>
          <p:cNvSpPr>
            <a:spLocks noGrp="1"/>
          </p:cNvSpPr>
          <p:nvPr>
            <p:ph type="ftr" sz="quarter" idx="11"/>
          </p:nvPr>
        </p:nvSpPr>
        <p:spPr bwMode="auto">
          <a:xfrm>
            <a:off x="8556001" y="6321337"/>
            <a:ext cx="24257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200" dirty="0">
                <a:solidFill>
                  <a:srgbClr val="898989"/>
                </a:solidFill>
              </a:rPr>
              <a:t>Copyright S. Mims, et. al.</a:t>
            </a:r>
          </a:p>
          <a:p>
            <a:r>
              <a:rPr lang="en-US" altLang="en-US" sz="1200" dirty="0">
                <a:solidFill>
                  <a:srgbClr val="898989"/>
                </a:solidFill>
              </a:rPr>
              <a:t>Atlanta Speech School 2016</a:t>
            </a:r>
          </a:p>
        </p:txBody>
      </p:sp>
    </p:spTree>
    <p:extLst>
      <p:ext uri="{BB962C8B-B14F-4D97-AF65-F5344CB8AC3E}">
        <p14:creationId xmlns:p14="http://schemas.microsoft.com/office/powerpoint/2010/main" val="27981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8384890-D490-4DE9-91A0-BC3EE02698BD}"/>
              </a:ext>
            </a:extLst>
          </p:cNvPr>
          <p:cNvSpPr txBox="1"/>
          <p:nvPr/>
        </p:nvSpPr>
        <p:spPr>
          <a:xfrm>
            <a:off x="713295" y="5000951"/>
            <a:ext cx="10765410" cy="1207269"/>
          </a:xfrm>
          <a:prstGeom prst="rect">
            <a:avLst/>
          </a:prstGeom>
        </p:spPr>
        <p:txBody>
          <a:bodyPr vert="horz" lIns="91440" tIns="45720" rIns="91440" bIns="45720" rtlCol="0" anchor="b">
            <a:normAutofit/>
          </a:bodyPr>
          <a:lstStyle/>
          <a:p>
            <a:pPr marL="0" marR="0" lvl="0" indent="0" algn="ctr" fontAlgn="auto">
              <a:lnSpc>
                <a:spcPct val="90000"/>
              </a:lnSpc>
              <a:spcBef>
                <a:spcPct val="0"/>
              </a:spcBef>
              <a:spcAft>
                <a:spcPts val="600"/>
              </a:spcAft>
              <a:buClrTx/>
              <a:buSzTx/>
              <a:tabLst/>
              <a:defRPr/>
            </a:pPr>
            <a:r>
              <a:rPr kumimoji="0" lang="en-US" sz="3300" b="0" i="0" u="none" strike="noStrike" cap="none" spc="0" normalizeH="0" baseline="0" noProof="0" dirty="0">
                <a:ln>
                  <a:noFill/>
                </a:ln>
                <a:effectLst>
                  <a:outerShdw blurRad="38100" dist="38100" dir="2700000" algn="tl">
                    <a:srgbClr val="000000">
                      <a:alpha val="43137"/>
                    </a:srgbClr>
                  </a:outerShdw>
                </a:effectLst>
                <a:uLnTx/>
                <a:uFillTx/>
                <a:latin typeface="+mj-lt"/>
                <a:ea typeface="+mj-ea"/>
                <a:cs typeface="+mj-cs"/>
              </a:rPr>
              <a:t>Each Child’s Learning Profile is </a:t>
            </a:r>
          </a:p>
          <a:p>
            <a:pPr marL="0" marR="0" lvl="0" indent="0" algn="ctr" fontAlgn="auto">
              <a:lnSpc>
                <a:spcPct val="90000"/>
              </a:lnSpc>
              <a:spcBef>
                <a:spcPct val="0"/>
              </a:spcBef>
              <a:spcAft>
                <a:spcPts val="600"/>
              </a:spcAft>
              <a:buClrTx/>
              <a:buSzTx/>
              <a:tabLst/>
              <a:defRPr/>
            </a:pPr>
            <a:r>
              <a:rPr kumimoji="0" lang="en-US" sz="3300" b="0" i="0" u="none" strike="noStrike" cap="none" spc="0" normalizeH="0" baseline="0" noProof="0" dirty="0">
                <a:ln>
                  <a:noFill/>
                </a:ln>
                <a:effectLst>
                  <a:outerShdw blurRad="38100" dist="38100" dir="2700000" algn="tl">
                    <a:srgbClr val="000000">
                      <a:alpha val="43137"/>
                    </a:srgbClr>
                  </a:outerShdw>
                </a:effectLst>
                <a:uLnTx/>
                <a:uFillTx/>
                <a:latin typeface="+mj-lt"/>
                <a:ea typeface="+mj-ea"/>
                <a:cs typeface="+mj-cs"/>
              </a:rPr>
              <a:t>as Unique as a Fingerprint</a:t>
            </a:r>
          </a:p>
          <a:p>
            <a:pPr marL="0" marR="0" lvl="0" indent="0" algn="ctr" fontAlgn="auto">
              <a:lnSpc>
                <a:spcPct val="90000"/>
              </a:lnSpc>
              <a:spcBef>
                <a:spcPct val="0"/>
              </a:spcBef>
              <a:spcAft>
                <a:spcPts val="600"/>
              </a:spcAft>
              <a:buClrTx/>
              <a:buSzTx/>
              <a:tabLst/>
              <a:defRPr/>
            </a:pPr>
            <a:endParaRPr kumimoji="0" lang="en-US" sz="3300" b="0" i="0" u="none" strike="noStrike" cap="none" spc="0" normalizeH="0" baseline="0" noProof="0" dirty="0">
              <a:ln>
                <a:noFill/>
              </a:ln>
              <a:effectLst>
                <a:outerShdw blurRad="38100" dist="38100" dir="2700000" algn="tl">
                  <a:srgbClr val="000000">
                    <a:alpha val="43137"/>
                  </a:srgbClr>
                </a:outerShdw>
              </a:effectLst>
              <a:uLnTx/>
              <a:uFillTx/>
              <a:latin typeface="+mj-lt"/>
              <a:ea typeface="+mj-ea"/>
              <a:cs typeface="+mj-cs"/>
            </a:endParaRPr>
          </a:p>
        </p:txBody>
      </p:sp>
      <p:pic>
        <p:nvPicPr>
          <p:cNvPr id="24" name="Picture 23" descr="A close up of a logo&#10;&#10;Description generated with very high confidence">
            <a:extLst>
              <a:ext uri="{FF2B5EF4-FFF2-40B4-BE49-F238E27FC236}">
                <a16:creationId xmlns:a16="http://schemas.microsoft.com/office/drawing/2014/main" id="{44E922A6-94EC-4844-B4F6-61AABA6598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11" y="321733"/>
            <a:ext cx="3984262" cy="3984262"/>
          </a:xfrm>
          <a:prstGeom prst="rect">
            <a:avLst/>
          </a:prstGeom>
        </p:spPr>
      </p:pic>
      <p:cxnSp>
        <p:nvCxnSpPr>
          <p:cNvPr id="73" name="Straight Connector 53">
            <a:extLst>
              <a:ext uri="{FF2B5EF4-FFF2-40B4-BE49-F238E27FC236}">
                <a16:creationId xmlns:a16="http://schemas.microsoft.com/office/drawing/2014/main" id="{3D83F26F-C55B-4A92-9AFF-4894D14E27C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253414"/>
            <a:ext cx="0" cy="21209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5" name="Content Placeholder 10" descr="A picture containing invertebrate, animal&#10;&#10;Description generated with high confidence">
            <a:extLst>
              <a:ext uri="{FF2B5EF4-FFF2-40B4-BE49-F238E27FC236}">
                <a16:creationId xmlns:a16="http://schemas.microsoft.com/office/drawing/2014/main" id="{F067D164-B1DD-4392-A70E-B4EF63056E3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backgroundMark x1="13089" y1="7576" x2="13089" y2="7576"/>
                        <a14:backgroundMark x1="20942" y1="16667" x2="41885" y2="4924"/>
                        <a14:backgroundMark x1="41885" y1="4924" x2="67016" y2="10985"/>
                        <a14:backgroundMark x1="67016" y1="10985" x2="84293" y2="26136"/>
                        <a14:backgroundMark x1="84293" y1="26136" x2="94241" y2="44318"/>
                        <a14:backgroundMark x1="94241" y1="44318" x2="84817" y2="82955"/>
                        <a14:backgroundMark x1="84817" y1="82955" x2="63874" y2="96970"/>
                        <a14:backgroundMark x1="63874" y1="96970" x2="28272" y2="98864"/>
                        <a14:backgroundMark x1="28272" y1="98864" x2="6806" y2="84848"/>
                        <a14:backgroundMark x1="6806" y1="84848" x2="4188" y2="42803"/>
                        <a14:backgroundMark x1="4188" y1="42803" x2="12565" y2="22727"/>
                        <a14:backgroundMark x1="12565" y1="22727" x2="28272" y2="8712"/>
                      </a14:backgroundRemoval>
                    </a14:imgEffect>
                  </a14:imgLayer>
                </a14:imgProps>
              </a:ext>
              <a:ext uri="{28A0092B-C50C-407E-A947-70E740481C1C}">
                <a14:useLocalDpi xmlns:a14="http://schemas.microsoft.com/office/drawing/2010/main" val="0"/>
              </a:ext>
            </a:extLst>
          </a:blip>
          <a:srcRect t="5416" r="1" b="8745"/>
          <a:stretch/>
        </p:blipFill>
        <p:spPr>
          <a:xfrm>
            <a:off x="7461829" y="321735"/>
            <a:ext cx="3358054" cy="3984259"/>
          </a:xfrm>
          <a:prstGeom prst="rect">
            <a:avLst/>
          </a:prstGeom>
        </p:spPr>
      </p:pic>
      <p:pic>
        <p:nvPicPr>
          <p:cNvPr id="6" name="Picture 5">
            <a:extLst>
              <a:ext uri="{FF2B5EF4-FFF2-40B4-BE49-F238E27FC236}">
                <a16:creationId xmlns:a16="http://schemas.microsoft.com/office/drawing/2014/main" id="{381E9752-6364-4E11-891F-968F975534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99773" y="5846618"/>
            <a:ext cx="863870" cy="863870"/>
          </a:xfrm>
          <a:prstGeom prst="rect">
            <a:avLst/>
          </a:prstGeom>
        </p:spPr>
      </p:pic>
    </p:spTree>
    <p:extLst>
      <p:ext uri="{BB962C8B-B14F-4D97-AF65-F5344CB8AC3E}">
        <p14:creationId xmlns:p14="http://schemas.microsoft.com/office/powerpoint/2010/main" val="24855660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B81E31-8462-42DC-998E-234238AC2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807" y="-219184"/>
            <a:ext cx="10371722" cy="6858000"/>
          </a:xfrm>
          <a:prstGeom prst="rect">
            <a:avLst/>
          </a:prstGeom>
        </p:spPr>
      </p:pic>
      <p:pic>
        <p:nvPicPr>
          <p:cNvPr id="5" name="Picture 4">
            <a:extLst>
              <a:ext uri="{FF2B5EF4-FFF2-40B4-BE49-F238E27FC236}">
                <a16:creationId xmlns:a16="http://schemas.microsoft.com/office/drawing/2014/main" id="{8DDBE5CC-F21E-4E3A-A278-6D9E1B1D6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3131" y="1718680"/>
            <a:ext cx="7013081" cy="3068025"/>
          </a:xfrm>
          <a:prstGeom prst="rect">
            <a:avLst/>
          </a:prstGeom>
        </p:spPr>
      </p:pic>
      <p:pic>
        <p:nvPicPr>
          <p:cNvPr id="6" name="Picture 5">
            <a:extLst>
              <a:ext uri="{FF2B5EF4-FFF2-40B4-BE49-F238E27FC236}">
                <a16:creationId xmlns:a16="http://schemas.microsoft.com/office/drawing/2014/main" id="{C504B4A2-DE9C-4B0C-A299-8392ED8460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527" y="1822031"/>
            <a:ext cx="7032686" cy="2915758"/>
          </a:xfrm>
          <a:prstGeom prst="rect">
            <a:avLst/>
          </a:prstGeom>
        </p:spPr>
      </p:pic>
      <p:pic>
        <p:nvPicPr>
          <p:cNvPr id="7" name="Picture 6">
            <a:extLst>
              <a:ext uri="{FF2B5EF4-FFF2-40B4-BE49-F238E27FC236}">
                <a16:creationId xmlns:a16="http://schemas.microsoft.com/office/drawing/2014/main" id="{3FD963A8-92AA-464C-9456-FA9ED1C045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3527" y="2070174"/>
            <a:ext cx="7032685" cy="2621608"/>
          </a:xfrm>
          <a:prstGeom prst="rect">
            <a:avLst/>
          </a:prstGeom>
        </p:spPr>
      </p:pic>
      <p:pic>
        <p:nvPicPr>
          <p:cNvPr id="8" name="Picture 7">
            <a:extLst>
              <a:ext uri="{FF2B5EF4-FFF2-40B4-BE49-F238E27FC236}">
                <a16:creationId xmlns:a16="http://schemas.microsoft.com/office/drawing/2014/main" id="{8E7FE028-67D7-4C18-B8E1-6B9592EB56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7321" y="2545510"/>
            <a:ext cx="6723042" cy="2241196"/>
          </a:xfrm>
          <a:prstGeom prst="rect">
            <a:avLst/>
          </a:prstGeom>
        </p:spPr>
      </p:pic>
      <p:pic>
        <p:nvPicPr>
          <p:cNvPr id="9" name="Picture 8">
            <a:extLst>
              <a:ext uri="{FF2B5EF4-FFF2-40B4-BE49-F238E27FC236}">
                <a16:creationId xmlns:a16="http://schemas.microsoft.com/office/drawing/2014/main" id="{4F223566-A0D1-4567-BDCF-64B4FD7DD8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7122" y="3614988"/>
            <a:ext cx="7118419" cy="2187516"/>
          </a:xfrm>
          <a:prstGeom prst="rect">
            <a:avLst/>
          </a:prstGeom>
        </p:spPr>
      </p:pic>
      <p:pic>
        <p:nvPicPr>
          <p:cNvPr id="10" name="Picture 9">
            <a:extLst>
              <a:ext uri="{FF2B5EF4-FFF2-40B4-BE49-F238E27FC236}">
                <a16:creationId xmlns:a16="http://schemas.microsoft.com/office/drawing/2014/main" id="{99E60D48-F450-4F64-AD00-1951955AF0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6742" y="3561369"/>
            <a:ext cx="7148799" cy="2139042"/>
          </a:xfrm>
          <a:prstGeom prst="rect">
            <a:avLst/>
          </a:prstGeom>
        </p:spPr>
      </p:pic>
      <p:pic>
        <p:nvPicPr>
          <p:cNvPr id="11" name="Picture 10">
            <a:extLst>
              <a:ext uri="{FF2B5EF4-FFF2-40B4-BE49-F238E27FC236}">
                <a16:creationId xmlns:a16="http://schemas.microsoft.com/office/drawing/2014/main" id="{582B2AE0-5903-4288-B4FC-9FD6FF8401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6211" y="3586418"/>
            <a:ext cx="6996407" cy="2691482"/>
          </a:xfrm>
          <a:prstGeom prst="rect">
            <a:avLst/>
          </a:prstGeom>
        </p:spPr>
      </p:pic>
      <p:pic>
        <p:nvPicPr>
          <p:cNvPr id="12" name="Picture 11">
            <a:extLst>
              <a:ext uri="{FF2B5EF4-FFF2-40B4-BE49-F238E27FC236}">
                <a16:creationId xmlns:a16="http://schemas.microsoft.com/office/drawing/2014/main" id="{FF46DBA2-866D-40AD-93D9-AB87FEEEF47B}"/>
              </a:ext>
            </a:extLst>
          </p:cNvPr>
          <p:cNvPicPr>
            <a:picLocks noChangeAspect="1"/>
          </p:cNvPicPr>
          <p:nvPr/>
        </p:nvPicPr>
        <p:blipFill>
          <a:blip r:embed="rId10"/>
          <a:stretch>
            <a:fillRect/>
          </a:stretch>
        </p:blipFill>
        <p:spPr>
          <a:xfrm>
            <a:off x="2780919" y="2403419"/>
            <a:ext cx="8021849" cy="3926792"/>
          </a:xfrm>
          <a:prstGeom prst="rect">
            <a:avLst/>
          </a:prstGeom>
        </p:spPr>
      </p:pic>
      <p:pic>
        <p:nvPicPr>
          <p:cNvPr id="13" name="Picture 12">
            <a:extLst>
              <a:ext uri="{FF2B5EF4-FFF2-40B4-BE49-F238E27FC236}">
                <a16:creationId xmlns:a16="http://schemas.microsoft.com/office/drawing/2014/main" id="{71C1FFF2-678F-4E2E-9367-B9634D7F80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6742" y="3598024"/>
            <a:ext cx="7118419" cy="2187516"/>
          </a:xfrm>
          <a:prstGeom prst="rect">
            <a:avLst/>
          </a:prstGeom>
        </p:spPr>
      </p:pic>
      <p:sp>
        <p:nvSpPr>
          <p:cNvPr id="14" name="Left-Up Arrow 13"/>
          <p:cNvSpPr/>
          <p:nvPr/>
        </p:nvSpPr>
        <p:spPr>
          <a:xfrm rot="5400000">
            <a:off x="21770" y="4289967"/>
            <a:ext cx="1477159" cy="22944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ucida Sans Unicode"/>
              <a:ea typeface="+mn-ea"/>
              <a:cs typeface="+mn-cs"/>
            </a:endParaRPr>
          </a:p>
        </p:txBody>
      </p:sp>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234271" y="5886142"/>
            <a:ext cx="773816" cy="773816"/>
          </a:xfrm>
          <a:prstGeom prst="rect">
            <a:avLst/>
          </a:prstGeom>
        </p:spPr>
      </p:pic>
    </p:spTree>
    <p:extLst>
      <p:ext uri="{BB962C8B-B14F-4D97-AF65-F5344CB8AC3E}">
        <p14:creationId xmlns:p14="http://schemas.microsoft.com/office/powerpoint/2010/main" val="367974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xit" presetSubtype="4" fill="hold" nodeType="clickEffect">
                                  <p:stCondLst>
                                    <p:cond delay="0"/>
                                  </p:stCondLst>
                                  <p:childTnLst>
                                    <p:animEffect transition="out" filter="wipe(down)">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22" presetClass="exit" presetSubtype="4" fill="hold" nodeType="withEffect">
                                  <p:stCondLst>
                                    <p:cond delay="0"/>
                                  </p:stCondLst>
                                  <p:childTnLst>
                                    <p:animEffect transition="out" filter="wipe(down)">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22" presetClass="exit" presetSubtype="4" fill="hold" nodeType="withEffect">
                                  <p:stCondLst>
                                    <p:cond delay="0"/>
                                  </p:stCondLst>
                                  <p:childTnLst>
                                    <p:animEffect transition="out" filter="wipe(down)">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9"/>
                                        </p:tgtEl>
                                        <p:attrNameLst>
                                          <p:attrName>style.visibility</p:attrName>
                                        </p:attrNameLst>
                                      </p:cBhvr>
                                      <p:to>
                                        <p:strVal val="hidden"/>
                                      </p:to>
                                    </p:set>
                                  </p:childTnLst>
                                </p:cTn>
                              </p:par>
                              <p:par>
                                <p:cTn id="53" presetID="22" presetClass="exit" presetSubtype="4" fill="hold" nodeType="withEffect">
                                  <p:stCondLst>
                                    <p:cond delay="0"/>
                                  </p:stCondLst>
                                  <p:childTnLst>
                                    <p:animEffect transition="out" filter="wipe(down)">
                                      <p:cBhvr>
                                        <p:cTn id="54" dur="500"/>
                                        <p:tgtEl>
                                          <p:spTgt spid="12"/>
                                        </p:tgtEl>
                                      </p:cBhvr>
                                    </p:animEffect>
                                    <p:set>
                                      <p:cBhvr>
                                        <p:cTn id="55" dur="1" fill="hold">
                                          <p:stCondLst>
                                            <p:cond delay="499"/>
                                          </p:stCondLst>
                                        </p:cTn>
                                        <p:tgtEl>
                                          <p:spTgt spid="12"/>
                                        </p:tgtEl>
                                        <p:attrNameLst>
                                          <p:attrName>style.visibility</p:attrName>
                                        </p:attrNameLst>
                                      </p:cBhvr>
                                      <p:to>
                                        <p:strVal val="hidden"/>
                                      </p:to>
                                    </p:set>
                                  </p:childTnLst>
                                </p:cTn>
                              </p:par>
                              <p:par>
                                <p:cTn id="56" presetID="22" presetClass="exit" presetSubtype="4" fill="hold" nodeType="withEffect">
                                  <p:stCondLst>
                                    <p:cond delay="0"/>
                                  </p:stCondLst>
                                  <p:childTnLst>
                                    <p:animEffect transition="out" filter="wipe(down)">
                                      <p:cBhvr>
                                        <p:cTn id="57" dur="500"/>
                                        <p:tgtEl>
                                          <p:spTgt spid="8"/>
                                        </p:tgtEl>
                                      </p:cBhvr>
                                    </p:animEffect>
                                    <p:set>
                                      <p:cBhvr>
                                        <p:cTn id="58" dur="1" fill="hold">
                                          <p:stCondLst>
                                            <p:cond delay="499"/>
                                          </p:stCondLst>
                                        </p:cTn>
                                        <p:tgtEl>
                                          <p:spTgt spid="8"/>
                                        </p:tgtEl>
                                        <p:attrNameLst>
                                          <p:attrName>style.visibility</p:attrName>
                                        </p:attrNameLst>
                                      </p:cBhvr>
                                      <p:to>
                                        <p:strVal val="hidden"/>
                                      </p:to>
                                    </p:set>
                                  </p:childTnLst>
                                </p:cTn>
                              </p:par>
                              <p:par>
                                <p:cTn id="59" presetID="22" presetClass="exit" presetSubtype="4" fill="hold" nodeType="withEffect">
                                  <p:stCondLst>
                                    <p:cond delay="0"/>
                                  </p:stCondLst>
                                  <p:childTnLst>
                                    <p:animEffect transition="out" filter="wipe(down)">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22" presetClass="exit" presetSubtype="4" fill="hold" nodeType="withEffect">
                                  <p:stCondLst>
                                    <p:cond delay="0"/>
                                  </p:stCondLst>
                                  <p:childTnLst>
                                    <p:animEffect transition="out" filter="wipe(down)">
                                      <p:cBhvr>
                                        <p:cTn id="63" dur="500"/>
                                        <p:tgtEl>
                                          <p:spTgt spid="11"/>
                                        </p:tgtEl>
                                      </p:cBhvr>
                                    </p:animEffect>
                                    <p:set>
                                      <p:cBhvr>
                                        <p:cTn id="64" dur="1" fill="hold">
                                          <p:stCondLst>
                                            <p:cond delay="499"/>
                                          </p:stCondLst>
                                        </p:cTn>
                                        <p:tgtEl>
                                          <p:spTgt spid="11"/>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0C00C04-3740-4147-A4F4-C5A6D5F6941D}"/>
              </a:ext>
            </a:extLst>
          </p:cNvPr>
          <p:cNvSpPr txBox="1"/>
          <p:nvPr/>
        </p:nvSpPr>
        <p:spPr>
          <a:xfrm>
            <a:off x="282809" y="1494650"/>
            <a:ext cx="3911547" cy="2677656"/>
          </a:xfrm>
          <a:prstGeom prst="rect">
            <a:avLst/>
          </a:prstGeom>
          <a:noFill/>
        </p:spPr>
        <p:txBody>
          <a:bodyPr wrap="square" rtlCol="0" anchor="t">
            <a:spAutoFit/>
          </a:bodyPr>
          <a:lstStyle/>
          <a:p>
            <a:pPr>
              <a:defRPr/>
            </a:pPr>
            <a:r>
              <a:rPr lang="en-US" sz="2400" dirty="0">
                <a:effectLst>
                  <a:outerShdw blurRad="38100" dist="38100" dir="2700000" algn="tl">
                    <a:srgbClr val="000000">
                      <a:alpha val="43137"/>
                    </a:srgbClr>
                  </a:outerShdw>
                </a:effectLst>
              </a:rPr>
              <a:t>Multi-sensory</a:t>
            </a:r>
          </a:p>
          <a:p>
            <a:pPr>
              <a:defRPr/>
            </a:pPr>
            <a:r>
              <a:rPr lang="en-US" sz="2400" dirty="0">
                <a:effectLst>
                  <a:outerShdw blurRad="38100" dist="38100" dir="2700000" algn="tl">
                    <a:srgbClr val="000000">
                      <a:alpha val="43137"/>
                    </a:srgbClr>
                  </a:outerShdw>
                </a:effectLst>
              </a:rPr>
              <a:t>Systematic</a:t>
            </a:r>
          </a:p>
          <a:p>
            <a:pPr>
              <a:defRPr/>
            </a:pPr>
            <a:r>
              <a:rPr lang="en-US" sz="2400" dirty="0">
                <a:effectLst>
                  <a:outerShdw blurRad="38100" dist="38100" dir="2700000" algn="tl">
                    <a:srgbClr val="000000">
                      <a:alpha val="43137"/>
                    </a:srgbClr>
                  </a:outerShdw>
                </a:effectLst>
              </a:rPr>
              <a:t>Intentional</a:t>
            </a:r>
          </a:p>
          <a:p>
            <a:pPr>
              <a:defRPr/>
            </a:pPr>
            <a:r>
              <a:rPr lang="en-US" sz="2400" dirty="0">
                <a:effectLst>
                  <a:outerShdw blurRad="38100" dist="38100" dir="2700000" algn="tl">
                    <a:srgbClr val="000000">
                      <a:alpha val="43137"/>
                    </a:srgbClr>
                  </a:outerShdw>
                </a:effectLst>
              </a:rPr>
              <a:t>Sequential</a:t>
            </a:r>
          </a:p>
          <a:p>
            <a:pPr>
              <a:defRPr/>
            </a:pPr>
            <a:r>
              <a:rPr lang="en-US" sz="2400" dirty="0">
                <a:effectLst>
                  <a:outerShdw blurRad="38100" dist="38100" dir="2700000" algn="tl">
                    <a:srgbClr val="000000">
                      <a:alpha val="43137"/>
                    </a:srgbClr>
                  </a:outerShdw>
                </a:effectLst>
              </a:rPr>
              <a:t>Scaffolded</a:t>
            </a:r>
          </a:p>
          <a:p>
            <a:pPr>
              <a:defRPr/>
            </a:pPr>
            <a:r>
              <a:rPr lang="en-US" sz="2400" dirty="0">
                <a:effectLst>
                  <a:outerShdw blurRad="38100" dist="38100" dir="2700000" algn="tl">
                    <a:srgbClr val="000000">
                      <a:alpha val="43137"/>
                    </a:srgbClr>
                  </a:outerShdw>
                </a:effectLst>
              </a:rPr>
              <a:t>Small group or individual</a:t>
            </a:r>
            <a:r>
              <a:rPr lang="en-US" sz="2400" dirty="0">
                <a:cs typeface="Calibri"/>
              </a:rPr>
              <a:t/>
            </a:r>
            <a:br>
              <a:rPr lang="en-US" sz="2400" dirty="0">
                <a:cs typeface="Calibri"/>
              </a:rPr>
            </a:br>
            <a:endParaRPr lang="en-US" sz="2400" dirty="0"/>
          </a:p>
        </p:txBody>
      </p:sp>
      <mc:AlternateContent xmlns:mc="http://schemas.openxmlformats.org/markup-compatibility/2006" xmlns:p14="http://schemas.microsoft.com/office/powerpoint/2010/main">
        <mc:Choice Requires="p14">
          <p:contentPart p14:bwMode="auto" r:id="rId2">
            <p14:nvContentPartPr>
              <p14:cNvPr id="20" name="Ink 19">
                <a:extLst>
                  <a:ext uri="{FF2B5EF4-FFF2-40B4-BE49-F238E27FC236}">
                    <a16:creationId xmlns:a16="http://schemas.microsoft.com/office/drawing/2014/main" id="{7746002F-73CF-4DC4-8101-D62AC79BB687}"/>
                  </a:ext>
                </a:extLst>
              </p14:cNvPr>
              <p14:cNvContentPartPr/>
              <p14:nvPr/>
            </p14:nvContentPartPr>
            <p14:xfrm>
              <a:off x="3764858" y="2976136"/>
              <a:ext cx="6941520" cy="1920240"/>
            </p14:xfrm>
          </p:contentPart>
        </mc:Choice>
        <mc:Fallback xmlns="">
          <p:pic>
            <p:nvPicPr>
              <p:cNvPr id="20" name="Ink 19">
                <a:extLst>
                  <a:ext uri="{FF2B5EF4-FFF2-40B4-BE49-F238E27FC236}">
                    <a16:creationId xmlns:a16="http://schemas.microsoft.com/office/drawing/2014/main" id="{7746002F-73CF-4DC4-8101-D62AC79BB687}"/>
                  </a:ext>
                </a:extLst>
              </p:cNvPr>
              <p:cNvPicPr/>
              <p:nvPr/>
            </p:nvPicPr>
            <p:blipFill>
              <a:blip r:embed="rId4"/>
              <a:stretch>
                <a:fillRect/>
              </a:stretch>
            </p:blipFill>
            <p:spPr>
              <a:xfrm>
                <a:off x="3701858" y="2913124"/>
                <a:ext cx="7067160" cy="2045904"/>
              </a:xfrm>
              <a:prstGeom prst="rect">
                <a:avLst/>
              </a:prstGeom>
            </p:spPr>
          </p:pic>
        </mc:Fallback>
      </mc:AlternateContent>
      <p:sp>
        <p:nvSpPr>
          <p:cNvPr id="23" name="TextBox 22">
            <a:extLst>
              <a:ext uri="{FF2B5EF4-FFF2-40B4-BE49-F238E27FC236}">
                <a16:creationId xmlns:a16="http://schemas.microsoft.com/office/drawing/2014/main" id="{B8CAE98B-2814-40D1-8C11-1801F517A3E5}"/>
              </a:ext>
            </a:extLst>
          </p:cNvPr>
          <p:cNvSpPr txBox="1"/>
          <p:nvPr/>
        </p:nvSpPr>
        <p:spPr>
          <a:xfrm>
            <a:off x="5048361" y="4778147"/>
            <a:ext cx="6344448" cy="2215991"/>
          </a:xfrm>
          <a:prstGeom prst="rect">
            <a:avLst/>
          </a:prstGeom>
          <a:noFill/>
        </p:spPr>
        <p:txBody>
          <a:bodyPr wrap="square" rtlCol="0" anchor="t">
            <a:spAutoFit/>
          </a:bodyPr>
          <a:lstStyle/>
          <a:p>
            <a:pPr>
              <a:defRPr/>
            </a:pPr>
            <a:r>
              <a:rPr lang="en-US" sz="2400" dirty="0">
                <a:effectLst>
                  <a:outerShdw blurRad="38100" dist="38100" dir="2700000" algn="tl">
                    <a:srgbClr val="000000">
                      <a:alpha val="43137"/>
                    </a:srgbClr>
                  </a:outerShdw>
                </a:effectLst>
              </a:rPr>
              <a:t>Wilson</a:t>
            </a:r>
          </a:p>
          <a:p>
            <a:pPr>
              <a:defRPr/>
            </a:pPr>
            <a:r>
              <a:rPr lang="en-US" sz="2400" dirty="0">
                <a:effectLst>
                  <a:outerShdw blurRad="38100" dist="38100" dir="2700000" algn="tl">
                    <a:srgbClr val="000000">
                      <a:alpha val="43137"/>
                    </a:srgbClr>
                  </a:outerShdw>
                </a:effectLst>
              </a:rPr>
              <a:t>Orton </a:t>
            </a:r>
            <a:r>
              <a:rPr lang="en-US" sz="2400" dirty="0" err="1">
                <a:effectLst>
                  <a:outerShdw blurRad="38100" dist="38100" dir="2700000" algn="tl">
                    <a:srgbClr val="000000">
                      <a:alpha val="43137"/>
                    </a:srgbClr>
                  </a:outerShdw>
                </a:effectLst>
              </a:rPr>
              <a:t>Gillingham</a:t>
            </a:r>
            <a:endParaRPr lang="en-US" sz="2400" dirty="0">
              <a:effectLst>
                <a:outerShdw blurRad="38100" dist="38100" dir="2700000" algn="tl">
                  <a:srgbClr val="000000">
                    <a:alpha val="43137"/>
                  </a:srgbClr>
                </a:outerShdw>
              </a:effectLst>
            </a:endParaRPr>
          </a:p>
          <a:p>
            <a:pPr>
              <a:defRPr/>
            </a:pPr>
            <a:r>
              <a:rPr lang="en-US" sz="2400" dirty="0">
                <a:effectLst>
                  <a:outerShdw blurRad="38100" dist="38100" dir="2700000" algn="tl">
                    <a:srgbClr val="000000">
                      <a:alpha val="43137"/>
                    </a:srgbClr>
                  </a:outerShdw>
                </a:effectLst>
              </a:rPr>
              <a:t>S.P.I.R.E</a:t>
            </a:r>
          </a:p>
          <a:p>
            <a:pPr>
              <a:defRPr/>
            </a:pPr>
            <a:r>
              <a:rPr lang="en-US" sz="2400" dirty="0" err="1">
                <a:effectLst>
                  <a:outerShdw blurRad="38100" dist="38100" dir="2700000" algn="tl">
                    <a:srgbClr val="000000">
                      <a:alpha val="43137"/>
                    </a:srgbClr>
                  </a:outerShdw>
                </a:effectLst>
              </a:rPr>
              <a:t>Fundations</a:t>
            </a:r>
            <a:r>
              <a:rPr lang="en-US" sz="2400" dirty="0">
                <a:effectLst>
                  <a:outerShdw blurRad="38100" dist="38100" dir="2700000" algn="tl">
                    <a:srgbClr val="000000">
                      <a:alpha val="43137"/>
                    </a:srgbClr>
                  </a:outerShdw>
                </a:effectLst>
              </a:rPr>
              <a:t> </a:t>
            </a:r>
            <a:endParaRPr lang="en-US" sz="2400" dirty="0">
              <a:cs typeface="Calibri"/>
            </a:endParaRPr>
          </a:p>
          <a:p>
            <a:pPr>
              <a:defRPr/>
            </a:pPr>
            <a:r>
              <a:rPr lang="en-US" sz="2400" dirty="0" err="1">
                <a:effectLst>
                  <a:outerShdw blurRad="38100" dist="38100" dir="2700000" algn="tl">
                    <a:srgbClr val="000000">
                      <a:alpha val="43137"/>
                    </a:srgbClr>
                  </a:outerShdw>
                </a:effectLst>
              </a:rPr>
              <a:t>Lindamood</a:t>
            </a:r>
            <a:r>
              <a:rPr lang="en-US" sz="2400" dirty="0">
                <a:effectLst>
                  <a:outerShdw blurRad="38100" dist="38100" dir="2700000" algn="tl">
                    <a:srgbClr val="000000">
                      <a:alpha val="43137"/>
                    </a:srgbClr>
                  </a:outerShdw>
                </a:effectLst>
              </a:rPr>
              <a:t> Phoneme Sequencing Program (</a:t>
            </a:r>
            <a:r>
              <a:rPr lang="en-US" sz="2400" dirty="0" err="1">
                <a:effectLst>
                  <a:outerShdw blurRad="38100" dist="38100" dir="2700000" algn="tl">
                    <a:srgbClr val="000000">
                      <a:alpha val="43137"/>
                    </a:srgbClr>
                  </a:outerShdw>
                </a:effectLst>
              </a:rPr>
              <a:t>LiPs</a:t>
            </a:r>
            <a:r>
              <a:rPr lang="en-US" sz="2400"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rPr>
              <a:t> </a:t>
            </a:r>
            <a:endParaRPr lang="en-US" dirty="0"/>
          </a:p>
          <a:p>
            <a:endParaRPr lang="en-US" dirty="0"/>
          </a:p>
        </p:txBody>
      </p:sp>
      <p:sp>
        <p:nvSpPr>
          <p:cNvPr id="2" name="TextBox 1">
            <a:extLst>
              <a:ext uri="{FF2B5EF4-FFF2-40B4-BE49-F238E27FC236}">
                <a16:creationId xmlns:a16="http://schemas.microsoft.com/office/drawing/2014/main" id="{15B13AFF-5B17-44C3-9FE3-F6B8D7EA412B}"/>
              </a:ext>
            </a:extLst>
          </p:cNvPr>
          <p:cNvSpPr txBox="1"/>
          <p:nvPr/>
        </p:nvSpPr>
        <p:spPr>
          <a:xfrm>
            <a:off x="120318" y="419768"/>
            <a:ext cx="12058313" cy="95410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t>Dyslexic Brains Require Research-Proven Methodologies and Programming</a:t>
            </a:r>
            <a:r>
              <a:rPr lang="en-US" sz="2800" b="1" dirty="0">
                <a:cs typeface="Calibri"/>
              </a:rPr>
              <a:t> </a:t>
            </a:r>
            <a:endParaRPr lang="en-US" dirty="0"/>
          </a:p>
          <a:p>
            <a:pPr algn="ctr"/>
            <a:r>
              <a:rPr lang="en-US" sz="2800" b="1" dirty="0">
                <a:cs typeface="Calibri"/>
              </a:rPr>
              <a:t>to Learn to READ</a:t>
            </a: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809" y="4689657"/>
            <a:ext cx="2942822" cy="53693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34271" y="5886142"/>
            <a:ext cx="773816" cy="773816"/>
          </a:xfrm>
          <a:prstGeom prst="rect">
            <a:avLst/>
          </a:prstGeom>
        </p:spPr>
      </p:pic>
    </p:spTree>
    <p:extLst>
      <p:ext uri="{BB962C8B-B14F-4D97-AF65-F5344CB8AC3E}">
        <p14:creationId xmlns:p14="http://schemas.microsoft.com/office/powerpoint/2010/main" val="250181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D78EF-AB6E-4E74-A7E4-B8C1AF05094D}"/>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732FA80-3156-49DB-B4C5-3F12FB866EE2}"/>
              </a:ext>
            </a:extLst>
          </p:cNvPr>
          <p:cNvPicPr>
            <a:picLocks noGrp="1" noChangeAspect="1"/>
          </p:cNvPicPr>
          <p:nvPr>
            <p:ph idx="1"/>
          </p:nvPr>
        </p:nvPicPr>
        <p:blipFill>
          <a:blip r:embed="rId2"/>
          <a:stretch>
            <a:fillRect/>
          </a:stretch>
        </p:blipFill>
        <p:spPr>
          <a:xfrm>
            <a:off x="-346" y="-299"/>
            <a:ext cx="12192692" cy="6852997"/>
          </a:xfrm>
          <a:prstGeom prst="rect">
            <a:avLst/>
          </a:prstGeom>
        </p:spPr>
      </p:pic>
    </p:spTree>
    <p:extLst>
      <p:ext uri="{BB962C8B-B14F-4D97-AF65-F5344CB8AC3E}">
        <p14:creationId xmlns:p14="http://schemas.microsoft.com/office/powerpoint/2010/main" val="3710723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3070058" y="1063229"/>
            <a:ext cx="6172200" cy="857250"/>
          </a:xfrm>
          <a:prstGeom prst="rect">
            <a:avLst/>
          </a:prstGeom>
        </p:spPr>
        <p:txBody>
          <a:bodyPr vert="horz" lIns="68580" tIns="34290" rIns="68580" bIns="3429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defTabSz="514350"/>
            <a:endParaRPr lang="en-US" sz="2475">
              <a:solidFill>
                <a:prstClr val="black"/>
              </a:solidFill>
              <a:latin typeface="Georgia" panose="02040502050405020303" pitchFamily="18" charset="0"/>
            </a:endParaRPr>
          </a:p>
        </p:txBody>
      </p:sp>
      <p:sp>
        <p:nvSpPr>
          <p:cNvPr id="2" name="Title 1"/>
          <p:cNvSpPr>
            <a:spLocks noGrp="1"/>
          </p:cNvSpPr>
          <p:nvPr>
            <p:ph type="title"/>
          </p:nvPr>
        </p:nvSpPr>
        <p:spPr>
          <a:xfrm>
            <a:off x="0" y="225475"/>
            <a:ext cx="12192000" cy="837754"/>
          </a:xfrm>
        </p:spPr>
        <p:txBody>
          <a:bodyPr>
            <a:normAutofit/>
          </a:bodyPr>
          <a:lstStyle/>
          <a:p>
            <a:r>
              <a:rPr lang="en-US" dirty="0"/>
              <a:t>Instructing and Monitoring a Dyslexic Brain</a:t>
            </a:r>
            <a:endParaRPr lang="en-US" sz="3100" dirty="0"/>
          </a:p>
        </p:txBody>
      </p:sp>
      <p:sp>
        <p:nvSpPr>
          <p:cNvPr id="9" name="Oval 8">
            <a:extLst>
              <a:ext uri="{FF2B5EF4-FFF2-40B4-BE49-F238E27FC236}">
                <a16:creationId xmlns:a16="http://schemas.microsoft.com/office/drawing/2014/main" id="{65B485C0-882D-40A6-B476-57C5B099AFA7}"/>
              </a:ext>
            </a:extLst>
          </p:cNvPr>
          <p:cNvSpPr/>
          <p:nvPr/>
        </p:nvSpPr>
        <p:spPr>
          <a:xfrm>
            <a:off x="1150374" y="2045110"/>
            <a:ext cx="3984970" cy="3812820"/>
          </a:xfrm>
          <a:prstGeom prst="ellipse">
            <a:avLst/>
          </a:prstGeom>
          <a:solidFill>
            <a:srgbClr val="A9D18E"/>
          </a:solidFill>
          <a:ln w="57150">
            <a:solidFill>
              <a:srgbClr val="A9D18E"/>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r>
              <a:rPr lang="en-US" sz="2400" b="1" dirty="0">
                <a:solidFill>
                  <a:srgbClr val="459B39"/>
                </a:solidFill>
                <a:latin typeface="Gill Sans"/>
              </a:rPr>
              <a:t>MONITORING AND</a:t>
            </a:r>
          </a:p>
          <a:p>
            <a:pPr algn="ctr" defTabSz="685800">
              <a:defRPr/>
            </a:pPr>
            <a:r>
              <a:rPr lang="en-US" sz="2400" b="1" dirty="0">
                <a:solidFill>
                  <a:srgbClr val="459B39"/>
                </a:solidFill>
                <a:latin typeface="Gill Sans"/>
              </a:rPr>
              <a:t>TEACHING THE READING BRAIN</a:t>
            </a:r>
          </a:p>
        </p:txBody>
      </p:sp>
      <p:sp>
        <p:nvSpPr>
          <p:cNvPr id="3" name="Rectangle: Rounded Corners 2">
            <a:extLst>
              <a:ext uri="{FF2B5EF4-FFF2-40B4-BE49-F238E27FC236}">
                <a16:creationId xmlns:a16="http://schemas.microsoft.com/office/drawing/2014/main" id="{EB8C6F31-463E-4EBC-9F4D-4CF6912BFCA9}"/>
              </a:ext>
            </a:extLst>
          </p:cNvPr>
          <p:cNvSpPr/>
          <p:nvPr/>
        </p:nvSpPr>
        <p:spPr>
          <a:xfrm>
            <a:off x="5964719" y="1063229"/>
            <a:ext cx="5355714" cy="5381533"/>
          </a:xfrm>
          <a:prstGeom prst="roundRect">
            <a:avLst/>
          </a:prstGeom>
          <a:solidFill>
            <a:schemeClr val="accent1">
              <a:lumMod val="40000"/>
              <a:lumOff val="6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F8D86DE-A336-4EE9-9450-8794F2D7C061}"/>
              </a:ext>
            </a:extLst>
          </p:cNvPr>
          <p:cNvSpPr txBox="1"/>
          <p:nvPr/>
        </p:nvSpPr>
        <p:spPr>
          <a:xfrm>
            <a:off x="6448509" y="1154896"/>
            <a:ext cx="4871924" cy="5878532"/>
          </a:xfrm>
          <a:prstGeom prst="rect">
            <a:avLst/>
          </a:prstGeom>
          <a:noFill/>
        </p:spPr>
        <p:txBody>
          <a:bodyPr wrap="square" rtlCol="0">
            <a:spAutoFit/>
          </a:bodyPr>
          <a:lstStyle/>
          <a:p>
            <a:pPr marL="342900" indent="-342900" defTabSz="328613">
              <a:buFont typeface="Arial" panose="020B0604020202020204" pitchFamily="34" charset="0"/>
              <a:buChar char="•"/>
            </a:pPr>
            <a:r>
              <a:rPr lang="en-US" sz="2000" dirty="0"/>
              <a:t>Explicit, systematic multi-sensory instruction for all students, all components identified by NRP.</a:t>
            </a:r>
          </a:p>
          <a:p>
            <a:pPr marL="342900" indent="-342900" defTabSz="328613">
              <a:buFont typeface="Arial" panose="020B0604020202020204" pitchFamily="34" charset="0"/>
              <a:buChar char="•"/>
            </a:pPr>
            <a:endParaRPr lang="en-US" sz="2000" dirty="0"/>
          </a:p>
          <a:p>
            <a:pPr marL="342900" indent="-342900" defTabSz="328613">
              <a:buFont typeface="Arial" panose="020B0604020202020204" pitchFamily="34" charset="0"/>
              <a:buChar char="•"/>
            </a:pPr>
            <a:r>
              <a:rPr lang="en-US" sz="2000" dirty="0"/>
              <a:t>Concentrate on phonemic processing, phonics, decoding, and fluency until all are stable. </a:t>
            </a:r>
          </a:p>
          <a:p>
            <a:pPr defTabSz="328613"/>
            <a:endParaRPr lang="en-US" sz="2000" dirty="0"/>
          </a:p>
          <a:p>
            <a:pPr marL="342900" indent="-342900" defTabSz="328613">
              <a:buFont typeface="Arial" panose="020B0604020202020204" pitchFamily="34" charset="0"/>
              <a:buChar char="•"/>
            </a:pPr>
            <a:r>
              <a:rPr lang="en-US" sz="2000" dirty="0"/>
              <a:t>Strategic focus for oral and written language at each grade level. </a:t>
            </a:r>
          </a:p>
          <a:p>
            <a:pPr marL="342900" indent="-342900" defTabSz="328613">
              <a:buFont typeface="Arial" panose="020B0604020202020204" pitchFamily="34" charset="0"/>
              <a:buChar char="•"/>
            </a:pPr>
            <a:endParaRPr lang="en-US" sz="2000" dirty="0"/>
          </a:p>
          <a:p>
            <a:pPr marL="342900" indent="-342900" defTabSz="328613">
              <a:buFont typeface="Arial" panose="020B0604020202020204" pitchFamily="34" charset="0"/>
              <a:buChar char="•"/>
            </a:pPr>
            <a:r>
              <a:rPr lang="en-US" sz="2000" dirty="0"/>
              <a:t>Develop greater syntactical understanding, empathy, executive functioning, critical thinking. </a:t>
            </a:r>
          </a:p>
          <a:p>
            <a:pPr marL="342900" indent="-342900" defTabSz="328613">
              <a:buFont typeface="Arial" panose="020B0604020202020204" pitchFamily="34" charset="0"/>
              <a:buChar char="•"/>
            </a:pPr>
            <a:endParaRPr lang="en-US" sz="2000" dirty="0"/>
          </a:p>
          <a:p>
            <a:pPr marL="342900" indent="-342900" defTabSz="328613">
              <a:buFont typeface="Arial" panose="020B0604020202020204" pitchFamily="34" charset="0"/>
              <a:buChar char="•"/>
            </a:pPr>
            <a:r>
              <a:rPr lang="en-US" sz="2000" dirty="0"/>
              <a:t>Use formative and summative assessment</a:t>
            </a:r>
          </a:p>
          <a:p>
            <a:pPr marL="342900" indent="-342900" algn="ctr" defTabSz="685800">
              <a:buFont typeface="Arial" panose="020B0604020202020204" pitchFamily="34" charset="0"/>
              <a:buChar char="•"/>
              <a:defRPr/>
            </a:pPr>
            <a:endParaRPr lang="en-US" sz="2000" b="1" dirty="0">
              <a:solidFill>
                <a:srgbClr val="459B39"/>
              </a:solidFill>
            </a:endParaRPr>
          </a:p>
          <a:p>
            <a:pPr marL="285750" indent="-285750" algn="ctr" defTabSz="685800">
              <a:buFont typeface="Arial" panose="020B0604020202020204" pitchFamily="34" charset="0"/>
              <a:buChar char="•"/>
              <a:defRPr/>
            </a:pPr>
            <a:endParaRPr lang="en-US" sz="1600" b="1" dirty="0">
              <a:solidFill>
                <a:srgbClr val="459B3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20433" y="5965279"/>
            <a:ext cx="773816" cy="773816"/>
          </a:xfrm>
          <a:prstGeom prst="rect">
            <a:avLst/>
          </a:prstGeom>
        </p:spPr>
      </p:pic>
    </p:spTree>
    <p:extLst>
      <p:ext uri="{BB962C8B-B14F-4D97-AF65-F5344CB8AC3E}">
        <p14:creationId xmlns:p14="http://schemas.microsoft.com/office/powerpoint/2010/main" val="284640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6187C51-602A-4788-BDB7-793B9E3D7BDE}"/>
              </a:ext>
            </a:extLst>
          </p:cNvPr>
          <p:cNvSpPr txBox="1"/>
          <p:nvPr/>
        </p:nvSpPr>
        <p:spPr>
          <a:xfrm>
            <a:off x="516838" y="963877"/>
            <a:ext cx="3620822" cy="4930246"/>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400" b="1" kern="1200" dirty="0">
                <a:solidFill>
                  <a:schemeClr val="accent1"/>
                </a:solidFill>
                <a:latin typeface="+mj-lt"/>
                <a:ea typeface="+mj-ea"/>
                <a:cs typeface="+mj-cs"/>
              </a:rPr>
              <a:t>IDEA 2004 </a:t>
            </a:r>
          </a:p>
          <a:p>
            <a:pPr algn="r">
              <a:lnSpc>
                <a:spcPct val="90000"/>
              </a:lnSpc>
              <a:spcBef>
                <a:spcPct val="0"/>
              </a:spcBef>
              <a:spcAft>
                <a:spcPts val="600"/>
              </a:spcAft>
            </a:pPr>
            <a:r>
              <a:rPr lang="en-US" sz="4400" b="1" kern="1200" dirty="0">
                <a:solidFill>
                  <a:schemeClr val="accent1"/>
                </a:solidFill>
                <a:latin typeface="+mj-lt"/>
                <a:ea typeface="+mj-ea"/>
                <a:cs typeface="+mj-cs"/>
              </a:rPr>
              <a:t>EXCLUSIONARY FACTORS</a:t>
            </a:r>
          </a:p>
          <a:p>
            <a:pPr algn="r">
              <a:lnSpc>
                <a:spcPct val="90000"/>
              </a:lnSpc>
              <a:spcBef>
                <a:spcPct val="0"/>
              </a:spcBef>
              <a:spcAft>
                <a:spcPts val="600"/>
              </a:spcAft>
            </a:pPr>
            <a:endParaRPr lang="en-US" sz="4400" b="1" dirty="0">
              <a:solidFill>
                <a:schemeClr val="accent1"/>
              </a:solidFill>
              <a:latin typeface="+mj-lt"/>
              <a:ea typeface="+mj-ea"/>
              <a:cs typeface="+mj-cs"/>
            </a:endParaRPr>
          </a:p>
        </p:txBody>
      </p:sp>
      <p:cxnSp>
        <p:nvCxnSpPr>
          <p:cNvPr id="18" name="Straight Connector 17">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C0A2024-DBC6-4D2E-95C2-21E4B1D77284}"/>
              </a:ext>
            </a:extLst>
          </p:cNvPr>
          <p:cNvSpPr txBox="1"/>
          <p:nvPr/>
        </p:nvSpPr>
        <p:spPr>
          <a:xfrm>
            <a:off x="4976031" y="963877"/>
            <a:ext cx="6377769" cy="4930246"/>
          </a:xfrm>
          <a:prstGeom prst="rect">
            <a:avLst/>
          </a:prstGeom>
        </p:spPr>
        <p:txBody>
          <a:bodyPr vert="horz" lIns="91440" tIns="45720" rIns="91440" bIns="45720" rtlCol="0" anchor="ctr">
            <a:normAutofit/>
          </a:bodyPr>
          <a:lstStyle/>
          <a:p>
            <a:pPr>
              <a:lnSpc>
                <a:spcPct val="90000"/>
              </a:lnSpc>
              <a:spcAft>
                <a:spcPts val="600"/>
              </a:spcAft>
            </a:pPr>
            <a:endParaRPr lang="en-US" sz="2400" dirty="0"/>
          </a:p>
          <a:p>
            <a:pPr>
              <a:lnSpc>
                <a:spcPct val="90000"/>
              </a:lnSpc>
              <a:spcAft>
                <a:spcPts val="600"/>
              </a:spcAft>
            </a:pPr>
            <a:r>
              <a:rPr lang="en-US" sz="2400" dirty="0"/>
              <a:t>34 C.F.R. § 300.534 </a:t>
            </a:r>
          </a:p>
          <a:p>
            <a:pPr>
              <a:lnSpc>
                <a:spcPct val="90000"/>
              </a:lnSpc>
              <a:spcAft>
                <a:spcPts val="600"/>
              </a:spcAft>
            </a:pPr>
            <a:endParaRPr lang="en-US" sz="2400" dirty="0"/>
          </a:p>
          <a:p>
            <a:pPr>
              <a:lnSpc>
                <a:spcPct val="90000"/>
              </a:lnSpc>
              <a:spcAft>
                <a:spcPts val="600"/>
              </a:spcAft>
            </a:pPr>
            <a:r>
              <a:rPr lang="en-US" sz="2400" dirty="0"/>
              <a:t>Determination of eligibility (b) A child may not be determined to be eligible under this part if— (1) the determinant factor for that eligibility determination is (</a:t>
            </a:r>
            <a:r>
              <a:rPr lang="en-US" sz="2400" dirty="0" err="1"/>
              <a:t>i</a:t>
            </a:r>
            <a:r>
              <a:rPr lang="en-US" sz="2400" dirty="0">
                <a:solidFill>
                  <a:schemeClr val="bg1">
                    <a:lumMod val="65000"/>
                  </a:schemeClr>
                </a:solidFill>
              </a:rPr>
              <a:t>) </a:t>
            </a:r>
            <a:r>
              <a:rPr lang="en-US" sz="2400" dirty="0">
                <a:highlight>
                  <a:srgbClr val="FFFF00"/>
                </a:highlight>
              </a:rPr>
              <a:t>Lack of instruction in reading or math; or (ii) Limited English proficiency; </a:t>
            </a:r>
            <a:r>
              <a:rPr lang="en-US" sz="2400" dirty="0"/>
              <a:t>and (2) (c) (10) (ii) The term does not include learning problems that are primarily the result of visual, hearing, or motor disabilities, of mental retardation, of emotional disturbance, or of </a:t>
            </a:r>
            <a:r>
              <a:rPr lang="en-US" sz="2400" dirty="0">
                <a:highlight>
                  <a:srgbClr val="FFFF00"/>
                </a:highlight>
              </a:rPr>
              <a:t>environmental, cultural, or economic disadvantage.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6620" y="5699155"/>
            <a:ext cx="773816" cy="773816"/>
          </a:xfrm>
          <a:prstGeom prst="rect">
            <a:avLst/>
          </a:prstGeom>
        </p:spPr>
      </p:pic>
    </p:spTree>
    <p:extLst>
      <p:ext uri="{BB962C8B-B14F-4D97-AF65-F5344CB8AC3E}">
        <p14:creationId xmlns:p14="http://schemas.microsoft.com/office/powerpoint/2010/main" val="4040943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895" y="160656"/>
            <a:ext cx="6589059" cy="6589059"/>
          </a:xfrm>
          <a:prstGeom prst="rect">
            <a:avLst/>
          </a:prstGeom>
        </p:spPr>
      </p:pic>
      <p:sp>
        <p:nvSpPr>
          <p:cNvPr id="3" name="TextBox 2">
            <a:extLst>
              <a:ext uri="{FF2B5EF4-FFF2-40B4-BE49-F238E27FC236}">
                <a16:creationId xmlns:a16="http://schemas.microsoft.com/office/drawing/2014/main" id="{56187C51-602A-4788-BDB7-793B9E3D7BDE}"/>
              </a:ext>
            </a:extLst>
          </p:cNvPr>
          <p:cNvSpPr txBox="1"/>
          <p:nvPr/>
        </p:nvSpPr>
        <p:spPr>
          <a:xfrm>
            <a:off x="8362463" y="4082456"/>
            <a:ext cx="3620822" cy="2273968"/>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2000" b="1" kern="1200" dirty="0">
                <a:solidFill>
                  <a:schemeClr val="accent1"/>
                </a:solidFill>
                <a:latin typeface="+mj-lt"/>
                <a:ea typeface="+mj-ea"/>
                <a:cs typeface="+mj-cs"/>
                <a:hlinkClick r:id="rId3"/>
              </a:rPr>
              <a:t>cyates@atlantaspeechschool.org</a:t>
            </a:r>
            <a:endParaRPr lang="en-US" sz="2000" b="1" kern="1200" dirty="0">
              <a:solidFill>
                <a:schemeClr val="accent1"/>
              </a:solidFill>
              <a:latin typeface="+mj-lt"/>
              <a:ea typeface="+mj-ea"/>
              <a:cs typeface="+mj-cs"/>
            </a:endParaRPr>
          </a:p>
          <a:p>
            <a:pPr algn="r">
              <a:lnSpc>
                <a:spcPct val="90000"/>
              </a:lnSpc>
              <a:spcBef>
                <a:spcPct val="0"/>
              </a:spcBef>
              <a:spcAft>
                <a:spcPts val="600"/>
              </a:spcAft>
            </a:pPr>
            <a:endParaRPr lang="en-US" sz="2000" b="1" dirty="0">
              <a:solidFill>
                <a:schemeClr val="accent1"/>
              </a:solidFill>
              <a:latin typeface="+mj-lt"/>
              <a:ea typeface="+mj-ea"/>
              <a:cs typeface="+mj-cs"/>
              <a:hlinkClick r:id="rId4"/>
            </a:endParaRPr>
          </a:p>
          <a:p>
            <a:pPr algn="r">
              <a:lnSpc>
                <a:spcPct val="90000"/>
              </a:lnSpc>
              <a:spcBef>
                <a:spcPct val="0"/>
              </a:spcBef>
              <a:spcAft>
                <a:spcPts val="600"/>
              </a:spcAft>
            </a:pPr>
            <a:r>
              <a:rPr lang="en-US" sz="2000" b="1" dirty="0">
                <a:solidFill>
                  <a:schemeClr val="accent1"/>
                </a:solidFill>
                <a:latin typeface="+mj-lt"/>
                <a:ea typeface="+mj-ea"/>
                <a:cs typeface="+mj-cs"/>
                <a:hlinkClick r:id="rId4"/>
              </a:rPr>
              <a:t>smims@atlantaspeechschool.org</a:t>
            </a:r>
            <a:endParaRPr lang="en-US" sz="2000" b="1" dirty="0">
              <a:solidFill>
                <a:schemeClr val="accent1"/>
              </a:solidFill>
              <a:latin typeface="+mj-lt"/>
              <a:ea typeface="+mj-ea"/>
              <a:cs typeface="+mj-cs"/>
            </a:endParaRPr>
          </a:p>
          <a:p>
            <a:pPr algn="r">
              <a:lnSpc>
                <a:spcPct val="90000"/>
              </a:lnSpc>
              <a:spcBef>
                <a:spcPct val="0"/>
              </a:spcBef>
              <a:spcAft>
                <a:spcPts val="600"/>
              </a:spcAft>
            </a:pPr>
            <a:endParaRPr lang="en-US" sz="2000" b="1" kern="1200" dirty="0">
              <a:solidFill>
                <a:schemeClr val="accent1"/>
              </a:solidFill>
              <a:latin typeface="+mj-lt"/>
              <a:ea typeface="+mj-ea"/>
              <a:cs typeface="+mj-cs"/>
              <a:hlinkClick r:id="rId5"/>
            </a:endParaRPr>
          </a:p>
          <a:p>
            <a:pPr algn="r">
              <a:lnSpc>
                <a:spcPct val="90000"/>
              </a:lnSpc>
              <a:spcBef>
                <a:spcPct val="0"/>
              </a:spcBef>
              <a:spcAft>
                <a:spcPts val="600"/>
              </a:spcAft>
            </a:pPr>
            <a:r>
              <a:rPr lang="en-US" sz="2000" b="1" kern="1200" dirty="0">
                <a:solidFill>
                  <a:schemeClr val="accent1"/>
                </a:solidFill>
                <a:latin typeface="+mj-lt"/>
                <a:ea typeface="+mj-ea"/>
                <a:cs typeface="+mj-cs"/>
                <a:hlinkClick r:id="rId5"/>
              </a:rPr>
              <a:t>www.coxcampus.org</a:t>
            </a:r>
            <a:endParaRPr lang="en-US" sz="2000" b="1" kern="1200" dirty="0">
              <a:solidFill>
                <a:schemeClr val="accent1"/>
              </a:solidFill>
              <a:latin typeface="+mj-lt"/>
              <a:ea typeface="+mj-ea"/>
              <a:cs typeface="+mj-cs"/>
            </a:endParaRPr>
          </a:p>
          <a:p>
            <a:pPr algn="r">
              <a:lnSpc>
                <a:spcPct val="90000"/>
              </a:lnSpc>
              <a:spcBef>
                <a:spcPct val="0"/>
              </a:spcBef>
              <a:spcAft>
                <a:spcPts val="600"/>
              </a:spcAft>
            </a:pPr>
            <a:endParaRPr lang="en-US" sz="2000" b="1" kern="1200" dirty="0">
              <a:solidFill>
                <a:schemeClr val="accent1"/>
              </a:solidFill>
              <a:latin typeface="+mj-lt"/>
              <a:ea typeface="+mj-ea"/>
              <a:cs typeface="+mj-cs"/>
            </a:endParaRPr>
          </a:p>
          <a:p>
            <a:pPr algn="r">
              <a:lnSpc>
                <a:spcPct val="90000"/>
              </a:lnSpc>
              <a:spcBef>
                <a:spcPct val="0"/>
              </a:spcBef>
              <a:spcAft>
                <a:spcPts val="600"/>
              </a:spcAft>
            </a:pPr>
            <a:endParaRPr lang="en-US" sz="2000" b="1" dirty="0">
              <a:solidFill>
                <a:schemeClr val="accent1"/>
              </a:solidFill>
              <a:latin typeface="+mj-lt"/>
              <a:ea typeface="+mj-ea"/>
              <a:cs typeface="+mj-cs"/>
            </a:endParaRPr>
          </a:p>
        </p:txBody>
      </p:sp>
      <p:pic>
        <p:nvPicPr>
          <p:cNvPr id="5" name="Picture 4">
            <a:extLst>
              <a:ext uri="{FF2B5EF4-FFF2-40B4-BE49-F238E27FC236}">
                <a16:creationId xmlns:a16="http://schemas.microsoft.com/office/drawing/2014/main" id="{381E9752-6364-4E11-891F-968F975534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9773" y="5846618"/>
            <a:ext cx="863870" cy="863870"/>
          </a:xfrm>
          <a:prstGeom prst="rect">
            <a:avLst/>
          </a:prstGeom>
        </p:spPr>
      </p:pic>
    </p:spTree>
    <p:extLst>
      <p:ext uri="{BB962C8B-B14F-4D97-AF65-F5344CB8AC3E}">
        <p14:creationId xmlns:p14="http://schemas.microsoft.com/office/powerpoint/2010/main" val="2093680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an.potm" id="{C49DDF7A-9B11-4FE1-B843-0C849FDE72B6}" vid="{2F3D4CE1-26C5-4819-9A9A-AD75779982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B2AC5B25-77D7-43A2-8854-3DFBE61AC189}"/>
</file>

<file path=customXml/itemProps2.xml><?xml version="1.0" encoding="utf-8"?>
<ds:datastoreItem xmlns:ds="http://schemas.openxmlformats.org/officeDocument/2006/customXml" ds:itemID="{39FFD259-C4E7-45B9-8C28-A5044245F3AE}"/>
</file>

<file path=customXml/itemProps3.xml><?xml version="1.0" encoding="utf-8"?>
<ds:datastoreItem xmlns:ds="http://schemas.openxmlformats.org/officeDocument/2006/customXml" ds:itemID="{AF6710B3-679B-4C2B-B29B-A9324866C78C}"/>
</file>

<file path=docProps/app.xml><?xml version="1.0" encoding="utf-8"?>
<Properties xmlns="http://schemas.openxmlformats.org/officeDocument/2006/extended-properties" xmlns:vt="http://schemas.openxmlformats.org/officeDocument/2006/docPropsVTypes">
  <TotalTime>781</TotalTime>
  <Words>311</Words>
  <Application>Microsoft Office PowerPoint</Application>
  <PresentationFormat>Widescreen</PresentationFormat>
  <Paragraphs>63</Paragraphs>
  <Slides>11</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MS PGothic</vt:lpstr>
      <vt:lpstr>Arial</vt:lpstr>
      <vt:lpstr>Calibri</vt:lpstr>
      <vt:lpstr>Calibri Light</vt:lpstr>
      <vt:lpstr>Corbel</vt:lpstr>
      <vt:lpstr>Georgia</vt:lpstr>
      <vt:lpstr>Gill Sans</vt:lpstr>
      <vt:lpstr>Lucida Sans Unicode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Instructing and Monitoring a Dyslexic Brain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Sondra K. Mims M.A., CCC-SLP</dc:creator>
  <cp:lastModifiedBy>Mellitta Auston</cp:lastModifiedBy>
  <cp:revision>33</cp:revision>
  <dcterms:created xsi:type="dcterms:W3CDTF">2018-10-12T16:38:54Z</dcterms:created>
  <dcterms:modified xsi:type="dcterms:W3CDTF">2018-10-15T21:21:23Z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