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0" r:id="rId4"/>
    <p:sldId id="266" r:id="rId5"/>
    <p:sldId id="259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005" autoAdjust="0"/>
  </p:normalViewPr>
  <p:slideViewPr>
    <p:cSldViewPr>
      <p:cViewPr varScale="1">
        <p:scale>
          <a:sx n="73" d="100"/>
          <a:sy n="73" d="100"/>
        </p:scale>
        <p:origin x="-163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AA16E4-4019-4DFD-9DFE-ADFF2D7FA756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9BDE0-D00B-4060-BDB9-84F9C81CA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60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9BDE0-D00B-4060-BDB9-84F9C81CA9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37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9BDE0-D00B-4060-BDB9-84F9C81CA9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722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9BDE0-D00B-4060-BDB9-84F9C81CA9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767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9BDE0-D00B-4060-BDB9-84F9C81CA9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26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9BDE0-D00B-4060-BDB9-84F9C81CA9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68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9207-BA53-4B32-9498-8DA50AC1D18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56AF-2E67-4ABF-8581-52BBC592A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94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9207-BA53-4B32-9498-8DA50AC1D18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56AF-2E67-4ABF-8581-52BBC592A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74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9207-BA53-4B32-9498-8DA50AC1D18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56AF-2E67-4ABF-8581-52BBC592A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9207-BA53-4B32-9498-8DA50AC1D18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56AF-2E67-4ABF-8581-52BBC592A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1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9207-BA53-4B32-9498-8DA50AC1D18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56AF-2E67-4ABF-8581-52BBC592A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237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9207-BA53-4B32-9498-8DA50AC1D18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56AF-2E67-4ABF-8581-52BBC592A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3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9207-BA53-4B32-9498-8DA50AC1D18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56AF-2E67-4ABF-8581-52BBC592A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5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9207-BA53-4B32-9498-8DA50AC1D18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56AF-2E67-4ABF-8581-52BBC592A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59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9207-BA53-4B32-9498-8DA50AC1D18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56AF-2E67-4ABF-8581-52BBC592A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30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9207-BA53-4B32-9498-8DA50AC1D18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56AF-2E67-4ABF-8581-52BBC592A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63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9207-BA53-4B32-9498-8DA50AC1D18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56AF-2E67-4ABF-8581-52BBC592A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A9207-BA53-4B32-9498-8DA50AC1D18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056AF-2E67-4ABF-8581-52BBC592A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192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83197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SR761 Study Committee on Dyslexia: </a:t>
            </a:r>
            <a:br>
              <a:rPr lang="en-US" b="1" dirty="0" smtClean="0"/>
            </a:br>
            <a:r>
              <a:rPr lang="en-US" b="1" dirty="0" smtClean="0"/>
              <a:t>Teacher Preparation &amp; Certification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752600"/>
          </a:xfrm>
        </p:spPr>
        <p:txBody>
          <a:bodyPr>
            <a:normAutofit fontScale="85000" lnSpcReduction="10000"/>
          </a:bodyPr>
          <a:lstStyle/>
          <a:p>
            <a:r>
              <a:rPr lang="en-US" sz="3500" b="1" dirty="0" smtClean="0"/>
              <a:t>Penney McRoy</a:t>
            </a:r>
          </a:p>
          <a:p>
            <a:r>
              <a:rPr lang="en-US" dirty="0" smtClean="0"/>
              <a:t>Director of Educator Preparation</a:t>
            </a:r>
          </a:p>
          <a:p>
            <a:r>
              <a:rPr lang="en-US" dirty="0" smtClean="0"/>
              <a:t>Georgia Professional Standards Commission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209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Context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dirty="0" smtClean="0"/>
              <a:t>41 College/University program providers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dirty="0" smtClean="0"/>
              <a:t>22 Georgia TAPP program providers (career changers)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dirty="0" smtClean="0"/>
              <a:t>Together, they supply around two-thirds of new teachers hired annually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dirty="0" smtClean="0"/>
              <a:t>GA providers produce an average of 4,500 new teachers every year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endParaRPr lang="en-US" dirty="0" smtClean="0"/>
          </a:p>
          <a:p>
            <a:pPr>
              <a:spcBef>
                <a:spcPts val="1200"/>
              </a:spcBef>
              <a:spcAft>
                <a:spcPts val="1800"/>
              </a:spcAft>
            </a:pPr>
            <a:endParaRPr lang="en-US" dirty="0" smtClean="0"/>
          </a:p>
          <a:p>
            <a:pPr>
              <a:spcBef>
                <a:spcPts val="1200"/>
              </a:spcBef>
              <a:spcAft>
                <a:spcPts val="1800"/>
              </a:spcAft>
            </a:pPr>
            <a:endParaRPr lang="en-US" dirty="0" smtClean="0"/>
          </a:p>
          <a:p>
            <a:pPr>
              <a:spcBef>
                <a:spcPts val="1200"/>
              </a:spcBef>
              <a:spcAft>
                <a:spcPts val="18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701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Context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648200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b="1" dirty="0" smtClean="0"/>
              <a:t>General Education Fields: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Birth Through Kindergarten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Early Childhood (P-5)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Middle Grades (4-8)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Secondary education– by content area (6-12)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US" dirty="0" smtClean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743200"/>
            <a:ext cx="3792511" cy="2667000"/>
          </a:xfr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4257520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Context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24000"/>
            <a:ext cx="5410200" cy="4800600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3200" b="1" dirty="0" smtClean="0"/>
              <a:t>Applicable Specialized Fields: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ECE/Special Education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Reading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Special Education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Preschool Special Education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Speech Language Pathology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School Psychologist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389658"/>
            <a:ext cx="3352800" cy="2947047"/>
          </a:xfr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3153219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Current Requirements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3600" dirty="0" smtClean="0"/>
              <a:t>For </a:t>
            </a:r>
            <a:r>
              <a:rPr lang="en-US" sz="3600" u="sng" dirty="0" smtClean="0"/>
              <a:t>all</a:t>
            </a:r>
            <a:r>
              <a:rPr lang="en-US" sz="3600" dirty="0" smtClean="0"/>
              <a:t> teacher prep. programs</a:t>
            </a:r>
            <a:r>
              <a:rPr lang="en-US" sz="2800" dirty="0" smtClean="0"/>
              <a:t>:</a:t>
            </a:r>
          </a:p>
          <a:p>
            <a:pPr>
              <a:spcBef>
                <a:spcPts val="600"/>
              </a:spcBef>
              <a:spcAft>
                <a:spcPts val="2400"/>
              </a:spcAft>
            </a:pPr>
            <a:r>
              <a:rPr lang="en-US" sz="2800" dirty="0" smtClean="0"/>
              <a:t>Three or more semester hours of coursework in the identification and education of children who have special educational needs.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dirty="0" smtClean="0"/>
              <a:t>Candidates must have a working knowledge of Georgia’s framework for the identification of differentiated learning needs of students and how to implement multi-tiered structures of support addressing the range of learning needs.</a:t>
            </a:r>
          </a:p>
        </p:txBody>
      </p:sp>
    </p:spTree>
    <p:extLst>
      <p:ext uri="{BB962C8B-B14F-4D97-AF65-F5344CB8AC3E}">
        <p14:creationId xmlns:p14="http://schemas.microsoft.com/office/powerpoint/2010/main" val="4278026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Current Requirements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Standards-based approach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Sample from Birth Through Kindergarten:</a:t>
            </a:r>
          </a:p>
          <a:p>
            <a:pPr marL="400050" lvl="1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dirty="0"/>
              <a:t>The program shall prepare candidates who understand the specific disabilities, </a:t>
            </a:r>
            <a:r>
              <a:rPr lang="en-US" dirty="0" smtClean="0"/>
              <a:t>including the </a:t>
            </a:r>
            <a:r>
              <a:rPr lang="en-US" dirty="0"/>
              <a:t>etiology, characteristics, and classification of common disabilities in infants and young children</a:t>
            </a:r>
            <a:r>
              <a:rPr lang="en-US" dirty="0" smtClean="0"/>
              <a:t>, and </a:t>
            </a:r>
            <a:r>
              <a:rPr lang="en-US" dirty="0"/>
              <a:t>specific implications for development and learning in the first years of </a:t>
            </a:r>
            <a:r>
              <a:rPr lang="en-US" dirty="0" smtClean="0"/>
              <a:t>life. </a:t>
            </a:r>
            <a:endParaRPr lang="en-US" dirty="0"/>
          </a:p>
          <a:p>
            <a:pPr marL="400050" lvl="1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138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Proposed Solutions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spcAft>
                <a:spcPts val="1800"/>
              </a:spcAft>
              <a:buNone/>
            </a:pPr>
            <a:r>
              <a:rPr lang="en-US" sz="3600" b="1" dirty="0" smtClean="0"/>
              <a:t>Our process to address your recommendations will include: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800"/>
              </a:spcAft>
            </a:pPr>
            <a:r>
              <a:rPr lang="en-US" dirty="0" smtClean="0"/>
              <a:t>Engaging P-12 practitioners, program providers, and parents in a Task Force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800"/>
              </a:spcAft>
            </a:pPr>
            <a:r>
              <a:rPr lang="en-US" dirty="0" smtClean="0"/>
              <a:t>Gathering research and resources from experts in the field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800"/>
              </a:spcAft>
            </a:pPr>
            <a:r>
              <a:rPr lang="en-US" dirty="0" smtClean="0"/>
              <a:t>Examining existing program requirements and practices, and identifying gaps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800"/>
              </a:spcAft>
            </a:pPr>
            <a:r>
              <a:rPr lang="en-US" dirty="0" smtClean="0"/>
              <a:t>Making the necessary rule changes and supporting program providers as they implement changes and additions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076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3657600"/>
            <a:ext cx="7772400" cy="1362075"/>
          </a:xfrm>
        </p:spPr>
        <p:txBody>
          <a:bodyPr/>
          <a:lstStyle/>
          <a:p>
            <a:pPr algn="ctr"/>
            <a:r>
              <a:rPr lang="en-US" cap="none" dirty="0" smtClean="0"/>
              <a:t>Penney McRoy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cap="none" dirty="0" smtClean="0"/>
              <a:t>penney.mcroy@gapsc.com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334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B3AE43D-672B-4E77-97FD-7100AFEE42FD}"/>
</file>

<file path=customXml/itemProps2.xml><?xml version="1.0" encoding="utf-8"?>
<ds:datastoreItem xmlns:ds="http://schemas.openxmlformats.org/officeDocument/2006/customXml" ds:itemID="{2DD2AB39-86E9-4646-84CD-93BE2F2CEC2A}"/>
</file>

<file path=customXml/itemProps3.xml><?xml version="1.0" encoding="utf-8"?>
<ds:datastoreItem xmlns:ds="http://schemas.openxmlformats.org/officeDocument/2006/customXml" ds:itemID="{63FAD5E5-7EAD-4331-9D9A-F924EC4419F4}"/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276</Words>
  <Application>Microsoft Office PowerPoint</Application>
  <PresentationFormat>On-screen Show (4:3)</PresentationFormat>
  <Paragraphs>45</Paragraphs>
  <Slides>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SR761 Study Committee on Dyslexia:  Teacher Preparation &amp; Certification</vt:lpstr>
      <vt:lpstr>Context</vt:lpstr>
      <vt:lpstr>Context</vt:lpstr>
      <vt:lpstr>Context</vt:lpstr>
      <vt:lpstr>Current Requirements</vt:lpstr>
      <vt:lpstr>Current Requirements</vt:lpstr>
      <vt:lpstr>Proposed Solutions</vt:lpstr>
      <vt:lpstr>Penney McRoy penney.mcroy@gapsc.com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Penney McRoy</dc:creator>
  <cp:lastModifiedBy>Penney McRoy</cp:lastModifiedBy>
  <cp:revision>20</cp:revision>
  <dcterms:created xsi:type="dcterms:W3CDTF">2018-10-15T17:29:46Z</dcterms:created>
  <dcterms:modified xsi:type="dcterms:W3CDTF">2018-10-16T15:04:38Z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