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9" r:id="rId1"/>
  </p:sldMasterIdLst>
  <p:notesMasterIdLst>
    <p:notesMasterId r:id="rId10"/>
  </p:notesMasterIdLst>
  <p:sldIdLst>
    <p:sldId id="256" r:id="rId2"/>
    <p:sldId id="285" r:id="rId3"/>
    <p:sldId id="287" r:id="rId4"/>
    <p:sldId id="290" r:id="rId5"/>
    <p:sldId id="292" r:id="rId6"/>
    <p:sldId id="289" r:id="rId7"/>
    <p:sldId id="291" r:id="rId8"/>
    <p:sldId id="284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8"/>
    <p:restoredTop sz="94674"/>
  </p:normalViewPr>
  <p:slideViewPr>
    <p:cSldViewPr snapToGrid="0" snapToObjects="1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D650C7C-0DCA-43AF-BD15-36DF8CBF04D0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3123AEA-1EAA-4BB2-9895-0020480E46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61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13AAD7-5513-4110-B121-83FF64B23837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0C340-F023-4788-9B34-6A177D4E0ABB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7A5EE-9355-40F5-A095-0F8CA7202B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68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47305-25A0-4B70-8CBF-6D9FD47D649D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5A902-F413-4BE8-AAD3-CA936A9E5A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4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F968E-A77D-4C47-9BC0-675603A907F1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03E46-64F7-4174-B300-42020FFB6B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6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6E559-7F92-42D0-81BF-1FDAC19B4E33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EB3DB-F637-4CBF-9789-2B8522CF9A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46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8FC80-D558-4F5F-8916-B846358F601D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3D78C-33D9-4659-A41C-915A30A5AE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44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9FB43-0079-4A58-98BE-6D46EBF5600D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3CB9B-B91F-4243-B261-EA4FE3B42D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00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293BF-0875-4E1F-AE6F-8241C0ECD63B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0BB13-8E4C-4FD0-901C-D53288998E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2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3A0449CC-10A6-4535-B9E1-8B402B3EA60B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8D17BB-DEC9-4747-932F-C82FE986F3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73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33E22-EDB2-4003-8E74-3BC20B5FF70E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D5A0D-6A10-4C4D-BEC7-E6FE3ED9F6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22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6FFD1-039D-4D8A-B04C-21441AD24CA7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C8FB8-E432-456F-9649-C4297E3368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7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BDCC0-80F1-427B-8F7D-69CEEFB7FDFA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2D434-4E4C-40E0-9D2C-2C9D7138A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27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086196-2A97-42C1-B239-2755C7D3BA1E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E1AB44-781D-4260-A80F-3C81C2EEB9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17" r:id="rId2"/>
    <p:sldLayoutId id="2147483923" r:id="rId3"/>
    <p:sldLayoutId id="2147483918" r:id="rId4"/>
    <p:sldLayoutId id="2147483919" r:id="rId5"/>
    <p:sldLayoutId id="2147483920" r:id="rId6"/>
    <p:sldLayoutId id="2147483924" r:id="rId7"/>
    <p:sldLayoutId id="2147483925" r:id="rId8"/>
    <p:sldLayoutId id="2147483926" r:id="rId9"/>
    <p:sldLayoutId id="2147483921" r:id="rId10"/>
    <p:sldLayoutId id="2147483927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325" y="758825"/>
            <a:ext cx="7543800" cy="3565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Rural Broadband</a:t>
            </a:r>
            <a:endParaRPr lang="en-US" dirty="0"/>
          </a:p>
        </p:txBody>
      </p:sp>
      <p:pic>
        <p:nvPicPr>
          <p:cNvPr id="8195" name="Picture 3" descr="ETC Logo 1C -blue revers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2588"/>
            <a:ext cx="2838450" cy="241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1052513" y="4419600"/>
            <a:ext cx="54530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/>
              <a:t>Frankie Rigdon </a:t>
            </a:r>
            <a:r>
              <a:rPr lang="mr-IN" altLang="en-US" sz="2400">
                <a:cs typeface="Mangal" pitchFamily="18" charset="0"/>
              </a:rPr>
              <a:t>–</a:t>
            </a:r>
            <a:r>
              <a:rPr lang="en-US" altLang="en-US" sz="2400"/>
              <a:t> VP Operations</a:t>
            </a:r>
          </a:p>
          <a:p>
            <a:r>
              <a:rPr lang="en-US" altLang="en-US" sz="2400"/>
              <a:t>Jason Smith </a:t>
            </a:r>
            <a:r>
              <a:rPr lang="mr-IN" altLang="en-US" sz="2400">
                <a:cs typeface="Mangal" pitchFamily="18" charset="0"/>
              </a:rPr>
              <a:t>–</a:t>
            </a:r>
            <a:r>
              <a:rPr lang="en-US" altLang="en-US" sz="2400"/>
              <a:t> VP Business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524" y="4551899"/>
            <a:ext cx="1622786" cy="2025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11" y="4492398"/>
            <a:ext cx="3540908" cy="202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54" y="4544453"/>
            <a:ext cx="1790404" cy="1875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1" name="Picture 3" descr="ETC Logo 1C -blue revers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278" y="-84739"/>
            <a:ext cx="4008675" cy="2961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98513" y="857250"/>
            <a:ext cx="40322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+mj-lt"/>
                <a:cs typeface="+mn-cs"/>
              </a:rPr>
              <a:t>114 Years ago</a:t>
            </a:r>
            <a:r>
              <a:rPr lang="mr-IN" sz="4800" dirty="0">
                <a:latin typeface="+mj-lt"/>
                <a:cs typeface="+mn-cs"/>
              </a:rPr>
              <a:t>…</a:t>
            </a:r>
            <a:endParaRPr lang="en-US" sz="4800" dirty="0">
              <a:latin typeface="+mj-lt"/>
              <a:cs typeface="+mn-cs"/>
            </a:endParaRPr>
          </a:p>
        </p:txBody>
      </p:sp>
      <p:sp>
        <p:nvSpPr>
          <p:cNvPr id="9224" name="TextBox 4"/>
          <p:cNvSpPr txBox="1">
            <a:spLocks noChangeArrowheads="1"/>
          </p:cNvSpPr>
          <p:nvPr/>
        </p:nvSpPr>
        <p:spPr bwMode="auto">
          <a:xfrm>
            <a:off x="798513" y="1746250"/>
            <a:ext cx="46212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200"/>
              <a:t>Leaders in Communication</a:t>
            </a:r>
          </a:p>
          <a:p>
            <a:r>
              <a:rPr lang="en-US" altLang="en-US" sz="3200"/>
              <a:t>since 1903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2998788"/>
            <a:ext cx="9144000" cy="16351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98513" y="2965450"/>
            <a:ext cx="34020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+mn-cs"/>
              </a:rPr>
              <a:t>Internet Beginnings</a:t>
            </a:r>
            <a:endParaRPr lang="en-US" sz="3200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sp>
        <p:nvSpPr>
          <p:cNvPr id="9227" name="TextBox 8"/>
          <p:cNvSpPr txBox="1">
            <a:spLocks noChangeArrowheads="1"/>
          </p:cNvSpPr>
          <p:nvPr/>
        </p:nvSpPr>
        <p:spPr bwMode="auto">
          <a:xfrm>
            <a:off x="657225" y="3565525"/>
            <a:ext cx="7531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sz="2000">
                <a:solidFill>
                  <a:schemeClr val="bg1"/>
                </a:solidFill>
              </a:rPr>
              <a:t>Dial-up provider offering 56K in 1996</a:t>
            </a:r>
          </a:p>
          <a:p>
            <a:pPr>
              <a:buFont typeface="Arial" charset="0"/>
              <a:buChar char="•"/>
            </a:pPr>
            <a:r>
              <a:rPr lang="en-US" altLang="en-US" sz="2000">
                <a:solidFill>
                  <a:schemeClr val="bg1"/>
                </a:solidFill>
              </a:rPr>
              <a:t>“High Speed” DSL initially offering 768K  &amp; 1.5Mb in early 2000</a:t>
            </a:r>
          </a:p>
          <a:p>
            <a:pPr>
              <a:buFont typeface="Arial" charset="0"/>
              <a:buChar char="•"/>
            </a:pPr>
            <a:r>
              <a:rPr lang="en-US" altLang="en-US" sz="2000">
                <a:solidFill>
                  <a:schemeClr val="bg1"/>
                </a:solidFill>
              </a:rPr>
              <a:t>Cable Modem initially offering 10Mb in 2006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ETC Logo 1C -blue revers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020" y="274439"/>
            <a:ext cx="3631986" cy="19242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5" y="298873"/>
            <a:ext cx="4384861" cy="18238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245" name="TextBox 8"/>
          <p:cNvSpPr txBox="1">
            <a:spLocks noChangeArrowheads="1"/>
          </p:cNvSpPr>
          <p:nvPr/>
        </p:nvSpPr>
        <p:spPr bwMode="auto">
          <a:xfrm>
            <a:off x="452438" y="2968625"/>
            <a:ext cx="3832225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600"/>
              <a:t>More Internet than Telephone</a:t>
            </a:r>
          </a:p>
        </p:txBody>
      </p:sp>
      <p:sp>
        <p:nvSpPr>
          <p:cNvPr id="10246" name="TextBox 20"/>
          <p:cNvSpPr txBox="1">
            <a:spLocks noChangeArrowheads="1"/>
          </p:cNvSpPr>
          <p:nvPr/>
        </p:nvSpPr>
        <p:spPr bwMode="auto">
          <a:xfrm>
            <a:off x="2552700" y="6046788"/>
            <a:ext cx="3771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- Continuing to Lead, Evolve and Serve</a:t>
            </a:r>
          </a:p>
        </p:txBody>
      </p:sp>
      <p:sp>
        <p:nvSpPr>
          <p:cNvPr id="10247" name="TextBox 10"/>
          <p:cNvSpPr txBox="1">
            <a:spLocks noChangeArrowheads="1"/>
          </p:cNvSpPr>
          <p:nvPr/>
        </p:nvSpPr>
        <p:spPr bwMode="auto">
          <a:xfrm>
            <a:off x="5713413" y="3187700"/>
            <a:ext cx="1592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u="sng"/>
              <a:t>Cable Modems</a:t>
            </a:r>
          </a:p>
        </p:txBody>
      </p:sp>
      <p:sp>
        <p:nvSpPr>
          <p:cNvPr id="10248" name="TextBox 22"/>
          <p:cNvSpPr txBox="1">
            <a:spLocks noChangeArrowheads="1"/>
          </p:cNvSpPr>
          <p:nvPr/>
        </p:nvSpPr>
        <p:spPr bwMode="auto">
          <a:xfrm>
            <a:off x="5732463" y="3971925"/>
            <a:ext cx="1304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u="sng"/>
              <a:t>Fiber Optics</a:t>
            </a:r>
          </a:p>
        </p:txBody>
      </p:sp>
      <p:sp>
        <p:nvSpPr>
          <p:cNvPr id="10249" name="TextBox 12"/>
          <p:cNvSpPr txBox="1">
            <a:spLocks noChangeArrowheads="1"/>
          </p:cNvSpPr>
          <p:nvPr/>
        </p:nvSpPr>
        <p:spPr bwMode="auto">
          <a:xfrm>
            <a:off x="6003925" y="4330700"/>
            <a:ext cx="29464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/>
              <a:t>Gigabit </a:t>
            </a:r>
            <a:r>
              <a:rPr lang="en-US" altLang="en-US" sz="1400"/>
              <a:t>(1000 Megabits) </a:t>
            </a:r>
            <a:r>
              <a:rPr lang="en-US" altLang="en-US"/>
              <a:t>Speed</a:t>
            </a:r>
          </a:p>
        </p:txBody>
      </p:sp>
      <p:sp>
        <p:nvSpPr>
          <p:cNvPr id="10250" name="TextBox 24"/>
          <p:cNvSpPr txBox="1">
            <a:spLocks noChangeArrowheads="1"/>
          </p:cNvSpPr>
          <p:nvPr/>
        </p:nvSpPr>
        <p:spPr bwMode="auto">
          <a:xfrm>
            <a:off x="6003925" y="3505200"/>
            <a:ext cx="22669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/>
              <a:t>Hundreds of Megabits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250" y="4183063"/>
            <a:ext cx="5673725" cy="188595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924425" y="2760663"/>
            <a:ext cx="14922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+mj-lt"/>
                <a:cs typeface="+mn-cs"/>
              </a:rPr>
              <a:t>Offerings</a:t>
            </a:r>
            <a:endParaRPr lang="en-US" sz="2800" dirty="0">
              <a:latin typeface="+mj-lt"/>
              <a:cs typeface="+mn-cs"/>
            </a:endParaRPr>
          </a:p>
        </p:txBody>
      </p:sp>
      <p:sp>
        <p:nvSpPr>
          <p:cNvPr id="10253" name="TextBox 5"/>
          <p:cNvSpPr txBox="1">
            <a:spLocks noChangeArrowheads="1"/>
          </p:cNvSpPr>
          <p:nvPr/>
        </p:nvSpPr>
        <p:spPr bwMode="auto">
          <a:xfrm>
            <a:off x="2974975" y="4886325"/>
            <a:ext cx="21193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Pickens County 1999</a:t>
            </a:r>
          </a:p>
          <a:p>
            <a:r>
              <a:rPr lang="en-US" altLang="en-US">
                <a:solidFill>
                  <a:schemeClr val="bg1"/>
                </a:solidFill>
              </a:rPr>
              <a:t>Fannin County 2004</a:t>
            </a:r>
          </a:p>
          <a:p>
            <a:r>
              <a:rPr lang="en-US" altLang="en-US">
                <a:solidFill>
                  <a:schemeClr val="bg1"/>
                </a:solidFill>
              </a:rPr>
              <a:t>TN License 2005</a:t>
            </a:r>
          </a:p>
          <a:p>
            <a:r>
              <a:rPr lang="en-US" altLang="en-US">
                <a:solidFill>
                  <a:schemeClr val="bg1"/>
                </a:solidFill>
              </a:rPr>
              <a:t>NC License 2014</a:t>
            </a:r>
          </a:p>
        </p:txBody>
      </p:sp>
      <p:sp>
        <p:nvSpPr>
          <p:cNvPr id="10254" name="TextBox 6"/>
          <p:cNvSpPr txBox="1">
            <a:spLocks noChangeArrowheads="1"/>
          </p:cNvSpPr>
          <p:nvPr/>
        </p:nvSpPr>
        <p:spPr bwMode="auto">
          <a:xfrm>
            <a:off x="2222500" y="4773613"/>
            <a:ext cx="639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CLEC</a:t>
            </a:r>
          </a:p>
        </p:txBody>
      </p:sp>
      <p:sp>
        <p:nvSpPr>
          <p:cNvPr id="10255" name="TextBox 27"/>
          <p:cNvSpPr txBox="1">
            <a:spLocks noChangeArrowheads="1"/>
          </p:cNvSpPr>
          <p:nvPr/>
        </p:nvSpPr>
        <p:spPr bwMode="auto">
          <a:xfrm>
            <a:off x="2266950" y="4256088"/>
            <a:ext cx="573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ILEC</a:t>
            </a:r>
          </a:p>
        </p:txBody>
      </p:sp>
      <p:sp>
        <p:nvSpPr>
          <p:cNvPr id="10256" name="TextBox 28"/>
          <p:cNvSpPr txBox="1">
            <a:spLocks noChangeArrowheads="1"/>
          </p:cNvSpPr>
          <p:nvPr/>
        </p:nvSpPr>
        <p:spPr bwMode="auto">
          <a:xfrm>
            <a:off x="2987675" y="4440238"/>
            <a:ext cx="1536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Gilmer County</a:t>
            </a:r>
          </a:p>
        </p:txBody>
      </p:sp>
      <p:sp>
        <p:nvSpPr>
          <p:cNvPr id="10257" name="TextBox 7"/>
          <p:cNvSpPr txBox="1">
            <a:spLocks noChangeArrowheads="1"/>
          </p:cNvSpPr>
          <p:nvPr/>
        </p:nvSpPr>
        <p:spPr bwMode="auto">
          <a:xfrm>
            <a:off x="6350" y="4233863"/>
            <a:ext cx="21082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bg1"/>
                </a:solidFill>
              </a:rPr>
              <a:t>ETC keeps Growing, Looking to Serve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2062163" y="4440238"/>
            <a:ext cx="0" cy="148113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ETC Logo 1C -blue revers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8513" y="857250"/>
            <a:ext cx="50228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+mj-lt"/>
                <a:cs typeface="+mn-cs"/>
              </a:rPr>
              <a:t>Where ETC is Going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950" y="2009775"/>
            <a:ext cx="494982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j-lt"/>
                <a:cs typeface="+mn-cs"/>
              </a:rPr>
              <a:t>Growing Private Partnerships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950" y="3263900"/>
            <a:ext cx="52482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j-lt"/>
                <a:cs typeface="+mn-cs"/>
              </a:rPr>
              <a:t>Community Fiber Optics Builds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950" y="4756150"/>
            <a:ext cx="6299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j-lt"/>
                <a:cs typeface="+mn-cs"/>
              </a:rPr>
              <a:t>Continued strategic investments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11271" name="TextBox 14"/>
          <p:cNvSpPr txBox="1">
            <a:spLocks noChangeArrowheads="1"/>
          </p:cNvSpPr>
          <p:nvPr/>
        </p:nvSpPr>
        <p:spPr bwMode="auto">
          <a:xfrm>
            <a:off x="877888" y="5340350"/>
            <a:ext cx="7335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/>
              <a:t>Supporting technology evolution, demand and network reliability</a:t>
            </a:r>
          </a:p>
        </p:txBody>
      </p:sp>
      <p:sp>
        <p:nvSpPr>
          <p:cNvPr id="11272" name="TextBox 16"/>
          <p:cNvSpPr txBox="1">
            <a:spLocks noChangeArrowheads="1"/>
          </p:cNvSpPr>
          <p:nvPr/>
        </p:nvSpPr>
        <p:spPr bwMode="auto">
          <a:xfrm>
            <a:off x="622300" y="3819525"/>
            <a:ext cx="8264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sz="2000"/>
              <a:t>Crowd-Funding Approach</a:t>
            </a:r>
          </a:p>
          <a:p>
            <a:pPr lvl="1">
              <a:buFont typeface="Arial" charset="0"/>
              <a:buChar char="•"/>
            </a:pPr>
            <a:r>
              <a:rPr lang="en-US" altLang="en-US" sz="2000"/>
              <a:t>{Market &gt; Set Goals &gt; Get Commitments &gt; Launch when goal is met}</a:t>
            </a:r>
          </a:p>
        </p:txBody>
      </p:sp>
      <p:sp>
        <p:nvSpPr>
          <p:cNvPr id="11273" name="TextBox 17"/>
          <p:cNvSpPr txBox="1">
            <a:spLocks noChangeArrowheads="1"/>
          </p:cNvSpPr>
          <p:nvPr/>
        </p:nvSpPr>
        <p:spPr bwMode="auto">
          <a:xfrm>
            <a:off x="877888" y="2635250"/>
            <a:ext cx="7335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/>
              <a:t>Providing wholesale services to commercial partners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ETC Logo 1C -blue revers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3182938"/>
            <a:ext cx="9144000" cy="67468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8513" y="857250"/>
            <a:ext cx="52260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+mj-lt"/>
                <a:cs typeface="+mn-cs"/>
              </a:rPr>
              <a:t>Need &amp; Opportunity</a:t>
            </a:r>
            <a:endParaRPr lang="en-US" sz="4800" dirty="0">
              <a:latin typeface="+mj-lt"/>
              <a:cs typeface="+mn-cs"/>
            </a:endParaRP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877888" y="2611438"/>
            <a:ext cx="7335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800"/>
              <a:t>54% </a:t>
            </a:r>
            <a:r>
              <a:rPr lang="en-US" altLang="en-US" sz="2000"/>
              <a:t>of Broadband customers subscribe to </a:t>
            </a:r>
            <a:r>
              <a:rPr lang="en-US" altLang="en-US" sz="2800"/>
              <a:t>40Mb/4 or More</a:t>
            </a: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984250" y="4511675"/>
            <a:ext cx="62992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400"/>
              <a:t>88% of customers are at base speeds of 20/2 up to 150/20, (new Ignite Fiber ranging from 50Mb to 1Gig Synchronous)</a:t>
            </a:r>
          </a:p>
          <a:p>
            <a:endParaRPr lang="en-US" altLang="en-US" sz="1400"/>
          </a:p>
          <a:p>
            <a:r>
              <a:rPr lang="en-US" altLang="en-US" sz="1400"/>
              <a:t>6% of customers are at max speeds of 6Mb</a:t>
            </a:r>
          </a:p>
          <a:p>
            <a:r>
              <a:rPr lang="en-US" altLang="en-US" sz="1400"/>
              <a:t>5% of customers are at max speeds of 3Mb</a:t>
            </a:r>
          </a:p>
          <a:p>
            <a:r>
              <a:rPr lang="en-US" altLang="en-US" sz="1400" u="sng"/>
              <a:t>1% </a:t>
            </a:r>
            <a:r>
              <a:rPr lang="en-US" altLang="en-US" sz="1400"/>
              <a:t>of customers are at max speeds of 1.5Mb </a:t>
            </a:r>
          </a:p>
          <a:p>
            <a:r>
              <a:rPr lang="en-US" altLang="en-US" sz="1600"/>
              <a:t>12% of Broadband customers can only get 1.5Mb-6Mb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950" y="2009775"/>
            <a:ext cx="30638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j-lt"/>
                <a:cs typeface="+mn-cs"/>
              </a:rPr>
              <a:t>Growing Demand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675" y="3994150"/>
            <a:ext cx="32607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j-lt"/>
                <a:cs typeface="+mn-cs"/>
              </a:rPr>
              <a:t>Gap = Opportunity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975" y="3182938"/>
            <a:ext cx="162401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bg1"/>
                </a:solidFill>
                <a:latin typeface="+mj-lt"/>
                <a:cs typeface="+mn-cs"/>
              </a:rPr>
              <a:t>Why?</a:t>
            </a:r>
            <a:endParaRPr lang="en-US" sz="4000" b="1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4250" y="3227388"/>
            <a:ext cx="62976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+mn-cs"/>
              </a:rPr>
              <a:t>Broadband isn’t used for just Internet</a:t>
            </a:r>
            <a:endParaRPr lang="en-US" sz="320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979488"/>
            <a:ext cx="2949575" cy="386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ETC Logo 1C -blue revers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0513" y="5959475"/>
            <a:ext cx="312578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j-lt"/>
                <a:cs typeface="+mn-cs"/>
              </a:rPr>
              <a:t>Source: </a:t>
            </a:r>
            <a:r>
              <a:rPr lang="en-US" sz="800" dirty="0">
                <a:latin typeface="+mj-lt"/>
                <a:cs typeface="+mn-cs"/>
              </a:rPr>
              <a:t>https://www.usatoday.com/story/tech/2017/07/18/top-cities-tech-jobs-now-include-atlanta-and-toronto/484759001/ </a:t>
            </a:r>
          </a:p>
        </p:txBody>
      </p:sp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290513" y="5102225"/>
            <a:ext cx="3086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/>
              <a:t>Support Tech Talent Growth</a:t>
            </a:r>
          </a:p>
          <a:p>
            <a:pPr>
              <a:buFont typeface="Arial" charset="0"/>
              <a:buChar char="•"/>
            </a:pPr>
            <a:r>
              <a:rPr lang="en-US" altLang="en-US"/>
              <a:t>Remote Offices / Work</a:t>
            </a: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2582863" y="3175000"/>
            <a:ext cx="83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400"/>
              <a:t>7/2017</a:t>
            </a:r>
          </a:p>
        </p:txBody>
      </p:sp>
      <p:sp>
        <p:nvSpPr>
          <p:cNvPr id="13319" name="TextBox 15"/>
          <p:cNvSpPr txBox="1">
            <a:spLocks noChangeArrowheads="1"/>
          </p:cNvSpPr>
          <p:nvPr/>
        </p:nvSpPr>
        <p:spPr bwMode="auto">
          <a:xfrm>
            <a:off x="4103688" y="1963738"/>
            <a:ext cx="46339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sz="2800"/>
              <a:t>Quality of Life</a:t>
            </a:r>
          </a:p>
          <a:p>
            <a:pPr>
              <a:buFont typeface="Arial" charset="0"/>
              <a:buChar char="•"/>
            </a:pPr>
            <a:r>
              <a:rPr lang="en-US" altLang="en-US" sz="2800"/>
              <a:t>Education/Distance Learning</a:t>
            </a:r>
          </a:p>
          <a:p>
            <a:pPr>
              <a:buFont typeface="Arial" charset="0"/>
              <a:buChar char="•"/>
            </a:pPr>
            <a:r>
              <a:rPr lang="en-US" altLang="en-US" sz="2800"/>
              <a:t>Healthcare/Telemedicine</a:t>
            </a:r>
          </a:p>
          <a:p>
            <a:pPr>
              <a:buFont typeface="Arial" charset="0"/>
              <a:buChar char="•"/>
            </a:pPr>
            <a:r>
              <a:rPr lang="en-US" altLang="en-US" sz="2800"/>
              <a:t>etc</a:t>
            </a:r>
            <a:r>
              <a:rPr lang="mr-IN" altLang="en-US" sz="2800">
                <a:cs typeface="Mangal" pitchFamily="18" charset="0"/>
              </a:rPr>
              <a:t>…</a:t>
            </a:r>
            <a:endParaRPr lang="en-US" altLang="en-US" sz="2800"/>
          </a:p>
        </p:txBody>
      </p:sp>
      <p:sp>
        <p:nvSpPr>
          <p:cNvPr id="18" name="TextBox 17"/>
          <p:cNvSpPr txBox="1"/>
          <p:nvPr/>
        </p:nvSpPr>
        <p:spPr>
          <a:xfrm>
            <a:off x="520700" y="325438"/>
            <a:ext cx="3262313" cy="628650"/>
          </a:xfrm>
          <a:prstGeom prst="rect">
            <a:avLst/>
          </a:prstGeom>
        </p:spPr>
        <p:txBody>
          <a:bodyPr anchor="b"/>
          <a:lstStyle/>
          <a:p>
            <a:pPr defTabSz="914400" fontAlgn="auto">
              <a:lnSpc>
                <a:spcPct val="85000"/>
              </a:lnSpc>
              <a:spcAft>
                <a:spcPts val="600"/>
              </a:spcAft>
              <a:defRPr/>
            </a:pPr>
            <a:r>
              <a:rPr lang="en-US" sz="2400" spc="-50" dirty="0">
                <a:latin typeface="+mj-lt"/>
                <a:ea typeface="+mj-ea"/>
                <a:cs typeface="+mj-cs"/>
              </a:rPr>
              <a:t>Did You Know?</a:t>
            </a:r>
            <a:endParaRPr lang="en-US" sz="2400" spc="-50" dirty="0">
              <a:latin typeface="+mj-lt"/>
              <a:ea typeface="+mj-ea"/>
              <a:cs typeface="+mj-cs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3470275" y="863600"/>
            <a:ext cx="0" cy="525938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48163" y="468313"/>
            <a:ext cx="3775075" cy="1177925"/>
          </a:xfrm>
          <a:prstGeom prst="rect">
            <a:avLst/>
          </a:prstGeom>
        </p:spPr>
        <p:txBody>
          <a:bodyPr anchor="b"/>
          <a:lstStyle/>
          <a:p>
            <a:pPr algn="ctr" defTabSz="914400" fontAlgn="auto">
              <a:lnSpc>
                <a:spcPct val="85000"/>
              </a:lnSpc>
              <a:spcAft>
                <a:spcPts val="600"/>
              </a:spcAft>
              <a:defRPr/>
            </a:pPr>
            <a:r>
              <a:rPr lang="en-US" sz="4000" spc="-50" dirty="0">
                <a:latin typeface="+mj-lt"/>
                <a:ea typeface="+mj-ea"/>
                <a:cs typeface="+mj-cs"/>
              </a:rPr>
              <a:t>Investing in Rural is Important!</a:t>
            </a:r>
            <a:endParaRPr lang="en-US" sz="4000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70275" y="4098925"/>
            <a:ext cx="5673725" cy="132715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4110038" y="4130675"/>
            <a:ext cx="4252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chemeClr val="bg1"/>
                </a:solidFill>
              </a:rPr>
              <a:t>These examples, and more, lead to major economic impact in rural communities.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ETC Logo 1C -blue revers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4575" y="876300"/>
            <a:ext cx="7013575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+mj-lt"/>
                <a:cs typeface="+mn-cs"/>
              </a:rPr>
              <a:t>Desire to Serve</a:t>
            </a:r>
            <a:r>
              <a:rPr lang="mr-IN" sz="4800" dirty="0">
                <a:latin typeface="+mj-lt"/>
                <a:cs typeface="+mn-cs"/>
              </a:rPr>
              <a:t>…</a:t>
            </a:r>
            <a:r>
              <a:rPr lang="en-US" sz="4800" dirty="0">
                <a:latin typeface="+mj-lt"/>
                <a:cs typeface="+mn-cs"/>
              </a:rPr>
              <a:t> Need help</a:t>
            </a:r>
            <a:endParaRPr lang="en-US" sz="4800" dirty="0">
              <a:latin typeface="+mj-lt"/>
              <a:cs typeface="+mn-cs"/>
            </a:endParaRP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868363" y="2879725"/>
            <a:ext cx="266541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200"/>
              <a:t>Funds needed to bridge gap for ROI buildouts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027238"/>
            <a:ext cx="9144000" cy="6731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82675" y="2024063"/>
            <a:ext cx="24511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+mj-lt"/>
                <a:cs typeface="+mn-cs"/>
              </a:rPr>
              <a:t>Bridge Gap</a:t>
            </a:r>
            <a:endParaRPr lang="en-US" sz="4000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175125" y="2879725"/>
            <a:ext cx="0" cy="197008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TextBox 13"/>
          <p:cNvSpPr txBox="1">
            <a:spLocks noChangeArrowheads="1"/>
          </p:cNvSpPr>
          <p:nvPr/>
        </p:nvSpPr>
        <p:spPr bwMode="auto">
          <a:xfrm>
            <a:off x="5033963" y="2879725"/>
            <a:ext cx="2667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200"/>
              <a:t>Similar to how USF (Universal Service Fund) drives voice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5575" y="2024063"/>
            <a:ext cx="226377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+mj-lt"/>
                <a:cs typeface="+mn-cs"/>
              </a:rPr>
              <a:t>Incentives</a:t>
            </a:r>
            <a:endParaRPr lang="en-US" sz="4000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1113" y="5018088"/>
            <a:ext cx="9144001" cy="6731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82675" y="4986338"/>
            <a:ext cx="713581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+mn-cs"/>
              </a:rPr>
              <a:t>- We are Willing and Ready to Serve - </a:t>
            </a:r>
            <a:endParaRPr lang="en-US" sz="360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ETC Logo 1C -blue revers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5921375"/>
            <a:ext cx="7302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2743200"/>
            <a:ext cx="9144000" cy="179863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323850" y="2986088"/>
            <a:ext cx="45831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Frankie Rigdon</a:t>
            </a:r>
          </a:p>
          <a:p>
            <a:pPr algn="ctr"/>
            <a:r>
              <a:rPr lang="en-US" altLang="en-US" sz="2400">
                <a:solidFill>
                  <a:schemeClr val="bg1"/>
                </a:solidFill>
              </a:rPr>
              <a:t>706.697.5557</a:t>
            </a:r>
          </a:p>
          <a:p>
            <a:pPr algn="ctr"/>
            <a:r>
              <a:rPr lang="en-US" altLang="en-US" sz="2400">
                <a:solidFill>
                  <a:schemeClr val="bg1"/>
                </a:solidFill>
              </a:rPr>
              <a:t>frankier@ellijay.com</a:t>
            </a: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4649788" y="2986088"/>
            <a:ext cx="38179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Jason Smith</a:t>
            </a:r>
          </a:p>
          <a:p>
            <a:pPr algn="ctr"/>
            <a:r>
              <a:rPr lang="en-US" altLang="en-US" sz="2400">
                <a:solidFill>
                  <a:schemeClr val="bg1"/>
                </a:solidFill>
              </a:rPr>
              <a:t>706.697.5576</a:t>
            </a:r>
          </a:p>
          <a:p>
            <a:pPr algn="ctr"/>
            <a:r>
              <a:rPr lang="en-US" altLang="en-US" sz="2400">
                <a:solidFill>
                  <a:schemeClr val="bg1"/>
                </a:solidFill>
              </a:rPr>
              <a:t>jasons@ellijay.com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6988" y="5216525"/>
            <a:ext cx="397986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latin typeface="+mj-lt"/>
                <a:cs typeface="+mn-cs"/>
              </a:rPr>
              <a:t>e</a:t>
            </a:r>
            <a:r>
              <a:rPr lang="en-US" sz="6000" dirty="0">
                <a:latin typeface="+mj-lt"/>
                <a:cs typeface="+mn-cs"/>
              </a:rPr>
              <a:t>tcnow.com</a:t>
            </a:r>
            <a:endParaRPr lang="en-US" sz="6000" dirty="0">
              <a:latin typeface="+mj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8513" y="857250"/>
            <a:ext cx="515937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+mj-lt"/>
                <a:cs typeface="+mn-cs"/>
              </a:rPr>
              <a:t>Contact Information</a:t>
            </a:r>
            <a:endParaRPr lang="en-US" sz="4800" dirty="0">
              <a:latin typeface="+mj-lt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Minutes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01391EA-86FB-43F0-B4BE-FBAFCB9ACBC8}"/>
</file>

<file path=customXml/itemProps2.xml><?xml version="1.0" encoding="utf-8"?>
<ds:datastoreItem xmlns:ds="http://schemas.openxmlformats.org/officeDocument/2006/customXml" ds:itemID="{27402286-7AA4-45D5-9669-9C0B02F6A529}"/>
</file>

<file path=customXml/itemProps3.xml><?xml version="1.0" encoding="utf-8"?>
<ds:datastoreItem xmlns:ds="http://schemas.openxmlformats.org/officeDocument/2006/customXml" ds:itemID="{CBEB036E-2D88-4AA9-8445-585A0E05D4D2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1159</TotalTime>
  <Words>331</Words>
  <Application>Microsoft Office PowerPoint</Application>
  <PresentationFormat>On-screen Show (4:3)</PresentationFormat>
  <Paragraphs>71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Arial</vt:lpstr>
      <vt:lpstr>Calibri Light</vt:lpstr>
      <vt:lpstr>Mangal</vt:lpstr>
      <vt:lpstr>Retrospect</vt:lpstr>
      <vt:lpstr>Rural Broadband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Ellijay Telephone Company - Rural Broadband - Presentation</dc:title>
  <dc:creator>Nathan Collier</dc:creator>
  <cp:lastModifiedBy>Krieg, Amy</cp:lastModifiedBy>
  <cp:revision>122</cp:revision>
  <dcterms:created xsi:type="dcterms:W3CDTF">2016-12-07T13:38:26Z</dcterms:created>
  <dcterms:modified xsi:type="dcterms:W3CDTF">2017-08-15T20:30:44Z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