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diagrams/layout3.xml" ContentType="application/vnd.openxmlformats-officedocument.drawingml.diagramLayout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Default Extension="bin" ContentType="application/vnd.openxmlformats-officedocument.presentationml.printerSettings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Default Extension="jpg" ContentType="image/jpeg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88" r:id="rId3"/>
    <p:sldId id="287" r:id="rId4"/>
    <p:sldId id="290" r:id="rId5"/>
    <p:sldId id="289" r:id="rId6"/>
    <p:sldId id="294" r:id="rId7"/>
    <p:sldId id="295" r:id="rId8"/>
    <p:sldId id="292" r:id="rId9"/>
    <p:sldId id="291" r:id="rId10"/>
    <p:sldId id="293" r:id="rId11"/>
    <p:sldId id="296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3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87054" autoAdjust="0"/>
  </p:normalViewPr>
  <p:slideViewPr>
    <p:cSldViewPr snapToGrid="0" snapToObjects="1">
      <p:cViewPr>
        <p:scale>
          <a:sx n="75" d="100"/>
          <a:sy n="75" d="100"/>
        </p:scale>
        <p:origin x="-1576" y="-208"/>
      </p:cViewPr>
      <p:guideLst>
        <p:guide orient="horz" pos="2160"/>
        <p:guide pos="290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2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7" Type="http://schemas.openxmlformats.org/officeDocument/2006/relationships/slide" Target="slides/slide6.xml"/><Relationship Id="rId16" Type="http://schemas.openxmlformats.org/officeDocument/2006/relationships/presProps" Target="presProps.xml"/><Relationship Id="rId2" Type="http://schemas.openxmlformats.org/officeDocument/2006/relationships/slide" Target="slides/slide1.xml"/><Relationship Id="rId20" Type="http://schemas.openxmlformats.org/officeDocument/2006/relationships/customXml" Target="../customXml/item1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printerSettings" Target="printerSettings/printerSettings1.bin"/><Relationship Id="rId5" Type="http://schemas.openxmlformats.org/officeDocument/2006/relationships/slide" Target="slides/slide4.xml"/><Relationship Id="rId19" Type="http://schemas.openxmlformats.org/officeDocument/2006/relationships/tableStyles" Target="tableStyles.xml"/><Relationship Id="rId10" Type="http://schemas.openxmlformats.org/officeDocument/2006/relationships/slide" Target="slides/slide9.xml"/><Relationship Id="rId1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2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5E2CED-F238-5A41-9604-1332A5B762B3}" type="doc">
      <dgm:prSet loTypeId="urn:microsoft.com/office/officeart/2005/8/layout/hChevron3" loCatId="" qsTypeId="urn:microsoft.com/office/officeart/2005/8/quickstyle/simple4" qsCatId="simple" csTypeId="urn:microsoft.com/office/officeart/2005/8/colors/accent1_2" csCatId="accent1" phldr="1"/>
      <dgm:spPr/>
    </dgm:pt>
    <dgm:pt modelId="{2695AEC3-C8D7-7840-AFA6-14ABF0F0E4A6}">
      <dgm:prSet phldrT="[Text]" custT="1"/>
      <dgm:spPr/>
      <dgm:t>
        <a:bodyPr/>
        <a:lstStyle/>
        <a:p>
          <a:r>
            <a:rPr lang="en-US" sz="5000" dirty="0" smtClean="0"/>
            <a:t>MA</a:t>
          </a:r>
          <a:r>
            <a:rPr lang="en-US" sz="5400" dirty="0" smtClean="0"/>
            <a:t>	</a:t>
          </a:r>
          <a:endParaRPr lang="en-US" sz="5400" dirty="0"/>
        </a:p>
      </dgm:t>
    </dgm:pt>
    <dgm:pt modelId="{46F4E5CC-A66D-644C-A547-150BED0FC313}" type="parTrans" cxnId="{ABA1C249-E939-AB4B-9EF3-9D0EC087DB3C}">
      <dgm:prSet/>
      <dgm:spPr/>
      <dgm:t>
        <a:bodyPr/>
        <a:lstStyle/>
        <a:p>
          <a:endParaRPr lang="en-US"/>
        </a:p>
      </dgm:t>
    </dgm:pt>
    <dgm:pt modelId="{04F01C07-25DA-2340-AE0E-5DA1AB3F95DF}" type="sibTrans" cxnId="{ABA1C249-E939-AB4B-9EF3-9D0EC087DB3C}">
      <dgm:prSet/>
      <dgm:spPr/>
      <dgm:t>
        <a:bodyPr/>
        <a:lstStyle/>
        <a:p>
          <a:endParaRPr lang="en-US"/>
        </a:p>
      </dgm:t>
    </dgm:pt>
    <dgm:pt modelId="{E6FFEF5B-B181-FB4C-88FC-C95B020B12EE}">
      <dgm:prSet phldrT="[Text]" custT="1"/>
      <dgm:spPr/>
      <dgm:t>
        <a:bodyPr/>
        <a:lstStyle/>
        <a:p>
          <a:r>
            <a:rPr lang="en-US" sz="5400" dirty="0" smtClean="0"/>
            <a:t>PA</a:t>
          </a:r>
          <a:endParaRPr lang="en-US" sz="5400" dirty="0"/>
        </a:p>
      </dgm:t>
    </dgm:pt>
    <dgm:pt modelId="{3BFF4B6D-B282-B246-BAE2-6FCD7DCA8D6D}" type="parTrans" cxnId="{71B825CA-4202-EB4D-A5E5-19ECCEAF621E}">
      <dgm:prSet/>
      <dgm:spPr/>
      <dgm:t>
        <a:bodyPr/>
        <a:lstStyle/>
        <a:p>
          <a:endParaRPr lang="en-US"/>
        </a:p>
      </dgm:t>
    </dgm:pt>
    <dgm:pt modelId="{FE49ACAB-18E0-1C46-9248-AAB5F86C8AFC}" type="sibTrans" cxnId="{71B825CA-4202-EB4D-A5E5-19ECCEAF621E}">
      <dgm:prSet/>
      <dgm:spPr/>
      <dgm:t>
        <a:bodyPr/>
        <a:lstStyle/>
        <a:p>
          <a:endParaRPr lang="en-US"/>
        </a:p>
      </dgm:t>
    </dgm:pt>
    <dgm:pt modelId="{D8AB8AA7-1B3E-8947-B447-61EADBE429BD}">
      <dgm:prSet phldrT="[Text]" custT="1"/>
      <dgm:spPr/>
      <dgm:t>
        <a:bodyPr/>
        <a:lstStyle/>
        <a:p>
          <a:r>
            <a:rPr lang="en-US" sz="5000" dirty="0" smtClean="0"/>
            <a:t>MD</a:t>
          </a:r>
          <a:endParaRPr lang="en-US" sz="5000" dirty="0"/>
        </a:p>
      </dgm:t>
    </dgm:pt>
    <dgm:pt modelId="{EE738AFC-BBD3-1841-B6B1-8E8048010C6B}" type="parTrans" cxnId="{9FB18086-E268-074C-B436-4EC8504711F3}">
      <dgm:prSet/>
      <dgm:spPr/>
      <dgm:t>
        <a:bodyPr/>
        <a:lstStyle/>
        <a:p>
          <a:endParaRPr lang="en-US"/>
        </a:p>
      </dgm:t>
    </dgm:pt>
    <dgm:pt modelId="{15D8B2FA-8FE1-AD4D-9151-649364B25BF7}" type="sibTrans" cxnId="{9FB18086-E268-074C-B436-4EC8504711F3}">
      <dgm:prSet/>
      <dgm:spPr/>
      <dgm:t>
        <a:bodyPr/>
        <a:lstStyle/>
        <a:p>
          <a:endParaRPr lang="en-US"/>
        </a:p>
      </dgm:t>
    </dgm:pt>
    <dgm:pt modelId="{5FAC9C8C-1AFC-974E-B2F4-8C7AAF11AE1C}" type="pres">
      <dgm:prSet presAssocID="{C25E2CED-F238-5A41-9604-1332A5B762B3}" presName="Name0" presStyleCnt="0">
        <dgm:presLayoutVars>
          <dgm:dir/>
          <dgm:resizeHandles val="exact"/>
        </dgm:presLayoutVars>
      </dgm:prSet>
      <dgm:spPr/>
    </dgm:pt>
    <dgm:pt modelId="{30646370-FB05-3746-B65C-706912F3B2F4}" type="pres">
      <dgm:prSet presAssocID="{2695AEC3-C8D7-7840-AFA6-14ABF0F0E4A6}" presName="parTxOnly" presStyleLbl="node1" presStyleIdx="0" presStyleCnt="3" custScaleX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D36BAF-E90F-9F4B-BE6C-82958155066B}" type="pres">
      <dgm:prSet presAssocID="{04F01C07-25DA-2340-AE0E-5DA1AB3F95DF}" presName="parSpace" presStyleCnt="0"/>
      <dgm:spPr/>
    </dgm:pt>
    <dgm:pt modelId="{C7780E82-3C9D-0149-9C97-472F5FE5F336}" type="pres">
      <dgm:prSet presAssocID="{E6FFEF5B-B181-FB4C-88FC-C95B020B12EE}" presName="parTxOnly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527557-AAF1-5D4F-8FD0-8B7BA456EC77}" type="pres">
      <dgm:prSet presAssocID="{FE49ACAB-18E0-1C46-9248-AAB5F86C8AFC}" presName="parSpace" presStyleCnt="0"/>
      <dgm:spPr/>
    </dgm:pt>
    <dgm:pt modelId="{3C382F7B-8D8F-F54D-9C7F-3666A9C617E0}" type="pres">
      <dgm:prSet presAssocID="{D8AB8AA7-1B3E-8947-B447-61EADBE429BD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4E73677-CF74-EB4F-A096-164974BAC894}" type="presOf" srcId="{C25E2CED-F238-5A41-9604-1332A5B762B3}" destId="{5FAC9C8C-1AFC-974E-B2F4-8C7AAF11AE1C}" srcOrd="0" destOrd="0" presId="urn:microsoft.com/office/officeart/2005/8/layout/hChevron3"/>
    <dgm:cxn modelId="{817A0036-1F47-9E4A-B4DA-B111DE9A4ED2}" type="presOf" srcId="{D8AB8AA7-1B3E-8947-B447-61EADBE429BD}" destId="{3C382F7B-8D8F-F54D-9C7F-3666A9C617E0}" srcOrd="0" destOrd="0" presId="urn:microsoft.com/office/officeart/2005/8/layout/hChevron3"/>
    <dgm:cxn modelId="{9FB18086-E268-074C-B436-4EC8504711F3}" srcId="{C25E2CED-F238-5A41-9604-1332A5B762B3}" destId="{D8AB8AA7-1B3E-8947-B447-61EADBE429BD}" srcOrd="2" destOrd="0" parTransId="{EE738AFC-BBD3-1841-B6B1-8E8048010C6B}" sibTransId="{15D8B2FA-8FE1-AD4D-9151-649364B25BF7}"/>
    <dgm:cxn modelId="{8A8146E0-E455-4C45-914F-EFB171490310}" type="presOf" srcId="{E6FFEF5B-B181-FB4C-88FC-C95B020B12EE}" destId="{C7780E82-3C9D-0149-9C97-472F5FE5F336}" srcOrd="0" destOrd="0" presId="urn:microsoft.com/office/officeart/2005/8/layout/hChevron3"/>
    <dgm:cxn modelId="{ABA1C249-E939-AB4B-9EF3-9D0EC087DB3C}" srcId="{C25E2CED-F238-5A41-9604-1332A5B762B3}" destId="{2695AEC3-C8D7-7840-AFA6-14ABF0F0E4A6}" srcOrd="0" destOrd="0" parTransId="{46F4E5CC-A66D-644C-A547-150BED0FC313}" sibTransId="{04F01C07-25DA-2340-AE0E-5DA1AB3F95DF}"/>
    <dgm:cxn modelId="{71B825CA-4202-EB4D-A5E5-19ECCEAF621E}" srcId="{C25E2CED-F238-5A41-9604-1332A5B762B3}" destId="{E6FFEF5B-B181-FB4C-88FC-C95B020B12EE}" srcOrd="1" destOrd="0" parTransId="{3BFF4B6D-B282-B246-BAE2-6FCD7DCA8D6D}" sibTransId="{FE49ACAB-18E0-1C46-9248-AAB5F86C8AFC}"/>
    <dgm:cxn modelId="{50A8699D-5219-7A47-A598-466B6DB41A97}" type="presOf" srcId="{2695AEC3-C8D7-7840-AFA6-14ABF0F0E4A6}" destId="{30646370-FB05-3746-B65C-706912F3B2F4}" srcOrd="0" destOrd="0" presId="urn:microsoft.com/office/officeart/2005/8/layout/hChevron3"/>
    <dgm:cxn modelId="{41536B8B-D0CB-BA47-8565-719C857798EC}" type="presParOf" srcId="{5FAC9C8C-1AFC-974E-B2F4-8C7AAF11AE1C}" destId="{30646370-FB05-3746-B65C-706912F3B2F4}" srcOrd="0" destOrd="0" presId="urn:microsoft.com/office/officeart/2005/8/layout/hChevron3"/>
    <dgm:cxn modelId="{7D31C116-C5C9-5044-810A-2F7657A573F7}" type="presParOf" srcId="{5FAC9C8C-1AFC-974E-B2F4-8C7AAF11AE1C}" destId="{E7D36BAF-E90F-9F4B-BE6C-82958155066B}" srcOrd="1" destOrd="0" presId="urn:microsoft.com/office/officeart/2005/8/layout/hChevron3"/>
    <dgm:cxn modelId="{A0AE77DD-92C8-6649-94AE-354D5CBBBD19}" type="presParOf" srcId="{5FAC9C8C-1AFC-974E-B2F4-8C7AAF11AE1C}" destId="{C7780E82-3C9D-0149-9C97-472F5FE5F336}" srcOrd="2" destOrd="0" presId="urn:microsoft.com/office/officeart/2005/8/layout/hChevron3"/>
    <dgm:cxn modelId="{1FC2FBC5-87AF-8745-9882-577054A4F6A0}" type="presParOf" srcId="{5FAC9C8C-1AFC-974E-B2F4-8C7AAF11AE1C}" destId="{AA527557-AAF1-5D4F-8FD0-8B7BA456EC77}" srcOrd="3" destOrd="0" presId="urn:microsoft.com/office/officeart/2005/8/layout/hChevron3"/>
    <dgm:cxn modelId="{46B4BC0C-32EE-BF4B-8FBF-1A3107C18770}" type="presParOf" srcId="{5FAC9C8C-1AFC-974E-B2F4-8C7AAF11AE1C}" destId="{3C382F7B-8D8F-F54D-9C7F-3666A9C617E0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5E2CED-F238-5A41-9604-1332A5B762B3}" type="doc">
      <dgm:prSet loTypeId="urn:microsoft.com/office/officeart/2005/8/layout/hChevron3" loCatId="" qsTypeId="urn:microsoft.com/office/officeart/2005/8/quickstyle/simple4" qsCatId="simple" csTypeId="urn:microsoft.com/office/officeart/2005/8/colors/accent1_2" csCatId="accent1" phldr="1"/>
      <dgm:spPr/>
    </dgm:pt>
    <dgm:pt modelId="{2695AEC3-C8D7-7840-AFA6-14ABF0F0E4A6}">
      <dgm:prSet phldrT="[Text]" custT="1"/>
      <dgm:spPr/>
      <dgm:t>
        <a:bodyPr/>
        <a:lstStyle/>
        <a:p>
          <a:r>
            <a:rPr lang="en-US" sz="5000" dirty="0" smtClean="0"/>
            <a:t>NA</a:t>
          </a:r>
          <a:r>
            <a:rPr lang="en-US" sz="5100" dirty="0" smtClean="0"/>
            <a:t>	</a:t>
          </a:r>
          <a:endParaRPr lang="en-US" sz="5100" dirty="0"/>
        </a:p>
      </dgm:t>
    </dgm:pt>
    <dgm:pt modelId="{46F4E5CC-A66D-644C-A547-150BED0FC313}" type="parTrans" cxnId="{ABA1C249-E939-AB4B-9EF3-9D0EC087DB3C}">
      <dgm:prSet/>
      <dgm:spPr/>
      <dgm:t>
        <a:bodyPr/>
        <a:lstStyle/>
        <a:p>
          <a:endParaRPr lang="en-US"/>
        </a:p>
      </dgm:t>
    </dgm:pt>
    <dgm:pt modelId="{04F01C07-25DA-2340-AE0E-5DA1AB3F95DF}" type="sibTrans" cxnId="{ABA1C249-E939-AB4B-9EF3-9D0EC087DB3C}">
      <dgm:prSet/>
      <dgm:spPr/>
      <dgm:t>
        <a:bodyPr/>
        <a:lstStyle/>
        <a:p>
          <a:endParaRPr lang="en-US"/>
        </a:p>
      </dgm:t>
    </dgm:pt>
    <dgm:pt modelId="{E6FFEF5B-B181-FB4C-88FC-C95B020B12EE}">
      <dgm:prSet phldrT="[Text]" custT="1"/>
      <dgm:spPr/>
      <dgm:t>
        <a:bodyPr/>
        <a:lstStyle/>
        <a:p>
          <a:r>
            <a:rPr lang="en-US" sz="5400" dirty="0" smtClean="0"/>
            <a:t>RN</a:t>
          </a:r>
          <a:endParaRPr lang="en-US" sz="5400" dirty="0"/>
        </a:p>
      </dgm:t>
    </dgm:pt>
    <dgm:pt modelId="{3BFF4B6D-B282-B246-BAE2-6FCD7DCA8D6D}" type="parTrans" cxnId="{71B825CA-4202-EB4D-A5E5-19ECCEAF621E}">
      <dgm:prSet/>
      <dgm:spPr/>
      <dgm:t>
        <a:bodyPr/>
        <a:lstStyle/>
        <a:p>
          <a:endParaRPr lang="en-US"/>
        </a:p>
      </dgm:t>
    </dgm:pt>
    <dgm:pt modelId="{FE49ACAB-18E0-1C46-9248-AAB5F86C8AFC}" type="sibTrans" cxnId="{71B825CA-4202-EB4D-A5E5-19ECCEAF621E}">
      <dgm:prSet/>
      <dgm:spPr/>
      <dgm:t>
        <a:bodyPr/>
        <a:lstStyle/>
        <a:p>
          <a:endParaRPr lang="en-US"/>
        </a:p>
      </dgm:t>
    </dgm:pt>
    <dgm:pt modelId="{D8AB8AA7-1B3E-8947-B447-61EADBE429BD}">
      <dgm:prSet phldrT="[Text]" custT="1"/>
      <dgm:spPr/>
      <dgm:t>
        <a:bodyPr/>
        <a:lstStyle/>
        <a:p>
          <a:r>
            <a:rPr lang="en-US" sz="5000" dirty="0" smtClean="0"/>
            <a:t>APRN</a:t>
          </a:r>
          <a:endParaRPr lang="en-US" sz="5000" dirty="0"/>
        </a:p>
      </dgm:t>
    </dgm:pt>
    <dgm:pt modelId="{EE738AFC-BBD3-1841-B6B1-8E8048010C6B}" type="parTrans" cxnId="{9FB18086-E268-074C-B436-4EC8504711F3}">
      <dgm:prSet/>
      <dgm:spPr/>
      <dgm:t>
        <a:bodyPr/>
        <a:lstStyle/>
        <a:p>
          <a:endParaRPr lang="en-US"/>
        </a:p>
      </dgm:t>
    </dgm:pt>
    <dgm:pt modelId="{15D8B2FA-8FE1-AD4D-9151-649364B25BF7}" type="sibTrans" cxnId="{9FB18086-E268-074C-B436-4EC8504711F3}">
      <dgm:prSet/>
      <dgm:spPr/>
      <dgm:t>
        <a:bodyPr/>
        <a:lstStyle/>
        <a:p>
          <a:endParaRPr lang="en-US"/>
        </a:p>
      </dgm:t>
    </dgm:pt>
    <dgm:pt modelId="{5FAC9C8C-1AFC-974E-B2F4-8C7AAF11AE1C}" type="pres">
      <dgm:prSet presAssocID="{C25E2CED-F238-5A41-9604-1332A5B762B3}" presName="Name0" presStyleCnt="0">
        <dgm:presLayoutVars>
          <dgm:dir/>
          <dgm:resizeHandles val="exact"/>
        </dgm:presLayoutVars>
      </dgm:prSet>
      <dgm:spPr/>
    </dgm:pt>
    <dgm:pt modelId="{30646370-FB05-3746-B65C-706912F3B2F4}" type="pres">
      <dgm:prSet presAssocID="{2695AEC3-C8D7-7840-AFA6-14ABF0F0E4A6}" presName="parTxOnly" presStyleLbl="node1" presStyleIdx="0" presStyleCnt="3" custScaleX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D36BAF-E90F-9F4B-BE6C-82958155066B}" type="pres">
      <dgm:prSet presAssocID="{04F01C07-25DA-2340-AE0E-5DA1AB3F95DF}" presName="parSpace" presStyleCnt="0"/>
      <dgm:spPr/>
    </dgm:pt>
    <dgm:pt modelId="{C7780E82-3C9D-0149-9C97-472F5FE5F336}" type="pres">
      <dgm:prSet presAssocID="{E6FFEF5B-B181-FB4C-88FC-C95B020B12EE}" presName="parTxOnly" presStyleLbl="node1" presStyleIdx="1" presStyleCnt="3" custScaleX="999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527557-AAF1-5D4F-8FD0-8B7BA456EC77}" type="pres">
      <dgm:prSet presAssocID="{FE49ACAB-18E0-1C46-9248-AAB5F86C8AFC}" presName="parSpace" presStyleCnt="0"/>
      <dgm:spPr/>
    </dgm:pt>
    <dgm:pt modelId="{3C382F7B-8D8F-F54D-9C7F-3666A9C617E0}" type="pres">
      <dgm:prSet presAssocID="{D8AB8AA7-1B3E-8947-B447-61EADBE429BD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36498FA-350F-794E-8270-999A2C437794}" type="presOf" srcId="{2695AEC3-C8D7-7840-AFA6-14ABF0F0E4A6}" destId="{30646370-FB05-3746-B65C-706912F3B2F4}" srcOrd="0" destOrd="0" presId="urn:microsoft.com/office/officeart/2005/8/layout/hChevron3"/>
    <dgm:cxn modelId="{CA399E21-76A1-874A-820E-62ABFDFD6A04}" type="presOf" srcId="{E6FFEF5B-B181-FB4C-88FC-C95B020B12EE}" destId="{C7780E82-3C9D-0149-9C97-472F5FE5F336}" srcOrd="0" destOrd="0" presId="urn:microsoft.com/office/officeart/2005/8/layout/hChevron3"/>
    <dgm:cxn modelId="{6B736909-9BC2-C845-B398-BD554C7A76C5}" type="presOf" srcId="{C25E2CED-F238-5A41-9604-1332A5B762B3}" destId="{5FAC9C8C-1AFC-974E-B2F4-8C7AAF11AE1C}" srcOrd="0" destOrd="0" presId="urn:microsoft.com/office/officeart/2005/8/layout/hChevron3"/>
    <dgm:cxn modelId="{B93D7F7F-B755-6F4D-9668-C463C906CBB9}" type="presOf" srcId="{D8AB8AA7-1B3E-8947-B447-61EADBE429BD}" destId="{3C382F7B-8D8F-F54D-9C7F-3666A9C617E0}" srcOrd="0" destOrd="0" presId="urn:microsoft.com/office/officeart/2005/8/layout/hChevron3"/>
    <dgm:cxn modelId="{9FB18086-E268-074C-B436-4EC8504711F3}" srcId="{C25E2CED-F238-5A41-9604-1332A5B762B3}" destId="{D8AB8AA7-1B3E-8947-B447-61EADBE429BD}" srcOrd="2" destOrd="0" parTransId="{EE738AFC-BBD3-1841-B6B1-8E8048010C6B}" sibTransId="{15D8B2FA-8FE1-AD4D-9151-649364B25BF7}"/>
    <dgm:cxn modelId="{71B825CA-4202-EB4D-A5E5-19ECCEAF621E}" srcId="{C25E2CED-F238-5A41-9604-1332A5B762B3}" destId="{E6FFEF5B-B181-FB4C-88FC-C95B020B12EE}" srcOrd="1" destOrd="0" parTransId="{3BFF4B6D-B282-B246-BAE2-6FCD7DCA8D6D}" sibTransId="{FE49ACAB-18E0-1C46-9248-AAB5F86C8AFC}"/>
    <dgm:cxn modelId="{ABA1C249-E939-AB4B-9EF3-9D0EC087DB3C}" srcId="{C25E2CED-F238-5A41-9604-1332A5B762B3}" destId="{2695AEC3-C8D7-7840-AFA6-14ABF0F0E4A6}" srcOrd="0" destOrd="0" parTransId="{46F4E5CC-A66D-644C-A547-150BED0FC313}" sibTransId="{04F01C07-25DA-2340-AE0E-5DA1AB3F95DF}"/>
    <dgm:cxn modelId="{EE7EB58A-53E2-8641-AA96-49D73F944134}" type="presParOf" srcId="{5FAC9C8C-1AFC-974E-B2F4-8C7AAF11AE1C}" destId="{30646370-FB05-3746-B65C-706912F3B2F4}" srcOrd="0" destOrd="0" presId="urn:microsoft.com/office/officeart/2005/8/layout/hChevron3"/>
    <dgm:cxn modelId="{A98A7D6A-4595-214A-85B2-79F4816CFBA3}" type="presParOf" srcId="{5FAC9C8C-1AFC-974E-B2F4-8C7AAF11AE1C}" destId="{E7D36BAF-E90F-9F4B-BE6C-82958155066B}" srcOrd="1" destOrd="0" presId="urn:microsoft.com/office/officeart/2005/8/layout/hChevron3"/>
    <dgm:cxn modelId="{DBF375C6-C5EE-EF48-BE8D-03E59988227E}" type="presParOf" srcId="{5FAC9C8C-1AFC-974E-B2F4-8C7AAF11AE1C}" destId="{C7780E82-3C9D-0149-9C97-472F5FE5F336}" srcOrd="2" destOrd="0" presId="urn:microsoft.com/office/officeart/2005/8/layout/hChevron3"/>
    <dgm:cxn modelId="{43279BBD-ECDB-3A46-B051-D87B2FB7687C}" type="presParOf" srcId="{5FAC9C8C-1AFC-974E-B2F4-8C7AAF11AE1C}" destId="{AA527557-AAF1-5D4F-8FD0-8B7BA456EC77}" srcOrd="3" destOrd="0" presId="urn:microsoft.com/office/officeart/2005/8/layout/hChevron3"/>
    <dgm:cxn modelId="{B29D4B32-0811-1D4B-B197-744C9072BE37}" type="presParOf" srcId="{5FAC9C8C-1AFC-974E-B2F4-8C7AAF11AE1C}" destId="{3C382F7B-8D8F-F54D-9C7F-3666A9C617E0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25E2CED-F238-5A41-9604-1332A5B762B3}" type="doc">
      <dgm:prSet loTypeId="urn:microsoft.com/office/officeart/2005/8/layout/hChevron3" loCatId="" qsTypeId="urn:microsoft.com/office/officeart/2005/8/quickstyle/simple4" qsCatId="simple" csTypeId="urn:microsoft.com/office/officeart/2005/8/colors/accent1_2" csCatId="accent1" phldr="1"/>
      <dgm:spPr/>
    </dgm:pt>
    <dgm:pt modelId="{2695AEC3-C8D7-7840-AFA6-14ABF0F0E4A6}">
      <dgm:prSet phldrT="[Text]" custT="1"/>
      <dgm:spPr/>
      <dgm:t>
        <a:bodyPr/>
        <a:lstStyle/>
        <a:p>
          <a:r>
            <a:rPr lang="en-US" sz="5000" dirty="0" smtClean="0"/>
            <a:t>DA</a:t>
          </a:r>
          <a:r>
            <a:rPr lang="en-US" sz="6000" dirty="0" smtClean="0"/>
            <a:t>	</a:t>
          </a:r>
          <a:endParaRPr lang="en-US" sz="6000" dirty="0"/>
        </a:p>
      </dgm:t>
    </dgm:pt>
    <dgm:pt modelId="{46F4E5CC-A66D-644C-A547-150BED0FC313}" type="parTrans" cxnId="{ABA1C249-E939-AB4B-9EF3-9D0EC087DB3C}">
      <dgm:prSet/>
      <dgm:spPr/>
      <dgm:t>
        <a:bodyPr/>
        <a:lstStyle/>
        <a:p>
          <a:endParaRPr lang="en-US"/>
        </a:p>
      </dgm:t>
    </dgm:pt>
    <dgm:pt modelId="{04F01C07-25DA-2340-AE0E-5DA1AB3F95DF}" type="sibTrans" cxnId="{ABA1C249-E939-AB4B-9EF3-9D0EC087DB3C}">
      <dgm:prSet/>
      <dgm:spPr/>
      <dgm:t>
        <a:bodyPr/>
        <a:lstStyle/>
        <a:p>
          <a:endParaRPr lang="en-US"/>
        </a:p>
      </dgm:t>
    </dgm:pt>
    <dgm:pt modelId="{E6FFEF5B-B181-FB4C-88FC-C95B020B12EE}">
      <dgm:prSet phldrT="[Text]" custT="1"/>
      <dgm:spPr/>
      <dgm:t>
        <a:bodyPr/>
        <a:lstStyle/>
        <a:p>
          <a:r>
            <a:rPr lang="en-US" sz="5000" dirty="0" smtClean="0"/>
            <a:t>DH</a:t>
          </a:r>
          <a:endParaRPr lang="en-US" sz="5000" dirty="0"/>
        </a:p>
      </dgm:t>
    </dgm:pt>
    <dgm:pt modelId="{3BFF4B6D-B282-B246-BAE2-6FCD7DCA8D6D}" type="parTrans" cxnId="{71B825CA-4202-EB4D-A5E5-19ECCEAF621E}">
      <dgm:prSet/>
      <dgm:spPr/>
      <dgm:t>
        <a:bodyPr/>
        <a:lstStyle/>
        <a:p>
          <a:endParaRPr lang="en-US"/>
        </a:p>
      </dgm:t>
    </dgm:pt>
    <dgm:pt modelId="{FE49ACAB-18E0-1C46-9248-AAB5F86C8AFC}" type="sibTrans" cxnId="{71B825CA-4202-EB4D-A5E5-19ECCEAF621E}">
      <dgm:prSet/>
      <dgm:spPr/>
      <dgm:t>
        <a:bodyPr/>
        <a:lstStyle/>
        <a:p>
          <a:endParaRPr lang="en-US"/>
        </a:p>
      </dgm:t>
    </dgm:pt>
    <dgm:pt modelId="{D8AB8AA7-1B3E-8947-B447-61EADBE429BD}">
      <dgm:prSet phldrT="[Text]" custT="1"/>
      <dgm:spPr/>
      <dgm:t>
        <a:bodyPr/>
        <a:lstStyle/>
        <a:p>
          <a:r>
            <a:rPr lang="en-US" sz="5000" dirty="0" smtClean="0"/>
            <a:t>DDS</a:t>
          </a:r>
          <a:endParaRPr lang="en-US" sz="5000" dirty="0"/>
        </a:p>
      </dgm:t>
    </dgm:pt>
    <dgm:pt modelId="{EE738AFC-BBD3-1841-B6B1-8E8048010C6B}" type="parTrans" cxnId="{9FB18086-E268-074C-B436-4EC8504711F3}">
      <dgm:prSet/>
      <dgm:spPr/>
      <dgm:t>
        <a:bodyPr/>
        <a:lstStyle/>
        <a:p>
          <a:endParaRPr lang="en-US"/>
        </a:p>
      </dgm:t>
    </dgm:pt>
    <dgm:pt modelId="{15D8B2FA-8FE1-AD4D-9151-649364B25BF7}" type="sibTrans" cxnId="{9FB18086-E268-074C-B436-4EC8504711F3}">
      <dgm:prSet/>
      <dgm:spPr/>
      <dgm:t>
        <a:bodyPr/>
        <a:lstStyle/>
        <a:p>
          <a:endParaRPr lang="en-US"/>
        </a:p>
      </dgm:t>
    </dgm:pt>
    <dgm:pt modelId="{5FAC9C8C-1AFC-974E-B2F4-8C7AAF11AE1C}" type="pres">
      <dgm:prSet presAssocID="{C25E2CED-F238-5A41-9604-1332A5B762B3}" presName="Name0" presStyleCnt="0">
        <dgm:presLayoutVars>
          <dgm:dir/>
          <dgm:resizeHandles val="exact"/>
        </dgm:presLayoutVars>
      </dgm:prSet>
      <dgm:spPr/>
    </dgm:pt>
    <dgm:pt modelId="{30646370-FB05-3746-B65C-706912F3B2F4}" type="pres">
      <dgm:prSet presAssocID="{2695AEC3-C8D7-7840-AFA6-14ABF0F0E4A6}" presName="parTxOnly" presStyleLbl="node1" presStyleIdx="0" presStyleCnt="3" custScaleX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D36BAF-E90F-9F4B-BE6C-82958155066B}" type="pres">
      <dgm:prSet presAssocID="{04F01C07-25DA-2340-AE0E-5DA1AB3F95DF}" presName="parSpace" presStyleCnt="0"/>
      <dgm:spPr/>
    </dgm:pt>
    <dgm:pt modelId="{C7780E82-3C9D-0149-9C97-472F5FE5F336}" type="pres">
      <dgm:prSet presAssocID="{E6FFEF5B-B181-FB4C-88FC-C95B020B12EE}" presName="parTxOnly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527557-AAF1-5D4F-8FD0-8B7BA456EC77}" type="pres">
      <dgm:prSet presAssocID="{FE49ACAB-18E0-1C46-9248-AAB5F86C8AFC}" presName="parSpace" presStyleCnt="0"/>
      <dgm:spPr/>
    </dgm:pt>
    <dgm:pt modelId="{3C382F7B-8D8F-F54D-9C7F-3666A9C617E0}" type="pres">
      <dgm:prSet presAssocID="{D8AB8AA7-1B3E-8947-B447-61EADBE429BD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6C8177A-092C-6E45-BA8C-E97A9BDDC1D6}" type="presOf" srcId="{C25E2CED-F238-5A41-9604-1332A5B762B3}" destId="{5FAC9C8C-1AFC-974E-B2F4-8C7AAF11AE1C}" srcOrd="0" destOrd="0" presId="urn:microsoft.com/office/officeart/2005/8/layout/hChevron3"/>
    <dgm:cxn modelId="{D6860B01-ACA1-C943-97ED-D2263D3A6610}" type="presOf" srcId="{E6FFEF5B-B181-FB4C-88FC-C95B020B12EE}" destId="{C7780E82-3C9D-0149-9C97-472F5FE5F336}" srcOrd="0" destOrd="0" presId="urn:microsoft.com/office/officeart/2005/8/layout/hChevron3"/>
    <dgm:cxn modelId="{D49618C1-B6EB-7040-B98F-48602450ED1B}" type="presOf" srcId="{2695AEC3-C8D7-7840-AFA6-14ABF0F0E4A6}" destId="{30646370-FB05-3746-B65C-706912F3B2F4}" srcOrd="0" destOrd="0" presId="urn:microsoft.com/office/officeart/2005/8/layout/hChevron3"/>
    <dgm:cxn modelId="{9FB18086-E268-074C-B436-4EC8504711F3}" srcId="{C25E2CED-F238-5A41-9604-1332A5B762B3}" destId="{D8AB8AA7-1B3E-8947-B447-61EADBE429BD}" srcOrd="2" destOrd="0" parTransId="{EE738AFC-BBD3-1841-B6B1-8E8048010C6B}" sibTransId="{15D8B2FA-8FE1-AD4D-9151-649364B25BF7}"/>
    <dgm:cxn modelId="{71B825CA-4202-EB4D-A5E5-19ECCEAF621E}" srcId="{C25E2CED-F238-5A41-9604-1332A5B762B3}" destId="{E6FFEF5B-B181-FB4C-88FC-C95B020B12EE}" srcOrd="1" destOrd="0" parTransId="{3BFF4B6D-B282-B246-BAE2-6FCD7DCA8D6D}" sibTransId="{FE49ACAB-18E0-1C46-9248-AAB5F86C8AFC}"/>
    <dgm:cxn modelId="{ABA1C249-E939-AB4B-9EF3-9D0EC087DB3C}" srcId="{C25E2CED-F238-5A41-9604-1332A5B762B3}" destId="{2695AEC3-C8D7-7840-AFA6-14ABF0F0E4A6}" srcOrd="0" destOrd="0" parTransId="{46F4E5CC-A66D-644C-A547-150BED0FC313}" sibTransId="{04F01C07-25DA-2340-AE0E-5DA1AB3F95DF}"/>
    <dgm:cxn modelId="{BB218D31-9EDD-F947-BA78-706E64918DFF}" type="presOf" srcId="{D8AB8AA7-1B3E-8947-B447-61EADBE429BD}" destId="{3C382F7B-8D8F-F54D-9C7F-3666A9C617E0}" srcOrd="0" destOrd="0" presId="urn:microsoft.com/office/officeart/2005/8/layout/hChevron3"/>
    <dgm:cxn modelId="{FC5D8F14-6066-9A47-8516-180FC9D48998}" type="presParOf" srcId="{5FAC9C8C-1AFC-974E-B2F4-8C7AAF11AE1C}" destId="{30646370-FB05-3746-B65C-706912F3B2F4}" srcOrd="0" destOrd="0" presId="urn:microsoft.com/office/officeart/2005/8/layout/hChevron3"/>
    <dgm:cxn modelId="{C0AF9097-7EE2-624A-B06B-D039565E147C}" type="presParOf" srcId="{5FAC9C8C-1AFC-974E-B2F4-8C7AAF11AE1C}" destId="{E7D36BAF-E90F-9F4B-BE6C-82958155066B}" srcOrd="1" destOrd="0" presId="urn:microsoft.com/office/officeart/2005/8/layout/hChevron3"/>
    <dgm:cxn modelId="{466498B3-235B-FF48-806A-C8197BA14E55}" type="presParOf" srcId="{5FAC9C8C-1AFC-974E-B2F4-8C7AAF11AE1C}" destId="{C7780E82-3C9D-0149-9C97-472F5FE5F336}" srcOrd="2" destOrd="0" presId="urn:microsoft.com/office/officeart/2005/8/layout/hChevron3"/>
    <dgm:cxn modelId="{F8275F1C-CE07-A44F-A083-362F16F393ED}" type="presParOf" srcId="{5FAC9C8C-1AFC-974E-B2F4-8C7AAF11AE1C}" destId="{AA527557-AAF1-5D4F-8FD0-8B7BA456EC77}" srcOrd="3" destOrd="0" presId="urn:microsoft.com/office/officeart/2005/8/layout/hChevron3"/>
    <dgm:cxn modelId="{C51870AE-2E5F-9242-8256-B354077A4814}" type="presParOf" srcId="{5FAC9C8C-1AFC-974E-B2F4-8C7AAF11AE1C}" destId="{3C382F7B-8D8F-F54D-9C7F-3666A9C617E0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646370-FB05-3746-B65C-706912F3B2F4}">
      <dsp:nvSpPr>
        <dsp:cNvPr id="0" name=""/>
        <dsp:cNvSpPr/>
      </dsp:nvSpPr>
      <dsp:spPr>
        <a:xfrm>
          <a:off x="4661" y="215026"/>
          <a:ext cx="3539692" cy="1170146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0" tIns="133350" rIns="66675" bIns="13335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kern="1200" dirty="0" smtClean="0"/>
            <a:t>MA</a:t>
          </a:r>
          <a:r>
            <a:rPr lang="en-US" sz="5400" kern="1200" dirty="0" smtClean="0"/>
            <a:t>	</a:t>
          </a:r>
          <a:endParaRPr lang="en-US" sz="5400" kern="1200" dirty="0"/>
        </a:p>
      </dsp:txBody>
      <dsp:txXfrm>
        <a:off x="4661" y="215026"/>
        <a:ext cx="3247156" cy="1170146"/>
      </dsp:txXfrm>
    </dsp:sp>
    <dsp:sp modelId="{C7780E82-3C9D-0149-9C97-472F5FE5F336}">
      <dsp:nvSpPr>
        <dsp:cNvPr id="0" name=""/>
        <dsp:cNvSpPr/>
      </dsp:nvSpPr>
      <dsp:spPr>
        <a:xfrm>
          <a:off x="2959280" y="215026"/>
          <a:ext cx="2925365" cy="1170146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6027" tIns="144018" rIns="72009" bIns="144018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smtClean="0"/>
            <a:t>PA</a:t>
          </a:r>
          <a:endParaRPr lang="en-US" sz="5400" kern="1200" dirty="0"/>
        </a:p>
      </dsp:txBody>
      <dsp:txXfrm>
        <a:off x="3544353" y="215026"/>
        <a:ext cx="1755219" cy="1170146"/>
      </dsp:txXfrm>
    </dsp:sp>
    <dsp:sp modelId="{3C382F7B-8D8F-F54D-9C7F-3666A9C617E0}">
      <dsp:nvSpPr>
        <dsp:cNvPr id="0" name=""/>
        <dsp:cNvSpPr/>
      </dsp:nvSpPr>
      <dsp:spPr>
        <a:xfrm>
          <a:off x="5299573" y="215026"/>
          <a:ext cx="2925365" cy="1170146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0025" tIns="133350" rIns="66675" bIns="13335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kern="1200" dirty="0" smtClean="0"/>
            <a:t>MD</a:t>
          </a:r>
          <a:endParaRPr lang="en-US" sz="5000" kern="1200" dirty="0"/>
        </a:p>
      </dsp:txBody>
      <dsp:txXfrm>
        <a:off x="5884646" y="215026"/>
        <a:ext cx="1755219" cy="11701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646370-FB05-3746-B65C-706912F3B2F4}">
      <dsp:nvSpPr>
        <dsp:cNvPr id="0" name=""/>
        <dsp:cNvSpPr/>
      </dsp:nvSpPr>
      <dsp:spPr>
        <a:xfrm>
          <a:off x="157" y="214223"/>
          <a:ext cx="3544554" cy="1171753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0" tIns="133350" rIns="66675" bIns="13335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kern="1200" dirty="0" smtClean="0"/>
            <a:t>NA</a:t>
          </a:r>
          <a:r>
            <a:rPr lang="en-US" sz="5100" kern="1200" dirty="0" smtClean="0"/>
            <a:t>	</a:t>
          </a:r>
          <a:endParaRPr lang="en-US" sz="5100" kern="1200" dirty="0"/>
        </a:p>
      </dsp:txBody>
      <dsp:txXfrm>
        <a:off x="157" y="214223"/>
        <a:ext cx="3251616" cy="1171753"/>
      </dsp:txXfrm>
    </dsp:sp>
    <dsp:sp modelId="{C7780E82-3C9D-0149-9C97-472F5FE5F336}">
      <dsp:nvSpPr>
        <dsp:cNvPr id="0" name=""/>
        <dsp:cNvSpPr/>
      </dsp:nvSpPr>
      <dsp:spPr>
        <a:xfrm>
          <a:off x="2958835" y="214223"/>
          <a:ext cx="2927099" cy="117175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6027" tIns="144018" rIns="72009" bIns="144018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smtClean="0"/>
            <a:t>RN</a:t>
          </a:r>
          <a:endParaRPr lang="en-US" sz="5400" kern="1200" dirty="0"/>
        </a:p>
      </dsp:txBody>
      <dsp:txXfrm>
        <a:off x="3544712" y="214223"/>
        <a:ext cx="1755346" cy="1171753"/>
      </dsp:txXfrm>
    </dsp:sp>
    <dsp:sp modelId="{3C382F7B-8D8F-F54D-9C7F-3666A9C617E0}">
      <dsp:nvSpPr>
        <dsp:cNvPr id="0" name=""/>
        <dsp:cNvSpPr/>
      </dsp:nvSpPr>
      <dsp:spPr>
        <a:xfrm>
          <a:off x="5300058" y="214223"/>
          <a:ext cx="2929383" cy="117175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0025" tIns="133350" rIns="66675" bIns="13335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kern="1200" dirty="0" smtClean="0"/>
            <a:t>APRN</a:t>
          </a:r>
          <a:endParaRPr lang="en-US" sz="5000" kern="1200" dirty="0"/>
        </a:p>
      </dsp:txBody>
      <dsp:txXfrm>
        <a:off x="5885935" y="214223"/>
        <a:ext cx="1757630" cy="117175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646370-FB05-3746-B65C-706912F3B2F4}">
      <dsp:nvSpPr>
        <dsp:cNvPr id="0" name=""/>
        <dsp:cNvSpPr/>
      </dsp:nvSpPr>
      <dsp:spPr>
        <a:xfrm>
          <a:off x="4661" y="215026"/>
          <a:ext cx="3539692" cy="1170146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0" tIns="133350" rIns="66675" bIns="13335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kern="1200" dirty="0" smtClean="0"/>
            <a:t>DA</a:t>
          </a:r>
          <a:r>
            <a:rPr lang="en-US" sz="6000" kern="1200" dirty="0" smtClean="0"/>
            <a:t>	</a:t>
          </a:r>
          <a:endParaRPr lang="en-US" sz="6000" kern="1200" dirty="0"/>
        </a:p>
      </dsp:txBody>
      <dsp:txXfrm>
        <a:off x="4661" y="215026"/>
        <a:ext cx="3247156" cy="1170146"/>
      </dsp:txXfrm>
    </dsp:sp>
    <dsp:sp modelId="{C7780E82-3C9D-0149-9C97-472F5FE5F336}">
      <dsp:nvSpPr>
        <dsp:cNvPr id="0" name=""/>
        <dsp:cNvSpPr/>
      </dsp:nvSpPr>
      <dsp:spPr>
        <a:xfrm>
          <a:off x="2959280" y="215026"/>
          <a:ext cx="2925365" cy="1170146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0025" tIns="133350" rIns="66675" bIns="13335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kern="1200" dirty="0" smtClean="0"/>
            <a:t>DH</a:t>
          </a:r>
          <a:endParaRPr lang="en-US" sz="5000" kern="1200" dirty="0"/>
        </a:p>
      </dsp:txBody>
      <dsp:txXfrm>
        <a:off x="3544353" y="215026"/>
        <a:ext cx="1755219" cy="1170146"/>
      </dsp:txXfrm>
    </dsp:sp>
    <dsp:sp modelId="{3C382F7B-8D8F-F54D-9C7F-3666A9C617E0}">
      <dsp:nvSpPr>
        <dsp:cNvPr id="0" name=""/>
        <dsp:cNvSpPr/>
      </dsp:nvSpPr>
      <dsp:spPr>
        <a:xfrm>
          <a:off x="5299573" y="215026"/>
          <a:ext cx="2925365" cy="1170146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0025" tIns="133350" rIns="66675" bIns="13335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kern="1200" dirty="0" smtClean="0"/>
            <a:t>DDS</a:t>
          </a:r>
          <a:endParaRPr lang="en-US" sz="5000" kern="1200" dirty="0"/>
        </a:p>
      </dsp:txBody>
      <dsp:txXfrm>
        <a:off x="5884646" y="215026"/>
        <a:ext cx="1755219" cy="11701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5AF272-3D57-E049-B888-F0589C7D4AD8}" type="datetimeFigureOut">
              <a:rPr lang="en-US" smtClean="0"/>
              <a:t>10/15/17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811880-FDAB-484C-923C-E2CC0C55A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832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Relationship Id="rId3" Type="http://schemas.openxmlformats.org/officeDocument/2006/relationships/hyperlink" Target="http://www.acpe-accredit.org/pdf/ACPE_Revised_PharmD_Standards_Adopted_Jan152006.pdf" TargetMode="Externa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11880-FDAB-484C-923C-E2CC0C55AF4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42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11880-FDAB-484C-923C-E2CC0C55AF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976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 Medical Assistant -&gt; PA Physicians</a:t>
            </a:r>
            <a:r>
              <a:rPr lang="en-US" baseline="0" dirty="0" smtClean="0"/>
              <a:t> Assistant -&gt; MD Medical Doctor</a:t>
            </a:r>
          </a:p>
          <a:p>
            <a:r>
              <a:rPr lang="en-US" baseline="0" dirty="0" smtClean="0"/>
              <a:t>NA Nurse Assistant -&gt; Registered Nurse -&gt; Advance Practice Nurse </a:t>
            </a:r>
          </a:p>
          <a:p>
            <a:r>
              <a:rPr lang="en-US" baseline="0" dirty="0" smtClean="0"/>
              <a:t>DA Dental Assistant -&gt; Dental hygienist -&gt; Doctor of Dentistry</a:t>
            </a:r>
          </a:p>
          <a:p>
            <a:endParaRPr lang="en-US" baseline="0" dirty="0" smtClean="0"/>
          </a:p>
          <a:p>
            <a:r>
              <a:rPr lang="en-US" baseline="0" dirty="0" smtClean="0"/>
              <a:t>Reference; Marion, L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11880-FDAB-484C-923C-E2CC0C55AF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636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</a:t>
            </a:r>
            <a:r>
              <a:rPr lang="en-US" dirty="0" err="1" smtClean="0"/>
              <a:t>www.harveywhitney.org</a:t>
            </a:r>
            <a:r>
              <a:rPr lang="en-US" dirty="0" smtClean="0"/>
              <a:t>/lectures/</a:t>
            </a:r>
            <a:r>
              <a:rPr lang="en-US" dirty="0" err="1" smtClean="0"/>
              <a:t>paul</a:t>
            </a:r>
            <a:r>
              <a:rPr lang="en-US" dirty="0" smtClean="0"/>
              <a:t>-w-</a:t>
            </a:r>
            <a:r>
              <a:rPr lang="en-US" dirty="0" err="1" smtClean="0"/>
              <a:t>abramowitz</a:t>
            </a:r>
            <a:r>
              <a:rPr lang="en-US" dirty="0" smtClean="0"/>
              <a:t>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11880-FDAB-484C-923C-E2CC0C55AF4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659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Accreditation Standards and Guidelines for the Professional Program in Pharmacy Leading to the Doctor of Pharmacy Degree.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Accreditation Council for Pharmacy Education. Chicago; 2006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** Commission  Accreditation in Physical Therapy http://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www.capteonline.org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uploadedFiles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CAPTEorg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About_CAPTE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/Resources/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Accreditation_Update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/AccreditationUpdate_0110.pdf#search=%22DPT requirement%22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11880-FDAB-484C-923C-E2CC0C55AF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302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11880-FDAB-484C-923C-E2CC0C55AF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481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11880-FDAB-484C-923C-E2CC0C55AF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7909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11880-FDAB-484C-923C-E2CC0C55AF4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1777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11880-FDAB-484C-923C-E2CC0C55AF4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6765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Marion, L., </a:t>
            </a:r>
            <a:r>
              <a:rPr lang="en-US" dirty="0" err="1" smtClean="0"/>
              <a:t>Viens</a:t>
            </a:r>
            <a:r>
              <a:rPr lang="en-US" dirty="0" smtClean="0"/>
              <a:t>, D., O’Sullivan, A., Crabtree, K., Fontana, S., Price, M., (2003). The practice</a:t>
            </a:r>
            <a:r>
              <a:rPr lang="en-US" baseline="0" dirty="0" smtClean="0"/>
              <a:t> doctorate In nursing: Future or Fringe? </a:t>
            </a:r>
            <a:r>
              <a:rPr lang="en-US" dirty="0" smtClean="0"/>
              <a:t>https://</a:t>
            </a:r>
            <a:r>
              <a:rPr lang="en-US" dirty="0" err="1" smtClean="0"/>
              <a:t>www.medscape.com</a:t>
            </a:r>
            <a:r>
              <a:rPr lang="en-US" dirty="0" smtClean="0"/>
              <a:t>/</a:t>
            </a:r>
            <a:r>
              <a:rPr lang="en-US" dirty="0" err="1" smtClean="0"/>
              <a:t>viewarticle</a:t>
            </a:r>
            <a:r>
              <a:rPr lang="en-US" dirty="0" smtClean="0"/>
              <a:t>/</a:t>
            </a:r>
            <a:r>
              <a:rPr lang="en-US" dirty="0" smtClean="0"/>
              <a:t>453247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11880-FDAB-484C-923C-E2CC0C55AF4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3740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11880-FDAB-484C-923C-E2CC0C55AF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343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2FB6C-6CDC-444D-A9F4-2012D0D86657}" type="datetimeFigureOut">
              <a:rPr lang="en-US" smtClean="0"/>
              <a:t>10/15/17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FE97-C4C1-7642-AB7F-395901225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498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2FB6C-6CDC-444D-A9F4-2012D0D86657}" type="datetimeFigureOut">
              <a:rPr lang="en-US" smtClean="0"/>
              <a:t>10/15/17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FE97-C4C1-7642-AB7F-395901225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944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2FB6C-6CDC-444D-A9F4-2012D0D86657}" type="datetimeFigureOut">
              <a:rPr lang="en-US" smtClean="0"/>
              <a:t>10/15/17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FE97-C4C1-7642-AB7F-395901225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62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2FB6C-6CDC-444D-A9F4-2012D0D86657}" type="datetimeFigureOut">
              <a:rPr lang="en-US" smtClean="0"/>
              <a:t>10/15/17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FE97-C4C1-7642-AB7F-395901225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928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2FB6C-6CDC-444D-A9F4-2012D0D86657}" type="datetimeFigureOut">
              <a:rPr lang="en-US" smtClean="0"/>
              <a:t>10/15/17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FE97-C4C1-7642-AB7F-395901225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111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2FB6C-6CDC-444D-A9F4-2012D0D86657}" type="datetimeFigureOut">
              <a:rPr lang="en-US" smtClean="0"/>
              <a:t>10/15/17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FE97-C4C1-7642-AB7F-395901225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079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2FB6C-6CDC-444D-A9F4-2012D0D86657}" type="datetimeFigureOut">
              <a:rPr lang="en-US" smtClean="0"/>
              <a:t>10/15/17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FE97-C4C1-7642-AB7F-395901225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805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2FB6C-6CDC-444D-A9F4-2012D0D86657}" type="datetimeFigureOut">
              <a:rPr lang="en-US" smtClean="0"/>
              <a:t>10/15/17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FE97-C4C1-7642-AB7F-395901225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046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2FB6C-6CDC-444D-A9F4-2012D0D86657}" type="datetimeFigureOut">
              <a:rPr lang="en-US" smtClean="0"/>
              <a:t>10/15/17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FE97-C4C1-7642-AB7F-395901225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925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2FB6C-6CDC-444D-A9F4-2012D0D86657}" type="datetimeFigureOut">
              <a:rPr lang="en-US" smtClean="0"/>
              <a:t>10/15/17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FE97-C4C1-7642-AB7F-395901225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308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2FB6C-6CDC-444D-A9F4-2012D0D86657}" type="datetimeFigureOut">
              <a:rPr lang="en-US" smtClean="0"/>
              <a:t>10/15/17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FE97-C4C1-7642-AB7F-395901225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731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42FB6C-6CDC-444D-A9F4-2012D0D86657}" type="datetimeFigureOut">
              <a:rPr lang="en-US" smtClean="0"/>
              <a:t>10/15/17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7FE97-C4C1-7642-AB7F-395901225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903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2.xml"/><Relationship Id="rId12" Type="http://schemas.microsoft.com/office/2007/relationships/diagramDrawing" Target="../diagrams/drawing2.xml"/><Relationship Id="rId13" Type="http://schemas.openxmlformats.org/officeDocument/2006/relationships/diagramData" Target="../diagrams/data3.xml"/><Relationship Id="rId14" Type="http://schemas.openxmlformats.org/officeDocument/2006/relationships/diagramLayout" Target="../diagrams/layout3.xml"/><Relationship Id="rId15" Type="http://schemas.openxmlformats.org/officeDocument/2006/relationships/diagramQuickStyle" Target="../diagrams/quickStyle3.xml"/><Relationship Id="rId16" Type="http://schemas.openxmlformats.org/officeDocument/2006/relationships/diagramColors" Target="../diagrams/colors3.xml"/><Relationship Id="rId17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8" Type="http://schemas.openxmlformats.org/officeDocument/2006/relationships/diagramData" Target="../diagrams/data2.xml"/><Relationship Id="rId9" Type="http://schemas.openxmlformats.org/officeDocument/2006/relationships/diagramLayout" Target="../diagrams/layout2.xml"/><Relationship Id="rId10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Relationship Id="rId3" Type="http://schemas.openxmlformats.org/officeDocument/2006/relationships/hyperlink" Target="mailto:Suzanne.staebler@emory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ursing-ppt-templates-fin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130425"/>
            <a:ext cx="8839200" cy="1470025"/>
          </a:xfrm>
        </p:spPr>
        <p:txBody>
          <a:bodyPr>
            <a:normAutofit/>
          </a:bodyPr>
          <a:lstStyle/>
          <a:p>
            <a:r>
              <a:rPr lang="en-US" sz="4200" dirty="0" smtClean="0"/>
              <a:t>Education of Advanced Practice Registered Nurses (APRN)</a:t>
            </a:r>
            <a:endParaRPr lang="en-US" sz="4200" dirty="0"/>
          </a:p>
        </p:txBody>
      </p:sp>
      <p:sp>
        <p:nvSpPr>
          <p:cNvPr id="5" name="Rectangle 4"/>
          <p:cNvSpPr/>
          <p:nvPr/>
        </p:nvSpPr>
        <p:spPr>
          <a:xfrm>
            <a:off x="118533" y="3770123"/>
            <a:ext cx="887306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Elizabeth Downes, </a:t>
            </a:r>
            <a:r>
              <a:rPr lang="en-US" sz="2000" dirty="0"/>
              <a:t>DNP, </a:t>
            </a:r>
            <a:r>
              <a:rPr lang="en-US" sz="2000" dirty="0" smtClean="0"/>
              <a:t>MPH, APRN</a:t>
            </a:r>
            <a:r>
              <a:rPr lang="en-US" sz="2000" dirty="0"/>
              <a:t>, </a:t>
            </a:r>
            <a:r>
              <a:rPr lang="en-US" sz="2000" dirty="0" smtClean="0"/>
              <a:t>FNP-BC</a:t>
            </a:r>
            <a:r>
              <a:rPr lang="en-US" sz="2000" dirty="0"/>
              <a:t>, </a:t>
            </a:r>
            <a:r>
              <a:rPr lang="en-US" sz="2000" dirty="0" smtClean="0"/>
              <a:t>CNE, FAANP</a:t>
            </a:r>
            <a:r>
              <a:rPr lang="en-US" sz="2000" dirty="0"/>
              <a:t>, </a:t>
            </a:r>
            <a:r>
              <a:rPr lang="en-US" sz="2000" dirty="0" smtClean="0"/>
              <a:t>ANEF, FAAN</a:t>
            </a:r>
            <a:endParaRPr lang="en-US" sz="2000" dirty="0"/>
          </a:p>
          <a:p>
            <a:pPr algn="ctr"/>
            <a:r>
              <a:rPr lang="en-US" sz="2400" dirty="0" smtClean="0"/>
              <a:t>Betty </a:t>
            </a:r>
            <a:r>
              <a:rPr lang="en-US" sz="2400" dirty="0" err="1" smtClean="0"/>
              <a:t>Tigner</a:t>
            </a:r>
            <a:r>
              <a:rPr lang="en-US" sz="2400" dirty="0" smtClean="0"/>
              <a:t> Turner Clinical Professor</a:t>
            </a:r>
            <a:endParaRPr lang="en-US" sz="2400" dirty="0"/>
          </a:p>
          <a:p>
            <a:pPr algn="ctr"/>
            <a:r>
              <a:rPr lang="en-US" sz="2400" dirty="0" smtClean="0"/>
              <a:t>MSN Program Director</a:t>
            </a:r>
          </a:p>
          <a:p>
            <a:pPr algn="ctr"/>
            <a:r>
              <a:rPr lang="en-US" sz="2400" dirty="0" smtClean="0"/>
              <a:t>Paul D. Coverdell Peace Corps Fellows Director</a:t>
            </a:r>
          </a:p>
          <a:p>
            <a:pPr algn="ctr"/>
            <a:r>
              <a:rPr lang="en-US" sz="2400" dirty="0" smtClean="0"/>
              <a:t>Consultant, The Carter Center</a:t>
            </a:r>
            <a:endParaRPr lang="en-US" sz="2400" dirty="0"/>
          </a:p>
          <a:p>
            <a:pPr algn="ctr"/>
            <a:r>
              <a:rPr lang="en-US" sz="2400" dirty="0"/>
              <a:t>Nell Hodgson Woodruff School of Nursing at Emory </a:t>
            </a:r>
            <a:r>
              <a:rPr lang="en-US" sz="2400" dirty="0" smtClean="0"/>
              <a:t>University</a:t>
            </a:r>
          </a:p>
          <a:p>
            <a:pPr algn="ctr"/>
            <a:r>
              <a:rPr lang="en-US" sz="2400" dirty="0" smtClean="0"/>
              <a:t>CCNE Accreditation Visitor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6775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375"/>
            <a:ext cx="8229600" cy="1143000"/>
          </a:xfrm>
        </p:spPr>
        <p:txBody>
          <a:bodyPr/>
          <a:lstStyle/>
          <a:p>
            <a:r>
              <a:rPr lang="en-US" dirty="0" smtClean="0"/>
              <a:t>Transitions in nursing</a:t>
            </a:r>
            <a:endParaRPr lang="en-US" dirty="0"/>
          </a:p>
        </p:txBody>
      </p:sp>
      <p:pic>
        <p:nvPicPr>
          <p:cNvPr id="3" name="Picture 2" descr="IMG_275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28600" y="1984904"/>
            <a:ext cx="5486399" cy="4114800"/>
          </a:xfrm>
          <a:prstGeom prst="rect">
            <a:avLst/>
          </a:prstGeom>
        </p:spPr>
      </p:pic>
      <p:pic>
        <p:nvPicPr>
          <p:cNvPr id="5" name="Picture 4" descr="IMG_0947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1" r="25964"/>
          <a:stretch/>
        </p:blipFill>
        <p:spPr>
          <a:xfrm rot="5400000">
            <a:off x="5630403" y="446166"/>
            <a:ext cx="2440520" cy="4010939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904" y="3115722"/>
            <a:ext cx="3653896" cy="3653896"/>
          </a:xfrm>
        </p:spPr>
      </p:pic>
    </p:spTree>
    <p:extLst>
      <p:ext uri="{BB962C8B-B14F-4D97-AF65-F5344CB8AC3E}">
        <p14:creationId xmlns:p14="http://schemas.microsoft.com/office/powerpoint/2010/main" val="1599601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 Professional Progression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511081"/>
              </p:ext>
            </p:extLst>
          </p:nvPr>
        </p:nvGraphicFramePr>
        <p:xfrm>
          <a:off x="457200" y="1600201"/>
          <a:ext cx="8229600" cy="16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309990"/>
              </p:ext>
            </p:extLst>
          </p:nvPr>
        </p:nvGraphicFramePr>
        <p:xfrm>
          <a:off x="474133" y="2836332"/>
          <a:ext cx="8229600" cy="16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8400499"/>
              </p:ext>
            </p:extLst>
          </p:nvPr>
        </p:nvGraphicFramePr>
        <p:xfrm>
          <a:off x="491065" y="4055533"/>
          <a:ext cx="8229600" cy="16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292451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54663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Paul Abramowitz</a:t>
            </a:r>
            <a:r>
              <a:rPr lang="en-US" sz="3200" smtClean="0"/>
              <a:t>, 2009. </a:t>
            </a:r>
            <a:r>
              <a:rPr lang="en-US" sz="3200" dirty="0" smtClean="0"/>
              <a:t>The evolution and metamorphosis of the pharmacy practice model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8733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 smtClean="0"/>
              <a:t>“Situations </a:t>
            </a:r>
            <a:r>
              <a:rPr lang="en-US" sz="3600" dirty="0"/>
              <a:t>in health care change because of the people who are providing the day-to-day patient care activities, coupled with visionary leaders, who ask themselves important yet simple questions. How can what we do be made more effective, more efficient, and safer</a:t>
            </a:r>
            <a:r>
              <a:rPr lang="en-US" sz="3600" dirty="0" smtClean="0"/>
              <a:t>?”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361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Evolution and metamorphosis</a:t>
            </a:r>
            <a:br>
              <a:rPr lang="en-US" dirty="0" smtClean="0"/>
            </a:br>
            <a:r>
              <a:rPr lang="en-US" dirty="0" smtClean="0"/>
              <a:t>entry to practice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645173"/>
              </p:ext>
            </p:extLst>
          </p:nvPr>
        </p:nvGraphicFramePr>
        <p:xfrm>
          <a:off x="457201" y="2099733"/>
          <a:ext cx="8229598" cy="36948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6959"/>
                <a:gridCol w="2056959"/>
                <a:gridCol w="2057840"/>
                <a:gridCol w="2057840"/>
              </a:tblGrid>
              <a:tr h="140546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Profession</a:t>
                      </a:r>
                      <a:endParaRPr lang="en-US" sz="3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Degree</a:t>
                      </a:r>
                      <a:endParaRPr lang="en-US" sz="3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Year of transition</a:t>
                      </a:r>
                      <a:endParaRPr lang="en-US" sz="3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basis</a:t>
                      </a:r>
                      <a:endParaRPr lang="en-US" sz="3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11446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Pharmacy</a:t>
                      </a:r>
                      <a:endParaRPr lang="en-US" sz="3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PharmD</a:t>
                      </a:r>
                      <a:endParaRPr lang="en-US" sz="3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1997 (2005)</a:t>
                      </a:r>
                      <a:endParaRPr lang="en-US" sz="3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ACPE*</a:t>
                      </a:r>
                      <a:endParaRPr lang="en-US" sz="3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11446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Physical Therapy</a:t>
                      </a:r>
                      <a:endParaRPr lang="en-US" sz="3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DPT</a:t>
                      </a:r>
                      <a:endParaRPr lang="en-US" sz="3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2017</a:t>
                      </a:r>
                      <a:endParaRPr lang="en-US" sz="3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CAPTE**</a:t>
                      </a:r>
                      <a:endParaRPr lang="en-US" sz="3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6476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MSN prepared APRNs</a:t>
            </a:r>
            <a:endParaRPr lang="en-US" dirty="0"/>
          </a:p>
        </p:txBody>
      </p:sp>
      <p:pic>
        <p:nvPicPr>
          <p:cNvPr id="2050" name="Picture 2" descr="https://tse3.mm.bing.net/th?id=OIP.6s5sKig3z5aUl-j_0CSlQQEsEs&amp;pid=15.1&amp;P=0&amp;w=300&amp;h=300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799" y="1417638"/>
            <a:ext cx="3234268" cy="3234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759200" y="2209799"/>
            <a:ext cx="4927600" cy="3051705"/>
          </a:xfrm>
        </p:spPr>
        <p:txBody>
          <a:bodyPr>
            <a:noAutofit/>
          </a:bodyPr>
          <a:lstStyle/>
          <a:p>
            <a:r>
              <a:rPr lang="en-US" sz="3600" dirty="0" smtClean="0"/>
              <a:t>Standardized curricula</a:t>
            </a:r>
          </a:p>
          <a:p>
            <a:r>
              <a:rPr lang="en-US" sz="3600" dirty="0" smtClean="0"/>
              <a:t>Credentialed programs</a:t>
            </a:r>
          </a:p>
          <a:p>
            <a:r>
              <a:rPr lang="en-US" sz="3600" dirty="0" smtClean="0"/>
              <a:t>Clinical </a:t>
            </a:r>
            <a:r>
              <a:rPr lang="en-US" sz="3600" dirty="0" err="1" smtClean="0"/>
              <a:t>practica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3589867" y="5943600"/>
            <a:ext cx="5533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Full disclosure: I am the MSN program Director </a:t>
            </a:r>
            <a:r>
              <a:rPr lang="en-US" smtClean="0"/>
              <a:t>at Emory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086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MSN well prepared APRN </a:t>
            </a:r>
            <a:r>
              <a:rPr lang="en-US" i="1" dirty="0" smtClean="0"/>
              <a:t>AND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1417638"/>
            <a:ext cx="4038600" cy="3219767"/>
          </a:xfrm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199" y="1600200"/>
            <a:ext cx="4258733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There is need for advanced competencies:</a:t>
            </a:r>
          </a:p>
          <a:p>
            <a:r>
              <a:rPr lang="en-US" dirty="0" smtClean="0"/>
              <a:t>Increasingly complex care</a:t>
            </a:r>
          </a:p>
          <a:p>
            <a:r>
              <a:rPr lang="en-US" dirty="0" smtClean="0"/>
              <a:t>Improving patient outcomes</a:t>
            </a:r>
          </a:p>
          <a:p>
            <a:r>
              <a:rPr lang="en-US" dirty="0" smtClean="0"/>
              <a:t>Enhanced leadership skills</a:t>
            </a:r>
          </a:p>
          <a:p>
            <a:r>
              <a:rPr lang="en-US" dirty="0" smtClean="0"/>
              <a:t>Financial management</a:t>
            </a:r>
          </a:p>
          <a:p>
            <a:r>
              <a:rPr lang="en-US" dirty="0" smtClean="0"/>
              <a:t>Faculty roles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300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MSN well prepared APRN skilled </a:t>
            </a:r>
            <a:r>
              <a:rPr lang="en-US" i="1" dirty="0" smtClean="0"/>
              <a:t>but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706244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Masters? MBA?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200" y="2092438"/>
            <a:ext cx="6621000" cy="3783429"/>
          </a:xfrm>
        </p:spPr>
      </p:pic>
    </p:spTree>
    <p:extLst>
      <p:ext uri="{BB962C8B-B14F-4D97-AF65-F5344CB8AC3E}">
        <p14:creationId xmlns:p14="http://schemas.microsoft.com/office/powerpoint/2010/main" val="931948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Nurses with practice doctorates are needed to do the following: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Evaluate the evidence base for care;</a:t>
            </a:r>
          </a:p>
          <a:p>
            <a:r>
              <a:rPr lang="en-US" dirty="0"/>
              <a:t>Deliver that care;</a:t>
            </a:r>
          </a:p>
          <a:p>
            <a:r>
              <a:rPr lang="en-US" dirty="0"/>
              <a:t>Set healthcare policy;</a:t>
            </a:r>
          </a:p>
          <a:p>
            <a:r>
              <a:rPr lang="en-US" dirty="0"/>
              <a:t>Lead and manage clinical care units and health systems;</a:t>
            </a:r>
          </a:p>
          <a:p>
            <a:r>
              <a:rPr lang="en-US" dirty="0"/>
              <a:t>Develop interdisciplinary standards;</a:t>
            </a:r>
          </a:p>
          <a:p>
            <a:r>
              <a:rPr lang="en-US" dirty="0"/>
              <a:t>Solve healthcare dilemmas; and</a:t>
            </a:r>
          </a:p>
          <a:p>
            <a:r>
              <a:rPr lang="en-US" dirty="0"/>
              <a:t>Reduce disparities in healthcare delivery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322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41"/>
            <a:ext cx="8229600" cy="1143000"/>
          </a:xfrm>
        </p:spPr>
        <p:txBody>
          <a:bodyPr/>
          <a:lstStyle/>
          <a:p>
            <a:r>
              <a:rPr lang="en-US" dirty="0" smtClean="0"/>
              <a:t>Parity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331" y="1390913"/>
            <a:ext cx="5334001" cy="5334001"/>
          </a:xfrm>
        </p:spPr>
      </p:pic>
    </p:spTree>
    <p:extLst>
      <p:ext uri="{BB962C8B-B14F-4D97-AF65-F5344CB8AC3E}">
        <p14:creationId xmlns:p14="http://schemas.microsoft.com/office/powerpoint/2010/main" val="436286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nursing-ppt-templates-final2.jpg"/>
          <p:cNvPicPr>
            <a:picLocks noChangeAspect="1"/>
          </p:cNvPicPr>
          <p:nvPr/>
        </p:nvPicPr>
        <p:blipFill>
          <a:blip r:embed="rId2">
            <a:alphaModFix amt="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65867" y="4097867"/>
            <a:ext cx="3853363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Elizabeth Downes</a:t>
            </a:r>
          </a:p>
          <a:p>
            <a:r>
              <a:rPr lang="en-US" sz="3200" dirty="0" smtClean="0">
                <a:hlinkClick r:id="rId3"/>
              </a:rPr>
              <a:t>edownes@emory.edu</a:t>
            </a:r>
            <a:endParaRPr lang="en-US" sz="3200" dirty="0" smtClean="0"/>
          </a:p>
          <a:p>
            <a:r>
              <a:rPr lang="en-US" sz="3200" dirty="0" smtClean="0"/>
              <a:t>404-727-1544 (office)</a:t>
            </a:r>
          </a:p>
          <a:p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1220083" y="1714268"/>
            <a:ext cx="490978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Questions??</a:t>
            </a:r>
            <a:endParaRPr lang="en-US" sz="7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5321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2E83D432-BD85-4FE3-BB58-A6E0B961EE56}"/>
</file>

<file path=customXml/itemProps2.xml><?xml version="1.0" encoding="utf-8"?>
<ds:datastoreItem xmlns:ds="http://schemas.openxmlformats.org/officeDocument/2006/customXml" ds:itemID="{882D4D59-4403-4084-A34F-549A97B877E2}"/>
</file>

<file path=customXml/itemProps3.xml><?xml version="1.0" encoding="utf-8"?>
<ds:datastoreItem xmlns:ds="http://schemas.openxmlformats.org/officeDocument/2006/customXml" ds:itemID="{D231DBEC-6497-4CB0-B386-75E7D8D32F85}"/>
</file>

<file path=docProps/app.xml><?xml version="1.0" encoding="utf-8"?>
<Properties xmlns="http://schemas.openxmlformats.org/officeDocument/2006/extended-properties" xmlns:vt="http://schemas.openxmlformats.org/officeDocument/2006/docPropsVTypes">
  <TotalTime>872</TotalTime>
  <Words>431</Words>
  <Application>Microsoft Macintosh PowerPoint</Application>
  <PresentationFormat>On-screen Show (4:3)</PresentationFormat>
  <Paragraphs>82</Paragraphs>
  <Slides>12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Education of Advanced Practice Registered Nurses (APRN)</vt:lpstr>
      <vt:lpstr>Transitions in nursing</vt:lpstr>
      <vt:lpstr>Intra Professional Progression</vt:lpstr>
      <vt:lpstr>Paul Abramowitz, 2009. The evolution and metamorphosis of the pharmacy practice model</vt:lpstr>
      <vt:lpstr>Evolution and metamorphosis entry to practice</vt:lpstr>
      <vt:lpstr>MSN prepared APRNs</vt:lpstr>
      <vt:lpstr>MSN well prepared APRN AND </vt:lpstr>
      <vt:lpstr>MSN well prepared APRN skilled but </vt:lpstr>
      <vt:lpstr>Another Masters? MBA?</vt:lpstr>
      <vt:lpstr>Nurses with practice doctorates are needed to do the following:</vt:lpstr>
      <vt:lpstr>Parity</vt:lpstr>
      <vt:lpstr>PowerPoint Presentation</vt:lpstr>
    </vt:vector>
  </TitlesOfParts>
  <Company>Emory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 Dobson</dc:creator>
  <cp:lastModifiedBy>Elizabeth Downes</cp:lastModifiedBy>
  <cp:revision>54</cp:revision>
  <dcterms:created xsi:type="dcterms:W3CDTF">2014-09-25T15:43:28Z</dcterms:created>
  <dcterms:modified xsi:type="dcterms:W3CDTF">2017-10-15T13:24:15Z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