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4"/>
  </p:sldMasterIdLst>
  <p:sldIdLst>
    <p:sldId id="258" r:id="rId5"/>
    <p:sldId id="257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9144000" cy="6858000" type="screen4x3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94"/>
  </p:normalViewPr>
  <p:slideViewPr>
    <p:cSldViewPr snapToGrid="0" snapToObjects="1">
      <p:cViewPr varScale="1">
        <p:scale>
          <a:sx n="106" d="100"/>
          <a:sy n="106" d="100"/>
        </p:scale>
        <p:origin x="115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10.jp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9F381B7D-7BB0-1C43-99EF-977C439C1E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456"/>
          <a:stretch/>
        </p:blipFill>
        <p:spPr>
          <a:xfrm>
            <a:off x="0" y="0"/>
            <a:ext cx="667638" cy="6858000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21B681EA-F2F5-EC42-A472-2D4F4B1AD9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467" y="1122363"/>
            <a:ext cx="7913874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71120813-8E8A-2846-88BB-0D7E94451A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01467" y="3602037"/>
            <a:ext cx="7913874" cy="1826077"/>
          </a:xfrm>
        </p:spPr>
        <p:txBody>
          <a:bodyPr>
            <a:normAutofit/>
          </a:bodyPr>
          <a:lstStyle>
            <a:lvl1pPr marL="0" indent="0" algn="ctr">
              <a:buNone/>
              <a:defRPr sz="3200" b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Subtitle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15DE0A7-3C94-754A-A558-C07D050348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11584" y="5919343"/>
            <a:ext cx="1303757" cy="714443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6159FD8B-DA12-E54A-BD8E-BC52C8B51FC3}"/>
              </a:ext>
            </a:extLst>
          </p:cNvPr>
          <p:cNvGrpSpPr/>
          <p:nvPr userDrawn="1"/>
        </p:nvGrpSpPr>
        <p:grpSpPr>
          <a:xfrm>
            <a:off x="667638" y="6306081"/>
            <a:ext cx="6691278" cy="53219"/>
            <a:chOff x="667641" y="6313581"/>
            <a:chExt cx="7276741" cy="4571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CBDED09-A0A2-FC44-B487-ECAA83EE6387}"/>
                </a:ext>
              </a:extLst>
            </p:cNvPr>
            <p:cNvSpPr/>
            <p:nvPr userDrawn="1"/>
          </p:nvSpPr>
          <p:spPr>
            <a:xfrm flipV="1">
              <a:off x="667641" y="6313581"/>
              <a:ext cx="3326484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76DEAB3-2BC9-3741-A7AA-C0F6B71970EA}"/>
                </a:ext>
              </a:extLst>
            </p:cNvPr>
            <p:cNvSpPr/>
            <p:nvPr userDrawn="1"/>
          </p:nvSpPr>
          <p:spPr>
            <a:xfrm flipV="1">
              <a:off x="3994122" y="6313582"/>
              <a:ext cx="1899841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BDC810D-2656-A647-B3C3-4D97FA7B5065}"/>
                </a:ext>
              </a:extLst>
            </p:cNvPr>
            <p:cNvSpPr/>
            <p:nvPr userDrawn="1"/>
          </p:nvSpPr>
          <p:spPr>
            <a:xfrm flipV="1">
              <a:off x="5893963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7035FB4-D83C-974F-9212-F7662A073634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8DA3722A-6D40-1241-BC75-3DC8893F50CF}"/>
              </a:ext>
            </a:extLst>
          </p:cNvPr>
          <p:cNvSpPr txBox="1"/>
          <p:nvPr userDrawn="1"/>
        </p:nvSpPr>
        <p:spPr>
          <a:xfrm>
            <a:off x="667638" y="6399856"/>
            <a:ext cx="86101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i="1" dirty="0">
                <a:solidFill>
                  <a:schemeClr val="bg2">
                    <a:lumMod val="50000"/>
                  </a:schemeClr>
                </a:solidFill>
              </a:rPr>
              <a:t>Richard Woods, Georgia’s School Superintendent</a:t>
            </a:r>
            <a:r>
              <a:rPr lang="en-US" sz="11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rgbClr val="1186CA"/>
                </a:solidFill>
              </a:rPr>
              <a:t>|</a:t>
            </a:r>
            <a:r>
              <a:rPr lang="en-US" sz="1100" b="1" dirty="0">
                <a:solidFill>
                  <a:schemeClr val="bg2">
                    <a:lumMod val="50000"/>
                  </a:schemeClr>
                </a:solidFill>
              </a:rPr>
              <a:t> Georgia Department of Education </a:t>
            </a:r>
            <a:r>
              <a:rPr lang="en-US" sz="1100" b="1" dirty="0">
                <a:solidFill>
                  <a:srgbClr val="1186CA"/>
                </a:solidFill>
              </a:rPr>
              <a:t>|</a:t>
            </a:r>
            <a:r>
              <a:rPr lang="en-US" sz="11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 i="1" dirty="0">
                <a:solidFill>
                  <a:schemeClr val="bg2">
                    <a:lumMod val="50000"/>
                  </a:schemeClr>
                </a:solidFill>
              </a:rPr>
              <a:t>Educating Georgia’s Future </a:t>
            </a:r>
          </a:p>
          <a:p>
            <a:pPr algn="l"/>
            <a:endParaRPr lang="en-US" sz="11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FBB346-413A-8B4B-97B5-CD16A6E0D223}"/>
              </a:ext>
            </a:extLst>
          </p:cNvPr>
          <p:cNvSpPr txBox="1"/>
          <p:nvPr userDrawn="1"/>
        </p:nvSpPr>
        <p:spPr>
          <a:xfrm>
            <a:off x="1" y="6360565"/>
            <a:ext cx="6676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5C24A24-6544-0B45-B7A4-3B500436EB52}" type="slidenum">
              <a:rPr lang="en-US" sz="13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3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544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C8B92D29-0F11-4748-A4C9-E342B9745C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01217" y="6023260"/>
            <a:ext cx="1114124" cy="6105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365126"/>
            <a:ext cx="7886700" cy="1325563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5350" y="1825625"/>
            <a:ext cx="7886700" cy="4197635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3990FAA-95D0-BE45-A3B2-F6460B6308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4456"/>
          <a:stretch/>
        </p:blipFill>
        <p:spPr>
          <a:xfrm>
            <a:off x="0" y="0"/>
            <a:ext cx="667638" cy="685800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3978C74F-486B-0649-93C4-CAF799583E33}"/>
              </a:ext>
            </a:extLst>
          </p:cNvPr>
          <p:cNvGrpSpPr/>
          <p:nvPr userDrawn="1"/>
        </p:nvGrpSpPr>
        <p:grpSpPr>
          <a:xfrm>
            <a:off x="667638" y="6306081"/>
            <a:ext cx="6691278" cy="53219"/>
            <a:chOff x="667641" y="6313581"/>
            <a:chExt cx="7276741" cy="45719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8998B70-64A0-5E47-BA49-654F40DE1B65}"/>
                </a:ext>
              </a:extLst>
            </p:cNvPr>
            <p:cNvSpPr/>
            <p:nvPr userDrawn="1"/>
          </p:nvSpPr>
          <p:spPr>
            <a:xfrm flipV="1">
              <a:off x="667641" y="6313581"/>
              <a:ext cx="3326484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C5F8581-88AA-D645-8205-5AFB08877723}"/>
                </a:ext>
              </a:extLst>
            </p:cNvPr>
            <p:cNvSpPr/>
            <p:nvPr userDrawn="1"/>
          </p:nvSpPr>
          <p:spPr>
            <a:xfrm flipV="1">
              <a:off x="3994122" y="6313582"/>
              <a:ext cx="1899841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E8926B3-5527-A244-8BA7-82E981BCAF0A}"/>
                </a:ext>
              </a:extLst>
            </p:cNvPr>
            <p:cNvSpPr/>
            <p:nvPr userDrawn="1"/>
          </p:nvSpPr>
          <p:spPr>
            <a:xfrm flipV="1">
              <a:off x="5893963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15AED92-698B-1545-9829-07F16197F5FA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16F9DF7F-73DC-9F45-87C0-008434323A44}"/>
              </a:ext>
            </a:extLst>
          </p:cNvPr>
          <p:cNvSpPr txBox="1"/>
          <p:nvPr userDrawn="1"/>
        </p:nvSpPr>
        <p:spPr>
          <a:xfrm>
            <a:off x="667638" y="6399856"/>
            <a:ext cx="86101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i="1" dirty="0">
                <a:solidFill>
                  <a:schemeClr val="bg2">
                    <a:lumMod val="50000"/>
                  </a:schemeClr>
                </a:solidFill>
              </a:rPr>
              <a:t>Richard Woods, Georgia’s School Superintendent</a:t>
            </a:r>
            <a:r>
              <a:rPr lang="en-US" sz="11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rgbClr val="1186CA"/>
                </a:solidFill>
              </a:rPr>
              <a:t>|</a:t>
            </a:r>
            <a:r>
              <a:rPr lang="en-US" sz="1100" b="1" dirty="0">
                <a:solidFill>
                  <a:schemeClr val="bg2">
                    <a:lumMod val="50000"/>
                  </a:schemeClr>
                </a:solidFill>
              </a:rPr>
              <a:t> Georgia Department of Education </a:t>
            </a:r>
            <a:r>
              <a:rPr lang="en-US" sz="1100" b="1" dirty="0">
                <a:solidFill>
                  <a:srgbClr val="1186CA"/>
                </a:solidFill>
              </a:rPr>
              <a:t>|</a:t>
            </a:r>
            <a:r>
              <a:rPr lang="en-US" sz="11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 i="1" dirty="0">
                <a:solidFill>
                  <a:schemeClr val="bg2">
                    <a:lumMod val="50000"/>
                  </a:schemeClr>
                </a:solidFill>
              </a:rPr>
              <a:t>Educating Georgia’s Future </a:t>
            </a:r>
          </a:p>
          <a:p>
            <a:pPr algn="l"/>
            <a:endParaRPr lang="en-US" sz="11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C0B68F-1689-214B-AE14-B1073B4BD33F}"/>
              </a:ext>
            </a:extLst>
          </p:cNvPr>
          <p:cNvSpPr txBox="1"/>
          <p:nvPr userDrawn="1"/>
        </p:nvSpPr>
        <p:spPr>
          <a:xfrm>
            <a:off x="1" y="6360565"/>
            <a:ext cx="6676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5C24A24-6544-0B45-B7A4-3B500436EB52}" type="slidenum">
              <a:rPr lang="en-US" sz="13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3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43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F24F57B-988E-DF48-95CC-12162DB82D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868"/>
          <a:stretch/>
        </p:blipFill>
        <p:spPr>
          <a:xfrm>
            <a:off x="-682" y="159339"/>
            <a:ext cx="2633046" cy="614674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A38BD43-9EF6-9C44-88A5-EC83FE777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8534" y="726832"/>
            <a:ext cx="6543778" cy="1987336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24248480-3C36-FA4E-B4B3-A757688E96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28534" y="2841946"/>
            <a:ext cx="6543778" cy="188737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382055D-B3C4-A94C-BD21-36B1B585D1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468554" y="5919343"/>
            <a:ext cx="1303757" cy="714443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4825A828-5FDB-244F-84D5-F4560E19A62F}"/>
              </a:ext>
            </a:extLst>
          </p:cNvPr>
          <p:cNvGrpSpPr/>
          <p:nvPr userDrawn="1"/>
        </p:nvGrpSpPr>
        <p:grpSpPr>
          <a:xfrm>
            <a:off x="0" y="6306081"/>
            <a:ext cx="7315886" cy="45719"/>
            <a:chOff x="667641" y="6313581"/>
            <a:chExt cx="7276741" cy="4571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63FE4EB-AE1E-0C4C-8B1B-853CCEABDEBA}"/>
                </a:ext>
              </a:extLst>
            </p:cNvPr>
            <p:cNvSpPr/>
            <p:nvPr userDrawn="1"/>
          </p:nvSpPr>
          <p:spPr>
            <a:xfrm flipV="1">
              <a:off x="667641" y="6313581"/>
              <a:ext cx="3326484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0F13653-ADA5-D845-8C68-31ACE86D0C82}"/>
                </a:ext>
              </a:extLst>
            </p:cNvPr>
            <p:cNvSpPr/>
            <p:nvPr userDrawn="1"/>
          </p:nvSpPr>
          <p:spPr>
            <a:xfrm flipV="1">
              <a:off x="3994122" y="6313582"/>
              <a:ext cx="1899841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2638505-5E3C-454A-9E3D-BC0FEF5A0562}"/>
                </a:ext>
              </a:extLst>
            </p:cNvPr>
            <p:cNvSpPr/>
            <p:nvPr userDrawn="1"/>
          </p:nvSpPr>
          <p:spPr>
            <a:xfrm flipV="1">
              <a:off x="5893963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8B835C8-34FA-BE4D-B35F-1F02DBDC4DF2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A1143413-3208-B848-8E62-DD6AED7FE731}"/>
              </a:ext>
            </a:extLst>
          </p:cNvPr>
          <p:cNvSpPr txBox="1"/>
          <p:nvPr userDrawn="1"/>
        </p:nvSpPr>
        <p:spPr>
          <a:xfrm>
            <a:off x="624608" y="6399856"/>
            <a:ext cx="86101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i="1" dirty="0">
                <a:solidFill>
                  <a:schemeClr val="bg2">
                    <a:lumMod val="50000"/>
                  </a:schemeClr>
                </a:solidFill>
              </a:rPr>
              <a:t>Richard Woods, Georgia’s School Superintendent</a:t>
            </a:r>
            <a:r>
              <a:rPr lang="en-US" sz="11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rgbClr val="1186CA"/>
                </a:solidFill>
              </a:rPr>
              <a:t>|</a:t>
            </a:r>
            <a:r>
              <a:rPr lang="en-US" sz="1100" b="1" dirty="0">
                <a:solidFill>
                  <a:schemeClr val="bg2">
                    <a:lumMod val="50000"/>
                  </a:schemeClr>
                </a:solidFill>
              </a:rPr>
              <a:t> Georgia Department of Education </a:t>
            </a:r>
            <a:r>
              <a:rPr lang="en-US" sz="1100" b="1" dirty="0">
                <a:solidFill>
                  <a:srgbClr val="1186CA"/>
                </a:solidFill>
              </a:rPr>
              <a:t>|</a:t>
            </a:r>
            <a:r>
              <a:rPr lang="en-US" sz="11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 i="1" dirty="0">
                <a:solidFill>
                  <a:schemeClr val="bg2">
                    <a:lumMod val="50000"/>
                  </a:schemeClr>
                </a:solidFill>
              </a:rPr>
              <a:t>Educating Georgia’s Future </a:t>
            </a:r>
          </a:p>
          <a:p>
            <a:pPr algn="l"/>
            <a:endParaRPr lang="en-US" sz="11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202C01A-82DC-194C-ABA2-52F47B7E829F}"/>
              </a:ext>
            </a:extLst>
          </p:cNvPr>
          <p:cNvSpPr txBox="1"/>
          <p:nvPr userDrawn="1"/>
        </p:nvSpPr>
        <p:spPr>
          <a:xfrm>
            <a:off x="1" y="6360565"/>
            <a:ext cx="6676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5C24A24-6544-0B45-B7A4-3B500436EB52}" type="slidenum">
              <a:rPr lang="en-US" sz="13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3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162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96EF8B3-6F3D-9646-BE7C-BAE01D591E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0731"/>
          <a:stretch/>
        </p:blipFill>
        <p:spPr>
          <a:xfrm>
            <a:off x="0" y="1251061"/>
            <a:ext cx="2880897" cy="529261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A38BD43-9EF6-9C44-88A5-EC83FE777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8534" y="726832"/>
            <a:ext cx="6543778" cy="1987336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24248480-3C36-FA4E-B4B3-A757688E96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28534" y="2841946"/>
            <a:ext cx="6543778" cy="188737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382055D-B3C4-A94C-BD21-36B1B585D1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468554" y="5919343"/>
            <a:ext cx="1303757" cy="714443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4825A828-5FDB-244F-84D5-F4560E19A62F}"/>
              </a:ext>
            </a:extLst>
          </p:cNvPr>
          <p:cNvGrpSpPr/>
          <p:nvPr userDrawn="1"/>
        </p:nvGrpSpPr>
        <p:grpSpPr>
          <a:xfrm>
            <a:off x="0" y="6306081"/>
            <a:ext cx="7315886" cy="45719"/>
            <a:chOff x="667641" y="6313581"/>
            <a:chExt cx="7276741" cy="4571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63FE4EB-AE1E-0C4C-8B1B-853CCEABDEBA}"/>
                </a:ext>
              </a:extLst>
            </p:cNvPr>
            <p:cNvSpPr/>
            <p:nvPr userDrawn="1"/>
          </p:nvSpPr>
          <p:spPr>
            <a:xfrm flipV="1">
              <a:off x="667641" y="6313581"/>
              <a:ext cx="3326484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0F13653-ADA5-D845-8C68-31ACE86D0C82}"/>
                </a:ext>
              </a:extLst>
            </p:cNvPr>
            <p:cNvSpPr/>
            <p:nvPr userDrawn="1"/>
          </p:nvSpPr>
          <p:spPr>
            <a:xfrm flipV="1">
              <a:off x="3994122" y="6313582"/>
              <a:ext cx="1899841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2638505-5E3C-454A-9E3D-BC0FEF5A0562}"/>
                </a:ext>
              </a:extLst>
            </p:cNvPr>
            <p:cNvSpPr/>
            <p:nvPr userDrawn="1"/>
          </p:nvSpPr>
          <p:spPr>
            <a:xfrm flipV="1">
              <a:off x="5893963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8B835C8-34FA-BE4D-B35F-1F02DBDC4DF2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A1143413-3208-B848-8E62-DD6AED7FE731}"/>
              </a:ext>
            </a:extLst>
          </p:cNvPr>
          <p:cNvSpPr txBox="1"/>
          <p:nvPr userDrawn="1"/>
        </p:nvSpPr>
        <p:spPr>
          <a:xfrm>
            <a:off x="624608" y="6399856"/>
            <a:ext cx="86101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i="1" dirty="0">
                <a:solidFill>
                  <a:schemeClr val="bg2">
                    <a:lumMod val="50000"/>
                  </a:schemeClr>
                </a:solidFill>
              </a:rPr>
              <a:t>Richard Woods, Georgia’s School Superintendent</a:t>
            </a:r>
            <a:r>
              <a:rPr lang="en-US" sz="11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rgbClr val="1186CA"/>
                </a:solidFill>
              </a:rPr>
              <a:t>|</a:t>
            </a:r>
            <a:r>
              <a:rPr lang="en-US" sz="1100" b="1" dirty="0">
                <a:solidFill>
                  <a:schemeClr val="bg2">
                    <a:lumMod val="50000"/>
                  </a:schemeClr>
                </a:solidFill>
              </a:rPr>
              <a:t> Georgia Department of Education </a:t>
            </a:r>
            <a:r>
              <a:rPr lang="en-US" sz="1100" b="1" dirty="0">
                <a:solidFill>
                  <a:srgbClr val="1186CA"/>
                </a:solidFill>
              </a:rPr>
              <a:t>|</a:t>
            </a:r>
            <a:r>
              <a:rPr lang="en-US" sz="11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 i="1" dirty="0">
                <a:solidFill>
                  <a:schemeClr val="bg2">
                    <a:lumMod val="50000"/>
                  </a:schemeClr>
                </a:solidFill>
              </a:rPr>
              <a:t>Educating Georgia’s Future </a:t>
            </a:r>
          </a:p>
          <a:p>
            <a:pPr algn="l"/>
            <a:endParaRPr lang="en-US" sz="11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1CD5767-C7ED-904D-9A7C-E3647CF0BC70}"/>
              </a:ext>
            </a:extLst>
          </p:cNvPr>
          <p:cNvSpPr txBox="1"/>
          <p:nvPr userDrawn="1"/>
        </p:nvSpPr>
        <p:spPr>
          <a:xfrm>
            <a:off x="1" y="6360565"/>
            <a:ext cx="6676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5C24A24-6544-0B45-B7A4-3B500436EB52}" type="slidenum">
              <a:rPr lang="en-US" sz="13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3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489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45977ABD-0DF5-F147-AD3B-BCC6D27BB3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2629"/>
          <a:stretch/>
        </p:blipFill>
        <p:spPr>
          <a:xfrm>
            <a:off x="6787364" y="1399531"/>
            <a:ext cx="2356636" cy="505599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A38BD43-9EF6-9C44-88A5-EC83FE777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316" y="726832"/>
            <a:ext cx="6543778" cy="1987336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24248480-3C36-FA4E-B4B3-A757688E96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4316" y="2841946"/>
            <a:ext cx="6543778" cy="188737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382055D-B3C4-A94C-BD21-36B1B585D1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6606" y="5919343"/>
            <a:ext cx="1303757" cy="714443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4825A828-5FDB-244F-84D5-F4560E19A62F}"/>
              </a:ext>
            </a:extLst>
          </p:cNvPr>
          <p:cNvGrpSpPr/>
          <p:nvPr userDrawn="1"/>
        </p:nvGrpSpPr>
        <p:grpSpPr>
          <a:xfrm>
            <a:off x="1828114" y="6306081"/>
            <a:ext cx="7315886" cy="45719"/>
            <a:chOff x="667641" y="6313581"/>
            <a:chExt cx="7276741" cy="4571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63FE4EB-AE1E-0C4C-8B1B-853CCEABDEBA}"/>
                </a:ext>
              </a:extLst>
            </p:cNvPr>
            <p:cNvSpPr/>
            <p:nvPr userDrawn="1"/>
          </p:nvSpPr>
          <p:spPr>
            <a:xfrm flipV="1">
              <a:off x="667641" y="6313581"/>
              <a:ext cx="3326484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0F13653-ADA5-D845-8C68-31ACE86D0C82}"/>
                </a:ext>
              </a:extLst>
            </p:cNvPr>
            <p:cNvSpPr/>
            <p:nvPr userDrawn="1"/>
          </p:nvSpPr>
          <p:spPr>
            <a:xfrm flipV="1">
              <a:off x="3994122" y="6313582"/>
              <a:ext cx="1899841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2638505-5E3C-454A-9E3D-BC0FEF5A0562}"/>
                </a:ext>
              </a:extLst>
            </p:cNvPr>
            <p:cNvSpPr/>
            <p:nvPr userDrawn="1"/>
          </p:nvSpPr>
          <p:spPr>
            <a:xfrm flipV="1">
              <a:off x="5893963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8B835C8-34FA-BE4D-B35F-1F02DBDC4DF2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AE349129-BD40-B545-8AF5-31B3765D9801}"/>
              </a:ext>
            </a:extLst>
          </p:cNvPr>
          <p:cNvSpPr txBox="1"/>
          <p:nvPr userDrawn="1"/>
        </p:nvSpPr>
        <p:spPr>
          <a:xfrm>
            <a:off x="1732284" y="6354188"/>
            <a:ext cx="8555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rgbClr val="3DB8CF"/>
                </a:solidFill>
                <a:latin typeface="Arial Black" panose="020B0A04020102020204" pitchFamily="34" charset="0"/>
              </a:rPr>
              <a:t>Educating Georgia's Future </a:t>
            </a:r>
            <a:r>
              <a:rPr lang="en-US" sz="1100" b="1" i="1" dirty="0">
                <a:solidFill>
                  <a:schemeClr val="bg2">
                    <a:lumMod val="50000"/>
                  </a:schemeClr>
                </a:solidFill>
              </a:rPr>
              <a:t>by graduating students who are ready to learn, ready to live, and ready to lead.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6B40844-53CE-184C-92E1-6D245A9F7C37}"/>
              </a:ext>
            </a:extLst>
          </p:cNvPr>
          <p:cNvSpPr txBox="1"/>
          <p:nvPr userDrawn="1"/>
        </p:nvSpPr>
        <p:spPr>
          <a:xfrm>
            <a:off x="8475878" y="6335499"/>
            <a:ext cx="6676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5C24A24-6544-0B45-B7A4-3B500436EB52}" type="slidenum">
              <a:rPr lang="en-US" sz="13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3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708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#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9970F26-56FE-6A4E-9A8A-0363CCFBCD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20961"/>
          <a:stretch/>
        </p:blipFill>
        <p:spPr>
          <a:xfrm>
            <a:off x="5956300" y="1236379"/>
            <a:ext cx="3187701" cy="509256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A38BD43-9EF6-9C44-88A5-EC83FE777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316" y="726832"/>
            <a:ext cx="6119984" cy="1987336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24248480-3C36-FA4E-B4B3-A757688E96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4316" y="2841946"/>
            <a:ext cx="6119984" cy="188737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382055D-B3C4-A94C-BD21-36B1B585D1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6606" y="5919343"/>
            <a:ext cx="1303757" cy="714443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4825A828-5FDB-244F-84D5-F4560E19A62F}"/>
              </a:ext>
            </a:extLst>
          </p:cNvPr>
          <p:cNvGrpSpPr/>
          <p:nvPr userDrawn="1"/>
        </p:nvGrpSpPr>
        <p:grpSpPr>
          <a:xfrm>
            <a:off x="1828114" y="6306081"/>
            <a:ext cx="7315886" cy="45719"/>
            <a:chOff x="667641" y="6313581"/>
            <a:chExt cx="7276741" cy="4571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63FE4EB-AE1E-0C4C-8B1B-853CCEABDEBA}"/>
                </a:ext>
              </a:extLst>
            </p:cNvPr>
            <p:cNvSpPr/>
            <p:nvPr userDrawn="1"/>
          </p:nvSpPr>
          <p:spPr>
            <a:xfrm flipV="1">
              <a:off x="667641" y="6313581"/>
              <a:ext cx="3326484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0F13653-ADA5-D845-8C68-31ACE86D0C82}"/>
                </a:ext>
              </a:extLst>
            </p:cNvPr>
            <p:cNvSpPr/>
            <p:nvPr userDrawn="1"/>
          </p:nvSpPr>
          <p:spPr>
            <a:xfrm flipV="1">
              <a:off x="3994122" y="6313582"/>
              <a:ext cx="1899841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2638505-5E3C-454A-9E3D-BC0FEF5A0562}"/>
                </a:ext>
              </a:extLst>
            </p:cNvPr>
            <p:cNvSpPr/>
            <p:nvPr userDrawn="1"/>
          </p:nvSpPr>
          <p:spPr>
            <a:xfrm flipV="1">
              <a:off x="5893963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8B835C8-34FA-BE4D-B35F-1F02DBDC4DF2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AE349129-BD40-B545-8AF5-31B3765D9801}"/>
              </a:ext>
            </a:extLst>
          </p:cNvPr>
          <p:cNvSpPr txBox="1"/>
          <p:nvPr userDrawn="1"/>
        </p:nvSpPr>
        <p:spPr>
          <a:xfrm>
            <a:off x="1732284" y="6354188"/>
            <a:ext cx="8555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rgbClr val="3DB8CF"/>
                </a:solidFill>
                <a:latin typeface="Arial Black" panose="020B0A04020102020204" pitchFamily="34" charset="0"/>
              </a:rPr>
              <a:t>Educating Georgia's Future </a:t>
            </a:r>
            <a:r>
              <a:rPr lang="en-US" sz="1100" b="1" i="1" dirty="0">
                <a:solidFill>
                  <a:schemeClr val="bg2">
                    <a:lumMod val="50000"/>
                  </a:schemeClr>
                </a:solidFill>
              </a:rPr>
              <a:t>by graduating students who are ready to learn, ready to live, and ready to lead.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9E7D86C-F160-6E4B-A848-3ADF852D12C9}"/>
              </a:ext>
            </a:extLst>
          </p:cNvPr>
          <p:cNvSpPr txBox="1"/>
          <p:nvPr userDrawn="1"/>
        </p:nvSpPr>
        <p:spPr>
          <a:xfrm>
            <a:off x="8475878" y="6335499"/>
            <a:ext cx="6676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5C24A24-6544-0B45-B7A4-3B500436EB52}" type="slidenum">
              <a:rPr lang="en-US" sz="13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3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07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#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D12C5B11-206E-A94B-9F51-FB5C3DAE1C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34" b="13764"/>
          <a:stretch/>
        </p:blipFill>
        <p:spPr>
          <a:xfrm>
            <a:off x="213993" y="2537127"/>
            <a:ext cx="4472307" cy="377645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A38BD43-9EF6-9C44-88A5-EC83FE777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111" y="0"/>
            <a:ext cx="6543778" cy="1778000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24248480-3C36-FA4E-B4B3-A757688E96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00111" y="1884545"/>
            <a:ext cx="6543778" cy="1300617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382055D-B3C4-A94C-BD21-36B1B585D1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468554" y="5919343"/>
            <a:ext cx="1303757" cy="714443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4825A828-5FDB-244F-84D5-F4560E19A62F}"/>
              </a:ext>
            </a:extLst>
          </p:cNvPr>
          <p:cNvGrpSpPr/>
          <p:nvPr userDrawn="1"/>
        </p:nvGrpSpPr>
        <p:grpSpPr>
          <a:xfrm>
            <a:off x="0" y="6306081"/>
            <a:ext cx="7315886" cy="45719"/>
            <a:chOff x="667641" y="6313581"/>
            <a:chExt cx="7276741" cy="4571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63FE4EB-AE1E-0C4C-8B1B-853CCEABDEBA}"/>
                </a:ext>
              </a:extLst>
            </p:cNvPr>
            <p:cNvSpPr/>
            <p:nvPr userDrawn="1"/>
          </p:nvSpPr>
          <p:spPr>
            <a:xfrm flipV="1">
              <a:off x="667641" y="6313581"/>
              <a:ext cx="3326484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0F13653-ADA5-D845-8C68-31ACE86D0C82}"/>
                </a:ext>
              </a:extLst>
            </p:cNvPr>
            <p:cNvSpPr/>
            <p:nvPr userDrawn="1"/>
          </p:nvSpPr>
          <p:spPr>
            <a:xfrm flipV="1">
              <a:off x="3994122" y="6313582"/>
              <a:ext cx="1899841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2638505-5E3C-454A-9E3D-BC0FEF5A0562}"/>
                </a:ext>
              </a:extLst>
            </p:cNvPr>
            <p:cNvSpPr/>
            <p:nvPr userDrawn="1"/>
          </p:nvSpPr>
          <p:spPr>
            <a:xfrm flipV="1">
              <a:off x="5893963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8B835C8-34FA-BE4D-B35F-1F02DBDC4DF2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7AEF3D64-B4A9-F448-94C2-B2BAD28044CD}"/>
              </a:ext>
            </a:extLst>
          </p:cNvPr>
          <p:cNvSpPr txBox="1"/>
          <p:nvPr userDrawn="1"/>
        </p:nvSpPr>
        <p:spPr>
          <a:xfrm>
            <a:off x="664472" y="6351739"/>
            <a:ext cx="6243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chemeClr val="bg2">
                    <a:lumMod val="50000"/>
                  </a:schemeClr>
                </a:solidFill>
              </a:rPr>
              <a:t>Offering a holistic education to </a:t>
            </a:r>
            <a:r>
              <a:rPr lang="en-US" sz="1400" dirty="0">
                <a:solidFill>
                  <a:srgbClr val="3DB8CF"/>
                </a:solidFill>
                <a:latin typeface="Arial Black" panose="020B0A04020102020204" pitchFamily="34" charset="0"/>
              </a:rPr>
              <a:t>each and every child </a:t>
            </a:r>
            <a:r>
              <a:rPr lang="en-US" sz="1400" b="1" i="1" dirty="0">
                <a:solidFill>
                  <a:schemeClr val="bg2">
                    <a:lumMod val="50000"/>
                  </a:schemeClr>
                </a:solidFill>
              </a:rPr>
              <a:t>in our state.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1C810C3-C9FF-0D40-A303-BCEFE197F8AE}"/>
              </a:ext>
            </a:extLst>
          </p:cNvPr>
          <p:cNvSpPr txBox="1"/>
          <p:nvPr userDrawn="1"/>
        </p:nvSpPr>
        <p:spPr>
          <a:xfrm>
            <a:off x="1" y="6360565"/>
            <a:ext cx="6676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5C24A24-6544-0B45-B7A4-3B500436EB52}" type="slidenum">
              <a:rPr lang="en-US" sz="13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3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3464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9F381B7D-7BB0-1C43-99EF-977C439C1E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456"/>
          <a:stretch/>
        </p:blipFill>
        <p:spPr>
          <a:xfrm>
            <a:off x="0" y="0"/>
            <a:ext cx="667638" cy="6858000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21B681EA-F2F5-EC42-A472-2D4F4B1AD9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1467" y="1122363"/>
            <a:ext cx="7913874" cy="2387600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71120813-8E8A-2846-88BB-0D7E94451A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01467" y="3602037"/>
            <a:ext cx="7913874" cy="1826077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Subtitle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15DE0A7-3C94-754A-A558-C07D050348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11584" y="5919343"/>
            <a:ext cx="1303757" cy="714443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6159FD8B-DA12-E54A-BD8E-BC52C8B51FC3}"/>
              </a:ext>
            </a:extLst>
          </p:cNvPr>
          <p:cNvGrpSpPr/>
          <p:nvPr userDrawn="1"/>
        </p:nvGrpSpPr>
        <p:grpSpPr>
          <a:xfrm>
            <a:off x="667638" y="6306081"/>
            <a:ext cx="6691278" cy="53219"/>
            <a:chOff x="667641" y="6313581"/>
            <a:chExt cx="7276741" cy="4571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CBDED09-A0A2-FC44-B487-ECAA83EE6387}"/>
                </a:ext>
              </a:extLst>
            </p:cNvPr>
            <p:cNvSpPr/>
            <p:nvPr userDrawn="1"/>
          </p:nvSpPr>
          <p:spPr>
            <a:xfrm flipV="1">
              <a:off x="667641" y="6313581"/>
              <a:ext cx="3326484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76DEAB3-2BC9-3741-A7AA-C0F6B71970EA}"/>
                </a:ext>
              </a:extLst>
            </p:cNvPr>
            <p:cNvSpPr/>
            <p:nvPr userDrawn="1"/>
          </p:nvSpPr>
          <p:spPr>
            <a:xfrm flipV="1">
              <a:off x="3994122" y="6313582"/>
              <a:ext cx="1899841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BDC810D-2656-A647-B3C3-4D97FA7B5065}"/>
                </a:ext>
              </a:extLst>
            </p:cNvPr>
            <p:cNvSpPr/>
            <p:nvPr userDrawn="1"/>
          </p:nvSpPr>
          <p:spPr>
            <a:xfrm flipV="1">
              <a:off x="5893963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7035FB4-D83C-974F-9212-F7662A073634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8DA3722A-6D40-1241-BC75-3DC8893F50CF}"/>
              </a:ext>
            </a:extLst>
          </p:cNvPr>
          <p:cNvSpPr txBox="1"/>
          <p:nvPr userDrawn="1"/>
        </p:nvSpPr>
        <p:spPr>
          <a:xfrm>
            <a:off x="667638" y="6399856"/>
            <a:ext cx="86101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i="1" dirty="0">
                <a:solidFill>
                  <a:schemeClr val="bg2">
                    <a:lumMod val="50000"/>
                  </a:schemeClr>
                </a:solidFill>
              </a:rPr>
              <a:t>Richard Woods, Georgia’s School Superintendent</a:t>
            </a:r>
            <a:r>
              <a:rPr lang="en-US" sz="11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rgbClr val="1186CA"/>
                </a:solidFill>
              </a:rPr>
              <a:t>|</a:t>
            </a:r>
            <a:r>
              <a:rPr lang="en-US" sz="1100" b="1" dirty="0">
                <a:solidFill>
                  <a:schemeClr val="bg2">
                    <a:lumMod val="50000"/>
                  </a:schemeClr>
                </a:solidFill>
              </a:rPr>
              <a:t> Georgia Department of Education </a:t>
            </a:r>
            <a:r>
              <a:rPr lang="en-US" sz="1100" b="1" dirty="0">
                <a:solidFill>
                  <a:srgbClr val="1186CA"/>
                </a:solidFill>
              </a:rPr>
              <a:t>|</a:t>
            </a:r>
            <a:r>
              <a:rPr lang="en-US" sz="11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 i="1" dirty="0">
                <a:solidFill>
                  <a:schemeClr val="bg2">
                    <a:lumMod val="50000"/>
                  </a:schemeClr>
                </a:solidFill>
              </a:rPr>
              <a:t>Educating Georgia’s Future </a:t>
            </a:r>
          </a:p>
          <a:p>
            <a:pPr algn="l"/>
            <a:endParaRPr lang="en-US" sz="11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335C2F-4DC0-BD47-85DE-833972DEE160}"/>
              </a:ext>
            </a:extLst>
          </p:cNvPr>
          <p:cNvSpPr txBox="1"/>
          <p:nvPr userDrawn="1"/>
        </p:nvSpPr>
        <p:spPr>
          <a:xfrm>
            <a:off x="1" y="6360565"/>
            <a:ext cx="6676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5C24A24-6544-0B45-B7A4-3B500436EB52}" type="slidenum">
              <a:rPr lang="en-US" sz="13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3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538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9F381B7D-7BB0-1C43-99EF-977C439C1E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456"/>
          <a:stretch/>
        </p:blipFill>
        <p:spPr>
          <a:xfrm>
            <a:off x="0" y="0"/>
            <a:ext cx="667638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15DE0A7-3C94-754A-A558-C07D050348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11584" y="5919343"/>
            <a:ext cx="1303757" cy="714443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6159FD8B-DA12-E54A-BD8E-BC52C8B51FC3}"/>
              </a:ext>
            </a:extLst>
          </p:cNvPr>
          <p:cNvGrpSpPr/>
          <p:nvPr userDrawn="1"/>
        </p:nvGrpSpPr>
        <p:grpSpPr>
          <a:xfrm>
            <a:off x="667638" y="6306081"/>
            <a:ext cx="6691278" cy="53219"/>
            <a:chOff x="667641" y="6313581"/>
            <a:chExt cx="7276741" cy="4571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CBDED09-A0A2-FC44-B487-ECAA83EE6387}"/>
                </a:ext>
              </a:extLst>
            </p:cNvPr>
            <p:cNvSpPr/>
            <p:nvPr userDrawn="1"/>
          </p:nvSpPr>
          <p:spPr>
            <a:xfrm flipV="1">
              <a:off x="667641" y="6313581"/>
              <a:ext cx="3326484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76DEAB3-2BC9-3741-A7AA-C0F6B71970EA}"/>
                </a:ext>
              </a:extLst>
            </p:cNvPr>
            <p:cNvSpPr/>
            <p:nvPr userDrawn="1"/>
          </p:nvSpPr>
          <p:spPr>
            <a:xfrm flipV="1">
              <a:off x="3994122" y="6313582"/>
              <a:ext cx="1899841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BDC810D-2656-A647-B3C3-4D97FA7B5065}"/>
                </a:ext>
              </a:extLst>
            </p:cNvPr>
            <p:cNvSpPr/>
            <p:nvPr userDrawn="1"/>
          </p:nvSpPr>
          <p:spPr>
            <a:xfrm flipV="1">
              <a:off x="5893963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7035FB4-D83C-974F-9212-F7662A073634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8DA3722A-6D40-1241-BC75-3DC8893F50CF}"/>
              </a:ext>
            </a:extLst>
          </p:cNvPr>
          <p:cNvSpPr txBox="1"/>
          <p:nvPr userDrawn="1"/>
        </p:nvSpPr>
        <p:spPr>
          <a:xfrm>
            <a:off x="667638" y="6399856"/>
            <a:ext cx="86101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i="1" dirty="0">
                <a:solidFill>
                  <a:schemeClr val="bg2">
                    <a:lumMod val="50000"/>
                  </a:schemeClr>
                </a:solidFill>
              </a:rPr>
              <a:t>Richard Woods, Georgia’s School Superintendent</a:t>
            </a:r>
            <a:r>
              <a:rPr lang="en-US" sz="11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rgbClr val="1186CA"/>
                </a:solidFill>
              </a:rPr>
              <a:t>|</a:t>
            </a:r>
            <a:r>
              <a:rPr lang="en-US" sz="1100" b="1" dirty="0">
                <a:solidFill>
                  <a:schemeClr val="bg2">
                    <a:lumMod val="50000"/>
                  </a:schemeClr>
                </a:solidFill>
              </a:rPr>
              <a:t> Georgia Department of Education </a:t>
            </a:r>
            <a:r>
              <a:rPr lang="en-US" sz="1100" b="1" dirty="0">
                <a:solidFill>
                  <a:srgbClr val="1186CA"/>
                </a:solidFill>
              </a:rPr>
              <a:t>|</a:t>
            </a:r>
            <a:r>
              <a:rPr lang="en-US" sz="11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 i="1" dirty="0">
                <a:solidFill>
                  <a:schemeClr val="bg2">
                    <a:lumMod val="50000"/>
                  </a:schemeClr>
                </a:solidFill>
              </a:rPr>
              <a:t>Educating Georgia’s Future </a:t>
            </a:r>
          </a:p>
          <a:p>
            <a:pPr algn="l"/>
            <a:endParaRPr lang="en-US" sz="11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5A6D3C-BA49-7C43-904D-DF8DA9A6AE0E}"/>
              </a:ext>
            </a:extLst>
          </p:cNvPr>
          <p:cNvSpPr txBox="1"/>
          <p:nvPr userDrawn="1"/>
        </p:nvSpPr>
        <p:spPr>
          <a:xfrm>
            <a:off x="1" y="6360565"/>
            <a:ext cx="6676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5C24A24-6544-0B45-B7A4-3B500436EB52}" type="slidenum">
              <a:rPr lang="en-US" sz="13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3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980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9F381B7D-7BB0-1C43-99EF-977C439C1E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456"/>
          <a:stretch/>
        </p:blipFill>
        <p:spPr>
          <a:xfrm>
            <a:off x="0" y="0"/>
            <a:ext cx="667638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15DE0A7-3C94-754A-A558-C07D050348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11584" y="5919343"/>
            <a:ext cx="1303757" cy="714443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6159FD8B-DA12-E54A-BD8E-BC52C8B51FC3}"/>
              </a:ext>
            </a:extLst>
          </p:cNvPr>
          <p:cNvGrpSpPr/>
          <p:nvPr userDrawn="1"/>
        </p:nvGrpSpPr>
        <p:grpSpPr>
          <a:xfrm>
            <a:off x="667638" y="6306081"/>
            <a:ext cx="6691278" cy="53219"/>
            <a:chOff x="667641" y="6313581"/>
            <a:chExt cx="7276741" cy="4571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CBDED09-A0A2-FC44-B487-ECAA83EE6387}"/>
                </a:ext>
              </a:extLst>
            </p:cNvPr>
            <p:cNvSpPr/>
            <p:nvPr userDrawn="1"/>
          </p:nvSpPr>
          <p:spPr>
            <a:xfrm flipV="1">
              <a:off x="667641" y="6313581"/>
              <a:ext cx="3326484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76DEAB3-2BC9-3741-A7AA-C0F6B71970EA}"/>
                </a:ext>
              </a:extLst>
            </p:cNvPr>
            <p:cNvSpPr/>
            <p:nvPr userDrawn="1"/>
          </p:nvSpPr>
          <p:spPr>
            <a:xfrm flipV="1">
              <a:off x="3994122" y="6313582"/>
              <a:ext cx="1899841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BDC810D-2656-A647-B3C3-4D97FA7B5065}"/>
                </a:ext>
              </a:extLst>
            </p:cNvPr>
            <p:cNvSpPr/>
            <p:nvPr userDrawn="1"/>
          </p:nvSpPr>
          <p:spPr>
            <a:xfrm flipV="1">
              <a:off x="5893963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7035FB4-D83C-974F-9212-F7662A073634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8DA3722A-6D40-1241-BC75-3DC8893F50CF}"/>
              </a:ext>
            </a:extLst>
          </p:cNvPr>
          <p:cNvSpPr txBox="1"/>
          <p:nvPr userDrawn="1"/>
        </p:nvSpPr>
        <p:spPr>
          <a:xfrm>
            <a:off x="667638" y="6399856"/>
            <a:ext cx="86101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i="1" dirty="0">
                <a:solidFill>
                  <a:schemeClr val="bg2">
                    <a:lumMod val="50000"/>
                  </a:schemeClr>
                </a:solidFill>
              </a:rPr>
              <a:t>Richard Woods, Georgia’s School Superintendent</a:t>
            </a:r>
            <a:r>
              <a:rPr lang="en-US" sz="11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rgbClr val="1186CA"/>
                </a:solidFill>
              </a:rPr>
              <a:t>|</a:t>
            </a:r>
            <a:r>
              <a:rPr lang="en-US" sz="1100" b="1" dirty="0">
                <a:solidFill>
                  <a:schemeClr val="bg2">
                    <a:lumMod val="50000"/>
                  </a:schemeClr>
                </a:solidFill>
              </a:rPr>
              <a:t> Georgia Department of Education </a:t>
            </a:r>
            <a:r>
              <a:rPr lang="en-US" sz="1100" b="1" dirty="0">
                <a:solidFill>
                  <a:srgbClr val="1186CA"/>
                </a:solidFill>
              </a:rPr>
              <a:t>|</a:t>
            </a:r>
            <a:r>
              <a:rPr lang="en-US" sz="11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 i="1" dirty="0">
                <a:solidFill>
                  <a:schemeClr val="bg2">
                    <a:lumMod val="50000"/>
                  </a:schemeClr>
                </a:solidFill>
              </a:rPr>
              <a:t>Educating Georgia’s Future </a:t>
            </a:r>
          </a:p>
          <a:p>
            <a:pPr algn="l"/>
            <a:endParaRPr lang="en-US" sz="11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1145EA-2137-994B-BBB4-AEF651F0E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950" y="365126"/>
            <a:ext cx="7886700" cy="1325563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A273F2C-B56E-1448-A968-1AE943C717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699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7E7C3349-83FE-1F4E-9A67-A833CAD4AC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704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5A8D13-8CF4-FE44-A790-A9300D530843}"/>
              </a:ext>
            </a:extLst>
          </p:cNvPr>
          <p:cNvSpPr txBox="1"/>
          <p:nvPr userDrawn="1"/>
        </p:nvSpPr>
        <p:spPr>
          <a:xfrm>
            <a:off x="1" y="6360565"/>
            <a:ext cx="6676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5C24A24-6544-0B45-B7A4-3B500436EB52}" type="slidenum">
              <a:rPr lang="en-US" sz="13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3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483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9F381B7D-7BB0-1C43-99EF-977C439C1E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456"/>
          <a:stretch/>
        </p:blipFill>
        <p:spPr>
          <a:xfrm>
            <a:off x="0" y="0"/>
            <a:ext cx="667638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15DE0A7-3C94-754A-A558-C07D050348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11584" y="5919343"/>
            <a:ext cx="1303757" cy="714443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6159FD8B-DA12-E54A-BD8E-BC52C8B51FC3}"/>
              </a:ext>
            </a:extLst>
          </p:cNvPr>
          <p:cNvGrpSpPr/>
          <p:nvPr userDrawn="1"/>
        </p:nvGrpSpPr>
        <p:grpSpPr>
          <a:xfrm>
            <a:off x="667638" y="6306081"/>
            <a:ext cx="6691278" cy="53219"/>
            <a:chOff x="667641" y="6313581"/>
            <a:chExt cx="7276741" cy="4571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CBDED09-A0A2-FC44-B487-ECAA83EE6387}"/>
                </a:ext>
              </a:extLst>
            </p:cNvPr>
            <p:cNvSpPr/>
            <p:nvPr userDrawn="1"/>
          </p:nvSpPr>
          <p:spPr>
            <a:xfrm flipV="1">
              <a:off x="667641" y="6313581"/>
              <a:ext cx="3326484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76DEAB3-2BC9-3741-A7AA-C0F6B71970EA}"/>
                </a:ext>
              </a:extLst>
            </p:cNvPr>
            <p:cNvSpPr/>
            <p:nvPr userDrawn="1"/>
          </p:nvSpPr>
          <p:spPr>
            <a:xfrm flipV="1">
              <a:off x="3994122" y="6313582"/>
              <a:ext cx="1899841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BDC810D-2656-A647-B3C3-4D97FA7B5065}"/>
                </a:ext>
              </a:extLst>
            </p:cNvPr>
            <p:cNvSpPr/>
            <p:nvPr userDrawn="1"/>
          </p:nvSpPr>
          <p:spPr>
            <a:xfrm flipV="1">
              <a:off x="5893963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7035FB4-D83C-974F-9212-F7662A073634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8DA3722A-6D40-1241-BC75-3DC8893F50CF}"/>
              </a:ext>
            </a:extLst>
          </p:cNvPr>
          <p:cNvSpPr txBox="1"/>
          <p:nvPr userDrawn="1"/>
        </p:nvSpPr>
        <p:spPr>
          <a:xfrm>
            <a:off x="667638" y="6399856"/>
            <a:ext cx="86101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i="1" dirty="0">
                <a:solidFill>
                  <a:schemeClr val="bg2">
                    <a:lumMod val="50000"/>
                  </a:schemeClr>
                </a:solidFill>
              </a:rPr>
              <a:t>Richard Woods, Georgia’s School Superintendent</a:t>
            </a:r>
            <a:r>
              <a:rPr lang="en-US" sz="11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rgbClr val="1186CA"/>
                </a:solidFill>
              </a:rPr>
              <a:t>|</a:t>
            </a:r>
            <a:r>
              <a:rPr lang="en-US" sz="1100" b="1" dirty="0">
                <a:solidFill>
                  <a:schemeClr val="bg2">
                    <a:lumMod val="50000"/>
                  </a:schemeClr>
                </a:solidFill>
              </a:rPr>
              <a:t> Georgia Department of Education </a:t>
            </a:r>
            <a:r>
              <a:rPr lang="en-US" sz="1100" b="1" dirty="0">
                <a:solidFill>
                  <a:srgbClr val="1186CA"/>
                </a:solidFill>
              </a:rPr>
              <a:t>|</a:t>
            </a:r>
            <a:r>
              <a:rPr lang="en-US" sz="11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 i="1" dirty="0">
                <a:solidFill>
                  <a:schemeClr val="bg2">
                    <a:lumMod val="50000"/>
                  </a:schemeClr>
                </a:solidFill>
              </a:rPr>
              <a:t>Educating Georgia’s Future </a:t>
            </a:r>
          </a:p>
          <a:p>
            <a:pPr algn="l"/>
            <a:endParaRPr lang="en-US" sz="110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B1D425C-28A2-F246-9D2C-6FF1CABE9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1" y="365126"/>
            <a:ext cx="7886700" cy="1325563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8797758-712C-CA47-9AAD-8D87A079E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24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5DA051F1-16CB-594F-896E-279C2F338A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24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55C91733-E4B6-3044-B559-580D870D47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8517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968E3110-1878-B24C-B8C9-BD0E1DE699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517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7701CF6-4F20-2743-BA3D-948D067386A2}"/>
              </a:ext>
            </a:extLst>
          </p:cNvPr>
          <p:cNvSpPr txBox="1"/>
          <p:nvPr userDrawn="1"/>
        </p:nvSpPr>
        <p:spPr>
          <a:xfrm>
            <a:off x="1" y="6360565"/>
            <a:ext cx="6676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5C24A24-6544-0B45-B7A4-3B500436EB52}" type="slidenum">
              <a:rPr lang="en-US" sz="13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3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60725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9F381B7D-7BB0-1C43-99EF-977C439C1E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456"/>
          <a:stretch/>
        </p:blipFill>
        <p:spPr>
          <a:xfrm>
            <a:off x="0" y="0"/>
            <a:ext cx="667638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15DE0A7-3C94-754A-A558-C07D050348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11584" y="5919343"/>
            <a:ext cx="1303757" cy="714443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6159FD8B-DA12-E54A-BD8E-BC52C8B51FC3}"/>
              </a:ext>
            </a:extLst>
          </p:cNvPr>
          <p:cNvGrpSpPr/>
          <p:nvPr userDrawn="1"/>
        </p:nvGrpSpPr>
        <p:grpSpPr>
          <a:xfrm>
            <a:off x="667638" y="6306081"/>
            <a:ext cx="6691278" cy="53219"/>
            <a:chOff x="667641" y="6313581"/>
            <a:chExt cx="7276741" cy="4571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CBDED09-A0A2-FC44-B487-ECAA83EE6387}"/>
                </a:ext>
              </a:extLst>
            </p:cNvPr>
            <p:cNvSpPr/>
            <p:nvPr userDrawn="1"/>
          </p:nvSpPr>
          <p:spPr>
            <a:xfrm flipV="1">
              <a:off x="667641" y="6313581"/>
              <a:ext cx="3326484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76DEAB3-2BC9-3741-A7AA-C0F6B71970EA}"/>
                </a:ext>
              </a:extLst>
            </p:cNvPr>
            <p:cNvSpPr/>
            <p:nvPr userDrawn="1"/>
          </p:nvSpPr>
          <p:spPr>
            <a:xfrm flipV="1">
              <a:off x="3994122" y="6313582"/>
              <a:ext cx="1899841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BDC810D-2656-A647-B3C3-4D97FA7B5065}"/>
                </a:ext>
              </a:extLst>
            </p:cNvPr>
            <p:cNvSpPr/>
            <p:nvPr userDrawn="1"/>
          </p:nvSpPr>
          <p:spPr>
            <a:xfrm flipV="1">
              <a:off x="5893963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7035FB4-D83C-974F-9212-F7662A073634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8DA3722A-6D40-1241-BC75-3DC8893F50CF}"/>
              </a:ext>
            </a:extLst>
          </p:cNvPr>
          <p:cNvSpPr txBox="1"/>
          <p:nvPr userDrawn="1"/>
        </p:nvSpPr>
        <p:spPr>
          <a:xfrm>
            <a:off x="667638" y="6399856"/>
            <a:ext cx="86101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i="1" dirty="0">
                <a:solidFill>
                  <a:schemeClr val="bg2">
                    <a:lumMod val="50000"/>
                  </a:schemeClr>
                </a:solidFill>
              </a:rPr>
              <a:t>Richard Woods, Georgia’s School Superintendent</a:t>
            </a:r>
            <a:r>
              <a:rPr lang="en-US" sz="11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rgbClr val="1186CA"/>
                </a:solidFill>
              </a:rPr>
              <a:t>|</a:t>
            </a:r>
            <a:r>
              <a:rPr lang="en-US" sz="1100" b="1" dirty="0">
                <a:solidFill>
                  <a:schemeClr val="bg2">
                    <a:lumMod val="50000"/>
                  </a:schemeClr>
                </a:solidFill>
              </a:rPr>
              <a:t> Georgia Department of Education </a:t>
            </a:r>
            <a:r>
              <a:rPr lang="en-US" sz="1100" b="1" dirty="0">
                <a:solidFill>
                  <a:srgbClr val="1186CA"/>
                </a:solidFill>
              </a:rPr>
              <a:t>|</a:t>
            </a:r>
            <a:r>
              <a:rPr lang="en-US" sz="11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 i="1" dirty="0">
                <a:solidFill>
                  <a:schemeClr val="bg2">
                    <a:lumMod val="50000"/>
                  </a:schemeClr>
                </a:solidFill>
              </a:rPr>
              <a:t>Educating Georgia’s Future </a:t>
            </a:r>
          </a:p>
          <a:p>
            <a:pPr algn="l"/>
            <a:endParaRPr lang="en-US" sz="110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B1D425C-28A2-F246-9D2C-6FF1CABE9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1" y="365126"/>
            <a:ext cx="7886700" cy="1325563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868BD0-137B-A94C-A7F1-23CD1DB065EA}"/>
              </a:ext>
            </a:extLst>
          </p:cNvPr>
          <p:cNvSpPr txBox="1"/>
          <p:nvPr userDrawn="1"/>
        </p:nvSpPr>
        <p:spPr>
          <a:xfrm>
            <a:off x="1" y="6360565"/>
            <a:ext cx="6676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5C24A24-6544-0B45-B7A4-3B500436EB52}" type="slidenum">
              <a:rPr lang="en-US" sz="13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3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1738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9F381B7D-7BB0-1C43-99EF-977C439C1E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456"/>
          <a:stretch/>
        </p:blipFill>
        <p:spPr>
          <a:xfrm>
            <a:off x="0" y="0"/>
            <a:ext cx="667638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15DE0A7-3C94-754A-A558-C07D050348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11584" y="5919343"/>
            <a:ext cx="1303757" cy="714443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6159FD8B-DA12-E54A-BD8E-BC52C8B51FC3}"/>
              </a:ext>
            </a:extLst>
          </p:cNvPr>
          <p:cNvGrpSpPr/>
          <p:nvPr userDrawn="1"/>
        </p:nvGrpSpPr>
        <p:grpSpPr>
          <a:xfrm>
            <a:off x="667638" y="6306081"/>
            <a:ext cx="6691278" cy="53219"/>
            <a:chOff x="667641" y="6313581"/>
            <a:chExt cx="7276741" cy="4571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CBDED09-A0A2-FC44-B487-ECAA83EE6387}"/>
                </a:ext>
              </a:extLst>
            </p:cNvPr>
            <p:cNvSpPr/>
            <p:nvPr userDrawn="1"/>
          </p:nvSpPr>
          <p:spPr>
            <a:xfrm flipV="1">
              <a:off x="667641" y="6313581"/>
              <a:ext cx="3326484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76DEAB3-2BC9-3741-A7AA-C0F6B71970EA}"/>
                </a:ext>
              </a:extLst>
            </p:cNvPr>
            <p:cNvSpPr/>
            <p:nvPr userDrawn="1"/>
          </p:nvSpPr>
          <p:spPr>
            <a:xfrm flipV="1">
              <a:off x="3994122" y="6313582"/>
              <a:ext cx="1899841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BDC810D-2656-A647-B3C3-4D97FA7B5065}"/>
                </a:ext>
              </a:extLst>
            </p:cNvPr>
            <p:cNvSpPr/>
            <p:nvPr userDrawn="1"/>
          </p:nvSpPr>
          <p:spPr>
            <a:xfrm flipV="1">
              <a:off x="5893963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7035FB4-D83C-974F-9212-F7662A073634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8DA3722A-6D40-1241-BC75-3DC8893F50CF}"/>
              </a:ext>
            </a:extLst>
          </p:cNvPr>
          <p:cNvSpPr txBox="1"/>
          <p:nvPr userDrawn="1"/>
        </p:nvSpPr>
        <p:spPr>
          <a:xfrm>
            <a:off x="667638" y="6399856"/>
            <a:ext cx="86101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i="1" dirty="0">
                <a:solidFill>
                  <a:schemeClr val="bg2">
                    <a:lumMod val="50000"/>
                  </a:schemeClr>
                </a:solidFill>
              </a:rPr>
              <a:t>Richard Woods, Georgia’s School Superintendent</a:t>
            </a:r>
            <a:r>
              <a:rPr lang="en-US" sz="11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rgbClr val="1186CA"/>
                </a:solidFill>
              </a:rPr>
              <a:t>|</a:t>
            </a:r>
            <a:r>
              <a:rPr lang="en-US" sz="1100" b="1" dirty="0">
                <a:solidFill>
                  <a:schemeClr val="bg2">
                    <a:lumMod val="50000"/>
                  </a:schemeClr>
                </a:solidFill>
              </a:rPr>
              <a:t> Georgia Department of Education </a:t>
            </a:r>
            <a:r>
              <a:rPr lang="en-US" sz="1100" b="1" dirty="0">
                <a:solidFill>
                  <a:srgbClr val="1186CA"/>
                </a:solidFill>
              </a:rPr>
              <a:t>|</a:t>
            </a:r>
            <a:r>
              <a:rPr lang="en-US" sz="11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 i="1" dirty="0">
                <a:solidFill>
                  <a:schemeClr val="bg2">
                    <a:lumMod val="50000"/>
                  </a:schemeClr>
                </a:solidFill>
              </a:rPr>
              <a:t>Educating Georgia’s Future </a:t>
            </a:r>
          </a:p>
          <a:p>
            <a:pPr algn="l"/>
            <a:endParaRPr lang="en-US" sz="110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2F2E79BC-81AF-9144-BDB5-D54993A90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903" y="457200"/>
            <a:ext cx="2949178" cy="16002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1AD19F5-871C-A44B-A284-188DD7CED8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6453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1ADF3A92-409A-2A48-AF1B-D30F181FD3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8903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CEE46F-F5FE-074B-9A69-523A4FAA0325}"/>
              </a:ext>
            </a:extLst>
          </p:cNvPr>
          <p:cNvSpPr txBox="1"/>
          <p:nvPr userDrawn="1"/>
        </p:nvSpPr>
        <p:spPr>
          <a:xfrm>
            <a:off x="1" y="6360565"/>
            <a:ext cx="6676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5C24A24-6544-0B45-B7A4-3B500436EB52}" type="slidenum">
              <a:rPr lang="en-US" sz="13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3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2164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9F381B7D-7BB0-1C43-99EF-977C439C1E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456"/>
          <a:stretch/>
        </p:blipFill>
        <p:spPr>
          <a:xfrm>
            <a:off x="0" y="0"/>
            <a:ext cx="667638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15DE0A7-3C94-754A-A558-C07D050348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11584" y="5919343"/>
            <a:ext cx="1303757" cy="714443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6159FD8B-DA12-E54A-BD8E-BC52C8B51FC3}"/>
              </a:ext>
            </a:extLst>
          </p:cNvPr>
          <p:cNvGrpSpPr/>
          <p:nvPr userDrawn="1"/>
        </p:nvGrpSpPr>
        <p:grpSpPr>
          <a:xfrm>
            <a:off x="667638" y="6306081"/>
            <a:ext cx="6691278" cy="53219"/>
            <a:chOff x="667641" y="6313581"/>
            <a:chExt cx="7276741" cy="4571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CBDED09-A0A2-FC44-B487-ECAA83EE6387}"/>
                </a:ext>
              </a:extLst>
            </p:cNvPr>
            <p:cNvSpPr/>
            <p:nvPr userDrawn="1"/>
          </p:nvSpPr>
          <p:spPr>
            <a:xfrm flipV="1">
              <a:off x="667641" y="6313581"/>
              <a:ext cx="3326484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76DEAB3-2BC9-3741-A7AA-C0F6B71970EA}"/>
                </a:ext>
              </a:extLst>
            </p:cNvPr>
            <p:cNvSpPr/>
            <p:nvPr userDrawn="1"/>
          </p:nvSpPr>
          <p:spPr>
            <a:xfrm flipV="1">
              <a:off x="3994122" y="6313582"/>
              <a:ext cx="1899841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BDC810D-2656-A647-B3C3-4D97FA7B5065}"/>
                </a:ext>
              </a:extLst>
            </p:cNvPr>
            <p:cNvSpPr/>
            <p:nvPr userDrawn="1"/>
          </p:nvSpPr>
          <p:spPr>
            <a:xfrm flipV="1">
              <a:off x="5893963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7035FB4-D83C-974F-9212-F7662A073634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8DA3722A-6D40-1241-BC75-3DC8893F50CF}"/>
              </a:ext>
            </a:extLst>
          </p:cNvPr>
          <p:cNvSpPr txBox="1"/>
          <p:nvPr userDrawn="1"/>
        </p:nvSpPr>
        <p:spPr>
          <a:xfrm>
            <a:off x="667638" y="6399856"/>
            <a:ext cx="86101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i="1" dirty="0">
                <a:solidFill>
                  <a:schemeClr val="bg2">
                    <a:lumMod val="50000"/>
                  </a:schemeClr>
                </a:solidFill>
              </a:rPr>
              <a:t>Richard Woods, Georgia’s School Superintendent</a:t>
            </a:r>
            <a:r>
              <a:rPr lang="en-US" sz="11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rgbClr val="1186CA"/>
                </a:solidFill>
              </a:rPr>
              <a:t>|</a:t>
            </a:r>
            <a:r>
              <a:rPr lang="en-US" sz="1100" b="1" dirty="0">
                <a:solidFill>
                  <a:schemeClr val="bg2">
                    <a:lumMod val="50000"/>
                  </a:schemeClr>
                </a:solidFill>
              </a:rPr>
              <a:t> Georgia Department of Education </a:t>
            </a:r>
            <a:r>
              <a:rPr lang="en-US" sz="1100" b="1" dirty="0">
                <a:solidFill>
                  <a:srgbClr val="1186CA"/>
                </a:solidFill>
              </a:rPr>
              <a:t>|</a:t>
            </a:r>
            <a:r>
              <a:rPr lang="en-US" sz="11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 i="1" dirty="0">
                <a:solidFill>
                  <a:schemeClr val="bg2">
                    <a:lumMod val="50000"/>
                  </a:schemeClr>
                </a:solidFill>
              </a:rPr>
              <a:t>Educating Georgia’s Future </a:t>
            </a:r>
          </a:p>
          <a:p>
            <a:pPr algn="l"/>
            <a:endParaRPr lang="en-US" sz="110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9853109-6E4B-7F4B-A6E7-D8968A8FF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841" y="457200"/>
            <a:ext cx="2949178" cy="16002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0C58DC6A-D81D-E840-835B-24F9F38C0F60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4141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B9887510-8376-764D-A87A-29793D98E4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3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D93A169-2A2C-7C48-BA0C-F013C613A7F7}"/>
              </a:ext>
            </a:extLst>
          </p:cNvPr>
          <p:cNvSpPr txBox="1"/>
          <p:nvPr userDrawn="1"/>
        </p:nvSpPr>
        <p:spPr>
          <a:xfrm>
            <a:off x="1" y="6360565"/>
            <a:ext cx="6676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5C24A24-6544-0B45-B7A4-3B500436EB52}" type="slidenum">
              <a:rPr lang="en-US" sz="13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3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96764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9F381B7D-7BB0-1C43-99EF-977C439C1E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456"/>
          <a:stretch/>
        </p:blipFill>
        <p:spPr>
          <a:xfrm>
            <a:off x="0" y="0"/>
            <a:ext cx="667638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15DE0A7-3C94-754A-A558-C07D050348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11584" y="5919343"/>
            <a:ext cx="1303757" cy="714443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6159FD8B-DA12-E54A-BD8E-BC52C8B51FC3}"/>
              </a:ext>
            </a:extLst>
          </p:cNvPr>
          <p:cNvGrpSpPr/>
          <p:nvPr userDrawn="1"/>
        </p:nvGrpSpPr>
        <p:grpSpPr>
          <a:xfrm>
            <a:off x="667638" y="6306081"/>
            <a:ext cx="6691278" cy="53219"/>
            <a:chOff x="667641" y="6313581"/>
            <a:chExt cx="7276741" cy="4571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CBDED09-A0A2-FC44-B487-ECAA83EE6387}"/>
                </a:ext>
              </a:extLst>
            </p:cNvPr>
            <p:cNvSpPr/>
            <p:nvPr userDrawn="1"/>
          </p:nvSpPr>
          <p:spPr>
            <a:xfrm flipV="1">
              <a:off x="667641" y="6313581"/>
              <a:ext cx="3326484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76DEAB3-2BC9-3741-A7AA-C0F6B71970EA}"/>
                </a:ext>
              </a:extLst>
            </p:cNvPr>
            <p:cNvSpPr/>
            <p:nvPr userDrawn="1"/>
          </p:nvSpPr>
          <p:spPr>
            <a:xfrm flipV="1">
              <a:off x="3994122" y="6313582"/>
              <a:ext cx="1899841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BDC810D-2656-A647-B3C3-4D97FA7B5065}"/>
                </a:ext>
              </a:extLst>
            </p:cNvPr>
            <p:cNvSpPr/>
            <p:nvPr userDrawn="1"/>
          </p:nvSpPr>
          <p:spPr>
            <a:xfrm flipV="1">
              <a:off x="5893963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7035FB4-D83C-974F-9212-F7662A073634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8DA3722A-6D40-1241-BC75-3DC8893F50CF}"/>
              </a:ext>
            </a:extLst>
          </p:cNvPr>
          <p:cNvSpPr txBox="1"/>
          <p:nvPr userDrawn="1"/>
        </p:nvSpPr>
        <p:spPr>
          <a:xfrm>
            <a:off x="667638" y="6399856"/>
            <a:ext cx="86101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i="1" dirty="0">
                <a:solidFill>
                  <a:schemeClr val="bg2">
                    <a:lumMod val="50000"/>
                  </a:schemeClr>
                </a:solidFill>
              </a:rPr>
              <a:t>Richard Woods, Georgia’s School Superintendent</a:t>
            </a:r>
            <a:r>
              <a:rPr lang="en-US" sz="11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rgbClr val="1186CA"/>
                </a:solidFill>
              </a:rPr>
              <a:t>|</a:t>
            </a:r>
            <a:r>
              <a:rPr lang="en-US" sz="1100" b="1" dirty="0">
                <a:solidFill>
                  <a:schemeClr val="bg2">
                    <a:lumMod val="50000"/>
                  </a:schemeClr>
                </a:solidFill>
              </a:rPr>
              <a:t> Georgia Department of Education </a:t>
            </a:r>
            <a:r>
              <a:rPr lang="en-US" sz="1100" b="1" dirty="0">
                <a:solidFill>
                  <a:srgbClr val="1186CA"/>
                </a:solidFill>
              </a:rPr>
              <a:t>|</a:t>
            </a:r>
            <a:r>
              <a:rPr lang="en-US" sz="11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 i="1" dirty="0">
                <a:solidFill>
                  <a:schemeClr val="bg2">
                    <a:lumMod val="50000"/>
                  </a:schemeClr>
                </a:solidFill>
              </a:rPr>
              <a:t>Educating Georgia’s Future </a:t>
            </a:r>
          </a:p>
          <a:p>
            <a:pPr algn="l"/>
            <a:endParaRPr lang="en-US" sz="1100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533C7E1F-5681-4D44-9301-B3D9F3F69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550" y="365126"/>
            <a:ext cx="7886700" cy="1325563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7" name="Vertical Text Placeholder 2">
            <a:extLst>
              <a:ext uri="{FF2B5EF4-FFF2-40B4-BE49-F238E27FC236}">
                <a16:creationId xmlns:a16="http://schemas.microsoft.com/office/drawing/2014/main" id="{2C382DC9-1021-B345-AEB1-6804033EBC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44550" y="1825625"/>
            <a:ext cx="7886700" cy="409371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7B90068-B03F-724C-96BF-AF8FA4C98CD1}"/>
              </a:ext>
            </a:extLst>
          </p:cNvPr>
          <p:cNvSpPr txBox="1"/>
          <p:nvPr userDrawn="1"/>
        </p:nvSpPr>
        <p:spPr>
          <a:xfrm>
            <a:off x="1" y="6360565"/>
            <a:ext cx="6676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5C24A24-6544-0B45-B7A4-3B500436EB52}" type="slidenum">
              <a:rPr lang="en-US" sz="13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3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7154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9F381B7D-7BB0-1C43-99EF-977C439C1E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456"/>
          <a:stretch/>
        </p:blipFill>
        <p:spPr>
          <a:xfrm>
            <a:off x="0" y="0"/>
            <a:ext cx="667638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15DE0A7-3C94-754A-A558-C07D050348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11584" y="5919343"/>
            <a:ext cx="1303757" cy="714443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6159FD8B-DA12-E54A-BD8E-BC52C8B51FC3}"/>
              </a:ext>
            </a:extLst>
          </p:cNvPr>
          <p:cNvGrpSpPr/>
          <p:nvPr userDrawn="1"/>
        </p:nvGrpSpPr>
        <p:grpSpPr>
          <a:xfrm>
            <a:off x="667638" y="6306081"/>
            <a:ext cx="6691278" cy="53219"/>
            <a:chOff x="667641" y="6313581"/>
            <a:chExt cx="7276741" cy="4571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CBDED09-A0A2-FC44-B487-ECAA83EE6387}"/>
                </a:ext>
              </a:extLst>
            </p:cNvPr>
            <p:cNvSpPr/>
            <p:nvPr userDrawn="1"/>
          </p:nvSpPr>
          <p:spPr>
            <a:xfrm flipV="1">
              <a:off x="667641" y="6313581"/>
              <a:ext cx="3326484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76DEAB3-2BC9-3741-A7AA-C0F6B71970EA}"/>
                </a:ext>
              </a:extLst>
            </p:cNvPr>
            <p:cNvSpPr/>
            <p:nvPr userDrawn="1"/>
          </p:nvSpPr>
          <p:spPr>
            <a:xfrm flipV="1">
              <a:off x="3994122" y="6313582"/>
              <a:ext cx="1899841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BDC810D-2656-A647-B3C3-4D97FA7B5065}"/>
                </a:ext>
              </a:extLst>
            </p:cNvPr>
            <p:cNvSpPr/>
            <p:nvPr userDrawn="1"/>
          </p:nvSpPr>
          <p:spPr>
            <a:xfrm flipV="1">
              <a:off x="5893963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7035FB4-D83C-974F-9212-F7662A073634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8DA3722A-6D40-1241-BC75-3DC8893F50CF}"/>
              </a:ext>
            </a:extLst>
          </p:cNvPr>
          <p:cNvSpPr txBox="1"/>
          <p:nvPr userDrawn="1"/>
        </p:nvSpPr>
        <p:spPr>
          <a:xfrm>
            <a:off x="667638" y="6399856"/>
            <a:ext cx="86101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i="1" dirty="0">
                <a:solidFill>
                  <a:schemeClr val="bg2">
                    <a:lumMod val="50000"/>
                  </a:schemeClr>
                </a:solidFill>
              </a:rPr>
              <a:t>Richard Woods, Georgia’s School Superintendent</a:t>
            </a:r>
            <a:r>
              <a:rPr lang="en-US" sz="11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rgbClr val="1186CA"/>
                </a:solidFill>
              </a:rPr>
              <a:t>|</a:t>
            </a:r>
            <a:r>
              <a:rPr lang="en-US" sz="1100" b="1" dirty="0">
                <a:solidFill>
                  <a:schemeClr val="bg2">
                    <a:lumMod val="50000"/>
                  </a:schemeClr>
                </a:solidFill>
              </a:rPr>
              <a:t> Georgia Department of Education </a:t>
            </a:r>
            <a:r>
              <a:rPr lang="en-US" sz="1100" b="1" dirty="0">
                <a:solidFill>
                  <a:srgbClr val="1186CA"/>
                </a:solidFill>
              </a:rPr>
              <a:t>|</a:t>
            </a:r>
            <a:r>
              <a:rPr lang="en-US" sz="11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 i="1" dirty="0">
                <a:solidFill>
                  <a:schemeClr val="bg2">
                    <a:lumMod val="50000"/>
                  </a:schemeClr>
                </a:solidFill>
              </a:rPr>
              <a:t>Educating Georgia’s Future </a:t>
            </a:r>
          </a:p>
          <a:p>
            <a:pPr algn="l"/>
            <a:endParaRPr lang="en-US" sz="1100" dirty="0"/>
          </a:p>
        </p:txBody>
      </p:sp>
      <p:sp>
        <p:nvSpPr>
          <p:cNvPr id="12" name="Vertical Title 1">
            <a:extLst>
              <a:ext uri="{FF2B5EF4-FFF2-40B4-BE49-F238E27FC236}">
                <a16:creationId xmlns:a16="http://schemas.microsoft.com/office/drawing/2014/main" id="{B04BA713-2669-AC4A-BD2F-89DB64E615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34175" y="288925"/>
            <a:ext cx="1971675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Vertical Text Placeholder 2">
            <a:extLst>
              <a:ext uri="{FF2B5EF4-FFF2-40B4-BE49-F238E27FC236}">
                <a16:creationId xmlns:a16="http://schemas.microsoft.com/office/drawing/2014/main" id="{F6267AEC-654B-0447-B66B-919ABFA901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19150" y="2889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FDFD6B7-9C5B-B54E-971C-D3A8353E5012}"/>
              </a:ext>
            </a:extLst>
          </p:cNvPr>
          <p:cNvSpPr txBox="1"/>
          <p:nvPr userDrawn="1"/>
        </p:nvSpPr>
        <p:spPr>
          <a:xfrm>
            <a:off x="1" y="6360565"/>
            <a:ext cx="6676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5C24A24-6544-0B45-B7A4-3B500436EB52}" type="slidenum">
              <a:rPr lang="en-US" sz="13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3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0298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ding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0452308-E201-CE44-A275-57BDEC443B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552" r="15488" b="24702"/>
          <a:stretch/>
        </p:blipFill>
        <p:spPr>
          <a:xfrm>
            <a:off x="2836269" y="190501"/>
            <a:ext cx="6307732" cy="666749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6014B7D-9BAD-464F-A2A6-2BAA8F556D93}"/>
              </a:ext>
            </a:extLst>
          </p:cNvPr>
          <p:cNvSpPr txBox="1"/>
          <p:nvPr userDrawn="1"/>
        </p:nvSpPr>
        <p:spPr>
          <a:xfrm>
            <a:off x="4237953" y="5575565"/>
            <a:ext cx="5184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0" dirty="0">
                <a:solidFill>
                  <a:srgbClr val="44883E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EDUCATING </a:t>
            </a:r>
          </a:p>
          <a:p>
            <a:pPr algn="ctr"/>
            <a:r>
              <a:rPr lang="en-US" sz="2800" b="1" i="0" dirty="0">
                <a:solidFill>
                  <a:srgbClr val="44883E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GEORGIA’S FUTURE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32DE396-28AF-274A-901E-75484B2FB745}"/>
              </a:ext>
            </a:extLst>
          </p:cNvPr>
          <p:cNvSpPr txBox="1"/>
          <p:nvPr userDrawn="1"/>
        </p:nvSpPr>
        <p:spPr>
          <a:xfrm>
            <a:off x="4221749" y="5559362"/>
            <a:ext cx="5184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EDUCATING </a:t>
            </a:r>
          </a:p>
          <a:p>
            <a:pPr algn="ctr"/>
            <a:r>
              <a:rPr lang="en-US" sz="2800" b="1" i="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GEORGIA’S FUTURE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9A2BD35-1C57-AC4F-9009-98E82D1603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7855" y="5056094"/>
            <a:ext cx="2239047" cy="122697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17B9F69-B309-884D-9A4E-D6AD0142F244}"/>
              </a:ext>
            </a:extLst>
          </p:cNvPr>
          <p:cNvGrpSpPr/>
          <p:nvPr userDrawn="1"/>
        </p:nvGrpSpPr>
        <p:grpSpPr>
          <a:xfrm>
            <a:off x="619755" y="1890558"/>
            <a:ext cx="3513560" cy="1633692"/>
            <a:chOff x="708212" y="1084109"/>
            <a:chExt cx="3782370" cy="1758681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BA30DBF-0C8A-2D44-8A37-0A09AA9FD3AE}"/>
                </a:ext>
              </a:extLst>
            </p:cNvPr>
            <p:cNvSpPr txBox="1"/>
            <p:nvPr userDrawn="1"/>
          </p:nvSpPr>
          <p:spPr>
            <a:xfrm>
              <a:off x="708212" y="1084109"/>
              <a:ext cx="2887655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500" b="1" i="0" dirty="0" err="1">
                  <a:solidFill>
                    <a:srgbClr val="44883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www.gadoe.org</a:t>
              </a:r>
              <a:endParaRPr lang="en-US" sz="2500" b="1" i="0" dirty="0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FAD746F-1530-3646-B73F-8DBEAC23F7E9}"/>
                </a:ext>
              </a:extLst>
            </p:cNvPr>
            <p:cNvSpPr txBox="1"/>
            <p:nvPr userDrawn="1"/>
          </p:nvSpPr>
          <p:spPr>
            <a:xfrm>
              <a:off x="2294734" y="1727466"/>
              <a:ext cx="2195848" cy="381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700" dirty="0">
                  <a:solidFill>
                    <a:srgbClr val="44883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@</a:t>
              </a:r>
              <a:r>
                <a:rPr lang="en-US" sz="1700" dirty="0" err="1">
                  <a:solidFill>
                    <a:srgbClr val="44883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georgiadeptofed</a:t>
              </a:r>
              <a:endParaRPr lang="en-US" sz="1700" dirty="0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97F6BA5-55B7-1745-B77D-059B90621DA6}"/>
                </a:ext>
              </a:extLst>
            </p:cNvPr>
            <p:cNvSpPr txBox="1"/>
            <p:nvPr userDrawn="1"/>
          </p:nvSpPr>
          <p:spPr>
            <a:xfrm>
              <a:off x="956939" y="2354493"/>
              <a:ext cx="3533643" cy="381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700" dirty="0" err="1">
                  <a:solidFill>
                    <a:srgbClr val="44883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youtube.com</a:t>
              </a:r>
              <a:r>
                <a:rPr lang="en-US" sz="1700" dirty="0">
                  <a:solidFill>
                    <a:srgbClr val="44883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/</a:t>
              </a:r>
              <a:r>
                <a:rPr lang="en-US" sz="1700" dirty="0" err="1">
                  <a:solidFill>
                    <a:srgbClr val="44883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georgiadeptofed</a:t>
              </a:r>
              <a:endParaRPr lang="en-US" sz="1700" dirty="0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273ACDC7-5966-444E-9D1D-9FFD7222797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771105" y="1649807"/>
              <a:ext cx="1648437" cy="576153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5FBD2396-6528-9F48-94FE-1633047449B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768813" y="2287976"/>
              <a:ext cx="538810" cy="5548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242305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ding Sli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3E1A602B-DFBD-884B-9FE7-E714CE7632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2560" b="10499"/>
          <a:stretch/>
        </p:blipFill>
        <p:spPr>
          <a:xfrm>
            <a:off x="1" y="100457"/>
            <a:ext cx="4025470" cy="675754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9A2BD35-1C57-AC4F-9009-98E82D1603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72429" y="5352784"/>
            <a:ext cx="1906209" cy="1044579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17B9F69-B309-884D-9A4E-D6AD0142F244}"/>
              </a:ext>
            </a:extLst>
          </p:cNvPr>
          <p:cNvGrpSpPr/>
          <p:nvPr userDrawn="1"/>
        </p:nvGrpSpPr>
        <p:grpSpPr>
          <a:xfrm>
            <a:off x="5053978" y="3515892"/>
            <a:ext cx="3513560" cy="1633692"/>
            <a:chOff x="708212" y="1084109"/>
            <a:chExt cx="3782370" cy="1758681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BA30DBF-0C8A-2D44-8A37-0A09AA9FD3AE}"/>
                </a:ext>
              </a:extLst>
            </p:cNvPr>
            <p:cNvSpPr txBox="1"/>
            <p:nvPr userDrawn="1"/>
          </p:nvSpPr>
          <p:spPr>
            <a:xfrm>
              <a:off x="708212" y="1084109"/>
              <a:ext cx="2887655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500" b="1" i="0" dirty="0" err="1">
                  <a:solidFill>
                    <a:srgbClr val="44883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www.gadoe.org</a:t>
              </a:r>
              <a:endParaRPr lang="en-US" sz="2500" b="1" i="0" dirty="0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FAD746F-1530-3646-B73F-8DBEAC23F7E9}"/>
                </a:ext>
              </a:extLst>
            </p:cNvPr>
            <p:cNvSpPr txBox="1"/>
            <p:nvPr userDrawn="1"/>
          </p:nvSpPr>
          <p:spPr>
            <a:xfrm>
              <a:off x="2294734" y="1727466"/>
              <a:ext cx="2195848" cy="381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700" dirty="0">
                  <a:solidFill>
                    <a:srgbClr val="44883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@</a:t>
              </a:r>
              <a:r>
                <a:rPr lang="en-US" sz="1700" dirty="0" err="1">
                  <a:solidFill>
                    <a:srgbClr val="44883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georgiadeptofed</a:t>
              </a:r>
              <a:endParaRPr lang="en-US" sz="1700" dirty="0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97F6BA5-55B7-1745-B77D-059B90621DA6}"/>
                </a:ext>
              </a:extLst>
            </p:cNvPr>
            <p:cNvSpPr txBox="1"/>
            <p:nvPr userDrawn="1"/>
          </p:nvSpPr>
          <p:spPr>
            <a:xfrm>
              <a:off x="956939" y="2354493"/>
              <a:ext cx="3533643" cy="381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700" dirty="0" err="1">
                  <a:solidFill>
                    <a:srgbClr val="44883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youtube.com</a:t>
              </a:r>
              <a:r>
                <a:rPr lang="en-US" sz="1700" dirty="0">
                  <a:solidFill>
                    <a:srgbClr val="44883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/</a:t>
              </a:r>
              <a:r>
                <a:rPr lang="en-US" sz="1700" dirty="0" err="1">
                  <a:solidFill>
                    <a:srgbClr val="44883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georgiadeptofed</a:t>
              </a:r>
              <a:endParaRPr lang="en-US" sz="1700" dirty="0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273ACDC7-5966-444E-9D1D-9FFD7222797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771105" y="1649807"/>
              <a:ext cx="1648437" cy="576153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5FBD2396-6528-9F48-94FE-1633047449B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768813" y="2287976"/>
              <a:ext cx="538810" cy="554814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478CFFA2-5DC0-0641-A4FC-09095DE1B02F}"/>
              </a:ext>
            </a:extLst>
          </p:cNvPr>
          <p:cNvSpPr txBox="1"/>
          <p:nvPr userDrawn="1"/>
        </p:nvSpPr>
        <p:spPr>
          <a:xfrm>
            <a:off x="3241307" y="1056805"/>
            <a:ext cx="5130959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</a:rPr>
              <a:t>Offering a holistic education to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3DB8CF"/>
                </a:solidFill>
                <a:latin typeface="Arial Black" panose="020B0A04020102020204" pitchFamily="34" charset="0"/>
              </a:rPr>
              <a:t>each and every child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</a:rPr>
              <a:t>in our state.</a:t>
            </a:r>
          </a:p>
          <a:p>
            <a:pPr algn="l"/>
            <a:endParaRPr lang="en-US" sz="1800" dirty="0">
              <a:solidFill>
                <a:srgbClr val="4488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6089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ding Sli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49A2BD35-1C57-AC4F-9009-98E82D1603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3129" y="5352784"/>
            <a:ext cx="1906209" cy="1044579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17B9F69-B309-884D-9A4E-D6AD0142F244}"/>
              </a:ext>
            </a:extLst>
          </p:cNvPr>
          <p:cNvGrpSpPr/>
          <p:nvPr userDrawn="1"/>
        </p:nvGrpSpPr>
        <p:grpSpPr>
          <a:xfrm>
            <a:off x="679629" y="3327400"/>
            <a:ext cx="3513560" cy="1633692"/>
            <a:chOff x="708212" y="1084109"/>
            <a:chExt cx="3782370" cy="1758681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BA30DBF-0C8A-2D44-8A37-0A09AA9FD3AE}"/>
                </a:ext>
              </a:extLst>
            </p:cNvPr>
            <p:cNvSpPr txBox="1"/>
            <p:nvPr userDrawn="1"/>
          </p:nvSpPr>
          <p:spPr>
            <a:xfrm>
              <a:off x="708212" y="1084109"/>
              <a:ext cx="2887655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500" b="1" i="0" dirty="0" err="1">
                  <a:solidFill>
                    <a:srgbClr val="44883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www.gadoe.org</a:t>
              </a:r>
              <a:endParaRPr lang="en-US" sz="2500" b="1" i="0" dirty="0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FAD746F-1530-3646-B73F-8DBEAC23F7E9}"/>
                </a:ext>
              </a:extLst>
            </p:cNvPr>
            <p:cNvSpPr txBox="1"/>
            <p:nvPr userDrawn="1"/>
          </p:nvSpPr>
          <p:spPr>
            <a:xfrm>
              <a:off x="2294734" y="1727466"/>
              <a:ext cx="2195848" cy="381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700" dirty="0">
                  <a:solidFill>
                    <a:srgbClr val="44883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@</a:t>
              </a:r>
              <a:r>
                <a:rPr lang="en-US" sz="1700" dirty="0" err="1">
                  <a:solidFill>
                    <a:srgbClr val="44883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georgiadeptofed</a:t>
              </a:r>
              <a:endParaRPr lang="en-US" sz="1700" dirty="0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97F6BA5-55B7-1745-B77D-059B90621DA6}"/>
                </a:ext>
              </a:extLst>
            </p:cNvPr>
            <p:cNvSpPr txBox="1"/>
            <p:nvPr userDrawn="1"/>
          </p:nvSpPr>
          <p:spPr>
            <a:xfrm>
              <a:off x="956939" y="2354493"/>
              <a:ext cx="3533643" cy="381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700" dirty="0" err="1">
                  <a:solidFill>
                    <a:srgbClr val="44883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youtube.com</a:t>
              </a:r>
              <a:r>
                <a:rPr lang="en-US" sz="1700" dirty="0">
                  <a:solidFill>
                    <a:srgbClr val="44883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/</a:t>
              </a:r>
              <a:r>
                <a:rPr lang="en-US" sz="1700" dirty="0" err="1">
                  <a:solidFill>
                    <a:srgbClr val="44883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georgiadeptofed</a:t>
              </a:r>
              <a:endParaRPr lang="en-US" sz="1700" dirty="0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273ACDC7-5966-444E-9D1D-9FFD7222797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771105" y="1649807"/>
              <a:ext cx="1648437" cy="576153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5FBD2396-6528-9F48-94FE-1633047449B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768813" y="2287976"/>
              <a:ext cx="538810" cy="554814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635847DE-6313-664A-86A5-1E114CC90FF8}"/>
              </a:ext>
            </a:extLst>
          </p:cNvPr>
          <p:cNvSpPr txBox="1"/>
          <p:nvPr userDrawn="1"/>
        </p:nvSpPr>
        <p:spPr>
          <a:xfrm>
            <a:off x="633447" y="800985"/>
            <a:ext cx="623387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</a:rPr>
              <a:t>Preparing students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dirty="0">
                <a:solidFill>
                  <a:srgbClr val="3DB8CF"/>
                </a:solidFill>
                <a:latin typeface="Arial Black" panose="020B0A04020102020204" pitchFamily="34" charset="0"/>
              </a:rPr>
              <a:t>for life</a:t>
            </a:r>
            <a:r>
              <a:rPr lang="en-US" sz="4400" dirty="0">
                <a:solidFill>
                  <a:srgbClr val="3DB8CF"/>
                </a:solidFill>
                <a:latin typeface="Arial Black" panose="020B0A04020102020204" pitchFamily="34" charset="0"/>
              </a:rPr>
              <a:t>.</a:t>
            </a:r>
            <a:endParaRPr lang="en-US" sz="7200" dirty="0">
              <a:solidFill>
                <a:srgbClr val="3DB8CF"/>
              </a:solidFill>
              <a:latin typeface="Arial Black" panose="020B0A040201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6C1CAB2-25CA-0B41-9D45-E0DE935F9D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t="288" r="637" b="2344"/>
          <a:stretch/>
        </p:blipFill>
        <p:spPr>
          <a:xfrm>
            <a:off x="5458771" y="342900"/>
            <a:ext cx="3546891" cy="651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9207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9F381B7D-7BB0-1C43-99EF-977C439C1E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456"/>
          <a:stretch/>
        </p:blipFill>
        <p:spPr>
          <a:xfrm>
            <a:off x="0" y="0"/>
            <a:ext cx="667638" cy="6858000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21B681EA-F2F5-EC42-A472-2D4F4B1AD9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467" y="1122363"/>
            <a:ext cx="7913874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71120813-8E8A-2846-88BB-0D7E94451A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01467" y="3602037"/>
            <a:ext cx="7913874" cy="1826077"/>
          </a:xfrm>
        </p:spPr>
        <p:txBody>
          <a:bodyPr>
            <a:normAutofit/>
          </a:bodyPr>
          <a:lstStyle>
            <a:lvl1pPr marL="0" indent="0" algn="ctr">
              <a:buNone/>
              <a:defRPr sz="3200" b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Subtitle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15DE0A7-3C94-754A-A558-C07D050348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11584" y="5919343"/>
            <a:ext cx="1303757" cy="714443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6159FD8B-DA12-E54A-BD8E-BC52C8B51FC3}"/>
              </a:ext>
            </a:extLst>
          </p:cNvPr>
          <p:cNvGrpSpPr/>
          <p:nvPr userDrawn="1"/>
        </p:nvGrpSpPr>
        <p:grpSpPr>
          <a:xfrm>
            <a:off x="667638" y="6306081"/>
            <a:ext cx="6691278" cy="53219"/>
            <a:chOff x="667641" y="6313581"/>
            <a:chExt cx="7276741" cy="4571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CBDED09-A0A2-FC44-B487-ECAA83EE6387}"/>
                </a:ext>
              </a:extLst>
            </p:cNvPr>
            <p:cNvSpPr/>
            <p:nvPr userDrawn="1"/>
          </p:nvSpPr>
          <p:spPr>
            <a:xfrm flipV="1">
              <a:off x="667641" y="6313581"/>
              <a:ext cx="3326484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76DEAB3-2BC9-3741-A7AA-C0F6B71970EA}"/>
                </a:ext>
              </a:extLst>
            </p:cNvPr>
            <p:cNvSpPr/>
            <p:nvPr userDrawn="1"/>
          </p:nvSpPr>
          <p:spPr>
            <a:xfrm flipV="1">
              <a:off x="3994122" y="6313582"/>
              <a:ext cx="1899841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BDC810D-2656-A647-B3C3-4D97FA7B5065}"/>
                </a:ext>
              </a:extLst>
            </p:cNvPr>
            <p:cNvSpPr/>
            <p:nvPr userDrawn="1"/>
          </p:nvSpPr>
          <p:spPr>
            <a:xfrm flipV="1">
              <a:off x="5893963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7035FB4-D83C-974F-9212-F7662A073634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8DA3722A-6D40-1241-BC75-3DC8893F50CF}"/>
              </a:ext>
            </a:extLst>
          </p:cNvPr>
          <p:cNvSpPr txBox="1"/>
          <p:nvPr userDrawn="1"/>
        </p:nvSpPr>
        <p:spPr>
          <a:xfrm>
            <a:off x="667638" y="6399856"/>
            <a:ext cx="86101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i="1" dirty="0">
                <a:solidFill>
                  <a:schemeClr val="bg2">
                    <a:lumMod val="50000"/>
                  </a:schemeClr>
                </a:solidFill>
              </a:rPr>
              <a:t>Richard Woods, Georgia’s School Superintendent</a:t>
            </a:r>
            <a:r>
              <a:rPr lang="en-US" sz="11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rgbClr val="1186CA"/>
                </a:solidFill>
              </a:rPr>
              <a:t>|</a:t>
            </a:r>
            <a:r>
              <a:rPr lang="en-US" sz="1100" b="1" dirty="0">
                <a:solidFill>
                  <a:schemeClr val="bg2">
                    <a:lumMod val="50000"/>
                  </a:schemeClr>
                </a:solidFill>
              </a:rPr>
              <a:t> Georgia Department of Education </a:t>
            </a:r>
            <a:r>
              <a:rPr lang="en-US" sz="1100" b="1" dirty="0">
                <a:solidFill>
                  <a:srgbClr val="1186CA"/>
                </a:solidFill>
              </a:rPr>
              <a:t>|</a:t>
            </a:r>
            <a:r>
              <a:rPr lang="en-US" sz="11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 i="1" dirty="0">
                <a:solidFill>
                  <a:schemeClr val="bg2">
                    <a:lumMod val="50000"/>
                  </a:schemeClr>
                </a:solidFill>
              </a:rPr>
              <a:t>Educating Georgia’s Future </a:t>
            </a:r>
          </a:p>
          <a:p>
            <a:pPr algn="l"/>
            <a:endParaRPr lang="en-US" sz="11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FBB346-413A-8B4B-97B5-CD16A6E0D223}"/>
              </a:ext>
            </a:extLst>
          </p:cNvPr>
          <p:cNvSpPr txBox="1"/>
          <p:nvPr userDrawn="1"/>
        </p:nvSpPr>
        <p:spPr>
          <a:xfrm>
            <a:off x="1" y="6360565"/>
            <a:ext cx="6676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5C24A24-6544-0B45-B7A4-3B500436EB52}" type="slidenum">
              <a:rPr lang="en-US" sz="13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3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481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436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692" r:id="rId19"/>
    <p:sldLayoutId id="2147483672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>
          <a:solidFill>
            <a:srgbClr val="44883E"/>
          </a:solidFill>
          <a:latin typeface="Arial" panose="020B0604020202020204" pitchFamily="34" charset="0"/>
          <a:ea typeface="Helvetica Neue Medium" panose="02000503000000020004" pitchFamily="2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AFBC6-218D-470D-8AF0-F8F7E98637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Financial Efficiency Star Rating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DF0448-A87F-4D19-94B2-022A6CABFA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Ted Beck, CFO</a:t>
            </a:r>
          </a:p>
          <a:p>
            <a:r>
              <a:rPr lang="en-US" dirty="0"/>
              <a:t>Tiffany Taylor, Policy &amp; External Affairs</a:t>
            </a:r>
          </a:p>
          <a:p>
            <a:r>
              <a:rPr lang="en-US" dirty="0"/>
              <a:t>Georgia Department of Education</a:t>
            </a:r>
          </a:p>
        </p:txBody>
      </p:sp>
    </p:spTree>
    <p:extLst>
      <p:ext uri="{BB962C8B-B14F-4D97-AF65-F5344CB8AC3E}">
        <p14:creationId xmlns:p14="http://schemas.microsoft.com/office/powerpoint/2010/main" val="1858554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883E531E-5BB9-1645-BA50-F7A96E68F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5E643816-5B11-A641-8D43-B488ECB4ED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Provide information on the Financial Efficiency Star Rating (FESR) and seek the elimination of the star rating requirement outlined in O.C.G.A. §20-14-33(c). </a:t>
            </a:r>
          </a:p>
        </p:txBody>
      </p:sp>
    </p:spTree>
    <p:extLst>
      <p:ext uri="{BB962C8B-B14F-4D97-AF65-F5344CB8AC3E}">
        <p14:creationId xmlns:p14="http://schemas.microsoft.com/office/powerpoint/2010/main" val="2824286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BD824-6FF0-41A1-8DBC-5FA8A943D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FESR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B4524E-1D1D-4F26-A614-54E24717A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346" y="1479115"/>
            <a:ext cx="7886700" cy="468105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Adoption, annual review and publication by GOSA and </a:t>
            </a:r>
            <a:r>
              <a:rPr lang="en-US" dirty="0" err="1"/>
              <a:t>GaDOE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Review and ratings for individual schools and school systems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Comparison to state standards, progress on improved student achievement, and comparable performance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Five-star rating system, with rankings from “5 = Excellent” to “1 = Unsatisfactory”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152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95FBD-96BE-4CCC-B842-E901D097D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FESR System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D5F5004-18E2-41B3-AC80-5384FD478E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2546" y="1488559"/>
            <a:ext cx="8232308" cy="308008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6" name="Content Placeholder 16">
            <a:extLst>
              <a:ext uri="{FF2B5EF4-FFF2-40B4-BE49-F238E27FC236}">
                <a16:creationId xmlns:a16="http://schemas.microsoft.com/office/drawing/2014/main" id="{2824783A-7F09-408B-B002-5A827D52DA4A}"/>
              </a:ext>
            </a:extLst>
          </p:cNvPr>
          <p:cNvSpPr txBox="1">
            <a:spLocks/>
          </p:cNvSpPr>
          <p:nvPr/>
        </p:nvSpPr>
        <p:spPr>
          <a:xfrm>
            <a:off x="722546" y="4818898"/>
            <a:ext cx="8232308" cy="125248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Star rating (0.5 to 5) compares Per Pupil Expenditures (PPE - force ranked and placed on a 0-100 scale) to CCRPI scores</a:t>
            </a:r>
          </a:p>
        </p:txBody>
      </p:sp>
    </p:spTree>
    <p:extLst>
      <p:ext uri="{BB962C8B-B14F-4D97-AF65-F5344CB8AC3E}">
        <p14:creationId xmlns:p14="http://schemas.microsoft.com/office/powerpoint/2010/main" val="3034695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8C6BB-F5DA-43A5-9EDD-0FCF6F1E6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350" y="-13076"/>
            <a:ext cx="7886700" cy="1036120"/>
          </a:xfrm>
        </p:spPr>
        <p:txBody>
          <a:bodyPr/>
          <a:lstStyle/>
          <a:p>
            <a:r>
              <a:rPr lang="en-US" dirty="0"/>
              <a:t>Issues with FESR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91B0EE-B15D-49B3-95CB-6E44C4BA6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5350" y="1023043"/>
            <a:ext cx="7886700" cy="5175626"/>
          </a:xfrm>
        </p:spPr>
        <p:txBody>
          <a:bodyPr>
            <a:normAutofit fontScale="55000" lnSpcReduction="20000"/>
          </a:bodyPr>
          <a:lstStyle/>
          <a:p>
            <a:r>
              <a:rPr lang="en-US" b="1" dirty="0"/>
              <a:t>Ranking per pupil expenditures </a:t>
            </a:r>
          </a:p>
          <a:p>
            <a:pPr lvl="1"/>
            <a:r>
              <a:rPr lang="en-US" dirty="0"/>
              <a:t>Process for fulfilling the “comparable performance” requirement</a:t>
            </a:r>
          </a:p>
          <a:p>
            <a:pPr lvl="1"/>
            <a:r>
              <a:rPr lang="en-US" dirty="0"/>
              <a:t>Does not account for variability in districts</a:t>
            </a:r>
          </a:p>
          <a:p>
            <a:pPr lvl="2"/>
            <a:r>
              <a:rPr lang="en-US" dirty="0"/>
              <a:t>Base costs to operate penalize small and rural districts</a:t>
            </a:r>
          </a:p>
          <a:p>
            <a:pPr lvl="2"/>
            <a:r>
              <a:rPr lang="en-US" dirty="0"/>
              <a:t>Spending needs, in part, related to makeup of school population</a:t>
            </a:r>
          </a:p>
          <a:p>
            <a:pPr lvl="1"/>
            <a:r>
              <a:rPr lang="en-US" dirty="0"/>
              <a:t>Rewards for spending less on students and punishes for spending more on students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b="1" dirty="0"/>
              <a:t>Comparison of spending to achievement</a:t>
            </a:r>
          </a:p>
          <a:p>
            <a:pPr lvl="1"/>
            <a:r>
              <a:rPr lang="en-US" dirty="0"/>
              <a:t>Array of data gives the illusion of a correlation</a:t>
            </a:r>
          </a:p>
          <a:p>
            <a:pPr lvl="1"/>
            <a:r>
              <a:rPr lang="en-US" dirty="0"/>
              <a:t>Statistical evaluation/study needed to understand and make this correlation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b="1" dirty="0"/>
              <a:t>Federal Funding is an inverse of FESR calculation</a:t>
            </a:r>
          </a:p>
          <a:p>
            <a:pPr lvl="1"/>
            <a:r>
              <a:rPr lang="en-US" b="1" dirty="0"/>
              <a:t>Federal: </a:t>
            </a:r>
            <a:r>
              <a:rPr lang="en-US" dirty="0"/>
              <a:t>more funding based on poverty, at-risk populations, and poor performance </a:t>
            </a:r>
          </a:p>
          <a:p>
            <a:pPr lvl="1"/>
            <a:r>
              <a:rPr lang="en-US" b="1" dirty="0"/>
              <a:t>FESR:</a:t>
            </a:r>
            <a:r>
              <a:rPr lang="en-US" dirty="0"/>
              <a:t> High performance vs. low per student cost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b="1" dirty="0"/>
              <a:t>Scope</a:t>
            </a:r>
          </a:p>
          <a:p>
            <a:pPr lvl="1"/>
            <a:r>
              <a:rPr lang="en-US" dirty="0"/>
              <a:t>Simple rating fails to capture the essence of complex data calculations</a:t>
            </a:r>
          </a:p>
          <a:p>
            <a:pPr lvl="1"/>
            <a:r>
              <a:rPr lang="en-US" dirty="0"/>
              <a:t>Unfunded mandate requiring significant time and effort for implementation and management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961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E4F1E-D194-43FC-8F2E-D153F6FE6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221" y="85359"/>
            <a:ext cx="7886700" cy="1325563"/>
          </a:xfrm>
        </p:spPr>
        <p:txBody>
          <a:bodyPr/>
          <a:lstStyle/>
          <a:p>
            <a:r>
              <a:rPr lang="en-US" dirty="0"/>
              <a:t>Proposed 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97E1B0-9541-4CB1-9994-D4E21323D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848" y="1218417"/>
            <a:ext cx="7886700" cy="5055634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Eliminate FESR, which includes the requirement of a star rating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Eliminate the comparison of financial efficiency to achievement, progress, and comparable performance.</a:t>
            </a:r>
          </a:p>
          <a:p>
            <a:pPr marL="0" indent="0">
              <a:buNone/>
            </a:pPr>
            <a:r>
              <a:rPr lang="en-US" dirty="0"/>
              <a:t>  </a:t>
            </a:r>
          </a:p>
          <a:p>
            <a:r>
              <a:rPr lang="en-US" dirty="0"/>
              <a:t>Require financial transparency and information from </a:t>
            </a:r>
            <a:r>
              <a:rPr lang="en-US" dirty="0" err="1"/>
              <a:t>GaDOE</a:t>
            </a:r>
            <a:r>
              <a:rPr lang="en-US" dirty="0"/>
              <a:t> and schools, without the judgment determinations </a:t>
            </a:r>
          </a:p>
          <a:p>
            <a:pPr lvl="1"/>
            <a:r>
              <a:rPr lang="en-US" dirty="0"/>
              <a:t>Financial Transparency Act (2017)</a:t>
            </a:r>
          </a:p>
          <a:p>
            <a:pPr lvl="2"/>
            <a:r>
              <a:rPr lang="en-US" dirty="0"/>
              <a:t>Financial data collected by </a:t>
            </a:r>
            <a:r>
              <a:rPr lang="en-US" dirty="0" err="1"/>
              <a:t>GaDOE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Published on comprehensive dashboard</a:t>
            </a:r>
          </a:p>
          <a:p>
            <a:pPr lvl="2"/>
            <a:r>
              <a:rPr lang="en-US" dirty="0"/>
              <a:t>Overlaps with FESR requirements</a:t>
            </a:r>
          </a:p>
          <a:p>
            <a:pPr marL="914400" lvl="2" indent="0">
              <a:buNone/>
            </a:pPr>
            <a:endParaRPr lang="en-US" dirty="0"/>
          </a:p>
          <a:p>
            <a:pPr lvl="1"/>
            <a:r>
              <a:rPr lang="en-US" dirty="0"/>
              <a:t>Dashboard could be updated to provide information such as CCRPI score (or score components) for quick review and comparison, without making judgment determinations for the consumer. </a:t>
            </a:r>
          </a:p>
          <a:p>
            <a:pPr lvl="1"/>
            <a:endParaRPr lang="en-US" dirty="0"/>
          </a:p>
          <a:p>
            <a:pPr marL="9144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876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BFA8EE71-ACDE-4C8A-892E-BC6D73C7BB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847" y="844053"/>
            <a:ext cx="7375979" cy="4172564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6A914696-CE31-4C9F-BD17-B06EF0D56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708" y="-38434"/>
            <a:ext cx="9202244" cy="842807"/>
          </a:xfrm>
        </p:spPr>
        <p:txBody>
          <a:bodyPr>
            <a:normAutofit/>
          </a:bodyPr>
          <a:lstStyle/>
          <a:p>
            <a:r>
              <a:rPr lang="en-US" sz="2600" dirty="0"/>
              <a:t>Financial Transparency Dashboard: Decatur City </a:t>
            </a: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B5E879B7-1148-46AE-A6A1-EEC42CF8B831}"/>
              </a:ext>
            </a:extLst>
          </p:cNvPr>
          <p:cNvSpPr txBox="1">
            <a:spLocks/>
          </p:cNvSpPr>
          <p:nvPr/>
        </p:nvSpPr>
        <p:spPr>
          <a:xfrm>
            <a:off x="755486" y="5095976"/>
            <a:ext cx="7886700" cy="10964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44883E"/>
                </a:solidFill>
                <a:latin typeface="Arial" panose="020B0604020202020204" pitchFamily="34" charset="0"/>
                <a:ea typeface="Helvetica Neue Medium" panose="02000503000000020004" pitchFamily="2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000" u="sng" dirty="0">
                <a:solidFill>
                  <a:schemeClr val="tx1"/>
                </a:solidFill>
              </a:rPr>
              <a:t>Decatur City Schools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</a:rPr>
              <a:t>FESR:</a:t>
            </a:r>
            <a:r>
              <a:rPr lang="en-US" sz="2000" b="0" dirty="0">
                <a:solidFill>
                  <a:schemeClr val="tx1"/>
                </a:solidFill>
              </a:rPr>
              <a:t> 2.5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</a:rPr>
              <a:t>CCRPI:</a:t>
            </a:r>
            <a:r>
              <a:rPr lang="en-US" sz="2000" b="0" dirty="0">
                <a:solidFill>
                  <a:schemeClr val="tx1"/>
                </a:solidFill>
              </a:rPr>
              <a:t> 88.1 </a:t>
            </a:r>
            <a:r>
              <a:rPr lang="en-US" sz="1700" b="0" dirty="0">
                <a:solidFill>
                  <a:schemeClr val="tx1"/>
                </a:solidFill>
              </a:rPr>
              <a:t>(3-yr avg)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</a:rPr>
              <a:t>PPE:</a:t>
            </a:r>
            <a:r>
              <a:rPr lang="en-US" sz="2000" b="0" dirty="0">
                <a:solidFill>
                  <a:schemeClr val="tx1"/>
                </a:solidFill>
              </a:rPr>
              <a:t>  $11,235.04 </a:t>
            </a:r>
            <a:r>
              <a:rPr lang="en-US" sz="1700" b="0" dirty="0">
                <a:solidFill>
                  <a:schemeClr val="tx1"/>
                </a:solidFill>
              </a:rPr>
              <a:t>(3-yr avg)</a:t>
            </a:r>
          </a:p>
        </p:txBody>
      </p:sp>
    </p:spTree>
    <p:extLst>
      <p:ext uri="{BB962C8B-B14F-4D97-AF65-F5344CB8AC3E}">
        <p14:creationId xmlns:p14="http://schemas.microsoft.com/office/powerpoint/2010/main" val="3037593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A73CBA26-3490-4C71-8195-170244EC2A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698" y="967311"/>
            <a:ext cx="7619280" cy="4863037"/>
          </a:xfrm>
          <a:prstGeom prst="rect">
            <a:avLst/>
          </a:prstGeom>
        </p:spPr>
      </p:pic>
      <p:sp>
        <p:nvSpPr>
          <p:cNvPr id="8" name="Title 5">
            <a:extLst>
              <a:ext uri="{FF2B5EF4-FFF2-40B4-BE49-F238E27FC236}">
                <a16:creationId xmlns:a16="http://schemas.microsoft.com/office/drawing/2014/main" id="{084F0CE9-77CF-4F7A-A81F-068076282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708" y="-38434"/>
            <a:ext cx="9202244" cy="842807"/>
          </a:xfrm>
        </p:spPr>
        <p:txBody>
          <a:bodyPr>
            <a:normAutofit/>
          </a:bodyPr>
          <a:lstStyle/>
          <a:p>
            <a:r>
              <a:rPr lang="en-US" sz="2600" dirty="0"/>
              <a:t>Financial Transparency Dashboard: Decatur City </a:t>
            </a:r>
          </a:p>
        </p:txBody>
      </p:sp>
    </p:spTree>
    <p:extLst>
      <p:ext uri="{BB962C8B-B14F-4D97-AF65-F5344CB8AC3E}">
        <p14:creationId xmlns:p14="http://schemas.microsoft.com/office/powerpoint/2010/main" val="1288987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7AAB9818-E8B4-4403-A1B7-B8A401EAE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824" y="799495"/>
            <a:ext cx="8287176" cy="5213618"/>
          </a:xfrm>
          <a:prstGeom prst="rect">
            <a:avLst/>
          </a:prstGeom>
        </p:spPr>
      </p:pic>
      <p:sp>
        <p:nvSpPr>
          <p:cNvPr id="7" name="Title 5">
            <a:extLst>
              <a:ext uri="{FF2B5EF4-FFF2-40B4-BE49-F238E27FC236}">
                <a16:creationId xmlns:a16="http://schemas.microsoft.com/office/drawing/2014/main" id="{E6554851-DE5D-4D33-8456-2FE085D2E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708" y="-43312"/>
            <a:ext cx="9202244" cy="842807"/>
          </a:xfrm>
        </p:spPr>
        <p:txBody>
          <a:bodyPr>
            <a:normAutofit/>
          </a:bodyPr>
          <a:lstStyle/>
          <a:p>
            <a:r>
              <a:rPr lang="en-US" sz="2600" dirty="0"/>
              <a:t>Financial Transparency Dashboard: Decatur City </a:t>
            </a:r>
          </a:p>
        </p:txBody>
      </p:sp>
    </p:spTree>
    <p:extLst>
      <p:ext uri="{BB962C8B-B14F-4D97-AF65-F5344CB8AC3E}">
        <p14:creationId xmlns:p14="http://schemas.microsoft.com/office/powerpoint/2010/main" val="1875098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4C689073-A7FA-4C6F-B401-9C52312905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511" y="981659"/>
            <a:ext cx="7624351" cy="4949357"/>
          </a:xfrm>
          <a:prstGeom prst="rect">
            <a:avLst/>
          </a:prstGeom>
        </p:spPr>
      </p:pic>
      <p:sp>
        <p:nvSpPr>
          <p:cNvPr id="8" name="Title 5">
            <a:extLst>
              <a:ext uri="{FF2B5EF4-FFF2-40B4-BE49-F238E27FC236}">
                <a16:creationId xmlns:a16="http://schemas.microsoft.com/office/drawing/2014/main" id="{FDDB5F72-2038-4708-9700-9CA3AA065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820" y="0"/>
            <a:ext cx="9202244" cy="842807"/>
          </a:xfrm>
        </p:spPr>
        <p:txBody>
          <a:bodyPr>
            <a:normAutofit/>
          </a:bodyPr>
          <a:lstStyle/>
          <a:p>
            <a:r>
              <a:rPr lang="en-US" sz="2600" dirty="0"/>
              <a:t>Financial Transparency Dashboard: Decatur City </a:t>
            </a:r>
          </a:p>
        </p:txBody>
      </p:sp>
    </p:spTree>
    <p:extLst>
      <p:ext uri="{BB962C8B-B14F-4D97-AF65-F5344CB8AC3E}">
        <p14:creationId xmlns:p14="http://schemas.microsoft.com/office/powerpoint/2010/main" val="3071090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A8EE71-ACDE-4C8A-892E-BC6D73C7BB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84010" y="755426"/>
            <a:ext cx="7886700" cy="4269579"/>
          </a:xfrm>
          <a:prstGeom prst="rect">
            <a:avLst/>
          </a:prstGeom>
        </p:spPr>
      </p:pic>
      <p:sp>
        <p:nvSpPr>
          <p:cNvPr id="8" name="Title 5">
            <a:extLst>
              <a:ext uri="{FF2B5EF4-FFF2-40B4-BE49-F238E27FC236}">
                <a16:creationId xmlns:a16="http://schemas.microsoft.com/office/drawing/2014/main" id="{B5E879B7-1148-46AE-A6A1-EEC42CF8B831}"/>
              </a:ext>
            </a:extLst>
          </p:cNvPr>
          <p:cNvSpPr txBox="1">
            <a:spLocks/>
          </p:cNvSpPr>
          <p:nvPr/>
        </p:nvSpPr>
        <p:spPr>
          <a:xfrm>
            <a:off x="755486" y="5095976"/>
            <a:ext cx="7886700" cy="10964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44883E"/>
                </a:solidFill>
                <a:latin typeface="Arial" panose="020B0604020202020204" pitchFamily="34" charset="0"/>
                <a:ea typeface="Helvetica Neue Medium" panose="02000503000000020004" pitchFamily="2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000" u="sng" dirty="0">
                <a:solidFill>
                  <a:schemeClr val="tx1"/>
                </a:solidFill>
              </a:rPr>
              <a:t>Long County Schools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</a:rPr>
              <a:t>FESR:</a:t>
            </a:r>
            <a:r>
              <a:rPr lang="en-US" sz="2000" b="0" dirty="0">
                <a:solidFill>
                  <a:schemeClr val="tx1"/>
                </a:solidFill>
              </a:rPr>
              <a:t> 4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</a:rPr>
              <a:t>CCRPI:</a:t>
            </a:r>
            <a:r>
              <a:rPr lang="en-US" sz="2000" b="0" dirty="0">
                <a:solidFill>
                  <a:schemeClr val="tx1"/>
                </a:solidFill>
              </a:rPr>
              <a:t> 71.2 </a:t>
            </a:r>
            <a:r>
              <a:rPr lang="en-US" sz="1700" b="0" dirty="0">
                <a:solidFill>
                  <a:schemeClr val="tx1"/>
                </a:solidFill>
              </a:rPr>
              <a:t>(3-yr avg)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</a:rPr>
              <a:t>PPE:</a:t>
            </a:r>
            <a:r>
              <a:rPr lang="en-US" sz="2000" b="0" dirty="0">
                <a:solidFill>
                  <a:schemeClr val="tx1"/>
                </a:solidFill>
              </a:rPr>
              <a:t>  $7,343.87 </a:t>
            </a:r>
            <a:r>
              <a:rPr lang="en-US" sz="1700" b="0" dirty="0">
                <a:solidFill>
                  <a:schemeClr val="tx1"/>
                </a:solidFill>
              </a:rPr>
              <a:t>(3-yr avg)</a:t>
            </a: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3C2685CE-5603-4BEB-8B17-01421834D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708" y="-38434"/>
            <a:ext cx="9202244" cy="842807"/>
          </a:xfrm>
        </p:spPr>
        <p:txBody>
          <a:bodyPr>
            <a:normAutofit/>
          </a:bodyPr>
          <a:lstStyle/>
          <a:p>
            <a:r>
              <a:rPr lang="en-US" sz="2600" dirty="0"/>
              <a:t>Financial Transparency Dashboard: Long County</a:t>
            </a:r>
          </a:p>
        </p:txBody>
      </p:sp>
    </p:spTree>
    <p:extLst>
      <p:ext uri="{BB962C8B-B14F-4D97-AF65-F5344CB8AC3E}">
        <p14:creationId xmlns:p14="http://schemas.microsoft.com/office/powerpoint/2010/main" val="14090935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3CBA26-3490-4C71-8195-170244EC2A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44698" y="1049502"/>
            <a:ext cx="7752990" cy="4839569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424F4741-B632-43AE-BBCC-5DDE5B5D3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708" y="-38434"/>
            <a:ext cx="9202244" cy="842807"/>
          </a:xfrm>
        </p:spPr>
        <p:txBody>
          <a:bodyPr>
            <a:normAutofit/>
          </a:bodyPr>
          <a:lstStyle/>
          <a:p>
            <a:r>
              <a:rPr lang="en-US" sz="2600" dirty="0"/>
              <a:t>Financial Transparency Dashboard: Long County</a:t>
            </a:r>
          </a:p>
        </p:txBody>
      </p:sp>
    </p:spTree>
    <p:extLst>
      <p:ext uri="{BB962C8B-B14F-4D97-AF65-F5344CB8AC3E}">
        <p14:creationId xmlns:p14="http://schemas.microsoft.com/office/powerpoint/2010/main" val="32780153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AAB9818-E8B4-4403-A1B7-B8A401EAEA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58129" y="822191"/>
            <a:ext cx="8284565" cy="5213618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38A31674-66F1-4395-AF4E-A8DC32E77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708" y="-38434"/>
            <a:ext cx="9202244" cy="842807"/>
          </a:xfrm>
        </p:spPr>
        <p:txBody>
          <a:bodyPr>
            <a:normAutofit/>
          </a:bodyPr>
          <a:lstStyle/>
          <a:p>
            <a:r>
              <a:rPr lang="en-US" sz="2600" dirty="0"/>
              <a:t>Financial Transparency Dashboard: Long County</a:t>
            </a:r>
          </a:p>
        </p:txBody>
      </p:sp>
    </p:spTree>
    <p:extLst>
      <p:ext uri="{BB962C8B-B14F-4D97-AF65-F5344CB8AC3E}">
        <p14:creationId xmlns:p14="http://schemas.microsoft.com/office/powerpoint/2010/main" val="18508367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C689073-A7FA-4C6F-B401-9C52312905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39567" y="1049278"/>
            <a:ext cx="7707295" cy="4848183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40FACEF2-877C-4AC1-A962-FF87659C8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708" y="-38434"/>
            <a:ext cx="9202244" cy="842807"/>
          </a:xfrm>
        </p:spPr>
        <p:txBody>
          <a:bodyPr>
            <a:normAutofit/>
          </a:bodyPr>
          <a:lstStyle/>
          <a:p>
            <a:r>
              <a:rPr lang="en-US" sz="2600" dirty="0"/>
              <a:t>Financial Transparency Dashboard: Long County</a:t>
            </a:r>
          </a:p>
        </p:txBody>
      </p:sp>
    </p:spTree>
    <p:extLst>
      <p:ext uri="{BB962C8B-B14F-4D97-AF65-F5344CB8AC3E}">
        <p14:creationId xmlns:p14="http://schemas.microsoft.com/office/powerpoint/2010/main" val="58499064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B18E1A31-6D72-4558-90E8-6C855C502C53}"/>
</file>

<file path=customXml/itemProps2.xml><?xml version="1.0" encoding="utf-8"?>
<ds:datastoreItem xmlns:ds="http://schemas.openxmlformats.org/officeDocument/2006/customXml" ds:itemID="{A0452ACC-DE88-46CD-970B-53920CD2D147}"/>
</file>

<file path=customXml/itemProps3.xml><?xml version="1.0" encoding="utf-8"?>
<ds:datastoreItem xmlns:ds="http://schemas.openxmlformats.org/officeDocument/2006/customXml" ds:itemID="{71255FFB-99D1-40E8-8077-1D516A3953EE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1751</TotalTime>
  <Words>455</Words>
  <Application>Microsoft Office PowerPoint</Application>
  <PresentationFormat>On-screen Show (4:3)</PresentationFormat>
  <Paragraphs>63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Arial Black</vt:lpstr>
      <vt:lpstr>Calibri</vt:lpstr>
      <vt:lpstr>Wingdings</vt:lpstr>
      <vt:lpstr>1_Office Theme</vt:lpstr>
      <vt:lpstr>Financial Efficiency Star Rating</vt:lpstr>
      <vt:lpstr>Objective</vt:lpstr>
      <vt:lpstr>FESR Requirements</vt:lpstr>
      <vt:lpstr>FESR System</vt:lpstr>
      <vt:lpstr>Issues with FESR</vt:lpstr>
      <vt:lpstr>Proposed Solutions</vt:lpstr>
      <vt:lpstr>Financial Transparency Dashboard: Decatur City </vt:lpstr>
      <vt:lpstr>Financial Transparency Dashboard: Decatur City </vt:lpstr>
      <vt:lpstr>Financial Transparency Dashboard: Decatur City </vt:lpstr>
      <vt:lpstr>Financial Transparency Dashboard: Decatur City </vt:lpstr>
      <vt:lpstr>Financial Transparency Dashboard: Long County</vt:lpstr>
      <vt:lpstr>Financial Transparency Dashboard: Long County</vt:lpstr>
      <vt:lpstr>Financial Transparency Dashboard: Long County</vt:lpstr>
      <vt:lpstr>Financial Transparency Dashboard: Long County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FESR 11 06 19 GADOE</dc:title>
  <dc:creator>Jason Clay</dc:creator>
  <cp:lastModifiedBy>Tiffany Taylor</cp:lastModifiedBy>
  <cp:revision>25</cp:revision>
  <cp:lastPrinted>2019-11-04T17:55:43Z</cp:lastPrinted>
  <dcterms:created xsi:type="dcterms:W3CDTF">2019-04-12T17:52:43Z</dcterms:created>
  <dcterms:modified xsi:type="dcterms:W3CDTF">2019-11-05T21:04:56Z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