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customXml/itemProps1.xml" ContentType="application/vnd.openxmlformats-officedocument.customXmlProperties+xml"/>
  <Default Extension="rels" ContentType="application/vnd.openxmlformats-package.relationships+xml"/>
  <Override PartName="/ppt/slideLayouts/slideLayout2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xml" ContentType="application/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5.xml" ContentType="application/vnd.openxmlformats-officedocument.presentationml.slide+xml"/>
  <Override PartName="/customXml/itemProps2.xml" ContentType="application/vnd.openxmlformats-officedocument.customXmlProperties+xml"/>
  <Override PartName="/ppt/slideLayouts/slideLayout5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3" Type="http://schemas.openxmlformats.org/officeDocument/2006/relationships/presProps" Target="pres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2" Type="http://schemas.openxmlformats.org/officeDocument/2006/relationships/viewProps" Target="viewProps.xml"/><Relationship Id="rId16" Type="http://schemas.openxmlformats.org/officeDocument/2006/relationships/customXml" Target="../customXml/item3.xml"/><Relationship Id="rId11" Type="http://schemas.openxmlformats.org/officeDocument/2006/relationships/slide" Target="slides/slide6.xml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15" Type="http://schemas.openxmlformats.org/officeDocument/2006/relationships/customXml" Target="../customXml/item2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6041678286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604167828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6041678286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604167828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604167828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604167828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604167828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604167828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6041678286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604167828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6041678286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6041678286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6041678286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6041678286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502963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Felony Disenfranchisement in Georgia</a:t>
            </a:r>
            <a:endParaRPr sz="30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592513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400">
                <a:solidFill>
                  <a:schemeClr val="dk1"/>
                </a:solidFill>
              </a:rPr>
              <a:t>“Felony disenfranchisement prevented 265k Georgians from voting in 2018. </a:t>
            </a:r>
            <a:endParaRPr i="1" sz="1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400">
                <a:solidFill>
                  <a:schemeClr val="dk1"/>
                </a:solidFill>
              </a:rPr>
              <a:t>85% of those disenfranchised were living in the community under correctional supervision.”</a:t>
            </a:r>
            <a:endParaRPr sz="140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2050" y="474859"/>
            <a:ext cx="5339902" cy="234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45030"/>
            <a:ext cx="7993938" cy="412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Numbers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600">
                <a:solidFill>
                  <a:schemeClr val="dk1"/>
                </a:solidFill>
              </a:rPr>
              <a:t>In 2018, over </a:t>
            </a:r>
            <a:r>
              <a:rPr b="1" i="1" lang="en" sz="1600">
                <a:solidFill>
                  <a:schemeClr val="dk1"/>
                </a:solidFill>
              </a:rPr>
              <a:t>266,000</a:t>
            </a:r>
            <a:r>
              <a:rPr i="1" lang="en" sz="1600">
                <a:solidFill>
                  <a:schemeClr val="dk1"/>
                </a:solidFill>
              </a:rPr>
              <a:t> Georgians could not vote due to felony disenfranchisement</a:t>
            </a:r>
            <a:endParaRPr i="1" sz="1600">
              <a:solidFill>
                <a:schemeClr val="dk1"/>
              </a:solidFill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211,511 </a:t>
            </a:r>
            <a:r>
              <a:rPr lang="en" sz="1600">
                <a:solidFill>
                  <a:schemeClr val="dk1"/>
                </a:solidFill>
              </a:rPr>
              <a:t>were under correctional supervision (79.4%) while living in their community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b="1" lang="en" sz="1600">
                <a:solidFill>
                  <a:schemeClr val="dk1"/>
                </a:solidFill>
              </a:rPr>
              <a:t>188,511</a:t>
            </a:r>
            <a:r>
              <a:rPr lang="en" sz="1600">
                <a:solidFill>
                  <a:schemeClr val="dk1"/>
                </a:solidFill>
              </a:rPr>
              <a:t> people were on felony probation and living in their community</a:t>
            </a:r>
            <a:r>
              <a:rPr b="1" i="1" lang="en" sz="1600">
                <a:solidFill>
                  <a:schemeClr val="dk1"/>
                </a:solidFill>
              </a:rPr>
              <a:t> </a:t>
            </a:r>
            <a:endParaRPr sz="1600">
              <a:solidFill>
                <a:schemeClr val="dk1"/>
              </a:solidFill>
            </a:endParaRPr>
          </a:p>
          <a:p>
            <a:pPr indent="-330200" lvl="2" marL="13716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</a:pPr>
            <a:r>
              <a:rPr lang="en" sz="1600">
                <a:solidFill>
                  <a:schemeClr val="dk1"/>
                </a:solidFill>
              </a:rPr>
              <a:t>31.9% (64,579) for felony drug offenses (possession, sale, etc.)</a:t>
            </a:r>
            <a:endParaRPr sz="1600">
              <a:solidFill>
                <a:schemeClr val="dk1"/>
              </a:solidFill>
            </a:endParaRPr>
          </a:p>
          <a:p>
            <a:pPr indent="-330200" lvl="3" marL="18288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25% for drug possession (50,605)</a:t>
            </a:r>
            <a:endParaRPr sz="1600">
              <a:solidFill>
                <a:schemeClr val="dk1"/>
              </a:solidFill>
            </a:endParaRPr>
          </a:p>
          <a:p>
            <a:pPr indent="-330200" lvl="3" marL="18288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7% for drug sale</a:t>
            </a:r>
            <a:endParaRPr sz="1600">
              <a:solidFill>
                <a:schemeClr val="dk1"/>
              </a:solidFill>
            </a:endParaRPr>
          </a:p>
          <a:p>
            <a:pPr indent="-330200" lvl="2" marL="13716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</a:pPr>
            <a:r>
              <a:rPr lang="en" sz="1600">
                <a:solidFill>
                  <a:schemeClr val="dk1"/>
                </a:solidFill>
              </a:rPr>
              <a:t>35.4% (71,667) for property offenses (burglary, vehicle theft, fraud, etc)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b="1" lang="en" sz="1600">
                <a:solidFill>
                  <a:schemeClr val="dk1"/>
                </a:solidFill>
              </a:rPr>
              <a:t>23,000</a:t>
            </a:r>
            <a:r>
              <a:rPr lang="en" sz="1600">
                <a:solidFill>
                  <a:schemeClr val="dk1"/>
                </a:solidFill>
              </a:rPr>
              <a:t> Georgians were on felony parole (approx.) (8.7%)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rgbClr val="333333"/>
                </a:solidFill>
                <a:highlight>
                  <a:srgbClr val="FFFFFF"/>
                </a:highlight>
              </a:rPr>
              <a:t>Probation sentences in Georgia average </a:t>
            </a:r>
            <a:r>
              <a:rPr b="1" lang="en" sz="1600">
                <a:solidFill>
                  <a:srgbClr val="333333"/>
                </a:solidFill>
                <a:highlight>
                  <a:srgbClr val="FFFFFF"/>
                </a:highlight>
              </a:rPr>
              <a:t>6.3 years</a:t>
            </a:r>
            <a:r>
              <a:rPr lang="en" sz="1600">
                <a:solidFill>
                  <a:srgbClr val="333333"/>
                </a:solidFill>
                <a:highlight>
                  <a:srgbClr val="FFFFFF"/>
                </a:highlight>
              </a:rPr>
              <a:t>, near double the US average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54,806</a:t>
            </a:r>
            <a:r>
              <a:rPr lang="en" sz="1600">
                <a:solidFill>
                  <a:schemeClr val="dk1"/>
                </a:solidFill>
              </a:rPr>
              <a:t> Georgians were disenfranchised due to felony incarceration (20.6%)</a:t>
            </a:r>
            <a:endParaRPr b="1" sz="1600">
              <a:solidFill>
                <a:schemeClr val="dk1"/>
              </a:solidFill>
            </a:endParaRPr>
          </a:p>
          <a:p>
            <a:pPr indent="-330200" lvl="1" marL="9144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47% of 2018 prison admissions (8,575) were non-violent crimes (property, drug)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6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388688"/>
            <a:ext cx="8991600" cy="4366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7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087" y="528013"/>
            <a:ext cx="8587825" cy="408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8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188" y="76200"/>
            <a:ext cx="7805630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7" name="Google Shape;97;p19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947" y="88437"/>
            <a:ext cx="8074117" cy="496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4" name="Google Shape;104;p20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488" y="76200"/>
            <a:ext cx="7709025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6015000-3A07-4372-A020-10EDFD8DA893}"/>
</file>

<file path=customXml/itemProps2.xml><?xml version="1.0" encoding="utf-8"?>
<ds:datastoreItem xmlns:ds="http://schemas.openxmlformats.org/officeDocument/2006/customXml" ds:itemID="{32D6E713-C9DE-446E-9587-D2A339237129}"/>
</file>

<file path=customXml/itemProps3.xml><?xml version="1.0" encoding="utf-8"?>
<ds:datastoreItem xmlns:ds="http://schemas.openxmlformats.org/officeDocument/2006/customXml" ds:itemID="{F9D159E6-0C32-460A-BD7F-E03ABFDD545E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Felony Disenfrachisement in Georgia - Senate Study Committee Hearing </dc:title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