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charts/colors6.xml" ContentType="application/vnd.ms-office.chartcolorstyle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charts/colors2.xml" ContentType="application/vnd.ms-office.chartcolorstyl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style5.xml" ContentType="application/vnd.ms-office.chartstyl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rawings/drawing1.xml" ContentType="application/vnd.openxmlformats-officedocument.drawingml.chartshapes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charts/colors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charts/colors3.xml" ContentType="application/vnd.ms-office.chartcolor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olors1.xml" ContentType="application/vnd.ms-office.chartcolorstyle+xml"/>
  <Default Extension="tiff" ContentType="image/tiff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4.xml" ContentType="application/vnd.openxmlformats-officedocument.drawingml.chart+xml"/>
  <Override PartName="/ppt/charts/style6.xml" ContentType="application/vnd.ms-office.chartstyl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4.xml" ContentType="application/vnd.ms-office.chart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style2.xml" ContentType="application/vnd.ms-office.chartstyl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Default Extension="rels" ContentType="application/vnd.openxmlformats-package.relationships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charts/colors4.xml" ContentType="application/vnd.ms-office.chartcolorstyl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style3.xml" ContentType="application/vnd.ms-office.chartstyl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  <p:sldMasterId id="2147483696" r:id="rId2"/>
    <p:sldMasterId id="2147483708" r:id="rId3"/>
  </p:sldMasterIdLst>
  <p:notesMasterIdLst>
    <p:notesMasterId r:id="rId17"/>
  </p:notesMasterIdLst>
  <p:handoutMasterIdLst>
    <p:handoutMasterId r:id="rId18"/>
  </p:handoutMasterIdLst>
  <p:sldIdLst>
    <p:sldId id="256" r:id="rId4"/>
    <p:sldId id="310" r:id="rId5"/>
    <p:sldId id="342" r:id="rId6"/>
    <p:sldId id="347" r:id="rId7"/>
    <p:sldId id="355" r:id="rId8"/>
    <p:sldId id="348" r:id="rId9"/>
    <p:sldId id="349" r:id="rId10"/>
    <p:sldId id="350" r:id="rId11"/>
    <p:sldId id="351" r:id="rId12"/>
    <p:sldId id="353" r:id="rId13"/>
    <p:sldId id="354" r:id="rId14"/>
    <p:sldId id="359" r:id="rId15"/>
    <p:sldId id="339" r:id="rId16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phanie Flowers" initials="SF" lastIdx="1" clrIdx="0">
    <p:extLst>
      <p:ext uri="{19B8F6BF-5375-455C-9EA6-DF929625EA0E}">
        <p15:presenceInfo xmlns:p15="http://schemas.microsoft.com/office/powerpoint/2012/main" userId="3ca77861f3b94a1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6" autoAdjust="0"/>
    <p:restoredTop sz="88763" autoAdjust="0"/>
  </p:normalViewPr>
  <p:slideViewPr>
    <p:cSldViewPr snapToGrid="0">
      <p:cViewPr varScale="1">
        <p:scale>
          <a:sx n="86" d="100"/>
          <a:sy n="86" d="100"/>
        </p:scale>
        <p:origin x="15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26" Type="http://schemas.openxmlformats.org/officeDocument/2006/relationships/customXml" Target="../customXml/item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ustomXml" Target="../customXml/item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fredjones/Documents/GA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fredjones/Documents/GA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fredjones/Documents/GA%20Da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fredjones/Documents/GA%20Dat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fredjones/Documents/GA%20Data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/>
              <a:t>All 3rd - 8th Grade Students</a:t>
            </a:r>
          </a:p>
        </c:rich>
      </c:tx>
      <c:layout>
        <c:manualLayout>
          <c:xMode val="edge"/>
          <c:yMode val="edge"/>
          <c:x val="0.33558080628866366"/>
          <c:y val="4.79034581252887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Sheet1!$B$6</c:f>
              <c:strCache>
                <c:ptCount val="1"/>
                <c:pt idx="0">
                  <c:v>All Students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Sheet1!$C$4:$H$5</c:f>
              <c:strCache>
                <c:ptCount val="6"/>
                <c:pt idx="0">
                  <c:v>3rd </c:v>
                </c:pt>
                <c:pt idx="1">
                  <c:v>4th </c:v>
                </c:pt>
                <c:pt idx="2">
                  <c:v>5th </c:v>
                </c:pt>
                <c:pt idx="3">
                  <c:v>6th </c:v>
                </c:pt>
                <c:pt idx="4">
                  <c:v>7th </c:v>
                </c:pt>
                <c:pt idx="5">
                  <c:v>8th </c:v>
                </c:pt>
              </c:strCache>
            </c:strRef>
          </c:cat>
          <c:val>
            <c:numRef>
              <c:f>Sheet1!$C$6:$H$6</c:f>
              <c:numCache>
                <c:formatCode>0%</c:formatCode>
                <c:ptCount val="6"/>
                <c:pt idx="0">
                  <c:v>0.37</c:v>
                </c:pt>
                <c:pt idx="1">
                  <c:v>0.41</c:v>
                </c:pt>
                <c:pt idx="2">
                  <c:v>0.41</c:v>
                </c:pt>
                <c:pt idx="3">
                  <c:v>0.39</c:v>
                </c:pt>
                <c:pt idx="4">
                  <c:v>0.38</c:v>
                </c:pt>
                <c:pt idx="5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46-DF43-BB2C-36EDE03F1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90273551"/>
        <c:axId val="880761631"/>
      </c:barChart>
      <c:catAx>
        <c:axId val="890273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0761631"/>
        <c:crosses val="autoZero"/>
        <c:auto val="1"/>
        <c:lblAlgn val="ctr"/>
        <c:lblOffset val="100"/>
        <c:noMultiLvlLbl val="0"/>
      </c:catAx>
      <c:valAx>
        <c:axId val="880761631"/>
        <c:scaling>
          <c:orientation val="minMax"/>
          <c:max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273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All 3</a:t>
            </a:r>
            <a:r>
              <a:rPr lang="en-US" sz="1800" b="1" baseline="30000" dirty="0">
                <a:solidFill>
                  <a:schemeClr val="tx1"/>
                </a:solidFill>
              </a:rPr>
              <a:t>rd</a:t>
            </a:r>
            <a:r>
              <a:rPr lang="en-US" sz="1800" b="1" baseline="0" dirty="0">
                <a:solidFill>
                  <a:schemeClr val="tx1"/>
                </a:solidFill>
              </a:rPr>
              <a:t> – 8</a:t>
            </a:r>
            <a:r>
              <a:rPr lang="en-US" sz="1800" b="1" baseline="30000" dirty="0">
                <a:solidFill>
                  <a:schemeClr val="tx1"/>
                </a:solidFill>
              </a:rPr>
              <a:t>th</a:t>
            </a:r>
            <a:r>
              <a:rPr lang="en-US" sz="1800" b="1" baseline="0" dirty="0">
                <a:solidFill>
                  <a:schemeClr val="tx1"/>
                </a:solidFill>
              </a:rPr>
              <a:t> Grade</a:t>
            </a:r>
            <a:r>
              <a:rPr lang="en-US" sz="1800" b="1" dirty="0">
                <a:solidFill>
                  <a:schemeClr val="tx1"/>
                </a:solidFill>
              </a:rPr>
              <a:t> Students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Sheet1!$B$17</c:f>
              <c:strCache>
                <c:ptCount val="1"/>
                <c:pt idx="0">
                  <c:v>All Students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Sheet1!$C$15:$H$16</c:f>
              <c:strCache>
                <c:ptCount val="6"/>
                <c:pt idx="0">
                  <c:v>3rd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</c:v>
                </c:pt>
                <c:pt idx="5">
                  <c:v>8th </c:v>
                </c:pt>
              </c:strCache>
            </c:strRef>
          </c:cat>
          <c:val>
            <c:numRef>
              <c:f>Sheet1!$C$17:$H$17</c:f>
              <c:numCache>
                <c:formatCode>0%</c:formatCode>
                <c:ptCount val="6"/>
                <c:pt idx="0">
                  <c:v>0.46</c:v>
                </c:pt>
                <c:pt idx="1">
                  <c:v>0.47</c:v>
                </c:pt>
                <c:pt idx="2">
                  <c:v>0.39</c:v>
                </c:pt>
                <c:pt idx="3">
                  <c:v>0.38</c:v>
                </c:pt>
                <c:pt idx="4">
                  <c:v>0.43</c:v>
                </c:pt>
                <c:pt idx="5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80-C044-89C8-06F0548C93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9834607"/>
        <c:axId val="854906511"/>
      </c:barChart>
      <c:catAx>
        <c:axId val="759834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906511"/>
        <c:crosses val="autoZero"/>
        <c:auto val="1"/>
        <c:lblAlgn val="ctr"/>
        <c:lblOffset val="100"/>
        <c:noMultiLvlLbl val="0"/>
      </c:catAx>
      <c:valAx>
        <c:axId val="854906511"/>
        <c:scaling>
          <c:orientation val="minMax"/>
          <c:max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9834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3rd - 8th Grade Opportunity Gap Results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Sheet1!$B$11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Sheet1!$C$10:$H$10</c:f>
              <c:strCache>
                <c:ptCount val="6"/>
                <c:pt idx="0">
                  <c:v>3rd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</c:v>
                </c:pt>
                <c:pt idx="5">
                  <c:v>8th</c:v>
                </c:pt>
              </c:strCache>
            </c:strRef>
          </c:cat>
          <c:val>
            <c:numRef>
              <c:f>Sheet1!$C$11:$H$11</c:f>
              <c:numCache>
                <c:formatCode>0%</c:formatCode>
                <c:ptCount val="6"/>
                <c:pt idx="0">
                  <c:v>0.23</c:v>
                </c:pt>
                <c:pt idx="1">
                  <c:v>0.26</c:v>
                </c:pt>
                <c:pt idx="2">
                  <c:v>0.27</c:v>
                </c:pt>
                <c:pt idx="3">
                  <c:v>0.24</c:v>
                </c:pt>
                <c:pt idx="4">
                  <c:v>0.24</c:v>
                </c:pt>
                <c:pt idx="5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F5-E141-91C9-469A88342961}"/>
            </c:ext>
          </c:extLst>
        </c:ser>
        <c:ser>
          <c:idx val="1"/>
          <c:order val="1"/>
          <c:tx>
            <c:strRef>
              <c:f>Sheet1!$B$12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Sheet1!$C$10:$H$10</c:f>
              <c:strCache>
                <c:ptCount val="6"/>
                <c:pt idx="0">
                  <c:v>3rd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</c:v>
                </c:pt>
                <c:pt idx="5">
                  <c:v>8th</c:v>
                </c:pt>
              </c:strCache>
            </c:strRef>
          </c:cat>
          <c:val>
            <c:numRef>
              <c:f>Sheet1!$C$12:$H$12</c:f>
              <c:numCache>
                <c:formatCode>0%</c:formatCode>
                <c:ptCount val="6"/>
                <c:pt idx="0">
                  <c:v>0.52</c:v>
                </c:pt>
                <c:pt idx="1">
                  <c:v>0.55000000000000004</c:v>
                </c:pt>
                <c:pt idx="2">
                  <c:v>0.56000000000000005</c:v>
                </c:pt>
                <c:pt idx="3">
                  <c:v>0.52</c:v>
                </c:pt>
                <c:pt idx="4">
                  <c:v>0.5</c:v>
                </c:pt>
                <c:pt idx="5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F5-E141-91C9-469A883429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91569039"/>
        <c:axId val="892050095"/>
      </c:barChart>
      <c:catAx>
        <c:axId val="8915690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2050095"/>
        <c:crosses val="autoZero"/>
        <c:auto val="1"/>
        <c:lblAlgn val="ctr"/>
        <c:lblOffset val="100"/>
        <c:noMultiLvlLbl val="0"/>
      </c:catAx>
      <c:valAx>
        <c:axId val="892050095"/>
        <c:scaling>
          <c:orientation val="minMax"/>
          <c:max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15690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baseline="0">
                <a:solidFill>
                  <a:schemeClr val="tx1"/>
                </a:solidFill>
              </a:rPr>
              <a:t> 3rd - 8th Grade Opportunity Gap Results</a:t>
            </a:r>
            <a:endParaRPr lang="en-US" sz="1800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Sheet1!$B$21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Sheet1!$C$20:$H$20</c:f>
              <c:strCache>
                <c:ptCount val="6"/>
                <c:pt idx="0">
                  <c:v>3rd 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</c:v>
                </c:pt>
                <c:pt idx="5">
                  <c:v>8th</c:v>
                </c:pt>
              </c:strCache>
            </c:strRef>
          </c:cat>
          <c:val>
            <c:numRef>
              <c:f>Sheet1!$C$21:$H$21</c:f>
              <c:numCache>
                <c:formatCode>0%</c:formatCode>
                <c:ptCount val="6"/>
                <c:pt idx="0">
                  <c:v>0.28999999999999998</c:v>
                </c:pt>
                <c:pt idx="1">
                  <c:v>0.28999999999999998</c:v>
                </c:pt>
                <c:pt idx="2">
                  <c:v>0.22</c:v>
                </c:pt>
                <c:pt idx="3">
                  <c:v>0.2</c:v>
                </c:pt>
                <c:pt idx="4">
                  <c:v>0.25</c:v>
                </c:pt>
                <c:pt idx="5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65-B147-BCB9-796B779C64EC}"/>
            </c:ext>
          </c:extLst>
        </c:ser>
        <c:ser>
          <c:idx val="1"/>
          <c:order val="1"/>
          <c:tx>
            <c:strRef>
              <c:f>Sheet1!$B$22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Sheet1!$C$20:$H$20</c:f>
              <c:strCache>
                <c:ptCount val="6"/>
                <c:pt idx="0">
                  <c:v>3rd 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</c:v>
                </c:pt>
                <c:pt idx="5">
                  <c:v>8th</c:v>
                </c:pt>
              </c:strCache>
            </c:strRef>
          </c:cat>
          <c:val>
            <c:numRef>
              <c:f>Sheet1!$C$22:$H$22</c:f>
              <c:numCache>
                <c:formatCode>0%</c:formatCode>
                <c:ptCount val="6"/>
                <c:pt idx="0">
                  <c:v>0.61</c:v>
                </c:pt>
                <c:pt idx="1">
                  <c:v>0.55000000000000004</c:v>
                </c:pt>
                <c:pt idx="2">
                  <c:v>0.53</c:v>
                </c:pt>
                <c:pt idx="3">
                  <c:v>0.53</c:v>
                </c:pt>
                <c:pt idx="4">
                  <c:v>0.59</c:v>
                </c:pt>
                <c:pt idx="5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65-B147-BCB9-796B779C64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93397903"/>
        <c:axId val="922873295"/>
      </c:barChart>
      <c:catAx>
        <c:axId val="893397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2873295"/>
        <c:crosses val="autoZero"/>
        <c:auto val="1"/>
        <c:lblAlgn val="ctr"/>
        <c:lblOffset val="100"/>
        <c:noMultiLvlLbl val="0"/>
      </c:catAx>
      <c:valAx>
        <c:axId val="922873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33979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tx1"/>
                </a:solidFill>
              </a:rPr>
              <a:t>ACT</a:t>
            </a:r>
            <a:r>
              <a:rPr lang="en-US" b="1" baseline="0" dirty="0">
                <a:solidFill>
                  <a:schemeClr val="tx1"/>
                </a:solidFill>
              </a:rPr>
              <a:t> Test Scores</a:t>
            </a:r>
            <a:endParaRPr lang="en-US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Sheet1!$B$38</c:f>
              <c:strCache>
                <c:ptCount val="1"/>
                <c:pt idx="0">
                  <c:v>All Students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Sheet1!$C$37:$E$37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Sheet1!$C$38:$E$38</c:f>
              <c:numCache>
                <c:formatCode>General</c:formatCode>
                <c:ptCount val="3"/>
                <c:pt idx="0">
                  <c:v>20.8</c:v>
                </c:pt>
                <c:pt idx="1">
                  <c:v>21</c:v>
                </c:pt>
                <c:pt idx="2">
                  <c:v>20.8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A3-0045-9906-19892DE8110B}"/>
            </c:ext>
          </c:extLst>
        </c:ser>
        <c:ser>
          <c:idx val="1"/>
          <c:order val="1"/>
          <c:tx>
            <c:strRef>
              <c:f>Sheet1!$B$39</c:f>
              <c:strCache>
                <c:ptCount val="1"/>
                <c:pt idx="0">
                  <c:v>Univ. of GA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Sheet1!$C$37:$E$37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Sheet1!$C$39:$E$39</c:f>
              <c:numCache>
                <c:formatCode>General</c:formatCode>
                <c:ptCount val="3"/>
                <c:pt idx="0">
                  <c:v>28</c:v>
                </c:pt>
                <c:pt idx="1">
                  <c:v>28</c:v>
                </c:pt>
                <c:pt idx="2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A3-0045-9906-19892DE8110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951013871"/>
        <c:axId val="1965491823"/>
      </c:lineChart>
      <c:catAx>
        <c:axId val="1951013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5491823"/>
        <c:crosses val="autoZero"/>
        <c:auto val="1"/>
        <c:lblAlgn val="ctr"/>
        <c:lblOffset val="100"/>
        <c:noMultiLvlLbl val="0"/>
      </c:catAx>
      <c:valAx>
        <c:axId val="1965491823"/>
        <c:scaling>
          <c:orientation val="minMax"/>
          <c:min val="1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10138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tx1"/>
                </a:solidFill>
              </a:rPr>
              <a:t>Per</a:t>
            </a:r>
            <a:r>
              <a:rPr lang="en-US" b="1" baseline="0" dirty="0">
                <a:solidFill>
                  <a:schemeClr val="tx1"/>
                </a:solidFill>
              </a:rPr>
              <a:t>-Pupil Expenditures</a:t>
            </a:r>
            <a:endParaRPr lang="en-US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Sheet1!$A$49</c:f>
              <c:strCache>
                <c:ptCount val="1"/>
                <c:pt idx="0">
                  <c:v>United States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Sheet1!$B$48:$H$48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Sheet1!$B$49:$H$49</c:f>
              <c:numCache>
                <c:formatCode>"$"#,##0_);[Red]\("$"#,##0\)</c:formatCode>
                <c:ptCount val="7"/>
                <c:pt idx="0">
                  <c:v>11824</c:v>
                </c:pt>
                <c:pt idx="1">
                  <c:v>11864</c:v>
                </c:pt>
                <c:pt idx="2">
                  <c:v>11735</c:v>
                </c:pt>
                <c:pt idx="3">
                  <c:v>11841</c:v>
                </c:pt>
                <c:pt idx="4">
                  <c:v>12156</c:v>
                </c:pt>
                <c:pt idx="5">
                  <c:v>12526</c:v>
                </c:pt>
                <c:pt idx="6">
                  <c:v>12756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C4-7447-A3AF-3D2B03778334}"/>
            </c:ext>
          </c:extLst>
        </c:ser>
        <c:ser>
          <c:idx val="1"/>
          <c:order val="1"/>
          <c:tx>
            <c:strRef>
              <c:f>Sheet1!$A$50</c:f>
              <c:strCache>
                <c:ptCount val="1"/>
                <c:pt idx="0">
                  <c:v>Georgia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Sheet1!$B$48:$H$48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Sheet1!$B$50:$H$50</c:f>
              <c:numCache>
                <c:formatCode>"$"#,##0_);[Red]\("$"#,##0\)</c:formatCode>
                <c:ptCount val="7"/>
                <c:pt idx="0">
                  <c:v>9606</c:v>
                </c:pt>
                <c:pt idx="1">
                  <c:v>9430</c:v>
                </c:pt>
                <c:pt idx="2">
                  <c:v>9394</c:v>
                </c:pt>
                <c:pt idx="3">
                  <c:v>9288</c:v>
                </c:pt>
                <c:pt idx="4">
                  <c:v>9403</c:v>
                </c:pt>
                <c:pt idx="5">
                  <c:v>9742</c:v>
                </c:pt>
                <c:pt idx="6">
                  <c:v>10114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C4-7447-A3AF-3D2B037783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5953071"/>
        <c:axId val="1964635551"/>
      </c:lineChart>
      <c:catAx>
        <c:axId val="1965953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4635551"/>
        <c:crosses val="autoZero"/>
        <c:auto val="1"/>
        <c:lblAlgn val="ctr"/>
        <c:lblOffset val="100"/>
        <c:noMultiLvlLbl val="0"/>
      </c:catAx>
      <c:valAx>
        <c:axId val="1964635551"/>
        <c:scaling>
          <c:orientation val="minMax"/>
          <c:min val="8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_);[Red]\(&quot;$&quot;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5953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0.30265</cdr:x>
      <cdr:y>0.68738</cdr:y>
    </cdr:from>
    <cdr:to>
      <cdr:x>0.70068</cdr:x>
      <cdr:y>0.74659</cdr:y>
    </cdr:to>
    <cdr:sp macro="" textlink="">
      <cdr:nvSpPr>
        <cdr:cNvPr id="2" name="TextBox 4">
          <a:extLst xmlns:a="http://schemas.openxmlformats.org/drawingml/2006/main">
            <a:ext uri="{FF2B5EF4-FFF2-40B4-BE49-F238E27FC236}">
              <a16:creationId xmlns:a16="http://schemas.microsoft.com/office/drawing/2014/main" id="{FAADFFFC-4548-9C44-8499-AEFCE703B0E2}"/>
            </a:ext>
          </a:extLst>
        </cdr:cNvPr>
        <cdr:cNvSpPr txBox="1"/>
      </cdr:nvSpPr>
      <cdr:spPr>
        <a:xfrm xmlns:a="http://schemas.openxmlformats.org/drawingml/2006/main">
          <a:off x="2539022" y="3573281"/>
          <a:ext cx="3339145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/>
            <a:t>Georgia Per Pupil Expenditure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C1505079-5FC1-42F7-B3A9-BCACBDA354E1}" type="datetimeFigureOut">
              <a:rPr lang="en-US" smtClean="0"/>
              <a:t>10/15/19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263FF4E-5996-403D-9D03-93F9AAFF7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046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4F8DC32-F2C6-4D6E-9DAA-E1B7FF049C93}" type="datetimeFigureOut">
              <a:rPr lang="en-US" smtClean="0"/>
              <a:t>10/15/19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70126CAF-D690-439E-BDB5-8B1585734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73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thank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GA senators and Sen. Gail Davenport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Tim </a:t>
            </a:r>
            <a:r>
              <a:rPr lang="en-US" b="0" dirty="0" err="1"/>
              <a:t>Cairl</a:t>
            </a:r>
            <a:r>
              <a:rPr lang="en-US" b="0" dirty="0"/>
              <a:t> who notified us of the meeting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26CAF-D690-439E-BDB5-8B1585734F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39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dirty="0"/>
              <a:t>- Founded in 1867 as the George Peabody Education Fund, eventually merged with three other funds SEF was established to create a public education system in the South to educate newly freed slaves.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Our mission is to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Abadi" panose="020F0502020204030204" pitchFamily="34" charset="0"/>
              </a:rPr>
              <a:t>advance creative solutions that help to ensure equity and excellence in education for low-income students and students of color in the South.</a:t>
            </a:r>
          </a:p>
          <a:p>
            <a:pPr marL="171450" indent="-171450">
              <a:buFontTx/>
              <a:buChar char="-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Abadi" panose="020F0502020204030204" pitchFamily="34" charset="0"/>
              </a:rPr>
              <a:t> Our commitment continues to be to the improvement, transformation and sustainability of public education.  </a:t>
            </a: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br>
              <a:rPr lang="en-US" sz="1100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26CAF-D690-439E-BDB5-8B1585734FE9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404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SEF was established to help the formerly enslaved population and low-income whites receive a quality education by securing buildings, textbooks, and teachers. </a:t>
            </a:r>
          </a:p>
          <a:p>
            <a:pPr marL="171450" indent="-171450">
              <a:buFontTx/>
              <a:buChar char="-"/>
            </a:pPr>
            <a:r>
              <a:rPr lang="en-US" dirty="0"/>
              <a:t>We helped support the development of most of the HBCUs in the South and the K-12 universal public school 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26CAF-D690-439E-BDB5-8B1585734F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6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37% of Georgia’s student population is Black.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26CAF-D690-439E-BDB5-8B1585734F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566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Roughly a $2,500 gap in </a:t>
            </a:r>
            <a:r>
              <a:rPr lang="en-US" dirty="0" err="1"/>
              <a:t>studnet</a:t>
            </a:r>
            <a:r>
              <a:rPr lang="en-US" dirty="0"/>
              <a:t> funding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26CAF-D690-439E-BDB5-8B1585734FE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Funding Matters</a:t>
            </a:r>
          </a:p>
          <a:p>
            <a:pPr marL="171450" indent="-171450">
              <a:buFontTx/>
              <a:buChar char="-"/>
            </a:pPr>
            <a:r>
              <a:rPr lang="en-US" dirty="0"/>
              <a:t>QBE has not been updated for over 30 years and new information shows us the funding necessary to adequately education low-income students today, a large portion of whom are low-income</a:t>
            </a:r>
          </a:p>
          <a:p>
            <a:pPr marL="171450" indent="-171450">
              <a:buFontTx/>
              <a:buChar char="-"/>
            </a:pPr>
            <a:r>
              <a:rPr lang="en-US" dirty="0"/>
              <a:t>Georgia is one of 8 states across the country and one of four states in the South, that do not provide extra funding to school districts for educating low-income students</a:t>
            </a:r>
          </a:p>
          <a:p>
            <a:pPr marL="171450" indent="-171450">
              <a:buFontTx/>
              <a:buChar char="-"/>
            </a:pPr>
            <a:r>
              <a:rPr lang="en-US" dirty="0"/>
              <a:t>Georgia operates to two school privatization programs that annually amount to $75 million in state investments 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Given the poverty level of Georgia’s students, invest in community schools.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Provide extra support to institutions who disproportionally serve Black students, HBCUs.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26CAF-D690-439E-BDB5-8B1585734FE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19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26CAF-D690-439E-BDB5-8B1585734FE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37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63C7B1EA-0C84-4E08-B9CC-184AA19FDC15}" type="datetime1">
              <a:rPr lang="en-US" smtClean="0"/>
              <a:t>10/15/19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r>
              <a:rPr lang="en-US"/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D0A70DE2-E3E2-471D-89A0-FE1039D87E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395372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9B079-7E76-4463-ACF2-68E5D32DE747}" type="datetime1">
              <a:rPr lang="en-US" smtClean="0"/>
              <a:t>10/15/19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E2-E3E2-471D-89A0-FE1039D8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6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42AED-872B-4A10-AC66-E34549771BA7}" type="datetime1">
              <a:rPr lang="en-US" smtClean="0"/>
              <a:t>10/15/19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E2-E3E2-471D-89A0-FE1039D87E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88278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21FCC-B14F-49A2-9A6D-CEF85FB6C158}" type="datetime1">
              <a:rPr lang="en-US" smtClean="0"/>
              <a:t>10/15/19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E2-E3E2-471D-89A0-FE1039D8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54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5555-B567-43B5-B5E6-2F761C28435A}" type="datetime1">
              <a:rPr lang="en-US" smtClean="0"/>
              <a:t>10/15/19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E2-E3E2-471D-89A0-FE1039D8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2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AC49-6CB9-41DF-A5BA-76A6D5888E19}" type="datetime1">
              <a:rPr lang="en-US" smtClean="0"/>
              <a:t>10/15/19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E2-E3E2-471D-89A0-FE1039D8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98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3FE9-0B3A-49EC-A32A-72EA6693FF46}" type="datetime1">
              <a:rPr lang="en-US" smtClean="0"/>
              <a:t>10/15/19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E2-E3E2-471D-89A0-FE1039D8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281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A53A6-9EAF-467E-9F57-03E1BEDEED11}" type="datetime1">
              <a:rPr lang="en-US" smtClean="0"/>
              <a:t>10/15/19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E2-E3E2-471D-89A0-FE1039D8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33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A1F98-43EE-45C0-9CEF-43047E0FB32A}" type="datetime1">
              <a:rPr lang="en-US" smtClean="0"/>
              <a:t>10/15/19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E2-E3E2-471D-89A0-FE1039D8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18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616C-5C44-4B2A-BB7F-EB90A9707625}" type="datetime1">
              <a:rPr lang="en-US" smtClean="0"/>
              <a:t>10/15/19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E2-E3E2-471D-89A0-FE1039D8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72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8E97-6AA4-4080-8546-FB66761E9008}" type="datetime1">
              <a:rPr lang="en-US" smtClean="0"/>
              <a:t>10/15/19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E2-E3E2-471D-89A0-FE1039D8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49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BEF9D-7CD3-4D53-9692-AF29D483477B}" type="datetime1">
              <a:rPr lang="en-US" altLang="en-US" smtClean="0"/>
              <a:t>10/15/19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FF725-F55C-4E84-9EA7-7A3A673178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017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DA460-0671-475B-8608-E4FFA19D4B19}" type="datetime1">
              <a:rPr lang="en-US" altLang="en-US" smtClean="0"/>
              <a:t>10/15/19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280C1-211F-4C20-B1DE-8D7A880D09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3056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7B4D8-9CC3-4D3E-BAF6-83C5DC79F2C6}" type="datetime1">
              <a:rPr lang="en-US" altLang="en-US" smtClean="0"/>
              <a:t>10/15/19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D3EEB-BCBB-4589-82E0-7FDCD91699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367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C3320-ECBA-4BFF-9936-7E8B14E7B3EE}" type="datetime1">
              <a:rPr lang="en-US" altLang="en-US" smtClean="0"/>
              <a:t>10/15/19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FE2E5-1E89-41D4-A104-C5FE458418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00841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3D76E-2E3C-4C2D-BF84-E9B2055B5F80}" type="datetime1">
              <a:rPr lang="en-US" altLang="en-US" smtClean="0"/>
              <a:t>10/15/19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E5C05-C303-41A0-BC7F-E02F4E21D3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0863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B9063-E929-407A-854C-5C66F9EF11D1}" type="datetime1">
              <a:rPr lang="en-US" altLang="en-US" smtClean="0"/>
              <a:t>10/15/19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E453A-C754-487E-89EC-85166F1473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14213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8B60-D31D-468C-B189-6338EDD66C63}" type="datetime1">
              <a:rPr lang="en-US" altLang="en-US" smtClean="0"/>
              <a:t>10/15/19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E920C-F213-40D8-8F52-F51AC31BC8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4372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66D9C-CBB3-48DE-8817-8EBD07B912DD}" type="datetime1">
              <a:rPr lang="en-US" altLang="en-US" smtClean="0"/>
              <a:t>10/15/19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E82BD-A2F6-45A1-90BB-F76AC67F7A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47108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6F9AE-5F45-4DC9-AE63-D23F30752D07}" type="datetime1">
              <a:rPr lang="en-US" altLang="en-US" smtClean="0"/>
              <a:t>10/15/19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DE304-F452-4694-A42F-F8EB844B8F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4605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6C14-B556-4109-8837-EE4BCCE66ACB}" type="datetime1">
              <a:rPr lang="en-US" altLang="en-US" smtClean="0"/>
              <a:t>10/15/19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2D6E7-ABED-4939-BEB2-3645BF11A2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689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784BC-589D-49D1-83C4-34A9D8E71C63}" type="datetime1">
              <a:rPr lang="en-US" altLang="en-US" smtClean="0"/>
              <a:t>10/15/19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3802C-0FEB-490C-B1DF-C9E0630AC3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18784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D9855-6319-433F-9952-4464B3323C24}" type="datetime1">
              <a:rPr lang="en-US" altLang="en-US"/>
              <a:pPr>
                <a:defRPr/>
              </a:pPr>
              <a:t>10/15/19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FF725-F55C-4E84-9EA7-7A3A673178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3610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C5D1E-F29B-44C1-BA43-C9556414149C}" type="datetime1">
              <a:rPr lang="en-US" altLang="en-US"/>
              <a:pPr>
                <a:defRPr/>
              </a:pPr>
              <a:t>10/15/19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280C1-211F-4C20-B1DE-8D7A880D09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20716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C661D-2951-4956-B243-DD0130794966}" type="datetime1">
              <a:rPr lang="en-US" altLang="en-US"/>
              <a:pPr>
                <a:defRPr/>
              </a:pPr>
              <a:t>10/15/19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D3EEB-BCBB-4589-82E0-7FDCD91699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633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573C5-2AA0-46A9-B69E-CC41EDA34032}" type="datetime1">
              <a:rPr lang="en-US" altLang="en-US"/>
              <a:pPr>
                <a:defRPr/>
              </a:pPr>
              <a:t>10/15/19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FE2E5-1E89-41D4-A104-C5FE458418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41948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62252-88A6-4112-837F-42A0585B994D}" type="datetime1">
              <a:rPr lang="en-US" altLang="en-US"/>
              <a:pPr>
                <a:defRPr/>
              </a:pPr>
              <a:t>10/15/19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E5C05-C303-41A0-BC7F-E02F4E21D3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53934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A9259-543A-46DC-B855-3B8506970022}" type="datetime1">
              <a:rPr lang="en-US" altLang="en-US"/>
              <a:pPr>
                <a:defRPr/>
              </a:pPr>
              <a:t>10/15/19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E453A-C754-487E-89EC-85166F1473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89207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AC8E3-B57F-4836-A00A-2456EA90473B}" type="datetime1">
              <a:rPr lang="en-US" altLang="en-US"/>
              <a:pPr>
                <a:defRPr/>
              </a:pPr>
              <a:t>10/15/19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E920C-F213-40D8-8F52-F51AC31BC8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10695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8E6AB-832F-4CA9-99AC-C59245D5FF8C}" type="datetime1">
              <a:rPr lang="en-US" altLang="en-US"/>
              <a:pPr>
                <a:defRPr/>
              </a:pPr>
              <a:t>10/15/19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E82BD-A2F6-45A1-90BB-F76AC67F7A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28325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6185D-DFCC-4BDE-BA4F-B269FB83ABF2}" type="datetime1">
              <a:rPr lang="en-US" altLang="en-US"/>
              <a:pPr>
                <a:defRPr/>
              </a:pPr>
              <a:t>10/15/19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DE304-F452-4694-A42F-F8EB844B8F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78612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6BA04-3CAE-4681-A75D-958678362C4D}" type="datetime1">
              <a:rPr lang="en-US" altLang="en-US"/>
              <a:pPr>
                <a:defRPr/>
              </a:pPr>
              <a:t>10/15/19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2D6E7-ABED-4939-BEB2-3645BF11A2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00964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BE6BA-DFF8-42EB-9575-1627023BFAB3}" type="datetime1">
              <a:rPr lang="en-US" altLang="en-US"/>
              <a:pPr>
                <a:defRPr/>
              </a:pPr>
              <a:t>10/15/19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3802C-0FEB-490C-B1DF-C9E0630AC3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327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2D901156-1523-442A-867F-5376A3DD5713}" type="datetime1">
              <a:rPr lang="en-US" smtClean="0"/>
              <a:t>10/15/19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0A70DE2-E3E2-471D-89A0-FE1039D8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15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3C6C1C3-3259-45F7-B65F-B41191AD7095}" type="datetime1">
              <a:rPr lang="en-US" altLang="en-US" smtClean="0">
                <a:ea typeface="MS PGothic" panose="020B0600070205080204" pitchFamily="34" charset="-128"/>
              </a:rPr>
              <a:t>10/15/19</a:t>
            </a:fld>
            <a:endParaRPr lang="en-US" altLang="en-US"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Geneva" pitchFamily="124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CE46760-3D48-402F-AC1B-825418BAB217}" type="slidenum">
              <a:rPr lang="en-US" altLang="en-US" smtClean="0">
                <a:ea typeface="MS PGothic" panose="020B0600070205080204" pitchFamily="34" charset="-128"/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145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483F8B7-F406-4960-83DC-A359912629E5}" type="datetime1">
              <a:rPr lang="en-US" altLang="en-US" smtClean="0">
                <a:ea typeface="MS PGothic" panose="020B0600070205080204" pitchFamily="34" charset="-128"/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10/15/19</a:t>
            </a:fld>
            <a:endParaRPr lang="en-US" altLang="en-US"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Geneva" pitchFamily="124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www.southerneducation.org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CE46760-3D48-402F-AC1B-825418BAB217}" type="slidenum">
              <a:rPr lang="en-US" altLang="en-US" smtClean="0">
                <a:ea typeface="MS PGothic" panose="020B0600070205080204" pitchFamily="34" charset="-128"/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4043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edcounts.org/createtable/step1.php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Rpierce@southerneducation.or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0642" y="3154416"/>
            <a:ext cx="11189776" cy="3703584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r>
              <a:rPr lang="en-US" sz="40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  <a:t>Georgia State Senate Study Committee-Educational Development of </a:t>
            </a:r>
            <a:br>
              <a:rPr lang="en-US" sz="40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r>
              <a:rPr lang="en-US" sz="40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  <a:t>African American Children  </a:t>
            </a: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400" b="1" i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4000" b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r>
              <a:rPr lang="en-US" sz="2700" b="1" dirty="0">
                <a:latin typeface="Century Schoolbook" panose="02040604050505020304" pitchFamily="18" charset="0"/>
                <a:cs typeface="Segoe UI" panose="020B0502040204020203" pitchFamily="34" charset="0"/>
              </a:rPr>
              <a:t>October 15, 2019</a:t>
            </a:r>
            <a:br>
              <a:rPr lang="en-US" sz="2700" b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2700" b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r>
              <a:rPr lang="en-US" sz="2700" b="1" dirty="0">
                <a:latin typeface="Century Schoolbook" panose="02040604050505020304" pitchFamily="18" charset="0"/>
                <a:cs typeface="Segoe UI" panose="020B0502040204020203" pitchFamily="34" charset="0"/>
              </a:rPr>
              <a:t>Raymond Pierce, President and CEO</a:t>
            </a:r>
            <a:br>
              <a:rPr lang="en-US" sz="2700" b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r>
              <a:rPr lang="en-US" sz="2700" b="1" dirty="0">
                <a:latin typeface="Century Schoolbook" panose="02040604050505020304" pitchFamily="18" charset="0"/>
                <a:cs typeface="Segoe UI" panose="020B0502040204020203" pitchFamily="34" charset="0"/>
              </a:rPr>
              <a:t>Southern Education Foundation</a:t>
            </a:r>
            <a:br>
              <a:rPr lang="en-US" sz="2700" b="1" dirty="0">
                <a:latin typeface="Century Schoolbook" panose="02040604050505020304" pitchFamily="18" charset="0"/>
                <a:cs typeface="Segoe UI" panose="020B0502040204020203" pitchFamily="34" charset="0"/>
              </a:rPr>
            </a:br>
            <a:br>
              <a:rPr lang="en-US" sz="3300" b="1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3300" b="1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3300" b="1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en-US" sz="33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51629" y="4519304"/>
            <a:ext cx="6777319" cy="1705855"/>
          </a:xfrm>
        </p:spPr>
        <p:txBody>
          <a:bodyPr>
            <a:normAutofit/>
          </a:bodyPr>
          <a:lstStyle/>
          <a:p>
            <a:pPr algn="ctr"/>
            <a:endParaRPr lang="en-US" sz="80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en-US" sz="33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174" y="-118527"/>
            <a:ext cx="2723148" cy="132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851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55209" y="942564"/>
            <a:ext cx="10661210" cy="545521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0A70DE2-E3E2-471D-89A0-FE1039D87E2A}" type="slidenum">
              <a:rPr lang="en-US" smtClean="0">
                <a:solidFill>
                  <a:srgbClr val="1F497D">
                    <a:lumMod val="60000"/>
                    <a:lumOff val="4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/>
              <a:t>2</a:t>
            </a:fld>
            <a:endParaRPr lang="en-US" dirty="0">
              <a:solidFill>
                <a:srgbClr val="1F497D">
                  <a:lumMod val="60000"/>
                  <a:lumOff val="4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2370" y="866552"/>
            <a:ext cx="1058369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+mj-lt"/>
                <a:cs typeface="Abadi" panose="020F0502020204030204" pitchFamily="34" charset="0"/>
              </a:rPr>
              <a:t>The </a:t>
            </a:r>
            <a:r>
              <a:rPr lang="en-US" sz="3200" b="1" dirty="0">
                <a:latin typeface="+mj-lt"/>
                <a:cs typeface="Abadi" panose="020F0502020204030204" pitchFamily="34" charset="0"/>
              </a:rPr>
              <a:t>Southern Education Foundation’s mission </a:t>
            </a:r>
            <a:r>
              <a:rPr lang="en-US" sz="3200" dirty="0">
                <a:latin typeface="+mj-lt"/>
                <a:cs typeface="Abadi" panose="020F0502020204030204" pitchFamily="34" charset="0"/>
              </a:rPr>
              <a:t>is </a:t>
            </a:r>
          </a:p>
          <a:p>
            <a:pPr algn="ctr"/>
            <a:r>
              <a:rPr lang="en-US" sz="3200" dirty="0">
                <a:latin typeface="+mj-lt"/>
                <a:cs typeface="Abadi" panose="020F0502020204030204" pitchFamily="34" charset="0"/>
              </a:rPr>
              <a:t>to advance creative solutions to ensure equity and excellence in education for students of color and low income students in the South</a:t>
            </a:r>
            <a:r>
              <a:rPr lang="en-US" sz="3600" dirty="0">
                <a:latin typeface="+mj-lt"/>
                <a:cs typeface="Abadi" panose="020F0502020204030204" pitchFamily="34" charset="0"/>
              </a:rPr>
              <a:t>.</a:t>
            </a:r>
            <a:br>
              <a:rPr lang="en-US" sz="3600" dirty="0">
                <a:latin typeface="+mj-lt"/>
              </a:rPr>
            </a:br>
            <a:br>
              <a:rPr lang="en-US" sz="3200" dirty="0"/>
            </a:br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9D3E85-979D-4A4A-AFE5-BDEED45CA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677" y="3216135"/>
            <a:ext cx="6518274" cy="32591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D056CC-7E21-7345-8E5C-7E20879E73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6281986"/>
            <a:ext cx="1183603" cy="576014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DCBD576E-DCA2-444D-A719-3AE3FAF5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959341" y="4046537"/>
            <a:ext cx="3581400" cy="365125"/>
          </a:xfrm>
        </p:spPr>
        <p:txBody>
          <a:bodyPr/>
          <a:lstStyle/>
          <a:p>
            <a:r>
              <a:rPr lang="en-US" dirty="0" err="1"/>
              <a:t>www.southerneducation.org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707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CD179-6890-6E4E-B9FD-9FFF385EF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SEF History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7A1234-9FE2-214A-B7A1-DE7FE5245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6112EE-D72E-4C4A-AFA9-02DE25A55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0A70DE2-E3E2-471D-89A0-FE1039D87E2A}" type="slidenum">
              <a:rPr lang="en-US" smtClean="0"/>
              <a:t>3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9EF4DEC-ACCF-F247-A6F5-F0A7A8973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272" y="1828800"/>
            <a:ext cx="5304028" cy="4351337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1867-1907 the Peabody, Slater, and Jeanes Fund are created to:</a:t>
            </a:r>
          </a:p>
          <a:p>
            <a:pPr lvl="1"/>
            <a:r>
              <a:rPr lang="en-US" sz="2800" dirty="0"/>
              <a:t>Establish public education in the South for Black &amp; poor White students</a:t>
            </a:r>
          </a:p>
          <a:p>
            <a:pPr lvl="1"/>
            <a:r>
              <a:rPr lang="en-US" sz="2800" dirty="0"/>
              <a:t>Support the development of HBCUs in the South</a:t>
            </a:r>
          </a:p>
          <a:p>
            <a:pPr lvl="1"/>
            <a:r>
              <a:rPr lang="en-US" sz="2800" dirty="0"/>
              <a:t>Enhance number of  qualified teachers</a:t>
            </a:r>
          </a:p>
          <a:p>
            <a:pPr lvl="1"/>
            <a:r>
              <a:rPr lang="en-US" sz="2800" dirty="0"/>
              <a:t>Improve curriculum &amp; instruction in Southern schools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90DBDC-7EEE-5D44-8E68-2817842DB5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6281986"/>
            <a:ext cx="1183603" cy="5760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7D8C84-EBEE-1848-87C8-BFE6B9D04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6269" y="2209799"/>
            <a:ext cx="4861641" cy="370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46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79A5D-C11E-174F-B272-2E5696258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1" y="365760"/>
            <a:ext cx="10030931" cy="1325562"/>
          </a:xfrm>
        </p:spPr>
        <p:txBody>
          <a:bodyPr>
            <a:noAutofit/>
          </a:bodyPr>
          <a:lstStyle/>
          <a:p>
            <a:r>
              <a:rPr lang="en-US" sz="4800" dirty="0"/>
              <a:t>Georgia’s 2018 K-12 Student Enrollment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215A87-BE0D-114D-B197-0FF534A3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www.southerneducation.org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6E619E-C9A2-D142-B04F-3A1AEFC7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0A70DE2-E3E2-471D-89A0-FE1039D87E2A}" type="slidenum">
              <a:rPr lang="en-US" smtClean="0"/>
              <a:t>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B7BE32-82E7-4E40-9539-7B2F82A02AB0}"/>
              </a:ext>
            </a:extLst>
          </p:cNvPr>
          <p:cNvSpPr txBox="1"/>
          <p:nvPr/>
        </p:nvSpPr>
        <p:spPr>
          <a:xfrm>
            <a:off x="1306209" y="2796241"/>
            <a:ext cx="972765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1,767,000 - All Students</a:t>
            </a:r>
          </a:p>
          <a:p>
            <a:endParaRPr lang="en-US" sz="4800" dirty="0"/>
          </a:p>
          <a:p>
            <a:r>
              <a:rPr lang="en-US" sz="4800" dirty="0"/>
              <a:t>647,000 - Black Students (37%) </a:t>
            </a:r>
          </a:p>
          <a:p>
            <a:endParaRPr lang="en-US" sz="4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E47204-6269-7546-AF96-A00E934FD8DE}"/>
              </a:ext>
            </a:extLst>
          </p:cNvPr>
          <p:cNvSpPr/>
          <p:nvPr/>
        </p:nvSpPr>
        <p:spPr>
          <a:xfrm>
            <a:off x="217715" y="6551138"/>
            <a:ext cx="109292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+mj-lt"/>
              </a:rPr>
              <a:t>Source:  Georgia Department of Education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941604-F6AE-3B47-B79B-E7A397F0FD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6281986"/>
            <a:ext cx="1183603" cy="57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23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FDE75-F3F2-FB46-ACE2-3CC687E38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African American Children in Georgia Living in Poverty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907D322-FE49-7645-9A4E-B2B310E429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6617838"/>
              </p:ext>
            </p:extLst>
          </p:nvPr>
        </p:nvGraphicFramePr>
        <p:xfrm>
          <a:off x="1262063" y="1955457"/>
          <a:ext cx="8594725" cy="32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8945">
                  <a:extLst>
                    <a:ext uri="{9D8B030D-6E8A-4147-A177-3AD203B41FA5}">
                      <a16:colId xmlns:a16="http://schemas.microsoft.com/office/drawing/2014/main" val="2649715338"/>
                    </a:ext>
                  </a:extLst>
                </a:gridCol>
                <a:gridCol w="1718945">
                  <a:extLst>
                    <a:ext uri="{9D8B030D-6E8A-4147-A177-3AD203B41FA5}">
                      <a16:colId xmlns:a16="http://schemas.microsoft.com/office/drawing/2014/main" val="646182636"/>
                    </a:ext>
                  </a:extLst>
                </a:gridCol>
                <a:gridCol w="1718945">
                  <a:extLst>
                    <a:ext uri="{9D8B030D-6E8A-4147-A177-3AD203B41FA5}">
                      <a16:colId xmlns:a16="http://schemas.microsoft.com/office/drawing/2014/main" val="1778776690"/>
                    </a:ext>
                  </a:extLst>
                </a:gridCol>
                <a:gridCol w="1718945">
                  <a:extLst>
                    <a:ext uri="{9D8B030D-6E8A-4147-A177-3AD203B41FA5}">
                      <a16:colId xmlns:a16="http://schemas.microsoft.com/office/drawing/2014/main" val="1026271633"/>
                    </a:ext>
                  </a:extLst>
                </a:gridCol>
                <a:gridCol w="1718945">
                  <a:extLst>
                    <a:ext uri="{9D8B030D-6E8A-4147-A177-3AD203B41FA5}">
                      <a16:colId xmlns:a16="http://schemas.microsoft.com/office/drawing/2014/main" val="3319291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643729"/>
                  </a:ext>
                </a:extLst>
              </a:tr>
              <a:tr h="504650">
                <a:tc>
                  <a:txBody>
                    <a:bodyPr/>
                    <a:lstStyle/>
                    <a:p>
                      <a:r>
                        <a:rPr lang="en-US" dirty="0"/>
                        <a:t>(# of AA Children From Low-Income Families)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258,000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241,000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36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(% of AA Children From Low-Income Families)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699278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2ACC22-3C7B-604C-B8A5-6E5C26367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0E961D-6C6C-2442-85F8-B4B19DB3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0A70DE2-E3E2-471D-89A0-FE1039D87E2A}" type="slidenum">
              <a:rPr lang="en-US" smtClean="0"/>
              <a:t>5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717515-BDAD-C248-98F5-7B7CF7E6C112}"/>
              </a:ext>
            </a:extLst>
          </p:cNvPr>
          <p:cNvSpPr/>
          <p:nvPr/>
        </p:nvSpPr>
        <p:spPr>
          <a:xfrm>
            <a:off x="188066" y="6441382"/>
            <a:ext cx="111047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Source: As reported by the Annie E. Casey Foundation KIDS COUNT Data Center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6E3340-568F-5242-AF12-E931483588A8}"/>
              </a:ext>
            </a:extLst>
          </p:cNvPr>
          <p:cNvSpPr txBox="1"/>
          <p:nvPr/>
        </p:nvSpPr>
        <p:spPr>
          <a:xfrm>
            <a:off x="1429862" y="5464537"/>
            <a:ext cx="9426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Roughly</a:t>
            </a:r>
            <a:r>
              <a:rPr lang="en-US" b="1" dirty="0"/>
              <a:t> 33% </a:t>
            </a:r>
            <a:r>
              <a:rPr lang="en-US" dirty="0"/>
              <a:t>of African American children live in poverty in Georgia as opposed to </a:t>
            </a:r>
            <a:r>
              <a:rPr lang="en-US" b="1" dirty="0"/>
              <a:t>11% </a:t>
            </a:r>
            <a:r>
              <a:rPr lang="en-US" dirty="0"/>
              <a:t>of white children.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FE33D2-10CB-AF43-81F1-36FA12C850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6281986"/>
            <a:ext cx="1183603" cy="57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39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8F4A71-C0FF-1544-B1BE-193155A61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C48002-DE97-FD48-BBEC-56B9F555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0A70DE2-E3E2-471D-89A0-FE1039D87E2A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5D7F7D0-B36E-B942-8928-8BF3ACCE3A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4120222"/>
              </p:ext>
            </p:extLst>
          </p:nvPr>
        </p:nvGraphicFramePr>
        <p:xfrm>
          <a:off x="1498056" y="1582623"/>
          <a:ext cx="8073957" cy="5077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D16832C-E80C-0248-84F8-19DA7D0F6C22}"/>
              </a:ext>
            </a:extLst>
          </p:cNvPr>
          <p:cNvSpPr txBox="1"/>
          <p:nvPr/>
        </p:nvSpPr>
        <p:spPr>
          <a:xfrm>
            <a:off x="1163736" y="271580"/>
            <a:ext cx="11068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GA Milestones End of Grade Exams 2018 Results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A39C88-8225-8248-97AD-4CE538A7F0D8}"/>
              </a:ext>
            </a:extLst>
          </p:cNvPr>
          <p:cNvSpPr txBox="1"/>
          <p:nvPr/>
        </p:nvSpPr>
        <p:spPr>
          <a:xfrm>
            <a:off x="671803" y="1045029"/>
            <a:ext cx="9479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English Language Arts</a:t>
            </a:r>
          </a:p>
          <a:p>
            <a:r>
              <a:rPr lang="en-US" dirty="0"/>
              <a:t>Percent of students scoring “Proficient” or “Distinguished” Learners, by grade-level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8E02DD-CADC-8F44-8D40-9F6A4109D701}"/>
              </a:ext>
            </a:extLst>
          </p:cNvPr>
          <p:cNvSpPr/>
          <p:nvPr/>
        </p:nvSpPr>
        <p:spPr>
          <a:xfrm>
            <a:off x="217715" y="6586996"/>
            <a:ext cx="109292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+mj-lt"/>
              </a:rPr>
              <a:t>Source:  Georgia Department of Education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BC739B-2B56-BB4D-B975-F25B5683C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6281986"/>
            <a:ext cx="1183603" cy="57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227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7958E6-11C5-8E4D-99B6-28AE078C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F69F34-FFE4-4A46-BDA4-850203856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0A70DE2-E3E2-471D-89A0-FE1039D87E2A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4F5FD9A-8335-E84C-A1C8-5EE72E36FB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3653300"/>
              </p:ext>
            </p:extLst>
          </p:nvPr>
        </p:nvGraphicFramePr>
        <p:xfrm>
          <a:off x="1175658" y="1772813"/>
          <a:ext cx="8098972" cy="4721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C885AE6-7B4C-9947-9279-E6A8B89C7B21}"/>
              </a:ext>
            </a:extLst>
          </p:cNvPr>
          <p:cNvSpPr txBox="1"/>
          <p:nvPr/>
        </p:nvSpPr>
        <p:spPr>
          <a:xfrm>
            <a:off x="1303436" y="271580"/>
            <a:ext cx="11068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GA Milestones End of Grade Exams 2018 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8AEF7F-8CCF-6140-A428-BFF5EAFB0019}"/>
              </a:ext>
            </a:extLst>
          </p:cNvPr>
          <p:cNvSpPr txBox="1"/>
          <p:nvPr/>
        </p:nvSpPr>
        <p:spPr>
          <a:xfrm>
            <a:off x="671803" y="989046"/>
            <a:ext cx="9591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Math</a:t>
            </a:r>
          </a:p>
          <a:p>
            <a:r>
              <a:rPr lang="en-US" dirty="0"/>
              <a:t>Percent of students scoring “Proficient” or “Distinguished” Learners, by grade-level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A2A53E-024E-DF4E-8DC6-E633898B6558}"/>
              </a:ext>
            </a:extLst>
          </p:cNvPr>
          <p:cNvSpPr/>
          <p:nvPr/>
        </p:nvSpPr>
        <p:spPr>
          <a:xfrm>
            <a:off x="217715" y="6493082"/>
            <a:ext cx="109292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+mj-lt"/>
              </a:rPr>
              <a:t>Source:  Georgia Department of Education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9B31AC-39CC-9F42-8762-C07B478813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6281986"/>
            <a:ext cx="1183603" cy="57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581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6A15423-60E2-6C49-B635-D0E5AEFD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0E7B0A-2244-F546-83B9-9500B5C8D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0A70DE2-E3E2-471D-89A0-FE1039D87E2A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AB0CD18-BE3D-084A-8CEE-DB79402F7B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6495157"/>
              </p:ext>
            </p:extLst>
          </p:nvPr>
        </p:nvGraphicFramePr>
        <p:xfrm>
          <a:off x="1523999" y="1866114"/>
          <a:ext cx="8179837" cy="4881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BA5E5C1-5A2B-D04F-88A8-59432EF53AA2}"/>
              </a:ext>
            </a:extLst>
          </p:cNvPr>
          <p:cNvSpPr txBox="1"/>
          <p:nvPr/>
        </p:nvSpPr>
        <p:spPr>
          <a:xfrm>
            <a:off x="1049436" y="271580"/>
            <a:ext cx="11068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GA Milestones End of Grade Exams 2018 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4B813C-9A33-CE40-B892-5B7EC41E393B}"/>
              </a:ext>
            </a:extLst>
          </p:cNvPr>
          <p:cNvSpPr txBox="1"/>
          <p:nvPr/>
        </p:nvSpPr>
        <p:spPr>
          <a:xfrm>
            <a:off x="671803" y="1045029"/>
            <a:ext cx="9479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English Language Arts</a:t>
            </a:r>
          </a:p>
          <a:p>
            <a:r>
              <a:rPr lang="en-US" dirty="0"/>
              <a:t>Percent of students scoring “Proficient” or “Distinguished” Learners, by grade-level and Race/Ethnicity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61A1BE-AEC0-0949-A985-D7E3C26637FE}"/>
              </a:ext>
            </a:extLst>
          </p:cNvPr>
          <p:cNvSpPr/>
          <p:nvPr/>
        </p:nvSpPr>
        <p:spPr>
          <a:xfrm>
            <a:off x="217715" y="6493082"/>
            <a:ext cx="109292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+mj-lt"/>
              </a:rPr>
              <a:t>Source:  Georgia Department of Education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1F395F-A388-2F40-95B4-CCA3045B2E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6281986"/>
            <a:ext cx="1183603" cy="57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08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DE5A48C-DB33-FC4C-8621-76ABDBECA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98CDB2-209E-5C4E-8834-24C3EF4F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0A70DE2-E3E2-471D-89A0-FE1039D87E2A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A8B3442-04DD-5F4D-8F56-F7874722A0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8747998"/>
              </p:ext>
            </p:extLst>
          </p:nvPr>
        </p:nvGraphicFramePr>
        <p:xfrm>
          <a:off x="1399592" y="1866121"/>
          <a:ext cx="8266921" cy="4795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881B5DE-29B0-FD42-A82A-3FAEAE047CC7}"/>
              </a:ext>
            </a:extLst>
          </p:cNvPr>
          <p:cNvSpPr txBox="1"/>
          <p:nvPr/>
        </p:nvSpPr>
        <p:spPr>
          <a:xfrm>
            <a:off x="1112936" y="271580"/>
            <a:ext cx="11068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GA Milestones End of Grade Exams 2018 Results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C55D91-13EE-B447-A563-B74F4C1C156B}"/>
              </a:ext>
            </a:extLst>
          </p:cNvPr>
          <p:cNvSpPr txBox="1"/>
          <p:nvPr/>
        </p:nvSpPr>
        <p:spPr>
          <a:xfrm>
            <a:off x="671803" y="1045029"/>
            <a:ext cx="9479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Math</a:t>
            </a:r>
          </a:p>
          <a:p>
            <a:r>
              <a:rPr lang="en-US" dirty="0"/>
              <a:t>Percent of students scorings “Proficient” or “Distinguished” Learners, by grade-level and Race/Ethnicity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895701-F1ED-E845-AF03-F78773EAC0F2}"/>
              </a:ext>
            </a:extLst>
          </p:cNvPr>
          <p:cNvSpPr/>
          <p:nvPr/>
        </p:nvSpPr>
        <p:spPr>
          <a:xfrm>
            <a:off x="217715" y="6493082"/>
            <a:ext cx="109292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+mj-lt"/>
              </a:rPr>
              <a:t>Source:  Georgia Department of Education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30506-6EAA-0C44-B6B9-1A21FCC4BA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6281986"/>
            <a:ext cx="1183603" cy="57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39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E769AA-F8F2-BB43-B25E-C647DA338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F17C7C-B8B9-2F48-9804-AC786F9BD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0A70DE2-E3E2-471D-89A0-FE1039D87E2A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8602B73-6492-7F4E-A7A7-5510B55962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5593686"/>
              </p:ext>
            </p:extLst>
          </p:nvPr>
        </p:nvGraphicFramePr>
        <p:xfrm>
          <a:off x="1625601" y="1248230"/>
          <a:ext cx="8106586" cy="5388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F175576-A91A-8145-8C35-C7B63BD8C758}"/>
              </a:ext>
            </a:extLst>
          </p:cNvPr>
          <p:cNvSpPr txBox="1"/>
          <p:nvPr/>
        </p:nvSpPr>
        <p:spPr>
          <a:xfrm>
            <a:off x="4673595" y="2017482"/>
            <a:ext cx="3004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UGA Admitted Freshman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717B4C-2E88-1548-B86B-709630C07866}"/>
              </a:ext>
            </a:extLst>
          </p:cNvPr>
          <p:cNvSpPr txBox="1"/>
          <p:nvPr/>
        </p:nvSpPr>
        <p:spPr>
          <a:xfrm>
            <a:off x="4847769" y="4325250"/>
            <a:ext cx="4296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Avg. Georgia Students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6A4198-D253-2644-815E-A44D1D2F5D15}"/>
              </a:ext>
            </a:extLst>
          </p:cNvPr>
          <p:cNvSpPr txBox="1"/>
          <p:nvPr/>
        </p:nvSpPr>
        <p:spPr>
          <a:xfrm rot="16200000">
            <a:off x="-391883" y="2801251"/>
            <a:ext cx="3004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ACT Test Scores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BB3272-2035-034E-B61A-22536E348279}"/>
              </a:ext>
            </a:extLst>
          </p:cNvPr>
          <p:cNvSpPr txBox="1"/>
          <p:nvPr/>
        </p:nvSpPr>
        <p:spPr>
          <a:xfrm>
            <a:off x="3355006" y="286570"/>
            <a:ext cx="11068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Georgia ACT Test Scores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06A6EE-7901-3740-869D-0FE39EAD75A0}"/>
              </a:ext>
            </a:extLst>
          </p:cNvPr>
          <p:cNvSpPr/>
          <p:nvPr/>
        </p:nvSpPr>
        <p:spPr>
          <a:xfrm>
            <a:off x="217715" y="6493082"/>
            <a:ext cx="109292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+mj-lt"/>
              </a:rPr>
              <a:t>Source:  Georgia Department of Education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D5B8C8-279B-C54E-9AA9-026DF32C3B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6281986"/>
            <a:ext cx="1183603" cy="57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069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B987C8-EFCF-0743-A8F7-DA954E53F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ABCCA2-024D-5F42-A8E0-042012EE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0A70DE2-E3E2-471D-89A0-FE1039D87E2A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B0C3BF1-F36A-514A-88C5-26627C81D9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6895867"/>
              </p:ext>
            </p:extLst>
          </p:nvPr>
        </p:nvGraphicFramePr>
        <p:xfrm>
          <a:off x="1640114" y="1204687"/>
          <a:ext cx="8389258" cy="5198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AADFFFC-4548-9C44-8499-AEFCE703B0E2}"/>
              </a:ext>
            </a:extLst>
          </p:cNvPr>
          <p:cNvSpPr txBox="1"/>
          <p:nvPr/>
        </p:nvSpPr>
        <p:spPr>
          <a:xfrm>
            <a:off x="4005943" y="2801254"/>
            <a:ext cx="3512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Avg. US Per-Pupil Expenditure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AE6421-E6E9-7F42-916E-520CE98035C6}"/>
              </a:ext>
            </a:extLst>
          </p:cNvPr>
          <p:cNvSpPr/>
          <p:nvPr/>
        </p:nvSpPr>
        <p:spPr>
          <a:xfrm>
            <a:off x="217715" y="6493082"/>
            <a:ext cx="10929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+mj-lt"/>
              </a:rPr>
              <a:t>Source: National Center for Education Statistics, Revenues and Expenditures for Public Elementary and Secondary Education accessed through </a:t>
            </a:r>
            <a:r>
              <a:rPr lang="en-US" sz="1000" dirty="0">
                <a:solidFill>
                  <a:srgbClr val="276492"/>
                </a:solidFill>
                <a:latin typeface="+mj-lt"/>
                <a:hlinkClick r:id="rId4"/>
              </a:rPr>
              <a:t>http://www.edcounts.org/createtable/step1.php</a:t>
            </a:r>
            <a:r>
              <a:rPr lang="en-US" sz="1000" dirty="0">
                <a:latin typeface="+mj-lt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725D89-2C70-1645-90BC-EE0F38923F0C}"/>
              </a:ext>
            </a:extLst>
          </p:cNvPr>
          <p:cNvSpPr txBox="1"/>
          <p:nvPr/>
        </p:nvSpPr>
        <p:spPr>
          <a:xfrm>
            <a:off x="3342306" y="286570"/>
            <a:ext cx="11068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Georgia School Funding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4AF8C9-4312-264D-BFA0-39DE1BD4EA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6281986"/>
            <a:ext cx="1183603" cy="57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61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1FD38-3DA8-0B47-BB45-12C439864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872" y="-116840"/>
            <a:ext cx="9692640" cy="1325562"/>
          </a:xfrm>
        </p:spPr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D375C-3784-4C4C-957E-CD5240D46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900" y="1524000"/>
            <a:ext cx="9512300" cy="4351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1. Increase Funding for Historically Disadvantaged Populations</a:t>
            </a:r>
          </a:p>
          <a:p>
            <a:pPr>
              <a:buFontTx/>
              <a:buChar char="-"/>
            </a:pPr>
            <a:r>
              <a:rPr lang="en-US" dirty="0"/>
              <a:t>Update the Quality Basic Education funding formula to what it costs to educate low-income students</a:t>
            </a:r>
          </a:p>
          <a:p>
            <a:pPr>
              <a:buFontTx/>
              <a:buChar char="-"/>
            </a:pPr>
            <a:r>
              <a:rPr lang="en-US" dirty="0"/>
              <a:t>Provide additional funding to districts for educating low-income students, such as an “Opportunity Weight” suggested by GBPI</a:t>
            </a:r>
          </a:p>
          <a:p>
            <a:pPr>
              <a:buFontTx/>
              <a:buChar char="-"/>
            </a:pPr>
            <a:r>
              <a:rPr lang="en-US" dirty="0"/>
              <a:t>Defund all school vouchers and tax-credit scholarship programs</a:t>
            </a:r>
          </a:p>
          <a:p>
            <a:pPr>
              <a:buFontTx/>
              <a:buChar char="-"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2. Streamline Wraparound Services to Meet Academic and Non-Academic Needs – Community Schools (Services are to be determined at the community level)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FAFF08-7B21-F14C-8DC3-D1E9ACE0F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9EE4A1-0E5F-544A-B01A-4298FA67A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0A70DE2-E3E2-471D-89A0-FE1039D87E2A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1658B7-50A0-1F40-B0E6-A137EE26BC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6281986"/>
            <a:ext cx="1183603" cy="57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3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838B6-968A-DD42-9545-8ED5F127A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1773379"/>
            <a:ext cx="9692640" cy="5735782"/>
          </a:xfrm>
        </p:spPr>
        <p:txBody>
          <a:bodyPr>
            <a:normAutofit fontScale="90000"/>
          </a:bodyPr>
          <a:lstStyle/>
          <a:p>
            <a:r>
              <a:rPr lang="en-US" dirty="0"/>
              <a:t> 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b="1" dirty="0"/>
            </a:br>
            <a:r>
              <a:rPr lang="en-US" b="1" dirty="0"/>
              <a:t>Thank You</a:t>
            </a: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sz="2700" b="1" dirty="0"/>
              <a:t>Contact Information:</a:t>
            </a:r>
            <a:br>
              <a:rPr lang="en-US" sz="2700" b="1" dirty="0"/>
            </a:br>
            <a:r>
              <a:rPr lang="en-US" sz="2700" b="1" dirty="0"/>
              <a:t>Raymond Pierce </a:t>
            </a:r>
            <a:r>
              <a:rPr lang="en-US" sz="2700" b="1" dirty="0">
                <a:hlinkClick r:id="rId3"/>
              </a:rPr>
              <a:t>Rpierce@southerneducation.org</a:t>
            </a:r>
            <a:br>
              <a:rPr lang="en-US" sz="2700" b="1" dirty="0"/>
            </a:br>
            <a:br>
              <a:rPr lang="en-US" b="1" dirty="0"/>
            </a:br>
            <a:br>
              <a:rPr lang="en-US" b="1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A2D31B-F095-5048-83E4-A6E32F2DF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www.southerneducation.org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4C057-B75F-3D4C-912A-310D6451B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0A70DE2-E3E2-471D-89A0-FE1039D87E2A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0A2615-8509-8F49-B04F-A413F85707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6281986"/>
            <a:ext cx="1183603" cy="57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1729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lide deck Orientation [Compatibility Mode]" id="{CFC91779-234E-405F-AC6F-AEC1D3C422B9}" vid="{51711F44-F315-43FF-9460-EAF0C9114418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lide deck Orientation [Compatibility Mode]" id="{CFC91779-234E-405F-AC6F-AEC1D3C422B9}" vid="{51711F44-F315-43FF-9460-EAF0C911441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BC30860-445D-427B-938F-8599397F9B33}"/>
</file>

<file path=customXml/itemProps2.xml><?xml version="1.0" encoding="utf-8"?>
<ds:datastoreItem xmlns:ds="http://schemas.openxmlformats.org/officeDocument/2006/customXml" ds:itemID="{D344037F-5DB7-414E-8EF4-CA1A6AF9323F}"/>
</file>

<file path=customXml/itemProps3.xml><?xml version="1.0" encoding="utf-8"?>
<ds:datastoreItem xmlns:ds="http://schemas.openxmlformats.org/officeDocument/2006/customXml" ds:itemID="{AE19752B-068E-4F64-B863-880AC0264F66}"/>
</file>

<file path=docProps/app.xml><?xml version="1.0" encoding="utf-8"?>
<Properties xmlns="http://schemas.openxmlformats.org/officeDocument/2006/extended-properties" xmlns:vt="http://schemas.openxmlformats.org/officeDocument/2006/docPropsVTypes">
  <TotalTime>4072</TotalTime>
  <Words>813</Words>
  <Application>Microsoft Macintosh PowerPoint</Application>
  <PresentationFormat>Widescreen</PresentationFormat>
  <Paragraphs>120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MS PGothic</vt:lpstr>
      <vt:lpstr>Abadi</vt:lpstr>
      <vt:lpstr>Arial</vt:lpstr>
      <vt:lpstr>Calibri</vt:lpstr>
      <vt:lpstr>Century Schoolbook</vt:lpstr>
      <vt:lpstr>Geneva</vt:lpstr>
      <vt:lpstr>Segoe UI</vt:lpstr>
      <vt:lpstr>Wingdings 2</vt:lpstr>
      <vt:lpstr>View</vt:lpstr>
      <vt:lpstr>1_Custom Design</vt:lpstr>
      <vt:lpstr>2_Custom Design</vt:lpstr>
      <vt:lpstr>                         Georgia State Senate Study Committee-Educational Development of  African American Children     October 15, 2019  Raymond Pierce, President and CEO Southern Education Foundation    </vt:lpstr>
      <vt:lpstr>PowerPoint Presentation</vt:lpstr>
      <vt:lpstr>SEF History</vt:lpstr>
      <vt:lpstr>Georgia’s 2018 K-12 Student Enrollment</vt:lpstr>
      <vt:lpstr>African American Children in Georgia Living in Poverty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Recommendations</vt:lpstr>
      <vt:lpstr>                Thank You      Contact Information: Raymond Pierce Rpierce@southerneducation.org    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Ensuring Excellence &amp; Equity in Public Education in the South: Reforming the Southern Strategy for Education    February 21, 2019 Southern Policy &amp; Practice Network   </dc:title>
  <dc:creator>Leah Austin</dc:creator>
  <cp:lastModifiedBy>Fred Jones</cp:lastModifiedBy>
  <cp:revision>62</cp:revision>
  <cp:lastPrinted>2019-03-06T16:56:34Z</cp:lastPrinted>
  <dcterms:created xsi:type="dcterms:W3CDTF">2019-02-20T03:18:05Z</dcterms:created>
  <dcterms:modified xsi:type="dcterms:W3CDTF">2019-10-15T13:20:53Z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