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Default Extension="jpg" ContentType="image/jpe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png" ContentType="image/png"/>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9"/>
  </p:notesMasterIdLst>
  <p:handoutMasterIdLst>
    <p:handoutMasterId r:id="rId10"/>
  </p:handoutMasterIdLst>
  <p:sldIdLst>
    <p:sldId id="335" r:id="rId3"/>
    <p:sldId id="450" r:id="rId4"/>
    <p:sldId id="448" r:id="rId5"/>
    <p:sldId id="447" r:id="rId6"/>
    <p:sldId id="452" r:id="rId7"/>
    <p:sldId id="449" r:id="rId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guide id="3" pos="2189" userDrawn="1">
          <p15:clr>
            <a:srgbClr val="A4A3A4"/>
          </p15:clr>
        </p15:guide>
        <p15:guide id="4" pos="222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waters" initials="mw" lastIdx="1" clrIdx="0"/>
  <p:cmAuthor id="1" name="Danielle Pascual" initials="DP"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ED037C"/>
    <a:srgbClr val="8A7967"/>
    <a:srgbClr val="49A942"/>
    <a:srgbClr val="000000"/>
    <a:srgbClr val="8DC63F"/>
    <a:srgbClr val="F6903C"/>
    <a:srgbClr val="D5E04E"/>
    <a:srgbClr val="FBB034"/>
    <a:srgbClr val="FABD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89048" autoAdjust="0"/>
  </p:normalViewPr>
  <p:slideViewPr>
    <p:cSldViewPr snapToGrid="0">
      <p:cViewPr varScale="1">
        <p:scale>
          <a:sx n="66" d="100"/>
          <a:sy n="66" d="100"/>
        </p:scale>
        <p:origin x="954" y="72"/>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notesViewPr>
    <p:cSldViewPr snapToGrid="0">
      <p:cViewPr varScale="1">
        <p:scale>
          <a:sx n="82" d="100"/>
          <a:sy n="82" d="100"/>
        </p:scale>
        <p:origin x="-1974" y="-78"/>
      </p:cViewPr>
      <p:guideLst>
        <p:guide orient="horz" pos="2928"/>
        <p:guide pos="2208"/>
        <p:guide pos="2189"/>
        <p:guide pos="222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70940" y="0"/>
            <a:ext cx="3037840" cy="464820"/>
          </a:xfrm>
          <a:prstGeom prst="rect">
            <a:avLst/>
          </a:prstGeom>
        </p:spPr>
        <p:txBody>
          <a:bodyPr vert="horz" lIns="92492" tIns="46246" rIns="92492" bIns="46246" rtlCol="0"/>
          <a:lstStyle>
            <a:lvl1pPr algn="r">
              <a:defRPr sz="1200"/>
            </a:lvl1pPr>
          </a:lstStyle>
          <a:p>
            <a:fld id="{1E10B83B-3089-402D-BB85-200948D99818}" type="datetimeFigureOut">
              <a:rPr lang="en-US" smtClean="0"/>
              <a:t>8/9/2015</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70940" y="8829966"/>
            <a:ext cx="3037840" cy="464820"/>
          </a:xfrm>
          <a:prstGeom prst="rect">
            <a:avLst/>
          </a:prstGeom>
        </p:spPr>
        <p:txBody>
          <a:bodyPr vert="horz" lIns="92492" tIns="46246" rIns="92492" bIns="46246" rtlCol="0" anchor="b"/>
          <a:lstStyle>
            <a:lvl1pPr algn="r">
              <a:defRPr sz="1200"/>
            </a:lvl1pPr>
          </a:lstStyle>
          <a:p>
            <a:fld id="{5423FE04-20AD-4C64-8084-AA4EA4A33468}" type="slidenum">
              <a:rPr lang="en-US" smtClean="0"/>
              <a:t>‹#›</a:t>
            </a:fld>
            <a:endParaRPr lang="en-US"/>
          </a:p>
        </p:txBody>
      </p:sp>
    </p:spTree>
    <p:extLst>
      <p:ext uri="{BB962C8B-B14F-4D97-AF65-F5344CB8AC3E}">
        <p14:creationId xmlns:p14="http://schemas.microsoft.com/office/powerpoint/2010/main" val="4276919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5"/>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70940" y="1"/>
            <a:ext cx="3037840" cy="466435"/>
          </a:xfrm>
          <a:prstGeom prst="rect">
            <a:avLst/>
          </a:prstGeom>
        </p:spPr>
        <p:txBody>
          <a:bodyPr vert="horz" lIns="92492" tIns="46246" rIns="92492" bIns="46246" rtlCol="0"/>
          <a:lstStyle>
            <a:lvl1pPr algn="r">
              <a:defRPr sz="1200"/>
            </a:lvl1pPr>
          </a:lstStyle>
          <a:p>
            <a:fld id="{D3C8CE3A-3D9A-41FF-A7C9-69005A42195F}" type="datetimeFigureOut">
              <a:rPr lang="en-US" smtClean="0"/>
              <a:t>8/9/2015</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701042" y="4473896"/>
            <a:ext cx="5608320" cy="3660458"/>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71"/>
            <a:ext cx="3037840" cy="46643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71"/>
            <a:ext cx="3037840" cy="466434"/>
          </a:xfrm>
          <a:prstGeom prst="rect">
            <a:avLst/>
          </a:prstGeom>
        </p:spPr>
        <p:txBody>
          <a:bodyPr vert="horz" lIns="92492" tIns="46246" rIns="92492" bIns="46246" rtlCol="0" anchor="b"/>
          <a:lstStyle>
            <a:lvl1pPr algn="r">
              <a:defRPr sz="1200"/>
            </a:lvl1pPr>
          </a:lstStyle>
          <a:p>
            <a:fld id="{A5783E24-7AFA-4AF7-B287-180BB039FACB}" type="slidenum">
              <a:rPr lang="en-US" smtClean="0"/>
              <a:t>‹#›</a:t>
            </a:fld>
            <a:endParaRPr lang="en-US"/>
          </a:p>
        </p:txBody>
      </p:sp>
    </p:spTree>
    <p:extLst>
      <p:ext uri="{BB962C8B-B14F-4D97-AF65-F5344CB8AC3E}">
        <p14:creationId xmlns:p14="http://schemas.microsoft.com/office/powerpoint/2010/main" val="2226596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783E24-7AFA-4AF7-B287-180BB039FACB}" type="slidenum">
              <a:rPr lang="en-US" smtClean="0"/>
              <a:t>1</a:t>
            </a:fld>
            <a:endParaRPr lang="en-US"/>
          </a:p>
        </p:txBody>
      </p:sp>
    </p:spTree>
    <p:extLst>
      <p:ext uri="{BB962C8B-B14F-4D97-AF65-F5344CB8AC3E}">
        <p14:creationId xmlns:p14="http://schemas.microsoft.com/office/powerpoint/2010/main" val="2126801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715963" y="1162050"/>
            <a:ext cx="5578475" cy="3138488"/>
          </a:xfrm>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eaLnBrk="1" hangingPunct="1">
              <a:lnSpc>
                <a:spcPct val="80000"/>
              </a:lnSpc>
              <a:buFont typeface="Arial" panose="020B0604020202020204" pitchFamily="34" charset="0"/>
              <a:buNone/>
            </a:pPr>
            <a:r>
              <a:rPr lang="en-US" sz="1200" b="0" i="0" kern="1200" dirty="0" smtClean="0">
                <a:solidFill>
                  <a:schemeClr val="tx1"/>
                </a:solidFill>
                <a:effectLst/>
                <a:latin typeface="+mn-lt"/>
                <a:ea typeface="+mn-ea"/>
                <a:cs typeface="+mn-cs"/>
              </a:rPr>
              <a:t>Amid</a:t>
            </a:r>
            <a:r>
              <a:rPr lang="en-US" sz="1200" b="0" i="0" kern="1200" baseline="0" dirty="0" smtClean="0">
                <a:solidFill>
                  <a:schemeClr val="tx1"/>
                </a:solidFill>
                <a:effectLst/>
                <a:latin typeface="+mn-lt"/>
                <a:ea typeface="+mn-ea"/>
                <a:cs typeface="+mn-cs"/>
              </a:rPr>
              <a:t> the recent changes to U.S. policy toward Cuba, several address changes that may have an impact on the business environment in Cuba (from perspective of U.S., and specifically GA companies doing business in the market).  Among the changes: </a:t>
            </a:r>
            <a:endParaRPr lang="en-US" sz="1200" b="0" i="0" kern="1200" dirty="0" smtClean="0">
              <a:solidFill>
                <a:schemeClr val="tx1"/>
              </a:solidFill>
              <a:effectLst/>
              <a:latin typeface="+mn-lt"/>
              <a:ea typeface="+mn-ea"/>
              <a:cs typeface="+mn-cs"/>
            </a:endParaRPr>
          </a:p>
          <a:p>
            <a:pPr marL="0" indent="0" eaLnBrk="1" hangingPunct="1">
              <a:lnSpc>
                <a:spcPct val="80000"/>
              </a:lnSpc>
              <a:buFont typeface="Arial" panose="020B0604020202020204" pitchFamily="34" charset="0"/>
              <a:buNone/>
            </a:pPr>
            <a:endParaRPr lang="en-US" sz="1200" b="0" i="0" kern="1200" dirty="0" smtClean="0">
              <a:solidFill>
                <a:schemeClr val="tx1"/>
              </a:solidFill>
              <a:effectLst/>
              <a:latin typeface="+mn-lt"/>
              <a:ea typeface="+mn-ea"/>
              <a:cs typeface="+mn-cs"/>
            </a:endParaRPr>
          </a:p>
          <a:p>
            <a:pPr marL="0" indent="0" eaLnBrk="1" hangingPunct="1">
              <a:lnSpc>
                <a:spcPct val="80000"/>
              </a:lnSpc>
              <a:buFont typeface="Arial" panose="020B0604020202020204" pitchFamily="34" charset="0"/>
              <a:buNone/>
            </a:pPr>
            <a:r>
              <a:rPr lang="en-US" sz="1200" b="0" i="0" kern="1200" dirty="0" smtClean="0">
                <a:solidFill>
                  <a:schemeClr val="tx1"/>
                </a:solidFill>
                <a:effectLst/>
                <a:latin typeface="+mn-lt"/>
                <a:ea typeface="+mn-ea"/>
                <a:cs typeface="+mn-cs"/>
              </a:rPr>
              <a:t>TELECOM: In order to better provide efficient and adequate telecommunications services between the United States and Cuba, a new OFAC general license will facilitate the establishment of commercial telecommunications facilities linking third countries and Cuba and in Cuba.</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CCD:</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Commercial sales, as well as donations, of the export and </a:t>
            </a:r>
            <a:r>
              <a:rPr lang="en-US" sz="1200" b="0" i="0" kern="1200" dirty="0" err="1" smtClean="0">
                <a:solidFill>
                  <a:schemeClr val="tx1"/>
                </a:solidFill>
                <a:effectLst/>
                <a:latin typeface="+mn-lt"/>
                <a:ea typeface="+mn-ea"/>
                <a:cs typeface="+mn-cs"/>
              </a:rPr>
              <a:t>reexport</a:t>
            </a:r>
            <a:r>
              <a:rPr lang="en-US" sz="1200" b="0" i="0" kern="1200" dirty="0" smtClean="0">
                <a:solidFill>
                  <a:schemeClr val="tx1"/>
                </a:solidFill>
                <a:effectLst/>
                <a:latin typeface="+mn-lt"/>
                <a:ea typeface="+mn-ea"/>
                <a:cs typeface="+mn-cs"/>
              </a:rPr>
              <a:t> of consumer communications devices that enable the flow of information to from and among the Cuban people – such as personal computers, mobile phones, televisions, memory devices, recording devices, and consumer software – will be authorized under Commerce’s Consumer Communication Devices (CCD) license exception instead of requiring licenses.</a:t>
            </a:r>
          </a:p>
          <a:p>
            <a:pPr marL="0" indent="0" eaLnBrk="1" hangingPunct="1">
              <a:lnSpc>
                <a:spcPct val="80000"/>
              </a:lnSpc>
              <a:buFont typeface="Arial" panose="020B0604020202020204" pitchFamily="34" charset="0"/>
              <a:buNone/>
            </a:pPr>
            <a:endParaRPr lang="en-US" sz="1200" b="0" i="0" kern="1200" dirty="0" smtClean="0">
              <a:solidFill>
                <a:schemeClr val="tx1"/>
              </a:solidFill>
              <a:effectLst/>
              <a:latin typeface="+mn-lt"/>
              <a:ea typeface="+mn-ea"/>
              <a:cs typeface="+mn-cs"/>
            </a:endParaRPr>
          </a:p>
          <a:p>
            <a:pPr marL="0" indent="0" eaLnBrk="1" hangingPunct="1">
              <a:lnSpc>
                <a:spcPct val="80000"/>
              </a:lnSpc>
              <a:buFont typeface="Arial" panose="020B0604020202020204" pitchFamily="34" charset="0"/>
              <a:buNone/>
            </a:pPr>
            <a:r>
              <a:rPr lang="en-US" sz="1200" b="0" i="0" kern="1200" dirty="0" smtClean="0">
                <a:solidFill>
                  <a:schemeClr val="tx1"/>
                </a:solidFill>
                <a:effectLst/>
                <a:latin typeface="+mn-lt"/>
                <a:ea typeface="+mn-ea"/>
                <a:cs typeface="+mn-cs"/>
              </a:rPr>
              <a:t>FINANCIAL SERVICES:  permission to open and maintain correspondent banking arrangements with Cuban financial institutions.  I will discuss this in more detail later.</a:t>
            </a:r>
          </a:p>
          <a:p>
            <a:pPr marL="0" indent="0" eaLnBrk="1" hangingPunct="1">
              <a:lnSpc>
                <a:spcPct val="80000"/>
              </a:lnSpc>
              <a:buFont typeface="Arial" panose="020B0604020202020204" pitchFamily="34" charset="0"/>
              <a:buNone/>
            </a:pPr>
            <a:endParaRPr lang="en-US" sz="1200" b="0" i="0" kern="1200" dirty="0" smtClean="0">
              <a:solidFill>
                <a:schemeClr val="tx1"/>
              </a:solidFill>
              <a:effectLst/>
              <a:latin typeface="+mn-lt"/>
              <a:ea typeface="+mn-ea"/>
              <a:cs typeface="+mn-cs"/>
            </a:endParaRPr>
          </a:p>
          <a:p>
            <a:pPr marL="0" indent="0" eaLnBrk="1" hangingPunct="1">
              <a:lnSpc>
                <a:spcPct val="80000"/>
              </a:lnSpc>
              <a:buFont typeface="Arial" panose="020B0604020202020204" pitchFamily="34" charset="0"/>
              <a:buNone/>
            </a:pPr>
            <a:r>
              <a:rPr lang="en-US" sz="1200" b="0" i="0" kern="1200" dirty="0" smtClean="0">
                <a:solidFill>
                  <a:schemeClr val="tx1"/>
                </a:solidFill>
                <a:effectLst/>
                <a:latin typeface="+mn-lt"/>
                <a:ea typeface="+mn-ea"/>
                <a:cs typeface="+mn-cs"/>
              </a:rPr>
              <a:t>CASH IN</a:t>
            </a:r>
            <a:r>
              <a:rPr lang="en-US" sz="1200" b="0" i="0" kern="1200" baseline="0" dirty="0" smtClean="0">
                <a:solidFill>
                  <a:schemeClr val="tx1"/>
                </a:solidFill>
                <a:effectLst/>
                <a:latin typeface="+mn-lt"/>
                <a:ea typeface="+mn-ea"/>
                <a:cs typeface="+mn-cs"/>
              </a:rPr>
              <a:t> ADVANCE: I will discuss this in more detail later</a:t>
            </a:r>
          </a:p>
          <a:p>
            <a:pPr marL="0" indent="0" eaLnBrk="1" hangingPunct="1">
              <a:lnSpc>
                <a:spcPct val="80000"/>
              </a:lnSpc>
              <a:buFont typeface="Arial" panose="020B0604020202020204" pitchFamily="34" charset="0"/>
              <a:buNone/>
            </a:pPr>
            <a:endParaRPr lang="en-US" sz="1200" b="0" i="0" kern="1200" baseline="0" dirty="0" smtClean="0">
              <a:solidFill>
                <a:schemeClr val="tx1"/>
              </a:solidFill>
              <a:effectLst/>
              <a:latin typeface="+mn-lt"/>
              <a:ea typeface="+mn-ea"/>
              <a:cs typeface="+mn-cs"/>
            </a:endParaRPr>
          </a:p>
          <a:p>
            <a:pPr marL="0" indent="0" eaLnBrk="1" hangingPunct="1">
              <a:lnSpc>
                <a:spcPct val="80000"/>
              </a:lnSpc>
              <a:buFont typeface="Arial" panose="020B0604020202020204" pitchFamily="34" charset="0"/>
              <a:buNone/>
            </a:pPr>
            <a:r>
              <a:rPr lang="en-US" sz="1200" b="0" i="0" kern="1200" baseline="0" dirty="0" smtClean="0">
                <a:solidFill>
                  <a:schemeClr val="tx1"/>
                </a:solidFill>
                <a:effectLst/>
                <a:latin typeface="+mn-lt"/>
                <a:ea typeface="+mn-ea"/>
                <a:cs typeface="+mn-cs"/>
              </a:rPr>
              <a:t>CHANGES IN THE APPLICATION REVIEW PROCESS: </a:t>
            </a:r>
            <a:r>
              <a:rPr lang="en-US" sz="1200" b="0" i="0" kern="1200" dirty="0" smtClean="0">
                <a:solidFill>
                  <a:schemeClr val="tx1"/>
                </a:solidFill>
                <a:effectLst/>
                <a:latin typeface="+mn-lt"/>
                <a:ea typeface="+mn-ea"/>
                <a:cs typeface="+mn-cs"/>
              </a:rPr>
              <a:t>Commerce will set forth a general policy of approval for applications to export or re-export items necessary for the environmental protection or enhancement of U.S. and international air and water quality or coastlines (including items that enhance environmental quality through energy efficiency).</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800" dirty="0">
              <a:ea typeface="ＭＳ Ｐゴシック" pitchFamily="34" charset="-128"/>
            </a:endParaRPr>
          </a:p>
        </p:txBody>
      </p:sp>
      <p:sp>
        <p:nvSpPr>
          <p:cNvPr id="20484" name="Slide Number Placeholder 3"/>
          <p:cNvSpPr>
            <a:spLocks noGrp="1"/>
          </p:cNvSpPr>
          <p:nvPr>
            <p:ph type="sldNum" sz="quarter" idx="5"/>
          </p:nvPr>
        </p:nvSpPr>
        <p:spPr bwMode="auto">
          <a:noFill/>
          <a:ln>
            <a:miter lim="800000"/>
            <a:headEnd/>
            <a:tailEnd/>
          </a:ln>
        </p:spPr>
        <p:txBody>
          <a:bodyPr/>
          <a:lstStyle/>
          <a:p>
            <a:fld id="{6A20D540-36C7-4A1B-8C65-F23D1B548A6E}" type="slidenum">
              <a:rPr lang="en-US">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89913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a:t>
            </a:r>
            <a:r>
              <a:rPr lang="en-US" sz="1200" kern="1200" baseline="0" dirty="0" smtClean="0">
                <a:solidFill>
                  <a:schemeClr val="tx1"/>
                </a:solidFill>
                <a:effectLst/>
                <a:latin typeface="+mn-lt"/>
                <a:ea typeface="+mn-ea"/>
                <a:cs typeface="+mn-cs"/>
              </a:rPr>
              <a:t> we look more closely at Georgia’s exports to Cuba through the years, it is important to understand the backdrop of U.S.-Cuba trade.  </a:t>
            </a:r>
            <a:r>
              <a:rPr lang="en-US" sz="1200" kern="1200" dirty="0" smtClean="0">
                <a:solidFill>
                  <a:schemeClr val="tx1"/>
                </a:solidFill>
                <a:effectLst/>
                <a:latin typeface="+mn-lt"/>
                <a:ea typeface="+mn-ea"/>
                <a:cs typeface="+mn-cs"/>
              </a:rPr>
              <a:t>The export of approved agricultural commodities became permissible under the Cuban embargo in 2000.  However, in the past decade, United States exports to Cuba have experienced a marked decline.  In 2014, U.S. exports to Cuba totaled just $299 million.</a:t>
            </a:r>
            <a:r>
              <a:rPr lang="en-US" sz="1200" kern="1200" baseline="0" dirty="0" smtClean="0">
                <a:solidFill>
                  <a:schemeClr val="tx1"/>
                </a:solidFill>
                <a:effectLst/>
                <a:latin typeface="+mn-lt"/>
                <a:ea typeface="+mn-ea"/>
                <a:cs typeface="+mn-cs"/>
              </a:rPr>
              <a:t>  This is the lowest level since 2003; </a:t>
            </a:r>
            <a:r>
              <a:rPr lang="en-US" sz="1200" kern="1200" dirty="0" smtClean="0">
                <a:solidFill>
                  <a:schemeClr val="tx1"/>
                </a:solidFill>
                <a:effectLst/>
                <a:latin typeface="+mn-lt"/>
                <a:ea typeface="+mn-ea"/>
                <a:cs typeface="+mn-cs"/>
              </a:rPr>
              <a:t>16.8% decrease from 2013, and a nearly 58% decrease from peak exports of $711.5 million in 2008 (please refer to graph below).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Cuba currently ranks 125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among U.S. export markets.  This declining trend is also evidenced when looking at Cuba’s top import partners, where the U.S. dropped from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to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in 2014 behind Venezuela, China, Spain and Brazil.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Top products:  poultry (nearly half</a:t>
            </a:r>
            <a:r>
              <a:rPr lang="en-US" sz="1200" kern="1200" baseline="0" dirty="0" smtClean="0">
                <a:solidFill>
                  <a:schemeClr val="tx1"/>
                </a:solidFill>
                <a:effectLst/>
                <a:latin typeface="+mn-lt"/>
                <a:ea typeface="+mn-ea"/>
                <a:cs typeface="+mn-cs"/>
              </a:rPr>
              <a:t> of total exports)</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soybean oilcake; soybeans</a:t>
            </a:r>
            <a:endParaRPr lang="en-US" dirty="0"/>
          </a:p>
        </p:txBody>
      </p:sp>
      <p:sp>
        <p:nvSpPr>
          <p:cNvPr id="4" name="Slide Number Placeholder 3"/>
          <p:cNvSpPr>
            <a:spLocks noGrp="1"/>
          </p:cNvSpPr>
          <p:nvPr>
            <p:ph type="sldNum" sz="quarter" idx="10"/>
          </p:nvPr>
        </p:nvSpPr>
        <p:spPr/>
        <p:txBody>
          <a:bodyPr/>
          <a:lstStyle/>
          <a:p>
            <a:fld id="{A5783E24-7AFA-4AF7-B287-180BB039FACB}" type="slidenum">
              <a:rPr lang="en-US" smtClean="0"/>
              <a:t>3</a:t>
            </a:fld>
            <a:endParaRPr lang="en-US"/>
          </a:p>
        </p:txBody>
      </p:sp>
    </p:spTree>
    <p:extLst>
      <p:ext uri="{BB962C8B-B14F-4D97-AF65-F5344CB8AC3E}">
        <p14:creationId xmlns:p14="http://schemas.microsoft.com/office/powerpoint/2010/main" val="541636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a:t>
            </a:r>
            <a:r>
              <a:rPr lang="en-US" baseline="0" dirty="0" smtClean="0"/>
              <a:t> at Georgia exports, the clear trend is volatility of exports.</a:t>
            </a:r>
            <a:endParaRPr lang="en-US" dirty="0" smtClean="0"/>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Cuba currently ranks 72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among Georgia’s top export markets.  For 2014, Georgia exports to Cuba topped $64.8 million, the highest level since 2010.</a:t>
            </a:r>
            <a:r>
              <a:rPr lang="en-US" sz="1200" kern="1200" baseline="0" dirty="0" smtClean="0">
                <a:solidFill>
                  <a:schemeClr val="tx1"/>
                </a:solidFill>
                <a:effectLst/>
                <a:latin typeface="+mn-lt"/>
                <a:ea typeface="+mn-ea"/>
                <a:cs typeface="+mn-cs"/>
              </a:rPr>
              <a:t>  Also for the first time, the </a:t>
            </a:r>
            <a:r>
              <a:rPr lang="en-US" sz="1200" kern="1200" dirty="0" smtClean="0">
                <a:solidFill>
                  <a:schemeClr val="tx1"/>
                </a:solidFill>
                <a:effectLst/>
                <a:latin typeface="+mn-lt"/>
                <a:ea typeface="+mn-ea"/>
                <a:cs typeface="+mn-cs"/>
              </a:rPr>
              <a:t>Port of Brunswick was the leading port in the U.S. for exports to Cuba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However, the seemingly strong export growth is deceiving, given that Georgia’s exports in 2013 decreased nearly 25% from the previous year.  Furthermore, Georgia exported just two products to Cuba last year, soybean oilcake ($56.1 million) and poultry ($8.6 million).</a:t>
            </a:r>
            <a:r>
              <a:rPr lang="en-US" sz="1200" kern="1200" baseline="0" dirty="0" smtClean="0">
                <a:solidFill>
                  <a:schemeClr val="tx1"/>
                </a:solidFill>
                <a:effectLst/>
                <a:latin typeface="+mn-lt"/>
                <a:ea typeface="+mn-ea"/>
                <a:cs typeface="+mn-cs"/>
              </a:rPr>
              <a:t>  </a:t>
            </a:r>
          </a:p>
          <a:p>
            <a:r>
              <a:rPr lang="en-US" sz="1200" kern="1200" baseline="0" dirty="0" smtClean="0">
                <a:solidFill>
                  <a:schemeClr val="tx1"/>
                </a:solidFill>
                <a:effectLst/>
                <a:latin typeface="+mn-lt"/>
                <a:ea typeface="+mn-ea"/>
                <a:cs typeface="+mn-cs"/>
              </a:rPr>
              <a:t>2014 was the first year that Georgia exported soybean oilcake to Cuba, and looking more closely at the export data, Georgia’s vast increase was due to a similar decrease in oilcake exports from Louisiana and Virginia.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783E24-7AFA-4AF7-B287-180BB039FACB}" type="slidenum">
              <a:rPr lang="en-US" smtClean="0"/>
              <a:t>4</a:t>
            </a:fld>
            <a:endParaRPr lang="en-US"/>
          </a:p>
        </p:txBody>
      </p:sp>
    </p:spTree>
    <p:extLst>
      <p:ext uri="{BB962C8B-B14F-4D97-AF65-F5344CB8AC3E}">
        <p14:creationId xmlns:p14="http://schemas.microsoft.com/office/powerpoint/2010/main" val="351706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Poultry remains the number one export product to Cuba, but Georgia’s share has declined</a:t>
            </a:r>
            <a:r>
              <a:rPr lang="en-US" baseline="0" dirty="0" smtClean="0"/>
              <a:t> every year since the peak in 2010.  </a:t>
            </a:r>
          </a:p>
          <a:p>
            <a:endParaRPr lang="en-US" baseline="0" dirty="0" smtClean="0"/>
          </a:p>
          <a:p>
            <a:r>
              <a:rPr lang="en-US" baseline="0" dirty="0" smtClean="0"/>
              <a:t>For 2015 year to date (January to June):</a:t>
            </a:r>
          </a:p>
          <a:p>
            <a:r>
              <a:rPr lang="en-US" baseline="0" dirty="0" smtClean="0"/>
              <a:t>Georgia exports to Cuba are $28.6 million</a:t>
            </a:r>
          </a:p>
          <a:p>
            <a:r>
              <a:rPr lang="en-US" baseline="0" dirty="0" smtClean="0"/>
              <a:t>Decrease of 42.7 % over the same period last year </a:t>
            </a:r>
          </a:p>
          <a:p>
            <a:r>
              <a:rPr lang="en-US" baseline="0" dirty="0" smtClean="0"/>
              <a:t>#1 among exporting states.</a:t>
            </a:r>
            <a:endParaRPr lang="en-US" dirty="0"/>
          </a:p>
        </p:txBody>
      </p:sp>
      <p:sp>
        <p:nvSpPr>
          <p:cNvPr id="4" name="Slide Number Placeholder 3"/>
          <p:cNvSpPr>
            <a:spLocks noGrp="1"/>
          </p:cNvSpPr>
          <p:nvPr>
            <p:ph type="sldNum" sz="quarter" idx="10"/>
          </p:nvPr>
        </p:nvSpPr>
        <p:spPr/>
        <p:txBody>
          <a:bodyPr/>
          <a:lstStyle/>
          <a:p>
            <a:fld id="{A5783E24-7AFA-4AF7-B287-180BB039FACB}" type="slidenum">
              <a:rPr lang="en-US" smtClean="0"/>
              <a:t>5</a:t>
            </a:fld>
            <a:endParaRPr lang="en-US"/>
          </a:p>
        </p:txBody>
      </p:sp>
    </p:spTree>
    <p:extLst>
      <p:ext uri="{BB962C8B-B14F-4D97-AF65-F5344CB8AC3E}">
        <p14:creationId xmlns:p14="http://schemas.microsoft.com/office/powerpoint/2010/main" val="459090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Significant</a:t>
            </a:r>
            <a:r>
              <a:rPr lang="en-US" baseline="0" dirty="0" smtClean="0"/>
              <a:t> barriers to trade still exist for Georgia companies wanting to do business in Cuba:</a:t>
            </a:r>
          </a:p>
          <a:p>
            <a:endParaRPr lang="en-US" baseline="0" dirty="0" smtClean="0"/>
          </a:p>
          <a:p>
            <a:r>
              <a:rPr lang="en-US" baseline="0" dirty="0" smtClean="0"/>
              <a:t>While the U.S. has eased certain restrictions for U.S. companies and individuals to engage with Cuba, the embargo remains in place until it is lifted by Congress.</a:t>
            </a:r>
          </a:p>
          <a:p>
            <a:endParaRPr lang="en-US" baseline="0" dirty="0" smtClean="0"/>
          </a:p>
          <a:p>
            <a:r>
              <a:rPr lang="en-US" baseline="0" dirty="0" smtClean="0"/>
              <a:t>Support for the Cuban People, provision does provide for greater access of export products for building materials and equipment that can be used by the private sector in Cuba for renovation/construction of privately-owned buildings.</a:t>
            </a:r>
          </a:p>
          <a:p>
            <a:endParaRPr lang="en-US" dirty="0"/>
          </a:p>
        </p:txBody>
      </p:sp>
      <p:sp>
        <p:nvSpPr>
          <p:cNvPr id="4" name="Slide Number Placeholder 3"/>
          <p:cNvSpPr>
            <a:spLocks noGrp="1"/>
          </p:cNvSpPr>
          <p:nvPr>
            <p:ph type="sldNum" sz="quarter" idx="10"/>
          </p:nvPr>
        </p:nvSpPr>
        <p:spPr/>
        <p:txBody>
          <a:bodyPr/>
          <a:lstStyle/>
          <a:p>
            <a:fld id="{A5783E24-7AFA-4AF7-B287-180BB039FACB}" type="slidenum">
              <a:rPr lang="en-US" smtClean="0"/>
              <a:t>6</a:t>
            </a:fld>
            <a:endParaRPr lang="en-US"/>
          </a:p>
        </p:txBody>
      </p:sp>
    </p:spTree>
    <p:extLst>
      <p:ext uri="{BB962C8B-B14F-4D97-AF65-F5344CB8AC3E}">
        <p14:creationId xmlns:p14="http://schemas.microsoft.com/office/powerpoint/2010/main" val="4234082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Global Powerpoint_cover_165.jpg"/>
          <p:cNvPicPr>
            <a:picLocks noChangeAspect="1"/>
          </p:cNvPicPr>
          <p:nvPr userDrawn="1"/>
        </p:nvPicPr>
        <p:blipFill>
          <a:blip r:embed="rId2" cstate="print"/>
          <a:stretch>
            <a:fillRect/>
          </a:stretch>
        </p:blipFill>
        <p:spPr>
          <a:xfrm>
            <a:off x="0" y="0"/>
            <a:ext cx="12192000" cy="6858000"/>
          </a:xfrm>
          <a:prstGeom prst="rect">
            <a:avLst/>
          </a:prstGeom>
        </p:spPr>
      </p:pic>
      <p:sp>
        <p:nvSpPr>
          <p:cNvPr id="2" name="Title 1"/>
          <p:cNvSpPr>
            <a:spLocks noGrp="1"/>
          </p:cNvSpPr>
          <p:nvPr>
            <p:ph type="ctrTitle"/>
          </p:nvPr>
        </p:nvSpPr>
        <p:spPr>
          <a:xfrm>
            <a:off x="914400" y="2130524"/>
            <a:ext cx="10363200" cy="1470025"/>
          </a:xfrm>
        </p:spPr>
        <p:txBody>
          <a:bodyPr>
            <a:normAutofit/>
          </a:bodyPr>
          <a:lstStyle>
            <a:lvl1pPr>
              <a:defRPr sz="3200">
                <a:solidFill>
                  <a:schemeClr val="bg1"/>
                </a:solidFill>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2400">
                <a:solidFill>
                  <a:srgbClr val="F56600"/>
                </a:solidFill>
                <a:effectLst>
                  <a:outerShdw blurRad="38100" dist="38100" dir="2700000" algn="tl">
                    <a:srgbClr val="000000">
                      <a:alpha val="43137"/>
                    </a:srgbClr>
                  </a:outerShdw>
                </a:effectLst>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01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spcBef>
                <a:spcPts val="0"/>
              </a:spcBef>
              <a:spcAft>
                <a:spcPts val="1200"/>
              </a:spcAft>
              <a:buClr>
                <a:srgbClr val="F56600"/>
              </a:buClr>
              <a:buSzPct val="75000"/>
              <a:buFont typeface="Arial" pitchFamily="34" charset="0"/>
              <a:buChar char="►"/>
              <a:defRPr sz="2400">
                <a:latin typeface="Arial" pitchFamily="34" charset="0"/>
                <a:cs typeface="Arial" pitchFamily="34" charset="0"/>
              </a:defRPr>
            </a:lvl1pPr>
            <a:lvl2pPr marL="685800" indent="-287338">
              <a:spcBef>
                <a:spcPts val="0"/>
              </a:spcBef>
              <a:spcAft>
                <a:spcPts val="1200"/>
              </a:spcAft>
              <a:buClr>
                <a:srgbClr val="F56600"/>
              </a:buClr>
              <a:buSzPct val="75000"/>
              <a:buFont typeface="Arial" pitchFamily="34" charset="0"/>
              <a:buChar char="►"/>
              <a:defRPr sz="2200">
                <a:latin typeface="Arial" pitchFamily="34" charset="0"/>
                <a:cs typeface="Arial" pitchFamily="34" charset="0"/>
              </a:defRPr>
            </a:lvl2pPr>
            <a:lvl3pPr marL="973138" indent="-287338">
              <a:spcBef>
                <a:spcPts val="0"/>
              </a:spcBef>
              <a:spcAft>
                <a:spcPts val="1200"/>
              </a:spcAft>
              <a:buClr>
                <a:srgbClr val="F56600"/>
              </a:buClr>
              <a:buSzPct val="75000"/>
              <a:buFont typeface="Arial" pitchFamily="34" charset="0"/>
              <a:buChar char="►"/>
              <a:defRPr sz="2000">
                <a:latin typeface="Arial" pitchFamily="34" charset="0"/>
                <a:cs typeface="Arial" pitchFamily="34" charset="0"/>
              </a:defRPr>
            </a:lvl3pPr>
            <a:lvl4pPr marL="1201738" indent="-228600">
              <a:spcBef>
                <a:spcPts val="0"/>
              </a:spcBef>
              <a:spcAft>
                <a:spcPts val="1200"/>
              </a:spcAft>
              <a:buClr>
                <a:srgbClr val="F56600"/>
              </a:buClr>
              <a:buSzPct val="75000"/>
              <a:buFont typeface="Arial" pitchFamily="34" charset="0"/>
              <a:buChar char="►"/>
              <a:defRPr sz="1800">
                <a:latin typeface="Arial" pitchFamily="34" charset="0"/>
                <a:cs typeface="Arial" pitchFamily="34" charset="0"/>
              </a:defRPr>
            </a:lvl4pPr>
            <a:lvl5pPr marL="1430338" indent="-228600">
              <a:spcBef>
                <a:spcPts val="0"/>
              </a:spcBef>
              <a:spcAft>
                <a:spcPts val="1200"/>
              </a:spcAft>
              <a:buClr>
                <a:srgbClr val="F56600"/>
              </a:buClr>
              <a:buSzPct val="75000"/>
              <a:buFont typeface="Arial" pitchFamily="34" charset="0"/>
              <a:buChar char="►"/>
              <a:defRPr sz="16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3142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99"/>
            <a:ext cx="10363200" cy="1362075"/>
          </a:xfrm>
        </p:spPr>
        <p:txBody>
          <a:bodyPr anchor="t">
            <a:normAutofit/>
          </a:bodyPr>
          <a:lstStyle>
            <a:lvl1pPr algn="l">
              <a:defRPr sz="3200" b="1" cap="all">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585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09600" y="1600204"/>
            <a:ext cx="5384800" cy="4525963"/>
          </a:xfr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97600" y="1600204"/>
            <a:ext cx="5384800" cy="4525963"/>
          </a:xfr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0835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outerShdw blurRad="38100" dist="38100" dir="2700000" algn="tl">
                    <a:srgbClr val="000000">
                      <a:alpha val="43137"/>
                    </a:srgbClr>
                  </a:outerShdw>
                </a:effectLst>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433" y="1535113"/>
            <a:ext cx="5389033" cy="639762"/>
          </a:xfrm>
        </p:spPr>
        <p:txBody>
          <a:bodyPr anchor="b"/>
          <a:lstStyle>
            <a:lvl1pPr marL="0" indent="0">
              <a:buNone/>
              <a:defRPr sz="2400" b="1">
                <a:effectLst>
                  <a:outerShdw blurRad="38100" dist="38100" dir="2700000" algn="tl">
                    <a:srgbClr val="000000">
                      <a:alpha val="43137"/>
                    </a:srgbClr>
                  </a:outerShdw>
                </a:effectLst>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3433" y="2174875"/>
            <a:ext cx="5389033" cy="3951288"/>
          </a:xfr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656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6564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75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766733" y="273052"/>
            <a:ext cx="6815667" cy="5853113"/>
          </a:xfrm>
        </p:spPr>
        <p:txBody>
          <a:bodyPr/>
          <a:lstStyle>
            <a:lvl1pPr>
              <a:buClr>
                <a:srgbClr val="F56600"/>
              </a:buClr>
              <a:buSzPct val="75000"/>
              <a:buFont typeface="Arial" pitchFamily="34" charset="0"/>
              <a:buChar char="►"/>
              <a:defRPr sz="2800">
                <a:latin typeface="Arial" pitchFamily="34" charset="0"/>
                <a:cs typeface="Arial" pitchFamily="34" charset="0"/>
              </a:defRPr>
            </a:lvl1pPr>
            <a:lvl2pPr>
              <a:buClr>
                <a:srgbClr val="F56600"/>
              </a:buClr>
              <a:buSzPct val="75000"/>
              <a:buFont typeface="Arial" pitchFamily="34" charset="0"/>
              <a:buChar char="►"/>
              <a:defRPr sz="2400">
                <a:latin typeface="Arial" pitchFamily="34" charset="0"/>
                <a:cs typeface="Arial" pitchFamily="34" charset="0"/>
              </a:defRPr>
            </a:lvl2pPr>
            <a:lvl3pPr>
              <a:buClr>
                <a:srgbClr val="F56600"/>
              </a:buClr>
              <a:buSzPct val="75000"/>
              <a:buFont typeface="Arial" pitchFamily="34" charset="0"/>
              <a:buChar char="►"/>
              <a:defRPr sz="2200">
                <a:latin typeface="Arial" pitchFamily="34" charset="0"/>
                <a:cs typeface="Arial" pitchFamily="34" charset="0"/>
              </a:defRPr>
            </a:lvl3pPr>
            <a:lvl4pPr>
              <a:buClr>
                <a:srgbClr val="F56600"/>
              </a:buClr>
              <a:buSzPct val="75000"/>
              <a:buFont typeface="Arial" pitchFamily="34" charset="0"/>
              <a:buChar char="►"/>
              <a:defRPr sz="2000">
                <a:latin typeface="Arial" pitchFamily="34" charset="0"/>
                <a:cs typeface="Arial" pitchFamily="34" charset="0"/>
              </a:defRPr>
            </a:lvl4pPr>
            <a:lvl5pPr>
              <a:buClr>
                <a:srgbClr val="F56600"/>
              </a:buClr>
              <a:buSzPct val="75000"/>
              <a:buFont typeface="Arial" pitchFamily="34" charset="0"/>
              <a:buChar char="►"/>
              <a:defRPr sz="1800">
                <a:latin typeface="Arial" pitchFamily="34" charset="0"/>
                <a:cs typeface="Arial"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0374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24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normAutofit/>
          </a:bodyPr>
          <a:lstStyle>
            <a:lvl1pPr marL="0" indent="0">
              <a:buNone/>
              <a:defRPr sz="16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5561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buClr>
                <a:srgbClr val="F56600"/>
              </a:buClr>
              <a:buSzPct val="75000"/>
              <a:buFont typeface="Arial" pitchFamily="34" charset="0"/>
              <a:buChar char="►"/>
              <a:defRPr sz="2800">
                <a:latin typeface="Arial" pitchFamily="34" charset="0"/>
                <a:cs typeface="Arial" pitchFamily="34" charset="0"/>
              </a:defRPr>
            </a:lvl1pPr>
            <a:lvl2pPr>
              <a:buClr>
                <a:srgbClr val="F56600"/>
              </a:buClr>
              <a:buSzPct val="75000"/>
              <a:buFont typeface="Arial" pitchFamily="34" charset="0"/>
              <a:buChar char="►"/>
              <a:defRPr sz="2400">
                <a:latin typeface="Arial" pitchFamily="34" charset="0"/>
                <a:cs typeface="Arial" pitchFamily="34" charset="0"/>
              </a:defRPr>
            </a:lvl2pPr>
            <a:lvl3pPr>
              <a:buClr>
                <a:srgbClr val="F56600"/>
              </a:buClr>
              <a:buSzPct val="75000"/>
              <a:buFont typeface="Arial" pitchFamily="34" charset="0"/>
              <a:buChar char="►"/>
              <a:defRPr sz="2200">
                <a:latin typeface="Arial" pitchFamily="34" charset="0"/>
                <a:cs typeface="Arial" pitchFamily="34" charset="0"/>
              </a:defRPr>
            </a:lvl3pPr>
            <a:lvl4pPr>
              <a:buClr>
                <a:srgbClr val="F56600"/>
              </a:buClr>
              <a:buSzPct val="75000"/>
              <a:buFont typeface="Arial" pitchFamily="34" charset="0"/>
              <a:buChar char="►"/>
              <a:defRPr>
                <a:latin typeface="Arial" pitchFamily="34" charset="0"/>
                <a:cs typeface="Arial" pitchFamily="34" charset="0"/>
              </a:defRPr>
            </a:lvl4pPr>
            <a:lvl5pPr>
              <a:buClr>
                <a:srgbClr val="F56600"/>
              </a:buClr>
              <a:buSzPct val="75000"/>
              <a:buFont typeface="Arial" pitchFamily="34" charset="0"/>
              <a:buChar char="►"/>
              <a:defRPr sz="1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342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normAutofit/>
          </a:bodyPr>
          <a:lstStyle>
            <a:lvl1pPr>
              <a:defRPr sz="32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lvl1pPr>
              <a:buClr>
                <a:srgbClr val="F56600"/>
              </a:buClr>
              <a:buSzPct val="75000"/>
              <a:buFont typeface="Arial" pitchFamily="34" charset="0"/>
              <a:buChar char="►"/>
              <a:defRPr sz="2800">
                <a:latin typeface="Arial" pitchFamily="34" charset="0"/>
                <a:cs typeface="Arial" pitchFamily="34" charset="0"/>
              </a:defRPr>
            </a:lvl1pPr>
            <a:lvl2pPr>
              <a:buClr>
                <a:srgbClr val="F56600"/>
              </a:buClr>
              <a:buSzPct val="75000"/>
              <a:buFont typeface="Arial" pitchFamily="34" charset="0"/>
              <a:buChar char="►"/>
              <a:defRPr sz="2400">
                <a:latin typeface="Arial" pitchFamily="34" charset="0"/>
                <a:cs typeface="Arial" pitchFamily="34" charset="0"/>
              </a:defRPr>
            </a:lvl2pPr>
            <a:lvl3pPr>
              <a:buClr>
                <a:srgbClr val="F56600"/>
              </a:buClr>
              <a:buSzPct val="75000"/>
              <a:buFont typeface="Arial" pitchFamily="34" charset="0"/>
              <a:buChar char="►"/>
              <a:defRPr sz="2200">
                <a:latin typeface="Arial" pitchFamily="34" charset="0"/>
                <a:cs typeface="Arial" pitchFamily="34" charset="0"/>
              </a:defRPr>
            </a:lvl3pPr>
            <a:lvl4pPr>
              <a:buClr>
                <a:srgbClr val="F56600"/>
              </a:buClr>
              <a:buSzPct val="75000"/>
              <a:buFont typeface="Arial" pitchFamily="34" charset="0"/>
              <a:buChar char="►"/>
              <a:defRPr>
                <a:latin typeface="Arial" pitchFamily="34" charset="0"/>
                <a:cs typeface="Arial" pitchFamily="34" charset="0"/>
              </a:defRPr>
            </a:lvl4pPr>
            <a:lvl5pPr>
              <a:buClr>
                <a:srgbClr val="F56600"/>
              </a:buClr>
              <a:buSzPct val="75000"/>
              <a:buFont typeface="Arial" pitchFamily="34" charset="0"/>
              <a:buChar char="►"/>
              <a:defRPr sz="1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7888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3" name="Picture 1" descr="backgroundborder - brown with map ga dot.jpg"/>
          <p:cNvPicPr>
            <a:picLocks noChangeAspect="1"/>
          </p:cNvPicPr>
          <p:nvPr userDrawn="1"/>
        </p:nvPicPr>
        <p:blipFill>
          <a:blip r:embed="rId2" cstate="print"/>
          <a:srcRect/>
          <a:stretch>
            <a:fillRect/>
          </a:stretch>
        </p:blipFill>
        <p:spPr bwMode="auto">
          <a:xfrm>
            <a:off x="0" y="4"/>
            <a:ext cx="12192000" cy="1000125"/>
          </a:xfrm>
          <a:prstGeom prst="rect">
            <a:avLst/>
          </a:prstGeom>
          <a:noFill/>
          <a:ln w="9525">
            <a:noFill/>
            <a:miter lim="800000"/>
            <a:headEnd/>
            <a:tailEnd/>
          </a:ln>
        </p:spPr>
      </p:pic>
      <p:pic>
        <p:nvPicPr>
          <p:cNvPr id="4" name="Picture 2" descr="GA_USA_RGB_V_-r.jpg"/>
          <p:cNvPicPr>
            <a:picLocks noChangeAspect="1"/>
          </p:cNvPicPr>
          <p:nvPr userDrawn="1"/>
        </p:nvPicPr>
        <p:blipFill>
          <a:blip r:embed="rId3" cstate="print"/>
          <a:srcRect/>
          <a:stretch>
            <a:fillRect/>
          </a:stretch>
        </p:blipFill>
        <p:spPr bwMode="auto">
          <a:xfrm>
            <a:off x="11148550" y="1077913"/>
            <a:ext cx="791633" cy="577850"/>
          </a:xfrm>
          <a:prstGeom prst="rect">
            <a:avLst/>
          </a:prstGeom>
          <a:noFill/>
          <a:ln w="9525">
            <a:noFill/>
            <a:miter lim="800000"/>
            <a:headEnd/>
            <a:tailEnd/>
          </a:ln>
        </p:spPr>
      </p:pic>
      <p:sp>
        <p:nvSpPr>
          <p:cNvPr id="8" name="Title 1"/>
          <p:cNvSpPr>
            <a:spLocks noGrp="1"/>
          </p:cNvSpPr>
          <p:nvPr>
            <p:ph type="title"/>
          </p:nvPr>
        </p:nvSpPr>
        <p:spPr>
          <a:xfrm>
            <a:off x="207389" y="189797"/>
            <a:ext cx="10972800" cy="686896"/>
          </a:xfrm>
          <a:prstGeom prst="rect">
            <a:avLst/>
          </a:prstGeom>
        </p:spPr>
        <p:txBody>
          <a:bodyPr/>
          <a:lstStyle>
            <a:lvl1pPr algn="l">
              <a:defRPr sz="3200" b="1">
                <a:solidFill>
                  <a:schemeClr val="bg1"/>
                </a:solidFill>
                <a:effectLst>
                  <a:outerShdw blurRad="38100" dist="38100" dir="2700000" algn="tl">
                    <a:srgbClr val="000000">
                      <a:alpha val="43137"/>
                    </a:srgbClr>
                  </a:outerShdw>
                </a:effectLst>
                <a:latin typeface="+mj-lt"/>
              </a:defRPr>
            </a:lvl1pPr>
          </a:lstStyle>
          <a:p>
            <a:r>
              <a:rPr lang="en-US" smtClean="0"/>
              <a:t>Click to edit Master title style</a:t>
            </a:r>
            <a:endParaRPr lang="en-US" dirty="0"/>
          </a:p>
        </p:txBody>
      </p:sp>
      <p:sp>
        <p:nvSpPr>
          <p:cNvPr id="5" name="Date Placeholder 1"/>
          <p:cNvSpPr>
            <a:spLocks noGrp="1"/>
          </p:cNvSpPr>
          <p:nvPr>
            <p:ph type="dt" sz="half" idx="10"/>
          </p:nvPr>
        </p:nvSpPr>
        <p:spPr>
          <a:xfrm>
            <a:off x="609600" y="6356449"/>
            <a:ext cx="2844800" cy="365125"/>
          </a:xfrm>
          <a:prstGeom prst="rect">
            <a:avLst/>
          </a:prstGeom>
        </p:spPr>
        <p:txBody>
          <a:bodyPr/>
          <a:lstStyle>
            <a:lvl1pPr fontAlgn="auto">
              <a:spcBef>
                <a:spcPts val="0"/>
              </a:spcBef>
              <a:spcAft>
                <a:spcPts val="0"/>
              </a:spcAft>
              <a:defRPr>
                <a:latin typeface="+mn-lt"/>
              </a:defRPr>
            </a:lvl1pPr>
          </a:lstStyle>
          <a:p>
            <a:pPr>
              <a:defRPr/>
            </a:pPr>
            <a:fld id="{CBF04405-BEEC-4E09-B3F7-33BC1EB3D1B6}" type="datetimeFigureOut">
              <a:rPr lang="en-US">
                <a:solidFill>
                  <a:prstClr val="black">
                    <a:tint val="75000"/>
                  </a:prstClr>
                </a:solidFill>
              </a:rPr>
              <a:pPr>
                <a:defRPr/>
              </a:pPr>
              <a:t>8/9/2015</a:t>
            </a:fld>
            <a:endParaRPr lang="en-US">
              <a:solidFill>
                <a:prstClr val="black">
                  <a:tint val="75000"/>
                </a:prstClr>
              </a:solidFill>
            </a:endParaRPr>
          </a:p>
        </p:txBody>
      </p:sp>
      <p:sp>
        <p:nvSpPr>
          <p:cNvPr id="6" name="Footer Placeholder 2"/>
          <p:cNvSpPr>
            <a:spLocks noGrp="1"/>
          </p:cNvSpPr>
          <p:nvPr>
            <p:ph type="ftr" sz="quarter" idx="11"/>
          </p:nvPr>
        </p:nvSpPr>
        <p:spPr>
          <a:xfrm>
            <a:off x="4165600" y="6356449"/>
            <a:ext cx="3860800" cy="365125"/>
          </a:xfrm>
          <a:prstGeom prst="rect">
            <a:avLst/>
          </a:prstGeom>
        </p:spPr>
        <p:txBody>
          <a:bodyPr/>
          <a:lstStyle>
            <a:lvl1pPr fontAlgn="auto">
              <a:spcBef>
                <a:spcPts val="0"/>
              </a:spcBef>
              <a:spcAft>
                <a:spcPts val="0"/>
              </a:spcAft>
              <a:defRPr>
                <a:latin typeface="+mn-lt"/>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a:xfrm>
            <a:off x="8737600" y="6356449"/>
            <a:ext cx="2844800" cy="365125"/>
          </a:xfrm>
          <a:prstGeom prst="rect">
            <a:avLst/>
          </a:prstGeom>
        </p:spPr>
        <p:txBody>
          <a:bodyPr/>
          <a:lstStyle>
            <a:lvl1pPr fontAlgn="auto">
              <a:spcBef>
                <a:spcPts val="0"/>
              </a:spcBef>
              <a:spcAft>
                <a:spcPts val="0"/>
              </a:spcAft>
              <a:defRPr>
                <a:latin typeface="+mn-lt"/>
              </a:defRPr>
            </a:lvl1pPr>
          </a:lstStyle>
          <a:p>
            <a:pPr>
              <a:defRPr/>
            </a:pPr>
            <a:fld id="{95D2F3CF-34F6-4DA2-84F2-607D6117144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45399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3" name="Picture 1" descr="backgroundborder - brown with map ga dot.jpg"/>
          <p:cNvPicPr>
            <a:picLocks noChangeAspect="1"/>
          </p:cNvPicPr>
          <p:nvPr userDrawn="1"/>
        </p:nvPicPr>
        <p:blipFill>
          <a:blip r:embed="rId2" cstate="print"/>
          <a:srcRect/>
          <a:stretch>
            <a:fillRect/>
          </a:stretch>
        </p:blipFill>
        <p:spPr bwMode="auto">
          <a:xfrm>
            <a:off x="0" y="4"/>
            <a:ext cx="12192000" cy="1000125"/>
          </a:xfrm>
          <a:prstGeom prst="rect">
            <a:avLst/>
          </a:prstGeom>
          <a:noFill/>
          <a:ln w="9525">
            <a:noFill/>
            <a:miter lim="800000"/>
            <a:headEnd/>
            <a:tailEnd/>
          </a:ln>
        </p:spPr>
      </p:pic>
      <p:pic>
        <p:nvPicPr>
          <p:cNvPr id="4" name="Picture 2" descr="GA_USA_RGB_V_-r.jpg"/>
          <p:cNvPicPr>
            <a:picLocks noChangeAspect="1"/>
          </p:cNvPicPr>
          <p:nvPr userDrawn="1"/>
        </p:nvPicPr>
        <p:blipFill>
          <a:blip r:embed="rId3" cstate="print"/>
          <a:srcRect/>
          <a:stretch>
            <a:fillRect/>
          </a:stretch>
        </p:blipFill>
        <p:spPr bwMode="auto">
          <a:xfrm>
            <a:off x="11148550" y="1077913"/>
            <a:ext cx="791633" cy="577850"/>
          </a:xfrm>
          <a:prstGeom prst="rect">
            <a:avLst/>
          </a:prstGeom>
          <a:noFill/>
          <a:ln w="9525">
            <a:noFill/>
            <a:miter lim="800000"/>
            <a:headEnd/>
            <a:tailEnd/>
          </a:ln>
        </p:spPr>
      </p:pic>
      <p:sp>
        <p:nvSpPr>
          <p:cNvPr id="8" name="Title 1"/>
          <p:cNvSpPr>
            <a:spLocks noGrp="1"/>
          </p:cNvSpPr>
          <p:nvPr>
            <p:ph type="title"/>
          </p:nvPr>
        </p:nvSpPr>
        <p:spPr>
          <a:xfrm>
            <a:off x="207389" y="189797"/>
            <a:ext cx="10972800" cy="686896"/>
          </a:xfrm>
          <a:prstGeom prst="rect">
            <a:avLst/>
          </a:prstGeom>
        </p:spPr>
        <p:txBody>
          <a:bodyPr/>
          <a:lstStyle>
            <a:lvl1pPr algn="l">
              <a:defRPr sz="3200" b="1">
                <a:solidFill>
                  <a:schemeClr val="bg1"/>
                </a:solidFill>
                <a:effectLst>
                  <a:outerShdw blurRad="38100" dist="38100" dir="2700000" algn="tl">
                    <a:srgbClr val="000000">
                      <a:alpha val="43137"/>
                    </a:srgbClr>
                  </a:outerShdw>
                </a:effectLst>
                <a:latin typeface="+mj-lt"/>
              </a:defRPr>
            </a:lvl1pPr>
          </a:lstStyle>
          <a:p>
            <a:r>
              <a:rPr lang="en-US" smtClean="0"/>
              <a:t>Click to edit Master title style</a:t>
            </a:r>
            <a:endParaRPr lang="en-US" dirty="0"/>
          </a:p>
        </p:txBody>
      </p:sp>
      <p:sp>
        <p:nvSpPr>
          <p:cNvPr id="5" name="Date Placeholder 1"/>
          <p:cNvSpPr>
            <a:spLocks noGrp="1"/>
          </p:cNvSpPr>
          <p:nvPr>
            <p:ph type="dt" sz="half" idx="10"/>
          </p:nvPr>
        </p:nvSpPr>
        <p:spPr>
          <a:xfrm>
            <a:off x="609600" y="6356449"/>
            <a:ext cx="2844800" cy="365125"/>
          </a:xfrm>
          <a:prstGeom prst="rect">
            <a:avLst/>
          </a:prstGeom>
        </p:spPr>
        <p:txBody>
          <a:bodyPr/>
          <a:lstStyle>
            <a:lvl1pPr fontAlgn="auto">
              <a:spcBef>
                <a:spcPts val="0"/>
              </a:spcBef>
              <a:spcAft>
                <a:spcPts val="0"/>
              </a:spcAft>
              <a:defRPr>
                <a:latin typeface="+mn-lt"/>
              </a:defRPr>
            </a:lvl1pPr>
          </a:lstStyle>
          <a:p>
            <a:pPr>
              <a:defRPr/>
            </a:pPr>
            <a:fld id="{CBF04405-BEEC-4E09-B3F7-33BC1EB3D1B6}" type="datetimeFigureOut">
              <a:rPr lang="en-US">
                <a:solidFill>
                  <a:prstClr val="black">
                    <a:tint val="75000"/>
                  </a:prstClr>
                </a:solidFill>
              </a:rPr>
              <a:pPr>
                <a:defRPr/>
              </a:pPr>
              <a:t>8/9/2015</a:t>
            </a:fld>
            <a:endParaRPr lang="en-US">
              <a:solidFill>
                <a:prstClr val="black">
                  <a:tint val="75000"/>
                </a:prstClr>
              </a:solidFill>
            </a:endParaRPr>
          </a:p>
        </p:txBody>
      </p:sp>
      <p:sp>
        <p:nvSpPr>
          <p:cNvPr id="6" name="Footer Placeholder 2"/>
          <p:cNvSpPr>
            <a:spLocks noGrp="1"/>
          </p:cNvSpPr>
          <p:nvPr>
            <p:ph type="ftr" sz="quarter" idx="11"/>
          </p:nvPr>
        </p:nvSpPr>
        <p:spPr>
          <a:xfrm>
            <a:off x="4165600" y="6356449"/>
            <a:ext cx="3860800" cy="365125"/>
          </a:xfrm>
          <a:prstGeom prst="rect">
            <a:avLst/>
          </a:prstGeom>
        </p:spPr>
        <p:txBody>
          <a:bodyPr/>
          <a:lstStyle>
            <a:lvl1pPr fontAlgn="auto">
              <a:spcBef>
                <a:spcPts val="0"/>
              </a:spcBef>
              <a:spcAft>
                <a:spcPts val="0"/>
              </a:spcAft>
              <a:defRPr>
                <a:latin typeface="+mn-lt"/>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a:xfrm>
            <a:off x="8737600" y="6356449"/>
            <a:ext cx="2844800" cy="365125"/>
          </a:xfrm>
          <a:prstGeom prst="rect">
            <a:avLst/>
          </a:prstGeom>
        </p:spPr>
        <p:txBody>
          <a:bodyPr/>
          <a:lstStyle>
            <a:lvl1pPr fontAlgn="auto">
              <a:spcBef>
                <a:spcPts val="0"/>
              </a:spcBef>
              <a:spcAft>
                <a:spcPts val="0"/>
              </a:spcAft>
              <a:defRPr>
                <a:latin typeface="+mn-lt"/>
              </a:defRPr>
            </a:lvl1pPr>
          </a:lstStyle>
          <a:p>
            <a:pPr>
              <a:defRPr/>
            </a:pPr>
            <a:fld id="{95D2F3CF-34F6-4DA2-84F2-607D6117144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214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03"/>
            <a:ext cx="10363200" cy="1470025"/>
          </a:xfrm>
          <a:prstGeom prst="rect">
            <a:avLst/>
          </a:prstGeom>
        </p:spPr>
        <p:txBody>
          <a:bodyPr>
            <a:normAutofit/>
          </a:bodyPr>
          <a:lstStyle>
            <a:lvl1pPr>
              <a:defRPr sz="4000">
                <a:solidFill>
                  <a:schemeClr val="tx1">
                    <a:lumMod val="75000"/>
                    <a:lumOff val="25000"/>
                  </a:schemeClr>
                </a:solidFill>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828800" y="2667000"/>
            <a:ext cx="8534400" cy="609600"/>
          </a:xfrm>
          <a:prstGeom prst="rect">
            <a:avLst/>
          </a:prstGeom>
        </p:spPr>
        <p:txBody>
          <a:bodyPr>
            <a:normAutofit/>
          </a:bodyPr>
          <a:lstStyle>
            <a:lvl1pPr marL="0" indent="0" algn="ctr">
              <a:buNone/>
              <a:defRPr sz="3200">
                <a:solidFill>
                  <a:srgbClr val="F58220"/>
                </a:solidFill>
                <a:effectLst>
                  <a:outerShdw blurRad="38100" dist="38100" dir="2700000" algn="tl">
                    <a:srgbClr val="000000">
                      <a:alpha val="43137"/>
                    </a:srgbClr>
                  </a:outerShdw>
                </a:effectLst>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5" name="Footer Placeholder 4"/>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60186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ormAutofit/>
          </a:bodyPr>
          <a:lstStyle>
            <a:lvl1pPr algn="l">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609600" y="1600204"/>
            <a:ext cx="10972800" cy="4525963"/>
          </a:xfrm>
          <a:prstGeom prst="rect">
            <a:avLst/>
          </a:prstGeom>
        </p:spPr>
        <p:txBody>
          <a:bodyPr/>
          <a:lstStyle>
            <a:lvl1pPr marL="342900" indent="-342900">
              <a:spcBef>
                <a:spcPts val="0"/>
              </a:spcBef>
              <a:spcAft>
                <a:spcPts val="1200"/>
              </a:spcAft>
              <a:buClr>
                <a:srgbClr val="F56600"/>
              </a:buClr>
              <a:buSzPct val="75000"/>
              <a:buFont typeface="Arial" pitchFamily="34" charset="0"/>
              <a:buChar char="►"/>
              <a:defRPr sz="2400">
                <a:latin typeface="Arial" pitchFamily="34" charset="0"/>
                <a:cs typeface="Arial" pitchFamily="34" charset="0"/>
              </a:defRPr>
            </a:lvl1pPr>
            <a:lvl2pPr marL="685800" indent="-287338">
              <a:spcBef>
                <a:spcPts val="0"/>
              </a:spcBef>
              <a:spcAft>
                <a:spcPts val="1200"/>
              </a:spcAft>
              <a:buClr>
                <a:srgbClr val="F56600"/>
              </a:buClr>
              <a:buSzPct val="75000"/>
              <a:buFont typeface="Arial" pitchFamily="34" charset="0"/>
              <a:buChar char="►"/>
              <a:defRPr sz="2200">
                <a:latin typeface="Arial" pitchFamily="34" charset="0"/>
                <a:cs typeface="Arial" pitchFamily="34" charset="0"/>
              </a:defRPr>
            </a:lvl2pPr>
            <a:lvl3pPr marL="973138" indent="-287338">
              <a:spcBef>
                <a:spcPts val="0"/>
              </a:spcBef>
              <a:spcAft>
                <a:spcPts val="1200"/>
              </a:spcAft>
              <a:buClr>
                <a:srgbClr val="F56600"/>
              </a:buClr>
              <a:buSzPct val="75000"/>
              <a:buFont typeface="Arial" pitchFamily="34" charset="0"/>
              <a:buChar char="►"/>
              <a:defRPr sz="2000">
                <a:latin typeface="Arial" pitchFamily="34" charset="0"/>
                <a:cs typeface="Arial" pitchFamily="34" charset="0"/>
              </a:defRPr>
            </a:lvl3pPr>
            <a:lvl4pPr marL="1201738" indent="-228600">
              <a:spcBef>
                <a:spcPts val="0"/>
              </a:spcBef>
              <a:spcAft>
                <a:spcPts val="1200"/>
              </a:spcAft>
              <a:buClr>
                <a:srgbClr val="F56600"/>
              </a:buClr>
              <a:buSzPct val="75000"/>
              <a:buFont typeface="Arial" pitchFamily="34" charset="0"/>
              <a:buChar char="►"/>
              <a:defRPr sz="1800">
                <a:latin typeface="Arial" pitchFamily="34" charset="0"/>
                <a:cs typeface="Arial" pitchFamily="34" charset="0"/>
              </a:defRPr>
            </a:lvl4pPr>
            <a:lvl5pPr marL="1430338" indent="-228600">
              <a:spcBef>
                <a:spcPts val="0"/>
              </a:spcBef>
              <a:spcAft>
                <a:spcPts val="1200"/>
              </a:spcAft>
              <a:buClr>
                <a:srgbClr val="F56600"/>
              </a:buClr>
              <a:buSzPct val="75000"/>
              <a:buFont typeface="Arial" pitchFamily="34" charset="0"/>
              <a:buChar char="►"/>
              <a:defRPr sz="16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5" name="Footer Placeholder 4"/>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37818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95"/>
            <a:ext cx="10363200" cy="1362075"/>
          </a:xfrm>
          <a:prstGeom prst="rect">
            <a:avLst/>
          </a:prstGeom>
        </p:spPr>
        <p:txBody>
          <a:bodyPr anchor="t">
            <a:normAutofit/>
          </a:bodyPr>
          <a:lstStyle>
            <a:lvl1pPr algn="l">
              <a:defRPr sz="3200" b="1" cap="all">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5" name="Footer Placeholder 4"/>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7105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ormAutofit/>
          </a:bodyPr>
          <a:lstStyle>
            <a:lvl1pPr algn="l">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09600" y="1600204"/>
            <a:ext cx="5384800" cy="4525963"/>
          </a:xfrm>
          <a:prstGeom prst="rect">
            <a:avLst/>
          </a:prstGeo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97600" y="1600204"/>
            <a:ext cx="5384800" cy="4525963"/>
          </a:xfrm>
          <a:prstGeom prst="rect">
            <a:avLst/>
          </a:prstGeo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6" name="Footer Placeholder 5"/>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03642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ormAutofit/>
          </a:bodyPr>
          <a:lstStyle>
            <a:lvl1pPr algn="l">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effectLst>
                  <a:outerShdw blurRad="38100" dist="38100" dir="2700000" algn="tl">
                    <a:srgbClr val="000000">
                      <a:alpha val="43137"/>
                    </a:srgbClr>
                  </a:outerShdw>
                </a:effectLst>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430" y="1535113"/>
            <a:ext cx="5389033" cy="639762"/>
          </a:xfrm>
          <a:prstGeom prst="rect">
            <a:avLst/>
          </a:prstGeom>
        </p:spPr>
        <p:txBody>
          <a:bodyPr anchor="b"/>
          <a:lstStyle>
            <a:lvl1pPr marL="0" indent="0">
              <a:buNone/>
              <a:defRPr sz="2400" b="1">
                <a:effectLst>
                  <a:outerShdw blurRad="38100" dist="38100" dir="2700000" algn="tl">
                    <a:srgbClr val="000000">
                      <a:alpha val="43137"/>
                    </a:srgbClr>
                  </a:outerShdw>
                </a:effectLst>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3430" y="2174875"/>
            <a:ext cx="5389033" cy="3951288"/>
          </a:xfrm>
          <a:prstGeom prst="rect">
            <a:avLst/>
          </a:prstGeom>
        </p:spPr>
        <p:txBody>
          <a:bodyPr/>
          <a:lstStyle>
            <a:lvl1pPr>
              <a:buClr>
                <a:srgbClr val="F56600"/>
              </a:buClr>
              <a:buSzPct val="75000"/>
              <a:buFont typeface="Arial" pitchFamily="34" charset="0"/>
              <a:buChar char="►"/>
              <a:defRPr sz="2400">
                <a:latin typeface="Arial" pitchFamily="34" charset="0"/>
                <a:cs typeface="Arial" pitchFamily="34" charset="0"/>
              </a:defRPr>
            </a:lvl1pPr>
            <a:lvl2pPr>
              <a:buClr>
                <a:srgbClr val="F56600"/>
              </a:buClr>
              <a:buSzPct val="75000"/>
              <a:buFont typeface="Arial" pitchFamily="34" charset="0"/>
              <a:buChar char="►"/>
              <a:defRPr sz="2200">
                <a:latin typeface="Arial" pitchFamily="34" charset="0"/>
                <a:cs typeface="Arial" pitchFamily="34" charset="0"/>
              </a:defRPr>
            </a:lvl2pPr>
            <a:lvl3pPr>
              <a:buClr>
                <a:srgbClr val="F56600"/>
              </a:buClr>
              <a:buSzPct val="75000"/>
              <a:buFont typeface="Arial" pitchFamily="34" charset="0"/>
              <a:buChar char="►"/>
              <a:defRPr sz="2000">
                <a:latin typeface="Arial" pitchFamily="34" charset="0"/>
                <a:cs typeface="Arial" pitchFamily="34" charset="0"/>
              </a:defRPr>
            </a:lvl3pPr>
            <a:lvl4pPr>
              <a:buClr>
                <a:srgbClr val="F56600"/>
              </a:buClr>
              <a:buSzPct val="75000"/>
              <a:buFont typeface="Arial" pitchFamily="34" charset="0"/>
              <a:buChar char="►"/>
              <a:defRPr sz="1800">
                <a:latin typeface="Arial" pitchFamily="34" charset="0"/>
                <a:cs typeface="Arial" pitchFamily="34" charset="0"/>
              </a:defRPr>
            </a:lvl4pPr>
            <a:lvl5pPr>
              <a:buClr>
                <a:srgbClr val="F56600"/>
              </a:buClr>
              <a:buSzPct val="75000"/>
              <a:buFont typeface="Arial" pitchFamily="34" charset="0"/>
              <a:buChar cha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8" name="Footer Placeholder 7"/>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72445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ormAutofit/>
          </a:bodyPr>
          <a:lstStyle>
            <a:lvl1pPr>
              <a:defRPr sz="32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4" name="Footer Placeholder 3"/>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40443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3" name="Footer Placeholder 2"/>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75466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766733" y="273052"/>
            <a:ext cx="6815667" cy="5853113"/>
          </a:xfrm>
          <a:prstGeom prst="rect">
            <a:avLst/>
          </a:prstGeom>
        </p:spPr>
        <p:txBody>
          <a:bodyPr/>
          <a:lstStyle>
            <a:lvl1pPr>
              <a:buClr>
                <a:srgbClr val="F56600"/>
              </a:buClr>
              <a:buSzPct val="75000"/>
              <a:buFont typeface="Arial" pitchFamily="34" charset="0"/>
              <a:buChar char="►"/>
              <a:defRPr sz="2800">
                <a:latin typeface="Arial" pitchFamily="34" charset="0"/>
                <a:cs typeface="Arial" pitchFamily="34" charset="0"/>
              </a:defRPr>
            </a:lvl1pPr>
            <a:lvl2pPr>
              <a:buClr>
                <a:srgbClr val="F56600"/>
              </a:buClr>
              <a:buSzPct val="75000"/>
              <a:buFont typeface="Arial" pitchFamily="34" charset="0"/>
              <a:buChar char="►"/>
              <a:defRPr sz="2400">
                <a:latin typeface="Arial" pitchFamily="34" charset="0"/>
                <a:cs typeface="Arial" pitchFamily="34" charset="0"/>
              </a:defRPr>
            </a:lvl2pPr>
            <a:lvl3pPr>
              <a:buClr>
                <a:srgbClr val="F56600"/>
              </a:buClr>
              <a:buSzPct val="75000"/>
              <a:buFont typeface="Arial" pitchFamily="34" charset="0"/>
              <a:buChar char="►"/>
              <a:defRPr sz="2200">
                <a:latin typeface="Arial" pitchFamily="34" charset="0"/>
                <a:cs typeface="Arial" pitchFamily="34" charset="0"/>
              </a:defRPr>
            </a:lvl3pPr>
            <a:lvl4pPr>
              <a:buClr>
                <a:srgbClr val="F56600"/>
              </a:buClr>
              <a:buSzPct val="75000"/>
              <a:buFont typeface="Arial" pitchFamily="34" charset="0"/>
              <a:buChar char="►"/>
              <a:defRPr sz="2000">
                <a:latin typeface="Arial" pitchFamily="34" charset="0"/>
                <a:cs typeface="Arial" pitchFamily="34" charset="0"/>
              </a:defRPr>
            </a:lvl4pPr>
            <a:lvl5pPr>
              <a:buClr>
                <a:srgbClr val="F56600"/>
              </a:buClr>
              <a:buSzPct val="75000"/>
              <a:buFont typeface="Arial" pitchFamily="34" charset="0"/>
              <a:buChar char="►"/>
              <a:defRPr sz="1800">
                <a:latin typeface="Arial" pitchFamily="34" charset="0"/>
                <a:cs typeface="Arial"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09603" y="1435102"/>
            <a:ext cx="4011084" cy="4691063"/>
          </a:xfrm>
          <a:prstGeom prst="rect">
            <a:avLst/>
          </a:prstGeo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6" name="Footer Placeholder 5"/>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68853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normAutofit/>
          </a:bodyPr>
          <a:lstStyle>
            <a:lvl1pPr algn="l">
              <a:defRPr sz="24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2389717" y="612775"/>
            <a:ext cx="7315200" cy="4114800"/>
          </a:xfrm>
          <a:prstGeom prst="rect">
            <a:avLst/>
          </a:prstGeom>
        </p:spPr>
        <p:txBody>
          <a:bodyPr>
            <a:normAutofit/>
          </a:bodyPr>
          <a:lstStyle>
            <a:lvl1pPr marL="0" indent="0">
              <a:buNone/>
              <a:defRPr sz="28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normAutofit/>
          </a:bodyPr>
          <a:lstStyle>
            <a:lvl1pPr marL="0" indent="0">
              <a:buNone/>
              <a:defRPr sz="16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6" name="Footer Placeholder 5"/>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16378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ormAutofit/>
          </a:bodyPr>
          <a:lstStyle>
            <a:lvl1pPr>
              <a:defRPr sz="28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609600" y="1600204"/>
            <a:ext cx="10972800" cy="4525963"/>
          </a:xfrm>
          <a:prstGeom prst="rect">
            <a:avLst/>
          </a:prstGeom>
        </p:spPr>
        <p:txBody>
          <a:bodyPr vert="eaVert"/>
          <a:lstStyle>
            <a:lvl1pPr>
              <a:buClr>
                <a:srgbClr val="F56600"/>
              </a:buClr>
              <a:buSzPct val="75000"/>
              <a:buFont typeface="Arial" pitchFamily="34" charset="0"/>
              <a:buChar char="►"/>
              <a:defRPr sz="2800">
                <a:latin typeface="Arial" pitchFamily="34" charset="0"/>
                <a:cs typeface="Arial" pitchFamily="34" charset="0"/>
              </a:defRPr>
            </a:lvl1pPr>
            <a:lvl2pPr>
              <a:buClr>
                <a:srgbClr val="F56600"/>
              </a:buClr>
              <a:buSzPct val="75000"/>
              <a:buFont typeface="Arial" pitchFamily="34" charset="0"/>
              <a:buChar char="►"/>
              <a:defRPr sz="2400">
                <a:latin typeface="Arial" pitchFamily="34" charset="0"/>
                <a:cs typeface="Arial" pitchFamily="34" charset="0"/>
              </a:defRPr>
            </a:lvl2pPr>
            <a:lvl3pPr>
              <a:buClr>
                <a:srgbClr val="F56600"/>
              </a:buClr>
              <a:buSzPct val="75000"/>
              <a:buFont typeface="Arial" pitchFamily="34" charset="0"/>
              <a:buChar char="►"/>
              <a:defRPr sz="2200">
                <a:latin typeface="Arial" pitchFamily="34" charset="0"/>
                <a:cs typeface="Arial" pitchFamily="34" charset="0"/>
              </a:defRPr>
            </a:lvl3pPr>
            <a:lvl4pPr>
              <a:buClr>
                <a:srgbClr val="F56600"/>
              </a:buClr>
              <a:buSzPct val="75000"/>
              <a:buFont typeface="Arial" pitchFamily="34" charset="0"/>
              <a:buChar char="►"/>
              <a:defRPr>
                <a:latin typeface="Arial" pitchFamily="34" charset="0"/>
                <a:cs typeface="Arial" pitchFamily="34" charset="0"/>
              </a:defRPr>
            </a:lvl4pPr>
            <a:lvl5pPr>
              <a:buClr>
                <a:srgbClr val="F56600"/>
              </a:buClr>
              <a:buSzPct val="75000"/>
              <a:buFont typeface="Arial" pitchFamily="34" charset="0"/>
              <a:buChar char="►"/>
              <a:defRPr sz="1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5" name="Footer Placeholder 4"/>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4442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normAutofit/>
          </a:bodyPr>
          <a:lstStyle>
            <a:lvl1pPr>
              <a:defRPr sz="3200" b="1" cap="all" baseline="0">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lvl1pPr>
              <a:buClr>
                <a:srgbClr val="F56600"/>
              </a:buClr>
              <a:buSzPct val="75000"/>
              <a:buFont typeface="Arial" pitchFamily="34" charset="0"/>
              <a:buChar char="►"/>
              <a:defRPr sz="2800">
                <a:latin typeface="Arial" pitchFamily="34" charset="0"/>
                <a:cs typeface="Arial" pitchFamily="34" charset="0"/>
              </a:defRPr>
            </a:lvl1pPr>
            <a:lvl2pPr>
              <a:buClr>
                <a:srgbClr val="F56600"/>
              </a:buClr>
              <a:buSzPct val="75000"/>
              <a:buFont typeface="Arial" pitchFamily="34" charset="0"/>
              <a:buChar char="►"/>
              <a:defRPr sz="2400">
                <a:latin typeface="Arial" pitchFamily="34" charset="0"/>
                <a:cs typeface="Arial" pitchFamily="34" charset="0"/>
              </a:defRPr>
            </a:lvl2pPr>
            <a:lvl3pPr>
              <a:buClr>
                <a:srgbClr val="F56600"/>
              </a:buClr>
              <a:buSzPct val="75000"/>
              <a:buFont typeface="Arial" pitchFamily="34" charset="0"/>
              <a:buChar char="►"/>
              <a:defRPr sz="2200">
                <a:latin typeface="Arial" pitchFamily="34" charset="0"/>
                <a:cs typeface="Arial" pitchFamily="34" charset="0"/>
              </a:defRPr>
            </a:lvl3pPr>
            <a:lvl4pPr>
              <a:buClr>
                <a:srgbClr val="F56600"/>
              </a:buClr>
              <a:buSzPct val="75000"/>
              <a:buFont typeface="Arial" pitchFamily="34" charset="0"/>
              <a:buChar char="►"/>
              <a:defRPr>
                <a:latin typeface="Arial" pitchFamily="34" charset="0"/>
                <a:cs typeface="Arial" pitchFamily="34" charset="0"/>
              </a:defRPr>
            </a:lvl4pPr>
            <a:lvl5pPr>
              <a:buClr>
                <a:srgbClr val="F56600"/>
              </a:buClr>
              <a:buSzPct val="75000"/>
              <a:buFont typeface="Arial" pitchFamily="34" charset="0"/>
              <a:buChar char="►"/>
              <a:defRPr sz="1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09600" y="6356445"/>
            <a:ext cx="2844800" cy="365125"/>
          </a:xfrm>
          <a:prstGeom prst="rect">
            <a:avLst/>
          </a:prstGeom>
        </p:spPr>
        <p:txBody>
          <a:bodyPr/>
          <a:lstStyle/>
          <a:p>
            <a:fld id="{1EE9E46C-E87B-4152-8B18-6EA985F48740}" type="datetimeFigureOut">
              <a:rPr lang="en-US" smtClean="0">
                <a:solidFill>
                  <a:prstClr val="black"/>
                </a:solidFill>
              </a:rPr>
              <a:pPr/>
              <a:t>8/9/2015</a:t>
            </a:fld>
            <a:endParaRPr lang="en-US">
              <a:solidFill>
                <a:prstClr val="black"/>
              </a:solidFill>
            </a:endParaRPr>
          </a:p>
        </p:txBody>
      </p:sp>
      <p:sp>
        <p:nvSpPr>
          <p:cNvPr id="5" name="Footer Placeholder 4"/>
          <p:cNvSpPr>
            <a:spLocks noGrp="1"/>
          </p:cNvSpPr>
          <p:nvPr>
            <p:ph type="ftr" sz="quarter" idx="11"/>
          </p:nvPr>
        </p:nvSpPr>
        <p:spPr>
          <a:xfrm>
            <a:off x="4165600" y="6356445"/>
            <a:ext cx="3860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737600" y="6356445"/>
            <a:ext cx="2844800" cy="365125"/>
          </a:xfrm>
          <a:prstGeom prst="rect">
            <a:avLst/>
          </a:prstGeom>
        </p:spPr>
        <p:txBody>
          <a:bodyPr/>
          <a:lstStyle/>
          <a:p>
            <a:fld id="{D3382D6C-590A-4EE5-8326-273CF8D987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83244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Global Powerpoint_interior_165.jpg"/>
          <p:cNvPicPr>
            <a:picLocks noChangeAspect="1"/>
          </p:cNvPicPr>
          <p:nvPr/>
        </p:nvPicPr>
        <p:blipFill>
          <a:blip r:embed="rId15" cstate="print"/>
          <a:stretch>
            <a:fillRect/>
          </a:stretch>
        </p:blipFill>
        <p:spPr>
          <a:xfrm>
            <a:off x="0" y="0"/>
            <a:ext cx="12192000" cy="6858000"/>
          </a:xfrm>
          <a:prstGeom prst="rect">
            <a:avLst/>
          </a:prstGeom>
        </p:spPr>
      </p:pic>
      <p:pic>
        <p:nvPicPr>
          <p:cNvPr id="12" name="Picture 1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42334"/>
            <a:ext cx="12192000" cy="6773333"/>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4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9E46C-E87B-4152-8B18-6EA985F48740}" type="datetimeFigureOut">
              <a:rPr lang="en-US" smtClean="0">
                <a:solidFill>
                  <a:prstClr val="black">
                    <a:tint val="75000"/>
                  </a:prstClr>
                </a:solidFill>
              </a:rPr>
              <a:pPr/>
              <a:t>8/9/2015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44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44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382D6C-590A-4EE5-8326-273CF8D98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440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Global Powerpoint_interior_165.jpg"/>
          <p:cNvPicPr>
            <a:picLocks noChangeAspect="1"/>
          </p:cNvPicPr>
          <p:nvPr/>
        </p:nvPicPr>
        <p:blipFill>
          <a:blip r:embed="rId13" cstate="print"/>
          <a:stretch>
            <a:fillRect/>
          </a:stretch>
        </p:blipFill>
        <p:spPr>
          <a:xfrm>
            <a:off x="0" y="0"/>
            <a:ext cx="12192000" cy="6858000"/>
          </a:xfrm>
          <a:prstGeom prst="rect">
            <a:avLst/>
          </a:pr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42334"/>
            <a:ext cx="12192000" cy="6773333"/>
          </a:xfrm>
          <a:prstGeom prst="rect">
            <a:avLst/>
          </a:prstGeom>
        </p:spPr>
      </p:pic>
    </p:spTree>
    <p:extLst>
      <p:ext uri="{BB962C8B-B14F-4D97-AF65-F5344CB8AC3E}">
        <p14:creationId xmlns:p14="http://schemas.microsoft.com/office/powerpoint/2010/main" val="28191142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148254"/>
            <a:ext cx="12192000" cy="1212463"/>
          </a:xfrm>
          <a:prstGeom prst="rect">
            <a:avLst/>
          </a:prstGeom>
        </p:spPr>
        <p:txBody>
          <a:bodyPr>
            <a:noAutofit/>
          </a:bodyPr>
          <a:lstStyle>
            <a:lvl1pPr algn="l" defTabSz="914400" rtl="0" eaLnBrk="1" latinLnBrk="0" hangingPunct="1">
              <a:spcBef>
                <a:spcPct val="0"/>
              </a:spcBef>
              <a:buNone/>
              <a:defRPr sz="2800" b="1" kern="1200" cap="all" baseline="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stStyle>
          <a:p>
            <a:pPr algn="ctr"/>
            <a:endParaRPr lang="en-US" sz="3200" dirty="0" smtClean="0">
              <a:ea typeface="Arial Condensed Bold" pitchFamily="34" charset="0"/>
            </a:endParaRPr>
          </a:p>
          <a:p>
            <a:pPr algn="ctr"/>
            <a:r>
              <a:rPr lang="en-US" sz="3200" dirty="0" smtClean="0">
                <a:ea typeface="Arial Condensed Bold" pitchFamily="34" charset="0"/>
              </a:rPr>
              <a:t>GEORGIA trade with CUBA</a:t>
            </a:r>
          </a:p>
        </p:txBody>
      </p:sp>
      <p:sp>
        <p:nvSpPr>
          <p:cNvPr id="6" name="Subtitle 2"/>
          <p:cNvSpPr txBox="1">
            <a:spLocks/>
          </p:cNvSpPr>
          <p:nvPr/>
        </p:nvSpPr>
        <p:spPr>
          <a:xfrm>
            <a:off x="0" y="4555895"/>
            <a:ext cx="12192000" cy="751114"/>
          </a:xfrm>
          <a:prstGeom prst="rect">
            <a:avLst/>
          </a:prstGeom>
        </p:spPr>
        <p:txBody>
          <a:bodyPr>
            <a:noAutofit/>
          </a:bodyPr>
          <a:lstStyle>
            <a:lvl1pPr marL="342900" indent="-342900" algn="l" defTabSz="914400" rtl="0" eaLnBrk="1" latinLnBrk="0" hangingPunct="1">
              <a:spcBef>
                <a:spcPts val="0"/>
              </a:spcBef>
              <a:spcAft>
                <a:spcPts val="1200"/>
              </a:spcAft>
              <a:buClr>
                <a:srgbClr val="F56600"/>
              </a:buClr>
              <a:buSzPct val="75000"/>
              <a:buFont typeface="Arial" pitchFamily="34" charset="0"/>
              <a:buChar char="►"/>
              <a:defRPr sz="2400" kern="1200">
                <a:solidFill>
                  <a:schemeClr val="tx1"/>
                </a:solidFill>
                <a:latin typeface="Arial" pitchFamily="34" charset="0"/>
                <a:ea typeface="+mn-ea"/>
                <a:cs typeface="Arial" pitchFamily="34" charset="0"/>
              </a:defRPr>
            </a:lvl1pPr>
            <a:lvl2pPr marL="685800" indent="-287338" algn="l" defTabSz="914400" rtl="0" eaLnBrk="1" latinLnBrk="0" hangingPunct="1">
              <a:spcBef>
                <a:spcPts val="0"/>
              </a:spcBef>
              <a:spcAft>
                <a:spcPts val="1200"/>
              </a:spcAft>
              <a:buClr>
                <a:srgbClr val="F56600"/>
              </a:buClr>
              <a:buSzPct val="75000"/>
              <a:buFont typeface="Arial" pitchFamily="34" charset="0"/>
              <a:buChar char="►"/>
              <a:defRPr sz="2200" kern="1200">
                <a:solidFill>
                  <a:schemeClr val="tx1"/>
                </a:solidFill>
                <a:latin typeface="Arial" pitchFamily="34" charset="0"/>
                <a:ea typeface="+mn-ea"/>
                <a:cs typeface="Arial" pitchFamily="34" charset="0"/>
              </a:defRPr>
            </a:lvl2pPr>
            <a:lvl3pPr marL="973138" indent="-287338" algn="l" defTabSz="914400" rtl="0" eaLnBrk="1" latinLnBrk="0" hangingPunct="1">
              <a:spcBef>
                <a:spcPts val="0"/>
              </a:spcBef>
              <a:spcAft>
                <a:spcPts val="1200"/>
              </a:spcAft>
              <a:buClr>
                <a:srgbClr val="F56600"/>
              </a:buClr>
              <a:buSzPct val="75000"/>
              <a:buFont typeface="Arial" pitchFamily="34" charset="0"/>
              <a:buChar char="►"/>
              <a:defRPr sz="2000" kern="1200">
                <a:solidFill>
                  <a:schemeClr val="tx1"/>
                </a:solidFill>
                <a:latin typeface="Arial" pitchFamily="34" charset="0"/>
                <a:ea typeface="+mn-ea"/>
                <a:cs typeface="Arial" pitchFamily="34" charset="0"/>
              </a:defRPr>
            </a:lvl3pPr>
            <a:lvl4pPr marL="1201738" indent="-228600" algn="l" defTabSz="914400" rtl="0" eaLnBrk="1" latinLnBrk="0" hangingPunct="1">
              <a:spcBef>
                <a:spcPts val="0"/>
              </a:spcBef>
              <a:spcAft>
                <a:spcPts val="1200"/>
              </a:spcAft>
              <a:buClr>
                <a:srgbClr val="F56600"/>
              </a:buClr>
              <a:buSzPct val="75000"/>
              <a:buFont typeface="Arial" pitchFamily="34" charset="0"/>
              <a:buChar char="►"/>
              <a:defRPr sz="1800" kern="1200">
                <a:solidFill>
                  <a:schemeClr val="tx1"/>
                </a:solidFill>
                <a:latin typeface="Arial" pitchFamily="34" charset="0"/>
                <a:ea typeface="+mn-ea"/>
                <a:cs typeface="Arial" pitchFamily="34" charset="0"/>
              </a:defRPr>
            </a:lvl4pPr>
            <a:lvl5pPr marL="1430338" indent="-228600" algn="l" defTabSz="914400" rtl="0" eaLnBrk="1" latinLnBrk="0" hangingPunct="1">
              <a:spcBef>
                <a:spcPts val="0"/>
              </a:spcBef>
              <a:spcAft>
                <a:spcPts val="1200"/>
              </a:spcAft>
              <a:buClr>
                <a:srgbClr val="F56600"/>
              </a:buClr>
              <a:buSzPct val="75000"/>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200" dirty="0" smtClean="0">
                <a:solidFill>
                  <a:srgbClr val="F58220"/>
                </a:solidFill>
                <a:effectLst>
                  <a:outerShdw blurRad="38100" dist="38100" dir="2700000" algn="tl">
                    <a:srgbClr val="000000">
                      <a:alpha val="43137"/>
                    </a:srgbClr>
                  </a:outerShdw>
                </a:effectLst>
                <a:ea typeface="Arial Condensed Bold" pitchFamily="34" charset="0"/>
              </a:rPr>
              <a:t>August 11, 2015</a:t>
            </a:r>
            <a:endParaRPr lang="en-US" sz="3200" dirty="0">
              <a:solidFill>
                <a:srgbClr val="F58220"/>
              </a:solidFill>
              <a:effectLst>
                <a:outerShdw blurRad="38100" dist="38100" dir="2700000" algn="tl">
                  <a:srgbClr val="000000">
                    <a:alpha val="43137"/>
                  </a:srgbClr>
                </a:outerShdw>
              </a:effectLst>
              <a:ea typeface="Arial Condensed Bold" pitchFamily="34" charset="0"/>
            </a:endParaRPr>
          </a:p>
        </p:txBody>
      </p:sp>
    </p:spTree>
    <p:extLst>
      <p:ext uri="{BB962C8B-B14F-4D97-AF65-F5344CB8AC3E}">
        <p14:creationId xmlns:p14="http://schemas.microsoft.com/office/powerpoint/2010/main" val="2961288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a:t>
            </a:r>
            <a:r>
              <a:rPr lang="en-US" dirty="0" smtClean="0"/>
              <a:t>verview of recent policy changes </a:t>
            </a:r>
            <a:endParaRPr lang="en-US" dirty="0"/>
          </a:p>
        </p:txBody>
      </p:sp>
      <p:sp>
        <p:nvSpPr>
          <p:cNvPr id="3" name="Content Placeholder 3"/>
          <p:cNvSpPr>
            <a:spLocks noGrp="1"/>
          </p:cNvSpPr>
          <p:nvPr>
            <p:ph sz="half" idx="2"/>
          </p:nvPr>
        </p:nvSpPr>
        <p:spPr>
          <a:xfrm>
            <a:off x="1262743" y="1652360"/>
            <a:ext cx="8694057" cy="3951288"/>
          </a:xfrm>
        </p:spPr>
        <p:txBody>
          <a:bodyPr/>
          <a:lstStyle/>
          <a:p>
            <a:pPr>
              <a:lnSpc>
                <a:spcPct val="150000"/>
              </a:lnSpc>
              <a:spcBef>
                <a:spcPts val="0"/>
              </a:spcBef>
            </a:pPr>
            <a:r>
              <a:rPr lang="en-US" dirty="0" smtClean="0"/>
              <a:t>Telecommunications</a:t>
            </a:r>
          </a:p>
          <a:p>
            <a:pPr>
              <a:lnSpc>
                <a:spcPct val="150000"/>
              </a:lnSpc>
              <a:spcBef>
                <a:spcPts val="0"/>
              </a:spcBef>
            </a:pPr>
            <a:r>
              <a:rPr lang="en-US" dirty="0" smtClean="0"/>
              <a:t>Consumer Communication Devices</a:t>
            </a:r>
          </a:p>
          <a:p>
            <a:pPr>
              <a:lnSpc>
                <a:spcPct val="150000"/>
              </a:lnSpc>
              <a:spcBef>
                <a:spcPts val="0"/>
              </a:spcBef>
            </a:pPr>
            <a:r>
              <a:rPr lang="en-US" dirty="0" smtClean="0"/>
              <a:t>Financial Services </a:t>
            </a:r>
          </a:p>
          <a:p>
            <a:pPr>
              <a:lnSpc>
                <a:spcPct val="150000"/>
              </a:lnSpc>
              <a:spcBef>
                <a:spcPts val="0"/>
              </a:spcBef>
            </a:pPr>
            <a:r>
              <a:rPr lang="en-US" dirty="0" smtClean="0"/>
              <a:t>“Cash in Advance” Definition</a:t>
            </a:r>
          </a:p>
          <a:p>
            <a:pPr>
              <a:lnSpc>
                <a:spcPct val="150000"/>
              </a:lnSpc>
              <a:spcBef>
                <a:spcPts val="0"/>
              </a:spcBef>
            </a:pPr>
            <a:r>
              <a:rPr lang="en-US" dirty="0" smtClean="0"/>
              <a:t>License Application Review Policies</a:t>
            </a:r>
          </a:p>
        </p:txBody>
      </p:sp>
    </p:spTree>
    <p:extLst>
      <p:ext uri="{BB962C8B-B14F-4D97-AF65-F5344CB8AC3E}">
        <p14:creationId xmlns:p14="http://schemas.microsoft.com/office/powerpoint/2010/main" val="1846664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92067" y="1946031"/>
            <a:ext cx="5462954" cy="4144963"/>
          </a:xfrm>
        </p:spPr>
        <p:txBody>
          <a:bodyPr>
            <a:normAutofit/>
          </a:bodyPr>
          <a:lstStyle/>
          <a:p>
            <a:pPr marL="457200" lvl="1" indent="0">
              <a:buNone/>
            </a:pPr>
            <a:endParaRPr lang="en-US" dirty="0"/>
          </a:p>
          <a:p>
            <a:pPr marL="457200" lvl="1" indent="0">
              <a:buNone/>
            </a:pPr>
            <a:endParaRPr lang="en-US" dirty="0" smtClean="0"/>
          </a:p>
          <a:p>
            <a:pPr marL="0" indent="0">
              <a:buNone/>
            </a:pPr>
            <a:endParaRPr lang="en-US" dirty="0"/>
          </a:p>
          <a:p>
            <a:pPr lvl="0"/>
            <a:endParaRPr lang="en-US" dirty="0" smtClean="0"/>
          </a:p>
          <a:p>
            <a:pPr lvl="0"/>
            <a:endParaRPr lang="en-US" dirty="0"/>
          </a:p>
          <a:p>
            <a:endParaRPr lang="en-US" dirty="0"/>
          </a:p>
        </p:txBody>
      </p:sp>
      <p:sp>
        <p:nvSpPr>
          <p:cNvPr id="8" name="Title 3"/>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cap="all" baseline="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n-US" dirty="0" smtClean="0"/>
              <a:t>U.S. Exports to Cuba</a:t>
            </a:r>
            <a:endParaRPr lang="en-US" dirty="0"/>
          </a:p>
        </p:txBody>
      </p:sp>
      <p:sp>
        <p:nvSpPr>
          <p:cNvPr id="12" name="TextBox 11"/>
          <p:cNvSpPr txBox="1"/>
          <p:nvPr/>
        </p:nvSpPr>
        <p:spPr>
          <a:xfrm>
            <a:off x="2130811" y="5906479"/>
            <a:ext cx="5679250" cy="261610"/>
          </a:xfrm>
          <a:prstGeom prst="rect">
            <a:avLst/>
          </a:prstGeom>
          <a:noFill/>
        </p:spPr>
        <p:txBody>
          <a:bodyPr wrap="square" rtlCol="0">
            <a:spAutoFit/>
          </a:bodyPr>
          <a:lstStyle/>
          <a:p>
            <a:r>
              <a:rPr lang="en-US" sz="1100" dirty="0" smtClean="0"/>
              <a:t>Source: Global Trade Information Service (GTIS), Global Trade Atlas</a:t>
            </a:r>
            <a:endParaRPr lang="en-US" sz="1100" dirty="0"/>
          </a:p>
        </p:txBody>
      </p:sp>
      <p:pic>
        <p:nvPicPr>
          <p:cNvPr id="2" name="Picture 1"/>
          <p:cNvPicPr>
            <a:picLocks noChangeAspect="1"/>
          </p:cNvPicPr>
          <p:nvPr/>
        </p:nvPicPr>
        <p:blipFill>
          <a:blip r:embed="rId3"/>
          <a:stretch>
            <a:fillRect/>
          </a:stretch>
        </p:blipFill>
        <p:spPr>
          <a:xfrm>
            <a:off x="2130811" y="1456196"/>
            <a:ext cx="7648420" cy="4373188"/>
          </a:xfrm>
          <a:prstGeom prst="rect">
            <a:avLst/>
          </a:prstGeom>
        </p:spPr>
      </p:pic>
    </p:spTree>
    <p:extLst>
      <p:ext uri="{BB962C8B-B14F-4D97-AF65-F5344CB8AC3E}">
        <p14:creationId xmlns:p14="http://schemas.microsoft.com/office/powerpoint/2010/main" val="4217773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cap="all" baseline="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n-US" dirty="0" smtClean="0"/>
              <a:t>GEORGIA Exports to Cuba</a:t>
            </a:r>
            <a:endParaRPr lang="en-US" dirty="0"/>
          </a:p>
        </p:txBody>
      </p:sp>
      <p:sp>
        <p:nvSpPr>
          <p:cNvPr id="12" name="TextBox 11"/>
          <p:cNvSpPr txBox="1"/>
          <p:nvPr/>
        </p:nvSpPr>
        <p:spPr>
          <a:xfrm>
            <a:off x="2224037" y="5867843"/>
            <a:ext cx="5679250" cy="261610"/>
          </a:xfrm>
          <a:prstGeom prst="rect">
            <a:avLst/>
          </a:prstGeom>
          <a:noFill/>
        </p:spPr>
        <p:txBody>
          <a:bodyPr wrap="square" rtlCol="0">
            <a:spAutoFit/>
          </a:bodyPr>
          <a:lstStyle/>
          <a:p>
            <a:r>
              <a:rPr lang="en-US" sz="1100" dirty="0" smtClean="0"/>
              <a:t>Source: Global Trade Information Service (GTIS), Global Trade Atlas</a:t>
            </a:r>
            <a:endParaRPr lang="en-US" sz="1100" dirty="0"/>
          </a:p>
        </p:txBody>
      </p:sp>
      <p:pic>
        <p:nvPicPr>
          <p:cNvPr id="2" name="Picture 1"/>
          <p:cNvPicPr>
            <a:picLocks noChangeAspect="1"/>
          </p:cNvPicPr>
          <p:nvPr/>
        </p:nvPicPr>
        <p:blipFill>
          <a:blip r:embed="rId3"/>
          <a:stretch>
            <a:fillRect/>
          </a:stretch>
        </p:blipFill>
        <p:spPr>
          <a:xfrm>
            <a:off x="2224037" y="1479767"/>
            <a:ext cx="7618785" cy="4325947"/>
          </a:xfrm>
          <a:prstGeom prst="rect">
            <a:avLst/>
          </a:prstGeom>
        </p:spPr>
      </p:pic>
    </p:spTree>
    <p:extLst>
      <p:ext uri="{BB962C8B-B14F-4D97-AF65-F5344CB8AC3E}">
        <p14:creationId xmlns:p14="http://schemas.microsoft.com/office/powerpoint/2010/main" val="3665469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cap="all" baseline="0">
                <a:solidFill>
                  <a:schemeClr val="tx1"/>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n-US" dirty="0" smtClean="0"/>
              <a:t>GEORGIA POULTRY Exports to Cuba</a:t>
            </a:r>
            <a:endParaRPr lang="en-US" dirty="0"/>
          </a:p>
        </p:txBody>
      </p:sp>
      <p:sp>
        <p:nvSpPr>
          <p:cNvPr id="7" name="TextBox 6"/>
          <p:cNvSpPr txBox="1"/>
          <p:nvPr/>
        </p:nvSpPr>
        <p:spPr>
          <a:xfrm>
            <a:off x="2186030" y="5896958"/>
            <a:ext cx="5679250" cy="261610"/>
          </a:xfrm>
          <a:prstGeom prst="rect">
            <a:avLst/>
          </a:prstGeom>
          <a:noFill/>
        </p:spPr>
        <p:txBody>
          <a:bodyPr wrap="square" rtlCol="0">
            <a:spAutoFit/>
          </a:bodyPr>
          <a:lstStyle/>
          <a:p>
            <a:r>
              <a:rPr lang="en-US" sz="1100" dirty="0" smtClean="0"/>
              <a:t>Source: FAS Agricultural Export Data</a:t>
            </a:r>
            <a:endParaRPr lang="en-US" sz="1100" dirty="0"/>
          </a:p>
        </p:txBody>
      </p:sp>
      <p:pic>
        <p:nvPicPr>
          <p:cNvPr id="6" name="Picture 5"/>
          <p:cNvPicPr/>
          <p:nvPr/>
        </p:nvPicPr>
        <p:blipFill rotWithShape="1">
          <a:blip r:embed="rId3"/>
          <a:srcRect l="33076" t="39380" r="30177" b="20676"/>
          <a:stretch/>
        </p:blipFill>
        <p:spPr bwMode="auto">
          <a:xfrm>
            <a:off x="2224037" y="1451253"/>
            <a:ext cx="7718250" cy="444570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5043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trade with </a:t>
            </a:r>
            <a:r>
              <a:rPr lang="en-US" dirty="0" err="1" smtClean="0"/>
              <a:t>cuba</a:t>
            </a:r>
            <a:endParaRPr lang="en-US" dirty="0"/>
          </a:p>
        </p:txBody>
      </p:sp>
      <p:sp>
        <p:nvSpPr>
          <p:cNvPr id="7" name="Content Placeholder 3"/>
          <p:cNvSpPr>
            <a:spLocks noGrp="1"/>
          </p:cNvSpPr>
          <p:nvPr>
            <p:ph sz="half" idx="2"/>
          </p:nvPr>
        </p:nvSpPr>
        <p:spPr>
          <a:xfrm>
            <a:off x="1262743" y="1652360"/>
            <a:ext cx="8694057" cy="3951288"/>
          </a:xfrm>
        </p:spPr>
        <p:txBody>
          <a:bodyPr>
            <a:normAutofit lnSpcReduction="10000"/>
          </a:bodyPr>
          <a:lstStyle/>
          <a:p>
            <a:pPr>
              <a:lnSpc>
                <a:spcPct val="140000"/>
              </a:lnSpc>
              <a:spcBef>
                <a:spcPts val="0"/>
              </a:spcBef>
            </a:pPr>
            <a:r>
              <a:rPr lang="en-US" dirty="0" smtClean="0"/>
              <a:t>Revisions </a:t>
            </a:r>
            <a:r>
              <a:rPr lang="en-US" dirty="0"/>
              <a:t>/ additions to permissible </a:t>
            </a:r>
            <a:r>
              <a:rPr lang="en-US" dirty="0" smtClean="0"/>
              <a:t>exports</a:t>
            </a:r>
          </a:p>
          <a:p>
            <a:pPr lvl="1">
              <a:lnSpc>
                <a:spcPct val="140000"/>
              </a:lnSpc>
              <a:spcBef>
                <a:spcPts val="0"/>
              </a:spcBef>
            </a:pPr>
            <a:r>
              <a:rPr lang="en-US" dirty="0" smtClean="0"/>
              <a:t>Support for the Cuban People</a:t>
            </a:r>
          </a:p>
          <a:p>
            <a:pPr lvl="1">
              <a:lnSpc>
                <a:spcPct val="140000"/>
              </a:lnSpc>
              <a:spcBef>
                <a:spcPts val="0"/>
              </a:spcBef>
            </a:pPr>
            <a:r>
              <a:rPr lang="en-US" dirty="0" smtClean="0"/>
              <a:t>Embargo remains in place, pending legislative action</a:t>
            </a:r>
            <a:endParaRPr lang="en-US" dirty="0"/>
          </a:p>
          <a:p>
            <a:pPr>
              <a:lnSpc>
                <a:spcPct val="140000"/>
              </a:lnSpc>
              <a:spcBef>
                <a:spcPts val="0"/>
              </a:spcBef>
            </a:pPr>
            <a:r>
              <a:rPr lang="en-US" dirty="0" smtClean="0"/>
              <a:t>Third party payment provisions remain unclear</a:t>
            </a:r>
          </a:p>
          <a:p>
            <a:pPr lvl="1">
              <a:lnSpc>
                <a:spcPct val="140000"/>
              </a:lnSpc>
              <a:spcBef>
                <a:spcPts val="0"/>
              </a:spcBef>
            </a:pPr>
            <a:r>
              <a:rPr lang="en-US" dirty="0" smtClean="0"/>
              <a:t>One correspondent banking relationship established</a:t>
            </a:r>
          </a:p>
          <a:p>
            <a:pPr lvl="1">
              <a:lnSpc>
                <a:spcPct val="140000"/>
              </a:lnSpc>
              <a:spcBef>
                <a:spcPts val="0"/>
              </a:spcBef>
            </a:pPr>
            <a:r>
              <a:rPr lang="en-US" dirty="0" smtClean="0"/>
              <a:t>U.S. banks hesitant to engage</a:t>
            </a:r>
          </a:p>
          <a:p>
            <a:pPr>
              <a:lnSpc>
                <a:spcPct val="140000"/>
              </a:lnSpc>
              <a:spcBef>
                <a:spcPts val="0"/>
              </a:spcBef>
            </a:pPr>
            <a:r>
              <a:rPr lang="en-US" dirty="0" smtClean="0"/>
              <a:t>“Cash in Advance”</a:t>
            </a:r>
          </a:p>
          <a:p>
            <a:pPr lvl="1">
              <a:lnSpc>
                <a:spcPct val="140000"/>
              </a:lnSpc>
              <a:spcBef>
                <a:spcPts val="0"/>
              </a:spcBef>
            </a:pPr>
            <a:r>
              <a:rPr lang="en-US" dirty="0" smtClean="0"/>
              <a:t>“Cash before transfer of title to, and control of” export items</a:t>
            </a:r>
          </a:p>
        </p:txBody>
      </p:sp>
    </p:spTree>
    <p:extLst>
      <p:ext uri="{BB962C8B-B14F-4D97-AF65-F5344CB8AC3E}">
        <p14:creationId xmlns:p14="http://schemas.microsoft.com/office/powerpoint/2010/main" val="3584092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F7ED015A-9FB8-40E9-B19C-593ACF9FEBF6}"/>
</file>

<file path=customXml/itemProps2.xml><?xml version="1.0" encoding="utf-8"?>
<ds:datastoreItem xmlns:ds="http://schemas.openxmlformats.org/officeDocument/2006/customXml" ds:itemID="{4C24A2D6-E28C-4FCA-814C-06745656808C}"/>
</file>

<file path=customXml/itemProps3.xml><?xml version="1.0" encoding="utf-8"?>
<ds:datastoreItem xmlns:ds="http://schemas.openxmlformats.org/officeDocument/2006/customXml" ds:itemID="{BE3C8900-33FB-4435-9B28-0814A63DBBB2}"/>
</file>

<file path=docProps/app.xml><?xml version="1.0" encoding="utf-8"?>
<Properties xmlns="http://schemas.openxmlformats.org/officeDocument/2006/extended-properties" xmlns:vt="http://schemas.openxmlformats.org/officeDocument/2006/docPropsVTypes">
  <TotalTime>10453</TotalTime>
  <Words>684</Words>
  <Application>Microsoft Office PowerPoint</Application>
  <PresentationFormat>Widescreen</PresentationFormat>
  <Paragraphs>65</Paragraphs>
  <Slides>6</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ＭＳ Ｐゴシック</vt:lpstr>
      <vt:lpstr>Arial</vt:lpstr>
      <vt:lpstr>Arial Condensed Bold</vt:lpstr>
      <vt:lpstr>Calibri</vt:lpstr>
      <vt:lpstr>Default Theme</vt:lpstr>
      <vt:lpstr>1_Default Theme</vt:lpstr>
      <vt:lpstr>PowerPoint Presentation</vt:lpstr>
      <vt:lpstr>overview of recent policy changes </vt:lpstr>
      <vt:lpstr>PowerPoint Presentation</vt:lpstr>
      <vt:lpstr>PowerPoint Presentation</vt:lpstr>
      <vt:lpstr>PowerPoint Presentation</vt:lpstr>
      <vt:lpstr>Future trade with cuba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Lupo</dc:creator>
  <cp:lastModifiedBy>Mary Waters</cp:lastModifiedBy>
  <cp:revision>688</cp:revision>
  <cp:lastPrinted>2015-05-20T16:03:28Z</cp:lastPrinted>
  <dcterms:created xsi:type="dcterms:W3CDTF">2013-03-04T14:26:58Z</dcterms:created>
  <dcterms:modified xsi:type="dcterms:W3CDTF">2015-08-10T01:25:12Z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