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63" r:id="rId3"/>
    <p:sldId id="270" r:id="rId4"/>
    <p:sldId id="271" r:id="rId5"/>
    <p:sldId id="277" r:id="rId6"/>
    <p:sldId id="275" r:id="rId7"/>
    <p:sldId id="278" r:id="rId8"/>
    <p:sldId id="279" r:id="rId9"/>
    <p:sldId id="280" r:id="rId10"/>
    <p:sldId id="276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406"/>
    <a:srgbClr val="113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70"/>
    <p:restoredTop sz="94745"/>
  </p:normalViewPr>
  <p:slideViewPr>
    <p:cSldViewPr snapToGrid="0" snapToObjects="1">
      <p:cViewPr varScale="1">
        <p:scale>
          <a:sx n="62" d="100"/>
          <a:sy n="62" d="100"/>
        </p:scale>
        <p:origin x="232" y="1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9035AE-F8D5-4C4B-8952-3C26FC31BBD7}" type="datetimeFigureOut">
              <a:rPr lang="en-US" smtClean="0"/>
              <a:t>10/9/19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D22217-C8D6-8940-8A9A-931AE3708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3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6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4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1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8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4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7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1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422F5-A30A-3041-8356-DD323A04D1EB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B1C04-FAD6-F141-8C46-3282679A6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56000" r="-4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889"/>
                    </a14:imgEffect>
                    <a14:imgEffect>
                      <a14:saturation sat="1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7103" y="0"/>
            <a:ext cx="8601818" cy="6802659"/>
          </a:xfrm>
          <a:prstGeom prst="rect">
            <a:avLst/>
          </a:prstGeom>
          <a:effectLst>
            <a:glow>
              <a:schemeClr val="accent6">
                <a:lumMod val="60000"/>
                <a:lumOff val="40000"/>
                <a:alpha val="70000"/>
              </a:schemeClr>
            </a:glow>
            <a:outerShdw sx="1000" sy="1000" algn="ctr" rotWithShape="0">
              <a:srgbClr val="000000"/>
            </a:outerShdw>
            <a:reflection endPos="0" dir="5400000" sy="-100000" algn="bl" rotWithShape="0"/>
            <a:softEdge rad="0"/>
          </a:effectLst>
        </p:spPr>
      </p:pic>
      <p:sp>
        <p:nvSpPr>
          <p:cNvPr id="5" name="Rectangle 4"/>
          <p:cNvSpPr/>
          <p:nvPr/>
        </p:nvSpPr>
        <p:spPr>
          <a:xfrm>
            <a:off x="251704" y="5479220"/>
            <a:ext cx="66673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latin typeface="Times" pitchFamily="2" charset="0"/>
                <a:ea typeface="Helvetica" charset="0"/>
                <a:cs typeface="Helvetica" charset="0"/>
              </a:rPr>
              <a:t>Dr. Christine Lewis</a:t>
            </a:r>
          </a:p>
          <a:p>
            <a:r>
              <a:rPr lang="en-US" sz="2500" b="1" dirty="0">
                <a:latin typeface="Times" pitchFamily="2" charset="0"/>
                <a:ea typeface="Helvetica" charset="0"/>
                <a:cs typeface="Helvetica" charset="0"/>
              </a:rPr>
              <a:t>Lewis Group</a:t>
            </a:r>
          </a:p>
          <a:p>
            <a:r>
              <a:rPr lang="en-US" sz="2500" b="1" dirty="0">
                <a:latin typeface="Times" pitchFamily="2" charset="0"/>
                <a:ea typeface="Helvetica" charset="0"/>
                <a:cs typeface="Helvetica" charset="0"/>
              </a:rPr>
              <a:t>For the GA Horseracing Coalition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6044" y="334115"/>
            <a:ext cx="114526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u="sng" dirty="0">
                <a:solidFill>
                  <a:srgbClr val="113405"/>
                </a:solidFill>
                <a:latin typeface="Times" pitchFamily="2" charset="0"/>
                <a:ea typeface="Helvetica" charset="0"/>
                <a:cs typeface="Helvetica" charset="0"/>
              </a:rPr>
              <a:t>Georgia </a:t>
            </a:r>
            <a:r>
              <a:rPr lang="en-US" sz="4500" b="1" u="sng" dirty="0">
                <a:solidFill>
                  <a:srgbClr val="164406"/>
                </a:solidFill>
                <a:latin typeface="Times" pitchFamily="2" charset="0"/>
                <a:ea typeface="Helvetica" charset="0"/>
                <a:cs typeface="Helvetica" charset="0"/>
              </a:rPr>
              <a:t>Economic Impact of Horseracing</a:t>
            </a:r>
          </a:p>
        </p:txBody>
      </p:sp>
    </p:spTree>
    <p:extLst>
      <p:ext uri="{BB962C8B-B14F-4D97-AF65-F5344CB8AC3E}">
        <p14:creationId xmlns:p14="http://schemas.microsoft.com/office/powerpoint/2010/main" val="175372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41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379390-BC9A-3449-8774-D53B7D1C0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393336" y="1175412"/>
            <a:ext cx="11376007" cy="4507175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10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Times" pitchFamily="2" charset="0"/>
              </a:rPr>
              <a:t>Horseracing in Numbers in Georgia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582" y="2784763"/>
            <a:ext cx="10647218" cy="33921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Times" pitchFamily="2" charset="0"/>
              </a:rPr>
              <a:t>PROJECTIONS ARE BASED ON 3 NEW HORSERACING TRACKS IN GEORGIA.  EACH FACILITY WILL BE A STATE OF THE ART ENTERTAINMENT CENTER.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57" y="5456952"/>
            <a:ext cx="1304543" cy="103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92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01" y="0"/>
            <a:ext cx="99571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57" y="5456952"/>
            <a:ext cx="1304543" cy="1031684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473958"/>
            <a:ext cx="10515600" cy="4703005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" pitchFamily="2" charset="0"/>
              </a:rPr>
              <a:t>Total Project Development: $700 Million</a:t>
            </a:r>
          </a:p>
          <a:p>
            <a:r>
              <a:rPr lang="en-US" sz="2400" b="1" dirty="0">
                <a:latin typeface="Times" pitchFamily="2" charset="0"/>
              </a:rPr>
              <a:t>Direct Construction Development:  5,070</a:t>
            </a:r>
          </a:p>
          <a:p>
            <a:r>
              <a:rPr lang="en-US" sz="2400" b="1" dirty="0">
                <a:latin typeface="Times" pitchFamily="2" charset="0"/>
              </a:rPr>
              <a:t>Direct Construction Labor Income: $294.3 Million</a:t>
            </a:r>
          </a:p>
          <a:p>
            <a:r>
              <a:rPr lang="en-US" sz="2400" b="1" dirty="0">
                <a:latin typeface="Times" pitchFamily="2" charset="0"/>
              </a:rPr>
              <a:t>Direct Construction Taxes: $41 Million</a:t>
            </a:r>
          </a:p>
          <a:p>
            <a:r>
              <a:rPr lang="en-US" sz="2400" b="1" dirty="0">
                <a:latin typeface="Times" pitchFamily="2" charset="0"/>
              </a:rPr>
              <a:t> Total Construction Employment (including direct, indirect and induced labor): 8,417</a:t>
            </a:r>
          </a:p>
          <a:p>
            <a:r>
              <a:rPr lang="en-US" sz="2400" b="1" dirty="0">
                <a:latin typeface="Times" pitchFamily="2" charset="0"/>
              </a:rPr>
              <a:t>Total Construction Labor Income: $468 Million</a:t>
            </a:r>
          </a:p>
          <a:p>
            <a:r>
              <a:rPr lang="en-US" sz="2400" b="1" dirty="0">
                <a:latin typeface="Times" pitchFamily="2" charset="0"/>
              </a:rPr>
              <a:t>Total Construction Contribution to State GDP: $698 Million</a:t>
            </a:r>
          </a:p>
          <a:p>
            <a:r>
              <a:rPr lang="en-US" sz="2400" b="1" dirty="0">
                <a:latin typeface="Times" pitchFamily="2" charset="0"/>
              </a:rPr>
              <a:t> Total Construction Economic Output: $1.24 Billion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Times" pitchFamily="2" charset="0"/>
              </a:rPr>
              <a:t>Project Investment and Construction Cost</a:t>
            </a:r>
          </a:p>
        </p:txBody>
      </p:sp>
    </p:spTree>
    <p:extLst>
      <p:ext uri="{BB962C8B-B14F-4D97-AF65-F5344CB8AC3E}">
        <p14:creationId xmlns:p14="http://schemas.microsoft.com/office/powerpoint/2010/main" val="567894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46" y="-77393"/>
            <a:ext cx="10416108" cy="69353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" pitchFamily="2" charset="0"/>
              </a:rPr>
              <a:t>Contributions to State and Local Economy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57" y="5456952"/>
            <a:ext cx="1304543" cy="103168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Times" pitchFamily="2" charset="0"/>
              </a:rPr>
              <a:t>Direct Employment: 3,775 (and growing as business grows)</a:t>
            </a:r>
          </a:p>
          <a:p>
            <a:r>
              <a:rPr lang="en-US" sz="2400" b="1" dirty="0">
                <a:latin typeface="Times" pitchFamily="2" charset="0"/>
              </a:rPr>
              <a:t>Direct Labor Income: $132.3 Million year one and $665 Million over first 5 years</a:t>
            </a:r>
          </a:p>
          <a:p>
            <a:r>
              <a:rPr lang="en-US" sz="2400" b="1" dirty="0">
                <a:latin typeface="Times" pitchFamily="2" charset="0"/>
              </a:rPr>
              <a:t>Total Operations Employment (direct, indirect and induced labor): 9,384</a:t>
            </a:r>
          </a:p>
          <a:p>
            <a:r>
              <a:rPr lang="en-US" sz="2400" b="1" dirty="0">
                <a:latin typeface="Times" pitchFamily="2" charset="0"/>
              </a:rPr>
              <a:t>Total Operations Labor Income: $468.6 Million year one and $2.3 Billion over first 5 years</a:t>
            </a:r>
          </a:p>
          <a:p>
            <a:r>
              <a:rPr lang="en-US" sz="2400" b="1" dirty="0">
                <a:latin typeface="Times" pitchFamily="2" charset="0"/>
              </a:rPr>
              <a:t>Total Operations Contribution to State GDP: $898 Million year one and $4.49 Billion over first 5 years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79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1DCB0"/>
            </a:gs>
            <a:gs pos="0">
              <a:schemeClr val="accent6">
                <a:lumMod val="0"/>
                <a:lumOff val="100000"/>
              </a:schemeClr>
            </a:gs>
            <a:gs pos="4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1D2C026-1607-B648-B072-69229737C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727200" y="478613"/>
            <a:ext cx="8761213" cy="56983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657" y="-176736"/>
            <a:ext cx="10931143" cy="1690688"/>
          </a:xfrm>
        </p:spPr>
        <p:txBody>
          <a:bodyPr/>
          <a:lstStyle/>
          <a:p>
            <a:pPr algn="ctr"/>
            <a:r>
              <a:rPr lang="en-US" b="1" dirty="0">
                <a:latin typeface="Times" pitchFamily="2" charset="0"/>
              </a:rPr>
              <a:t>Contributions from Tax Base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57" y="5456952"/>
            <a:ext cx="1304543" cy="103168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000" b="1" dirty="0"/>
          </a:p>
          <a:p>
            <a:endParaRPr lang="en-US" sz="6000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5786EB-4C2A-4241-99DB-5200531100AE}"/>
              </a:ext>
            </a:extLst>
          </p:cNvPr>
          <p:cNvSpPr txBox="1"/>
          <p:nvPr/>
        </p:nvSpPr>
        <p:spPr>
          <a:xfrm>
            <a:off x="422657" y="1291501"/>
            <a:ext cx="111800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" pitchFamily="2" charset="0"/>
              </a:rPr>
              <a:t>Direct Gaming Taxes (@ 20%): $183 Million year one and $915 Million over first 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" pitchFamily="2" charset="0"/>
              </a:rPr>
              <a:t>Total Taxes from Operations: $284 Million year one and $1.4 Billion over first 5 years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99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41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  <a:latin typeface="Times" pitchFamily="2" charset="0"/>
              </a:rPr>
              <a:t>Economic Impact to Georgia Economy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E53879-433D-3D41-ACDF-C7B9795EB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281"/>
            <a:ext cx="5579534" cy="457168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Allocation to Purses and Breed Development and Horsemen’s Contribution: $81.7 Million year one of operations and $408.5 Million over first 5 years</a:t>
            </a:r>
          </a:p>
          <a:p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New Horse Industry-Related Employment (direct, indirect, induced): 1,767</a:t>
            </a:r>
          </a:p>
          <a:p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Labor Income (direct, indirect, induced): $79 Million year one of operations and $395 Million over first 5 years</a:t>
            </a:r>
          </a:p>
          <a:p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Contributions to State GDP: $101 Million year one of operations and $505 Million over first 5 years</a:t>
            </a:r>
          </a:p>
          <a:p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Total Economic Output: $143 Million year one of operations and $715 Million over first 5 years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4" y="2234677"/>
            <a:ext cx="4935970" cy="389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4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257AE-BE89-6244-A097-C142BEB79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" pitchFamily="2" charset="0"/>
              </a:rPr>
              <a:t>Changes to the Horse Industry Experienced in Other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DBE0F-5D62-4646-8C70-4BDAAA622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2358913"/>
            <a:ext cx="6467868" cy="3775659"/>
          </a:xfrm>
        </p:spPr>
        <p:txBody>
          <a:bodyPr anchor="ctr">
            <a:noAutofit/>
          </a:bodyPr>
          <a:lstStyle/>
          <a:p>
            <a:r>
              <a:rPr lang="en-US" sz="2000" dirty="0">
                <a:latin typeface="Times" pitchFamily="2" charset="0"/>
              </a:rPr>
              <a:t>Growth across all segments of the horse industry</a:t>
            </a:r>
          </a:p>
          <a:p>
            <a:r>
              <a:rPr lang="en-US" sz="2000" dirty="0">
                <a:latin typeface="Times" pitchFamily="2" charset="0"/>
              </a:rPr>
              <a:t>Consolidation of small players into larger organizations</a:t>
            </a:r>
          </a:p>
          <a:p>
            <a:r>
              <a:rPr lang="en-US" sz="2000" dirty="0">
                <a:latin typeface="Times" pitchFamily="2" charset="0"/>
              </a:rPr>
              <a:t>Increased investments in land, equipment, and supplies</a:t>
            </a:r>
          </a:p>
          <a:p>
            <a:r>
              <a:rPr lang="en-US" sz="2000" dirty="0">
                <a:latin typeface="Times" pitchFamily="2" charset="0"/>
              </a:rPr>
              <a:t>A shift in mindset and purpose – some existing participants shifted from a recreational to a more profit oriented purpose and subsequently adopted a more sophisticated, business like approach</a:t>
            </a:r>
          </a:p>
          <a:p>
            <a:r>
              <a:rPr lang="en-US" sz="2000" dirty="0">
                <a:latin typeface="Times" pitchFamily="2" charset="0"/>
              </a:rPr>
              <a:t>Increased availability and quality of race horses with improved the attractiveness of the races and led to an increase in export handle</a:t>
            </a:r>
          </a:p>
          <a:p>
            <a:r>
              <a:rPr lang="en-US" sz="2000" dirty="0">
                <a:latin typeface="Times" pitchFamily="2" charset="0"/>
              </a:rPr>
              <a:t>Increased involvement in the industry from out of state participants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677A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9FF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3A17A9-B107-234B-BD74-CD4F4B7F3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070" y="2857501"/>
            <a:ext cx="1446832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2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41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0FA5409-9717-F24A-98B0-0A109B4F4C7B}"/>
              </a:ext>
            </a:extLst>
          </p:cNvPr>
          <p:cNvGrpSpPr>
            <a:grpSpLocks/>
          </p:cNvGrpSpPr>
          <p:nvPr/>
        </p:nvGrpSpPr>
        <p:grpSpPr bwMode="auto">
          <a:xfrm>
            <a:off x="3867044" y="1716931"/>
            <a:ext cx="4113194" cy="3792407"/>
            <a:chOff x="4090" y="53"/>
            <a:chExt cx="3340" cy="3341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4D3762-A39B-4D40-9B15-69B6C5F8C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53"/>
              <a:ext cx="1503" cy="1670"/>
            </a:xfrm>
            <a:custGeom>
              <a:avLst/>
              <a:gdLst>
                <a:gd name="T0" fmla="+- 0 5760 5760"/>
                <a:gd name="T1" fmla="*/ T0 w 1503"/>
                <a:gd name="T2" fmla="+- 0 54 54"/>
                <a:gd name="T3" fmla="*/ 54 h 1670"/>
                <a:gd name="T4" fmla="+- 0 5760 5760"/>
                <a:gd name="T5" fmla="*/ T4 w 1503"/>
                <a:gd name="T6" fmla="+- 0 1724 54"/>
                <a:gd name="T7" fmla="*/ 1724 h 1670"/>
                <a:gd name="T8" fmla="+- 0 7262 5760"/>
                <a:gd name="T9" fmla="*/ T8 w 1503"/>
                <a:gd name="T10" fmla="+- 0 994 54"/>
                <a:gd name="T11" fmla="*/ 994 h 1670"/>
                <a:gd name="T12" fmla="+- 0 7227 5760"/>
                <a:gd name="T13" fmla="*/ T12 w 1503"/>
                <a:gd name="T14" fmla="+- 0 926 54"/>
                <a:gd name="T15" fmla="*/ 926 h 1670"/>
                <a:gd name="T16" fmla="+- 0 7190 5760"/>
                <a:gd name="T17" fmla="*/ T16 w 1503"/>
                <a:gd name="T18" fmla="+- 0 860 54"/>
                <a:gd name="T19" fmla="*/ 860 h 1670"/>
                <a:gd name="T20" fmla="+- 0 7149 5760"/>
                <a:gd name="T21" fmla="*/ T20 w 1503"/>
                <a:gd name="T22" fmla="+- 0 797 54"/>
                <a:gd name="T23" fmla="*/ 797 h 1670"/>
                <a:gd name="T24" fmla="+- 0 7106 5760"/>
                <a:gd name="T25" fmla="*/ T24 w 1503"/>
                <a:gd name="T26" fmla="+- 0 735 54"/>
                <a:gd name="T27" fmla="*/ 735 h 1670"/>
                <a:gd name="T28" fmla="+- 0 7060 5760"/>
                <a:gd name="T29" fmla="*/ T28 w 1503"/>
                <a:gd name="T30" fmla="+- 0 676 54"/>
                <a:gd name="T31" fmla="*/ 676 h 1670"/>
                <a:gd name="T32" fmla="+- 0 7012 5760"/>
                <a:gd name="T33" fmla="*/ T32 w 1503"/>
                <a:gd name="T34" fmla="+- 0 619 54"/>
                <a:gd name="T35" fmla="*/ 619 h 1670"/>
                <a:gd name="T36" fmla="+- 0 6962 5760"/>
                <a:gd name="T37" fmla="*/ T36 w 1503"/>
                <a:gd name="T38" fmla="+- 0 564 54"/>
                <a:gd name="T39" fmla="*/ 564 h 1670"/>
                <a:gd name="T40" fmla="+- 0 6909 5760"/>
                <a:gd name="T41" fmla="*/ T40 w 1503"/>
                <a:gd name="T42" fmla="+- 0 512 54"/>
                <a:gd name="T43" fmla="*/ 512 h 1670"/>
                <a:gd name="T44" fmla="+- 0 6854 5760"/>
                <a:gd name="T45" fmla="*/ T44 w 1503"/>
                <a:gd name="T46" fmla="+- 0 462 54"/>
                <a:gd name="T47" fmla="*/ 462 h 1670"/>
                <a:gd name="T48" fmla="+- 0 6797 5760"/>
                <a:gd name="T49" fmla="*/ T48 w 1503"/>
                <a:gd name="T50" fmla="+- 0 415 54"/>
                <a:gd name="T51" fmla="*/ 415 h 1670"/>
                <a:gd name="T52" fmla="+- 0 6738 5760"/>
                <a:gd name="T53" fmla="*/ T52 w 1503"/>
                <a:gd name="T54" fmla="+- 0 370 54"/>
                <a:gd name="T55" fmla="*/ 370 h 1670"/>
                <a:gd name="T56" fmla="+- 0 6677 5760"/>
                <a:gd name="T57" fmla="*/ T56 w 1503"/>
                <a:gd name="T58" fmla="+- 0 328 54"/>
                <a:gd name="T59" fmla="*/ 328 h 1670"/>
                <a:gd name="T60" fmla="+- 0 6615 5760"/>
                <a:gd name="T61" fmla="*/ T60 w 1503"/>
                <a:gd name="T62" fmla="+- 0 289 54"/>
                <a:gd name="T63" fmla="*/ 289 h 1670"/>
                <a:gd name="T64" fmla="+- 0 6551 5760"/>
                <a:gd name="T65" fmla="*/ T64 w 1503"/>
                <a:gd name="T66" fmla="+- 0 253 54"/>
                <a:gd name="T67" fmla="*/ 253 h 1670"/>
                <a:gd name="T68" fmla="+- 0 6485 5760"/>
                <a:gd name="T69" fmla="*/ T68 w 1503"/>
                <a:gd name="T70" fmla="+- 0 219 54"/>
                <a:gd name="T71" fmla="*/ 219 h 1670"/>
                <a:gd name="T72" fmla="+- 0 6417 5760"/>
                <a:gd name="T73" fmla="*/ T72 w 1503"/>
                <a:gd name="T74" fmla="+- 0 188 54"/>
                <a:gd name="T75" fmla="*/ 188 h 1670"/>
                <a:gd name="T76" fmla="+- 0 6349 5760"/>
                <a:gd name="T77" fmla="*/ T76 w 1503"/>
                <a:gd name="T78" fmla="+- 0 161 54"/>
                <a:gd name="T79" fmla="*/ 161 h 1670"/>
                <a:gd name="T80" fmla="+- 0 6279 5760"/>
                <a:gd name="T81" fmla="*/ T80 w 1503"/>
                <a:gd name="T82" fmla="+- 0 136 54"/>
                <a:gd name="T83" fmla="*/ 136 h 1670"/>
                <a:gd name="T84" fmla="+- 0 6207 5760"/>
                <a:gd name="T85" fmla="*/ T84 w 1503"/>
                <a:gd name="T86" fmla="+- 0 115 54"/>
                <a:gd name="T87" fmla="*/ 115 h 1670"/>
                <a:gd name="T88" fmla="+- 0 6135 5760"/>
                <a:gd name="T89" fmla="*/ T88 w 1503"/>
                <a:gd name="T90" fmla="+- 0 96 54"/>
                <a:gd name="T91" fmla="*/ 96 h 1670"/>
                <a:gd name="T92" fmla="+- 0 6062 5760"/>
                <a:gd name="T93" fmla="*/ T92 w 1503"/>
                <a:gd name="T94" fmla="+- 0 81 54"/>
                <a:gd name="T95" fmla="*/ 81 h 1670"/>
                <a:gd name="T96" fmla="+- 0 5987 5760"/>
                <a:gd name="T97" fmla="*/ T96 w 1503"/>
                <a:gd name="T98" fmla="+- 0 69 54"/>
                <a:gd name="T99" fmla="*/ 69 h 1670"/>
                <a:gd name="T100" fmla="+- 0 5912 5760"/>
                <a:gd name="T101" fmla="*/ T100 w 1503"/>
                <a:gd name="T102" fmla="+- 0 61 54"/>
                <a:gd name="T103" fmla="*/ 61 h 1670"/>
                <a:gd name="T104" fmla="+- 0 5836 5760"/>
                <a:gd name="T105" fmla="*/ T104 w 1503"/>
                <a:gd name="T106" fmla="+- 0 55 54"/>
                <a:gd name="T107" fmla="*/ 55 h 1670"/>
                <a:gd name="T108" fmla="+- 0 5760 5760"/>
                <a:gd name="T109" fmla="*/ T108 w 1503"/>
                <a:gd name="T110" fmla="+- 0 54 54"/>
                <a:gd name="T111" fmla="*/ 54 h 167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</a:cxnLst>
              <a:rect l="0" t="0" r="r" b="b"/>
              <a:pathLst>
                <a:path w="1503" h="1670">
                  <a:moveTo>
                    <a:pt x="0" y="0"/>
                  </a:moveTo>
                  <a:lnTo>
                    <a:pt x="0" y="1670"/>
                  </a:lnTo>
                  <a:lnTo>
                    <a:pt x="1502" y="940"/>
                  </a:lnTo>
                  <a:lnTo>
                    <a:pt x="1467" y="872"/>
                  </a:lnTo>
                  <a:lnTo>
                    <a:pt x="1430" y="806"/>
                  </a:lnTo>
                  <a:lnTo>
                    <a:pt x="1389" y="743"/>
                  </a:lnTo>
                  <a:lnTo>
                    <a:pt x="1346" y="681"/>
                  </a:lnTo>
                  <a:lnTo>
                    <a:pt x="1300" y="622"/>
                  </a:lnTo>
                  <a:lnTo>
                    <a:pt x="1252" y="565"/>
                  </a:lnTo>
                  <a:lnTo>
                    <a:pt x="1202" y="510"/>
                  </a:lnTo>
                  <a:lnTo>
                    <a:pt x="1149" y="458"/>
                  </a:lnTo>
                  <a:lnTo>
                    <a:pt x="1094" y="408"/>
                  </a:lnTo>
                  <a:lnTo>
                    <a:pt x="1037" y="361"/>
                  </a:lnTo>
                  <a:lnTo>
                    <a:pt x="978" y="316"/>
                  </a:lnTo>
                  <a:lnTo>
                    <a:pt x="917" y="274"/>
                  </a:lnTo>
                  <a:lnTo>
                    <a:pt x="855" y="235"/>
                  </a:lnTo>
                  <a:lnTo>
                    <a:pt x="791" y="199"/>
                  </a:lnTo>
                  <a:lnTo>
                    <a:pt x="725" y="165"/>
                  </a:lnTo>
                  <a:lnTo>
                    <a:pt x="657" y="134"/>
                  </a:lnTo>
                  <a:lnTo>
                    <a:pt x="589" y="107"/>
                  </a:lnTo>
                  <a:lnTo>
                    <a:pt x="519" y="82"/>
                  </a:lnTo>
                  <a:lnTo>
                    <a:pt x="447" y="61"/>
                  </a:lnTo>
                  <a:lnTo>
                    <a:pt x="375" y="42"/>
                  </a:lnTo>
                  <a:lnTo>
                    <a:pt x="302" y="27"/>
                  </a:lnTo>
                  <a:lnTo>
                    <a:pt x="227" y="15"/>
                  </a:lnTo>
                  <a:lnTo>
                    <a:pt x="152" y="7"/>
                  </a:lnTo>
                  <a:lnTo>
                    <a:pt x="76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7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CE8BF32-B7DA-174E-9FD9-2D25C5264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994"/>
              <a:ext cx="1670" cy="1416"/>
            </a:xfrm>
            <a:custGeom>
              <a:avLst/>
              <a:gdLst>
                <a:gd name="T0" fmla="+- 0 7262 5760"/>
                <a:gd name="T1" fmla="*/ T0 w 1670"/>
                <a:gd name="T2" fmla="+- 0 994 994"/>
                <a:gd name="T3" fmla="*/ 994 h 1416"/>
                <a:gd name="T4" fmla="+- 0 5760 5760"/>
                <a:gd name="T5" fmla="*/ T4 w 1670"/>
                <a:gd name="T6" fmla="+- 0 1724 994"/>
                <a:gd name="T7" fmla="*/ 1724 h 1416"/>
                <a:gd name="T8" fmla="+- 0 7282 5760"/>
                <a:gd name="T9" fmla="*/ T8 w 1670"/>
                <a:gd name="T10" fmla="+- 0 2410 994"/>
                <a:gd name="T11" fmla="*/ 2410 h 1416"/>
                <a:gd name="T12" fmla="+- 0 7313 5760"/>
                <a:gd name="T13" fmla="*/ T12 w 1670"/>
                <a:gd name="T14" fmla="+- 0 2339 994"/>
                <a:gd name="T15" fmla="*/ 2339 h 1416"/>
                <a:gd name="T16" fmla="+- 0 7340 5760"/>
                <a:gd name="T17" fmla="*/ T16 w 1670"/>
                <a:gd name="T18" fmla="+- 0 2266 994"/>
                <a:gd name="T19" fmla="*/ 2266 h 1416"/>
                <a:gd name="T20" fmla="+- 0 7363 5760"/>
                <a:gd name="T21" fmla="*/ T20 w 1670"/>
                <a:gd name="T22" fmla="+- 0 2192 994"/>
                <a:gd name="T23" fmla="*/ 2192 h 1416"/>
                <a:gd name="T24" fmla="+- 0 7383 5760"/>
                <a:gd name="T25" fmla="*/ T24 w 1670"/>
                <a:gd name="T26" fmla="+- 0 2118 994"/>
                <a:gd name="T27" fmla="*/ 2118 h 1416"/>
                <a:gd name="T28" fmla="+- 0 7399 5760"/>
                <a:gd name="T29" fmla="*/ T28 w 1670"/>
                <a:gd name="T30" fmla="+- 0 2043 994"/>
                <a:gd name="T31" fmla="*/ 2043 h 1416"/>
                <a:gd name="T32" fmla="+- 0 7412 5760"/>
                <a:gd name="T33" fmla="*/ T32 w 1670"/>
                <a:gd name="T34" fmla="+- 0 1967 994"/>
                <a:gd name="T35" fmla="*/ 1967 h 1416"/>
                <a:gd name="T36" fmla="+- 0 7422 5760"/>
                <a:gd name="T37" fmla="*/ T36 w 1670"/>
                <a:gd name="T38" fmla="+- 0 1891 994"/>
                <a:gd name="T39" fmla="*/ 1891 h 1416"/>
                <a:gd name="T40" fmla="+- 0 7428 5760"/>
                <a:gd name="T41" fmla="*/ T40 w 1670"/>
                <a:gd name="T42" fmla="+- 0 1815 994"/>
                <a:gd name="T43" fmla="*/ 1815 h 1416"/>
                <a:gd name="T44" fmla="+- 0 7430 5760"/>
                <a:gd name="T45" fmla="*/ T44 w 1670"/>
                <a:gd name="T46" fmla="+- 0 1738 994"/>
                <a:gd name="T47" fmla="*/ 1738 h 1416"/>
                <a:gd name="T48" fmla="+- 0 7429 5760"/>
                <a:gd name="T49" fmla="*/ T48 w 1670"/>
                <a:gd name="T50" fmla="+- 0 1662 994"/>
                <a:gd name="T51" fmla="*/ 1662 h 1416"/>
                <a:gd name="T52" fmla="+- 0 7424 5760"/>
                <a:gd name="T53" fmla="*/ T52 w 1670"/>
                <a:gd name="T54" fmla="+- 0 1586 994"/>
                <a:gd name="T55" fmla="*/ 1586 h 1416"/>
                <a:gd name="T56" fmla="+- 0 7416 5760"/>
                <a:gd name="T57" fmla="*/ T56 w 1670"/>
                <a:gd name="T58" fmla="+- 0 1510 994"/>
                <a:gd name="T59" fmla="*/ 1510 h 1416"/>
                <a:gd name="T60" fmla="+- 0 7405 5760"/>
                <a:gd name="T61" fmla="*/ T60 w 1670"/>
                <a:gd name="T62" fmla="+- 0 1434 994"/>
                <a:gd name="T63" fmla="*/ 1434 h 1416"/>
                <a:gd name="T64" fmla="+- 0 7390 5760"/>
                <a:gd name="T65" fmla="*/ T64 w 1670"/>
                <a:gd name="T66" fmla="+- 0 1359 994"/>
                <a:gd name="T67" fmla="*/ 1359 h 1416"/>
                <a:gd name="T68" fmla="+- 0 7371 5760"/>
                <a:gd name="T69" fmla="*/ T68 w 1670"/>
                <a:gd name="T70" fmla="+- 0 1284 994"/>
                <a:gd name="T71" fmla="*/ 1284 h 1416"/>
                <a:gd name="T72" fmla="+- 0 7349 5760"/>
                <a:gd name="T73" fmla="*/ T72 w 1670"/>
                <a:gd name="T74" fmla="+- 0 1210 994"/>
                <a:gd name="T75" fmla="*/ 1210 h 1416"/>
                <a:gd name="T76" fmla="+- 0 7324 5760"/>
                <a:gd name="T77" fmla="*/ T76 w 1670"/>
                <a:gd name="T78" fmla="+- 0 1137 994"/>
                <a:gd name="T79" fmla="*/ 1137 h 1416"/>
                <a:gd name="T80" fmla="+- 0 7295 5760"/>
                <a:gd name="T81" fmla="*/ T80 w 1670"/>
                <a:gd name="T82" fmla="+- 0 1065 994"/>
                <a:gd name="T83" fmla="*/ 1065 h 1416"/>
                <a:gd name="T84" fmla="+- 0 7262 5760"/>
                <a:gd name="T85" fmla="*/ T84 w 1670"/>
                <a:gd name="T86" fmla="+- 0 994 994"/>
                <a:gd name="T87" fmla="*/ 994 h 14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</a:cxnLst>
              <a:rect l="0" t="0" r="r" b="b"/>
              <a:pathLst>
                <a:path w="1670" h="1416">
                  <a:moveTo>
                    <a:pt x="1502" y="0"/>
                  </a:moveTo>
                  <a:lnTo>
                    <a:pt x="0" y="730"/>
                  </a:lnTo>
                  <a:lnTo>
                    <a:pt x="1522" y="1416"/>
                  </a:lnTo>
                  <a:lnTo>
                    <a:pt x="1553" y="1345"/>
                  </a:lnTo>
                  <a:lnTo>
                    <a:pt x="1580" y="1272"/>
                  </a:lnTo>
                  <a:lnTo>
                    <a:pt x="1603" y="1198"/>
                  </a:lnTo>
                  <a:lnTo>
                    <a:pt x="1623" y="1124"/>
                  </a:lnTo>
                  <a:lnTo>
                    <a:pt x="1639" y="1049"/>
                  </a:lnTo>
                  <a:lnTo>
                    <a:pt x="1652" y="973"/>
                  </a:lnTo>
                  <a:lnTo>
                    <a:pt x="1662" y="897"/>
                  </a:lnTo>
                  <a:lnTo>
                    <a:pt x="1668" y="821"/>
                  </a:lnTo>
                  <a:lnTo>
                    <a:pt x="1670" y="744"/>
                  </a:lnTo>
                  <a:lnTo>
                    <a:pt x="1669" y="668"/>
                  </a:lnTo>
                  <a:lnTo>
                    <a:pt x="1664" y="592"/>
                  </a:lnTo>
                  <a:lnTo>
                    <a:pt x="1656" y="516"/>
                  </a:lnTo>
                  <a:lnTo>
                    <a:pt x="1645" y="440"/>
                  </a:lnTo>
                  <a:lnTo>
                    <a:pt x="1630" y="365"/>
                  </a:lnTo>
                  <a:lnTo>
                    <a:pt x="1611" y="290"/>
                  </a:lnTo>
                  <a:lnTo>
                    <a:pt x="1589" y="216"/>
                  </a:lnTo>
                  <a:lnTo>
                    <a:pt x="1564" y="143"/>
                  </a:lnTo>
                  <a:lnTo>
                    <a:pt x="1535" y="71"/>
                  </a:lnTo>
                  <a:lnTo>
                    <a:pt x="1502" y="0"/>
                  </a:lnTo>
                  <a:close/>
                </a:path>
              </a:pathLst>
            </a:custGeom>
            <a:solidFill>
              <a:srgbClr val="AA4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09AF8B5-9DA9-3D43-BA03-2D135CFF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1723"/>
              <a:ext cx="1523" cy="1524"/>
            </a:xfrm>
            <a:custGeom>
              <a:avLst/>
              <a:gdLst>
                <a:gd name="T0" fmla="+- 0 5760 5760"/>
                <a:gd name="T1" fmla="*/ T0 w 1523"/>
                <a:gd name="T2" fmla="+- 0 1724 1724"/>
                <a:gd name="T3" fmla="*/ 1724 h 1524"/>
                <a:gd name="T4" fmla="+- 0 6445 5760"/>
                <a:gd name="T5" fmla="*/ T4 w 1523"/>
                <a:gd name="T6" fmla="+- 0 3247 1724"/>
                <a:gd name="T7" fmla="*/ 3247 h 1524"/>
                <a:gd name="T8" fmla="+- 0 6518 5760"/>
                <a:gd name="T9" fmla="*/ T8 w 1523"/>
                <a:gd name="T10" fmla="+- 0 3212 1724"/>
                <a:gd name="T11" fmla="*/ 3212 h 1524"/>
                <a:gd name="T12" fmla="+- 0 6589 5760"/>
                <a:gd name="T13" fmla="*/ T12 w 1523"/>
                <a:gd name="T14" fmla="+- 0 3173 1724"/>
                <a:gd name="T15" fmla="*/ 3173 h 1524"/>
                <a:gd name="T16" fmla="+- 0 6658 5760"/>
                <a:gd name="T17" fmla="*/ T16 w 1523"/>
                <a:gd name="T18" fmla="+- 0 3131 1724"/>
                <a:gd name="T19" fmla="*/ 3131 h 1524"/>
                <a:gd name="T20" fmla="+- 0 6725 5760"/>
                <a:gd name="T21" fmla="*/ T20 w 1523"/>
                <a:gd name="T22" fmla="+- 0 3086 1724"/>
                <a:gd name="T23" fmla="*/ 3086 h 1524"/>
                <a:gd name="T24" fmla="+- 0 6790 5760"/>
                <a:gd name="T25" fmla="*/ T24 w 1523"/>
                <a:gd name="T26" fmla="+- 0 3038 1724"/>
                <a:gd name="T27" fmla="*/ 3038 h 1524"/>
                <a:gd name="T28" fmla="+- 0 6852 5760"/>
                <a:gd name="T29" fmla="*/ T28 w 1523"/>
                <a:gd name="T30" fmla="+- 0 2987 1724"/>
                <a:gd name="T31" fmla="*/ 2987 h 1524"/>
                <a:gd name="T32" fmla="+- 0 6911 5760"/>
                <a:gd name="T33" fmla="*/ T32 w 1523"/>
                <a:gd name="T34" fmla="+- 0 2933 1724"/>
                <a:gd name="T35" fmla="*/ 2933 h 1524"/>
                <a:gd name="T36" fmla="+- 0 6968 5760"/>
                <a:gd name="T37" fmla="*/ T36 w 1523"/>
                <a:gd name="T38" fmla="+- 0 2877 1724"/>
                <a:gd name="T39" fmla="*/ 2877 h 1524"/>
                <a:gd name="T40" fmla="+- 0 7022 5760"/>
                <a:gd name="T41" fmla="*/ T40 w 1523"/>
                <a:gd name="T42" fmla="+- 0 2817 1724"/>
                <a:gd name="T43" fmla="*/ 2817 h 1524"/>
                <a:gd name="T44" fmla="+- 0 7073 5760"/>
                <a:gd name="T45" fmla="*/ T44 w 1523"/>
                <a:gd name="T46" fmla="+- 0 2755 1724"/>
                <a:gd name="T47" fmla="*/ 2755 h 1524"/>
                <a:gd name="T48" fmla="+- 0 7121 5760"/>
                <a:gd name="T49" fmla="*/ T48 w 1523"/>
                <a:gd name="T50" fmla="+- 0 2691 1724"/>
                <a:gd name="T51" fmla="*/ 2691 h 1524"/>
                <a:gd name="T52" fmla="+- 0 7166 5760"/>
                <a:gd name="T53" fmla="*/ T52 w 1523"/>
                <a:gd name="T54" fmla="+- 0 2624 1724"/>
                <a:gd name="T55" fmla="*/ 2624 h 1524"/>
                <a:gd name="T56" fmla="+- 0 7208 5760"/>
                <a:gd name="T57" fmla="*/ T56 w 1523"/>
                <a:gd name="T58" fmla="+- 0 2555 1724"/>
                <a:gd name="T59" fmla="*/ 2555 h 1524"/>
                <a:gd name="T60" fmla="+- 0 7247 5760"/>
                <a:gd name="T61" fmla="*/ T60 w 1523"/>
                <a:gd name="T62" fmla="+- 0 2484 1724"/>
                <a:gd name="T63" fmla="*/ 2484 h 1524"/>
                <a:gd name="T64" fmla="+- 0 7282 5760"/>
                <a:gd name="T65" fmla="*/ T64 w 1523"/>
                <a:gd name="T66" fmla="+- 0 2410 1724"/>
                <a:gd name="T67" fmla="*/ 2410 h 1524"/>
                <a:gd name="T68" fmla="+- 0 5760 5760"/>
                <a:gd name="T69" fmla="*/ T68 w 1523"/>
                <a:gd name="T70" fmla="+- 0 1724 1724"/>
                <a:gd name="T71" fmla="*/ 1724 h 152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1523" h="1524">
                  <a:moveTo>
                    <a:pt x="0" y="0"/>
                  </a:moveTo>
                  <a:lnTo>
                    <a:pt x="685" y="1523"/>
                  </a:lnTo>
                  <a:lnTo>
                    <a:pt x="758" y="1488"/>
                  </a:lnTo>
                  <a:lnTo>
                    <a:pt x="829" y="1449"/>
                  </a:lnTo>
                  <a:lnTo>
                    <a:pt x="898" y="1407"/>
                  </a:lnTo>
                  <a:lnTo>
                    <a:pt x="965" y="1362"/>
                  </a:lnTo>
                  <a:lnTo>
                    <a:pt x="1030" y="1314"/>
                  </a:lnTo>
                  <a:lnTo>
                    <a:pt x="1092" y="1263"/>
                  </a:lnTo>
                  <a:lnTo>
                    <a:pt x="1151" y="1209"/>
                  </a:lnTo>
                  <a:lnTo>
                    <a:pt x="1208" y="1153"/>
                  </a:lnTo>
                  <a:lnTo>
                    <a:pt x="1262" y="1093"/>
                  </a:lnTo>
                  <a:lnTo>
                    <a:pt x="1313" y="1031"/>
                  </a:lnTo>
                  <a:lnTo>
                    <a:pt x="1361" y="967"/>
                  </a:lnTo>
                  <a:lnTo>
                    <a:pt x="1406" y="900"/>
                  </a:lnTo>
                  <a:lnTo>
                    <a:pt x="1448" y="831"/>
                  </a:lnTo>
                  <a:lnTo>
                    <a:pt x="1487" y="760"/>
                  </a:lnTo>
                  <a:lnTo>
                    <a:pt x="1522" y="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A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AD353A-7363-F344-8674-6C3681AC7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1723"/>
              <a:ext cx="987" cy="1671"/>
            </a:xfrm>
            <a:custGeom>
              <a:avLst/>
              <a:gdLst>
                <a:gd name="T0" fmla="+- 0 5760 5458"/>
                <a:gd name="T1" fmla="*/ T0 w 987"/>
                <a:gd name="T2" fmla="+- 0 1724 1724"/>
                <a:gd name="T3" fmla="*/ 1724 h 1671"/>
                <a:gd name="T4" fmla="+- 0 5458 5458"/>
                <a:gd name="T5" fmla="*/ T4 w 987"/>
                <a:gd name="T6" fmla="+- 0 3366 1724"/>
                <a:gd name="T7" fmla="*/ 3366 h 1671"/>
                <a:gd name="T8" fmla="+- 0 5535 5458"/>
                <a:gd name="T9" fmla="*/ T8 w 987"/>
                <a:gd name="T10" fmla="+- 0 3379 1724"/>
                <a:gd name="T11" fmla="*/ 3379 h 1671"/>
                <a:gd name="T12" fmla="+- 0 5613 5458"/>
                <a:gd name="T13" fmla="*/ T12 w 987"/>
                <a:gd name="T14" fmla="+- 0 3387 1724"/>
                <a:gd name="T15" fmla="*/ 3387 h 1671"/>
                <a:gd name="T16" fmla="+- 0 5690 5458"/>
                <a:gd name="T17" fmla="*/ T16 w 987"/>
                <a:gd name="T18" fmla="+- 0 3392 1724"/>
                <a:gd name="T19" fmla="*/ 3392 h 1671"/>
                <a:gd name="T20" fmla="+- 0 5768 5458"/>
                <a:gd name="T21" fmla="*/ T20 w 987"/>
                <a:gd name="T22" fmla="+- 0 3394 1724"/>
                <a:gd name="T23" fmla="*/ 3394 h 1671"/>
                <a:gd name="T24" fmla="+- 0 5845 5458"/>
                <a:gd name="T25" fmla="*/ T24 w 987"/>
                <a:gd name="T26" fmla="+- 0 3392 1724"/>
                <a:gd name="T27" fmla="*/ 3392 h 1671"/>
                <a:gd name="T28" fmla="+- 0 5922 5458"/>
                <a:gd name="T29" fmla="*/ T28 w 987"/>
                <a:gd name="T30" fmla="+- 0 3386 1724"/>
                <a:gd name="T31" fmla="*/ 3386 h 1671"/>
                <a:gd name="T32" fmla="+- 0 5999 5458"/>
                <a:gd name="T33" fmla="*/ T32 w 987"/>
                <a:gd name="T34" fmla="+- 0 3377 1724"/>
                <a:gd name="T35" fmla="*/ 3377 h 1671"/>
                <a:gd name="T36" fmla="+- 0 6075 5458"/>
                <a:gd name="T37" fmla="*/ T36 w 987"/>
                <a:gd name="T38" fmla="+- 0 3364 1724"/>
                <a:gd name="T39" fmla="*/ 3364 h 1671"/>
                <a:gd name="T40" fmla="+- 0 6151 5458"/>
                <a:gd name="T41" fmla="*/ T40 w 987"/>
                <a:gd name="T42" fmla="+- 0 3347 1724"/>
                <a:gd name="T43" fmla="*/ 3347 h 1671"/>
                <a:gd name="T44" fmla="+- 0 6226 5458"/>
                <a:gd name="T45" fmla="*/ T44 w 987"/>
                <a:gd name="T46" fmla="+- 0 3327 1724"/>
                <a:gd name="T47" fmla="*/ 3327 h 1671"/>
                <a:gd name="T48" fmla="+- 0 6300 5458"/>
                <a:gd name="T49" fmla="*/ T48 w 987"/>
                <a:gd name="T50" fmla="+- 0 3304 1724"/>
                <a:gd name="T51" fmla="*/ 3304 h 1671"/>
                <a:gd name="T52" fmla="+- 0 6373 5458"/>
                <a:gd name="T53" fmla="*/ T52 w 987"/>
                <a:gd name="T54" fmla="+- 0 3277 1724"/>
                <a:gd name="T55" fmla="*/ 3277 h 1671"/>
                <a:gd name="T56" fmla="+- 0 6445 5458"/>
                <a:gd name="T57" fmla="*/ T56 w 987"/>
                <a:gd name="T58" fmla="+- 0 3247 1724"/>
                <a:gd name="T59" fmla="*/ 3247 h 1671"/>
                <a:gd name="T60" fmla="+- 0 5760 5458"/>
                <a:gd name="T61" fmla="*/ T60 w 987"/>
                <a:gd name="T62" fmla="+- 0 1724 1724"/>
                <a:gd name="T63" fmla="*/ 1724 h 16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</a:cxnLst>
              <a:rect l="0" t="0" r="r" b="b"/>
              <a:pathLst>
                <a:path w="987" h="1671">
                  <a:moveTo>
                    <a:pt x="302" y="0"/>
                  </a:moveTo>
                  <a:lnTo>
                    <a:pt x="0" y="1642"/>
                  </a:lnTo>
                  <a:lnTo>
                    <a:pt x="77" y="1655"/>
                  </a:lnTo>
                  <a:lnTo>
                    <a:pt x="155" y="1663"/>
                  </a:lnTo>
                  <a:lnTo>
                    <a:pt x="232" y="1668"/>
                  </a:lnTo>
                  <a:lnTo>
                    <a:pt x="310" y="1670"/>
                  </a:lnTo>
                  <a:lnTo>
                    <a:pt x="387" y="1668"/>
                  </a:lnTo>
                  <a:lnTo>
                    <a:pt x="464" y="1662"/>
                  </a:lnTo>
                  <a:lnTo>
                    <a:pt x="541" y="1653"/>
                  </a:lnTo>
                  <a:lnTo>
                    <a:pt x="617" y="1640"/>
                  </a:lnTo>
                  <a:lnTo>
                    <a:pt x="693" y="1623"/>
                  </a:lnTo>
                  <a:lnTo>
                    <a:pt x="768" y="1603"/>
                  </a:lnTo>
                  <a:lnTo>
                    <a:pt x="842" y="1580"/>
                  </a:lnTo>
                  <a:lnTo>
                    <a:pt x="915" y="1553"/>
                  </a:lnTo>
                  <a:lnTo>
                    <a:pt x="987" y="1523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705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8B9A6F5-DC39-7A4E-BE16-6A3223C0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1723"/>
              <a:ext cx="1167" cy="1643"/>
            </a:xfrm>
            <a:custGeom>
              <a:avLst/>
              <a:gdLst>
                <a:gd name="T0" fmla="+- 0 5760 4593"/>
                <a:gd name="T1" fmla="*/ T0 w 1167"/>
                <a:gd name="T2" fmla="+- 0 1724 1724"/>
                <a:gd name="T3" fmla="*/ 1724 h 1643"/>
                <a:gd name="T4" fmla="+- 0 4593 4593"/>
                <a:gd name="T5" fmla="*/ T4 w 1167"/>
                <a:gd name="T6" fmla="+- 0 2919 1724"/>
                <a:gd name="T7" fmla="*/ 2919 h 1643"/>
                <a:gd name="T8" fmla="+- 0 4649 4593"/>
                <a:gd name="T9" fmla="*/ T8 w 1167"/>
                <a:gd name="T10" fmla="+- 0 2971 1724"/>
                <a:gd name="T11" fmla="*/ 2971 h 1643"/>
                <a:gd name="T12" fmla="+- 0 4707 4593"/>
                <a:gd name="T13" fmla="*/ T12 w 1167"/>
                <a:gd name="T14" fmla="+- 0 3020 1724"/>
                <a:gd name="T15" fmla="*/ 3020 h 1643"/>
                <a:gd name="T16" fmla="+- 0 4768 4593"/>
                <a:gd name="T17" fmla="*/ T16 w 1167"/>
                <a:gd name="T18" fmla="+- 0 3067 1724"/>
                <a:gd name="T19" fmla="*/ 3067 h 1643"/>
                <a:gd name="T20" fmla="+- 0 4830 4593"/>
                <a:gd name="T21" fmla="*/ T20 w 1167"/>
                <a:gd name="T22" fmla="+- 0 3110 1724"/>
                <a:gd name="T23" fmla="*/ 3110 h 1643"/>
                <a:gd name="T24" fmla="+- 0 4894 4593"/>
                <a:gd name="T25" fmla="*/ T24 w 1167"/>
                <a:gd name="T26" fmla="+- 0 3151 1724"/>
                <a:gd name="T27" fmla="*/ 3151 h 1643"/>
                <a:gd name="T28" fmla="+- 0 4959 4593"/>
                <a:gd name="T29" fmla="*/ T28 w 1167"/>
                <a:gd name="T30" fmla="+- 0 3189 1724"/>
                <a:gd name="T31" fmla="*/ 3189 h 1643"/>
                <a:gd name="T32" fmla="+- 0 5026 4593"/>
                <a:gd name="T33" fmla="*/ T32 w 1167"/>
                <a:gd name="T34" fmla="+- 0 3224 1724"/>
                <a:gd name="T35" fmla="*/ 3224 h 1643"/>
                <a:gd name="T36" fmla="+- 0 5095 4593"/>
                <a:gd name="T37" fmla="*/ T36 w 1167"/>
                <a:gd name="T38" fmla="+- 0 3256 1724"/>
                <a:gd name="T39" fmla="*/ 3256 h 1643"/>
                <a:gd name="T40" fmla="+- 0 5165 4593"/>
                <a:gd name="T41" fmla="*/ T40 w 1167"/>
                <a:gd name="T42" fmla="+- 0 3284 1724"/>
                <a:gd name="T43" fmla="*/ 3284 h 1643"/>
                <a:gd name="T44" fmla="+- 0 5237 4593"/>
                <a:gd name="T45" fmla="*/ T44 w 1167"/>
                <a:gd name="T46" fmla="+- 0 3310 1724"/>
                <a:gd name="T47" fmla="*/ 3310 h 1643"/>
                <a:gd name="T48" fmla="+- 0 5310 4593"/>
                <a:gd name="T49" fmla="*/ T48 w 1167"/>
                <a:gd name="T50" fmla="+- 0 3332 1724"/>
                <a:gd name="T51" fmla="*/ 3332 h 1643"/>
                <a:gd name="T52" fmla="+- 0 5384 4593"/>
                <a:gd name="T53" fmla="*/ T52 w 1167"/>
                <a:gd name="T54" fmla="+- 0 3351 1724"/>
                <a:gd name="T55" fmla="*/ 3351 h 1643"/>
                <a:gd name="T56" fmla="+- 0 5458 4593"/>
                <a:gd name="T57" fmla="*/ T56 w 1167"/>
                <a:gd name="T58" fmla="+- 0 3366 1724"/>
                <a:gd name="T59" fmla="*/ 3366 h 1643"/>
                <a:gd name="T60" fmla="+- 0 5760 4593"/>
                <a:gd name="T61" fmla="*/ T60 w 1167"/>
                <a:gd name="T62" fmla="+- 0 1724 1724"/>
                <a:gd name="T63" fmla="*/ 1724 h 16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</a:cxnLst>
              <a:rect l="0" t="0" r="r" b="b"/>
              <a:pathLst>
                <a:path w="1167" h="1643">
                  <a:moveTo>
                    <a:pt x="1167" y="0"/>
                  </a:moveTo>
                  <a:lnTo>
                    <a:pt x="0" y="1195"/>
                  </a:lnTo>
                  <a:lnTo>
                    <a:pt x="56" y="1247"/>
                  </a:lnTo>
                  <a:lnTo>
                    <a:pt x="114" y="1296"/>
                  </a:lnTo>
                  <a:lnTo>
                    <a:pt x="175" y="1343"/>
                  </a:lnTo>
                  <a:lnTo>
                    <a:pt x="237" y="1386"/>
                  </a:lnTo>
                  <a:lnTo>
                    <a:pt x="301" y="1427"/>
                  </a:lnTo>
                  <a:lnTo>
                    <a:pt x="366" y="1465"/>
                  </a:lnTo>
                  <a:lnTo>
                    <a:pt x="433" y="1500"/>
                  </a:lnTo>
                  <a:lnTo>
                    <a:pt x="502" y="1532"/>
                  </a:lnTo>
                  <a:lnTo>
                    <a:pt x="572" y="1560"/>
                  </a:lnTo>
                  <a:lnTo>
                    <a:pt x="644" y="1586"/>
                  </a:lnTo>
                  <a:lnTo>
                    <a:pt x="717" y="1608"/>
                  </a:lnTo>
                  <a:lnTo>
                    <a:pt x="791" y="1627"/>
                  </a:lnTo>
                  <a:lnTo>
                    <a:pt x="865" y="1642"/>
                  </a:lnTo>
                  <a:lnTo>
                    <a:pt x="1167" y="0"/>
                  </a:lnTo>
                  <a:close/>
                </a:path>
              </a:pathLst>
            </a:custGeom>
            <a:solidFill>
              <a:srgbClr val="4197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D9F5761-1385-C34A-81AF-EB354C1A9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1723"/>
              <a:ext cx="1601" cy="1195"/>
            </a:xfrm>
            <a:custGeom>
              <a:avLst/>
              <a:gdLst>
                <a:gd name="T0" fmla="+- 0 5760 4159"/>
                <a:gd name="T1" fmla="*/ T0 w 1601"/>
                <a:gd name="T2" fmla="+- 0 1724 1724"/>
                <a:gd name="T3" fmla="*/ 1724 h 1195"/>
                <a:gd name="T4" fmla="+- 0 4159 4159"/>
                <a:gd name="T5" fmla="*/ T4 w 1601"/>
                <a:gd name="T6" fmla="+- 0 2200 1724"/>
                <a:gd name="T7" fmla="*/ 2200 h 1195"/>
                <a:gd name="T8" fmla="+- 0 4183 4159"/>
                <a:gd name="T9" fmla="*/ T8 w 1601"/>
                <a:gd name="T10" fmla="+- 0 2274 1724"/>
                <a:gd name="T11" fmla="*/ 2274 h 1195"/>
                <a:gd name="T12" fmla="+- 0 4210 4159"/>
                <a:gd name="T13" fmla="*/ T12 w 1601"/>
                <a:gd name="T14" fmla="+- 0 2346 1724"/>
                <a:gd name="T15" fmla="*/ 2346 h 1195"/>
                <a:gd name="T16" fmla="+- 0 4241 4159"/>
                <a:gd name="T17" fmla="*/ T16 w 1601"/>
                <a:gd name="T18" fmla="+- 0 2417 1724"/>
                <a:gd name="T19" fmla="*/ 2417 h 1195"/>
                <a:gd name="T20" fmla="+- 0 4274 4159"/>
                <a:gd name="T21" fmla="*/ T20 w 1601"/>
                <a:gd name="T22" fmla="+- 0 2486 1724"/>
                <a:gd name="T23" fmla="*/ 2486 h 1195"/>
                <a:gd name="T24" fmla="+- 0 4311 4159"/>
                <a:gd name="T25" fmla="*/ T24 w 1601"/>
                <a:gd name="T26" fmla="+- 0 2554 1724"/>
                <a:gd name="T27" fmla="*/ 2554 h 1195"/>
                <a:gd name="T28" fmla="+- 0 4351 4159"/>
                <a:gd name="T29" fmla="*/ T28 w 1601"/>
                <a:gd name="T30" fmla="+- 0 2620 1724"/>
                <a:gd name="T31" fmla="*/ 2620 h 1195"/>
                <a:gd name="T32" fmla="+- 0 4394 4159"/>
                <a:gd name="T33" fmla="*/ T32 w 1601"/>
                <a:gd name="T34" fmla="+- 0 2684 1724"/>
                <a:gd name="T35" fmla="*/ 2684 h 1195"/>
                <a:gd name="T36" fmla="+- 0 4439 4159"/>
                <a:gd name="T37" fmla="*/ T36 w 1601"/>
                <a:gd name="T38" fmla="+- 0 2746 1724"/>
                <a:gd name="T39" fmla="*/ 2746 h 1195"/>
                <a:gd name="T40" fmla="+- 0 4488 4159"/>
                <a:gd name="T41" fmla="*/ T40 w 1601"/>
                <a:gd name="T42" fmla="+- 0 2806 1724"/>
                <a:gd name="T43" fmla="*/ 2806 h 1195"/>
                <a:gd name="T44" fmla="+- 0 4539 4159"/>
                <a:gd name="T45" fmla="*/ T44 w 1601"/>
                <a:gd name="T46" fmla="+- 0 2863 1724"/>
                <a:gd name="T47" fmla="*/ 2863 h 1195"/>
                <a:gd name="T48" fmla="+- 0 4593 4159"/>
                <a:gd name="T49" fmla="*/ T48 w 1601"/>
                <a:gd name="T50" fmla="+- 0 2919 1724"/>
                <a:gd name="T51" fmla="*/ 2919 h 1195"/>
                <a:gd name="T52" fmla="+- 0 5760 4159"/>
                <a:gd name="T53" fmla="*/ T52 w 1601"/>
                <a:gd name="T54" fmla="+- 0 1724 1724"/>
                <a:gd name="T55" fmla="*/ 1724 h 119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</a:cxnLst>
              <a:rect l="0" t="0" r="r" b="b"/>
              <a:pathLst>
                <a:path w="1601" h="1195">
                  <a:moveTo>
                    <a:pt x="1601" y="0"/>
                  </a:moveTo>
                  <a:lnTo>
                    <a:pt x="0" y="476"/>
                  </a:lnTo>
                  <a:lnTo>
                    <a:pt x="24" y="550"/>
                  </a:lnTo>
                  <a:lnTo>
                    <a:pt x="51" y="622"/>
                  </a:lnTo>
                  <a:lnTo>
                    <a:pt x="82" y="693"/>
                  </a:lnTo>
                  <a:lnTo>
                    <a:pt x="115" y="762"/>
                  </a:lnTo>
                  <a:lnTo>
                    <a:pt x="152" y="830"/>
                  </a:lnTo>
                  <a:lnTo>
                    <a:pt x="192" y="896"/>
                  </a:lnTo>
                  <a:lnTo>
                    <a:pt x="235" y="960"/>
                  </a:lnTo>
                  <a:lnTo>
                    <a:pt x="280" y="1022"/>
                  </a:lnTo>
                  <a:lnTo>
                    <a:pt x="329" y="1082"/>
                  </a:lnTo>
                  <a:lnTo>
                    <a:pt x="380" y="1139"/>
                  </a:lnTo>
                  <a:lnTo>
                    <a:pt x="434" y="1195"/>
                  </a:lnTo>
                  <a:lnTo>
                    <a:pt x="1601" y="0"/>
                  </a:lnTo>
                  <a:close/>
                </a:path>
              </a:pathLst>
            </a:custGeom>
            <a:solidFill>
              <a:srgbClr val="DB8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1C9413B-F4E7-4D40-AE35-06F94E66E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" y="1402"/>
              <a:ext cx="1670" cy="798"/>
            </a:xfrm>
            <a:custGeom>
              <a:avLst/>
              <a:gdLst>
                <a:gd name="T0" fmla="+- 0 4121 4090"/>
                <a:gd name="T1" fmla="*/ T0 w 1670"/>
                <a:gd name="T2" fmla="+- 0 1402 1402"/>
                <a:gd name="T3" fmla="*/ 1402 h 798"/>
                <a:gd name="T4" fmla="+- 0 4108 4090"/>
                <a:gd name="T5" fmla="*/ T4 w 1670"/>
                <a:gd name="T6" fmla="+- 0 1482 1402"/>
                <a:gd name="T7" fmla="*/ 1482 h 798"/>
                <a:gd name="T8" fmla="+- 0 4098 4090"/>
                <a:gd name="T9" fmla="*/ T8 w 1670"/>
                <a:gd name="T10" fmla="+- 0 1562 1402"/>
                <a:gd name="T11" fmla="*/ 1562 h 798"/>
                <a:gd name="T12" fmla="+- 0 4092 4090"/>
                <a:gd name="T13" fmla="*/ T12 w 1670"/>
                <a:gd name="T14" fmla="+- 0 1643 1402"/>
                <a:gd name="T15" fmla="*/ 1643 h 798"/>
                <a:gd name="T16" fmla="+- 0 4090 4090"/>
                <a:gd name="T17" fmla="*/ T16 w 1670"/>
                <a:gd name="T18" fmla="+- 0 1723 1402"/>
                <a:gd name="T19" fmla="*/ 1723 h 798"/>
                <a:gd name="T20" fmla="+- 0 4092 4090"/>
                <a:gd name="T21" fmla="*/ T20 w 1670"/>
                <a:gd name="T22" fmla="+- 0 1804 1402"/>
                <a:gd name="T23" fmla="*/ 1804 h 798"/>
                <a:gd name="T24" fmla="+- 0 4098 4090"/>
                <a:gd name="T25" fmla="*/ T24 w 1670"/>
                <a:gd name="T26" fmla="+- 0 1884 1402"/>
                <a:gd name="T27" fmla="*/ 1884 h 798"/>
                <a:gd name="T28" fmla="+- 0 4107 4090"/>
                <a:gd name="T29" fmla="*/ T28 w 1670"/>
                <a:gd name="T30" fmla="+- 0 1964 1402"/>
                <a:gd name="T31" fmla="*/ 1964 h 798"/>
                <a:gd name="T32" fmla="+- 0 4121 4090"/>
                <a:gd name="T33" fmla="*/ T32 w 1670"/>
                <a:gd name="T34" fmla="+- 0 2043 1402"/>
                <a:gd name="T35" fmla="*/ 2043 h 798"/>
                <a:gd name="T36" fmla="+- 0 4138 4090"/>
                <a:gd name="T37" fmla="*/ T36 w 1670"/>
                <a:gd name="T38" fmla="+- 0 2122 1402"/>
                <a:gd name="T39" fmla="*/ 2122 h 798"/>
                <a:gd name="T40" fmla="+- 0 4159 4090"/>
                <a:gd name="T41" fmla="*/ T40 w 1670"/>
                <a:gd name="T42" fmla="+- 0 2200 1402"/>
                <a:gd name="T43" fmla="*/ 2200 h 798"/>
                <a:gd name="T44" fmla="+- 0 5760 4090"/>
                <a:gd name="T45" fmla="*/ T44 w 1670"/>
                <a:gd name="T46" fmla="+- 0 1724 1402"/>
                <a:gd name="T47" fmla="*/ 1724 h 798"/>
                <a:gd name="T48" fmla="+- 0 4121 4090"/>
                <a:gd name="T49" fmla="*/ T48 w 1670"/>
                <a:gd name="T50" fmla="+- 0 1402 1402"/>
                <a:gd name="T51" fmla="*/ 1402 h 79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1670" h="798">
                  <a:moveTo>
                    <a:pt x="31" y="0"/>
                  </a:moveTo>
                  <a:lnTo>
                    <a:pt x="18" y="80"/>
                  </a:lnTo>
                  <a:lnTo>
                    <a:pt x="8" y="160"/>
                  </a:lnTo>
                  <a:lnTo>
                    <a:pt x="2" y="241"/>
                  </a:lnTo>
                  <a:lnTo>
                    <a:pt x="0" y="321"/>
                  </a:lnTo>
                  <a:lnTo>
                    <a:pt x="2" y="402"/>
                  </a:lnTo>
                  <a:lnTo>
                    <a:pt x="8" y="482"/>
                  </a:lnTo>
                  <a:lnTo>
                    <a:pt x="17" y="562"/>
                  </a:lnTo>
                  <a:lnTo>
                    <a:pt x="31" y="641"/>
                  </a:lnTo>
                  <a:lnTo>
                    <a:pt x="48" y="720"/>
                  </a:lnTo>
                  <a:lnTo>
                    <a:pt x="69" y="798"/>
                  </a:lnTo>
                  <a:lnTo>
                    <a:pt x="1670" y="32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92A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2F52BA5-E203-0941-BA1E-C7BB4C29F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" y="677"/>
              <a:ext cx="1639" cy="1046"/>
            </a:xfrm>
            <a:custGeom>
              <a:avLst/>
              <a:gdLst>
                <a:gd name="T0" fmla="+- 0 4458 4121"/>
                <a:gd name="T1" fmla="*/ T0 w 1639"/>
                <a:gd name="T2" fmla="+- 0 678 678"/>
                <a:gd name="T3" fmla="*/ 678 h 1046"/>
                <a:gd name="T4" fmla="+- 0 4409 4121"/>
                <a:gd name="T5" fmla="*/ T4 w 1639"/>
                <a:gd name="T6" fmla="+- 0 742 678"/>
                <a:gd name="T7" fmla="*/ 742 h 1046"/>
                <a:gd name="T8" fmla="+- 0 4363 4121"/>
                <a:gd name="T9" fmla="*/ T8 w 1639"/>
                <a:gd name="T10" fmla="+- 0 808 678"/>
                <a:gd name="T11" fmla="*/ 808 h 1046"/>
                <a:gd name="T12" fmla="+- 0 4320 4121"/>
                <a:gd name="T13" fmla="*/ T12 w 1639"/>
                <a:gd name="T14" fmla="+- 0 877 678"/>
                <a:gd name="T15" fmla="*/ 877 h 1046"/>
                <a:gd name="T16" fmla="+- 0 4281 4121"/>
                <a:gd name="T17" fmla="*/ T16 w 1639"/>
                <a:gd name="T18" fmla="+- 0 947 678"/>
                <a:gd name="T19" fmla="*/ 947 h 1046"/>
                <a:gd name="T20" fmla="+- 0 4246 4121"/>
                <a:gd name="T21" fmla="*/ T20 w 1639"/>
                <a:gd name="T22" fmla="+- 0 1020 678"/>
                <a:gd name="T23" fmla="*/ 1020 h 1046"/>
                <a:gd name="T24" fmla="+- 0 4213 4121"/>
                <a:gd name="T25" fmla="*/ T24 w 1639"/>
                <a:gd name="T26" fmla="+- 0 1093 678"/>
                <a:gd name="T27" fmla="*/ 1093 h 1046"/>
                <a:gd name="T28" fmla="+- 0 4185 4121"/>
                <a:gd name="T29" fmla="*/ T28 w 1639"/>
                <a:gd name="T30" fmla="+- 0 1169 678"/>
                <a:gd name="T31" fmla="*/ 1169 h 1046"/>
                <a:gd name="T32" fmla="+- 0 4160 4121"/>
                <a:gd name="T33" fmla="*/ T32 w 1639"/>
                <a:gd name="T34" fmla="+- 0 1245 678"/>
                <a:gd name="T35" fmla="*/ 1245 h 1046"/>
                <a:gd name="T36" fmla="+- 0 4139 4121"/>
                <a:gd name="T37" fmla="*/ T36 w 1639"/>
                <a:gd name="T38" fmla="+- 0 1323 678"/>
                <a:gd name="T39" fmla="*/ 1323 h 1046"/>
                <a:gd name="T40" fmla="+- 0 4121 4121"/>
                <a:gd name="T41" fmla="*/ T40 w 1639"/>
                <a:gd name="T42" fmla="+- 0 1402 678"/>
                <a:gd name="T43" fmla="*/ 1402 h 1046"/>
                <a:gd name="T44" fmla="+- 0 5760 4121"/>
                <a:gd name="T45" fmla="*/ T44 w 1639"/>
                <a:gd name="T46" fmla="+- 0 1724 678"/>
                <a:gd name="T47" fmla="*/ 1724 h 1046"/>
                <a:gd name="T48" fmla="+- 0 4458 4121"/>
                <a:gd name="T49" fmla="*/ T48 w 1639"/>
                <a:gd name="T50" fmla="+- 0 678 678"/>
                <a:gd name="T51" fmla="*/ 678 h 104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1639" h="1046">
                  <a:moveTo>
                    <a:pt x="337" y="0"/>
                  </a:moveTo>
                  <a:lnTo>
                    <a:pt x="288" y="64"/>
                  </a:lnTo>
                  <a:lnTo>
                    <a:pt x="242" y="130"/>
                  </a:lnTo>
                  <a:lnTo>
                    <a:pt x="199" y="199"/>
                  </a:lnTo>
                  <a:lnTo>
                    <a:pt x="160" y="269"/>
                  </a:lnTo>
                  <a:lnTo>
                    <a:pt x="125" y="342"/>
                  </a:lnTo>
                  <a:lnTo>
                    <a:pt x="92" y="415"/>
                  </a:lnTo>
                  <a:lnTo>
                    <a:pt x="64" y="491"/>
                  </a:lnTo>
                  <a:lnTo>
                    <a:pt x="39" y="567"/>
                  </a:lnTo>
                  <a:lnTo>
                    <a:pt x="18" y="645"/>
                  </a:lnTo>
                  <a:lnTo>
                    <a:pt x="0" y="724"/>
                  </a:lnTo>
                  <a:lnTo>
                    <a:pt x="1639" y="1046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D1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95F0724-C16A-5E4D-8EEF-0BD3B4F4E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" y="213"/>
              <a:ext cx="1302" cy="1511"/>
            </a:xfrm>
            <a:custGeom>
              <a:avLst/>
              <a:gdLst>
                <a:gd name="T0" fmla="+- 0 5047 4458"/>
                <a:gd name="T1" fmla="*/ T0 w 1302"/>
                <a:gd name="T2" fmla="+- 0 213 213"/>
                <a:gd name="T3" fmla="*/ 213 h 1511"/>
                <a:gd name="T4" fmla="+- 0 4979 4458"/>
                <a:gd name="T5" fmla="*/ T4 w 1302"/>
                <a:gd name="T6" fmla="+- 0 247 213"/>
                <a:gd name="T7" fmla="*/ 247 h 1511"/>
                <a:gd name="T8" fmla="+- 0 4913 4458"/>
                <a:gd name="T9" fmla="*/ T8 w 1302"/>
                <a:gd name="T10" fmla="+- 0 284 213"/>
                <a:gd name="T11" fmla="*/ 284 h 1511"/>
                <a:gd name="T12" fmla="+- 0 4849 4458"/>
                <a:gd name="T13" fmla="*/ T12 w 1302"/>
                <a:gd name="T14" fmla="+- 0 324 213"/>
                <a:gd name="T15" fmla="*/ 324 h 1511"/>
                <a:gd name="T16" fmla="+- 0 4786 4458"/>
                <a:gd name="T17" fmla="*/ T16 w 1302"/>
                <a:gd name="T18" fmla="+- 0 367 213"/>
                <a:gd name="T19" fmla="*/ 367 h 1511"/>
                <a:gd name="T20" fmla="+- 0 4726 4458"/>
                <a:gd name="T21" fmla="*/ T20 w 1302"/>
                <a:gd name="T22" fmla="+- 0 412 213"/>
                <a:gd name="T23" fmla="*/ 412 h 1511"/>
                <a:gd name="T24" fmla="+- 0 4668 4458"/>
                <a:gd name="T25" fmla="*/ T24 w 1302"/>
                <a:gd name="T26" fmla="+- 0 460 213"/>
                <a:gd name="T27" fmla="*/ 460 h 1511"/>
                <a:gd name="T28" fmla="+- 0 4612 4458"/>
                <a:gd name="T29" fmla="*/ T28 w 1302"/>
                <a:gd name="T30" fmla="+- 0 511 213"/>
                <a:gd name="T31" fmla="*/ 511 h 1511"/>
                <a:gd name="T32" fmla="+- 0 4558 4458"/>
                <a:gd name="T33" fmla="*/ T32 w 1302"/>
                <a:gd name="T34" fmla="+- 0 564 213"/>
                <a:gd name="T35" fmla="*/ 564 h 1511"/>
                <a:gd name="T36" fmla="+- 0 4507 4458"/>
                <a:gd name="T37" fmla="*/ T36 w 1302"/>
                <a:gd name="T38" fmla="+- 0 620 213"/>
                <a:gd name="T39" fmla="*/ 620 h 1511"/>
                <a:gd name="T40" fmla="+- 0 4458 4458"/>
                <a:gd name="T41" fmla="*/ T40 w 1302"/>
                <a:gd name="T42" fmla="+- 0 678 213"/>
                <a:gd name="T43" fmla="*/ 678 h 1511"/>
                <a:gd name="T44" fmla="+- 0 5760 4458"/>
                <a:gd name="T45" fmla="*/ T44 w 1302"/>
                <a:gd name="T46" fmla="+- 0 1724 213"/>
                <a:gd name="T47" fmla="*/ 1724 h 1511"/>
                <a:gd name="T48" fmla="+- 0 5047 4458"/>
                <a:gd name="T49" fmla="*/ T48 w 1302"/>
                <a:gd name="T50" fmla="+- 0 213 213"/>
                <a:gd name="T51" fmla="*/ 213 h 151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1302" h="1511">
                  <a:moveTo>
                    <a:pt x="589" y="0"/>
                  </a:moveTo>
                  <a:lnTo>
                    <a:pt x="521" y="34"/>
                  </a:lnTo>
                  <a:lnTo>
                    <a:pt x="455" y="71"/>
                  </a:lnTo>
                  <a:lnTo>
                    <a:pt x="391" y="111"/>
                  </a:lnTo>
                  <a:lnTo>
                    <a:pt x="328" y="154"/>
                  </a:lnTo>
                  <a:lnTo>
                    <a:pt x="268" y="199"/>
                  </a:lnTo>
                  <a:lnTo>
                    <a:pt x="210" y="247"/>
                  </a:lnTo>
                  <a:lnTo>
                    <a:pt x="154" y="298"/>
                  </a:lnTo>
                  <a:lnTo>
                    <a:pt x="100" y="351"/>
                  </a:lnTo>
                  <a:lnTo>
                    <a:pt x="49" y="407"/>
                  </a:lnTo>
                  <a:lnTo>
                    <a:pt x="0" y="465"/>
                  </a:lnTo>
                  <a:lnTo>
                    <a:pt x="1302" y="1511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B8C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0E59C70-E7BF-FB4A-9A8F-0BF7A72F4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" y="53"/>
              <a:ext cx="713" cy="1670"/>
            </a:xfrm>
            <a:custGeom>
              <a:avLst/>
              <a:gdLst>
                <a:gd name="T0" fmla="+- 0 5760 5047"/>
                <a:gd name="T1" fmla="*/ T0 w 713"/>
                <a:gd name="T2" fmla="+- 0 54 54"/>
                <a:gd name="T3" fmla="*/ 54 h 1670"/>
                <a:gd name="T4" fmla="+- 0 5678 5047"/>
                <a:gd name="T5" fmla="*/ T4 w 713"/>
                <a:gd name="T6" fmla="+- 0 56 54"/>
                <a:gd name="T7" fmla="*/ 56 h 1670"/>
                <a:gd name="T8" fmla="+- 0 5596 5047"/>
                <a:gd name="T9" fmla="*/ T8 w 713"/>
                <a:gd name="T10" fmla="+- 0 62 54"/>
                <a:gd name="T11" fmla="*/ 62 h 1670"/>
                <a:gd name="T12" fmla="+- 0 5515 5047"/>
                <a:gd name="T13" fmla="*/ T12 w 713"/>
                <a:gd name="T14" fmla="+- 0 72 54"/>
                <a:gd name="T15" fmla="*/ 72 h 1670"/>
                <a:gd name="T16" fmla="+- 0 5435 5047"/>
                <a:gd name="T17" fmla="*/ T16 w 713"/>
                <a:gd name="T18" fmla="+- 0 86 54"/>
                <a:gd name="T19" fmla="*/ 86 h 1670"/>
                <a:gd name="T20" fmla="+- 0 5355 5047"/>
                <a:gd name="T21" fmla="*/ T20 w 713"/>
                <a:gd name="T22" fmla="+- 0 103 54"/>
                <a:gd name="T23" fmla="*/ 103 h 1670"/>
                <a:gd name="T24" fmla="+- 0 5276 5047"/>
                <a:gd name="T25" fmla="*/ T24 w 713"/>
                <a:gd name="T26" fmla="+- 0 125 54"/>
                <a:gd name="T27" fmla="*/ 125 h 1670"/>
                <a:gd name="T28" fmla="+- 0 5199 5047"/>
                <a:gd name="T29" fmla="*/ T28 w 713"/>
                <a:gd name="T30" fmla="+- 0 151 54"/>
                <a:gd name="T31" fmla="*/ 151 h 1670"/>
                <a:gd name="T32" fmla="+- 0 5122 5047"/>
                <a:gd name="T33" fmla="*/ T32 w 713"/>
                <a:gd name="T34" fmla="+- 0 180 54"/>
                <a:gd name="T35" fmla="*/ 180 h 1670"/>
                <a:gd name="T36" fmla="+- 0 5047 5047"/>
                <a:gd name="T37" fmla="*/ T36 w 713"/>
                <a:gd name="T38" fmla="+- 0 213 54"/>
                <a:gd name="T39" fmla="*/ 213 h 1670"/>
                <a:gd name="T40" fmla="+- 0 5760 5047"/>
                <a:gd name="T41" fmla="*/ T40 w 713"/>
                <a:gd name="T42" fmla="+- 0 1724 54"/>
                <a:gd name="T43" fmla="*/ 1724 h 1670"/>
                <a:gd name="T44" fmla="+- 0 5760 5047"/>
                <a:gd name="T45" fmla="*/ T44 w 713"/>
                <a:gd name="T46" fmla="+- 0 54 54"/>
                <a:gd name="T47" fmla="*/ 54 h 167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713" h="1670">
                  <a:moveTo>
                    <a:pt x="713" y="0"/>
                  </a:moveTo>
                  <a:lnTo>
                    <a:pt x="631" y="2"/>
                  </a:lnTo>
                  <a:lnTo>
                    <a:pt x="549" y="8"/>
                  </a:lnTo>
                  <a:lnTo>
                    <a:pt x="468" y="18"/>
                  </a:lnTo>
                  <a:lnTo>
                    <a:pt x="388" y="32"/>
                  </a:lnTo>
                  <a:lnTo>
                    <a:pt x="308" y="49"/>
                  </a:lnTo>
                  <a:lnTo>
                    <a:pt x="229" y="71"/>
                  </a:lnTo>
                  <a:lnTo>
                    <a:pt x="152" y="97"/>
                  </a:lnTo>
                  <a:lnTo>
                    <a:pt x="75" y="126"/>
                  </a:lnTo>
                  <a:lnTo>
                    <a:pt x="0" y="159"/>
                  </a:lnTo>
                  <a:lnTo>
                    <a:pt x="713" y="1670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A99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360FBF05-C9B4-6847-9390-455CC2436B67}"/>
              </a:ext>
            </a:extLst>
          </p:cNvPr>
          <p:cNvSpPr txBox="1"/>
          <p:nvPr/>
        </p:nvSpPr>
        <p:spPr>
          <a:xfrm>
            <a:off x="4846058" y="1363228"/>
            <a:ext cx="153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Union, 2%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416468-ADFB-9E42-8204-27DB248624B5}"/>
              </a:ext>
            </a:extLst>
          </p:cNvPr>
          <p:cNvSpPr txBox="1"/>
          <p:nvPr/>
        </p:nvSpPr>
        <p:spPr>
          <a:xfrm>
            <a:off x="6951939" y="1716931"/>
            <a:ext cx="15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Carroll, 6%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5C1839-DA9E-774E-87E8-F06C8FD12151}"/>
              </a:ext>
            </a:extLst>
          </p:cNvPr>
          <p:cNvSpPr txBox="1"/>
          <p:nvPr/>
        </p:nvSpPr>
        <p:spPr>
          <a:xfrm>
            <a:off x="7952919" y="3373064"/>
            <a:ext cx="1399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Fulton, 5%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89EFD8-E97A-3140-8E11-3E185E6A50D5}"/>
              </a:ext>
            </a:extLst>
          </p:cNvPr>
          <p:cNvSpPr txBox="1"/>
          <p:nvPr/>
        </p:nvSpPr>
        <p:spPr>
          <a:xfrm>
            <a:off x="7258361" y="4933001"/>
            <a:ext cx="168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Thomas, 4%</a:t>
            </a:r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0ACB11-54F7-F04C-981A-E856938E733C}"/>
              </a:ext>
            </a:extLst>
          </p:cNvPr>
          <p:cNvSpPr txBox="1"/>
          <p:nvPr/>
        </p:nvSpPr>
        <p:spPr>
          <a:xfrm>
            <a:off x="5629318" y="5532721"/>
            <a:ext cx="15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Coffee, 3%</a:t>
            </a:r>
          </a:p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9C458B-EAA6-944F-BBC1-03CD86FC0FF3}"/>
              </a:ext>
            </a:extLst>
          </p:cNvPr>
          <p:cNvSpPr txBox="1"/>
          <p:nvPr/>
        </p:nvSpPr>
        <p:spPr>
          <a:xfrm>
            <a:off x="993914" y="433786"/>
            <a:ext cx="1037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" pitchFamily="2" charset="0"/>
              </a:rPr>
              <a:t>Top Ten Counties by Value for Horses Raised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E1F9CF0-25E4-1042-93DC-F1FA2E5F9070}"/>
              </a:ext>
            </a:extLst>
          </p:cNvPr>
          <p:cNvSpPr txBox="1"/>
          <p:nvPr/>
        </p:nvSpPr>
        <p:spPr>
          <a:xfrm>
            <a:off x="3695510" y="5307100"/>
            <a:ext cx="168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McDuffie, 3%</a:t>
            </a:r>
          </a:p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9F13C90-524B-8E44-8F5A-1FEE4050567E}"/>
              </a:ext>
            </a:extLst>
          </p:cNvPr>
          <p:cNvSpPr txBox="1"/>
          <p:nvPr/>
        </p:nvSpPr>
        <p:spPr>
          <a:xfrm>
            <a:off x="2935386" y="4506894"/>
            <a:ext cx="168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Banks, 3%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6ADFE89-E201-CE4A-A5D3-F931D10A6A6E}"/>
              </a:ext>
            </a:extLst>
          </p:cNvPr>
          <p:cNvSpPr txBox="1"/>
          <p:nvPr/>
        </p:nvSpPr>
        <p:spPr>
          <a:xfrm>
            <a:off x="2548875" y="3438784"/>
            <a:ext cx="1498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Forsyth, 3%</a:t>
            </a:r>
          </a:p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11F349-6E59-0541-AABA-34A2E150370A}"/>
              </a:ext>
            </a:extLst>
          </p:cNvPr>
          <p:cNvSpPr txBox="1"/>
          <p:nvPr/>
        </p:nvSpPr>
        <p:spPr>
          <a:xfrm>
            <a:off x="2814497" y="2480083"/>
            <a:ext cx="182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Mitchell, 3%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80388E4-AEB4-7C47-842D-0623ED26FBA1}"/>
              </a:ext>
            </a:extLst>
          </p:cNvPr>
          <p:cNvSpPr txBox="1"/>
          <p:nvPr/>
        </p:nvSpPr>
        <p:spPr>
          <a:xfrm>
            <a:off x="3725807" y="1716931"/>
            <a:ext cx="1745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Henry, 2%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DA9BE2A-4E40-1B4A-AC59-53BAD4506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57" y="5456952"/>
            <a:ext cx="1304543" cy="103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6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41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2E7435B-6422-034B-A3CD-A609CF14EB25}"/>
              </a:ext>
            </a:extLst>
          </p:cNvPr>
          <p:cNvGrpSpPr>
            <a:grpSpLocks/>
          </p:cNvGrpSpPr>
          <p:nvPr/>
        </p:nvGrpSpPr>
        <p:grpSpPr bwMode="auto">
          <a:xfrm>
            <a:off x="3955774" y="2047462"/>
            <a:ext cx="4280452" cy="4075044"/>
            <a:chOff x="4153" y="62"/>
            <a:chExt cx="3214" cy="32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95B25A0-816F-A84E-968B-D5918B088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62"/>
              <a:ext cx="1237" cy="1607"/>
            </a:xfrm>
            <a:custGeom>
              <a:avLst/>
              <a:gdLst>
                <a:gd name="T0" fmla="+- 0 5760 5760"/>
                <a:gd name="T1" fmla="*/ T0 w 1237"/>
                <a:gd name="T2" fmla="+- 0 62 62"/>
                <a:gd name="T3" fmla="*/ 62 h 1607"/>
                <a:gd name="T4" fmla="+- 0 5760 5760"/>
                <a:gd name="T5" fmla="*/ T4 w 1237"/>
                <a:gd name="T6" fmla="+- 0 1669 62"/>
                <a:gd name="T7" fmla="*/ 1669 h 1607"/>
                <a:gd name="T8" fmla="+- 0 6997 5760"/>
                <a:gd name="T9" fmla="*/ T8 w 1237"/>
                <a:gd name="T10" fmla="+- 0 643 62"/>
                <a:gd name="T11" fmla="*/ 643 h 1607"/>
                <a:gd name="T12" fmla="+- 0 6945 5760"/>
                <a:gd name="T13" fmla="*/ T12 w 1237"/>
                <a:gd name="T14" fmla="+- 0 584 62"/>
                <a:gd name="T15" fmla="*/ 584 h 1607"/>
                <a:gd name="T16" fmla="+- 0 6890 5760"/>
                <a:gd name="T17" fmla="*/ T16 w 1237"/>
                <a:gd name="T18" fmla="+- 0 527 62"/>
                <a:gd name="T19" fmla="*/ 527 h 1607"/>
                <a:gd name="T20" fmla="+- 0 6832 5760"/>
                <a:gd name="T21" fmla="*/ T20 w 1237"/>
                <a:gd name="T22" fmla="+- 0 473 62"/>
                <a:gd name="T23" fmla="*/ 473 h 1607"/>
                <a:gd name="T24" fmla="+- 0 6773 5760"/>
                <a:gd name="T25" fmla="*/ T24 w 1237"/>
                <a:gd name="T26" fmla="+- 0 422 62"/>
                <a:gd name="T27" fmla="*/ 422 h 1607"/>
                <a:gd name="T28" fmla="+- 0 6711 5760"/>
                <a:gd name="T29" fmla="*/ T28 w 1237"/>
                <a:gd name="T30" fmla="+- 0 374 62"/>
                <a:gd name="T31" fmla="*/ 374 h 1607"/>
                <a:gd name="T32" fmla="+- 0 6647 5760"/>
                <a:gd name="T33" fmla="*/ T32 w 1237"/>
                <a:gd name="T34" fmla="+- 0 329 62"/>
                <a:gd name="T35" fmla="*/ 329 h 1607"/>
                <a:gd name="T36" fmla="+- 0 6581 5760"/>
                <a:gd name="T37" fmla="*/ T36 w 1237"/>
                <a:gd name="T38" fmla="+- 0 288 62"/>
                <a:gd name="T39" fmla="*/ 288 h 1607"/>
                <a:gd name="T40" fmla="+- 0 6513 5760"/>
                <a:gd name="T41" fmla="*/ T40 w 1237"/>
                <a:gd name="T42" fmla="+- 0 250 62"/>
                <a:gd name="T43" fmla="*/ 250 h 1607"/>
                <a:gd name="T44" fmla="+- 0 6443 5760"/>
                <a:gd name="T45" fmla="*/ T44 w 1237"/>
                <a:gd name="T46" fmla="+- 0 215 62"/>
                <a:gd name="T47" fmla="*/ 215 h 1607"/>
                <a:gd name="T48" fmla="+- 0 6372 5760"/>
                <a:gd name="T49" fmla="*/ T48 w 1237"/>
                <a:gd name="T50" fmla="+- 0 184 62"/>
                <a:gd name="T51" fmla="*/ 184 h 1607"/>
                <a:gd name="T52" fmla="+- 0 6299 5760"/>
                <a:gd name="T53" fmla="*/ T52 w 1237"/>
                <a:gd name="T54" fmla="+- 0 156 62"/>
                <a:gd name="T55" fmla="*/ 156 h 1607"/>
                <a:gd name="T56" fmla="+- 0 6225 5760"/>
                <a:gd name="T57" fmla="*/ T56 w 1237"/>
                <a:gd name="T58" fmla="+- 0 131 62"/>
                <a:gd name="T59" fmla="*/ 131 h 1607"/>
                <a:gd name="T60" fmla="+- 0 6150 5760"/>
                <a:gd name="T61" fmla="*/ T60 w 1237"/>
                <a:gd name="T62" fmla="+- 0 110 62"/>
                <a:gd name="T63" fmla="*/ 110 h 1607"/>
                <a:gd name="T64" fmla="+- 0 6074 5760"/>
                <a:gd name="T65" fmla="*/ T64 w 1237"/>
                <a:gd name="T66" fmla="+- 0 93 62"/>
                <a:gd name="T67" fmla="*/ 93 h 1607"/>
                <a:gd name="T68" fmla="+- 0 5996 5760"/>
                <a:gd name="T69" fmla="*/ T68 w 1237"/>
                <a:gd name="T70" fmla="+- 0 80 62"/>
                <a:gd name="T71" fmla="*/ 80 h 1607"/>
                <a:gd name="T72" fmla="+- 0 5918 5760"/>
                <a:gd name="T73" fmla="*/ T72 w 1237"/>
                <a:gd name="T74" fmla="+- 0 70 62"/>
                <a:gd name="T75" fmla="*/ 70 h 1607"/>
                <a:gd name="T76" fmla="+- 0 5839 5760"/>
                <a:gd name="T77" fmla="*/ T76 w 1237"/>
                <a:gd name="T78" fmla="+- 0 64 62"/>
                <a:gd name="T79" fmla="*/ 64 h 1607"/>
                <a:gd name="T80" fmla="+- 0 5760 5760"/>
                <a:gd name="T81" fmla="*/ T80 w 1237"/>
                <a:gd name="T82" fmla="+- 0 62 62"/>
                <a:gd name="T83" fmla="*/ 62 h 16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1237" h="1607">
                  <a:moveTo>
                    <a:pt x="0" y="0"/>
                  </a:moveTo>
                  <a:lnTo>
                    <a:pt x="0" y="1607"/>
                  </a:lnTo>
                  <a:lnTo>
                    <a:pt x="1237" y="581"/>
                  </a:lnTo>
                  <a:lnTo>
                    <a:pt x="1185" y="522"/>
                  </a:lnTo>
                  <a:lnTo>
                    <a:pt x="1130" y="465"/>
                  </a:lnTo>
                  <a:lnTo>
                    <a:pt x="1072" y="411"/>
                  </a:lnTo>
                  <a:lnTo>
                    <a:pt x="1013" y="360"/>
                  </a:lnTo>
                  <a:lnTo>
                    <a:pt x="951" y="312"/>
                  </a:lnTo>
                  <a:lnTo>
                    <a:pt x="887" y="267"/>
                  </a:lnTo>
                  <a:lnTo>
                    <a:pt x="821" y="226"/>
                  </a:lnTo>
                  <a:lnTo>
                    <a:pt x="753" y="188"/>
                  </a:lnTo>
                  <a:lnTo>
                    <a:pt x="683" y="153"/>
                  </a:lnTo>
                  <a:lnTo>
                    <a:pt x="612" y="122"/>
                  </a:lnTo>
                  <a:lnTo>
                    <a:pt x="539" y="94"/>
                  </a:lnTo>
                  <a:lnTo>
                    <a:pt x="465" y="69"/>
                  </a:lnTo>
                  <a:lnTo>
                    <a:pt x="390" y="48"/>
                  </a:lnTo>
                  <a:lnTo>
                    <a:pt x="314" y="31"/>
                  </a:lnTo>
                  <a:lnTo>
                    <a:pt x="236" y="18"/>
                  </a:lnTo>
                  <a:lnTo>
                    <a:pt x="158" y="8"/>
                  </a:lnTo>
                  <a:lnTo>
                    <a:pt x="79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7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C55CF92-1CB0-E148-A4B3-0B425EA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643"/>
              <a:ext cx="1607" cy="1271"/>
            </a:xfrm>
            <a:custGeom>
              <a:avLst/>
              <a:gdLst>
                <a:gd name="T0" fmla="+- 0 6997 5760"/>
                <a:gd name="T1" fmla="*/ T0 w 1607"/>
                <a:gd name="T2" fmla="+- 0 643 643"/>
                <a:gd name="T3" fmla="*/ 643 h 1271"/>
                <a:gd name="T4" fmla="+- 0 5760 5760"/>
                <a:gd name="T5" fmla="*/ T4 w 1607"/>
                <a:gd name="T6" fmla="+- 0 1669 643"/>
                <a:gd name="T7" fmla="*/ 1669 h 1271"/>
                <a:gd name="T8" fmla="+- 0 7348 5760"/>
                <a:gd name="T9" fmla="*/ T8 w 1607"/>
                <a:gd name="T10" fmla="+- 0 1914 643"/>
                <a:gd name="T11" fmla="*/ 1914 h 1271"/>
                <a:gd name="T12" fmla="+- 0 7359 5760"/>
                <a:gd name="T13" fmla="*/ T12 w 1607"/>
                <a:gd name="T14" fmla="+- 0 1834 643"/>
                <a:gd name="T15" fmla="*/ 1834 h 1271"/>
                <a:gd name="T16" fmla="+- 0 7365 5760"/>
                <a:gd name="T17" fmla="*/ T16 w 1607"/>
                <a:gd name="T18" fmla="+- 0 1754 643"/>
                <a:gd name="T19" fmla="*/ 1754 h 1271"/>
                <a:gd name="T20" fmla="+- 0 7367 5760"/>
                <a:gd name="T21" fmla="*/ T20 w 1607"/>
                <a:gd name="T22" fmla="+- 0 1673 643"/>
                <a:gd name="T23" fmla="*/ 1673 h 1271"/>
                <a:gd name="T24" fmla="+- 0 7365 5760"/>
                <a:gd name="T25" fmla="*/ T24 w 1607"/>
                <a:gd name="T26" fmla="+- 0 1593 643"/>
                <a:gd name="T27" fmla="*/ 1593 h 1271"/>
                <a:gd name="T28" fmla="+- 0 7359 5760"/>
                <a:gd name="T29" fmla="*/ T28 w 1607"/>
                <a:gd name="T30" fmla="+- 0 1514 643"/>
                <a:gd name="T31" fmla="*/ 1514 h 1271"/>
                <a:gd name="T32" fmla="+- 0 7350 5760"/>
                <a:gd name="T33" fmla="*/ T32 w 1607"/>
                <a:gd name="T34" fmla="+- 0 1435 643"/>
                <a:gd name="T35" fmla="*/ 1435 h 1271"/>
                <a:gd name="T36" fmla="+- 0 7336 5760"/>
                <a:gd name="T37" fmla="*/ T36 w 1607"/>
                <a:gd name="T38" fmla="+- 0 1357 643"/>
                <a:gd name="T39" fmla="*/ 1357 h 1271"/>
                <a:gd name="T40" fmla="+- 0 7319 5760"/>
                <a:gd name="T41" fmla="*/ T40 w 1607"/>
                <a:gd name="T42" fmla="+- 0 1279 643"/>
                <a:gd name="T43" fmla="*/ 1279 h 1271"/>
                <a:gd name="T44" fmla="+- 0 7298 5760"/>
                <a:gd name="T45" fmla="*/ T44 w 1607"/>
                <a:gd name="T46" fmla="+- 0 1203 643"/>
                <a:gd name="T47" fmla="*/ 1203 h 1271"/>
                <a:gd name="T48" fmla="+- 0 7273 5760"/>
                <a:gd name="T49" fmla="*/ T48 w 1607"/>
                <a:gd name="T50" fmla="+- 0 1128 643"/>
                <a:gd name="T51" fmla="*/ 1128 h 1271"/>
                <a:gd name="T52" fmla="+- 0 7244 5760"/>
                <a:gd name="T53" fmla="*/ T52 w 1607"/>
                <a:gd name="T54" fmla="+- 0 1053 643"/>
                <a:gd name="T55" fmla="*/ 1053 h 1271"/>
                <a:gd name="T56" fmla="+- 0 7212 5760"/>
                <a:gd name="T57" fmla="*/ T56 w 1607"/>
                <a:gd name="T58" fmla="+- 0 981 643"/>
                <a:gd name="T59" fmla="*/ 981 h 1271"/>
                <a:gd name="T60" fmla="+- 0 7176 5760"/>
                <a:gd name="T61" fmla="*/ T60 w 1607"/>
                <a:gd name="T62" fmla="+- 0 910 643"/>
                <a:gd name="T63" fmla="*/ 910 h 1271"/>
                <a:gd name="T64" fmla="+- 0 7136 5760"/>
                <a:gd name="T65" fmla="*/ T64 w 1607"/>
                <a:gd name="T66" fmla="+- 0 840 643"/>
                <a:gd name="T67" fmla="*/ 840 h 1271"/>
                <a:gd name="T68" fmla="+- 0 7093 5760"/>
                <a:gd name="T69" fmla="*/ T68 w 1607"/>
                <a:gd name="T70" fmla="+- 0 773 643"/>
                <a:gd name="T71" fmla="*/ 773 h 1271"/>
                <a:gd name="T72" fmla="+- 0 7047 5760"/>
                <a:gd name="T73" fmla="*/ T72 w 1607"/>
                <a:gd name="T74" fmla="+- 0 707 643"/>
                <a:gd name="T75" fmla="*/ 707 h 1271"/>
                <a:gd name="T76" fmla="+- 0 6997 5760"/>
                <a:gd name="T77" fmla="*/ T76 w 1607"/>
                <a:gd name="T78" fmla="+- 0 643 643"/>
                <a:gd name="T79" fmla="*/ 643 h 12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1607" h="1271">
                  <a:moveTo>
                    <a:pt x="1237" y="0"/>
                  </a:moveTo>
                  <a:lnTo>
                    <a:pt x="0" y="1026"/>
                  </a:lnTo>
                  <a:lnTo>
                    <a:pt x="1588" y="1271"/>
                  </a:lnTo>
                  <a:lnTo>
                    <a:pt x="1599" y="1191"/>
                  </a:lnTo>
                  <a:lnTo>
                    <a:pt x="1605" y="1111"/>
                  </a:lnTo>
                  <a:lnTo>
                    <a:pt x="1607" y="1030"/>
                  </a:lnTo>
                  <a:lnTo>
                    <a:pt x="1605" y="950"/>
                  </a:lnTo>
                  <a:lnTo>
                    <a:pt x="1599" y="871"/>
                  </a:lnTo>
                  <a:lnTo>
                    <a:pt x="1590" y="792"/>
                  </a:lnTo>
                  <a:lnTo>
                    <a:pt x="1576" y="714"/>
                  </a:lnTo>
                  <a:lnTo>
                    <a:pt x="1559" y="636"/>
                  </a:lnTo>
                  <a:lnTo>
                    <a:pt x="1538" y="560"/>
                  </a:lnTo>
                  <a:lnTo>
                    <a:pt x="1513" y="485"/>
                  </a:lnTo>
                  <a:lnTo>
                    <a:pt x="1484" y="410"/>
                  </a:lnTo>
                  <a:lnTo>
                    <a:pt x="1452" y="338"/>
                  </a:lnTo>
                  <a:lnTo>
                    <a:pt x="1416" y="267"/>
                  </a:lnTo>
                  <a:lnTo>
                    <a:pt x="1376" y="197"/>
                  </a:lnTo>
                  <a:lnTo>
                    <a:pt x="1333" y="130"/>
                  </a:lnTo>
                  <a:lnTo>
                    <a:pt x="1287" y="64"/>
                  </a:lnTo>
                  <a:lnTo>
                    <a:pt x="1237" y="0"/>
                  </a:lnTo>
                  <a:close/>
                </a:path>
              </a:pathLst>
            </a:custGeom>
            <a:solidFill>
              <a:srgbClr val="AA4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E1C7568-43A3-554F-9AF5-6E64B88B9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" y="1669"/>
              <a:ext cx="1589" cy="1280"/>
            </a:xfrm>
            <a:custGeom>
              <a:avLst/>
              <a:gdLst>
                <a:gd name="T0" fmla="+- 0 5760 5760"/>
                <a:gd name="T1" fmla="*/ T0 w 1589"/>
                <a:gd name="T2" fmla="+- 0 1669 1669"/>
                <a:gd name="T3" fmla="*/ 1669 h 1280"/>
                <a:gd name="T4" fmla="+- 0 6732 5760"/>
                <a:gd name="T5" fmla="*/ T4 w 1589"/>
                <a:gd name="T6" fmla="+- 0 2949 1669"/>
                <a:gd name="T7" fmla="*/ 2949 h 1280"/>
                <a:gd name="T8" fmla="+- 0 6793 5760"/>
                <a:gd name="T9" fmla="*/ T8 w 1589"/>
                <a:gd name="T10" fmla="+- 0 2901 1669"/>
                <a:gd name="T11" fmla="*/ 2901 h 1280"/>
                <a:gd name="T12" fmla="+- 0 6851 5760"/>
                <a:gd name="T13" fmla="*/ T12 w 1589"/>
                <a:gd name="T14" fmla="+- 0 2849 1669"/>
                <a:gd name="T15" fmla="*/ 2849 h 1280"/>
                <a:gd name="T16" fmla="+- 0 6907 5760"/>
                <a:gd name="T17" fmla="*/ T16 w 1589"/>
                <a:gd name="T18" fmla="+- 0 2795 1669"/>
                <a:gd name="T19" fmla="*/ 2795 h 1280"/>
                <a:gd name="T20" fmla="+- 0 6959 5760"/>
                <a:gd name="T21" fmla="*/ T20 w 1589"/>
                <a:gd name="T22" fmla="+- 0 2739 1669"/>
                <a:gd name="T23" fmla="*/ 2739 h 1280"/>
                <a:gd name="T24" fmla="+- 0 7009 5760"/>
                <a:gd name="T25" fmla="*/ T24 w 1589"/>
                <a:gd name="T26" fmla="+- 0 2680 1669"/>
                <a:gd name="T27" fmla="*/ 2680 h 1280"/>
                <a:gd name="T28" fmla="+- 0 7056 5760"/>
                <a:gd name="T29" fmla="*/ T28 w 1589"/>
                <a:gd name="T30" fmla="+- 0 2619 1669"/>
                <a:gd name="T31" fmla="*/ 2619 h 1280"/>
                <a:gd name="T32" fmla="+- 0 7100 5760"/>
                <a:gd name="T33" fmla="*/ T32 w 1589"/>
                <a:gd name="T34" fmla="+- 0 2556 1669"/>
                <a:gd name="T35" fmla="*/ 2556 h 1280"/>
                <a:gd name="T36" fmla="+- 0 7141 5760"/>
                <a:gd name="T37" fmla="*/ T36 w 1589"/>
                <a:gd name="T38" fmla="+- 0 2491 1669"/>
                <a:gd name="T39" fmla="*/ 2491 h 1280"/>
                <a:gd name="T40" fmla="+- 0 7178 5760"/>
                <a:gd name="T41" fmla="*/ T40 w 1589"/>
                <a:gd name="T42" fmla="+- 0 2425 1669"/>
                <a:gd name="T43" fmla="*/ 2425 h 1280"/>
                <a:gd name="T44" fmla="+- 0 7213 5760"/>
                <a:gd name="T45" fmla="*/ T44 w 1589"/>
                <a:gd name="T46" fmla="+- 0 2356 1669"/>
                <a:gd name="T47" fmla="*/ 2356 h 1280"/>
                <a:gd name="T48" fmla="+- 0 7244 5760"/>
                <a:gd name="T49" fmla="*/ T48 w 1589"/>
                <a:gd name="T50" fmla="+- 0 2286 1669"/>
                <a:gd name="T51" fmla="*/ 2286 h 1280"/>
                <a:gd name="T52" fmla="+- 0 7272 5760"/>
                <a:gd name="T53" fmla="*/ T52 w 1589"/>
                <a:gd name="T54" fmla="+- 0 2214 1669"/>
                <a:gd name="T55" fmla="*/ 2214 h 1280"/>
                <a:gd name="T56" fmla="+- 0 7296 5760"/>
                <a:gd name="T57" fmla="*/ T56 w 1589"/>
                <a:gd name="T58" fmla="+- 0 2141 1669"/>
                <a:gd name="T59" fmla="*/ 2141 h 1280"/>
                <a:gd name="T60" fmla="+- 0 7317 5760"/>
                <a:gd name="T61" fmla="*/ T60 w 1589"/>
                <a:gd name="T62" fmla="+- 0 2066 1669"/>
                <a:gd name="T63" fmla="*/ 2066 h 1280"/>
                <a:gd name="T64" fmla="+- 0 7334 5760"/>
                <a:gd name="T65" fmla="*/ T64 w 1589"/>
                <a:gd name="T66" fmla="+- 0 1991 1669"/>
                <a:gd name="T67" fmla="*/ 1991 h 1280"/>
                <a:gd name="T68" fmla="+- 0 7348 5760"/>
                <a:gd name="T69" fmla="*/ T68 w 1589"/>
                <a:gd name="T70" fmla="+- 0 1914 1669"/>
                <a:gd name="T71" fmla="*/ 1914 h 1280"/>
                <a:gd name="T72" fmla="+- 0 5760 5760"/>
                <a:gd name="T73" fmla="*/ T72 w 1589"/>
                <a:gd name="T74" fmla="+- 0 1669 1669"/>
                <a:gd name="T75" fmla="*/ 1669 h 12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1589" h="1280">
                  <a:moveTo>
                    <a:pt x="0" y="0"/>
                  </a:moveTo>
                  <a:lnTo>
                    <a:pt x="972" y="1280"/>
                  </a:lnTo>
                  <a:lnTo>
                    <a:pt x="1033" y="1232"/>
                  </a:lnTo>
                  <a:lnTo>
                    <a:pt x="1091" y="1180"/>
                  </a:lnTo>
                  <a:lnTo>
                    <a:pt x="1147" y="1126"/>
                  </a:lnTo>
                  <a:lnTo>
                    <a:pt x="1199" y="1070"/>
                  </a:lnTo>
                  <a:lnTo>
                    <a:pt x="1249" y="1011"/>
                  </a:lnTo>
                  <a:lnTo>
                    <a:pt x="1296" y="950"/>
                  </a:lnTo>
                  <a:lnTo>
                    <a:pt x="1340" y="887"/>
                  </a:lnTo>
                  <a:lnTo>
                    <a:pt x="1381" y="822"/>
                  </a:lnTo>
                  <a:lnTo>
                    <a:pt x="1418" y="756"/>
                  </a:lnTo>
                  <a:lnTo>
                    <a:pt x="1453" y="687"/>
                  </a:lnTo>
                  <a:lnTo>
                    <a:pt x="1484" y="617"/>
                  </a:lnTo>
                  <a:lnTo>
                    <a:pt x="1512" y="545"/>
                  </a:lnTo>
                  <a:lnTo>
                    <a:pt x="1536" y="472"/>
                  </a:lnTo>
                  <a:lnTo>
                    <a:pt x="1557" y="397"/>
                  </a:lnTo>
                  <a:lnTo>
                    <a:pt x="1574" y="322"/>
                  </a:lnTo>
                  <a:lnTo>
                    <a:pt x="1588" y="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A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C34B8AF-E5D3-1946-878F-73E91B7F8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9" y="1669"/>
              <a:ext cx="1163" cy="1607"/>
            </a:xfrm>
            <a:custGeom>
              <a:avLst/>
              <a:gdLst>
                <a:gd name="T0" fmla="+- 0 5760 5569"/>
                <a:gd name="T1" fmla="*/ T0 w 1163"/>
                <a:gd name="T2" fmla="+- 0 1669 1669"/>
                <a:gd name="T3" fmla="*/ 1669 h 1607"/>
                <a:gd name="T4" fmla="+- 0 5569 5569"/>
                <a:gd name="T5" fmla="*/ T4 w 1163"/>
                <a:gd name="T6" fmla="+- 0 3265 1669"/>
                <a:gd name="T7" fmla="*/ 3265 h 1607"/>
                <a:gd name="T8" fmla="+- 0 5647 5569"/>
                <a:gd name="T9" fmla="*/ T8 w 1163"/>
                <a:gd name="T10" fmla="+- 0 3272 1669"/>
                <a:gd name="T11" fmla="*/ 3272 h 1607"/>
                <a:gd name="T12" fmla="+- 0 5725 5569"/>
                <a:gd name="T13" fmla="*/ T12 w 1163"/>
                <a:gd name="T14" fmla="+- 0 3276 1669"/>
                <a:gd name="T15" fmla="*/ 3276 h 1607"/>
                <a:gd name="T16" fmla="+- 0 5802 5569"/>
                <a:gd name="T17" fmla="*/ T16 w 1163"/>
                <a:gd name="T18" fmla="+- 0 3276 1669"/>
                <a:gd name="T19" fmla="*/ 3276 h 1607"/>
                <a:gd name="T20" fmla="+- 0 5879 5569"/>
                <a:gd name="T21" fmla="*/ T20 w 1163"/>
                <a:gd name="T22" fmla="+- 0 3272 1669"/>
                <a:gd name="T23" fmla="*/ 3272 h 1607"/>
                <a:gd name="T24" fmla="+- 0 5956 5569"/>
                <a:gd name="T25" fmla="*/ T24 w 1163"/>
                <a:gd name="T26" fmla="+- 0 3264 1669"/>
                <a:gd name="T27" fmla="*/ 3264 h 1607"/>
                <a:gd name="T28" fmla="+- 0 6032 5569"/>
                <a:gd name="T29" fmla="*/ T28 w 1163"/>
                <a:gd name="T30" fmla="+- 0 3253 1669"/>
                <a:gd name="T31" fmla="*/ 3253 h 1607"/>
                <a:gd name="T32" fmla="+- 0 6107 5569"/>
                <a:gd name="T33" fmla="*/ T32 w 1163"/>
                <a:gd name="T34" fmla="+- 0 3238 1669"/>
                <a:gd name="T35" fmla="*/ 3238 h 1607"/>
                <a:gd name="T36" fmla="+- 0 6181 5569"/>
                <a:gd name="T37" fmla="*/ T36 w 1163"/>
                <a:gd name="T38" fmla="+- 0 3220 1669"/>
                <a:gd name="T39" fmla="*/ 3220 h 1607"/>
                <a:gd name="T40" fmla="+- 0 6255 5569"/>
                <a:gd name="T41" fmla="*/ T40 w 1163"/>
                <a:gd name="T42" fmla="+- 0 3198 1669"/>
                <a:gd name="T43" fmla="*/ 3198 h 1607"/>
                <a:gd name="T44" fmla="+- 0 6327 5569"/>
                <a:gd name="T45" fmla="*/ T44 w 1163"/>
                <a:gd name="T46" fmla="+- 0 3173 1669"/>
                <a:gd name="T47" fmla="*/ 3173 h 1607"/>
                <a:gd name="T48" fmla="+- 0 6399 5569"/>
                <a:gd name="T49" fmla="*/ T48 w 1163"/>
                <a:gd name="T50" fmla="+- 0 3144 1669"/>
                <a:gd name="T51" fmla="*/ 3144 h 1607"/>
                <a:gd name="T52" fmla="+- 0 6468 5569"/>
                <a:gd name="T53" fmla="*/ T52 w 1163"/>
                <a:gd name="T54" fmla="+- 0 3112 1669"/>
                <a:gd name="T55" fmla="*/ 3112 h 1607"/>
                <a:gd name="T56" fmla="+- 0 6537 5569"/>
                <a:gd name="T57" fmla="*/ T56 w 1163"/>
                <a:gd name="T58" fmla="+- 0 3076 1669"/>
                <a:gd name="T59" fmla="*/ 3076 h 1607"/>
                <a:gd name="T60" fmla="+- 0 6604 5569"/>
                <a:gd name="T61" fmla="*/ T60 w 1163"/>
                <a:gd name="T62" fmla="+- 0 3037 1669"/>
                <a:gd name="T63" fmla="*/ 3037 h 1607"/>
                <a:gd name="T64" fmla="+- 0 6669 5569"/>
                <a:gd name="T65" fmla="*/ T64 w 1163"/>
                <a:gd name="T66" fmla="+- 0 2995 1669"/>
                <a:gd name="T67" fmla="*/ 2995 h 1607"/>
                <a:gd name="T68" fmla="+- 0 6732 5569"/>
                <a:gd name="T69" fmla="*/ T68 w 1163"/>
                <a:gd name="T70" fmla="+- 0 2949 1669"/>
                <a:gd name="T71" fmla="*/ 2949 h 1607"/>
                <a:gd name="T72" fmla="+- 0 5760 5569"/>
                <a:gd name="T73" fmla="*/ T72 w 1163"/>
                <a:gd name="T74" fmla="+- 0 1669 1669"/>
                <a:gd name="T75" fmla="*/ 1669 h 16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1163" h="1607">
                  <a:moveTo>
                    <a:pt x="191" y="0"/>
                  </a:moveTo>
                  <a:lnTo>
                    <a:pt x="0" y="1596"/>
                  </a:lnTo>
                  <a:lnTo>
                    <a:pt x="78" y="1603"/>
                  </a:lnTo>
                  <a:lnTo>
                    <a:pt x="156" y="1607"/>
                  </a:lnTo>
                  <a:lnTo>
                    <a:pt x="233" y="1607"/>
                  </a:lnTo>
                  <a:lnTo>
                    <a:pt x="310" y="1603"/>
                  </a:lnTo>
                  <a:lnTo>
                    <a:pt x="387" y="1595"/>
                  </a:lnTo>
                  <a:lnTo>
                    <a:pt x="463" y="1584"/>
                  </a:lnTo>
                  <a:lnTo>
                    <a:pt x="538" y="1569"/>
                  </a:lnTo>
                  <a:lnTo>
                    <a:pt x="612" y="1551"/>
                  </a:lnTo>
                  <a:lnTo>
                    <a:pt x="686" y="1529"/>
                  </a:lnTo>
                  <a:lnTo>
                    <a:pt x="758" y="1504"/>
                  </a:lnTo>
                  <a:lnTo>
                    <a:pt x="830" y="1475"/>
                  </a:lnTo>
                  <a:lnTo>
                    <a:pt x="899" y="1443"/>
                  </a:lnTo>
                  <a:lnTo>
                    <a:pt x="968" y="1407"/>
                  </a:lnTo>
                  <a:lnTo>
                    <a:pt x="1035" y="1368"/>
                  </a:lnTo>
                  <a:lnTo>
                    <a:pt x="1100" y="1326"/>
                  </a:lnTo>
                  <a:lnTo>
                    <a:pt x="1163" y="128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705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605F5F-7E82-794F-BCE7-61C5E0943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" y="1669"/>
              <a:ext cx="1107" cy="1596"/>
            </a:xfrm>
            <a:custGeom>
              <a:avLst/>
              <a:gdLst>
                <a:gd name="T0" fmla="+- 0 5760 4654"/>
                <a:gd name="T1" fmla="*/ T0 w 1107"/>
                <a:gd name="T2" fmla="+- 0 1669 1669"/>
                <a:gd name="T3" fmla="*/ 1669 h 1596"/>
                <a:gd name="T4" fmla="+- 0 4654 4654"/>
                <a:gd name="T5" fmla="*/ T4 w 1107"/>
                <a:gd name="T6" fmla="+- 0 2835 1669"/>
                <a:gd name="T7" fmla="*/ 2835 h 1596"/>
                <a:gd name="T8" fmla="+- 0 4713 4654"/>
                <a:gd name="T9" fmla="*/ T8 w 1107"/>
                <a:gd name="T10" fmla="+- 0 2888 1669"/>
                <a:gd name="T11" fmla="*/ 2888 h 1596"/>
                <a:gd name="T12" fmla="+- 0 4774 4654"/>
                <a:gd name="T13" fmla="*/ T12 w 1107"/>
                <a:gd name="T14" fmla="+- 0 2939 1669"/>
                <a:gd name="T15" fmla="*/ 2939 h 1596"/>
                <a:gd name="T16" fmla="+- 0 4838 4654"/>
                <a:gd name="T17" fmla="*/ T16 w 1107"/>
                <a:gd name="T18" fmla="+- 0 2986 1669"/>
                <a:gd name="T19" fmla="*/ 2986 h 1596"/>
                <a:gd name="T20" fmla="+- 0 4904 4654"/>
                <a:gd name="T21" fmla="*/ T20 w 1107"/>
                <a:gd name="T22" fmla="+- 0 3029 1669"/>
                <a:gd name="T23" fmla="*/ 3029 h 1596"/>
                <a:gd name="T24" fmla="+- 0 4972 4654"/>
                <a:gd name="T25" fmla="*/ T24 w 1107"/>
                <a:gd name="T26" fmla="+- 0 3070 1669"/>
                <a:gd name="T27" fmla="*/ 3070 h 1596"/>
                <a:gd name="T28" fmla="+- 0 5041 4654"/>
                <a:gd name="T29" fmla="*/ T28 w 1107"/>
                <a:gd name="T30" fmla="+- 0 3107 1669"/>
                <a:gd name="T31" fmla="*/ 3107 h 1596"/>
                <a:gd name="T32" fmla="+- 0 5113 4654"/>
                <a:gd name="T33" fmla="*/ T32 w 1107"/>
                <a:gd name="T34" fmla="+- 0 3140 1669"/>
                <a:gd name="T35" fmla="*/ 3140 h 1596"/>
                <a:gd name="T36" fmla="+- 0 5186 4654"/>
                <a:gd name="T37" fmla="*/ T36 w 1107"/>
                <a:gd name="T38" fmla="+- 0 3170 1669"/>
                <a:gd name="T39" fmla="*/ 3170 h 1596"/>
                <a:gd name="T40" fmla="+- 0 5260 4654"/>
                <a:gd name="T41" fmla="*/ T40 w 1107"/>
                <a:gd name="T42" fmla="+- 0 3197 1669"/>
                <a:gd name="T43" fmla="*/ 3197 h 1596"/>
                <a:gd name="T44" fmla="+- 0 5336 4654"/>
                <a:gd name="T45" fmla="*/ T44 w 1107"/>
                <a:gd name="T46" fmla="+- 0 3219 1669"/>
                <a:gd name="T47" fmla="*/ 3219 h 1596"/>
                <a:gd name="T48" fmla="+- 0 5413 4654"/>
                <a:gd name="T49" fmla="*/ T48 w 1107"/>
                <a:gd name="T50" fmla="+- 0 3238 1669"/>
                <a:gd name="T51" fmla="*/ 3238 h 1596"/>
                <a:gd name="T52" fmla="+- 0 5491 4654"/>
                <a:gd name="T53" fmla="*/ T52 w 1107"/>
                <a:gd name="T54" fmla="+- 0 3254 1669"/>
                <a:gd name="T55" fmla="*/ 3254 h 1596"/>
                <a:gd name="T56" fmla="+- 0 5569 4654"/>
                <a:gd name="T57" fmla="*/ T56 w 1107"/>
                <a:gd name="T58" fmla="+- 0 3265 1669"/>
                <a:gd name="T59" fmla="*/ 3265 h 1596"/>
                <a:gd name="T60" fmla="+- 0 5760 4654"/>
                <a:gd name="T61" fmla="*/ T60 w 1107"/>
                <a:gd name="T62" fmla="+- 0 1669 1669"/>
                <a:gd name="T63" fmla="*/ 1669 h 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</a:cxnLst>
              <a:rect l="0" t="0" r="r" b="b"/>
              <a:pathLst>
                <a:path w="1107" h="1596">
                  <a:moveTo>
                    <a:pt x="1106" y="0"/>
                  </a:moveTo>
                  <a:lnTo>
                    <a:pt x="0" y="1166"/>
                  </a:lnTo>
                  <a:lnTo>
                    <a:pt x="59" y="1219"/>
                  </a:lnTo>
                  <a:lnTo>
                    <a:pt x="120" y="1270"/>
                  </a:lnTo>
                  <a:lnTo>
                    <a:pt x="184" y="1317"/>
                  </a:lnTo>
                  <a:lnTo>
                    <a:pt x="250" y="1360"/>
                  </a:lnTo>
                  <a:lnTo>
                    <a:pt x="318" y="1401"/>
                  </a:lnTo>
                  <a:lnTo>
                    <a:pt x="387" y="1438"/>
                  </a:lnTo>
                  <a:lnTo>
                    <a:pt x="459" y="1471"/>
                  </a:lnTo>
                  <a:lnTo>
                    <a:pt x="532" y="1501"/>
                  </a:lnTo>
                  <a:lnTo>
                    <a:pt x="606" y="1528"/>
                  </a:lnTo>
                  <a:lnTo>
                    <a:pt x="682" y="1550"/>
                  </a:lnTo>
                  <a:lnTo>
                    <a:pt x="759" y="1569"/>
                  </a:lnTo>
                  <a:lnTo>
                    <a:pt x="837" y="1585"/>
                  </a:lnTo>
                  <a:lnTo>
                    <a:pt x="915" y="1596"/>
                  </a:lnTo>
                  <a:lnTo>
                    <a:pt x="1106" y="0"/>
                  </a:lnTo>
                  <a:close/>
                </a:path>
              </a:pathLst>
            </a:custGeom>
            <a:solidFill>
              <a:srgbClr val="4197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43D0663-6106-A24F-8229-FA81CF0C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1669"/>
              <a:ext cx="1548" cy="1166"/>
            </a:xfrm>
            <a:custGeom>
              <a:avLst/>
              <a:gdLst>
                <a:gd name="T0" fmla="+- 0 5760 4213"/>
                <a:gd name="T1" fmla="*/ T0 w 1548"/>
                <a:gd name="T2" fmla="+- 0 1669 1669"/>
                <a:gd name="T3" fmla="*/ 1669 h 1166"/>
                <a:gd name="T4" fmla="+- 0 4213 4213"/>
                <a:gd name="T5" fmla="*/ T4 w 1548"/>
                <a:gd name="T6" fmla="+- 0 2104 1669"/>
                <a:gd name="T7" fmla="*/ 2104 h 1166"/>
                <a:gd name="T8" fmla="+- 0 4236 4213"/>
                <a:gd name="T9" fmla="*/ T8 w 1548"/>
                <a:gd name="T10" fmla="+- 0 2179 1669"/>
                <a:gd name="T11" fmla="*/ 2179 h 1166"/>
                <a:gd name="T12" fmla="+- 0 4263 4213"/>
                <a:gd name="T13" fmla="*/ T12 w 1548"/>
                <a:gd name="T14" fmla="+- 0 2253 1669"/>
                <a:gd name="T15" fmla="*/ 2253 h 1166"/>
                <a:gd name="T16" fmla="+- 0 4293 4213"/>
                <a:gd name="T17" fmla="*/ T16 w 1548"/>
                <a:gd name="T18" fmla="+- 0 2326 1669"/>
                <a:gd name="T19" fmla="*/ 2326 h 1166"/>
                <a:gd name="T20" fmla="+- 0 4327 4213"/>
                <a:gd name="T21" fmla="*/ T20 w 1548"/>
                <a:gd name="T22" fmla="+- 0 2396 1669"/>
                <a:gd name="T23" fmla="*/ 2396 h 1166"/>
                <a:gd name="T24" fmla="+- 0 4364 4213"/>
                <a:gd name="T25" fmla="*/ T24 w 1548"/>
                <a:gd name="T26" fmla="+- 0 2465 1669"/>
                <a:gd name="T27" fmla="*/ 2465 h 1166"/>
                <a:gd name="T28" fmla="+- 0 4404 4213"/>
                <a:gd name="T29" fmla="*/ T28 w 1548"/>
                <a:gd name="T30" fmla="+- 0 2532 1669"/>
                <a:gd name="T31" fmla="*/ 2532 h 1166"/>
                <a:gd name="T32" fmla="+- 0 4448 4213"/>
                <a:gd name="T33" fmla="*/ T32 w 1548"/>
                <a:gd name="T34" fmla="+- 0 2597 1669"/>
                <a:gd name="T35" fmla="*/ 2597 h 1166"/>
                <a:gd name="T36" fmla="+- 0 4495 4213"/>
                <a:gd name="T37" fmla="*/ T36 w 1548"/>
                <a:gd name="T38" fmla="+- 0 2660 1669"/>
                <a:gd name="T39" fmla="*/ 2660 h 1166"/>
                <a:gd name="T40" fmla="+- 0 4545 4213"/>
                <a:gd name="T41" fmla="*/ T40 w 1548"/>
                <a:gd name="T42" fmla="+- 0 2721 1669"/>
                <a:gd name="T43" fmla="*/ 2721 h 1166"/>
                <a:gd name="T44" fmla="+- 0 4598 4213"/>
                <a:gd name="T45" fmla="*/ T44 w 1548"/>
                <a:gd name="T46" fmla="+- 0 2779 1669"/>
                <a:gd name="T47" fmla="*/ 2779 h 1166"/>
                <a:gd name="T48" fmla="+- 0 4654 4213"/>
                <a:gd name="T49" fmla="*/ T48 w 1548"/>
                <a:gd name="T50" fmla="+- 0 2835 1669"/>
                <a:gd name="T51" fmla="*/ 2835 h 1166"/>
                <a:gd name="T52" fmla="+- 0 5760 4213"/>
                <a:gd name="T53" fmla="*/ T52 w 1548"/>
                <a:gd name="T54" fmla="+- 0 1669 1669"/>
                <a:gd name="T55" fmla="*/ 1669 h 116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</a:cxnLst>
              <a:rect l="0" t="0" r="r" b="b"/>
              <a:pathLst>
                <a:path w="1548" h="1166">
                  <a:moveTo>
                    <a:pt x="1547" y="0"/>
                  </a:moveTo>
                  <a:lnTo>
                    <a:pt x="0" y="435"/>
                  </a:lnTo>
                  <a:lnTo>
                    <a:pt x="23" y="510"/>
                  </a:lnTo>
                  <a:lnTo>
                    <a:pt x="50" y="584"/>
                  </a:lnTo>
                  <a:lnTo>
                    <a:pt x="80" y="657"/>
                  </a:lnTo>
                  <a:lnTo>
                    <a:pt x="114" y="727"/>
                  </a:lnTo>
                  <a:lnTo>
                    <a:pt x="151" y="796"/>
                  </a:lnTo>
                  <a:lnTo>
                    <a:pt x="191" y="863"/>
                  </a:lnTo>
                  <a:lnTo>
                    <a:pt x="235" y="928"/>
                  </a:lnTo>
                  <a:lnTo>
                    <a:pt x="282" y="991"/>
                  </a:lnTo>
                  <a:lnTo>
                    <a:pt x="332" y="1052"/>
                  </a:lnTo>
                  <a:lnTo>
                    <a:pt x="385" y="1110"/>
                  </a:lnTo>
                  <a:lnTo>
                    <a:pt x="441" y="1166"/>
                  </a:lnTo>
                  <a:lnTo>
                    <a:pt x="1547" y="0"/>
                  </a:lnTo>
                  <a:close/>
                </a:path>
              </a:pathLst>
            </a:custGeom>
            <a:solidFill>
              <a:srgbClr val="DB8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08AD274-BB12-9941-A711-27F243B9C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" y="1289"/>
              <a:ext cx="1607" cy="815"/>
            </a:xfrm>
            <a:custGeom>
              <a:avLst/>
              <a:gdLst>
                <a:gd name="T0" fmla="+- 0 4199 4153"/>
                <a:gd name="T1" fmla="*/ T0 w 1607"/>
                <a:gd name="T2" fmla="+- 0 1289 1289"/>
                <a:gd name="T3" fmla="*/ 1289 h 815"/>
                <a:gd name="T4" fmla="+- 0 4181 4153"/>
                <a:gd name="T5" fmla="*/ T4 w 1607"/>
                <a:gd name="T6" fmla="+- 0 1370 1289"/>
                <a:gd name="T7" fmla="*/ 1370 h 815"/>
                <a:gd name="T8" fmla="+- 0 4168 4153"/>
                <a:gd name="T9" fmla="*/ T8 w 1607"/>
                <a:gd name="T10" fmla="+- 0 1452 1289"/>
                <a:gd name="T11" fmla="*/ 1452 h 815"/>
                <a:gd name="T12" fmla="+- 0 4159 4153"/>
                <a:gd name="T13" fmla="*/ T12 w 1607"/>
                <a:gd name="T14" fmla="+- 0 1533 1289"/>
                <a:gd name="T15" fmla="*/ 1533 h 815"/>
                <a:gd name="T16" fmla="+- 0 4154 4153"/>
                <a:gd name="T17" fmla="*/ T16 w 1607"/>
                <a:gd name="T18" fmla="+- 0 1615 1289"/>
                <a:gd name="T19" fmla="*/ 1615 h 815"/>
                <a:gd name="T20" fmla="+- 0 4153 4153"/>
                <a:gd name="T21" fmla="*/ T20 w 1607"/>
                <a:gd name="T22" fmla="+- 0 1697 1289"/>
                <a:gd name="T23" fmla="*/ 1697 h 815"/>
                <a:gd name="T24" fmla="+- 0 4157 4153"/>
                <a:gd name="T25" fmla="*/ T24 w 1607"/>
                <a:gd name="T26" fmla="+- 0 1779 1289"/>
                <a:gd name="T27" fmla="*/ 1779 h 815"/>
                <a:gd name="T28" fmla="+- 0 4165 4153"/>
                <a:gd name="T29" fmla="*/ T28 w 1607"/>
                <a:gd name="T30" fmla="+- 0 1861 1289"/>
                <a:gd name="T31" fmla="*/ 1861 h 815"/>
                <a:gd name="T32" fmla="+- 0 4176 4153"/>
                <a:gd name="T33" fmla="*/ T32 w 1607"/>
                <a:gd name="T34" fmla="+- 0 1943 1289"/>
                <a:gd name="T35" fmla="*/ 1943 h 815"/>
                <a:gd name="T36" fmla="+- 0 4193 4153"/>
                <a:gd name="T37" fmla="*/ T36 w 1607"/>
                <a:gd name="T38" fmla="+- 0 2023 1289"/>
                <a:gd name="T39" fmla="*/ 2023 h 815"/>
                <a:gd name="T40" fmla="+- 0 4213 4153"/>
                <a:gd name="T41" fmla="*/ T40 w 1607"/>
                <a:gd name="T42" fmla="+- 0 2104 1289"/>
                <a:gd name="T43" fmla="*/ 2104 h 815"/>
                <a:gd name="T44" fmla="+- 0 5760 4153"/>
                <a:gd name="T45" fmla="*/ T44 w 1607"/>
                <a:gd name="T46" fmla="+- 0 1669 1289"/>
                <a:gd name="T47" fmla="*/ 1669 h 815"/>
                <a:gd name="T48" fmla="+- 0 4199 4153"/>
                <a:gd name="T49" fmla="*/ T48 w 1607"/>
                <a:gd name="T50" fmla="+- 0 1289 1289"/>
                <a:gd name="T51" fmla="*/ 1289 h 81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1607" h="815">
                  <a:moveTo>
                    <a:pt x="46" y="0"/>
                  </a:moveTo>
                  <a:lnTo>
                    <a:pt x="28" y="81"/>
                  </a:lnTo>
                  <a:lnTo>
                    <a:pt x="15" y="163"/>
                  </a:lnTo>
                  <a:lnTo>
                    <a:pt x="6" y="244"/>
                  </a:lnTo>
                  <a:lnTo>
                    <a:pt x="1" y="326"/>
                  </a:lnTo>
                  <a:lnTo>
                    <a:pt x="0" y="408"/>
                  </a:lnTo>
                  <a:lnTo>
                    <a:pt x="4" y="490"/>
                  </a:lnTo>
                  <a:lnTo>
                    <a:pt x="12" y="572"/>
                  </a:lnTo>
                  <a:lnTo>
                    <a:pt x="23" y="654"/>
                  </a:lnTo>
                  <a:lnTo>
                    <a:pt x="40" y="734"/>
                  </a:lnTo>
                  <a:lnTo>
                    <a:pt x="60" y="815"/>
                  </a:lnTo>
                  <a:lnTo>
                    <a:pt x="1607" y="38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2A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2CDE85F-B7C5-5741-909A-4736B816C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" y="603"/>
              <a:ext cx="1562" cy="1067"/>
            </a:xfrm>
            <a:custGeom>
              <a:avLst/>
              <a:gdLst>
                <a:gd name="T0" fmla="+- 0 4558 4199"/>
                <a:gd name="T1" fmla="*/ T0 w 1562"/>
                <a:gd name="T2" fmla="+- 0 603 603"/>
                <a:gd name="T3" fmla="*/ 603 h 1067"/>
                <a:gd name="T4" fmla="+- 0 4507 4199"/>
                <a:gd name="T5" fmla="*/ T4 w 1562"/>
                <a:gd name="T6" fmla="+- 0 663 603"/>
                <a:gd name="T7" fmla="*/ 663 h 1067"/>
                <a:gd name="T8" fmla="+- 0 4459 4199"/>
                <a:gd name="T9" fmla="*/ T8 w 1562"/>
                <a:gd name="T10" fmla="+- 0 725 603"/>
                <a:gd name="T11" fmla="*/ 725 h 1067"/>
                <a:gd name="T12" fmla="+- 0 4415 4199"/>
                <a:gd name="T13" fmla="*/ T12 w 1562"/>
                <a:gd name="T14" fmla="+- 0 790 603"/>
                <a:gd name="T15" fmla="*/ 790 h 1067"/>
                <a:gd name="T16" fmla="+- 0 4374 4199"/>
                <a:gd name="T17" fmla="*/ T16 w 1562"/>
                <a:gd name="T18" fmla="+- 0 856 603"/>
                <a:gd name="T19" fmla="*/ 856 h 1067"/>
                <a:gd name="T20" fmla="+- 0 4336 4199"/>
                <a:gd name="T21" fmla="*/ T20 w 1562"/>
                <a:gd name="T22" fmla="+- 0 924 603"/>
                <a:gd name="T23" fmla="*/ 924 h 1067"/>
                <a:gd name="T24" fmla="+- 0 4302 4199"/>
                <a:gd name="T25" fmla="*/ T24 w 1562"/>
                <a:gd name="T26" fmla="+- 0 994 603"/>
                <a:gd name="T27" fmla="*/ 994 h 1067"/>
                <a:gd name="T28" fmla="+- 0 4271 4199"/>
                <a:gd name="T29" fmla="*/ T28 w 1562"/>
                <a:gd name="T30" fmla="+- 0 1066 603"/>
                <a:gd name="T31" fmla="*/ 1066 h 1067"/>
                <a:gd name="T32" fmla="+- 0 4243 4199"/>
                <a:gd name="T33" fmla="*/ T32 w 1562"/>
                <a:gd name="T34" fmla="+- 0 1139 603"/>
                <a:gd name="T35" fmla="*/ 1139 h 1067"/>
                <a:gd name="T36" fmla="+- 0 4219 4199"/>
                <a:gd name="T37" fmla="*/ T36 w 1562"/>
                <a:gd name="T38" fmla="+- 0 1214 603"/>
                <a:gd name="T39" fmla="*/ 1214 h 1067"/>
                <a:gd name="T40" fmla="+- 0 4199 4199"/>
                <a:gd name="T41" fmla="*/ T40 w 1562"/>
                <a:gd name="T42" fmla="+- 0 1289 603"/>
                <a:gd name="T43" fmla="*/ 1289 h 1067"/>
                <a:gd name="T44" fmla="+- 0 5760 4199"/>
                <a:gd name="T45" fmla="*/ T44 w 1562"/>
                <a:gd name="T46" fmla="+- 0 1669 603"/>
                <a:gd name="T47" fmla="*/ 1669 h 1067"/>
                <a:gd name="T48" fmla="+- 0 4558 4199"/>
                <a:gd name="T49" fmla="*/ T48 w 1562"/>
                <a:gd name="T50" fmla="+- 0 603 603"/>
                <a:gd name="T51" fmla="*/ 603 h 10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1562" h="1067">
                  <a:moveTo>
                    <a:pt x="359" y="0"/>
                  </a:moveTo>
                  <a:lnTo>
                    <a:pt x="308" y="60"/>
                  </a:lnTo>
                  <a:lnTo>
                    <a:pt x="260" y="122"/>
                  </a:lnTo>
                  <a:lnTo>
                    <a:pt x="216" y="187"/>
                  </a:lnTo>
                  <a:lnTo>
                    <a:pt x="175" y="253"/>
                  </a:lnTo>
                  <a:lnTo>
                    <a:pt x="137" y="321"/>
                  </a:lnTo>
                  <a:lnTo>
                    <a:pt x="103" y="391"/>
                  </a:lnTo>
                  <a:lnTo>
                    <a:pt x="72" y="463"/>
                  </a:lnTo>
                  <a:lnTo>
                    <a:pt x="44" y="536"/>
                  </a:lnTo>
                  <a:lnTo>
                    <a:pt x="20" y="611"/>
                  </a:lnTo>
                  <a:lnTo>
                    <a:pt x="0" y="686"/>
                  </a:lnTo>
                  <a:lnTo>
                    <a:pt x="1561" y="1066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D1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3BA6946-DEC9-814D-BF78-FAF95041D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179"/>
              <a:ext cx="1203" cy="1490"/>
            </a:xfrm>
            <a:custGeom>
              <a:avLst/>
              <a:gdLst>
                <a:gd name="T0" fmla="+- 0 5158 4558"/>
                <a:gd name="T1" fmla="*/ T0 w 1203"/>
                <a:gd name="T2" fmla="+- 0 180 180"/>
                <a:gd name="T3" fmla="*/ 180 h 1490"/>
                <a:gd name="T4" fmla="+- 0 5082 4558"/>
                <a:gd name="T5" fmla="*/ T4 w 1203"/>
                <a:gd name="T6" fmla="+- 0 213 180"/>
                <a:gd name="T7" fmla="*/ 213 h 1490"/>
                <a:gd name="T8" fmla="+- 0 5008 4558"/>
                <a:gd name="T9" fmla="*/ T8 w 1203"/>
                <a:gd name="T10" fmla="+- 0 249 180"/>
                <a:gd name="T11" fmla="*/ 249 h 1490"/>
                <a:gd name="T12" fmla="+- 0 4936 4558"/>
                <a:gd name="T13" fmla="*/ T12 w 1203"/>
                <a:gd name="T14" fmla="+- 0 290 180"/>
                <a:gd name="T15" fmla="*/ 290 h 1490"/>
                <a:gd name="T16" fmla="+- 0 4867 4558"/>
                <a:gd name="T17" fmla="*/ T16 w 1203"/>
                <a:gd name="T18" fmla="+- 0 333 180"/>
                <a:gd name="T19" fmla="*/ 333 h 1490"/>
                <a:gd name="T20" fmla="+- 0 4800 4558"/>
                <a:gd name="T21" fmla="*/ T20 w 1203"/>
                <a:gd name="T22" fmla="+- 0 381 180"/>
                <a:gd name="T23" fmla="*/ 381 h 1490"/>
                <a:gd name="T24" fmla="+- 0 4735 4558"/>
                <a:gd name="T25" fmla="*/ T24 w 1203"/>
                <a:gd name="T26" fmla="+- 0 432 180"/>
                <a:gd name="T27" fmla="*/ 432 h 1490"/>
                <a:gd name="T28" fmla="+- 0 4673 4558"/>
                <a:gd name="T29" fmla="*/ T28 w 1203"/>
                <a:gd name="T30" fmla="+- 0 486 180"/>
                <a:gd name="T31" fmla="*/ 486 h 1490"/>
                <a:gd name="T32" fmla="+- 0 4614 4558"/>
                <a:gd name="T33" fmla="*/ T32 w 1203"/>
                <a:gd name="T34" fmla="+- 0 543 180"/>
                <a:gd name="T35" fmla="*/ 543 h 1490"/>
                <a:gd name="T36" fmla="+- 0 4558 4558"/>
                <a:gd name="T37" fmla="*/ T36 w 1203"/>
                <a:gd name="T38" fmla="+- 0 603 180"/>
                <a:gd name="T39" fmla="*/ 603 h 1490"/>
                <a:gd name="T40" fmla="+- 0 5760 4558"/>
                <a:gd name="T41" fmla="*/ T40 w 1203"/>
                <a:gd name="T42" fmla="+- 0 1669 180"/>
                <a:gd name="T43" fmla="*/ 1669 h 1490"/>
                <a:gd name="T44" fmla="+- 0 5158 4558"/>
                <a:gd name="T45" fmla="*/ T44 w 1203"/>
                <a:gd name="T46" fmla="+- 0 180 180"/>
                <a:gd name="T47" fmla="*/ 180 h 14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1203" h="1490">
                  <a:moveTo>
                    <a:pt x="600" y="0"/>
                  </a:moveTo>
                  <a:lnTo>
                    <a:pt x="524" y="33"/>
                  </a:lnTo>
                  <a:lnTo>
                    <a:pt x="450" y="69"/>
                  </a:lnTo>
                  <a:lnTo>
                    <a:pt x="378" y="110"/>
                  </a:lnTo>
                  <a:lnTo>
                    <a:pt x="309" y="153"/>
                  </a:lnTo>
                  <a:lnTo>
                    <a:pt x="242" y="201"/>
                  </a:lnTo>
                  <a:lnTo>
                    <a:pt x="177" y="252"/>
                  </a:lnTo>
                  <a:lnTo>
                    <a:pt x="115" y="306"/>
                  </a:lnTo>
                  <a:lnTo>
                    <a:pt x="56" y="363"/>
                  </a:lnTo>
                  <a:lnTo>
                    <a:pt x="0" y="423"/>
                  </a:lnTo>
                  <a:lnTo>
                    <a:pt x="1202" y="1489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rgbClr val="B8C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3569F29-AB27-C847-A560-40F7DFEEE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" y="62"/>
              <a:ext cx="603" cy="1607"/>
            </a:xfrm>
            <a:custGeom>
              <a:avLst/>
              <a:gdLst>
                <a:gd name="T0" fmla="+- 0 5760 5158"/>
                <a:gd name="T1" fmla="*/ T0 w 603"/>
                <a:gd name="T2" fmla="+- 0 62 62"/>
                <a:gd name="T3" fmla="*/ 62 h 1607"/>
                <a:gd name="T4" fmla="+- 0 5683 5158"/>
                <a:gd name="T5" fmla="*/ T4 w 603"/>
                <a:gd name="T6" fmla="+- 0 64 62"/>
                <a:gd name="T7" fmla="*/ 64 h 1607"/>
                <a:gd name="T8" fmla="+- 0 5606 5158"/>
                <a:gd name="T9" fmla="*/ T8 w 603"/>
                <a:gd name="T10" fmla="+- 0 70 62"/>
                <a:gd name="T11" fmla="*/ 70 h 1607"/>
                <a:gd name="T12" fmla="+- 0 5529 5158"/>
                <a:gd name="T13" fmla="*/ T12 w 603"/>
                <a:gd name="T14" fmla="+- 0 79 62"/>
                <a:gd name="T15" fmla="*/ 79 h 1607"/>
                <a:gd name="T16" fmla="+- 0 5453 5158"/>
                <a:gd name="T17" fmla="*/ T16 w 603"/>
                <a:gd name="T18" fmla="+- 0 92 62"/>
                <a:gd name="T19" fmla="*/ 92 h 1607"/>
                <a:gd name="T20" fmla="+- 0 5378 5158"/>
                <a:gd name="T21" fmla="*/ T20 w 603"/>
                <a:gd name="T22" fmla="+- 0 109 62"/>
                <a:gd name="T23" fmla="*/ 109 h 1607"/>
                <a:gd name="T24" fmla="+- 0 5303 5158"/>
                <a:gd name="T25" fmla="*/ T24 w 603"/>
                <a:gd name="T26" fmla="+- 0 129 62"/>
                <a:gd name="T27" fmla="*/ 129 h 1607"/>
                <a:gd name="T28" fmla="+- 0 5230 5158"/>
                <a:gd name="T29" fmla="*/ T28 w 603"/>
                <a:gd name="T30" fmla="+- 0 152 62"/>
                <a:gd name="T31" fmla="*/ 152 h 1607"/>
                <a:gd name="T32" fmla="+- 0 5158 5158"/>
                <a:gd name="T33" fmla="*/ T32 w 603"/>
                <a:gd name="T34" fmla="+- 0 180 62"/>
                <a:gd name="T35" fmla="*/ 180 h 1607"/>
                <a:gd name="T36" fmla="+- 0 5760 5158"/>
                <a:gd name="T37" fmla="*/ T36 w 603"/>
                <a:gd name="T38" fmla="+- 0 1669 62"/>
                <a:gd name="T39" fmla="*/ 1669 h 1607"/>
                <a:gd name="T40" fmla="+- 0 5760 5158"/>
                <a:gd name="T41" fmla="*/ T40 w 603"/>
                <a:gd name="T42" fmla="+- 0 62 62"/>
                <a:gd name="T43" fmla="*/ 62 h 16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</a:cxnLst>
              <a:rect l="0" t="0" r="r" b="b"/>
              <a:pathLst>
                <a:path w="603" h="1607">
                  <a:moveTo>
                    <a:pt x="602" y="0"/>
                  </a:moveTo>
                  <a:lnTo>
                    <a:pt x="525" y="2"/>
                  </a:lnTo>
                  <a:lnTo>
                    <a:pt x="448" y="8"/>
                  </a:lnTo>
                  <a:lnTo>
                    <a:pt x="371" y="17"/>
                  </a:lnTo>
                  <a:lnTo>
                    <a:pt x="295" y="30"/>
                  </a:lnTo>
                  <a:lnTo>
                    <a:pt x="220" y="47"/>
                  </a:lnTo>
                  <a:lnTo>
                    <a:pt x="145" y="67"/>
                  </a:lnTo>
                  <a:lnTo>
                    <a:pt x="72" y="90"/>
                  </a:lnTo>
                  <a:lnTo>
                    <a:pt x="0" y="118"/>
                  </a:lnTo>
                  <a:lnTo>
                    <a:pt x="602" y="1607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A99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A6AB5C2-9161-0540-85BC-589A6F64D31A}"/>
              </a:ext>
            </a:extLst>
          </p:cNvPr>
          <p:cNvSpPr txBox="1"/>
          <p:nvPr/>
        </p:nvSpPr>
        <p:spPr>
          <a:xfrm>
            <a:off x="278295" y="357494"/>
            <a:ext cx="1170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" pitchFamily="2" charset="0"/>
              </a:rPr>
              <a:t>Top Ten Counties by Value Boarding, Training, and Breeding of Horses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A58B1D-B7FA-AB45-BFF1-DF2C73D56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5" y="5468822"/>
            <a:ext cx="1304543" cy="10316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1708647-0045-5E47-B903-AD09A481BE42}"/>
              </a:ext>
            </a:extLst>
          </p:cNvPr>
          <p:cNvSpPr txBox="1"/>
          <p:nvPr/>
        </p:nvSpPr>
        <p:spPr>
          <a:xfrm>
            <a:off x="6665351" y="1844631"/>
            <a:ext cx="178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Cherokee, 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615A67-FFB0-9F4E-ACB8-50AF2FBAA851}"/>
              </a:ext>
            </a:extLst>
          </p:cNvPr>
          <p:cNvSpPr txBox="1"/>
          <p:nvPr/>
        </p:nvSpPr>
        <p:spPr>
          <a:xfrm>
            <a:off x="8144788" y="3446125"/>
            <a:ext cx="178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Putnam, 6%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AE0449-364A-6346-A701-B60D97BCAD50}"/>
              </a:ext>
            </a:extLst>
          </p:cNvPr>
          <p:cNvSpPr txBox="1"/>
          <p:nvPr/>
        </p:nvSpPr>
        <p:spPr>
          <a:xfrm>
            <a:off x="7938249" y="5055645"/>
            <a:ext cx="211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Jasper, 5%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7B9EB3-EB8E-824C-884D-6446679E7002}"/>
              </a:ext>
            </a:extLst>
          </p:cNvPr>
          <p:cNvSpPr txBox="1"/>
          <p:nvPr/>
        </p:nvSpPr>
        <p:spPr>
          <a:xfrm>
            <a:off x="6321371" y="6097317"/>
            <a:ext cx="261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Thomas, 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ABA4D-1453-524F-A83E-2811922CE81D}"/>
              </a:ext>
            </a:extLst>
          </p:cNvPr>
          <p:cNvSpPr txBox="1"/>
          <p:nvPr/>
        </p:nvSpPr>
        <p:spPr>
          <a:xfrm>
            <a:off x="4073639" y="5911420"/>
            <a:ext cx="147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Morgan, 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F7B2F2-41E6-3445-9824-4441BA111F59}"/>
              </a:ext>
            </a:extLst>
          </p:cNvPr>
          <p:cNvSpPr txBox="1"/>
          <p:nvPr/>
        </p:nvSpPr>
        <p:spPr>
          <a:xfrm>
            <a:off x="2921991" y="5046880"/>
            <a:ext cx="147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Rockdale, 4%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4E8F12-9643-A84E-8C95-39DE77E86716}"/>
              </a:ext>
            </a:extLst>
          </p:cNvPr>
          <p:cNvSpPr txBox="1"/>
          <p:nvPr/>
        </p:nvSpPr>
        <p:spPr>
          <a:xfrm>
            <a:off x="2835230" y="3922099"/>
            <a:ext cx="147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Henry, 4%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4CD930-1358-1648-98D3-987911C4D695}"/>
              </a:ext>
            </a:extLst>
          </p:cNvPr>
          <p:cNvSpPr txBox="1"/>
          <p:nvPr/>
        </p:nvSpPr>
        <p:spPr>
          <a:xfrm>
            <a:off x="2921992" y="2954801"/>
            <a:ext cx="147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Bulloch, 3%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55DFDE-7BCF-374C-A22C-6A1EA12E6379}"/>
              </a:ext>
            </a:extLst>
          </p:cNvPr>
          <p:cNvSpPr txBox="1"/>
          <p:nvPr/>
        </p:nvSpPr>
        <p:spPr>
          <a:xfrm>
            <a:off x="3408398" y="2154141"/>
            <a:ext cx="164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Dougherty, 3%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CF7AC9-C9CA-7047-8BC2-9E0AD707CBC5}"/>
              </a:ext>
            </a:extLst>
          </p:cNvPr>
          <p:cNvSpPr txBox="1"/>
          <p:nvPr/>
        </p:nvSpPr>
        <p:spPr>
          <a:xfrm>
            <a:off x="4826115" y="1743783"/>
            <a:ext cx="160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Gordon, 3%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430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1037"/>
            <a:ext cx="10416108" cy="593213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7833"/>
            <a:ext cx="10515600" cy="1222855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latin typeface="+mj-lt"/>
              </a:rPr>
              <a:t> </a:t>
            </a:r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2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7EFD875-5D40-439B-9D86-2D64CDE8A438}"/>
</file>

<file path=customXml/itemProps2.xml><?xml version="1.0" encoding="utf-8"?>
<ds:datastoreItem xmlns:ds="http://schemas.openxmlformats.org/officeDocument/2006/customXml" ds:itemID="{66F4D4AB-D932-4996-AE58-795B225746A1}"/>
</file>

<file path=customXml/itemProps3.xml><?xml version="1.0" encoding="utf-8"?>
<ds:datastoreItem xmlns:ds="http://schemas.openxmlformats.org/officeDocument/2006/customXml" ds:itemID="{3EB99603-A993-4FED-A19D-FE602D020E1C}"/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545</Words>
  <Application>Microsoft Macintosh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Times</vt:lpstr>
      <vt:lpstr>Office Theme</vt:lpstr>
      <vt:lpstr>PowerPoint Presentation</vt:lpstr>
      <vt:lpstr>Horseracing in Numbers in Georgia</vt:lpstr>
      <vt:lpstr>Project Investment and Construction Cost</vt:lpstr>
      <vt:lpstr>Contributions to State and Local Economy</vt:lpstr>
      <vt:lpstr>Contributions from Tax Base</vt:lpstr>
      <vt:lpstr> Economic Impact to Georgia Economy</vt:lpstr>
      <vt:lpstr>Changes to the Horse Industry Experienced in Other States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 Economic Impact of HR 1</dc:title>
  <dc:creator>Stephani Odoardi</dc:creator>
  <cp:lastModifiedBy>Katy Sharp</cp:lastModifiedBy>
  <cp:revision>7</cp:revision>
  <dcterms:created xsi:type="dcterms:W3CDTF">2019-10-08T15:01:09Z</dcterms:created>
  <dcterms:modified xsi:type="dcterms:W3CDTF">2019-10-10T14:33:41Z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