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59" r:id="rId7"/>
    <p:sldId id="258" r:id="rId8"/>
    <p:sldId id="260" r:id="rId9"/>
    <p:sldId id="261" r:id="rId10"/>
    <p:sldId id="275" r:id="rId11"/>
    <p:sldId id="262" r:id="rId12"/>
    <p:sldId id="263" r:id="rId13"/>
    <p:sldId id="264" r:id="rId14"/>
    <p:sldId id="265" r:id="rId15"/>
    <p:sldId id="266" r:id="rId16"/>
    <p:sldId id="268" r:id="rId17"/>
    <p:sldId id="269" r:id="rId18"/>
    <p:sldId id="270" r:id="rId19"/>
    <p:sldId id="274" r:id="rId20"/>
    <p:sldId id="276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7424A"/>
    <a:srgbClr val="95232C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8" d="100"/>
          <a:sy n="148" d="100"/>
        </p:scale>
        <p:origin x="-564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7BAEE5-40F9-A94F-BB2B-366C72E5567A}" type="doc">
      <dgm:prSet loTypeId="urn:microsoft.com/office/officeart/2008/layout/CircularPictureCallou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822FE8A-C833-FF4E-97DA-794CFEE18946}">
      <dgm:prSet phldrT="[Text]" custT="1"/>
      <dgm:spPr/>
      <dgm:t>
        <a:bodyPr/>
        <a:lstStyle/>
        <a:p>
          <a:r>
            <a:rPr lang="en-US" sz="1800" dirty="0" smtClean="0"/>
            <a:t>More fans = more handle for live racing product at tracks</a:t>
          </a:r>
          <a:endParaRPr lang="en-US" sz="1800" dirty="0"/>
        </a:p>
      </dgm:t>
    </dgm:pt>
    <dgm:pt modelId="{32FB2A42-A557-0F4B-B450-D7C23DB90BF1}" type="parTrans" cxnId="{0CB88651-7776-BD47-B77E-74A85778B894}">
      <dgm:prSet/>
      <dgm:spPr/>
      <dgm:t>
        <a:bodyPr/>
        <a:lstStyle/>
        <a:p>
          <a:endParaRPr lang="en-US"/>
        </a:p>
      </dgm:t>
    </dgm:pt>
    <dgm:pt modelId="{2E00E362-2688-044B-AA28-B76107AB4B81}" type="sibTrans" cxnId="{0CB88651-7776-BD47-B77E-74A85778B894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BAE64FF-F134-314E-A10D-F8CCB5D9C46F}">
      <dgm:prSet phldrT="[Text]" custT="1"/>
      <dgm:spPr/>
      <dgm:t>
        <a:bodyPr/>
        <a:lstStyle/>
        <a:p>
          <a:r>
            <a:rPr lang="en-US" sz="1800" dirty="0" smtClean="0"/>
            <a:t>More handle = larger purses for horsemen</a:t>
          </a:r>
          <a:endParaRPr lang="en-US" sz="1800" dirty="0"/>
        </a:p>
      </dgm:t>
    </dgm:pt>
    <dgm:pt modelId="{65D7077B-F199-BB4A-82B0-F838515DDC0F}" type="parTrans" cxnId="{618E202C-DA80-0141-BFD0-4910B7457479}">
      <dgm:prSet/>
      <dgm:spPr/>
      <dgm:t>
        <a:bodyPr/>
        <a:lstStyle/>
        <a:p>
          <a:endParaRPr lang="en-US"/>
        </a:p>
      </dgm:t>
    </dgm:pt>
    <dgm:pt modelId="{A70AA450-B824-2C4B-9ACC-6315FF33EC62}" type="sibTrans" cxnId="{618E202C-DA80-0141-BFD0-4910B7457479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2044894-0BD1-5641-91F6-4703E8A57D96}">
      <dgm:prSet phldrT="[Text]" custT="1"/>
      <dgm:spPr/>
      <dgm:t>
        <a:bodyPr/>
        <a:lstStyle/>
        <a:p>
          <a:r>
            <a:rPr lang="en-US" sz="1800" dirty="0" smtClean="0">
              <a:solidFill>
                <a:srgbClr val="000000"/>
              </a:solidFill>
            </a:rPr>
            <a:t>Larger</a:t>
          </a:r>
          <a:r>
            <a:rPr lang="en-US" sz="1800" dirty="0" smtClean="0"/>
            <a:t> Purses support agricultural programs and the people they employ</a:t>
          </a:r>
          <a:endParaRPr lang="en-US" sz="1800" dirty="0"/>
        </a:p>
      </dgm:t>
    </dgm:pt>
    <dgm:pt modelId="{5A1E469A-1199-E148-82AA-F181F29322BB}" type="parTrans" cxnId="{977FD6BE-2302-8C47-B798-EF23F08F4FE1}">
      <dgm:prSet/>
      <dgm:spPr/>
      <dgm:t>
        <a:bodyPr/>
        <a:lstStyle/>
        <a:p>
          <a:endParaRPr lang="en-US"/>
        </a:p>
      </dgm:t>
    </dgm:pt>
    <dgm:pt modelId="{F1A890D2-DB0D-AB40-853A-730F254C3BB4}" type="sibTrans" cxnId="{977FD6BE-2302-8C47-B798-EF23F08F4FE1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A8D83EEE-D13F-B04D-972C-02B400DDF807}">
      <dgm:prSet/>
      <dgm:spPr>
        <a:solidFill>
          <a:schemeClr val="bg2"/>
        </a:solidFill>
      </dgm:spPr>
      <dgm:t>
        <a:bodyPr/>
        <a:lstStyle/>
        <a:p>
          <a:endParaRPr lang="en-US" dirty="0">
            <a:solidFill>
              <a:schemeClr val="bg2"/>
            </a:solidFill>
          </a:endParaRPr>
        </a:p>
      </dgm:t>
    </dgm:pt>
    <dgm:pt modelId="{525443C4-79E1-8D4D-8F89-678D0C9984D1}" type="sibTrans" cxnId="{45A3E84A-C86E-894E-A2DB-B9615606A6DE}">
      <dgm:prSet/>
      <dgm:spPr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252" r="-2252"/>
          </a:stretch>
        </a:blipFill>
      </dgm:spPr>
      <dgm:t>
        <a:bodyPr/>
        <a:lstStyle/>
        <a:p>
          <a:endParaRPr lang="en-US"/>
        </a:p>
      </dgm:t>
    </dgm:pt>
    <dgm:pt modelId="{0A8DF87D-60F7-2143-B9D9-11573750F895}" type="parTrans" cxnId="{45A3E84A-C86E-894E-A2DB-B9615606A6DE}">
      <dgm:prSet/>
      <dgm:spPr/>
      <dgm:t>
        <a:bodyPr/>
        <a:lstStyle/>
        <a:p>
          <a:endParaRPr lang="en-US"/>
        </a:p>
      </dgm:t>
    </dgm:pt>
    <dgm:pt modelId="{6F7DBAED-D5C1-A341-A846-3BD1963AEAB6}" type="pres">
      <dgm:prSet presAssocID="{447BAEE5-40F9-A94F-BB2B-366C72E5567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37E652A5-1618-5340-8D0D-3A75237941C5}" type="pres">
      <dgm:prSet presAssocID="{447BAEE5-40F9-A94F-BB2B-366C72E5567A}" presName="Name1" presStyleCnt="0"/>
      <dgm:spPr/>
    </dgm:pt>
    <dgm:pt modelId="{C83D5B9F-F8CF-4A4F-BE29-DB3A9DE8BB80}" type="pres">
      <dgm:prSet presAssocID="{525443C4-79E1-8D4D-8F89-678D0C9984D1}" presName="picture_1" presStyleCnt="0"/>
      <dgm:spPr/>
    </dgm:pt>
    <dgm:pt modelId="{EEB015EC-8A74-6D4F-85A7-DFC7D2D5C1DB}" type="pres">
      <dgm:prSet presAssocID="{525443C4-79E1-8D4D-8F89-678D0C9984D1}" presName="pictureRepeatNode" presStyleLbl="alignImgPlace1" presStyleIdx="0" presStyleCnt="4" custScaleX="115015" custScaleY="78380" custLinFactNeighborX="5585" custLinFactNeighborY="1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5DFD46A-DD99-C543-97EF-C76827BF6C03}" type="pres">
      <dgm:prSet presAssocID="{A8D83EEE-D13F-B04D-972C-02B400DDF807}" presName="text_1" presStyleLbl="node1" presStyleIdx="0" presStyleCnt="0" custScaleX="87684" custScaleY="44266" custLinFactNeighborX="-45509" custLinFactNeighborY="214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5CC7C-B749-9343-9D35-43C067C76309}" type="pres">
      <dgm:prSet presAssocID="{2E00E362-2688-044B-AA28-B76107AB4B81}" presName="picture_2" presStyleCnt="0"/>
      <dgm:spPr/>
    </dgm:pt>
    <dgm:pt modelId="{4C5CA903-B76D-D74B-A40D-8B34F9B91196}" type="pres">
      <dgm:prSet presAssocID="{2E00E362-2688-044B-AA28-B76107AB4B81}" presName="pictureRepeatNode" presStyleLbl="alignImgPlace1" presStyleIdx="1" presStyleCnt="4"/>
      <dgm:spPr/>
      <dgm:t>
        <a:bodyPr/>
        <a:lstStyle/>
        <a:p>
          <a:endParaRPr lang="en-US"/>
        </a:p>
      </dgm:t>
    </dgm:pt>
    <dgm:pt modelId="{76F0A93A-813F-9E4E-B01F-706F948F0C2F}" type="pres">
      <dgm:prSet presAssocID="{F822FE8A-C833-FF4E-97DA-794CFEE18946}" presName="line_2" presStyleLbl="parChTrans1D1" presStyleIdx="0" presStyleCnt="3"/>
      <dgm:spPr/>
    </dgm:pt>
    <dgm:pt modelId="{6518C728-73E7-134C-ABF9-F140FE292156}" type="pres">
      <dgm:prSet presAssocID="{F822FE8A-C833-FF4E-97DA-794CFEE18946}" presName="textparent_2" presStyleLbl="node1" presStyleIdx="0" presStyleCnt="0"/>
      <dgm:spPr/>
    </dgm:pt>
    <dgm:pt modelId="{B78C1310-5AF2-F84E-894D-F89DBF661910}" type="pres">
      <dgm:prSet presAssocID="{F822FE8A-C833-FF4E-97DA-794CFEE18946}" presName="text_2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690B5B-7527-7E4D-9162-BC5580B3115E}" type="pres">
      <dgm:prSet presAssocID="{A70AA450-B824-2C4B-9ACC-6315FF33EC62}" presName="picture_3" presStyleCnt="0"/>
      <dgm:spPr/>
    </dgm:pt>
    <dgm:pt modelId="{CB7D57E9-D9A9-EE45-A4D5-013DD6535F50}" type="pres">
      <dgm:prSet presAssocID="{A70AA450-B824-2C4B-9ACC-6315FF33EC62}" presName="pictureRepeatNode" presStyleLbl="alignImgPlace1" presStyleIdx="2" presStyleCnt="4" custLinFactNeighborX="4851"/>
      <dgm:spPr/>
      <dgm:t>
        <a:bodyPr/>
        <a:lstStyle/>
        <a:p>
          <a:endParaRPr lang="en-US"/>
        </a:p>
      </dgm:t>
    </dgm:pt>
    <dgm:pt modelId="{B2663BE4-1CD5-454D-9E40-58070F10B539}" type="pres">
      <dgm:prSet presAssocID="{2BAE64FF-F134-314E-A10D-F8CCB5D9C46F}" presName="line_3" presStyleLbl="parChTrans1D1" presStyleIdx="1" presStyleCnt="3"/>
      <dgm:spPr/>
    </dgm:pt>
    <dgm:pt modelId="{AEF1CD6E-34B8-3D45-BB7F-1370785BE7EF}" type="pres">
      <dgm:prSet presAssocID="{2BAE64FF-F134-314E-A10D-F8CCB5D9C46F}" presName="textparent_3" presStyleLbl="node1" presStyleIdx="0" presStyleCnt="0"/>
      <dgm:spPr/>
    </dgm:pt>
    <dgm:pt modelId="{3C540ED2-76D7-FC48-8005-794D8B54C090}" type="pres">
      <dgm:prSet presAssocID="{2BAE64FF-F134-314E-A10D-F8CCB5D9C46F}" presName="text_3" presStyleLbl="revTx" presStyleIdx="1" presStyleCnt="3" custScaleX="243855" custLinFactNeighborX="29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87344A-6DB7-1C44-B11A-514562AAA319}" type="pres">
      <dgm:prSet presAssocID="{F1A890D2-DB0D-AB40-853A-730F254C3BB4}" presName="picture_4" presStyleCnt="0"/>
      <dgm:spPr/>
    </dgm:pt>
    <dgm:pt modelId="{089969E5-623C-6F43-925D-5BA5EACF3F54}" type="pres">
      <dgm:prSet presAssocID="{F1A890D2-DB0D-AB40-853A-730F254C3BB4}" presName="pictureRepeatNode" presStyleLbl="alignImgPlace1" presStyleIdx="3" presStyleCnt="4"/>
      <dgm:spPr/>
      <dgm:t>
        <a:bodyPr/>
        <a:lstStyle/>
        <a:p>
          <a:endParaRPr lang="en-US"/>
        </a:p>
      </dgm:t>
    </dgm:pt>
    <dgm:pt modelId="{B87E21DE-0259-CE43-A119-1F55D56E6CFA}" type="pres">
      <dgm:prSet presAssocID="{F2044894-0BD1-5641-91F6-4703E8A57D96}" presName="line_4" presStyleLbl="parChTrans1D1" presStyleIdx="2" presStyleCnt="3"/>
      <dgm:spPr/>
    </dgm:pt>
    <dgm:pt modelId="{10FD2F40-1447-5F40-916D-0271DFEC9FD2}" type="pres">
      <dgm:prSet presAssocID="{F2044894-0BD1-5641-91F6-4703E8A57D96}" presName="textparent_4" presStyleLbl="node1" presStyleIdx="0" presStyleCnt="0"/>
      <dgm:spPr/>
    </dgm:pt>
    <dgm:pt modelId="{B59AAC38-0769-4944-B998-9FEED599651A}" type="pres">
      <dgm:prSet presAssocID="{F2044894-0BD1-5641-91F6-4703E8A57D96}" presName="text_4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E3D69C-E9C7-B143-B5D8-900356B5F3D3}" type="presOf" srcId="{525443C4-79E1-8D4D-8F89-678D0C9984D1}" destId="{EEB015EC-8A74-6D4F-85A7-DFC7D2D5C1DB}" srcOrd="0" destOrd="0" presId="urn:microsoft.com/office/officeart/2008/layout/CircularPictureCallout"/>
    <dgm:cxn modelId="{45A3E84A-C86E-894E-A2DB-B9615606A6DE}" srcId="{447BAEE5-40F9-A94F-BB2B-366C72E5567A}" destId="{A8D83EEE-D13F-B04D-972C-02B400DDF807}" srcOrd="0" destOrd="0" parTransId="{0A8DF87D-60F7-2143-B9D9-11573750F895}" sibTransId="{525443C4-79E1-8D4D-8F89-678D0C9984D1}"/>
    <dgm:cxn modelId="{E8C6F1BB-993B-2C49-84E8-6838B7C03124}" type="presOf" srcId="{A8D83EEE-D13F-B04D-972C-02B400DDF807}" destId="{B5DFD46A-DD99-C543-97EF-C76827BF6C03}" srcOrd="0" destOrd="0" presId="urn:microsoft.com/office/officeart/2008/layout/CircularPictureCallout"/>
    <dgm:cxn modelId="{618E202C-DA80-0141-BFD0-4910B7457479}" srcId="{447BAEE5-40F9-A94F-BB2B-366C72E5567A}" destId="{2BAE64FF-F134-314E-A10D-F8CCB5D9C46F}" srcOrd="2" destOrd="0" parTransId="{65D7077B-F199-BB4A-82B0-F838515DDC0F}" sibTransId="{A70AA450-B824-2C4B-9ACC-6315FF33EC62}"/>
    <dgm:cxn modelId="{977FD6BE-2302-8C47-B798-EF23F08F4FE1}" srcId="{447BAEE5-40F9-A94F-BB2B-366C72E5567A}" destId="{F2044894-0BD1-5641-91F6-4703E8A57D96}" srcOrd="3" destOrd="0" parTransId="{5A1E469A-1199-E148-82AA-F181F29322BB}" sibTransId="{F1A890D2-DB0D-AB40-853A-730F254C3BB4}"/>
    <dgm:cxn modelId="{51AD03F9-9975-A542-8F79-25932333907A}" type="presOf" srcId="{2E00E362-2688-044B-AA28-B76107AB4B81}" destId="{4C5CA903-B76D-D74B-A40D-8B34F9B91196}" srcOrd="0" destOrd="0" presId="urn:microsoft.com/office/officeart/2008/layout/CircularPictureCallout"/>
    <dgm:cxn modelId="{448F6798-5C17-1746-AF69-8722618E4EBE}" type="presOf" srcId="{447BAEE5-40F9-A94F-BB2B-366C72E5567A}" destId="{6F7DBAED-D5C1-A341-A846-3BD1963AEAB6}" srcOrd="0" destOrd="0" presId="urn:microsoft.com/office/officeart/2008/layout/CircularPictureCallout"/>
    <dgm:cxn modelId="{29566E62-8B44-E946-A2D0-162D675226A6}" type="presOf" srcId="{A70AA450-B824-2C4B-9ACC-6315FF33EC62}" destId="{CB7D57E9-D9A9-EE45-A4D5-013DD6535F50}" srcOrd="0" destOrd="0" presId="urn:microsoft.com/office/officeart/2008/layout/CircularPictureCallout"/>
    <dgm:cxn modelId="{787D3F37-1D3D-6343-936E-0CAA98EF708F}" type="presOf" srcId="{F2044894-0BD1-5641-91F6-4703E8A57D96}" destId="{B59AAC38-0769-4944-B998-9FEED599651A}" srcOrd="0" destOrd="0" presId="urn:microsoft.com/office/officeart/2008/layout/CircularPictureCallout"/>
    <dgm:cxn modelId="{0EB2D628-5E01-E249-8AEA-79D758662629}" type="presOf" srcId="{2BAE64FF-F134-314E-A10D-F8CCB5D9C46F}" destId="{3C540ED2-76D7-FC48-8005-794D8B54C090}" srcOrd="0" destOrd="0" presId="urn:microsoft.com/office/officeart/2008/layout/CircularPictureCallout"/>
    <dgm:cxn modelId="{EB2DD1D3-5AD0-C74E-B5DE-12ECBE625827}" type="presOf" srcId="{F822FE8A-C833-FF4E-97DA-794CFEE18946}" destId="{B78C1310-5AF2-F84E-894D-F89DBF661910}" srcOrd="0" destOrd="0" presId="urn:microsoft.com/office/officeart/2008/layout/CircularPictureCallout"/>
    <dgm:cxn modelId="{0CB88651-7776-BD47-B77E-74A85778B894}" srcId="{447BAEE5-40F9-A94F-BB2B-366C72E5567A}" destId="{F822FE8A-C833-FF4E-97DA-794CFEE18946}" srcOrd="1" destOrd="0" parTransId="{32FB2A42-A557-0F4B-B450-D7C23DB90BF1}" sibTransId="{2E00E362-2688-044B-AA28-B76107AB4B81}"/>
    <dgm:cxn modelId="{8C1ED7AD-4734-0F4E-8E5D-446588A3E739}" type="presOf" srcId="{F1A890D2-DB0D-AB40-853A-730F254C3BB4}" destId="{089969E5-623C-6F43-925D-5BA5EACF3F54}" srcOrd="0" destOrd="0" presId="urn:microsoft.com/office/officeart/2008/layout/CircularPictureCallout"/>
    <dgm:cxn modelId="{0D91A01E-0C26-0640-A55E-9EE92BE4442D}" type="presParOf" srcId="{6F7DBAED-D5C1-A341-A846-3BD1963AEAB6}" destId="{37E652A5-1618-5340-8D0D-3A75237941C5}" srcOrd="0" destOrd="0" presId="urn:microsoft.com/office/officeart/2008/layout/CircularPictureCallout"/>
    <dgm:cxn modelId="{16A07EBB-CBD5-3A42-A942-784A893F2EB8}" type="presParOf" srcId="{37E652A5-1618-5340-8D0D-3A75237941C5}" destId="{C83D5B9F-F8CF-4A4F-BE29-DB3A9DE8BB80}" srcOrd="0" destOrd="0" presId="urn:microsoft.com/office/officeart/2008/layout/CircularPictureCallout"/>
    <dgm:cxn modelId="{6B4DECA1-263D-FA47-8BAB-2D2C5B1EDE3F}" type="presParOf" srcId="{C83D5B9F-F8CF-4A4F-BE29-DB3A9DE8BB80}" destId="{EEB015EC-8A74-6D4F-85A7-DFC7D2D5C1DB}" srcOrd="0" destOrd="0" presId="urn:microsoft.com/office/officeart/2008/layout/CircularPictureCallout"/>
    <dgm:cxn modelId="{6A5BF1D6-362D-CE4A-BBBF-1FE2033FFE18}" type="presParOf" srcId="{37E652A5-1618-5340-8D0D-3A75237941C5}" destId="{B5DFD46A-DD99-C543-97EF-C76827BF6C03}" srcOrd="1" destOrd="0" presId="urn:microsoft.com/office/officeart/2008/layout/CircularPictureCallout"/>
    <dgm:cxn modelId="{870226ED-A7D6-C340-B25E-F3C2091AA534}" type="presParOf" srcId="{37E652A5-1618-5340-8D0D-3A75237941C5}" destId="{D3A5CC7C-B749-9343-9D35-43C067C76309}" srcOrd="2" destOrd="0" presId="urn:microsoft.com/office/officeart/2008/layout/CircularPictureCallout"/>
    <dgm:cxn modelId="{B66D33BA-B578-9B4B-AF53-66FB04BDC0DF}" type="presParOf" srcId="{D3A5CC7C-B749-9343-9D35-43C067C76309}" destId="{4C5CA903-B76D-D74B-A40D-8B34F9B91196}" srcOrd="0" destOrd="0" presId="urn:microsoft.com/office/officeart/2008/layout/CircularPictureCallout"/>
    <dgm:cxn modelId="{75C2A13A-1778-9948-8C27-B6E9998BCA4F}" type="presParOf" srcId="{37E652A5-1618-5340-8D0D-3A75237941C5}" destId="{76F0A93A-813F-9E4E-B01F-706F948F0C2F}" srcOrd="3" destOrd="0" presId="urn:microsoft.com/office/officeart/2008/layout/CircularPictureCallout"/>
    <dgm:cxn modelId="{8CC67949-8A0D-E343-B498-D6E2FC96E581}" type="presParOf" srcId="{37E652A5-1618-5340-8D0D-3A75237941C5}" destId="{6518C728-73E7-134C-ABF9-F140FE292156}" srcOrd="4" destOrd="0" presId="urn:microsoft.com/office/officeart/2008/layout/CircularPictureCallout"/>
    <dgm:cxn modelId="{A42953F5-9B35-814E-A365-5695061C3F03}" type="presParOf" srcId="{6518C728-73E7-134C-ABF9-F140FE292156}" destId="{B78C1310-5AF2-F84E-894D-F89DBF661910}" srcOrd="0" destOrd="0" presId="urn:microsoft.com/office/officeart/2008/layout/CircularPictureCallout"/>
    <dgm:cxn modelId="{6E363F78-F3F0-8C47-A63F-38E7FA7FA0C5}" type="presParOf" srcId="{37E652A5-1618-5340-8D0D-3A75237941C5}" destId="{C7690B5B-7527-7E4D-9162-BC5580B3115E}" srcOrd="5" destOrd="0" presId="urn:microsoft.com/office/officeart/2008/layout/CircularPictureCallout"/>
    <dgm:cxn modelId="{FD272BA5-2DA2-8644-A0B0-845C6E1F955F}" type="presParOf" srcId="{C7690B5B-7527-7E4D-9162-BC5580B3115E}" destId="{CB7D57E9-D9A9-EE45-A4D5-013DD6535F50}" srcOrd="0" destOrd="0" presId="urn:microsoft.com/office/officeart/2008/layout/CircularPictureCallout"/>
    <dgm:cxn modelId="{F9E13B64-CCB1-B543-841A-1EC0C02AE007}" type="presParOf" srcId="{37E652A5-1618-5340-8D0D-3A75237941C5}" destId="{B2663BE4-1CD5-454D-9E40-58070F10B539}" srcOrd="6" destOrd="0" presId="urn:microsoft.com/office/officeart/2008/layout/CircularPictureCallout"/>
    <dgm:cxn modelId="{D3D8DF0D-A8F5-B645-9F7C-E2D09CBDDCD8}" type="presParOf" srcId="{37E652A5-1618-5340-8D0D-3A75237941C5}" destId="{AEF1CD6E-34B8-3D45-BB7F-1370785BE7EF}" srcOrd="7" destOrd="0" presId="urn:microsoft.com/office/officeart/2008/layout/CircularPictureCallout"/>
    <dgm:cxn modelId="{6EE154CA-E21B-7B46-A717-37E676DBE341}" type="presParOf" srcId="{AEF1CD6E-34B8-3D45-BB7F-1370785BE7EF}" destId="{3C540ED2-76D7-FC48-8005-794D8B54C090}" srcOrd="0" destOrd="0" presId="urn:microsoft.com/office/officeart/2008/layout/CircularPictureCallout"/>
    <dgm:cxn modelId="{5CE01CA8-C8F3-C04F-8582-4450C0EA8F50}" type="presParOf" srcId="{37E652A5-1618-5340-8D0D-3A75237941C5}" destId="{2187344A-6DB7-1C44-B11A-514562AAA319}" srcOrd="8" destOrd="0" presId="urn:microsoft.com/office/officeart/2008/layout/CircularPictureCallout"/>
    <dgm:cxn modelId="{4F8B7F7F-30F3-084C-B54C-B4B6210BB96B}" type="presParOf" srcId="{2187344A-6DB7-1C44-B11A-514562AAA319}" destId="{089969E5-623C-6F43-925D-5BA5EACF3F54}" srcOrd="0" destOrd="0" presId="urn:microsoft.com/office/officeart/2008/layout/CircularPictureCallout"/>
    <dgm:cxn modelId="{2CD1A2EE-476F-8546-BEAA-BDDA1296610B}" type="presParOf" srcId="{37E652A5-1618-5340-8D0D-3A75237941C5}" destId="{B87E21DE-0259-CE43-A119-1F55D56E6CFA}" srcOrd="9" destOrd="0" presId="urn:microsoft.com/office/officeart/2008/layout/CircularPictureCallout"/>
    <dgm:cxn modelId="{C5272666-41AE-D145-A633-608AF5392CB9}" type="presParOf" srcId="{37E652A5-1618-5340-8D0D-3A75237941C5}" destId="{10FD2F40-1447-5F40-916D-0271DFEC9FD2}" srcOrd="10" destOrd="0" presId="urn:microsoft.com/office/officeart/2008/layout/CircularPictureCallout"/>
    <dgm:cxn modelId="{379A5699-1025-4946-B87B-EBE92231D78A}" type="presParOf" srcId="{10FD2F40-1447-5F40-916D-0271DFEC9FD2}" destId="{B59AAC38-0769-4944-B998-9FEED599651A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7E21DE-0259-CE43-A119-1F55D56E6CFA}">
      <dsp:nvSpPr>
        <dsp:cNvPr id="0" name=""/>
        <dsp:cNvSpPr/>
      </dsp:nvSpPr>
      <dsp:spPr>
        <a:xfrm>
          <a:off x="1808122" y="2635650"/>
          <a:ext cx="3113168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663BE4-1CD5-454D-9E40-58070F10B539}">
      <dsp:nvSpPr>
        <dsp:cNvPr id="0" name=""/>
        <dsp:cNvSpPr/>
      </dsp:nvSpPr>
      <dsp:spPr>
        <a:xfrm>
          <a:off x="1808122" y="1550382"/>
          <a:ext cx="2666657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F0A93A-813F-9E4E-B01F-706F948F0C2F}">
      <dsp:nvSpPr>
        <dsp:cNvPr id="0" name=""/>
        <dsp:cNvSpPr/>
      </dsp:nvSpPr>
      <dsp:spPr>
        <a:xfrm>
          <a:off x="1808122" y="465114"/>
          <a:ext cx="3113168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B015EC-8A74-6D4F-85A7-DFC7D2D5C1DB}">
      <dsp:nvSpPr>
        <dsp:cNvPr id="0" name=""/>
        <dsp:cNvSpPr/>
      </dsp:nvSpPr>
      <dsp:spPr>
        <a:xfrm>
          <a:off x="198128" y="335223"/>
          <a:ext cx="3566344" cy="2430379"/>
        </a:xfrm>
        <a:prstGeom prst="re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252" r="-2252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DFD46A-DD99-C543-97EF-C76827BF6C03}">
      <dsp:nvSpPr>
        <dsp:cNvPr id="0" name=""/>
        <dsp:cNvSpPr/>
      </dsp:nvSpPr>
      <dsp:spPr>
        <a:xfrm>
          <a:off x="34961" y="2150795"/>
          <a:ext cx="1740079" cy="45295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 dirty="0">
            <a:solidFill>
              <a:schemeClr val="bg2"/>
            </a:solidFill>
          </a:endParaRPr>
        </a:p>
      </dsp:txBody>
      <dsp:txXfrm>
        <a:off x="34961" y="2150795"/>
        <a:ext cx="1740079" cy="452952"/>
      </dsp:txXfrm>
    </dsp:sp>
    <dsp:sp modelId="{4C5CA903-B76D-D74B-A40D-8B34F9B91196}">
      <dsp:nvSpPr>
        <dsp:cNvPr id="0" name=""/>
        <dsp:cNvSpPr/>
      </dsp:nvSpPr>
      <dsp:spPr>
        <a:xfrm>
          <a:off x="4456176" y="0"/>
          <a:ext cx="930229" cy="930229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8C1310-5AF2-F84E-894D-F89DBF661910}">
      <dsp:nvSpPr>
        <dsp:cNvPr id="0" name=""/>
        <dsp:cNvSpPr/>
      </dsp:nvSpPr>
      <dsp:spPr>
        <a:xfrm>
          <a:off x="5386405" y="0"/>
          <a:ext cx="2167061" cy="930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0" rIns="6858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More fans = more handle for live racing product at tracks</a:t>
          </a:r>
          <a:endParaRPr lang="en-US" sz="1800" kern="1200" dirty="0"/>
        </a:p>
      </dsp:txBody>
      <dsp:txXfrm>
        <a:off x="5386405" y="0"/>
        <a:ext cx="2167061" cy="930229"/>
      </dsp:txXfrm>
    </dsp:sp>
    <dsp:sp modelId="{CB7D57E9-D9A9-EE45-A4D5-013DD6535F50}">
      <dsp:nvSpPr>
        <dsp:cNvPr id="0" name=""/>
        <dsp:cNvSpPr/>
      </dsp:nvSpPr>
      <dsp:spPr>
        <a:xfrm>
          <a:off x="4054791" y="1085267"/>
          <a:ext cx="930229" cy="930229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40ED2-76D7-FC48-8005-794D8B54C090}">
      <dsp:nvSpPr>
        <dsp:cNvPr id="0" name=""/>
        <dsp:cNvSpPr/>
      </dsp:nvSpPr>
      <dsp:spPr>
        <a:xfrm>
          <a:off x="4964845" y="1085267"/>
          <a:ext cx="3738353" cy="930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0" rIns="6858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More handle = larger purses for horsemen</a:t>
          </a:r>
          <a:endParaRPr lang="en-US" sz="1800" kern="1200" dirty="0"/>
        </a:p>
      </dsp:txBody>
      <dsp:txXfrm>
        <a:off x="4964845" y="1085267"/>
        <a:ext cx="3738353" cy="930229"/>
      </dsp:txXfrm>
    </dsp:sp>
    <dsp:sp modelId="{089969E5-623C-6F43-925D-5BA5EACF3F54}">
      <dsp:nvSpPr>
        <dsp:cNvPr id="0" name=""/>
        <dsp:cNvSpPr/>
      </dsp:nvSpPr>
      <dsp:spPr>
        <a:xfrm>
          <a:off x="4456176" y="2170535"/>
          <a:ext cx="930229" cy="930229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9AAC38-0769-4944-B998-9FEED599651A}">
      <dsp:nvSpPr>
        <dsp:cNvPr id="0" name=""/>
        <dsp:cNvSpPr/>
      </dsp:nvSpPr>
      <dsp:spPr>
        <a:xfrm>
          <a:off x="5386405" y="2170535"/>
          <a:ext cx="2569196" cy="930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0" rIns="6858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0000"/>
              </a:solidFill>
            </a:rPr>
            <a:t>Larger</a:t>
          </a:r>
          <a:r>
            <a:rPr lang="en-US" sz="1800" kern="1200" dirty="0" smtClean="0"/>
            <a:t> Purses support agricultural programs and the people they employ</a:t>
          </a:r>
          <a:endParaRPr lang="en-US" sz="1800" kern="1200" dirty="0"/>
        </a:p>
      </dsp:txBody>
      <dsp:txXfrm>
        <a:off x="5386405" y="2170535"/>
        <a:ext cx="2569196" cy="9302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0B58B1-1DE0-7C42-AE19-7A9D8C95AB02}" type="datetimeFigureOut">
              <a:rPr lang="en-US" smtClean="0"/>
              <a:t>9/24/2015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11E4E-AB75-AB42-89EF-CC9AF82138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271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11E4E-AB75-AB42-89EF-CC9AF82138E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783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11E4E-AB75-AB42-89EF-CC9AF82138E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992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00126" y="2299888"/>
            <a:ext cx="3858074" cy="991361"/>
          </a:xfrm>
        </p:spPr>
        <p:txBody>
          <a:bodyPr>
            <a:noAutofit/>
          </a:bodyPr>
          <a:lstStyle>
            <a:lvl1pPr algn="l"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00126" y="3459832"/>
            <a:ext cx="3172274" cy="769268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92708" y="702364"/>
            <a:ext cx="3664319" cy="856149"/>
          </a:xfrm>
          <a:prstGeom prst="rect">
            <a:avLst/>
          </a:prstGeom>
        </p:spPr>
      </p:pic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199" y="4767263"/>
            <a:ext cx="3222901" cy="2738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© 2015 Sportech, Inc.  All Rights Reserved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498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597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80188" y="4556210"/>
            <a:ext cx="1806612" cy="42210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179390" y="1046163"/>
            <a:ext cx="8785225" cy="0"/>
          </a:xfrm>
          <a:prstGeom prst="line">
            <a:avLst/>
          </a:prstGeom>
          <a:ln>
            <a:solidFill>
              <a:srgbClr val="B2B2B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79390" y="233363"/>
            <a:ext cx="8785225" cy="0"/>
          </a:xfrm>
          <a:prstGeom prst="line">
            <a:avLst/>
          </a:prstGeom>
          <a:ln>
            <a:solidFill>
              <a:srgbClr val="B2B2B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199" y="4767263"/>
            <a:ext cx="3222901" cy="2738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© 2015 Sportech, Inc.  All Rights Reserved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820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2313" y="1130439"/>
            <a:ext cx="3664319" cy="856149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199" y="4767263"/>
            <a:ext cx="3222901" cy="2738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© 2015 Sportech, Inc.  All Rights Reserved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849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40092"/>
            <a:ext cx="4038600" cy="2545556"/>
          </a:xfrm>
        </p:spPr>
        <p:txBody>
          <a:bodyPr/>
          <a:lstStyle>
            <a:lvl1pPr>
              <a:buClr>
                <a:schemeClr val="bg1"/>
              </a:buClr>
              <a:defRPr sz="2800"/>
            </a:lvl1pPr>
            <a:lvl2pPr>
              <a:buClr>
                <a:schemeClr val="bg1"/>
              </a:buCl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40092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80188" y="4556210"/>
            <a:ext cx="1806612" cy="42210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179390" y="1046163"/>
            <a:ext cx="8785225" cy="0"/>
          </a:xfrm>
          <a:prstGeom prst="line">
            <a:avLst/>
          </a:prstGeom>
          <a:ln>
            <a:solidFill>
              <a:srgbClr val="B2B2B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179390" y="233363"/>
            <a:ext cx="8785225" cy="0"/>
          </a:xfrm>
          <a:prstGeom prst="line">
            <a:avLst/>
          </a:prstGeom>
          <a:ln>
            <a:solidFill>
              <a:srgbClr val="B2B2B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57199" y="4767263"/>
            <a:ext cx="3222901" cy="2738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© 2015 Sportech, Inc.  All Rights Reserved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676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80188" y="4556210"/>
            <a:ext cx="1806612" cy="422105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179390" y="1046163"/>
            <a:ext cx="8785225" cy="0"/>
          </a:xfrm>
          <a:prstGeom prst="line">
            <a:avLst/>
          </a:prstGeom>
          <a:ln>
            <a:solidFill>
              <a:srgbClr val="B2B2B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179390" y="233363"/>
            <a:ext cx="8785225" cy="0"/>
          </a:xfrm>
          <a:prstGeom prst="line">
            <a:avLst/>
          </a:prstGeom>
          <a:ln>
            <a:solidFill>
              <a:srgbClr val="B2B2B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199" y="4767263"/>
            <a:ext cx="3222901" cy="2738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© 2015 Sportech, Inc.  All Rights Reserved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405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80188" y="4556210"/>
            <a:ext cx="1806612" cy="422105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179390" y="1046163"/>
            <a:ext cx="8785225" cy="0"/>
          </a:xfrm>
          <a:prstGeom prst="line">
            <a:avLst/>
          </a:prstGeom>
          <a:ln>
            <a:solidFill>
              <a:srgbClr val="B2B2B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179390" y="233363"/>
            <a:ext cx="8785225" cy="0"/>
          </a:xfrm>
          <a:prstGeom prst="line">
            <a:avLst/>
          </a:prstGeom>
          <a:ln>
            <a:solidFill>
              <a:srgbClr val="B2B2B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199" y="4767263"/>
            <a:ext cx="3222901" cy="2738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© 2015 Sportech, Inc.  All Rights Reserved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752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80188" y="4556210"/>
            <a:ext cx="1806612" cy="422105"/>
          </a:xfrm>
          <a:prstGeom prst="rect">
            <a:avLst/>
          </a:prstGeom>
        </p:spPr>
      </p:pic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199" y="4767263"/>
            <a:ext cx="3222901" cy="2738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© 2015 Sportech, Inc.  All Rights Reserved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979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21473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14738"/>
            <a:ext cx="5111750" cy="3379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249891"/>
            <a:ext cx="3008313" cy="234473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80188" y="4556210"/>
            <a:ext cx="1806612" cy="42210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179390" y="1046163"/>
            <a:ext cx="8785225" cy="0"/>
          </a:xfrm>
          <a:prstGeom prst="line">
            <a:avLst/>
          </a:prstGeom>
          <a:ln>
            <a:solidFill>
              <a:srgbClr val="B2B2B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179390" y="233363"/>
            <a:ext cx="8785225" cy="0"/>
          </a:xfrm>
          <a:prstGeom prst="line">
            <a:avLst/>
          </a:prstGeom>
          <a:ln>
            <a:solidFill>
              <a:srgbClr val="B2B2B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199" y="4767263"/>
            <a:ext cx="3222901" cy="2738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© 2015 Sportech, Inc.  All Rights Reserved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290513" y="330200"/>
            <a:ext cx="8674100" cy="609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867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199" y="4767263"/>
            <a:ext cx="3222901" cy="2738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© 2015 Sportech, Inc.  All Rights Reserved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33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37424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00000"/>
        </a:buClr>
        <a:buFont typeface="Arial"/>
        <a:buChar char="•"/>
        <a:defRPr sz="3200" kern="1200">
          <a:solidFill>
            <a:srgbClr val="37424A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C00000"/>
        </a:buClr>
        <a:buFont typeface="Arial"/>
        <a:buChar char="–"/>
        <a:defRPr sz="2800" kern="1200">
          <a:solidFill>
            <a:srgbClr val="37424A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00000"/>
        </a:buClr>
        <a:buFont typeface="Arial"/>
        <a:buChar char="•"/>
        <a:defRPr sz="2400" kern="1200">
          <a:solidFill>
            <a:srgbClr val="37424A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37424A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37424A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41474" y="1633603"/>
            <a:ext cx="5621801" cy="991361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95232C"/>
                </a:solidFill>
                <a:latin typeface="Arial"/>
                <a:ea typeface="+mn-ea"/>
                <a:cs typeface="Arial"/>
              </a:rPr>
              <a:t>Off-Track Pari-Mutuel Facilities</a:t>
            </a:r>
            <a:endParaRPr lang="en-US" sz="2400" b="1" dirty="0">
              <a:solidFill>
                <a:srgbClr val="95232C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1474" y="2508570"/>
            <a:ext cx="4858406" cy="1028568"/>
          </a:xfrm>
        </p:spPr>
        <p:txBody>
          <a:bodyPr/>
          <a:lstStyle/>
          <a:p>
            <a:r>
              <a:rPr lang="en-US" sz="1800" dirty="0">
                <a:latin typeface="Arial"/>
                <a:cs typeface="Arial"/>
              </a:rPr>
              <a:t>Presentation to </a:t>
            </a:r>
            <a:r>
              <a:rPr lang="en-US" sz="1800" dirty="0" smtClean="0">
                <a:latin typeface="Arial"/>
                <a:cs typeface="Arial"/>
              </a:rPr>
              <a:t>the Georgia Senate and House Preservation of the HOPE Scholarship Program Study Committee</a:t>
            </a:r>
            <a:endParaRPr lang="en-US" sz="1800" dirty="0">
              <a:latin typeface="Arial"/>
              <a:cs typeface="Arial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941475" y="4403542"/>
            <a:ext cx="2171736" cy="3677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C00000"/>
              </a:buClr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rgbClr val="C00000"/>
              </a:buClr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rgbClr val="C00000"/>
              </a:buClr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latin typeface="Arial"/>
                <a:cs typeface="Arial"/>
              </a:rPr>
              <a:t>September 15, 2015</a:t>
            </a:r>
            <a:endParaRPr lang="en-US" sz="1400" dirty="0">
              <a:latin typeface="Arial"/>
              <a:cs typeface="Arial"/>
            </a:endParaRPr>
          </a:p>
        </p:txBody>
      </p:sp>
      <p:pic>
        <p:nvPicPr>
          <p:cNvPr id="4" name="Picture 3" descr="BCJuvenileFilliesTurf_Chriselliam3_sd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700471" cy="5143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4914559"/>
            <a:ext cx="19361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rgbClr val="37424A"/>
                </a:solidFill>
              </a:rPr>
              <a:t>© 2015 Sportech, Inc.  All Rights Reserved</a:t>
            </a:r>
            <a:endParaRPr lang="en-US" sz="800" dirty="0">
              <a:solidFill>
                <a:srgbClr val="37424A"/>
              </a:solidFill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941475" y="3769711"/>
            <a:ext cx="4858406" cy="6045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C00000"/>
              </a:buClr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rgbClr val="C00000"/>
              </a:buClr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rgbClr val="C00000"/>
              </a:buClr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latin typeface="Arial"/>
                <a:cs typeface="Arial"/>
              </a:rPr>
              <a:t>Michele Fischer, Vice President </a:t>
            </a:r>
            <a:r>
              <a:rPr lang="en-US" sz="1600" dirty="0">
                <a:latin typeface="Arial"/>
                <a:cs typeface="Arial"/>
              </a:rPr>
              <a:t>Sales &amp; Business Development – The Americas</a:t>
            </a:r>
          </a:p>
        </p:txBody>
      </p:sp>
    </p:spTree>
    <p:extLst>
      <p:ext uri="{BB962C8B-B14F-4D97-AF65-F5344CB8AC3E}">
        <p14:creationId xmlns:p14="http://schemas.microsoft.com/office/powerpoint/2010/main" val="40666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1130"/>
            <a:ext cx="9144000" cy="3911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4914559"/>
            <a:ext cx="19361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rgbClr val="37424A"/>
                </a:solidFill>
              </a:rPr>
              <a:t>© 2015 Sportech, Inc.  All Rights Reserved</a:t>
            </a:r>
            <a:endParaRPr lang="en-US" sz="8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6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ortech PLC Family of Companie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465" y="99397"/>
            <a:ext cx="6220142" cy="45830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4914559"/>
            <a:ext cx="19361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rgbClr val="37424A"/>
                </a:solidFill>
              </a:rPr>
              <a:t>© 2015 Sportech, Inc.  All Rights Reserved</a:t>
            </a:r>
            <a:endParaRPr lang="en-US" sz="8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2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83893"/>
            <a:ext cx="8499061" cy="85725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Sportech is one of the world’s Leading pari-mutuel betting operators and technology providers</a:t>
            </a:r>
            <a:endParaRPr lang="en-US" sz="24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358347"/>
            <a:ext cx="8229600" cy="3236275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/>
              <a:t>Operate in highly-regulated markets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Presence in 38 U.S. States 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Customers in 34 Countries 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1,000 </a:t>
            </a:r>
            <a:r>
              <a:rPr lang="en-US" sz="2400" dirty="0"/>
              <a:t>Employees </a:t>
            </a:r>
            <a:r>
              <a:rPr lang="en-US" sz="2400" dirty="0" smtClean="0"/>
              <a:t>worldwide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Our systems process over $13 billion in global wagering annually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4914559"/>
            <a:ext cx="19361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rgbClr val="37424A"/>
                </a:solidFill>
              </a:rPr>
              <a:t>© 2015 Sportech, Inc.  All Rights Reserved</a:t>
            </a:r>
            <a:endParaRPr lang="en-US" sz="8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11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portech Key Business Offices Map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570" y="455542"/>
            <a:ext cx="7303604" cy="39995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60435" y="227693"/>
            <a:ext cx="25205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37424A"/>
                </a:solidFill>
              </a:rPr>
              <a:t>Sportech has 10 business, technical, and operational offices </a:t>
            </a:r>
            <a:r>
              <a:rPr lang="en-US" sz="2000" dirty="0">
                <a:solidFill>
                  <a:srgbClr val="37424A"/>
                </a:solidFill>
              </a:rPr>
              <a:t>in 6 </a:t>
            </a:r>
            <a:r>
              <a:rPr lang="en-US" sz="2000" dirty="0" smtClean="0">
                <a:solidFill>
                  <a:srgbClr val="37424A"/>
                </a:solidFill>
              </a:rPr>
              <a:t>countries, with 3 of those being our key HQ locations</a:t>
            </a:r>
            <a:endParaRPr lang="en-US" sz="2000" dirty="0">
              <a:solidFill>
                <a:srgbClr val="37424A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914559"/>
            <a:ext cx="19361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rgbClr val="37424A"/>
                </a:solidFill>
              </a:rPr>
              <a:t>© 2015 Sportech, Inc.  All Rights Reserved</a:t>
            </a:r>
            <a:endParaRPr lang="en-US" sz="8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8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Sportech in Georgia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76863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Corporate citizen since 2003</a:t>
            </a:r>
          </a:p>
          <a:p>
            <a:r>
              <a:rPr lang="en-US" dirty="0" smtClean="0"/>
              <a:t>Site of our global technology </a:t>
            </a:r>
            <a:r>
              <a:rPr lang="en-US" dirty="0"/>
              <a:t>headquarters </a:t>
            </a:r>
            <a:endParaRPr lang="en-US" dirty="0" smtClean="0"/>
          </a:p>
          <a:p>
            <a:pPr lvl="1"/>
            <a:r>
              <a:rPr lang="en-US" dirty="0" smtClean="0"/>
              <a:t>46 technology and professional jobs with </a:t>
            </a:r>
            <a:r>
              <a:rPr lang="en-US" dirty="0"/>
              <a:t>a combined annual salary of $</a:t>
            </a:r>
            <a:r>
              <a:rPr lang="en-US" dirty="0" smtClean="0"/>
              <a:t>4.3 </a:t>
            </a:r>
            <a:r>
              <a:rPr lang="en-US" dirty="0"/>
              <a:t>million</a:t>
            </a:r>
          </a:p>
          <a:p>
            <a:pPr lvl="2"/>
            <a:r>
              <a:rPr lang="en-US" dirty="0" smtClean="0"/>
              <a:t>CTO, Software Architects, Software Developers, Quality Assurance, Project Management</a:t>
            </a:r>
          </a:p>
          <a:p>
            <a:pPr lvl="2"/>
            <a:r>
              <a:rPr lang="en-US" dirty="0" smtClean="0"/>
              <a:t>Financial Director and Division Accounting Group</a:t>
            </a:r>
          </a:p>
          <a:p>
            <a:pPr lvl="2"/>
            <a:r>
              <a:rPr lang="en-US" dirty="0" smtClean="0"/>
              <a:t>VP Engineering and Terminal design and Engineering group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National Parts Depot and Warehouse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18,000 </a:t>
            </a:r>
            <a:r>
              <a:rPr lang="en-US" dirty="0"/>
              <a:t>square foot office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$160,000 in annual lease and facility-related spending </a:t>
            </a:r>
          </a:p>
          <a:p>
            <a:r>
              <a:rPr lang="en-US" dirty="0" smtClean="0"/>
              <a:t>$215,000 in annual overhead costs for the Georgia facility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914559"/>
            <a:ext cx="19361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rgbClr val="37424A"/>
                </a:solidFill>
              </a:rPr>
              <a:t>© 2015 Sportech, Inc.  All Rights Reserved</a:t>
            </a:r>
            <a:endParaRPr lang="en-US" sz="8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6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OTB’s Role in Racing’s Ecosystem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00823506"/>
              </p:ext>
            </p:extLst>
          </p:nvPr>
        </p:nvGraphicFramePr>
        <p:xfrm>
          <a:off x="206297" y="1308640"/>
          <a:ext cx="8703199" cy="3100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6043" y="4138653"/>
            <a:ext cx="4055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dirty="0">
                <a:solidFill>
                  <a:srgbClr val="000000"/>
                </a:solidFill>
              </a:rPr>
              <a:t>OTB Venues offer convenience to </a:t>
            </a:r>
            <a:r>
              <a:rPr lang="en-US" dirty="0" smtClean="0">
                <a:solidFill>
                  <a:srgbClr val="000000"/>
                </a:solidFill>
              </a:rPr>
              <a:t>players and </a:t>
            </a:r>
            <a:r>
              <a:rPr lang="en-US" dirty="0">
                <a:solidFill>
                  <a:srgbClr val="000000"/>
                </a:solidFill>
              </a:rPr>
              <a:t>help bring new fans to the </a:t>
            </a:r>
            <a:r>
              <a:rPr lang="en-US" dirty="0" smtClean="0">
                <a:solidFill>
                  <a:srgbClr val="000000"/>
                </a:solidFill>
              </a:rPr>
              <a:t>sport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914559"/>
            <a:ext cx="19361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rgbClr val="37424A"/>
                </a:solidFill>
              </a:rPr>
              <a:t>© 2015 Sportech, Inc.  All Rights Reserved</a:t>
            </a:r>
            <a:endParaRPr lang="en-US" sz="8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1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map5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5050" y="1137437"/>
            <a:ext cx="5111750" cy="337988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214738"/>
            <a:ext cx="3008313" cy="3787958"/>
          </a:xfrm>
        </p:spPr>
        <p:txBody>
          <a:bodyPr>
            <a:normAutofit fontScale="85000" lnSpcReduction="10000"/>
          </a:bodyPr>
          <a:lstStyle/>
          <a:p>
            <a:pPr marL="285750" indent="-285750">
              <a:buFont typeface="Arial"/>
              <a:buChar char="•"/>
            </a:pPr>
            <a:r>
              <a:rPr lang="en-US" sz="1800" dirty="0"/>
              <a:t>Exclusive provider of pari-mutuel wagering </a:t>
            </a:r>
            <a:r>
              <a:rPr lang="en-US" sz="1800" dirty="0" smtClean="0"/>
              <a:t>services in CT since 1993</a:t>
            </a:r>
            <a:endParaRPr lang="en-US" sz="1800" dirty="0"/>
          </a:p>
          <a:p>
            <a:pPr marL="285750" indent="-285750">
              <a:buFont typeface="Arial"/>
              <a:buChar char="•"/>
            </a:pPr>
            <a:r>
              <a:rPr lang="en-US" sz="1800" dirty="0" smtClean="0"/>
              <a:t>18 </a:t>
            </a:r>
            <a:r>
              <a:rPr lang="en-US" sz="1800" dirty="0"/>
              <a:t>licenses to operate </a:t>
            </a:r>
            <a:r>
              <a:rPr lang="en-US" sz="1800" dirty="0" smtClean="0"/>
              <a:t>venues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15 deployed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New venue under construction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800" dirty="0" smtClean="0"/>
              <a:t>Exclusive </a:t>
            </a:r>
            <a:r>
              <a:rPr lang="en-US" sz="1800" dirty="0"/>
              <a:t>license for Advance Deposit Wagering  </a:t>
            </a:r>
            <a:r>
              <a:rPr lang="en-US" sz="1800" dirty="0" smtClean="0"/>
              <a:t>(Phone &amp; Internet</a:t>
            </a:r>
            <a:r>
              <a:rPr lang="en-US" sz="1800" dirty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/>
              <a:t>Regulated </a:t>
            </a:r>
            <a:r>
              <a:rPr lang="en-US" sz="1800" dirty="0"/>
              <a:t>by CT Department of Consumer </a:t>
            </a:r>
            <a:r>
              <a:rPr lang="en-US" sz="1800" dirty="0" smtClean="0"/>
              <a:t>Protection and approved by local municipalities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/>
              <a:t>Provider of wagering services at the Mohegan Sun Casino since </a:t>
            </a:r>
            <a:r>
              <a:rPr lang="en-US" sz="1800" dirty="0" smtClean="0"/>
              <a:t>1998</a:t>
            </a:r>
            <a:endParaRPr lang="en-US" sz="1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57201" y="186636"/>
            <a:ext cx="8674100" cy="609600"/>
          </a:xfrm>
        </p:spPr>
        <p:txBody>
          <a:bodyPr>
            <a:noAutofit/>
          </a:bodyPr>
          <a:lstStyle/>
          <a:p>
            <a:r>
              <a:rPr lang="en-US" sz="4400" dirty="0" smtClean="0"/>
              <a:t>Sportech in Connecticut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914559"/>
            <a:ext cx="19361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rgbClr val="37424A"/>
                </a:solidFill>
              </a:rPr>
              <a:t>© 2015 Sportech, Inc.  All Rights Reserved</a:t>
            </a:r>
            <a:endParaRPr lang="en-US" sz="8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01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Impact in Connecticut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791759" y="1340091"/>
            <a:ext cx="4038600" cy="3077299"/>
          </a:xfrm>
        </p:spPr>
        <p:txBody>
          <a:bodyPr>
            <a:normAutofit fontScale="550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350 employees with a combined annual </a:t>
            </a:r>
            <a:r>
              <a:rPr lang="en-US" dirty="0" smtClean="0"/>
              <a:t>payroll of over $10 million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 smtClean="0"/>
              <a:t>Operations spending $2.8 million per annum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Property costs of $3.2 million per annum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Advertising and </a:t>
            </a:r>
            <a:r>
              <a:rPr lang="en-US" dirty="0" smtClean="0"/>
              <a:t>Promotion spending over $1 million per annum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Payments into Responsible Gaming funds $227K per annum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 smtClean="0"/>
              <a:t>State and Municipal taxes paid $6.3 million per annum</a:t>
            </a:r>
          </a:p>
          <a:p>
            <a:r>
              <a:rPr lang="en-US" b="1" dirty="0" smtClean="0"/>
              <a:t>TOTAL ANNUAL SPENDING &gt;$24 MILLION</a:t>
            </a:r>
            <a:endParaRPr lang="en-US" b="1" dirty="0"/>
          </a:p>
          <a:p>
            <a:endParaRPr lang="en-US" dirty="0"/>
          </a:p>
        </p:txBody>
      </p:sp>
      <p:pic>
        <p:nvPicPr>
          <p:cNvPr id="11" name="Content Placeholder 10" descr="Bobby V-92-2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9631" y="1450526"/>
            <a:ext cx="4356602" cy="2745995"/>
          </a:xfrm>
        </p:spPr>
      </p:pic>
      <p:sp>
        <p:nvSpPr>
          <p:cNvPr id="5" name="TextBox 4"/>
          <p:cNvSpPr txBox="1"/>
          <p:nvPr/>
        </p:nvSpPr>
        <p:spPr>
          <a:xfrm>
            <a:off x="0" y="4914559"/>
            <a:ext cx="19361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rgbClr val="37424A"/>
                </a:solidFill>
              </a:rPr>
              <a:t>© 2015 Sportech, Inc.  All Rights Reserved</a:t>
            </a:r>
            <a:endParaRPr lang="en-US" sz="8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16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Sportech’s Philosophy for Venues</a:t>
            </a:r>
            <a:endParaRPr lang="en-US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98174" y="1247913"/>
            <a:ext cx="4197626" cy="3798957"/>
          </a:xfrm>
        </p:spPr>
        <p:txBody>
          <a:bodyPr>
            <a:noAutofit/>
          </a:bodyPr>
          <a:lstStyle/>
          <a:p>
            <a:r>
              <a:rPr lang="en-US" sz="1700" dirty="0"/>
              <a:t>Promote </a:t>
            </a:r>
            <a:r>
              <a:rPr lang="en-US" sz="1700" dirty="0" smtClean="0"/>
              <a:t>live racing by </a:t>
            </a:r>
            <a:r>
              <a:rPr lang="en-US" sz="1700" dirty="0"/>
              <a:t>increasing exposure </a:t>
            </a:r>
            <a:r>
              <a:rPr lang="en-US" sz="1700" dirty="0" smtClean="0"/>
              <a:t>to current and new fans</a:t>
            </a:r>
            <a:endParaRPr lang="en-US" sz="1700" dirty="0"/>
          </a:p>
          <a:p>
            <a:r>
              <a:rPr lang="en-US" sz="1700" dirty="0" smtClean="0"/>
              <a:t>Provide a comfortable, enjoyable spaces in which to enjoy racing</a:t>
            </a:r>
          </a:p>
          <a:p>
            <a:pPr lvl="1"/>
            <a:r>
              <a:rPr lang="en-US" sz="1400" dirty="0" smtClean="0"/>
              <a:t>Modern </a:t>
            </a:r>
            <a:r>
              <a:rPr lang="en-US" sz="1400" dirty="0"/>
              <a:t>facilities</a:t>
            </a:r>
          </a:p>
          <a:p>
            <a:pPr lvl="1"/>
            <a:r>
              <a:rPr lang="en-US" sz="1400" dirty="0"/>
              <a:t>Partnerships with existing restaurants and entertainment centers</a:t>
            </a:r>
          </a:p>
          <a:p>
            <a:r>
              <a:rPr lang="en-US" sz="1700" dirty="0" smtClean="0"/>
              <a:t>Provide convenient </a:t>
            </a:r>
            <a:r>
              <a:rPr lang="en-US" sz="1700" dirty="0"/>
              <a:t>access to </a:t>
            </a:r>
            <a:r>
              <a:rPr lang="en-US" sz="1700" dirty="0" smtClean="0"/>
              <a:t>betting</a:t>
            </a:r>
          </a:p>
          <a:p>
            <a:pPr lvl="1"/>
            <a:r>
              <a:rPr lang="en-US" sz="1400" dirty="0" smtClean="0"/>
              <a:t>Internet &amp; Mobile</a:t>
            </a:r>
          </a:p>
          <a:p>
            <a:pPr lvl="1"/>
            <a:r>
              <a:rPr lang="en-US" sz="1400" dirty="0" smtClean="0"/>
              <a:t>Phone</a:t>
            </a:r>
            <a:endParaRPr lang="en-US" sz="1400" dirty="0"/>
          </a:p>
          <a:p>
            <a:r>
              <a:rPr lang="en-US" sz="1700" dirty="0" smtClean="0"/>
              <a:t>Provide easy-to-use technology</a:t>
            </a:r>
          </a:p>
          <a:p>
            <a:r>
              <a:rPr lang="en-US" sz="1700" dirty="0" smtClean="0"/>
              <a:t>Emphasize the fun and excitement of racing as an entertainment option</a:t>
            </a:r>
            <a:endParaRPr lang="en-US" sz="1700" dirty="0"/>
          </a:p>
        </p:txBody>
      </p:sp>
      <p:pic>
        <p:nvPicPr>
          <p:cNvPr id="9" name="Content Placeholder 8" descr="sportechCaress_Silverette_RobbyAlbarado_080213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45569" y="1450283"/>
            <a:ext cx="4373144" cy="2757281"/>
          </a:xfrm>
        </p:spPr>
      </p:pic>
      <p:sp>
        <p:nvSpPr>
          <p:cNvPr id="5" name="TextBox 4"/>
          <p:cNvSpPr txBox="1"/>
          <p:nvPr/>
        </p:nvSpPr>
        <p:spPr>
          <a:xfrm>
            <a:off x="0" y="4914559"/>
            <a:ext cx="19361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rgbClr val="37424A"/>
                </a:solidFill>
              </a:rPr>
              <a:t>© 2015 Sportech, Inc.  All Rights Reserved</a:t>
            </a:r>
            <a:endParaRPr lang="en-US" sz="8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558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vs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485" y="14955"/>
            <a:ext cx="1902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37424A"/>
                </a:solidFill>
                <a:latin typeface="Arial"/>
                <a:cs typeface="Arial"/>
              </a:rPr>
              <a:t>Inviting Exteriors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4914559"/>
            <a:ext cx="19361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accent2"/>
                </a:solidFill>
              </a:rPr>
              <a:t>© 2015 Sportech, Inc.  All Rights Reserved</a:t>
            </a:r>
            <a:endParaRPr lang="en-US" sz="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73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v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3914" y="169557"/>
            <a:ext cx="3459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2"/>
                </a:solidFill>
                <a:latin typeface="Arial"/>
                <a:cs typeface="Arial"/>
              </a:rPr>
              <a:t>Dynamic Interiors Engage Guests in the Fun and Excitement of Racing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4914559"/>
            <a:ext cx="19361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rgbClr val="FFFFFF"/>
                </a:solidFill>
              </a:rPr>
              <a:t>© 2015 Sportech, Inc.  All Rights Reserved</a:t>
            </a:r>
            <a:endParaRPr lang="en-US" sz="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49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vs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4914559"/>
            <a:ext cx="19361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rgbClr val="FFFFFF"/>
                </a:solidFill>
              </a:rPr>
              <a:t>© 2015 Sportech, Inc.  All Rights Reserved</a:t>
            </a:r>
            <a:endParaRPr lang="en-US" sz="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609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terbury1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6487" y="11043"/>
            <a:ext cx="9282287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611" y="4341231"/>
            <a:ext cx="3393128" cy="7078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2"/>
                </a:solidFill>
                <a:latin typeface="Arial"/>
                <a:cs typeface="Arial"/>
              </a:rPr>
              <a:t>Dedicated Spaces Cater to the Seasoned Handicapper</a:t>
            </a:r>
          </a:p>
        </p:txBody>
      </p:sp>
      <p:pic>
        <p:nvPicPr>
          <p:cNvPr id="8" name="Picture 7" descr="Winners_newlogo_nobackgroun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6957" y="4117375"/>
            <a:ext cx="2204277" cy="9317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15037" y="4939099"/>
            <a:ext cx="19361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rgbClr val="FFFFFF"/>
                </a:solidFill>
              </a:rPr>
              <a:t>© 2015 Sportech, Inc.  All Rights Reserved</a:t>
            </a:r>
            <a:endParaRPr lang="en-US" sz="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39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59739" y="2509565"/>
            <a:ext cx="4391504" cy="26357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943" y="2509564"/>
            <a:ext cx="4559300" cy="26339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5747" y="0"/>
            <a:ext cx="4584700" cy="2578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"/>
            <a:ext cx="4457700" cy="2565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575823"/>
            <a:ext cx="4622800" cy="2590800"/>
          </a:xfrm>
          <a:prstGeom prst="rect">
            <a:avLst/>
          </a:prstGeom>
        </p:spPr>
      </p:pic>
      <p:pic>
        <p:nvPicPr>
          <p:cNvPr id="3" name="Picture 2" descr="Winners_newlogo_burgundy.jpg.jpe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4236" y="4488110"/>
            <a:ext cx="1489764" cy="657249"/>
          </a:xfrm>
          <a:prstGeom prst="rect">
            <a:avLst/>
          </a:prstGeom>
        </p:spPr>
      </p:pic>
      <p:sp>
        <p:nvSpPr>
          <p:cNvPr id="11" name="Diamond 10"/>
          <p:cNvSpPr/>
          <p:nvPr/>
        </p:nvSpPr>
        <p:spPr>
          <a:xfrm>
            <a:off x="2665277" y="1888435"/>
            <a:ext cx="3883506" cy="1126435"/>
          </a:xfrm>
          <a:prstGeom prst="diamond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Technology that Enhances the User Experience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4914559"/>
            <a:ext cx="19361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bg2"/>
                </a:solidFill>
              </a:rPr>
              <a:t>© 2015 Sportech, Inc.  All Rights Reserved</a:t>
            </a:r>
            <a:endParaRPr lang="en-US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52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Venues in the Community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Aft>
                <a:spcPts val="1800"/>
              </a:spcAft>
            </a:pPr>
            <a:r>
              <a:rPr lang="en-US" dirty="0" smtClean="0"/>
              <a:t>Excellent corporate citizens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Highly regulated and monitored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Contributions to state, local and municipal funds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Steady employment base</a:t>
            </a:r>
          </a:p>
          <a:p>
            <a:r>
              <a:rPr lang="en-US" dirty="0" smtClean="0"/>
              <a:t>Testimonials from leaders in government, Chambers of Commerce, Visitors Bureaus, and law enforcement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78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arageneric3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1"/>
            <a:ext cx="9144001" cy="514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0188" y="4556210"/>
            <a:ext cx="1806612" cy="42210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4914559"/>
            <a:ext cx="19361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bg2"/>
                </a:solidFill>
              </a:rPr>
              <a:t>© 2015 Sportech, Inc.  All Rights Reserved</a:t>
            </a:r>
            <a:endParaRPr lang="en-US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1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C00000"/>
      </a:lt1>
      <a:dk2>
        <a:srgbClr val="000000"/>
      </a:dk2>
      <a:lt2>
        <a:srgbClr val="FFFFFF"/>
      </a:lt2>
      <a:accent1>
        <a:srgbClr val="F2AF00"/>
      </a:accent1>
      <a:accent2>
        <a:srgbClr val="A4AEB5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C00000"/>
      </a:hlink>
      <a:folHlink>
        <a:srgbClr val="C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  <Company xmlns="http://schemas.microsoft.com/sharepoint/v3" xsi:nil="true"/>
    <CustomerID xmlns="http://schemas.microsoft.com/sharepoint/v3" xsi:nil="true"/>
    <_ResourceType xmlns="http://schemas.microsoft.com/sharepoint/v3/fields">Meeting Notice</_ResourceType>
  </documentManagement>
</p:properties>
</file>

<file path=customXml/itemProps1.xml><?xml version="1.0" encoding="utf-8"?>
<ds:datastoreItem xmlns:ds="http://schemas.openxmlformats.org/officeDocument/2006/customXml" ds:itemID="{394435DD-1AAA-4988-BA1C-EC0733B880A6}"/>
</file>

<file path=customXml/itemProps2.xml><?xml version="1.0" encoding="utf-8"?>
<ds:datastoreItem xmlns:ds="http://schemas.openxmlformats.org/officeDocument/2006/customXml" ds:itemID="{9A187DD2-F646-4CF8-85B6-42D05BB4805D}"/>
</file>

<file path=customXml/itemProps3.xml><?xml version="1.0" encoding="utf-8"?>
<ds:datastoreItem xmlns:ds="http://schemas.openxmlformats.org/officeDocument/2006/customXml" ds:itemID="{F31DA231-6C2E-4174-B42A-14A27CBEDE71}"/>
</file>

<file path=docProps/app.xml><?xml version="1.0" encoding="utf-8"?>
<Properties xmlns="http://schemas.openxmlformats.org/officeDocument/2006/extended-properties" xmlns:vt="http://schemas.openxmlformats.org/officeDocument/2006/docPropsVTypes">
  <TotalTime>4140</TotalTime>
  <Words>618</Words>
  <Application>Microsoft Office PowerPoint</Application>
  <PresentationFormat>On-screen Show (16:9)</PresentationFormat>
  <Paragraphs>81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Off-Track Pari-Mutuel Facilities</vt:lpstr>
      <vt:lpstr>PowerPoint Presentation</vt:lpstr>
      <vt:lpstr>PowerPoint Presentation</vt:lpstr>
      <vt:lpstr>Sportech is one of the world’s Leading pari-mutuel betting operators and technology providers</vt:lpstr>
      <vt:lpstr>PowerPoint Presentation</vt:lpstr>
      <vt:lpstr>Sportech in Georgia</vt:lpstr>
      <vt:lpstr>OTB’s Role in Racing’s Ecosystem</vt:lpstr>
      <vt:lpstr>PowerPoint Presentation</vt:lpstr>
      <vt:lpstr>Economic Impact in Connecticut</vt:lpstr>
      <vt:lpstr>Sportech’s Philosophy for Venues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Venues in the Community</vt:lpstr>
      <vt:lpstr>PowerPoint Presentation</vt:lpstr>
    </vt:vector>
  </TitlesOfParts>
  <Company>Sportech,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Jennifer Conning</dc:creator>
  <cp:lastModifiedBy>Messier, Laura</cp:lastModifiedBy>
  <cp:revision>54</cp:revision>
  <dcterms:created xsi:type="dcterms:W3CDTF">2015-09-11T20:08:28Z</dcterms:created>
  <dcterms:modified xsi:type="dcterms:W3CDTF">2015-09-24T12:46:34Z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