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Default Extension="xml" ContentType="application/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presentationml.printerSettings"/>
  <Override PartName="/customXml/itemProps2.xml" ContentType="application/vnd.openxmlformats-officedocument.customXmlPropertie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6.xml" ContentType="application/vnd.openxmlformats-officedocument.presentationml.slide+xml"/>
  <Default Extension="svg" ContentType="image/svg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6" r:id="rId2"/>
    <p:sldId id="277" r:id="rId3"/>
    <p:sldId id="278" r:id="rId4"/>
    <p:sldId id="281" r:id="rId5"/>
    <p:sldId id="283" r:id="rId6"/>
    <p:sldId id="284" r:id="rId7"/>
    <p:sldId id="286" r:id="rId8"/>
    <p:sldId id="288" r:id="rId9"/>
    <p:sldId id="289" r:id="rId10"/>
    <p:sldId id="290" r:id="rId11"/>
    <p:sldId id="291" r:id="rId12"/>
    <p:sldId id="299" r:id="rId13"/>
    <p:sldId id="293" r:id="rId14"/>
    <p:sldId id="294" r:id="rId15"/>
    <p:sldId id="295" r:id="rId16"/>
    <p:sldId id="300" r:id="rId17"/>
    <p:sldId id="297" r:id="rId18"/>
  </p:sldIdLst>
  <p:sldSz cx="12192000" cy="6858000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frameSlides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>
          <a:srgbClr val="FF0000"/>
        </p14:laserClr>
      </p:ext>
      <p:ext uri="{2FDB2607-1784-4EEB-B798-7EB5836EED8A}">
        <p14:showMediaCtrls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"/>
      </p:ext>
    </p:extLst>
  </p:showPr>
  <p:clrMru>
    <a:srgbClr val="74C8B0"/>
    <a:srgbClr val="02223F"/>
    <a:srgbClr val="032842"/>
  </p:clrMru>
  <p:extLst>
    <p:ext uri="{E76CE94A-603C-4142-B9EB-6D1370010A27}">
      <p14:discardImageEditData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767"/>
    </p:ext>
    <p:ext uri="{FD5EFAAD-0ECE-453E-9831-46B23BE46B34}">
      <p15:chartTrackingRefBased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3480" autoAdjust="0"/>
    <p:restoredTop sz="81905" autoAdjust="0"/>
  </p:normalViewPr>
  <p:slideViewPr>
    <p:cSldViewPr snapToGrid="0" snapToObjects="1">
      <p:cViewPr varScale="1">
        <p:scale>
          <a:sx n="64" d="100"/>
          <a:sy n="64" d="100"/>
        </p:scale>
        <p:origin x="-992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-2736" y="-11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6" Type="http://schemas.openxmlformats.org/officeDocument/2006/relationships/customXml" Target="../customXml/item1.xml"/><Relationship Id="rId21" Type="http://schemas.openxmlformats.org/officeDocument/2006/relationships/printerSettings" Target="printerSettings/printerSettings1.bin"/><Relationship Id="rId3" Type="http://schemas.openxmlformats.org/officeDocument/2006/relationships/slide" Target="slides/slide2.xml"/><Relationship Id="rId2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24" Type="http://schemas.openxmlformats.org/officeDocument/2006/relationships/theme" Target="theme/them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viewProps" Target="viewProp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22" Type="http://schemas.openxmlformats.org/officeDocument/2006/relationships/presProps" Target="presProps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452C3-87ED-A34C-9CC9-AA961ED78F79}" type="datetimeFigureOut">
              <a:rPr lang="en-US" smtClean="0"/>
              <a:t>8/28/19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93FC8-8BEF-7744-BBAC-28DC999A77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95124C3-7A24-48DA-9EC7-27FC521F65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CD3384A-44A8-4238-B9A3-C7F43524488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A86412-413D-497A-BE08-DF753227146D}" type="datetimeFigureOut">
              <a:rPr lang="en-US" altLang="en-US"/>
              <a:pPr/>
              <a:t>8/27/19</a:t>
            </a:fld>
            <a:endParaRPr lang="en-US" alt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990506F-EEFC-42F9-949D-9577BDA2B0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51A6E09-75F9-4A4D-A2B9-E608CE9E0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352B260-187E-44E7-A348-6E36ED1D19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A9D302F-4BF9-408F-8CDD-2C2C3852B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89C2F9-8ED2-453D-9BCC-30B17CE18AB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 Good morning! Thank you for inviting me here today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176328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are medical professionals who diagnose illness, develop and manage treatment plans, prescribe medications, and often serve as a patient’s principal healthcare provider. </a:t>
            </a:r>
            <a:endParaRPr lang="en-US" baseline="0" dirty="0"/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baseline="0" dirty="0"/>
              <a:t>The first PA class graduated from Duke University in 1967 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baseline="0" dirty="0"/>
              <a:t>Today, there are more than 123,000 PAs and over 250 PA programs located across the country.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baseline="0" dirty="0"/>
              <a:t>PAs see over 400 million patients a year.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91630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PAs’ specific duties depend on the setting in which they</a:t>
            </a:r>
            <a:r>
              <a:rPr lang="en-US" baseline="0" dirty="0"/>
              <a:t> </a:t>
            </a:r>
            <a:r>
              <a:rPr lang="en-US" dirty="0"/>
              <a:t>work, their level of experience, their specialty, and state laws.</a:t>
            </a:r>
          </a:p>
          <a:p>
            <a:endParaRPr lang="en-US" dirty="0"/>
          </a:p>
          <a:p>
            <a:r>
              <a:rPr lang="en-US" dirty="0"/>
              <a:t>Generally, PAs can: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Take medical histories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Diagnose and treat illness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Conduct physical exams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Prescribe medication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Develop treatment plans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Perform procedures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Counsel on preventive care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Do clinical research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Order and interpret tests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Make rounds in hospitals and nursing homes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/>
              <a:t>And assist in surgery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486651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6527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049690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821376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748267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755513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755513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2F9-8ED2-453D-9BCC-30B17CE18AB5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550" y="9755"/>
            <a:ext cx="11601450" cy="89058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325710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1236CFD-DC06-EF47-920B-D3C910440407}"/>
              </a:ext>
            </a:extLst>
          </p:cNvPr>
          <p:cNvSpPr/>
          <p:nvPr userDrawn="1"/>
        </p:nvSpPr>
        <p:spPr>
          <a:xfrm>
            <a:off x="-82550" y="-101599"/>
            <a:ext cx="12357100" cy="579358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3864EED-EE37-4560-9CED-D2E2A893C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10096501" y="6067425"/>
            <a:ext cx="14859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7230" y="9755"/>
            <a:ext cx="10126639" cy="25224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230" y="2540000"/>
            <a:ext cx="10126639" cy="3519606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6283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E954FF9-7A15-D340-862E-5DC6CC8BA84F}"/>
              </a:ext>
            </a:extLst>
          </p:cNvPr>
          <p:cNvSpPr/>
          <p:nvPr userDrawn="1"/>
        </p:nvSpPr>
        <p:spPr>
          <a:xfrm>
            <a:off x="-82550" y="-101599"/>
            <a:ext cx="12357100" cy="579358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58975"/>
            <a:ext cx="10363200" cy="1470025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63169"/>
            <a:ext cx="10363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59733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33436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10107"/>
            <a:ext cx="10972800" cy="9249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23782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0"/>
            <a:ext cx="10972800" cy="95962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328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2743"/>
                </a:solidFill>
              </a:defRPr>
            </a:lvl1pPr>
            <a:lvl2pPr>
              <a:defRPr sz="1800">
                <a:solidFill>
                  <a:srgbClr val="002743"/>
                </a:solidFill>
              </a:defRPr>
            </a:lvl2pPr>
            <a:lvl3pPr>
              <a:defRPr sz="1600">
                <a:solidFill>
                  <a:srgbClr val="002743"/>
                </a:solidFill>
              </a:defRPr>
            </a:lvl3pPr>
            <a:lvl4pPr>
              <a:defRPr sz="1400">
                <a:solidFill>
                  <a:srgbClr val="002743"/>
                </a:solidFill>
              </a:defRPr>
            </a:lvl4pPr>
            <a:lvl5pPr>
              <a:defRPr sz="1400">
                <a:solidFill>
                  <a:srgbClr val="00274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328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2743"/>
                </a:solidFill>
              </a:defRPr>
            </a:lvl1pPr>
            <a:lvl2pPr>
              <a:defRPr sz="1800">
                <a:solidFill>
                  <a:srgbClr val="002743"/>
                </a:solidFill>
              </a:defRPr>
            </a:lvl2pPr>
            <a:lvl3pPr>
              <a:defRPr sz="1600">
                <a:solidFill>
                  <a:srgbClr val="002743"/>
                </a:solidFill>
              </a:defRPr>
            </a:lvl3pPr>
            <a:lvl4pPr>
              <a:defRPr sz="1400">
                <a:solidFill>
                  <a:srgbClr val="002743"/>
                </a:solidFill>
              </a:defRPr>
            </a:lvl4pPr>
            <a:lvl5pPr>
              <a:defRPr sz="1400">
                <a:solidFill>
                  <a:srgbClr val="00274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830962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0"/>
            <a:ext cx="10972800" cy="9249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063325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44616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513527"/>
            <a:ext cx="4011084" cy="921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513528"/>
            <a:ext cx="6815667" cy="561263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413134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48280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0"/>
            <a:ext cx="11277600" cy="87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969287"/>
            <a:ext cx="10972800" cy="5156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77989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81A794A-EA56-431D-8B78-016E2E06F37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1" y="9755"/>
            <a:ext cx="11582399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0478CD7-8905-4922-9CD4-709430FA0B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37230" y="1166018"/>
            <a:ext cx="10126639" cy="489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8D0A8B0-EA91-471C-A6BD-CBC9BA226FDA}"/>
              </a:ext>
            </a:extLst>
          </p:cNvPr>
          <p:cNvSpPr/>
          <p:nvPr/>
        </p:nvSpPr>
        <p:spPr>
          <a:xfrm>
            <a:off x="0" y="0"/>
            <a:ext cx="31102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2298A8D-EB86-694F-B41F-3943EB690077}"/>
              </a:ext>
            </a:extLst>
          </p:cNvPr>
          <p:cNvSpPr txBox="1"/>
          <p:nvPr userDrawn="1"/>
        </p:nvSpPr>
        <p:spPr>
          <a:xfrm>
            <a:off x="0" y="6618804"/>
            <a:ext cx="3110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7CECD30-BDA6-FB40-8337-AAFBA44E3574}" type="slidenum">
              <a:rPr lang="en-US" sz="8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1" r:id="rId2"/>
    <p:sldLayoutId id="2147483682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3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Arial"/>
          <a:ea typeface="MS PGothic" panose="020B0600070205080204" pitchFamily="34" charset="-128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MS PGothic" panose="020B0600070205080204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MS PGothic" panose="020B0600070205080204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MS PGothic" panose="020B0600070205080204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MS PGothic" panose="020B0600070205080204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2743"/>
          </a:solidFill>
          <a:latin typeface="Arial" charset="0"/>
          <a:ea typeface="ＭＳ Ｐゴシック" charset="0"/>
        </a:defRPr>
      </a:lvl9pPr>
    </p:titleStyle>
    <p:bodyStyle>
      <a:lvl1pPr marL="182880" indent="-164592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466344" indent="-19431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86868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141732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§"/>
        <a:defRPr sz="12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3.svg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image" Target="../media/image12.png"/><Relationship Id="rId13" Type="http://schemas.openxmlformats.org/officeDocument/2006/relationships/image" Target="../media/image16.svg"/><Relationship Id="rId14" Type="http://schemas.openxmlformats.org/officeDocument/2006/relationships/image" Target="../media/image13.emf"/><Relationship Id="rId15" Type="http://schemas.openxmlformats.org/officeDocument/2006/relationships/image" Target="../media/image14.png"/><Relationship Id="rId16" Type="http://schemas.openxmlformats.org/officeDocument/2006/relationships/image" Target="../media/image19.svg"/><Relationship Id="rId17" Type="http://schemas.openxmlformats.org/officeDocument/2006/relationships/image" Target="../media/image15.emf"/><Relationship Id="rId18" Type="http://schemas.openxmlformats.org/officeDocument/2006/relationships/image" Target="../media/image16.png"/><Relationship Id="rId19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svg"/><Relationship Id="rId5" Type="http://schemas.openxmlformats.org/officeDocument/2006/relationships/image" Target="../media/image7.emf"/><Relationship Id="rId6" Type="http://schemas.openxmlformats.org/officeDocument/2006/relationships/image" Target="../media/image8.png"/><Relationship Id="rId7" Type="http://schemas.openxmlformats.org/officeDocument/2006/relationships/image" Target="../media/image10.svg"/><Relationship Id="rId8" Type="http://schemas.openxmlformats.org/officeDocument/2006/relationships/image" Target="../media/image9.emf"/><Relationship Id="rId9" Type="http://schemas.openxmlformats.org/officeDocument/2006/relationships/image" Target="../media/image10.png"/><Relationship Id="rId10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4.svg"/><Relationship Id="rId5" Type="http://schemas.openxmlformats.org/officeDocument/2006/relationships/image" Target="../media/image18.png"/><Relationship Id="rId6" Type="http://schemas.openxmlformats.org/officeDocument/2006/relationships/image" Target="../media/image26.svg"/><Relationship Id="rId7" Type="http://schemas.openxmlformats.org/officeDocument/2006/relationships/image" Target="../media/image19.png"/><Relationship Id="rId8" Type="http://schemas.openxmlformats.org/officeDocument/2006/relationships/image" Target="../media/image28.svg"/><Relationship Id="rId9" Type="http://schemas.openxmlformats.org/officeDocument/2006/relationships/image" Target="../media/image20.png"/><Relationship Id="rId10" Type="http://schemas.openxmlformats.org/officeDocument/2006/relationships/image" Target="../media/image30.sv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32.svg"/><Relationship Id="rId5" Type="http://schemas.openxmlformats.org/officeDocument/2006/relationships/image" Target="../media/image22.png"/><Relationship Id="rId6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941EA67-08A0-4FE3-896D-9DAB9563C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7108" y="469558"/>
            <a:ext cx="9226061" cy="2656702"/>
          </a:xfrm>
        </p:spPr>
        <p:txBody>
          <a:bodyPr/>
          <a:lstStyle/>
          <a:p>
            <a:pPr algn="ctr"/>
            <a:r>
              <a:rPr lang="en-US" sz="4000" dirty="0"/>
              <a:t>GEORGIA LEGISLATIVE STUDY </a:t>
            </a:r>
            <a:r>
              <a:rPr lang="en-US" sz="4000" dirty="0" smtClean="0"/>
              <a:t>COMMITTEE </a:t>
            </a:r>
            <a:r>
              <a:rPr lang="en-US" sz="4000" dirty="0"/>
              <a:t>ON EVALUATING AND SIMPLIFYING PHYSICIAN OVERSIGHT OF PAs AND APRNs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1EF6CB2-A1B0-46A3-AC42-B4FED56F56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Tom Bauer,</a:t>
            </a:r>
          </a:p>
          <a:p>
            <a:pPr algn="ctr"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Georgia Association of Physician Assistants</a:t>
            </a:r>
          </a:p>
          <a:p>
            <a:pPr algn="ctr">
              <a:defRPr/>
            </a:pP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August 28, 2019</a:t>
            </a:r>
          </a:p>
        </p:txBody>
      </p:sp>
      <p:pic>
        <p:nvPicPr>
          <p:cNvPr id="5" name="Picture 4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721036"/>
            <a:ext cx="2586921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370DEB2-199A-964E-A65A-8D1C047667D6}"/>
              </a:ext>
            </a:extLst>
          </p:cNvPr>
          <p:cNvSpPr/>
          <p:nvPr/>
        </p:nvSpPr>
        <p:spPr>
          <a:xfrm>
            <a:off x="1260940" y="1471254"/>
            <a:ext cx="9690606" cy="61976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9992C90-07C9-644F-88EF-C48FD4DC33F9}"/>
              </a:ext>
            </a:extLst>
          </p:cNvPr>
          <p:cNvSpPr/>
          <p:nvPr/>
        </p:nvSpPr>
        <p:spPr>
          <a:xfrm>
            <a:off x="1260940" y="2080313"/>
            <a:ext cx="3200400" cy="320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29FEE79-D84B-7644-88E4-665AFE359DCC}"/>
              </a:ext>
            </a:extLst>
          </p:cNvPr>
          <p:cNvSpPr/>
          <p:nvPr/>
        </p:nvSpPr>
        <p:spPr>
          <a:xfrm>
            <a:off x="7751146" y="2080313"/>
            <a:ext cx="3200400" cy="320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23D2458-AB41-014B-88E3-0BFF4C4F55B9}"/>
              </a:ext>
            </a:extLst>
          </p:cNvPr>
          <p:cNvSpPr/>
          <p:nvPr/>
        </p:nvSpPr>
        <p:spPr>
          <a:xfrm>
            <a:off x="4506043" y="2080313"/>
            <a:ext cx="3200400" cy="320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4BFDE7A-E6BA-0A41-A5EC-6F6AEF0E1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WHAT IS A PA?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09A9599-0CE1-424E-BFFD-E523E44841D7}"/>
              </a:ext>
            </a:extLst>
          </p:cNvPr>
          <p:cNvGrpSpPr/>
          <p:nvPr/>
        </p:nvGrpSpPr>
        <p:grpSpPr>
          <a:xfrm>
            <a:off x="4825284" y="2369054"/>
            <a:ext cx="2561919" cy="2765978"/>
            <a:chOff x="884195" y="1468039"/>
            <a:chExt cx="2561919" cy="2765978"/>
          </a:xfrm>
        </p:grpSpPr>
        <p:pic>
          <p:nvPicPr>
            <p:cNvPr id="6" name="Graphic 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99A4AFA-6007-C24B-A78A-261A8E024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4"/>
                </a:ext>
              </a:extLst>
            </a:blip>
            <a:stretch>
              <a:fillRect/>
            </a:stretch>
          </p:blipFill>
          <p:spPr>
            <a:xfrm>
              <a:off x="1037406" y="1468039"/>
              <a:ext cx="2255499" cy="138007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A0D6468-3916-474B-891C-AA2AEB4A5922}"/>
                </a:ext>
              </a:extLst>
            </p:cNvPr>
            <p:cNvSpPr txBox="1"/>
            <p:nvPr/>
          </p:nvSpPr>
          <p:spPr>
            <a:xfrm>
              <a:off x="884195" y="2963444"/>
              <a:ext cx="256191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spc="-300" dirty="0">
                  <a:solidFill>
                    <a:schemeClr val="bg1"/>
                  </a:solidFill>
                  <a:latin typeface="+mj-lt"/>
                </a:rPr>
                <a:t>131</a:t>
              </a:r>
              <a:r>
                <a:rPr lang="en-US" sz="4800" b="1" spc="-150" dirty="0">
                  <a:solidFill>
                    <a:schemeClr val="bg1"/>
                  </a:solidFill>
                  <a:latin typeface="+mj-lt"/>
                </a:rPr>
                <a:t>,000+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PAs in the U.S.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FD54E2F-E727-8D43-8635-BBA3B88E20A2}"/>
                </a:ext>
              </a:extLst>
            </p:cNvPr>
            <p:cNvSpPr txBox="1"/>
            <p:nvPr/>
          </p:nvSpPr>
          <p:spPr>
            <a:xfrm>
              <a:off x="1749015" y="4018573"/>
              <a:ext cx="8322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i="1" dirty="0">
                  <a:solidFill>
                    <a:schemeClr val="bg1"/>
                  </a:solidFill>
                  <a:latin typeface="+mn-lt"/>
                </a:rPr>
                <a:t>NCCPA, 2018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CC59C39-915F-A544-AB65-AEB84A401D38}"/>
              </a:ext>
            </a:extLst>
          </p:cNvPr>
          <p:cNvGrpSpPr/>
          <p:nvPr/>
        </p:nvGrpSpPr>
        <p:grpSpPr>
          <a:xfrm>
            <a:off x="1731689" y="2385690"/>
            <a:ext cx="2294115" cy="2384748"/>
            <a:chOff x="1731689" y="1670073"/>
            <a:chExt cx="2294115" cy="2384748"/>
          </a:xfrm>
        </p:grpSpPr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523AC85-044A-7B4E-B74E-76A2A38EC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3639" y="3033490"/>
              <a:ext cx="702165" cy="102133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7BD1250-B543-584E-AB46-546A4A12E9E9}"/>
                </a:ext>
              </a:extLst>
            </p:cNvPr>
            <p:cNvSpPr txBox="1"/>
            <p:nvPr/>
          </p:nvSpPr>
          <p:spPr>
            <a:xfrm>
              <a:off x="1787640" y="1670073"/>
              <a:ext cx="214699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PA profession 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established in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7A01709-55E3-AF4E-8969-50CC7E5864C1}"/>
                </a:ext>
              </a:extLst>
            </p:cNvPr>
            <p:cNvSpPr txBox="1"/>
            <p:nvPr/>
          </p:nvSpPr>
          <p:spPr>
            <a:xfrm>
              <a:off x="1731689" y="2621217"/>
              <a:ext cx="164660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spc="-150" dirty="0">
                  <a:solidFill>
                    <a:schemeClr val="bg1"/>
                  </a:solidFill>
                  <a:latin typeface="+mj-lt"/>
                </a:rPr>
                <a:t>1967</a:t>
              </a:r>
              <a:endParaRPr lang="en-US" sz="2800" spc="-15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679D48-1345-154E-8D98-C510F1B831C0}"/>
              </a:ext>
            </a:extLst>
          </p:cNvPr>
          <p:cNvGrpSpPr/>
          <p:nvPr/>
        </p:nvGrpSpPr>
        <p:grpSpPr>
          <a:xfrm>
            <a:off x="7859655" y="2274307"/>
            <a:ext cx="3026345" cy="2807041"/>
            <a:chOff x="7859655" y="1558690"/>
            <a:chExt cx="3026345" cy="2807041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8FFBD79-0957-4049-8509-2E6A50A8C13C}"/>
                </a:ext>
              </a:extLst>
            </p:cNvPr>
            <p:cNvSpPr txBox="1"/>
            <p:nvPr/>
          </p:nvSpPr>
          <p:spPr>
            <a:xfrm>
              <a:off x="8189345" y="1558690"/>
              <a:ext cx="2366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PAs have more than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B40E5CC-017A-C645-A916-07D51D932C02}"/>
                </a:ext>
              </a:extLst>
            </p:cNvPr>
            <p:cNvSpPr txBox="1"/>
            <p:nvPr/>
          </p:nvSpPr>
          <p:spPr>
            <a:xfrm>
              <a:off x="8100686" y="3284580"/>
              <a:ext cx="2566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patient interactions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per year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0DE689C-EDF4-564A-B5B7-67CA23BD41DB}"/>
                </a:ext>
              </a:extLst>
            </p:cNvPr>
            <p:cNvSpPr txBox="1"/>
            <p:nvPr/>
          </p:nvSpPr>
          <p:spPr>
            <a:xfrm>
              <a:off x="7859655" y="4025638"/>
              <a:ext cx="3026345" cy="340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800" i="1" dirty="0">
                  <a:solidFill>
                    <a:schemeClr val="bg1"/>
                  </a:solidFill>
                  <a:latin typeface="+mn-lt"/>
                </a:rPr>
                <a:t>2018 AAPA Salary Survey, </a:t>
              </a:r>
              <a:br>
                <a:rPr lang="en-US" sz="800" i="1" dirty="0">
                  <a:solidFill>
                    <a:schemeClr val="bg1"/>
                  </a:solidFill>
                  <a:latin typeface="+mn-lt"/>
                </a:rPr>
              </a:br>
              <a:r>
                <a:rPr lang="en-US" sz="800" i="1" dirty="0">
                  <a:solidFill>
                    <a:schemeClr val="bg1"/>
                  </a:solidFill>
                  <a:latin typeface="+mn-lt"/>
                </a:rPr>
                <a:t>All data based on clinically practicing PAs in the U.S.</a:t>
              </a:r>
              <a:endParaRPr lang="en-US" sz="800" i="1" dirty="0">
                <a:latin typeface="+mn-lt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0F0B414-1241-1A42-98F9-99C11D2A8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92059" y="2174161"/>
              <a:ext cx="1294372" cy="923330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A2C123D-9C4A-044D-B5F4-BF0471861009}"/>
                </a:ext>
              </a:extLst>
            </p:cNvPr>
            <p:cNvGrpSpPr/>
            <p:nvPr/>
          </p:nvGrpSpPr>
          <p:grpSpPr>
            <a:xfrm>
              <a:off x="7880593" y="1969737"/>
              <a:ext cx="1470753" cy="1246023"/>
              <a:chOff x="8051050" y="2001365"/>
              <a:chExt cx="1470753" cy="1246023"/>
            </a:xfrm>
          </p:grpSpPr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F536BC0-0F7D-2F45-A24B-0A5967CE0404}"/>
                  </a:ext>
                </a:extLst>
              </p:cNvPr>
              <p:cNvSpPr txBox="1"/>
              <p:nvPr/>
            </p:nvSpPr>
            <p:spPr>
              <a:xfrm>
                <a:off x="8051050" y="2001365"/>
                <a:ext cx="1410964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6000" b="1" spc="-150" dirty="0">
                    <a:solidFill>
                      <a:schemeClr val="bg1"/>
                    </a:solidFill>
                    <a:latin typeface="+mj-lt"/>
                  </a:rPr>
                  <a:t>400</a:t>
                </a:r>
                <a:endParaRPr lang="en-US" sz="3200" spc="-150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A99CC69-4DFC-CA41-9553-3B7FFCEAD972}"/>
                  </a:ext>
                </a:extLst>
              </p:cNvPr>
              <p:cNvSpPr txBox="1"/>
              <p:nvPr/>
            </p:nvSpPr>
            <p:spPr>
              <a:xfrm>
                <a:off x="8106031" y="2785723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MILLION</a:t>
                </a:r>
                <a:endParaRPr lang="en-US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047E5E8-7264-7D4A-8518-96D977B1BD85}"/>
              </a:ext>
            </a:extLst>
          </p:cNvPr>
          <p:cNvSpPr/>
          <p:nvPr/>
        </p:nvSpPr>
        <p:spPr>
          <a:xfrm>
            <a:off x="4731026" y="1619288"/>
            <a:ext cx="2656177" cy="463827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2E01F4E-F7AD-4643-9FB3-EA4A71D96901}"/>
              </a:ext>
            </a:extLst>
          </p:cNvPr>
          <p:cNvSpPr txBox="1"/>
          <p:nvPr/>
        </p:nvSpPr>
        <p:spPr>
          <a:xfrm>
            <a:off x="5264041" y="1694273"/>
            <a:ext cx="1663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AT A GLANCE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5865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1" grpId="0" animBg="1"/>
      <p:bldP spid="30" grpId="0" animBg="1"/>
      <p:bldP spid="28" grpId="0" animBg="1"/>
      <p:bldP spid="35" grpId="0" animBg="1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F15E98E-9B04-674C-99DD-1C9B04F9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WHAT CAN </a:t>
            </a:r>
            <a:r>
              <a:rPr lang="en-US" sz="3600" b="1" dirty="0" err="1" smtClean="0"/>
              <a:t>PAs</a:t>
            </a:r>
            <a:r>
              <a:rPr lang="en-US" sz="3600" b="1" dirty="0" smtClean="0"/>
              <a:t> DO?</a:t>
            </a:r>
            <a:endParaRPr lang="en-US" sz="36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4AFFD9A-B52C-3645-B638-F740806C87FA}"/>
              </a:ext>
            </a:extLst>
          </p:cNvPr>
          <p:cNvGrpSpPr/>
          <p:nvPr/>
        </p:nvGrpSpPr>
        <p:grpSpPr>
          <a:xfrm>
            <a:off x="2953117" y="2290931"/>
            <a:ext cx="1408818" cy="2184975"/>
            <a:chOff x="2840360" y="3670697"/>
            <a:chExt cx="1600200" cy="2184975"/>
          </a:xfrm>
        </p:grpSpPr>
        <p:pic>
          <p:nvPicPr>
            <p:cNvPr id="5" name="Graphic 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BBAF0E4-35B4-7F41-A5B6-D3F7BFA6C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4"/>
                </a:ext>
              </a:extLst>
            </a:blip>
            <a:stretch>
              <a:fillRect/>
            </a:stretch>
          </p:blipFill>
          <p:spPr>
            <a:xfrm>
              <a:off x="2840360" y="3670697"/>
              <a:ext cx="1600200" cy="16002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442C3E4-1104-474C-B273-C8452B5BB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83731" y="4162979"/>
              <a:ext cx="509824" cy="61563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0DAA4F0-1626-F949-96EE-6C8CF84D58B4}"/>
                </a:ext>
              </a:extLst>
            </p:cNvPr>
            <p:cNvSpPr txBox="1"/>
            <p:nvPr/>
          </p:nvSpPr>
          <p:spPr>
            <a:xfrm>
              <a:off x="3050981" y="5270897"/>
              <a:ext cx="11753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Prescribe</a:t>
              </a:r>
            </a:p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medication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B08243C-71C4-E249-9188-2B52BF2E8051}"/>
              </a:ext>
            </a:extLst>
          </p:cNvPr>
          <p:cNvGrpSpPr/>
          <p:nvPr/>
        </p:nvGrpSpPr>
        <p:grpSpPr>
          <a:xfrm>
            <a:off x="4647543" y="2213401"/>
            <a:ext cx="1405387" cy="2431197"/>
            <a:chOff x="9748797" y="1245051"/>
            <a:chExt cx="1600200" cy="2431197"/>
          </a:xfrm>
        </p:grpSpPr>
        <p:pic>
          <p:nvPicPr>
            <p:cNvPr id="9" name="Graphic 8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9DC6BA1-87EF-B543-B770-18D5287D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7"/>
                </a:ext>
              </a:extLst>
            </a:blip>
            <a:stretch>
              <a:fillRect/>
            </a:stretch>
          </p:blipFill>
          <p:spPr>
            <a:xfrm>
              <a:off x="9748797" y="1245051"/>
              <a:ext cx="1600200" cy="1600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4DDB65F-4707-BB45-84B0-59441248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17817" y="1695153"/>
              <a:ext cx="662160" cy="69999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97E5D54-CD03-AD46-926F-5640B2919E21}"/>
                </a:ext>
              </a:extLst>
            </p:cNvPr>
            <p:cNvSpPr txBox="1"/>
            <p:nvPr/>
          </p:nvSpPr>
          <p:spPr>
            <a:xfrm>
              <a:off x="9943610" y="2845251"/>
              <a:ext cx="121058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Perform </a:t>
              </a:r>
              <a:b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</a:br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medical </a:t>
              </a:r>
              <a:b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</a:br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procedures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5F97F3D-BB94-F943-8F71-79FD056C8282}"/>
              </a:ext>
            </a:extLst>
          </p:cNvPr>
          <p:cNvGrpSpPr/>
          <p:nvPr/>
        </p:nvGrpSpPr>
        <p:grpSpPr>
          <a:xfrm>
            <a:off x="6373496" y="2213401"/>
            <a:ext cx="1430049" cy="2184975"/>
            <a:chOff x="8146780" y="2710822"/>
            <a:chExt cx="1600200" cy="2184975"/>
          </a:xfrm>
        </p:grpSpPr>
        <p:pic>
          <p:nvPicPr>
            <p:cNvPr id="13" name="Graphic 12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7743659-6757-0547-B402-901D31ED8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10"/>
                </a:ext>
              </a:extLst>
            </a:blip>
            <a:stretch>
              <a:fillRect/>
            </a:stretch>
          </p:blipFill>
          <p:spPr>
            <a:xfrm>
              <a:off x="8146780" y="2710822"/>
              <a:ext cx="1600200" cy="16002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B35CCE0-8AE3-4944-BA5B-7D88C5679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689704" y="3168022"/>
              <a:ext cx="514352" cy="6858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BBBA36F-9E37-FA4B-AD34-86DBED39EC3E}"/>
                </a:ext>
              </a:extLst>
            </p:cNvPr>
            <p:cNvSpPr txBox="1"/>
            <p:nvPr/>
          </p:nvSpPr>
          <p:spPr>
            <a:xfrm>
              <a:off x="8229315" y="4311022"/>
              <a:ext cx="14301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Order and</a:t>
              </a:r>
            </a:p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interpret tests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036D696-7438-0847-9B8D-DBF1434AD415}"/>
              </a:ext>
            </a:extLst>
          </p:cNvPr>
          <p:cNvGrpSpPr/>
          <p:nvPr/>
        </p:nvGrpSpPr>
        <p:grpSpPr>
          <a:xfrm>
            <a:off x="8019536" y="2248383"/>
            <a:ext cx="1357568" cy="2179758"/>
            <a:chOff x="8366575" y="3670697"/>
            <a:chExt cx="1600200" cy="2179758"/>
          </a:xfrm>
        </p:grpSpPr>
        <p:pic>
          <p:nvPicPr>
            <p:cNvPr id="17" name="Graphic 16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B15037F-C274-1546-A4B0-1F3D9604F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13"/>
                </a:ext>
              </a:extLst>
            </a:blip>
            <a:stretch>
              <a:fillRect/>
            </a:stretch>
          </p:blipFill>
          <p:spPr>
            <a:xfrm>
              <a:off x="8366575" y="3670697"/>
              <a:ext cx="1600200" cy="16002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7EE20A4-5511-4F4E-9B7E-547EC1106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832461" y="4155151"/>
              <a:ext cx="668428" cy="63129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9392D8-4F03-6649-984A-F8F769412D4D}"/>
                </a:ext>
              </a:extLst>
            </p:cNvPr>
            <p:cNvSpPr txBox="1"/>
            <p:nvPr/>
          </p:nvSpPr>
          <p:spPr>
            <a:xfrm>
              <a:off x="8692830" y="5265680"/>
              <a:ext cx="9476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Assist in</a:t>
              </a:r>
            </a:p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surgery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9E0E163-8ADD-7740-AC61-AD2668F23866}"/>
              </a:ext>
            </a:extLst>
          </p:cNvPr>
          <p:cNvGrpSpPr/>
          <p:nvPr/>
        </p:nvGrpSpPr>
        <p:grpSpPr>
          <a:xfrm>
            <a:off x="9564130" y="2248383"/>
            <a:ext cx="1434931" cy="2179758"/>
            <a:chOff x="9748797" y="4176592"/>
            <a:chExt cx="1600200" cy="2179758"/>
          </a:xfrm>
        </p:grpSpPr>
        <p:pic>
          <p:nvPicPr>
            <p:cNvPr id="21" name="Graphic 20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3F3102E-7622-4042-BEAB-D1BB8A7AD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16"/>
                </a:ext>
              </a:extLst>
            </a:blip>
            <a:stretch>
              <a:fillRect/>
            </a:stretch>
          </p:blipFill>
          <p:spPr>
            <a:xfrm>
              <a:off x="9748797" y="4176592"/>
              <a:ext cx="1600200" cy="16002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43E354E-6598-B842-A173-B00B73646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129797" y="4752301"/>
              <a:ext cx="838200" cy="44878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A1B8348-EDF1-3B48-98EE-38293D2E1092}"/>
                </a:ext>
              </a:extLst>
            </p:cNvPr>
            <p:cNvSpPr txBox="1"/>
            <p:nvPr/>
          </p:nvSpPr>
          <p:spPr>
            <a:xfrm>
              <a:off x="9757729" y="5771575"/>
              <a:ext cx="15872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Counsel on </a:t>
              </a:r>
            </a:p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preventive care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9667F6F-0493-5A44-9700-B5CD9307DB0E}"/>
              </a:ext>
            </a:extLst>
          </p:cNvPr>
          <p:cNvGrpSpPr/>
          <p:nvPr/>
        </p:nvGrpSpPr>
        <p:grpSpPr>
          <a:xfrm>
            <a:off x="1136822" y="2260071"/>
            <a:ext cx="1396313" cy="2184975"/>
            <a:chOff x="727130" y="3665480"/>
            <a:chExt cx="1600200" cy="2184975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201E9CA-A084-F445-B9FB-906D724BD4B3}"/>
                </a:ext>
              </a:extLst>
            </p:cNvPr>
            <p:cNvSpPr txBox="1"/>
            <p:nvPr/>
          </p:nvSpPr>
          <p:spPr>
            <a:xfrm>
              <a:off x="1064603" y="5265680"/>
              <a:ext cx="9252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Manage</a:t>
              </a:r>
            </a:p>
            <a:p>
              <a:pPr algn="ctr"/>
              <a:r>
                <a:rPr lang="en-US" sz="16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patients</a:t>
              </a:r>
            </a:p>
          </p:txBody>
        </p:sp>
        <p:pic>
          <p:nvPicPr>
            <p:cNvPr id="26" name="Graphic 2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C09A261-6351-5149-9C3D-67DA4F860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13"/>
                </a:ext>
              </a:extLst>
            </a:blip>
            <a:stretch>
              <a:fillRect/>
            </a:stretch>
          </p:blipFill>
          <p:spPr>
            <a:xfrm>
              <a:off x="727130" y="3665480"/>
              <a:ext cx="1600200" cy="1600200"/>
            </a:xfrm>
            <a:prstGeom prst="rect">
              <a:avLst/>
            </a:prstGeom>
          </p:spPr>
        </p:pic>
        <p:pic>
          <p:nvPicPr>
            <p:cNvPr id="27" name="Graphic 26" descr="Stethoscope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6757744-15C3-4846-B506-AA45BE191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  </a:ext>
                <a:ext uri="{96DAC541-7B7A-43D3-8B79-37D633B846F1}">
  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19"/>
                </a:ext>
              </a:extLst>
            </a:blip>
            <a:stretch>
              <a:fillRect/>
            </a:stretch>
          </p:blipFill>
          <p:spPr>
            <a:xfrm>
              <a:off x="1083528" y="4008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55562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338CB34-A500-D946-95A9-923C9DD76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HOW ARE </a:t>
            </a:r>
            <a:r>
              <a:rPr lang="en-US" sz="3600" b="1" dirty="0" err="1" smtClean="0"/>
              <a:t>PAs</a:t>
            </a:r>
            <a:r>
              <a:rPr lang="en-US" sz="3600" b="1" dirty="0" smtClean="0"/>
              <a:t> EDUCATED?</a:t>
            </a:r>
            <a:endParaRPr lang="en-US" sz="3600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B886540-5F4D-FF4F-8040-A650F9B36907}"/>
              </a:ext>
            </a:extLst>
          </p:cNvPr>
          <p:cNvGrpSpPr/>
          <p:nvPr/>
        </p:nvGrpSpPr>
        <p:grpSpPr>
          <a:xfrm>
            <a:off x="2445488" y="1531249"/>
            <a:ext cx="3017520" cy="1545749"/>
            <a:chOff x="2445488" y="1531249"/>
            <a:chExt cx="3017520" cy="1545749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E8C3E37-F4A9-C146-8174-20885F0E2978}"/>
                </a:ext>
              </a:extLst>
            </p:cNvPr>
            <p:cNvSpPr/>
            <p:nvPr/>
          </p:nvSpPr>
          <p:spPr>
            <a:xfrm>
              <a:off x="2445488" y="1531249"/>
              <a:ext cx="3017520" cy="146304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45E4E69-525C-264A-9B6D-0E9F10D070C3}"/>
                </a:ext>
              </a:extLst>
            </p:cNvPr>
            <p:cNvSpPr txBox="1"/>
            <p:nvPr/>
          </p:nvSpPr>
          <p:spPr>
            <a:xfrm>
              <a:off x="2530549" y="1570111"/>
              <a:ext cx="2795958" cy="1506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+mj-lt"/>
                </a:rPr>
                <a:t>Educated at</a:t>
              </a:r>
            </a:p>
            <a:p>
              <a:pPr>
                <a:lnSpc>
                  <a:spcPts val="4800"/>
                </a:lnSpc>
              </a:pPr>
              <a:r>
                <a:rPr lang="en-US" sz="4800" b="1" spc="-1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MASTER’S</a:t>
              </a:r>
            </a:p>
            <a:p>
              <a:pPr>
                <a:lnSpc>
                  <a:spcPts val="4000"/>
                </a:lnSpc>
              </a:pPr>
              <a:r>
                <a:rPr lang="en-US" sz="4800" b="1" spc="-1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DEGREE </a:t>
              </a:r>
              <a:r>
                <a: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+mj-lt"/>
                </a:rPr>
                <a:t>level</a:t>
              </a:r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E204C2A-701D-C544-A614-EB2199F05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4"/>
              </a:ext>
            </a:extLst>
          </a:blip>
          <a:stretch>
            <a:fillRect/>
          </a:stretch>
        </p:blipFill>
        <p:spPr>
          <a:xfrm>
            <a:off x="6144239" y="1857745"/>
            <a:ext cx="1469943" cy="91423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EB0DEA3-F93B-F84D-B29B-357882628BE6}"/>
              </a:ext>
            </a:extLst>
          </p:cNvPr>
          <p:cNvGrpSpPr/>
          <p:nvPr/>
        </p:nvGrpSpPr>
        <p:grpSpPr>
          <a:xfrm>
            <a:off x="2445487" y="3809133"/>
            <a:ext cx="3017520" cy="1463040"/>
            <a:chOff x="2445487" y="3809133"/>
            <a:chExt cx="3017520" cy="1463040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4F4A64F-62E1-9943-8608-A77E508FE9E0}"/>
                </a:ext>
              </a:extLst>
            </p:cNvPr>
            <p:cNvSpPr/>
            <p:nvPr/>
          </p:nvSpPr>
          <p:spPr>
            <a:xfrm>
              <a:off x="2445487" y="3809133"/>
              <a:ext cx="3017520" cy="14630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AA6DD63-DFB1-9843-B968-DDFBF860E9AC}"/>
                </a:ext>
              </a:extLst>
            </p:cNvPr>
            <p:cNvSpPr txBox="1"/>
            <p:nvPr/>
          </p:nvSpPr>
          <p:spPr>
            <a:xfrm>
              <a:off x="2658617" y="4255777"/>
              <a:ext cx="1931568" cy="664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sz="6600" b="1" spc="-1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2,000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5A53DDC-1500-9C43-A4D0-083B25ADD496}"/>
                </a:ext>
              </a:extLst>
            </p:cNvPr>
            <p:cNvSpPr txBox="1"/>
            <p:nvPr/>
          </p:nvSpPr>
          <p:spPr>
            <a:xfrm>
              <a:off x="2626246" y="4421471"/>
              <a:ext cx="2627369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en-US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+mn-lt"/>
                </a:rPr>
                <a:t>                        hours </a:t>
              </a:r>
              <a:br>
                <a:rPr lang="en-US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+mn-lt"/>
                </a:rPr>
              </a:br>
              <a:r>
                <a:rPr lang="en-US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+mn-lt"/>
                </a:rPr>
                <a:t>of clinical rotation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D501EFC-23ED-3E4A-8F42-3FA48AB7CE58}"/>
              </a:ext>
            </a:extLst>
          </p:cNvPr>
          <p:cNvGrpSpPr/>
          <p:nvPr/>
        </p:nvGrpSpPr>
        <p:grpSpPr>
          <a:xfrm>
            <a:off x="7727040" y="3805433"/>
            <a:ext cx="3405248" cy="1463040"/>
            <a:chOff x="7727040" y="3805433"/>
            <a:chExt cx="3405248" cy="1463040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9112EA4-15B9-3D48-963B-1148DEB24B08}"/>
                </a:ext>
              </a:extLst>
            </p:cNvPr>
            <p:cNvSpPr/>
            <p:nvPr/>
          </p:nvSpPr>
          <p:spPr>
            <a:xfrm>
              <a:off x="7727040" y="3805433"/>
              <a:ext cx="3405248" cy="146304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C9ADAD5-E86E-FB4B-993A-1211668F06F4}"/>
                </a:ext>
              </a:extLst>
            </p:cNvPr>
            <p:cNvSpPr txBox="1"/>
            <p:nvPr/>
          </p:nvSpPr>
          <p:spPr>
            <a:xfrm>
              <a:off x="7892655" y="4515688"/>
              <a:ext cx="1640728" cy="703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sz="8000" b="1" dirty="0">
                  <a:solidFill>
                    <a:schemeClr val="bg2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238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910D753-1EAF-5B4A-B08C-A384A2061E33}"/>
                </a:ext>
              </a:extLst>
            </p:cNvPr>
            <p:cNvSpPr txBox="1"/>
            <p:nvPr/>
          </p:nvSpPr>
          <p:spPr>
            <a:xfrm>
              <a:off x="9401662" y="4154601"/>
              <a:ext cx="1528798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+mn-lt"/>
                </a:rPr>
                <a:t>PA Programs </a:t>
              </a:r>
              <a:br>
                <a:rPr lang="en-US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+mn-lt"/>
                </a:rPr>
              </a:br>
              <a:r>
                <a:rPr lang="en-US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+mn-lt"/>
                </a:rPr>
                <a:t>in the U.S.</a:t>
              </a:r>
            </a:p>
            <a:p>
              <a:r>
                <a:rPr lang="en-US" sz="1100" b="1" i="1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+mn-lt"/>
                  <a:cs typeface="Arial" panose="020B0604020202020204" pitchFamily="34" charset="0"/>
                </a:rPr>
                <a:t>ARC-PA, 2019</a:t>
              </a:r>
              <a:endPara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endParaRPr>
            </a:p>
          </p:txBody>
        </p:sp>
      </p:grpSp>
      <p:pic>
        <p:nvPicPr>
          <p:cNvPr id="18" name="Graphic 1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A631160-44CA-2548-8C43-8DCEC5AAC5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6"/>
              </a:ext>
            </a:extLst>
          </a:blip>
          <a:stretch>
            <a:fillRect/>
          </a:stretch>
        </p:blipFill>
        <p:spPr>
          <a:xfrm>
            <a:off x="6383308" y="4002667"/>
            <a:ext cx="1230874" cy="109218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4ACF7CA-0C36-7B48-865C-9E3F1F0F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8"/>
              </a:ext>
            </a:extLst>
          </a:blip>
          <a:stretch>
            <a:fillRect/>
          </a:stretch>
        </p:blipFill>
        <p:spPr>
          <a:xfrm>
            <a:off x="1000822" y="3989579"/>
            <a:ext cx="1049037" cy="115831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4DE9720-FC32-C147-8BB0-B9085EA30D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10"/>
              </a:ext>
            </a:extLst>
          </a:blip>
          <a:stretch>
            <a:fillRect/>
          </a:stretch>
        </p:blipFill>
        <p:spPr>
          <a:xfrm>
            <a:off x="838170" y="1656247"/>
            <a:ext cx="1369920" cy="131723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4D1032C-FBB3-8D43-B33F-88D52A4E84B4}"/>
              </a:ext>
            </a:extLst>
          </p:cNvPr>
          <p:cNvGrpSpPr/>
          <p:nvPr/>
        </p:nvGrpSpPr>
        <p:grpSpPr>
          <a:xfrm>
            <a:off x="7727039" y="1477100"/>
            <a:ext cx="3605525" cy="1517188"/>
            <a:chOff x="7727039" y="1477100"/>
            <a:chExt cx="3605525" cy="1517188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AFD20D8-B703-C844-8EF5-DDE4E618AC09}"/>
                </a:ext>
              </a:extLst>
            </p:cNvPr>
            <p:cNvSpPr/>
            <p:nvPr/>
          </p:nvSpPr>
          <p:spPr>
            <a:xfrm>
              <a:off x="7727039" y="1531248"/>
              <a:ext cx="3405249" cy="14630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1D707D2-799C-E844-A60B-E5211A3A9EC7}"/>
                </a:ext>
              </a:extLst>
            </p:cNvPr>
            <p:cNvSpPr txBox="1"/>
            <p:nvPr/>
          </p:nvSpPr>
          <p:spPr>
            <a:xfrm>
              <a:off x="7953363" y="2652224"/>
              <a:ext cx="2977097" cy="334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>
                  <a:solidFill>
                    <a:srgbClr val="74C8B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(Bachelor’s degree is required for acceptance)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856A955-6D24-BC4E-97C3-81D95C5EAC30}"/>
                </a:ext>
              </a:extLst>
            </p:cNvPr>
            <p:cNvSpPr txBox="1"/>
            <p:nvPr/>
          </p:nvSpPr>
          <p:spPr>
            <a:xfrm>
              <a:off x="7802532" y="1477100"/>
              <a:ext cx="3530032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dirty="0">
                  <a:solidFill>
                    <a:srgbClr val="74C8B0"/>
                  </a:solidFill>
                  <a:latin typeface="+mn-lt"/>
                  <a:cs typeface="Arial Narrow" panose="020B0604020202020204" pitchFamily="34" charset="0"/>
                </a:rPr>
                <a:t>Programs are </a:t>
              </a:r>
            </a:p>
            <a:p>
              <a:pPr>
                <a:lnSpc>
                  <a:spcPts val="3300"/>
                </a:lnSpc>
              </a:pPr>
              <a:r>
                <a:rPr lang="en-US" sz="3600" b="1" spc="-1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27 MONTHS</a:t>
              </a:r>
              <a:r>
                <a:rPr lang="en-US" sz="4000" b="1" spc="-1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</a:t>
              </a:r>
              <a:r>
                <a:rPr lang="en-US" dirty="0">
                  <a:solidFill>
                    <a:srgbClr val="74C8B0"/>
                  </a:solidFill>
                  <a:latin typeface="+mn-lt"/>
                  <a:cs typeface="Arial Narrow" panose="020B0604020202020204" pitchFamily="34" charset="0"/>
                </a:rPr>
                <a:t>or</a:t>
              </a:r>
              <a:r>
                <a:rPr lang="en-US" sz="4000" b="1" spc="-150" dirty="0">
                  <a:solidFill>
                    <a:srgbClr val="74C8B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</a:t>
              </a:r>
              <a:r>
                <a:rPr lang="en-US" sz="3600" b="1" spc="-1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3 ACADEMIC YEARS</a:t>
              </a:r>
              <a:endParaRPr lang="en-US" sz="4000" spc="-15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47902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943EE12-ABF0-A046-81BE-1B77DDFD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WHERE DO </a:t>
            </a:r>
            <a:r>
              <a:rPr lang="en-US" sz="3600" b="1" dirty="0" err="1" smtClean="0"/>
              <a:t>PAs</a:t>
            </a:r>
            <a:r>
              <a:rPr lang="en-US" sz="3600" b="1" dirty="0" smtClean="0"/>
              <a:t> WORK?</a:t>
            </a:r>
            <a:endParaRPr lang="en-US" sz="3600" b="1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604803A-F7F7-C04B-916B-11904DFE745A}"/>
              </a:ext>
            </a:extLst>
          </p:cNvPr>
          <p:cNvSpPr txBox="1">
            <a:spLocks/>
          </p:cNvSpPr>
          <p:nvPr/>
        </p:nvSpPr>
        <p:spPr>
          <a:xfrm>
            <a:off x="611241" y="5557402"/>
            <a:ext cx="4981486" cy="801964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5500" baseline="30000" dirty="0">
                <a:solidFill>
                  <a:schemeClr val="tx2"/>
                </a:solidFill>
              </a:rPr>
              <a:t>2018 AAPA Salary Survey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5500" baseline="30000" dirty="0"/>
              <a:t>All data based on clinically practicing PAs in the U.S.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endParaRPr lang="en-US" sz="4300" baseline="300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4300" baseline="30000" dirty="0"/>
              <a:t>*Other refers to a variety of work settings including but not limited to schools/universities, rehabilitation facilities, nursing homes and correctional facilities.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C02B4EB-3D9D-2243-8021-F7819768B8D1}"/>
              </a:ext>
            </a:extLst>
          </p:cNvPr>
          <p:cNvSpPr txBox="1"/>
          <p:nvPr/>
        </p:nvSpPr>
        <p:spPr>
          <a:xfrm>
            <a:off x="3781168" y="2928644"/>
            <a:ext cx="15885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35.8%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Hospital</a:t>
            </a:r>
            <a:endParaRPr lang="en-US" sz="36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43892DD-AFC4-E64C-9E76-4EA9AA8DB524}"/>
              </a:ext>
            </a:extLst>
          </p:cNvPr>
          <p:cNvSpPr txBox="1"/>
          <p:nvPr/>
        </p:nvSpPr>
        <p:spPr>
          <a:xfrm>
            <a:off x="3781167" y="4340678"/>
            <a:ext cx="15885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5.5% </a:t>
            </a:r>
            <a:r>
              <a:rPr lang="en-US" sz="2800" baseline="30000" dirty="0" smtClean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Urgent Care/Retail</a:t>
            </a:r>
            <a:endParaRPr lang="en-US" sz="36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D912608-CB13-A742-BEF0-7C218B1B1BC5}"/>
              </a:ext>
            </a:extLst>
          </p:cNvPr>
          <p:cNvSpPr txBox="1"/>
          <p:nvPr/>
        </p:nvSpPr>
        <p:spPr>
          <a:xfrm>
            <a:off x="2242459" y="4790050"/>
            <a:ext cx="3431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4.0%</a:t>
            </a:r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Other*</a:t>
            </a:r>
            <a:endParaRPr lang="en-US" sz="36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B72D61D-27FF-2E4D-9A7B-D67BF13F8298}"/>
              </a:ext>
            </a:extLst>
          </p:cNvPr>
          <p:cNvSpPr txBox="1"/>
          <p:nvPr/>
        </p:nvSpPr>
        <p:spPr>
          <a:xfrm>
            <a:off x="1422188" y="1582112"/>
            <a:ext cx="3848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54.7%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Outpatient Office Or Clinic</a:t>
            </a:r>
            <a:endParaRPr lang="en-US" sz="36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19987B8-0EDB-4A4E-8752-A02FC7915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4"/>
              </a:ext>
            </a:extLst>
          </a:blip>
          <a:stretch>
            <a:fillRect/>
          </a:stretch>
        </p:blipFill>
        <p:spPr>
          <a:xfrm>
            <a:off x="1137878" y="2105332"/>
            <a:ext cx="2682323" cy="27767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6F9E170-EEEE-BC4D-AD17-41B0F9386EFF}"/>
              </a:ext>
            </a:extLst>
          </p:cNvPr>
          <p:cNvCxnSpPr>
            <a:cxnSpLocks/>
          </p:cNvCxnSpPr>
          <p:nvPr/>
        </p:nvCxnSpPr>
        <p:spPr>
          <a:xfrm flipH="1" flipV="1">
            <a:off x="1814652" y="1878798"/>
            <a:ext cx="1" cy="34683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2A3AE19-1BFA-8844-9B81-2F9EA9A098FE}"/>
              </a:ext>
            </a:extLst>
          </p:cNvPr>
          <p:cNvCxnSpPr>
            <a:cxnSpLocks/>
          </p:cNvCxnSpPr>
          <p:nvPr/>
        </p:nvCxnSpPr>
        <p:spPr>
          <a:xfrm>
            <a:off x="3267831" y="3265753"/>
            <a:ext cx="230038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3BB7F9A-A463-2944-84DD-8002118484A2}"/>
              </a:ext>
            </a:extLst>
          </p:cNvPr>
          <p:cNvCxnSpPr>
            <a:cxnSpLocks/>
          </p:cNvCxnSpPr>
          <p:nvPr/>
        </p:nvCxnSpPr>
        <p:spPr>
          <a:xfrm>
            <a:off x="2738633" y="4507191"/>
            <a:ext cx="312581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B3312E0-D39C-BA41-926C-2BDF1EFF3463}"/>
              </a:ext>
            </a:extLst>
          </p:cNvPr>
          <p:cNvCxnSpPr>
            <a:cxnSpLocks/>
          </p:cNvCxnSpPr>
          <p:nvPr/>
        </p:nvCxnSpPr>
        <p:spPr>
          <a:xfrm>
            <a:off x="2385957" y="4640620"/>
            <a:ext cx="93083" cy="233243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4AD9F3F-752C-F344-87EC-B05ECFB4ECF3}"/>
              </a:ext>
            </a:extLst>
          </p:cNvPr>
          <p:cNvSpPr txBox="1"/>
          <p:nvPr/>
        </p:nvSpPr>
        <p:spPr>
          <a:xfrm>
            <a:off x="590549" y="972825"/>
            <a:ext cx="50021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PAs practice in every work setting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CDBF8B6-A544-B642-A021-6F713F65EEB1}"/>
              </a:ext>
            </a:extLst>
          </p:cNvPr>
          <p:cNvSpPr txBox="1"/>
          <p:nvPr/>
        </p:nvSpPr>
        <p:spPr>
          <a:xfrm>
            <a:off x="6096000" y="971837"/>
            <a:ext cx="452271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PAs practice medicines in all specialties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FDC72AA-430B-434E-B99E-FBE18AE51DBD}"/>
              </a:ext>
            </a:extLst>
          </p:cNvPr>
          <p:cNvSpPr txBox="1">
            <a:spLocks/>
          </p:cNvSpPr>
          <p:nvPr/>
        </p:nvSpPr>
        <p:spPr>
          <a:xfrm>
            <a:off x="6233361" y="5553267"/>
            <a:ext cx="5553255" cy="8060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400" baseline="30000" dirty="0">
                <a:solidFill>
                  <a:schemeClr val="tx2"/>
                </a:solidFill>
              </a:rPr>
              <a:t>2018 AAPA Salary Survey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400" baseline="30000" dirty="0"/>
              <a:t>All data based on clinically practicing PAs in the U.S.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100" baseline="30000" dirty="0"/>
              <a:t/>
            </a:r>
            <a:br>
              <a:rPr lang="en-US" sz="1100" baseline="30000" dirty="0"/>
            </a:br>
            <a:r>
              <a:rPr lang="en-US" sz="1100" baseline="30000" dirty="0"/>
              <a:t>*Other refers to a variety of healthcare settings including but not limited to psychiatry, hospice and palliative care, obstetrics and gynecology, addiction medicine, pain management, public health and dermatology.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C175536-D68A-C14F-BAD5-8C34378CDE15}"/>
              </a:ext>
            </a:extLst>
          </p:cNvPr>
          <p:cNvSpPr txBox="1"/>
          <p:nvPr/>
        </p:nvSpPr>
        <p:spPr>
          <a:xfrm>
            <a:off x="6096000" y="1708399"/>
            <a:ext cx="343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23.9%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Primary Care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B8CE627-6BAC-7943-9470-A46AB8036A3C}"/>
              </a:ext>
            </a:extLst>
          </p:cNvPr>
          <p:cNvSpPr txBox="1"/>
          <p:nvPr/>
        </p:nvSpPr>
        <p:spPr>
          <a:xfrm>
            <a:off x="8546107" y="2307384"/>
            <a:ext cx="4983427" cy="62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11.9%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Internal Medicine </a:t>
            </a:r>
          </a:p>
          <a:p>
            <a:pPr>
              <a:lnSpc>
                <a:spcPts val="2000"/>
              </a:lnSpc>
            </a:pP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      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Subspecialties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FD7205B-8F41-ED4E-8D57-F781619ED6B0}"/>
              </a:ext>
            </a:extLst>
          </p:cNvPr>
          <p:cNvSpPr txBox="1"/>
          <p:nvPr/>
        </p:nvSpPr>
        <p:spPr>
          <a:xfrm>
            <a:off x="9247259" y="2957247"/>
            <a:ext cx="343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9.1%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Emergency Medicine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94E3D8F-67E6-AA49-94E7-D0B696936D07}"/>
              </a:ext>
            </a:extLst>
          </p:cNvPr>
          <p:cNvSpPr txBox="1"/>
          <p:nvPr/>
        </p:nvSpPr>
        <p:spPr>
          <a:xfrm>
            <a:off x="8854105" y="3608676"/>
            <a:ext cx="4315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1.1%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Pediatric Subspecialties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A265183-3CA9-914E-BB2E-74895A98AC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xmlns:p="http://schemas.openxmlformats.org/presentationml/2006/main" xmlns:r="http://schemas.openxmlformats.org/officeDocument/2006/relationships" xmlns:a="http://schemas.openxmlformats.org/drawingml/2006/main" r:embed="rId6"/>
              </a:ext>
            </a:extLst>
          </a:blip>
          <a:stretch>
            <a:fillRect/>
          </a:stretch>
        </p:blipFill>
        <p:spPr>
          <a:xfrm>
            <a:off x="6096000" y="2105332"/>
            <a:ext cx="2758104" cy="283464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84C4B80-40E3-2D47-BF3F-0A87CAFE1BC4}"/>
              </a:ext>
            </a:extLst>
          </p:cNvPr>
          <p:cNvSpPr txBox="1"/>
          <p:nvPr/>
        </p:nvSpPr>
        <p:spPr>
          <a:xfrm>
            <a:off x="8854104" y="4304705"/>
            <a:ext cx="4787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27.8%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Other*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10ED295-5ADD-9D43-ACE9-7D2380A75F40}"/>
              </a:ext>
            </a:extLst>
          </p:cNvPr>
          <p:cNvSpPr txBox="1"/>
          <p:nvPr/>
        </p:nvSpPr>
        <p:spPr>
          <a:xfrm>
            <a:off x="6136264" y="4856242"/>
            <a:ext cx="3625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26.3% 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Surgical Subspecialties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08B2649-EFDF-1747-B7A5-C61CC9AF9C40}"/>
              </a:ext>
            </a:extLst>
          </p:cNvPr>
          <p:cNvSpPr txBox="1"/>
          <p:nvPr/>
        </p:nvSpPr>
        <p:spPr>
          <a:xfrm>
            <a:off x="10223491" y="4355709"/>
            <a:ext cx="15631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(Examples include hospice and palliative care, addiction medicine, pain management)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5A51C8E-5511-A446-99D2-32BDC0BA86C2}"/>
              </a:ext>
            </a:extLst>
          </p:cNvPr>
          <p:cNvCxnSpPr/>
          <p:nvPr/>
        </p:nvCxnSpPr>
        <p:spPr>
          <a:xfrm>
            <a:off x="5868976" y="971837"/>
            <a:ext cx="0" cy="5282659"/>
          </a:xfrm>
          <a:prstGeom prst="line">
            <a:avLst/>
          </a:prstGeom>
          <a:ln w="1270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36628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2" grpId="0" animBg="1"/>
      <p:bldP spid="24" grpId="0"/>
      <p:bldP spid="25" grpId="0"/>
      <p:bldP spid="26" grpId="0"/>
      <p:bldP spid="27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0CB26C8-11EB-6545-9CC0-7B1723D1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IS THERE A HIGH DEMAND FOR </a:t>
            </a:r>
            <a:r>
              <a:rPr lang="en-US" sz="3500" b="1" dirty="0" err="1" smtClean="0"/>
              <a:t>PAs</a:t>
            </a:r>
            <a:r>
              <a:rPr lang="en-US" sz="3500" b="1" dirty="0" smtClean="0"/>
              <a:t>?</a:t>
            </a:r>
            <a:endParaRPr lang="en-US" sz="35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3870132-22AC-124B-B909-0B8999479161}"/>
              </a:ext>
            </a:extLst>
          </p:cNvPr>
          <p:cNvGrpSpPr/>
          <p:nvPr/>
        </p:nvGrpSpPr>
        <p:grpSpPr>
          <a:xfrm>
            <a:off x="1244599" y="1579063"/>
            <a:ext cx="3074905" cy="3661486"/>
            <a:chOff x="1244599" y="1579063"/>
            <a:chExt cx="3174713" cy="3661486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0FCB631-7B07-3D4F-A1D7-0FEB456DBA2B}"/>
                </a:ext>
              </a:extLst>
            </p:cNvPr>
            <p:cNvSpPr/>
            <p:nvPr/>
          </p:nvSpPr>
          <p:spPr>
            <a:xfrm>
              <a:off x="1244599" y="1579063"/>
              <a:ext cx="3074905" cy="36576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bIns="182880" rtlCol="0" anchor="ctr"/>
            <a:lstStyle/>
            <a:p>
              <a:pPr algn="ctr"/>
              <a:r>
                <a:rPr lang="en-US" sz="2400" dirty="0"/>
                <a:t>Demand for PAs </a:t>
              </a:r>
              <a:br>
                <a:rPr lang="en-US" sz="2400" dirty="0"/>
              </a:br>
              <a:r>
                <a:rPr lang="en-US" sz="2400" dirty="0"/>
                <a:t>has increased</a:t>
              </a:r>
            </a:p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300%</a:t>
              </a:r>
            </a:p>
            <a:p>
              <a:pPr algn="ctr"/>
              <a:r>
                <a:rPr lang="en-US" sz="2400" dirty="0"/>
                <a:t>from </a:t>
              </a:r>
            </a:p>
            <a:p>
              <a:pPr algn="ctr"/>
              <a:r>
                <a:rPr lang="en-US" sz="2400" dirty="0"/>
                <a:t>2011 to 2014.</a:t>
              </a:r>
            </a:p>
          </p:txBody>
        </p:sp>
        <p:sp>
          <p:nvSpPr>
            <p:cNvPr id="16" name="Content Placeholder 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37FEDA6-B4D9-5D4F-9766-692B39C2C7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010413" y="4939822"/>
              <a:ext cx="1408899" cy="300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82880" indent="-18288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100000"/>
                <a:buFont typeface="Lucida Grande"/>
                <a:buChar char="»"/>
                <a:defRPr sz="18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1pPr>
              <a:lvl2pPr marL="457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buFont typeface="Lucida Grande"/>
                <a:buChar char="▸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2pPr>
              <a:lvl3pPr marL="77724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buFont typeface="Lucida Grande"/>
                <a:buChar char="▹"/>
                <a:defRPr sz="14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3pPr>
              <a:lvl4pPr marL="105156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70000"/>
                <a:buFont typeface="Lucida Grande"/>
                <a:buChar char="▸"/>
                <a:defRPr sz="12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4pPr>
              <a:lvl5pPr marL="132588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70000"/>
                <a:buFont typeface="Lucida Grande"/>
                <a:buChar char="»"/>
                <a:defRPr sz="11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Lucida Grande"/>
                <a:buNone/>
              </a:pPr>
              <a:r>
                <a:rPr lang="en-US" sz="12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+mn-lt"/>
                </a:rPr>
                <a:t>*Merrit Hawkins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7436B5D-A028-C341-BF94-8B2DAB50F04D}"/>
              </a:ext>
            </a:extLst>
          </p:cNvPr>
          <p:cNvGrpSpPr/>
          <p:nvPr/>
        </p:nvGrpSpPr>
        <p:grpSpPr>
          <a:xfrm>
            <a:off x="4524608" y="1579063"/>
            <a:ext cx="3681462" cy="3670631"/>
            <a:chOff x="4524608" y="1579063"/>
            <a:chExt cx="3681462" cy="3670631"/>
          </a:xfrm>
        </p:grpSpPr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674CBAC-EC92-5147-8300-E1391A6E9917}"/>
                </a:ext>
              </a:extLst>
            </p:cNvPr>
            <p:cNvSpPr/>
            <p:nvPr/>
          </p:nvSpPr>
          <p:spPr>
            <a:xfrm>
              <a:off x="4524608" y="1579063"/>
              <a:ext cx="3429000" cy="3657600"/>
            </a:xfrm>
            <a:prstGeom prst="rect">
              <a:avLst/>
            </a:prstGeom>
            <a:solidFill>
              <a:srgbClr val="398C95"/>
            </a:solidFill>
            <a:ln>
              <a:solidFill>
                <a:srgbClr val="398C9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bIns="182880" rtlCol="0" anchor="ctr"/>
            <a:lstStyle/>
            <a:p>
              <a:pPr algn="ctr"/>
              <a:r>
                <a:rPr lang="en-US" sz="2400" dirty="0"/>
                <a:t>PA Employment will increase by </a:t>
              </a:r>
              <a:r>
                <a:rPr lang="en-US" sz="6600" b="1" dirty="0"/>
                <a:t>30%</a:t>
              </a:r>
            </a:p>
            <a:p>
              <a:pPr algn="ctr"/>
              <a:r>
                <a:rPr lang="en-US" sz="2400" dirty="0"/>
                <a:t>between </a:t>
              </a:r>
              <a:br>
                <a:rPr lang="en-US" sz="2400" dirty="0"/>
              </a:br>
              <a:r>
                <a:rPr lang="en-US" sz="2400" dirty="0"/>
                <a:t>2014 and 2024. </a:t>
              </a:r>
            </a:p>
          </p:txBody>
        </p:sp>
        <p:sp>
          <p:nvSpPr>
            <p:cNvPr id="17" name="Content Placeholder 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4092552-62C7-2B4E-A91D-432221D0A87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575604" y="4918692"/>
              <a:ext cx="2630466" cy="33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82880" indent="-18288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100000"/>
                <a:buFont typeface="Lucida Grande"/>
                <a:buChar char="»"/>
                <a:defRPr sz="18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1pPr>
              <a:lvl2pPr marL="457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buFont typeface="Lucida Grande"/>
                <a:buChar char="▸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2pPr>
              <a:lvl3pPr marL="77724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buFont typeface="Lucida Grande"/>
                <a:buChar char="▹"/>
                <a:defRPr sz="14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3pPr>
              <a:lvl4pPr marL="105156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70000"/>
                <a:buFont typeface="Lucida Grande"/>
                <a:buChar char="▸"/>
                <a:defRPr sz="12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4pPr>
              <a:lvl5pPr marL="132588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70000"/>
                <a:buFont typeface="Lucida Grande"/>
                <a:buChar char="»"/>
                <a:defRPr sz="11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Lucida Grande"/>
                <a:buNone/>
              </a:pPr>
              <a:r>
                <a:rPr lang="en-US" sz="12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+mn-lt"/>
                </a:rPr>
                <a:t>*U.S. Bureau of Labor Statistics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BCAC4F2-A271-0E4C-9E04-D560881C6202}"/>
              </a:ext>
            </a:extLst>
          </p:cNvPr>
          <p:cNvGrpSpPr/>
          <p:nvPr/>
        </p:nvGrpSpPr>
        <p:grpSpPr>
          <a:xfrm>
            <a:off x="8164200" y="1579063"/>
            <a:ext cx="3265800" cy="3864899"/>
            <a:chOff x="8164200" y="1579063"/>
            <a:chExt cx="3639592" cy="3864899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FFDD005-A55C-F24B-BD8B-EB28EBF4582E}"/>
                </a:ext>
              </a:extLst>
            </p:cNvPr>
            <p:cNvSpPr/>
            <p:nvPr/>
          </p:nvSpPr>
          <p:spPr>
            <a:xfrm>
              <a:off x="8164200" y="1579063"/>
              <a:ext cx="3265800" cy="36576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bIns="182880" rtlCol="0" anchor="ctr"/>
            <a:lstStyle/>
            <a:p>
              <a:pPr lvl="0" algn="ctr"/>
              <a:r>
                <a:rPr lang="en-US" sz="2400" dirty="0">
                  <a:solidFill>
                    <a:prstClr val="white"/>
                  </a:solidFill>
                </a:rPr>
                <a:t>Multiple job offers are received by</a:t>
              </a:r>
            </a:p>
            <a:p>
              <a:pPr algn="ctr"/>
              <a:r>
                <a:rPr lang="en-US" sz="6600" b="1" dirty="0"/>
                <a:t>76%</a:t>
              </a:r>
            </a:p>
            <a:p>
              <a:pPr algn="ctr"/>
              <a:r>
                <a:rPr lang="en-US" sz="2400" dirty="0"/>
                <a:t>of PAs upon graduation.</a:t>
              </a:r>
            </a:p>
          </p:txBody>
        </p:sp>
        <p:sp>
          <p:nvSpPr>
            <p:cNvPr id="18" name="Content Placeholder 5">
              <a:extLst>
                <a:ext uri="{FF2B5EF4-FFF2-40B4-BE49-F238E27FC236}">
  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5D448DA-A493-8947-8CAC-E45E117333F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393845" y="4947935"/>
              <a:ext cx="2409947" cy="49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82880" indent="-18288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100000"/>
                <a:buFont typeface="Lucida Grande"/>
                <a:buChar char="»"/>
                <a:defRPr sz="18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1pPr>
              <a:lvl2pPr marL="457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buFont typeface="Lucida Grande"/>
                <a:buChar char="▸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2pPr>
              <a:lvl3pPr marL="77724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buFont typeface="Lucida Grande"/>
                <a:buChar char="▹"/>
                <a:defRPr sz="14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3pPr>
              <a:lvl4pPr marL="105156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70000"/>
                <a:buFont typeface="Lucida Grande"/>
                <a:buChar char="▸"/>
                <a:defRPr sz="12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4pPr>
              <a:lvl5pPr marL="132588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70000"/>
                <a:buFont typeface="Lucida Grande"/>
                <a:buChar char="»"/>
                <a:defRPr sz="11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MS PGothic" pitchFamily="34" charset="-128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Lucida Grande"/>
                <a:buNone/>
              </a:pPr>
              <a:r>
                <a:rPr lang="en-US" sz="12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+mn-lt"/>
                </a:rPr>
                <a:t>*NCCPA 2015 Profile of PAs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0878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2626EB1-AB4C-8141-BE12-E02E86DC3E60}"/>
              </a:ext>
            </a:extLst>
          </p:cNvPr>
          <p:cNvSpPr/>
          <p:nvPr/>
        </p:nvSpPr>
        <p:spPr>
          <a:xfrm>
            <a:off x="301752" y="3945447"/>
            <a:ext cx="11890248" cy="2904838"/>
          </a:xfrm>
          <a:prstGeom prst="rect">
            <a:avLst/>
          </a:prstGeom>
          <a:gradFill flip="none" rotWithShape="1">
            <a:gsLst>
              <a:gs pos="99000">
                <a:schemeClr val="bg1">
                  <a:alpha val="0"/>
                </a:schemeClr>
              </a:gs>
              <a:gs pos="78000">
                <a:schemeClr val="accent4">
                  <a:lumMod val="0"/>
                  <a:lumOff val="100000"/>
                  <a:alpha val="51000"/>
                </a:schemeClr>
              </a:gs>
              <a:gs pos="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E0AA530-2A9E-3247-80FF-6DB4F0DBE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HOW MUCH DO </a:t>
            </a:r>
            <a:r>
              <a:rPr lang="en-US" sz="3600" b="1" dirty="0" err="1" smtClean="0"/>
              <a:t>PAs</a:t>
            </a:r>
            <a:r>
              <a:rPr lang="en-US" sz="3600" b="1" dirty="0" smtClean="0"/>
              <a:t> MAKE?</a:t>
            </a:r>
            <a:endParaRPr lang="en-US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1BB9564-B0E1-124B-9448-F65FDC08731B}"/>
              </a:ext>
            </a:extLst>
          </p:cNvPr>
          <p:cNvSpPr txBox="1"/>
          <p:nvPr/>
        </p:nvSpPr>
        <p:spPr>
          <a:xfrm>
            <a:off x="8378842" y="4206095"/>
            <a:ext cx="32255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solidFill>
                  <a:schemeClr val="accent1"/>
                </a:solidFill>
                <a:latin typeface="+mn-lt"/>
              </a:rPr>
              <a:t>*Data provided by the AAPA 2018 Salary Survey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B551622-EEC9-0847-866B-8643D0E8485C}"/>
              </a:ext>
            </a:extLst>
          </p:cNvPr>
          <p:cNvSpPr txBox="1"/>
          <p:nvPr/>
        </p:nvSpPr>
        <p:spPr>
          <a:xfrm>
            <a:off x="6949220" y="3982291"/>
            <a:ext cx="465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  <a:latin typeface="+mn-lt"/>
              </a:rPr>
              <a:t>MEDIAN BASE SALARY FROM PRIMARY EMPLOYER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20F4E89-55E0-E540-B5B2-57393CB19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400" y="2482700"/>
            <a:ext cx="8585200" cy="1854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5162A3B-79A5-0742-A46D-878D94C812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1803400" y="4326912"/>
            <a:ext cx="8585200" cy="1854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71879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HISTORY OF GEORGIA PA ACT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en-US" sz="2800" dirty="0" smtClean="0"/>
              <a:t>Original Georgia PA Act (1972)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While containing the elements of a licensure bill, </a:t>
            </a:r>
            <a:r>
              <a:rPr lang="en-US" sz="2800" dirty="0" err="1" smtClean="0"/>
              <a:t>PAs</a:t>
            </a:r>
            <a:r>
              <a:rPr lang="en-US" sz="2800" dirty="0" smtClean="0"/>
              <a:t> were considered “certified”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Envisioned extensive supervision with basic and detailed (long) job descriptions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Anticipated the regulation of about 200 </a:t>
            </a:r>
            <a:r>
              <a:rPr lang="en-US" sz="2800" dirty="0" err="1" smtClean="0"/>
              <a:t>PAs</a:t>
            </a:r>
            <a:r>
              <a:rPr lang="en-US" sz="2800" dirty="0" smtClean="0"/>
              <a:t>  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First attempted major legislative change (allow remote site practice) was circa 1988  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Was not comprehensively updated until 2009</a:t>
            </a:r>
            <a:endParaRPr lang="en-US" sz="2800" dirty="0"/>
          </a:p>
        </p:txBody>
      </p:sp>
      <p:pic>
        <p:nvPicPr>
          <p:cNvPr id="4" name="Picture 3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639710"/>
            <a:ext cx="2586921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PIECEMEAL AMENDMENTS (Before 2009)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en-US" sz="2800" dirty="0" smtClean="0"/>
              <a:t>Delegation of Prescriptive Authority: 1995 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“Licensing” of </a:t>
            </a:r>
            <a:r>
              <a:rPr lang="en-US" sz="2800" dirty="0" err="1" smtClean="0"/>
              <a:t>PAs</a:t>
            </a:r>
            <a:r>
              <a:rPr lang="en-US" sz="2800" dirty="0" smtClean="0"/>
              <a:t> (was “Certified”): 1997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Authorization for DEA Numbers: 1999 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Increase in PA to Physician Ratio: 2001-2002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Authorization of the “Alternative Supervising Physician”: 2002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Redefining the Nature of PA Job Description (Making it More </a:t>
            </a:r>
            <a:r>
              <a:rPr lang="en-US" sz="2800" dirty="0" smtClean="0"/>
              <a:t>G</a:t>
            </a:r>
            <a:r>
              <a:rPr lang="en-US" sz="2800" dirty="0" smtClean="0"/>
              <a:t>eneral): 2004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Request, Sign for Pharmaceutical Samples: 2004</a:t>
            </a:r>
          </a:p>
          <a:p>
            <a:pPr>
              <a:spcAft>
                <a:spcPts val="300"/>
              </a:spcAft>
            </a:pPr>
            <a:r>
              <a:rPr lang="en-US" sz="2800" dirty="0" smtClean="0"/>
              <a:t>PA Assistance for Disaster Relief: 2006</a:t>
            </a:r>
            <a:endParaRPr lang="en-US" sz="2800" dirty="0"/>
          </a:p>
        </p:txBody>
      </p:sp>
      <p:pic>
        <p:nvPicPr>
          <p:cNvPr id="6" name="Picture 5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639710"/>
            <a:ext cx="2586921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C3A70CF-7D91-4742-8EF6-B3FDCCB482B8}"/>
              </a:ext>
            </a:extLst>
          </p:cNvPr>
          <p:cNvSpPr txBox="1">
            <a:spLocks/>
          </p:cNvSpPr>
          <p:nvPr/>
        </p:nvSpPr>
        <p:spPr>
          <a:xfrm>
            <a:off x="1201223" y="4741034"/>
            <a:ext cx="9774195" cy="59652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     </a:t>
            </a: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59C1144-C791-4049-9424-D026488672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208903" y="302741"/>
            <a:ext cx="9774195" cy="6252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E46454A-9327-4DDD-A4C3-A395A88EEF02}"/>
              </a:ext>
            </a:extLst>
          </p:cNvPr>
          <p:cNvSpPr txBox="1">
            <a:spLocks/>
          </p:cNvSpPr>
          <p:nvPr/>
        </p:nvSpPr>
        <p:spPr>
          <a:xfrm>
            <a:off x="926757" y="4746835"/>
            <a:ext cx="9910119" cy="81947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    </a:t>
            </a: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3C35C6-84EC-4735-A67D-D6641BBAC4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140941" y="234779"/>
            <a:ext cx="9910119" cy="63884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188333"/>
            <a:ext cx="11601450" cy="890588"/>
          </a:xfrm>
        </p:spPr>
        <p:txBody>
          <a:bodyPr/>
          <a:lstStyle/>
          <a:p>
            <a:r>
              <a:rPr lang="en-US" sz="3600" b="1" dirty="0" smtClean="0"/>
              <a:t>SIX ELEMENTS OF A MODERN PA ACT:</a:t>
            </a:r>
            <a:br>
              <a:rPr lang="en-US" sz="3600" b="1" dirty="0" smtClean="0"/>
            </a:br>
            <a:r>
              <a:rPr lang="en-US" sz="3600" b="1" dirty="0" smtClean="0"/>
              <a:t>Georgia/National Comparison</a:t>
            </a:r>
            <a:endParaRPr lang="en-US" sz="36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98281" y="1485216"/>
          <a:ext cx="10795438" cy="499872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5620448"/>
                <a:gridCol w="1576511"/>
                <a:gridCol w="359847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u="sng" dirty="0" smtClean="0"/>
                        <a:t>Element</a:t>
                      </a:r>
                      <a:endParaRPr lang="en-US" sz="2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sng" dirty="0" smtClean="0"/>
                        <a:t>Georgia</a:t>
                      </a:r>
                      <a:endParaRPr lang="en-US" sz="2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sng" dirty="0" smtClean="0"/>
                        <a:t>Total States</a:t>
                      </a:r>
                      <a:endParaRPr lang="en-US" sz="2200" u="sn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Licensure as a Regulatory Term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Yes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50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Full Prescriptive Authority (including Schedule II Drugs)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No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43 (Note: including every neighbor state) and D.C.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 Scope of Practice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at Practice Site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No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37 and D.C.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Adaptable Supervision Requirements</a:t>
                      </a:r>
                      <a:r>
                        <a:rPr lang="en-US" sz="2400" baseline="0" dirty="0" smtClean="0"/>
                        <a:t> (Distance, Physician Location)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Yes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30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Chart Co-Signature Requirements at Practice Level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No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33 and D.C.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 Ratio Restriction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No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14 (</a:t>
                      </a:r>
                      <a:r>
                        <a:rPr lang="en-US" sz="2400" dirty="0" smtClean="0"/>
                        <a:t>Note: 26 other states have ratios less restrictive than Georgia)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46C5EE5-3CF0-445F-B965-E7E82862A1FA}"/>
              </a:ext>
            </a:extLst>
          </p:cNvPr>
          <p:cNvSpPr txBox="1">
            <a:spLocks/>
          </p:cNvSpPr>
          <p:nvPr/>
        </p:nvSpPr>
        <p:spPr>
          <a:xfrm>
            <a:off x="1173893" y="4757047"/>
            <a:ext cx="9625912" cy="77607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   </a:t>
            </a: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CF950EA-D0D3-49F6-944F-02C26BF111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283044" y="611660"/>
            <a:ext cx="9625912" cy="5634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AREAS IN GEORGIA PA LAW TO EXAMINE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US" sz="2800" dirty="0" smtClean="0"/>
              <a:t>Physician chart </a:t>
            </a:r>
            <a:r>
              <a:rPr lang="en-US" sz="2800" dirty="0" smtClean="0"/>
              <a:t>r</a:t>
            </a:r>
            <a:r>
              <a:rPr lang="en-US" sz="2800" dirty="0" smtClean="0"/>
              <a:t>eview of patients receiving a prescription from a PA </a:t>
            </a:r>
          </a:p>
          <a:p>
            <a:pPr>
              <a:spcAft>
                <a:spcPts val="500"/>
              </a:spcAft>
            </a:pPr>
            <a:r>
              <a:rPr lang="en-US" sz="2800" dirty="0" smtClean="0"/>
              <a:t>Supervisory ratios</a:t>
            </a:r>
          </a:p>
          <a:p>
            <a:pPr lvl="2">
              <a:spcAft>
                <a:spcPts val="500"/>
              </a:spcAft>
            </a:pPr>
            <a:r>
              <a:rPr lang="en-US" sz="2800" dirty="0" smtClean="0"/>
              <a:t>Number of </a:t>
            </a:r>
            <a:r>
              <a:rPr lang="en-US" sz="2800" dirty="0" err="1" smtClean="0"/>
              <a:t>PAs</a:t>
            </a:r>
            <a:r>
              <a:rPr lang="en-US" sz="2800" dirty="0" smtClean="0"/>
              <a:t> a physician can supervise at one time</a:t>
            </a:r>
          </a:p>
          <a:p>
            <a:pPr lvl="2">
              <a:spcAft>
                <a:spcPts val="500"/>
              </a:spcAft>
            </a:pPr>
            <a:r>
              <a:rPr lang="en-US" sz="2800" dirty="0" smtClean="0"/>
              <a:t>Number of </a:t>
            </a:r>
            <a:r>
              <a:rPr lang="en-US" sz="2800" dirty="0" err="1" smtClean="0"/>
              <a:t>PAs</a:t>
            </a:r>
            <a:r>
              <a:rPr lang="en-US" sz="2800" dirty="0" smtClean="0"/>
              <a:t> with job description</a:t>
            </a:r>
          </a:p>
          <a:p>
            <a:pPr lvl="2">
              <a:spcAft>
                <a:spcPts val="500"/>
              </a:spcAft>
            </a:pPr>
            <a:r>
              <a:rPr lang="en-US" sz="2800" dirty="0" smtClean="0"/>
              <a:t>Elimination of ratios</a:t>
            </a:r>
          </a:p>
          <a:p>
            <a:pPr>
              <a:spcAft>
                <a:spcPts val="500"/>
              </a:spcAft>
            </a:pPr>
            <a:r>
              <a:rPr lang="en-US" sz="2800" dirty="0" smtClean="0"/>
              <a:t>Prescriptive authority</a:t>
            </a:r>
          </a:p>
          <a:p>
            <a:pPr lvl="2">
              <a:spcAft>
                <a:spcPts val="500"/>
              </a:spcAft>
            </a:pPr>
            <a:r>
              <a:rPr lang="en-US" sz="2800" dirty="0" smtClean="0"/>
              <a:t>All Schedule II drugs</a:t>
            </a:r>
          </a:p>
          <a:p>
            <a:pPr lvl="2">
              <a:spcAft>
                <a:spcPts val="500"/>
              </a:spcAft>
            </a:pPr>
            <a:r>
              <a:rPr lang="en-US" sz="2800" dirty="0" err="1" smtClean="0"/>
              <a:t>Hydrocodones</a:t>
            </a:r>
            <a:endParaRPr lang="en-US" sz="2800" dirty="0" smtClean="0"/>
          </a:p>
        </p:txBody>
      </p:sp>
      <p:pic>
        <p:nvPicPr>
          <p:cNvPr id="4" name="Picture 3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637752"/>
            <a:ext cx="2586921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600" b="1" dirty="0" smtClean="0"/>
              <a:t>AREAS IN GEORGIA PA LAW TO EXAMINE (Continued)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US" sz="2800" dirty="0" smtClean="0"/>
              <a:t>Sites where </a:t>
            </a:r>
            <a:r>
              <a:rPr lang="en-US" sz="2800" dirty="0" err="1" smtClean="0"/>
              <a:t>PAs</a:t>
            </a:r>
            <a:r>
              <a:rPr lang="en-US" sz="2800" dirty="0" smtClean="0"/>
              <a:t> can practice (language on places where physician “regularly sees patient” needs to be eliminated)</a:t>
            </a:r>
            <a:endParaRPr lang="en-US" sz="2800" dirty="0" smtClean="0"/>
          </a:p>
          <a:p>
            <a:pPr>
              <a:spcAft>
                <a:spcPts val="500"/>
              </a:spcAft>
            </a:pPr>
            <a:r>
              <a:rPr lang="en-US" sz="2800" dirty="0" smtClean="0"/>
              <a:t>Arcane language in PA Act</a:t>
            </a:r>
          </a:p>
          <a:p>
            <a:pPr>
              <a:spcAft>
                <a:spcPts val="500"/>
              </a:spcAft>
            </a:pPr>
            <a:r>
              <a:rPr lang="en-US" sz="2800" dirty="0" smtClean="0"/>
              <a:t>PA “licensed to” supervising physician</a:t>
            </a:r>
          </a:p>
          <a:p>
            <a:pPr>
              <a:spcAft>
                <a:spcPts val="500"/>
              </a:spcAft>
            </a:pPr>
            <a:r>
              <a:rPr lang="en-US" sz="2800" dirty="0" smtClean="0"/>
              <a:t>Notification to patient of the right to see a physician prior to issuance of an prescription</a:t>
            </a:r>
          </a:p>
          <a:p>
            <a:pPr>
              <a:spcAft>
                <a:spcPts val="500"/>
              </a:spcAft>
            </a:pPr>
            <a:r>
              <a:rPr lang="en-US" sz="2800" dirty="0" smtClean="0"/>
              <a:t>Inclusion of </a:t>
            </a:r>
            <a:r>
              <a:rPr lang="en-US" sz="2800" dirty="0" err="1" smtClean="0"/>
              <a:t>PAs</a:t>
            </a:r>
            <a:r>
              <a:rPr lang="en-US" sz="2800" dirty="0" smtClean="0"/>
              <a:t> in state statutes predating PA profession or where it was assumed that by including physicians, </a:t>
            </a:r>
            <a:r>
              <a:rPr lang="en-US" sz="2800" dirty="0" err="1" smtClean="0"/>
              <a:t>PAs</a:t>
            </a:r>
            <a:r>
              <a:rPr lang="en-US" sz="2800" dirty="0" smtClean="0"/>
              <a:t> were necessarily included</a:t>
            </a:r>
            <a:endParaRPr lang="en-US" sz="2800" dirty="0" smtClean="0"/>
          </a:p>
        </p:txBody>
      </p:sp>
      <p:pic>
        <p:nvPicPr>
          <p:cNvPr id="8" name="Picture 7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637752"/>
            <a:ext cx="2586921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600" b="1" dirty="0" smtClean="0"/>
              <a:t>AREAS IN GEORGIA PA LAW TO EXAMINE (Continued)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US" sz="2800" dirty="0" smtClean="0"/>
              <a:t>Reimbursement issues</a:t>
            </a:r>
          </a:p>
          <a:p>
            <a:pPr lvl="2">
              <a:spcAft>
                <a:spcPts val="500"/>
              </a:spcAft>
            </a:pPr>
            <a:r>
              <a:rPr lang="en-US" sz="2800" dirty="0" err="1" smtClean="0"/>
              <a:t>PAs</a:t>
            </a:r>
            <a:r>
              <a:rPr lang="en-US" sz="2800" dirty="0" smtClean="0"/>
              <a:t> are not eligible for direct payment from Medicare and nearly all commercial insurance payers</a:t>
            </a:r>
          </a:p>
          <a:p>
            <a:pPr lvl="2">
              <a:spcAft>
                <a:spcPts val="500"/>
              </a:spcAft>
            </a:pPr>
            <a:r>
              <a:rPr lang="en-US" sz="2800" dirty="0" smtClean="0"/>
              <a:t>Can create problems:</a:t>
            </a:r>
          </a:p>
          <a:p>
            <a:pPr lvl="4">
              <a:spcAft>
                <a:spcPts val="500"/>
              </a:spcAft>
            </a:pPr>
            <a:r>
              <a:rPr lang="en-US" sz="2800" dirty="0" smtClean="0"/>
              <a:t>PA marketability</a:t>
            </a:r>
          </a:p>
          <a:p>
            <a:pPr lvl="4">
              <a:spcAft>
                <a:spcPts val="500"/>
              </a:spcAft>
            </a:pPr>
            <a:r>
              <a:rPr lang="en-US" sz="2800" dirty="0" smtClean="0"/>
              <a:t>Federal reimbursement of</a:t>
            </a:r>
            <a:r>
              <a:rPr lang="en-US" sz="2800" dirty="0" smtClean="0"/>
              <a:t> PA </a:t>
            </a:r>
            <a:r>
              <a:rPr lang="en-US" sz="2800" dirty="0" smtClean="0"/>
              <a:t>services in rural health clinics</a:t>
            </a:r>
          </a:p>
          <a:p>
            <a:pPr>
              <a:spcAft>
                <a:spcPts val="500"/>
              </a:spcAft>
            </a:pPr>
            <a:r>
              <a:rPr lang="en-US" sz="2800" dirty="0" smtClean="0"/>
              <a:t>Designation of </a:t>
            </a:r>
            <a:r>
              <a:rPr lang="en-US" sz="2800" dirty="0" err="1" smtClean="0"/>
              <a:t>PAs</a:t>
            </a:r>
            <a:r>
              <a:rPr lang="en-US" sz="2800" dirty="0" smtClean="0"/>
              <a:t> as “Primary Health Care Providers” in all state </a:t>
            </a:r>
            <a:r>
              <a:rPr lang="en-US" sz="2800" dirty="0" smtClean="0"/>
              <a:t>programs</a:t>
            </a:r>
            <a:endParaRPr lang="en-US" sz="2800" dirty="0" smtClean="0"/>
          </a:p>
        </p:txBody>
      </p:sp>
      <p:pic>
        <p:nvPicPr>
          <p:cNvPr id="8" name="Picture 7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637752"/>
            <a:ext cx="2586921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FINAL NOTE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Both </a:t>
            </a:r>
            <a:r>
              <a:rPr lang="en-US" sz="2800" dirty="0" smtClean="0"/>
              <a:t>Governor Deal’s Rural Hospital Stabilization Committee and the House Rural Development Council have recommended the expansion of the scope of practice of physician assistants, among other health care professions. </a:t>
            </a:r>
            <a:endParaRPr lang="en-US" sz="2800" dirty="0"/>
          </a:p>
        </p:txBody>
      </p:sp>
      <p:pic>
        <p:nvPicPr>
          <p:cNvPr id="4" name="Picture 3" descr="G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29" y="5637752"/>
            <a:ext cx="2586921" cy="109728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590550" y="3664370"/>
            <a:ext cx="1160145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Arial"/>
              </a:rPr>
              <a:t>QUESTIONS?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MS PGothic" panose="020B0600070205080204" pitchFamily="34" charset="-128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PA_Template_2016">
  <a:themeElements>
    <a:clrScheme name="Custom 1">
      <a:dk1>
        <a:srgbClr val="424242"/>
      </a:dk1>
      <a:lt1>
        <a:srgbClr val="FFFFFF"/>
      </a:lt1>
      <a:dk2>
        <a:srgbClr val="004E7C"/>
      </a:dk2>
      <a:lt2>
        <a:srgbClr val="FFFFFF"/>
      </a:lt2>
      <a:accent1>
        <a:srgbClr val="003C69"/>
      </a:accent1>
      <a:accent2>
        <a:srgbClr val="6F9AD3"/>
      </a:accent2>
      <a:accent3>
        <a:srgbClr val="C0A393"/>
      </a:accent3>
      <a:accent4>
        <a:srgbClr val="007987"/>
      </a:accent4>
      <a:accent5>
        <a:srgbClr val="663399"/>
      </a:accent5>
      <a:accent6>
        <a:srgbClr val="FF6C22"/>
      </a:accent6>
      <a:hlink>
        <a:srgbClr val="003C69"/>
      </a:hlink>
      <a:folHlink>
        <a:srgbClr val="003C6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xmlns:a="http://schemas.openxmlformats.org/drawingml/2006/main" name="AAPA_Generic" id="{6F887D8D-93A8-3340-AFA3-C769BA792ADD}" vid="{18AA3982-06A2-5849-8592-379343F92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C0AD575-1704-463D-971D-6A919B91DB45}"/>
</file>

<file path=customXml/itemProps2.xml><?xml version="1.0" encoding="utf-8"?>
<ds:datastoreItem xmlns:ds="http://schemas.openxmlformats.org/officeDocument/2006/customXml" ds:itemID="{CB36B077-A8EE-40F5-8B57-64A22A03427B}"/>
</file>

<file path=customXml/itemProps3.xml><?xml version="1.0" encoding="utf-8"?>
<ds:datastoreItem xmlns:ds="http://schemas.openxmlformats.org/officeDocument/2006/customXml" ds:itemID="{09FB5569-F7E3-4895-8919-7B323412C2BC}"/>
</file>

<file path=docProps/app.xml><?xml version="1.0" encoding="utf-8"?>
<Properties xmlns="http://schemas.openxmlformats.org/officeDocument/2006/extended-properties" xmlns:vt="http://schemas.openxmlformats.org/officeDocument/2006/docPropsVTypes">
  <Template>AAPA_Template_2016</Template>
  <TotalTime>1895</TotalTime>
  <Words>1043</Words>
  <Application>Microsoft Macintosh PowerPoint</Application>
  <PresentationFormat>Custom</PresentationFormat>
  <Paragraphs>185</Paragraphs>
  <Slides>17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AAPA_Template_2016</vt:lpstr>
      <vt:lpstr>GEORGIA LEGISLATIVE STUDY COMMITTEE ON EVALUATING AND SIMPLIFYING PHYSICIAN OVERSIGHT OF PAs AND APRNs</vt:lpstr>
      <vt:lpstr>WHAT IS A PA?</vt:lpstr>
      <vt:lpstr>WHAT CAN PAs DO?</vt:lpstr>
      <vt:lpstr>HOW ARE PAs EDUCATED?</vt:lpstr>
      <vt:lpstr>WHERE DO PAs WORK?</vt:lpstr>
      <vt:lpstr>IS THERE A HIGH DEMAND FOR PAs?</vt:lpstr>
      <vt:lpstr>HOW MUCH DO PAs MAKE?</vt:lpstr>
      <vt:lpstr>HISTORY OF GEORGIA PA ACT</vt:lpstr>
      <vt:lpstr>PIECEMEAL AMENDMENTS (Before 2009)</vt:lpstr>
      <vt:lpstr>Slide 10</vt:lpstr>
      <vt:lpstr>Slide 11</vt:lpstr>
      <vt:lpstr>SIX ELEMENTS OF A MODERN PA ACT: Georgia/National Comparison</vt:lpstr>
      <vt:lpstr>Slide 13</vt:lpstr>
      <vt:lpstr>AREAS IN GEORGIA PA LAW TO EXAMINE</vt:lpstr>
      <vt:lpstr>AREAS IN GEORGIA PA LAW TO EXAMINE (Continued)</vt:lpstr>
      <vt:lpstr>AREAS IN GEORGIA PA LAW TO EXAMINE (Continued)</vt:lpstr>
      <vt:lpstr>FINAL NOTE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Ginny Leggett</dc:creator>
  <cp:lastModifiedBy>Negin Bauer</cp:lastModifiedBy>
  <cp:revision>59</cp:revision>
  <cp:lastPrinted>2019-08-28T04:31:12Z</cp:lastPrinted>
  <dcterms:created xsi:type="dcterms:W3CDTF">2019-08-28T03:11:56Z</dcterms:created>
  <dcterms:modified xsi:type="dcterms:W3CDTF">2019-08-28T04:31:20Z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