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theme/themeOverride3.xml" ContentType="application/vnd.openxmlformats-officedocument.themeOverr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charts/chart16.xml" ContentType="application/vnd.openxmlformats-officedocument.drawingml.chart+xml"/>
  <Override PartName="/ppt/theme/themeOverride5.xml" ContentType="application/vnd.openxmlformats-officedocument.themeOverride+xml"/>
  <Override PartName="/ppt/drawings/drawing4.xml" ContentType="application/vnd.openxmlformats-officedocument.drawingml.chartshapes+xml"/>
  <Override PartName="/ppt/notesSlides/notesSlide1.xml" ContentType="application/vnd.openxmlformats-officedocument.presentationml.notesSlide+xml"/>
  <Override PartName="/ppt/charts/chart17.xml" ContentType="application/vnd.openxmlformats-officedocument.drawingml.chart+xml"/>
  <Override PartName="/ppt/drawings/drawing5.xml" ContentType="application/vnd.openxmlformats-officedocument.drawingml.chartshapes+xml"/>
  <Override PartName="/ppt/charts/chart18.xml" ContentType="application/vnd.openxmlformats-officedocument.drawingml.chart+xml"/>
  <Override PartName="/ppt/theme/themeOverride6.xml" ContentType="application/vnd.openxmlformats-officedocument.themeOverride+xml"/>
  <Override PartName="/ppt/drawings/drawing6.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Override PartName="/ppt/charts/colors8.xml" ContentType="application/vnd.ms-office.chartcolorstyle+xml"/>
  <Override PartName="/ppt/charts/style8.xml" ContentType="application/vnd.ms-office.chartstyle+xml"/>
  <Override PartName="/ppt/charts/colors9.xml" ContentType="application/vnd.ms-office.chartcolorstyle+xml"/>
  <Override PartName="/ppt/charts/style9.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5"/>
    <p:sldMasterId id="2147483851" r:id="rId6"/>
  </p:sldMasterIdLst>
  <p:notesMasterIdLst>
    <p:notesMasterId r:id="rId56"/>
  </p:notesMasterIdLst>
  <p:sldIdLst>
    <p:sldId id="545" r:id="rId7"/>
    <p:sldId id="494" r:id="rId8"/>
    <p:sldId id="467" r:id="rId9"/>
    <p:sldId id="544" r:id="rId10"/>
    <p:sldId id="519" r:id="rId11"/>
    <p:sldId id="496" r:id="rId12"/>
    <p:sldId id="520" r:id="rId13"/>
    <p:sldId id="521" r:id="rId14"/>
    <p:sldId id="522" r:id="rId15"/>
    <p:sldId id="523" r:id="rId16"/>
    <p:sldId id="524" r:id="rId17"/>
    <p:sldId id="449" r:id="rId18"/>
    <p:sldId id="518" r:id="rId19"/>
    <p:sldId id="499" r:id="rId20"/>
    <p:sldId id="525" r:id="rId21"/>
    <p:sldId id="443" r:id="rId22"/>
    <p:sldId id="441" r:id="rId23"/>
    <p:sldId id="526" r:id="rId24"/>
    <p:sldId id="527" r:id="rId25"/>
    <p:sldId id="528" r:id="rId26"/>
    <p:sldId id="529" r:id="rId27"/>
    <p:sldId id="500" r:id="rId28"/>
    <p:sldId id="501" r:id="rId29"/>
    <p:sldId id="530" r:id="rId30"/>
    <p:sldId id="531" r:id="rId31"/>
    <p:sldId id="532" r:id="rId32"/>
    <p:sldId id="541" r:id="rId33"/>
    <p:sldId id="533" r:id="rId34"/>
    <p:sldId id="502" r:id="rId35"/>
    <p:sldId id="503" r:id="rId36"/>
    <p:sldId id="543" r:id="rId37"/>
    <p:sldId id="536" r:id="rId38"/>
    <p:sldId id="433" r:id="rId39"/>
    <p:sldId id="547" r:id="rId40"/>
    <p:sldId id="537" r:id="rId41"/>
    <p:sldId id="538" r:id="rId42"/>
    <p:sldId id="490" r:id="rId43"/>
    <p:sldId id="539" r:id="rId44"/>
    <p:sldId id="509" r:id="rId45"/>
    <p:sldId id="540" r:id="rId46"/>
    <p:sldId id="511" r:id="rId47"/>
    <p:sldId id="512" r:id="rId48"/>
    <p:sldId id="514" r:id="rId49"/>
    <p:sldId id="515" r:id="rId50"/>
    <p:sldId id="516" r:id="rId51"/>
    <p:sldId id="542" r:id="rId52"/>
    <p:sldId id="438" r:id="rId53"/>
    <p:sldId id="439" r:id="rId54"/>
    <p:sldId id="546" r:id="rId55"/>
  </p:sldIdLst>
  <p:sldSz cx="9144000" cy="6858000" type="screen4x3"/>
  <p:notesSz cx="6858000" cy="9236075"/>
  <p:custDataLst>
    <p:tags r:id="rId57"/>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Hutchinson" initials="J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33"/>
    <a:srgbClr val="DEED4D"/>
    <a:srgbClr val="CCDF17"/>
    <a:srgbClr val="FFCC66"/>
    <a:srgbClr val="DBDAAA"/>
    <a:srgbClr val="EBEB99"/>
    <a:srgbClr val="6600FF"/>
    <a:srgbClr val="009999"/>
    <a:srgbClr val="FF33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64" autoAdjust="0"/>
    <p:restoredTop sz="94645" autoAdjust="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sorterViewPr>
    <p:cViewPr>
      <p:scale>
        <a:sx n="100" d="100"/>
        <a:sy n="100" d="100"/>
      </p:scale>
      <p:origin x="0" y="-124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commentAuthors" Target="commentAuthors.xml"/><Relationship Id="rId5" Type="http://schemas.openxmlformats.org/officeDocument/2006/relationships/slideMaster" Target="slideMasters/slideMaster1.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gs" Target="tags/tag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lgangone\AppData\Local\Microsoft\Windows\Temporary%20Internet%20Files\Content.Outlook\QJ02M48X\FY2015%20PL%20ITD%20data%20for%20BoD%20chart.xls"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2.xml"/><Relationship Id="rId1" Type="http://schemas.openxmlformats.org/officeDocument/2006/relationships/oleObject" Target="file:///\\glc-usr1-atl.galottery.org\department$\Financial%20Mgmt\Finstate\BUDGET\2016\Legislative%20Analysis%20R1.xlsx" TargetMode="External"/><Relationship Id="rId4" Type="http://schemas.microsoft.com/office/2011/relationships/chartStyle" Target="style1.xml"/></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users.galottery.org\shared$\Product%20Management\Presentations\Legislation\GLC%20profit%20percentage%20graphs%20(several%20displays)_with_%25Sales.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package" Target="../embeddings/Microsoft_Excel_Worksheet3.xlsx"/><Relationship Id="rId1" Type="http://schemas.openxmlformats.org/officeDocument/2006/relationships/themeOverride" Target="../theme/themeOverride1.xml"/><Relationship Id="rId4" Type="http://schemas.microsoft.com/office/2011/relationships/chartStyle" Target="style3.xml"/></Relationships>
</file>

<file path=ppt/charts/_rels/chart5.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microsoft.com/office/2011/relationships/chartColorStyle" Target="colors5.xml"/><Relationship Id="rId2" Type="http://schemas.openxmlformats.org/officeDocument/2006/relationships/package" Target="../embeddings/Microsoft_Excel_Worksheet5.xlsx"/><Relationship Id="rId1" Type="http://schemas.openxmlformats.org/officeDocument/2006/relationships/themeOverride" Target="../theme/themeOverride2.xml"/><Relationship Id="rId4" Type="http://schemas.microsoft.com/office/2011/relationships/chartStyle" Target="style5.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2.xml.rels><?xml version="1.0" encoding="UTF-8" standalone="yes"?>
<Relationships xmlns="http://schemas.openxmlformats.org/package/2006/relationships"><Relationship Id="rId3" Type="http://schemas.microsoft.com/office/2011/relationships/chartColorStyle" Target="colors6.xml"/><Relationship Id="rId2" Type="http://schemas.openxmlformats.org/officeDocument/2006/relationships/package" Target="../embeddings/Microsoft_Excel_Worksheet14.xlsx"/><Relationship Id="rId1" Type="http://schemas.openxmlformats.org/officeDocument/2006/relationships/themeOverride" Target="../theme/themeOverride3.xml"/><Relationship Id="rId4" Type="http://schemas.microsoft.com/office/2011/relationships/chartStyle" Target="style6.xml"/></Relationships>
</file>

<file path=ppt/charts/_rels/chart13.xml.rels><?xml version="1.0" encoding="UTF-8" standalone="yes"?>
<Relationships xmlns="http://schemas.openxmlformats.org/package/2006/relationships"><Relationship Id="rId1" Type="http://schemas.openxmlformats.org/officeDocument/2006/relationships/oleObject" Target="file:///\\users.galottery.org\users$\dparker\Incentive%20request%20June2015.xlsx" TargetMode="Externa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users\users$\jsession\Xendesktop\AppData\Microsoft\Excel\Legislative%20Analysis%20charts%20(version%202).xlsb" TargetMode="External"/><Relationship Id="rId1" Type="http://schemas.openxmlformats.org/officeDocument/2006/relationships/themeOverride" Target="../theme/themeOverride4.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18.xlsx"/><Relationship Id="rId1" Type="http://schemas.openxmlformats.org/officeDocument/2006/relationships/themeOverride" Target="../theme/themeOverride5.xml"/><Relationship Id="rId5" Type="http://schemas.microsoft.com/office/2011/relationships/chartStyle" Target="style7.xml"/><Relationship Id="rId4" Type="http://schemas.microsoft.com/office/2011/relationships/chartColorStyle" Target="colors7.xml"/></Relationships>
</file>

<file path=ppt/charts/_rels/chart17.xml.rels><?xml version="1.0" encoding="UTF-8" standalone="yes"?>
<Relationships xmlns="http://schemas.openxmlformats.org/package/2006/relationships"><Relationship Id="rId3" Type="http://schemas.microsoft.com/office/2011/relationships/chartColorStyle" Target="colors8.xml"/><Relationship Id="rId2" Type="http://schemas.openxmlformats.org/officeDocument/2006/relationships/chartUserShapes" Target="../drawings/drawing5.xml"/><Relationship Id="rId1" Type="http://schemas.openxmlformats.org/officeDocument/2006/relationships/package" Target="../embeddings/Microsoft_Excel_Worksheet19.xlsx"/><Relationship Id="rId4" Type="http://schemas.microsoft.com/office/2011/relationships/chartStyle" Target="style8.xml"/></Relationships>
</file>

<file path=ppt/charts/_rels/chart18.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package" Target="../embeddings/Microsoft_Excel_Worksheet21.xlsx"/><Relationship Id="rId1" Type="http://schemas.openxmlformats.org/officeDocument/2006/relationships/themeOverride" Target="../theme/themeOverride6.xml"/><Relationship Id="rId5" Type="http://schemas.microsoft.com/office/2011/relationships/chartStyle" Target="style9.xml"/><Relationship Id="rId4" Type="http://schemas.microsoft.com/office/2011/relationships/chartColorStyle" Target="colors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dirty="0">
                <a:solidFill>
                  <a:schemeClr val="tx1"/>
                </a:solidFill>
              </a:rPr>
              <a:t>Return</a:t>
            </a:r>
            <a:r>
              <a:rPr lang="en-US" baseline="0" dirty="0">
                <a:solidFill>
                  <a:schemeClr val="tx1"/>
                </a:solidFill>
              </a:rPr>
              <a:t> to Education Since </a:t>
            </a:r>
            <a:r>
              <a:rPr lang="en-US" baseline="0" dirty="0" smtClean="0">
                <a:solidFill>
                  <a:schemeClr val="tx1"/>
                </a:solidFill>
              </a:rPr>
              <a:t>Inception</a:t>
            </a:r>
            <a:endParaRPr lang="en-US" dirty="0">
              <a:solidFill>
                <a:schemeClr val="tx1"/>
              </a:solidFill>
            </a:endParaRPr>
          </a:p>
        </c:rich>
      </c:tx>
      <c:layout/>
      <c:overlay val="0"/>
      <c:spPr>
        <a:noFill/>
        <a:ln>
          <a:noFill/>
        </a:ln>
        <a:effectLst/>
      </c:spPr>
    </c:title>
    <c:autoTitleDeleted val="0"/>
    <c:plotArea>
      <c:layout/>
      <c:lineChart>
        <c:grouping val="standard"/>
        <c:varyColors val="0"/>
        <c:ser>
          <c:idx val="0"/>
          <c:order val="0"/>
          <c:tx>
            <c:strRef>
              <c:f>Sheet1!$B$33</c:f>
              <c:strCache>
                <c:ptCount val="1"/>
                <c:pt idx="0">
                  <c:v>Return to Education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Sheet1!$A$35:$A$56</c:f>
              <c:numCache>
                <c:formatCode>General</c:formatCode>
                <c:ptCount val="22"/>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numCache>
            </c:numRef>
          </c:cat>
          <c:val>
            <c:numRef>
              <c:f>Sheet1!$B$35:$B$56</c:f>
              <c:numCache>
                <c:formatCode>_("$"* #,##0_);_("$"* \(#,##0\);_("$"* "-"??_);_(@_)</c:formatCode>
                <c:ptCount val="22"/>
                <c:pt idx="0">
                  <c:v>362633</c:v>
                </c:pt>
                <c:pt idx="1">
                  <c:v>500428</c:v>
                </c:pt>
                <c:pt idx="2">
                  <c:v>543236</c:v>
                </c:pt>
                <c:pt idx="3">
                  <c:v>581439</c:v>
                </c:pt>
                <c:pt idx="4">
                  <c:v>555073</c:v>
                </c:pt>
                <c:pt idx="5">
                  <c:v>646703</c:v>
                </c:pt>
                <c:pt idx="6">
                  <c:v>683827</c:v>
                </c:pt>
                <c:pt idx="7">
                  <c:v>691672</c:v>
                </c:pt>
                <c:pt idx="8">
                  <c:v>726202</c:v>
                </c:pt>
                <c:pt idx="9">
                  <c:v>751557</c:v>
                </c:pt>
                <c:pt idx="10">
                  <c:v>782724</c:v>
                </c:pt>
                <c:pt idx="11">
                  <c:v>802240</c:v>
                </c:pt>
                <c:pt idx="12">
                  <c:v>822400</c:v>
                </c:pt>
                <c:pt idx="13">
                  <c:v>853550</c:v>
                </c:pt>
                <c:pt idx="14">
                  <c:v>867686</c:v>
                </c:pt>
                <c:pt idx="15">
                  <c:v>872082</c:v>
                </c:pt>
                <c:pt idx="16">
                  <c:v>883878</c:v>
                </c:pt>
                <c:pt idx="17">
                  <c:v>846106.29824999813</c:v>
                </c:pt>
                <c:pt idx="18">
                  <c:v>901328.29029000062</c:v>
                </c:pt>
                <c:pt idx="19">
                  <c:v>927478.34716000152</c:v>
                </c:pt>
                <c:pt idx="20">
                  <c:v>945096.63793999841</c:v>
                </c:pt>
                <c:pt idx="21">
                  <c:v>980500.83342999953</c:v>
                </c:pt>
              </c:numCache>
            </c:numRef>
          </c:val>
          <c:smooth val="0"/>
        </c:ser>
        <c:dLbls>
          <c:showLegendKey val="0"/>
          <c:showVal val="0"/>
          <c:showCatName val="0"/>
          <c:showSerName val="0"/>
          <c:showPercent val="0"/>
          <c:showBubbleSize val="0"/>
        </c:dLbls>
        <c:marker val="1"/>
        <c:smooth val="0"/>
        <c:axId val="130520576"/>
        <c:axId val="81187328"/>
      </c:lineChart>
      <c:catAx>
        <c:axId val="13052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1187328"/>
        <c:crosses val="autoZero"/>
        <c:auto val="1"/>
        <c:lblAlgn val="ctr"/>
        <c:lblOffset val="100"/>
        <c:noMultiLvlLbl val="0"/>
      </c:catAx>
      <c:valAx>
        <c:axId val="8118732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0520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zero"/>
    <c:showDLblsOverMax val="0"/>
  </c:chart>
  <c:spPr>
    <a:noFill/>
    <a:ln>
      <a:noFill/>
    </a:ln>
    <a:effectLst/>
  </c:spPr>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221128608923883E-2"/>
          <c:y val="1.3382110446500572E-2"/>
          <c:w val="0.86623034855637893"/>
          <c:h val="0.82100986163137379"/>
        </c:manualLayout>
      </c:layout>
      <c:barChart>
        <c:barDir val="col"/>
        <c:grouping val="stacked"/>
        <c:varyColors val="0"/>
        <c:ser>
          <c:idx val="0"/>
          <c:order val="0"/>
          <c:tx>
            <c:strRef>
              <c:f>Data!$A$89</c:f>
              <c:strCache>
                <c:ptCount val="1"/>
                <c:pt idx="0">
                  <c:v>Net Scratcher  Sales</c:v>
                </c:pt>
              </c:strCache>
            </c:strRef>
          </c:tx>
          <c:spPr>
            <a:solidFill>
              <a:schemeClr val="accent1"/>
            </a:solidFill>
            <a:ln>
              <a:noFill/>
            </a:ln>
            <a:effectLst/>
          </c:spPr>
          <c:invertIfNegative val="0"/>
          <c:cat>
            <c:strRef>
              <c:f>Data!$B$88:$F$88</c:f>
              <c:strCache>
                <c:ptCount val="5"/>
                <c:pt idx="0">
                  <c:v>FY11</c:v>
                </c:pt>
                <c:pt idx="1">
                  <c:v>FY12</c:v>
                </c:pt>
                <c:pt idx="2">
                  <c:v>FY13</c:v>
                </c:pt>
                <c:pt idx="3">
                  <c:v>FY14</c:v>
                </c:pt>
                <c:pt idx="4">
                  <c:v>FY15</c:v>
                </c:pt>
              </c:strCache>
            </c:strRef>
          </c:cat>
          <c:val>
            <c:numRef>
              <c:f>Data!$B$89:$F$89</c:f>
              <c:numCache>
                <c:formatCode>_(* #,##0_);_(* \(#,##0\);_(* "-"??_);_(@_)</c:formatCode>
                <c:ptCount val="5"/>
                <c:pt idx="0">
                  <c:v>2179931</c:v>
                </c:pt>
                <c:pt idx="1">
                  <c:v>2327798</c:v>
                </c:pt>
                <c:pt idx="2">
                  <c:v>2370403</c:v>
                </c:pt>
                <c:pt idx="3">
                  <c:v>2460548</c:v>
                </c:pt>
                <c:pt idx="4">
                  <c:v>2591280</c:v>
                </c:pt>
              </c:numCache>
            </c:numRef>
          </c:val>
        </c:ser>
        <c:ser>
          <c:idx val="1"/>
          <c:order val="1"/>
          <c:tx>
            <c:strRef>
              <c:f>Data!$A$90</c:f>
              <c:strCache>
                <c:ptCount val="1"/>
                <c:pt idx="0">
                  <c:v>Net Draw  Sales</c:v>
                </c:pt>
              </c:strCache>
            </c:strRef>
          </c:tx>
          <c:spPr>
            <a:solidFill>
              <a:srgbClr val="DBDAAA"/>
            </a:solidFill>
            <a:ln>
              <a:noFill/>
            </a:ln>
            <a:effectLst/>
          </c:spPr>
          <c:invertIfNegative val="0"/>
          <c:cat>
            <c:strRef>
              <c:f>Data!$B$88:$F$88</c:f>
              <c:strCache>
                <c:ptCount val="5"/>
                <c:pt idx="0">
                  <c:v>FY11</c:v>
                </c:pt>
                <c:pt idx="1">
                  <c:v>FY12</c:v>
                </c:pt>
                <c:pt idx="2">
                  <c:v>FY13</c:v>
                </c:pt>
                <c:pt idx="3">
                  <c:v>FY14</c:v>
                </c:pt>
                <c:pt idx="4">
                  <c:v>FY15</c:v>
                </c:pt>
              </c:strCache>
            </c:strRef>
          </c:cat>
          <c:val>
            <c:numRef>
              <c:f>Data!$B$90:$F$90</c:f>
              <c:numCache>
                <c:formatCode>_(* #,##0_);_(* \(#,##0\);_(* "-"??_);_(@_)</c:formatCode>
                <c:ptCount val="5"/>
                <c:pt idx="0">
                  <c:v>1155675</c:v>
                </c:pt>
                <c:pt idx="1">
                  <c:v>1232095</c:v>
                </c:pt>
                <c:pt idx="2">
                  <c:v>1265528</c:v>
                </c:pt>
                <c:pt idx="3">
                  <c:v>1279194</c:v>
                </c:pt>
                <c:pt idx="4">
                  <c:v>1312157</c:v>
                </c:pt>
              </c:numCache>
            </c:numRef>
          </c:val>
        </c:ser>
        <c:dLbls>
          <c:showLegendKey val="0"/>
          <c:showVal val="0"/>
          <c:showCatName val="0"/>
          <c:showSerName val="0"/>
          <c:showPercent val="0"/>
          <c:showBubbleSize val="0"/>
        </c:dLbls>
        <c:gapWidth val="150"/>
        <c:overlap val="100"/>
        <c:axId val="132765184"/>
        <c:axId val="99303424"/>
      </c:barChart>
      <c:catAx>
        <c:axId val="13276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99303424"/>
        <c:crosses val="autoZero"/>
        <c:auto val="1"/>
        <c:lblAlgn val="ctr"/>
        <c:lblOffset val="100"/>
        <c:noMultiLvlLbl val="0"/>
      </c:catAx>
      <c:valAx>
        <c:axId val="99303424"/>
        <c:scaling>
          <c:orientation val="minMax"/>
          <c:max val="4000000"/>
        </c:scaling>
        <c:delete val="0"/>
        <c:axPos val="l"/>
        <c:majorGridlines>
          <c:spPr>
            <a:ln w="9525" cap="flat" cmpd="sng" algn="ctr">
              <a:solidFill>
                <a:schemeClr val="tx1"/>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2765184"/>
        <c:crosses val="autoZero"/>
        <c:crossBetween val="between"/>
      </c:valAx>
      <c:spPr>
        <a:noFill/>
        <a:ln w="15875">
          <a:solidFill>
            <a:schemeClr val="tx1"/>
          </a:solidFill>
        </a:ln>
        <a:effectLst/>
      </c:spPr>
    </c:plotArea>
    <c:legend>
      <c:legendPos val="b"/>
      <c:layout>
        <c:manualLayout>
          <c:xMode val="edge"/>
          <c:yMode val="edge"/>
          <c:x val="0.33855524934383202"/>
          <c:y val="0.92286940263899131"/>
          <c:w val="0.37122270341207347"/>
          <c:h val="6.2251490107443949E-2"/>
        </c:manualLayout>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r>
              <a:rPr lang="en-US" sz="1600">
                <a:latin typeface="Arial" panose="020B0604020202020204" pitchFamily="34" charset="0"/>
                <a:cs typeface="Arial" panose="020B0604020202020204" pitchFamily="34" charset="0"/>
              </a:rPr>
              <a:t>GA Portfolio Mix in FY95</a:t>
            </a:r>
          </a:p>
        </c:rich>
      </c:tx>
      <c:overlay val="0"/>
      <c:spPr>
        <a:noFill/>
        <a:ln>
          <a:noFill/>
        </a:ln>
        <a:effectLst/>
      </c:spPr>
    </c:title>
    <c:autoTitleDeleted val="0"/>
    <c:view3D>
      <c:rotX val="5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'Series with rows'!$E$65:$E$66</c:f>
              <c:strCache>
                <c:ptCount val="2"/>
                <c:pt idx="0">
                  <c:v>Scratchers</c:v>
                </c:pt>
                <c:pt idx="1">
                  <c:v>Draw</c:v>
                </c:pt>
              </c:strCache>
            </c:strRef>
          </c:tx>
          <c:dPt>
            <c:idx val="0"/>
            <c:bubble3D val="0"/>
            <c:spPr>
              <a:solidFill>
                <a:schemeClr val="accent1"/>
              </a:solidFill>
              <a:ln>
                <a:noFill/>
              </a:ln>
              <a:effectLst>
                <a:outerShdw blurRad="254000" sx="102000" sy="102000" algn="ctr" rotWithShape="0">
                  <a:prstClr val="black">
                    <a:alpha val="20000"/>
                  </a:prstClr>
                </a:outerShdw>
              </a:effectLst>
              <a:sp3d/>
            </c:spPr>
          </c:dPt>
          <c:dPt>
            <c:idx val="1"/>
            <c:bubble3D val="0"/>
            <c:spPr>
              <a:solidFill>
                <a:schemeClr val="accent2"/>
              </a:solidFill>
              <a:ln>
                <a:noFill/>
              </a:ln>
              <a:effectLst>
                <a:outerShdw blurRad="254000" sx="102000" sy="102000" algn="ctr" rotWithShape="0">
                  <a:prstClr val="black">
                    <a:alpha val="20000"/>
                  </a:prstClr>
                </a:outerShdw>
              </a:effectLst>
              <a:sp3d/>
            </c:spPr>
          </c:dPt>
          <c:dLbls>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'Series with rows'!$E$65:$E$66</c:f>
              <c:strCache>
                <c:ptCount val="2"/>
                <c:pt idx="0">
                  <c:v>Scratchers</c:v>
                </c:pt>
                <c:pt idx="1">
                  <c:v>Draw</c:v>
                </c:pt>
              </c:strCache>
            </c:strRef>
          </c:cat>
          <c:val>
            <c:numRef>
              <c:f>'Series with rows'!$G$65:$G$66</c:f>
              <c:numCache>
                <c:formatCode>0.00%</c:formatCode>
                <c:ptCount val="2"/>
                <c:pt idx="0">
                  <c:v>0.30280000000000001</c:v>
                </c:pt>
                <c:pt idx="1">
                  <c:v>0.69720000000000004</c:v>
                </c:pt>
              </c:numCache>
            </c:numRef>
          </c:val>
        </c:ser>
        <c:dLbls>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77093733656193519"/>
          <c:y val="0.49551535641512939"/>
          <c:w val="0.21020192622085523"/>
          <c:h val="0.10313356448917727"/>
        </c:manualLayout>
      </c:layout>
      <c:overlay val="0"/>
      <c:spPr>
        <a:solidFill>
          <a:schemeClr val="lt1">
            <a:lumMod val="95000"/>
            <a:alpha val="39000"/>
          </a:schemeClr>
        </a:solidFill>
        <a:ln>
          <a:noFill/>
        </a:ln>
        <a:effectLst/>
      </c:spPr>
      <c:txPr>
        <a:bodyPr rot="0" spcFirstLastPara="1" vertOverflow="ellipsis" vert="horz" wrap="square" anchor="ctr" anchorCtr="1"/>
        <a:lstStyle/>
        <a:p>
          <a:pPr rtl="0">
            <a:defRPr sz="10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r>
              <a:rPr lang="en-US" sz="1600">
                <a:latin typeface="Arial" panose="020B0604020202020204" pitchFamily="34" charset="0"/>
                <a:cs typeface="Arial" panose="020B0604020202020204" pitchFamily="34" charset="0"/>
              </a:rPr>
              <a:t>GA Portfolio Mix in FY15</a:t>
            </a:r>
          </a:p>
        </c:rich>
      </c:tx>
      <c:overlay val="0"/>
      <c:spPr>
        <a:noFill/>
        <a:ln>
          <a:noFill/>
        </a:ln>
        <a:effectLst/>
      </c:spPr>
    </c:title>
    <c:autoTitleDeleted val="0"/>
    <c:view3D>
      <c:rotX val="5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'Series with rows'!$E$65:$E$66</c:f>
              <c:strCache>
                <c:ptCount val="2"/>
                <c:pt idx="0">
                  <c:v>Scratchers</c:v>
                </c:pt>
                <c:pt idx="1">
                  <c:v>Draw</c:v>
                </c:pt>
              </c:strCache>
            </c:strRef>
          </c:tx>
          <c:dPt>
            <c:idx val="0"/>
            <c:bubble3D val="0"/>
            <c:spPr>
              <a:solidFill>
                <a:schemeClr val="accent1"/>
              </a:solidFill>
              <a:ln>
                <a:noFill/>
              </a:ln>
              <a:effectLst>
                <a:outerShdw blurRad="254000" sx="102000" sy="102000" algn="ctr" rotWithShape="0">
                  <a:prstClr val="black">
                    <a:alpha val="20000"/>
                  </a:prstClr>
                </a:outerShdw>
              </a:effectLst>
              <a:sp3d/>
            </c:spPr>
          </c:dPt>
          <c:dPt>
            <c:idx val="1"/>
            <c:bubble3D val="0"/>
            <c:spPr>
              <a:solidFill>
                <a:schemeClr val="accent2"/>
              </a:solidFill>
              <a:ln>
                <a:noFill/>
              </a:ln>
              <a:effectLst>
                <a:outerShdw blurRad="254000" sx="102000" sy="102000" algn="ctr" rotWithShape="0">
                  <a:prstClr val="black">
                    <a:alpha val="20000"/>
                  </a:prstClr>
                </a:outerShdw>
              </a:effectLst>
              <a:sp3d/>
            </c:spPr>
          </c:dPt>
          <c:dLbls>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'Series with rows'!$E$65:$E$66</c:f>
              <c:strCache>
                <c:ptCount val="2"/>
                <c:pt idx="0">
                  <c:v>Scratchers</c:v>
                </c:pt>
                <c:pt idx="1">
                  <c:v>Draw</c:v>
                </c:pt>
              </c:strCache>
            </c:strRef>
          </c:cat>
          <c:val>
            <c:numRef>
              <c:f>'Series with rows'!$G$65:$G$66</c:f>
              <c:numCache>
                <c:formatCode>0.00%</c:formatCode>
                <c:ptCount val="2"/>
                <c:pt idx="0">
                  <c:v>0.68410000000000004</c:v>
                </c:pt>
                <c:pt idx="1">
                  <c:v>0.31590000000000001</c:v>
                </c:pt>
              </c:numCache>
            </c:numRef>
          </c:val>
        </c:ser>
        <c:dLbls>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rtl="0">
            <a:defRPr sz="10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r>
              <a:rPr lang="en-US" sz="1600" dirty="0">
                <a:latin typeface="Arial" panose="020B0604020202020204" pitchFamily="34" charset="0"/>
                <a:cs typeface="Arial" panose="020B0604020202020204" pitchFamily="34" charset="0"/>
              </a:rPr>
              <a:t>NY Portfolio </a:t>
            </a:r>
            <a:r>
              <a:rPr lang="en-US" sz="1600" dirty="0" smtClean="0">
                <a:latin typeface="Arial" panose="020B0604020202020204" pitchFamily="34" charset="0"/>
                <a:cs typeface="Arial" panose="020B0604020202020204" pitchFamily="34" charset="0"/>
              </a:rPr>
              <a:t>Sales Mix </a:t>
            </a:r>
            <a:r>
              <a:rPr lang="en-US" sz="1600" dirty="0">
                <a:latin typeface="Arial" panose="020B0604020202020204" pitchFamily="34" charset="0"/>
                <a:cs typeface="Arial" panose="020B0604020202020204" pitchFamily="34" charset="0"/>
              </a:rPr>
              <a:t>in FY15</a:t>
            </a:r>
          </a:p>
        </c:rich>
      </c:tx>
      <c:overlay val="0"/>
      <c:spPr>
        <a:noFill/>
        <a:ln>
          <a:noFill/>
        </a:ln>
        <a:effectLst/>
      </c:spPr>
    </c:title>
    <c:autoTitleDeleted val="0"/>
    <c:view3D>
      <c:rotX val="5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'Series with rows'!$E$65:$E$66</c:f>
              <c:strCache>
                <c:ptCount val="2"/>
                <c:pt idx="0">
                  <c:v>Scratchers</c:v>
                </c:pt>
                <c:pt idx="1">
                  <c:v>Draw</c:v>
                </c:pt>
              </c:strCache>
            </c:strRef>
          </c:tx>
          <c:dPt>
            <c:idx val="0"/>
            <c:bubble3D val="0"/>
            <c:spPr>
              <a:solidFill>
                <a:schemeClr val="accent1"/>
              </a:solidFill>
              <a:ln>
                <a:noFill/>
              </a:ln>
              <a:effectLst>
                <a:outerShdw blurRad="254000" sx="102000" sy="102000" algn="ctr" rotWithShape="0">
                  <a:prstClr val="black">
                    <a:alpha val="20000"/>
                  </a:prstClr>
                </a:outerShdw>
              </a:effectLst>
              <a:sp3d/>
            </c:spPr>
          </c:dPt>
          <c:dPt>
            <c:idx val="1"/>
            <c:bubble3D val="0"/>
            <c:spPr>
              <a:solidFill>
                <a:schemeClr val="accent2"/>
              </a:solidFill>
              <a:ln>
                <a:noFill/>
              </a:ln>
              <a:effectLst>
                <a:outerShdw blurRad="254000" sx="102000" sy="102000" algn="ctr" rotWithShape="0">
                  <a:prstClr val="black">
                    <a:alpha val="20000"/>
                  </a:prstClr>
                </a:outerShdw>
              </a:effectLst>
              <a:sp3d/>
            </c:spPr>
          </c:dPt>
          <c:dLbls>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'Series with rows'!$E$65:$E$66</c:f>
              <c:strCache>
                <c:ptCount val="2"/>
                <c:pt idx="0">
                  <c:v>Scratchers</c:v>
                </c:pt>
                <c:pt idx="1">
                  <c:v>Draw</c:v>
                </c:pt>
              </c:strCache>
            </c:strRef>
          </c:cat>
          <c:val>
            <c:numRef>
              <c:f>'Series with rows'!$Z$68:$Z$69</c:f>
              <c:numCache>
                <c:formatCode>0.00%</c:formatCode>
                <c:ptCount val="2"/>
                <c:pt idx="0">
                  <c:v>0.503</c:v>
                </c:pt>
                <c:pt idx="1">
                  <c:v>0.497</c:v>
                </c:pt>
              </c:numCache>
            </c:numRef>
          </c:val>
        </c:ser>
        <c:dLbls>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rtl="0">
            <a:defRPr sz="10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r>
              <a:rPr lang="en-US" sz="1600">
                <a:latin typeface="Arial" panose="020B0604020202020204" pitchFamily="34" charset="0"/>
                <a:cs typeface="Arial" panose="020B0604020202020204" pitchFamily="34" charset="0"/>
              </a:rPr>
              <a:t>GA Portfolio Mix in FY15</a:t>
            </a:r>
          </a:p>
        </c:rich>
      </c:tx>
      <c:overlay val="0"/>
      <c:spPr>
        <a:noFill/>
        <a:ln>
          <a:noFill/>
        </a:ln>
        <a:effectLst/>
      </c:spPr>
    </c:title>
    <c:autoTitleDeleted val="0"/>
    <c:view3D>
      <c:rotX val="5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'Series with rows'!$E$65:$E$66</c:f>
              <c:strCache>
                <c:ptCount val="2"/>
                <c:pt idx="0">
                  <c:v>Scratchers</c:v>
                </c:pt>
                <c:pt idx="1">
                  <c:v>Draw</c:v>
                </c:pt>
              </c:strCache>
            </c:strRef>
          </c:tx>
          <c:dPt>
            <c:idx val="0"/>
            <c:bubble3D val="0"/>
            <c:spPr>
              <a:solidFill>
                <a:schemeClr val="accent1"/>
              </a:solidFill>
              <a:ln>
                <a:noFill/>
              </a:ln>
              <a:effectLst>
                <a:outerShdw blurRad="254000" sx="102000" sy="102000" algn="ctr" rotWithShape="0">
                  <a:prstClr val="black">
                    <a:alpha val="20000"/>
                  </a:prstClr>
                </a:outerShdw>
              </a:effectLst>
              <a:sp3d/>
            </c:spPr>
          </c:dPt>
          <c:dPt>
            <c:idx val="1"/>
            <c:bubble3D val="0"/>
            <c:spPr>
              <a:solidFill>
                <a:schemeClr val="accent2"/>
              </a:solidFill>
              <a:ln>
                <a:noFill/>
              </a:ln>
              <a:effectLst>
                <a:outerShdw blurRad="254000" sx="102000" sy="102000" algn="ctr" rotWithShape="0">
                  <a:prstClr val="black">
                    <a:alpha val="20000"/>
                  </a:prstClr>
                </a:outerShdw>
              </a:effectLst>
              <a:sp3d/>
            </c:spPr>
          </c:dPt>
          <c:dLbls>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'Series with rows'!$E$65:$E$66</c:f>
              <c:strCache>
                <c:ptCount val="2"/>
                <c:pt idx="0">
                  <c:v>Scratchers</c:v>
                </c:pt>
                <c:pt idx="1">
                  <c:v>Draw</c:v>
                </c:pt>
              </c:strCache>
            </c:strRef>
          </c:cat>
          <c:val>
            <c:numRef>
              <c:f>'Series with rows'!$G$65:$G$66</c:f>
              <c:numCache>
                <c:formatCode>0.00%</c:formatCode>
                <c:ptCount val="2"/>
                <c:pt idx="0">
                  <c:v>0.68410000000000004</c:v>
                </c:pt>
                <c:pt idx="1">
                  <c:v>0.31590000000000001</c:v>
                </c:pt>
              </c:numCache>
            </c:numRef>
          </c:val>
        </c:ser>
        <c:dLbls>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rtl="0">
            <a:defRPr sz="10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3784374999999999"/>
          <c:w val="1"/>
          <c:h val="0.76215624088655587"/>
        </c:manualLayout>
      </c:layout>
      <c:pie3DChart>
        <c:varyColors val="1"/>
        <c:ser>
          <c:idx val="0"/>
          <c:order val="0"/>
          <c:tx>
            <c:strRef>
              <c:f>Sheet1!$B$1</c:f>
              <c:strCache>
                <c:ptCount val="1"/>
                <c:pt idx="0">
                  <c:v>Column1</c:v>
                </c:pt>
              </c:strCache>
            </c:strRef>
          </c:tx>
          <c:explosion val="23"/>
          <c:dPt>
            <c:idx val="0"/>
            <c:bubble3D val="0"/>
            <c:spPr>
              <a:gradFill rotWithShape="1">
                <a:gsLst>
                  <a:gs pos="0">
                    <a:schemeClr val="accent3">
                      <a:shade val="76000"/>
                      <a:shade val="51000"/>
                      <a:satMod val="130000"/>
                    </a:schemeClr>
                  </a:gs>
                  <a:gs pos="80000">
                    <a:schemeClr val="accent3">
                      <a:shade val="76000"/>
                      <a:shade val="93000"/>
                      <a:satMod val="130000"/>
                    </a:schemeClr>
                  </a:gs>
                  <a:gs pos="100000">
                    <a:schemeClr val="accent3">
                      <a:shade val="76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3">
                      <a:tint val="77000"/>
                      <a:shade val="51000"/>
                      <a:satMod val="130000"/>
                    </a:schemeClr>
                  </a:gs>
                  <a:gs pos="80000">
                    <a:schemeClr val="accent3">
                      <a:tint val="77000"/>
                      <a:shade val="93000"/>
                      <a:satMod val="130000"/>
                    </a:schemeClr>
                  </a:gs>
                  <a:gs pos="100000">
                    <a:schemeClr val="accent3">
                      <a:tint val="77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0"/>
              <c:layout>
                <c:manualLayout>
                  <c:x val="-0.28221001292748854"/>
                  <c:y val="-0.2302439024390244"/>
                </c:manualLayout>
              </c:layout>
              <c:tx>
                <c:rich>
                  <a:bodyPr/>
                  <a:lstStyle/>
                  <a:p>
                    <a:r>
                      <a:rPr lang="en-US" sz="1200" dirty="0">
                        <a:effectLst/>
                      </a:rPr>
                      <a:t>Independent
76%</a:t>
                    </a:r>
                    <a:endParaRPr lang="en-US" sz="1200"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24684095570937181"/>
                      <c:h val="0.25601756602131553"/>
                    </c:manualLayout>
                  </c15:layout>
                </c:ext>
              </c:extLst>
            </c:dLbl>
            <c:dLbl>
              <c:idx val="1"/>
              <c:layout>
                <c:manualLayout>
                  <c:x val="0.16778508454480909"/>
                  <c:y val="0.1101764211860385"/>
                </c:manualLayout>
              </c:layout>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effectLst/>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Independent</c:v>
                </c:pt>
                <c:pt idx="1">
                  <c:v>Corporate </c:v>
                </c:pt>
              </c:strCache>
            </c:strRef>
          </c:cat>
          <c:val>
            <c:numRef>
              <c:f>Sheet1!$B$2:$B$3</c:f>
              <c:numCache>
                <c:formatCode>General</c:formatCode>
                <c:ptCount val="2"/>
                <c:pt idx="0">
                  <c:v>76</c:v>
                </c:pt>
                <c:pt idx="1">
                  <c:v>24</c:v>
                </c:pt>
              </c:numCache>
            </c:numRef>
          </c:val>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7107043960051686E-2"/>
          <c:y val="6.0318969473938278E-2"/>
          <c:w val="0.90591125821971574"/>
          <c:h val="0.87936206105212344"/>
        </c:manualLayout>
      </c:layout>
      <c:pie3DChart>
        <c:varyColors val="1"/>
        <c:ser>
          <c:idx val="0"/>
          <c:order val="0"/>
          <c:tx>
            <c:strRef>
              <c:f>Sheet1!$B$1</c:f>
              <c:strCache>
                <c:ptCount val="1"/>
                <c:pt idx="0">
                  <c:v>Column1</c:v>
                </c:pt>
              </c:strCache>
            </c:strRef>
          </c:tx>
          <c:explosion val="6"/>
          <c:dPt>
            <c:idx val="0"/>
            <c:bubble3D val="0"/>
            <c:spPr>
              <a:gradFill rotWithShape="1">
                <a:gsLst>
                  <a:gs pos="0">
                    <a:schemeClr val="accent1">
                      <a:tint val="65000"/>
                      <a:shade val="51000"/>
                      <a:satMod val="130000"/>
                    </a:schemeClr>
                  </a:gs>
                  <a:gs pos="80000">
                    <a:schemeClr val="accent1">
                      <a:tint val="65000"/>
                      <a:shade val="93000"/>
                      <a:satMod val="130000"/>
                    </a:schemeClr>
                  </a:gs>
                  <a:gs pos="100000">
                    <a:schemeClr val="accent1">
                      <a:tint val="65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solidFill>
                <a:schemeClr val="tx2">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
            <c:bubble3D val="0"/>
            <c:spPr>
              <a:gradFill rotWithShape="1">
                <a:gsLst>
                  <a:gs pos="0">
                    <a:schemeClr val="accent1">
                      <a:shade val="65000"/>
                      <a:shade val="51000"/>
                      <a:satMod val="130000"/>
                    </a:schemeClr>
                  </a:gs>
                  <a:gs pos="80000">
                    <a:schemeClr val="accent1">
                      <a:shade val="65000"/>
                      <a:shade val="93000"/>
                      <a:satMod val="130000"/>
                    </a:schemeClr>
                  </a:gs>
                  <a:gs pos="100000">
                    <a:schemeClr val="accent1">
                      <a:shade val="65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0"/>
              <c:layout>
                <c:manualLayout>
                  <c:x val="-0.27884310797357226"/>
                  <c:y val="-0.27048818897637794"/>
                </c:manualLayout>
              </c:layout>
              <c:tx>
                <c:rich>
                  <a:bodyPr/>
                  <a:lstStyle/>
                  <a:p>
                    <a:r>
                      <a:rPr lang="en-US" sz="1600" dirty="0">
                        <a:solidFill>
                          <a:schemeClr val="bg1"/>
                        </a:solidFill>
                      </a:rPr>
                      <a:t>C-store
71%</a:t>
                    </a:r>
                  </a:p>
                </c:rich>
              </c:tx>
              <c:dLblPos val="bestFit"/>
              <c:showLegendKey val="0"/>
              <c:showVal val="0"/>
              <c:showCatName val="1"/>
              <c:showSerName val="0"/>
              <c:showPercent val="1"/>
              <c:showBubbleSize val="0"/>
              <c:extLst>
                <c:ext xmlns:c15="http://schemas.microsoft.com/office/drawing/2012/chart" uri="{CE6537A1-D6FC-4f65-9D91-7224C49458BB}"/>
              </c:extLst>
            </c:dLbl>
            <c:dLbl>
              <c:idx val="1"/>
              <c:layout>
                <c:manualLayout>
                  <c:x val="5.419223459136574E-2"/>
                  <c:y val="1.0358455193100862E-2"/>
                </c:manualLayout>
              </c:layout>
              <c:tx>
                <c:rich>
                  <a:bodyPr/>
                  <a:lstStyle/>
                  <a:p>
                    <a:r>
                      <a:rPr lang="en-US" sz="1400" dirty="0"/>
                      <a:t>Grocery
10%</a:t>
                    </a:r>
                  </a:p>
                </c:rich>
              </c:tx>
              <c:dLblPos val="bestFit"/>
              <c:showLegendKey val="0"/>
              <c:showVal val="0"/>
              <c:showCatName val="1"/>
              <c:showSerName val="0"/>
              <c:showPercent val="1"/>
              <c:showBubbleSize val="0"/>
              <c:extLst>
                <c:ext xmlns:c15="http://schemas.microsoft.com/office/drawing/2012/chart" uri="{CE6537A1-D6FC-4f65-9D91-7224C49458BB}"/>
              </c:extLst>
            </c:dLbl>
            <c:dLbl>
              <c:idx val="2"/>
              <c:layout>
                <c:manualLayout>
                  <c:x val="0.17406686631619678"/>
                  <c:y val="0.11057714934363719"/>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C-store</c:v>
                </c:pt>
                <c:pt idx="1">
                  <c:v>Grocery</c:v>
                </c:pt>
                <c:pt idx="2">
                  <c:v>Other </c:v>
                </c:pt>
              </c:strCache>
            </c:strRef>
          </c:cat>
          <c:val>
            <c:numRef>
              <c:f>Sheet1!$B$2:$B$4</c:f>
              <c:numCache>
                <c:formatCode>General</c:formatCode>
                <c:ptCount val="3"/>
                <c:pt idx="0">
                  <c:v>71</c:v>
                </c:pt>
                <c:pt idx="1">
                  <c:v>10</c:v>
                </c:pt>
                <c:pt idx="2">
                  <c:v>19</c:v>
                </c:pt>
              </c:numCache>
            </c:numRef>
          </c:val>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Lottery Retailer Commissions as % of Net</a:t>
            </a:r>
            <a:r>
              <a:rPr lang="en-US" baseline="0" dirty="0" smtClean="0"/>
              <a:t> Sales</a:t>
            </a:r>
            <a:r>
              <a:rPr lang="en-US" dirty="0" smtClean="0"/>
              <a:t> (FY2014) </a:t>
            </a:r>
            <a:endParaRPr lang="en-US"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Retailer Commission </c:v>
                </c:pt>
              </c:strCache>
            </c:strRef>
          </c:tx>
          <c:spPr>
            <a:solidFill>
              <a:schemeClr val="accent2">
                <a:lumMod val="60000"/>
                <a:lumOff val="40000"/>
              </a:schemeClr>
            </a:solidFill>
            <a:ln>
              <a:noFill/>
            </a:ln>
            <a:effectLst/>
          </c:spPr>
          <c:invertIfNegative val="0"/>
          <c:dPt>
            <c:idx val="22"/>
            <c:invertIfNegative val="0"/>
            <c:bubble3D val="0"/>
            <c:spPr>
              <a:solidFill>
                <a:schemeClr val="accent6"/>
              </a:solidFill>
              <a:ln>
                <a:noFill/>
              </a:ln>
              <a:effectLst/>
            </c:spPr>
          </c:dPt>
          <c:cat>
            <c:strRef>
              <c:f>Sheet1!$A$2:$A$44</c:f>
              <c:strCache>
                <c:ptCount val="43"/>
                <c:pt idx="0">
                  <c:v>FL</c:v>
                </c:pt>
                <c:pt idx="1">
                  <c:v>IL</c:v>
                </c:pt>
                <c:pt idx="2">
                  <c:v>KS</c:v>
                </c:pt>
                <c:pt idx="3">
                  <c:v>ME</c:v>
                </c:pt>
                <c:pt idx="4">
                  <c:v>MA</c:v>
                </c:pt>
                <c:pt idx="5">
                  <c:v>MO</c:v>
                </c:pt>
                <c:pt idx="6">
                  <c:v>MT</c:v>
                </c:pt>
                <c:pt idx="7">
                  <c:v>NJ</c:v>
                </c:pt>
                <c:pt idx="8">
                  <c:v>ND</c:v>
                </c:pt>
                <c:pt idx="9">
                  <c:v>SD</c:v>
                </c:pt>
                <c:pt idx="10">
                  <c:v>TX</c:v>
                </c:pt>
                <c:pt idx="11">
                  <c:v>PN</c:v>
                </c:pt>
                <c:pt idx="12">
                  <c:v>AR</c:v>
                </c:pt>
                <c:pt idx="13">
                  <c:v>MD</c:v>
                </c:pt>
                <c:pt idx="14">
                  <c:v>OH</c:v>
                </c:pt>
                <c:pt idx="15">
                  <c:v>LA</c:v>
                </c:pt>
                <c:pt idx="16">
                  <c:v>CT</c:v>
                </c:pt>
                <c:pt idx="17">
                  <c:v>VA</c:v>
                </c:pt>
                <c:pt idx="18">
                  <c:v>NH</c:v>
                </c:pt>
                <c:pt idx="19">
                  <c:v>ID</c:v>
                </c:pt>
                <c:pt idx="20">
                  <c:v>VT</c:v>
                </c:pt>
                <c:pt idx="21">
                  <c:v>CA</c:v>
                </c:pt>
                <c:pt idx="22">
                  <c:v>GA</c:v>
                </c:pt>
                <c:pt idx="23">
                  <c:v>NM</c:v>
                </c:pt>
                <c:pt idx="24">
                  <c:v>NY</c:v>
                </c:pt>
                <c:pt idx="25">
                  <c:v>MN</c:v>
                </c:pt>
                <c:pt idx="26">
                  <c:v>WA</c:v>
                </c:pt>
                <c:pt idx="27">
                  <c:v>KY</c:v>
                </c:pt>
                <c:pt idx="28">
                  <c:v>NE</c:v>
                </c:pt>
                <c:pt idx="29">
                  <c:v>IA</c:v>
                </c:pt>
                <c:pt idx="30">
                  <c:v>DC</c:v>
                </c:pt>
                <c:pt idx="31">
                  <c:v>RI</c:v>
                </c:pt>
                <c:pt idx="32">
                  <c:v>TN</c:v>
                </c:pt>
                <c:pt idx="33">
                  <c:v>CO</c:v>
                </c:pt>
                <c:pt idx="34">
                  <c:v>AZ</c:v>
                </c:pt>
                <c:pt idx="35">
                  <c:v>OK</c:v>
                </c:pt>
                <c:pt idx="36">
                  <c:v>IN</c:v>
                </c:pt>
                <c:pt idx="37">
                  <c:v>WI</c:v>
                </c:pt>
                <c:pt idx="38">
                  <c:v>NC</c:v>
                </c:pt>
                <c:pt idx="39">
                  <c:v>SC</c:v>
                </c:pt>
                <c:pt idx="40">
                  <c:v>WV</c:v>
                </c:pt>
                <c:pt idx="41">
                  <c:v>MI</c:v>
                </c:pt>
                <c:pt idx="42">
                  <c:v>OR</c:v>
                </c:pt>
              </c:strCache>
            </c:strRef>
          </c:cat>
          <c:val>
            <c:numRef>
              <c:f>Sheet1!$B$2:$B$44</c:f>
              <c:numCache>
                <c:formatCode>General</c:formatCode>
                <c:ptCount val="43"/>
                <c:pt idx="0">
                  <c:v>5</c:v>
                </c:pt>
                <c:pt idx="1">
                  <c:v>5</c:v>
                </c:pt>
                <c:pt idx="2">
                  <c:v>5</c:v>
                </c:pt>
                <c:pt idx="3">
                  <c:v>5</c:v>
                </c:pt>
                <c:pt idx="4">
                  <c:v>5</c:v>
                </c:pt>
                <c:pt idx="5">
                  <c:v>5</c:v>
                </c:pt>
                <c:pt idx="6">
                  <c:v>5</c:v>
                </c:pt>
                <c:pt idx="7">
                  <c:v>5</c:v>
                </c:pt>
                <c:pt idx="8">
                  <c:v>5</c:v>
                </c:pt>
                <c:pt idx="9">
                  <c:v>5</c:v>
                </c:pt>
                <c:pt idx="10">
                  <c:v>5</c:v>
                </c:pt>
                <c:pt idx="11">
                  <c:v>5.28</c:v>
                </c:pt>
                <c:pt idx="12">
                  <c:v>5.5</c:v>
                </c:pt>
                <c:pt idx="13">
                  <c:v>5.5</c:v>
                </c:pt>
                <c:pt idx="14">
                  <c:v>5.5</c:v>
                </c:pt>
                <c:pt idx="15">
                  <c:v>5.54</c:v>
                </c:pt>
                <c:pt idx="16">
                  <c:v>5.6</c:v>
                </c:pt>
                <c:pt idx="17">
                  <c:v>5.6</c:v>
                </c:pt>
                <c:pt idx="18">
                  <c:v>5.82</c:v>
                </c:pt>
                <c:pt idx="19">
                  <c:v>5.9</c:v>
                </c:pt>
                <c:pt idx="20">
                  <c:v>5.9</c:v>
                </c:pt>
                <c:pt idx="21">
                  <c:v>6</c:v>
                </c:pt>
                <c:pt idx="22">
                  <c:v>6</c:v>
                </c:pt>
                <c:pt idx="23">
                  <c:v>6</c:v>
                </c:pt>
                <c:pt idx="24">
                  <c:v>6</c:v>
                </c:pt>
                <c:pt idx="25">
                  <c:v>6.05</c:v>
                </c:pt>
                <c:pt idx="26">
                  <c:v>6.18</c:v>
                </c:pt>
                <c:pt idx="27">
                  <c:v>6.2</c:v>
                </c:pt>
                <c:pt idx="28">
                  <c:v>6.25</c:v>
                </c:pt>
                <c:pt idx="29">
                  <c:v>6.3</c:v>
                </c:pt>
                <c:pt idx="30">
                  <c:v>6.5</c:v>
                </c:pt>
                <c:pt idx="31">
                  <c:v>6.5</c:v>
                </c:pt>
                <c:pt idx="32">
                  <c:v>6.5</c:v>
                </c:pt>
                <c:pt idx="33">
                  <c:v>6.66</c:v>
                </c:pt>
                <c:pt idx="34">
                  <c:v>6.7</c:v>
                </c:pt>
                <c:pt idx="35">
                  <c:v>6.75</c:v>
                </c:pt>
                <c:pt idx="36">
                  <c:v>6.8</c:v>
                </c:pt>
                <c:pt idx="37">
                  <c:v>6.98</c:v>
                </c:pt>
                <c:pt idx="38">
                  <c:v>7</c:v>
                </c:pt>
                <c:pt idx="39">
                  <c:v>7</c:v>
                </c:pt>
                <c:pt idx="40">
                  <c:v>7</c:v>
                </c:pt>
                <c:pt idx="41">
                  <c:v>7.1</c:v>
                </c:pt>
                <c:pt idx="42">
                  <c:v>8.5</c:v>
                </c:pt>
              </c:numCache>
            </c:numRef>
          </c:val>
        </c:ser>
        <c:dLbls>
          <c:showLegendKey val="0"/>
          <c:showVal val="0"/>
          <c:showCatName val="0"/>
          <c:showSerName val="0"/>
          <c:showPercent val="0"/>
          <c:showBubbleSize val="0"/>
        </c:dLbls>
        <c:gapWidth val="219"/>
        <c:overlap val="-27"/>
        <c:axId val="162115072"/>
        <c:axId val="161658496"/>
      </c:barChart>
      <c:catAx>
        <c:axId val="16211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61658496"/>
        <c:crosses val="autoZero"/>
        <c:auto val="1"/>
        <c:lblAlgn val="ctr"/>
        <c:lblOffset val="100"/>
        <c:noMultiLvlLbl val="0"/>
      </c:catAx>
      <c:valAx>
        <c:axId val="16165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21150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0599192383104751E-3"/>
          <c:y val="0.12730847324290109"/>
          <c:w val="0.95416666666666672"/>
          <c:h val="0.75767421259842516"/>
        </c:manualLayout>
      </c:layout>
      <c:pie3DChart>
        <c:varyColors val="1"/>
        <c:ser>
          <c:idx val="0"/>
          <c:order val="0"/>
          <c:tx>
            <c:strRef>
              <c:f>Sheet1!$B$1</c:f>
              <c:strCache>
                <c:ptCount val="1"/>
                <c:pt idx="0">
                  <c:v>Column1</c:v>
                </c:pt>
              </c:strCache>
            </c:strRef>
          </c:tx>
          <c:explosion val="16"/>
          <c:dPt>
            <c:idx val="0"/>
            <c:bubble3D val="0"/>
            <c:spPr>
              <a:gradFill rotWithShape="1">
                <a:gsLst>
                  <a:gs pos="0">
                    <a:schemeClr val="accent3">
                      <a:tint val="77000"/>
                      <a:shade val="51000"/>
                      <a:satMod val="130000"/>
                    </a:schemeClr>
                  </a:gs>
                  <a:gs pos="80000">
                    <a:schemeClr val="accent3">
                      <a:tint val="77000"/>
                      <a:shade val="93000"/>
                      <a:satMod val="130000"/>
                    </a:schemeClr>
                  </a:gs>
                  <a:gs pos="100000">
                    <a:schemeClr val="accent3">
                      <a:tint val="77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3">
                      <a:shade val="76000"/>
                      <a:shade val="51000"/>
                      <a:satMod val="130000"/>
                    </a:schemeClr>
                  </a:gs>
                  <a:gs pos="80000">
                    <a:schemeClr val="accent3">
                      <a:shade val="76000"/>
                      <a:shade val="93000"/>
                      <a:satMod val="130000"/>
                    </a:schemeClr>
                  </a:gs>
                  <a:gs pos="100000">
                    <a:schemeClr val="accent3">
                      <a:shade val="76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0"/>
              <c:tx>
                <c:rich>
                  <a:bodyPr/>
                  <a:lstStyle/>
                  <a:p>
                    <a:r>
                      <a:rPr lang="en-US" sz="1400" b="1" dirty="0">
                        <a:solidFill>
                          <a:schemeClr val="bg1"/>
                        </a:solidFill>
                      </a:rPr>
                      <a:t>Minority 
66%</a:t>
                    </a:r>
                  </a:p>
                </c:rich>
              </c:tx>
              <c:dLblPos val="ctr"/>
              <c:showLegendKey val="0"/>
              <c:showVal val="0"/>
              <c:showCatName val="1"/>
              <c:showSerName val="0"/>
              <c:showPercent val="1"/>
              <c:showBubbleSize val="0"/>
              <c:extLst>
                <c:ext xmlns:c15="http://schemas.microsoft.com/office/drawing/2012/chart" uri="{CE6537A1-D6FC-4f65-9D91-7224C49458BB}"/>
              </c:extLst>
            </c:dLbl>
            <c:dLbl>
              <c:idx val="1"/>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r>
                      <a:rPr lang="en-US" sz="1400" b="1" dirty="0">
                        <a:solidFill>
                          <a:schemeClr val="bg1"/>
                        </a:solidFill>
                      </a:rPr>
                      <a:t>Non Minority 
34%</a:t>
                    </a:r>
                  </a:p>
                </c:rich>
              </c:tx>
              <c:spPr>
                <a:noFill/>
                <a:ln>
                  <a:noFill/>
                </a:ln>
                <a:effectLst/>
              </c:spPr>
              <c:dLblPos val="ct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Minority </c:v>
                </c:pt>
                <c:pt idx="1">
                  <c:v>Non Minority </c:v>
                </c:pt>
              </c:strCache>
            </c:strRef>
          </c:cat>
          <c:val>
            <c:numRef>
              <c:f>Sheet1!$B$2:$B$3</c:f>
              <c:numCache>
                <c:formatCode>General</c:formatCode>
                <c:ptCount val="2"/>
                <c:pt idx="0">
                  <c:v>210</c:v>
                </c:pt>
                <c:pt idx="1">
                  <c:v>109</c:v>
                </c:pt>
              </c:numCache>
            </c:numRef>
          </c:val>
        </c:ser>
        <c:dLbls>
          <c:dLblPos val="ctr"/>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353857590493533E-2"/>
          <c:y val="2.773854131466957E-2"/>
          <c:w val="0.9229595871472106"/>
          <c:h val="0.91282172729675282"/>
        </c:manualLayout>
      </c:layout>
      <c:pie3DChart>
        <c:varyColors val="1"/>
        <c:ser>
          <c:idx val="0"/>
          <c:order val="0"/>
          <c:tx>
            <c:strRef>
              <c:f>Sheet1!$B$1</c:f>
              <c:strCache>
                <c:ptCount val="1"/>
                <c:pt idx="0">
                  <c:v>Column1</c:v>
                </c:pt>
              </c:strCache>
            </c:strRef>
          </c:tx>
          <c:explosion val="10"/>
          <c:dPt>
            <c:idx val="0"/>
            <c:bubble3D val="0"/>
            <c:explosion val="0"/>
            <c:spPr>
              <a:gradFill rotWithShape="1">
                <a:gsLst>
                  <a:gs pos="0">
                    <a:schemeClr val="accent5">
                      <a:shade val="76000"/>
                      <a:shade val="51000"/>
                      <a:satMod val="130000"/>
                    </a:schemeClr>
                  </a:gs>
                  <a:gs pos="80000">
                    <a:schemeClr val="accent5">
                      <a:shade val="76000"/>
                      <a:shade val="93000"/>
                      <a:satMod val="130000"/>
                    </a:schemeClr>
                  </a:gs>
                  <a:gs pos="100000">
                    <a:schemeClr val="accent5">
                      <a:shade val="76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5">
                      <a:tint val="77000"/>
                      <a:shade val="51000"/>
                      <a:satMod val="130000"/>
                    </a:schemeClr>
                  </a:gs>
                  <a:gs pos="80000">
                    <a:schemeClr val="accent5">
                      <a:tint val="77000"/>
                      <a:shade val="93000"/>
                      <a:satMod val="130000"/>
                    </a:schemeClr>
                  </a:gs>
                  <a:gs pos="100000">
                    <a:schemeClr val="accent5">
                      <a:tint val="77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0"/>
              <c:tx>
                <c:rich>
                  <a:bodyPr/>
                  <a:lstStyle/>
                  <a:p>
                    <a:r>
                      <a:rPr lang="en-US" sz="1400" b="1" dirty="0">
                        <a:solidFill>
                          <a:schemeClr val="bg1"/>
                        </a:solidFill>
                      </a:rPr>
                      <a:t>Females
57%</a:t>
                    </a:r>
                  </a:p>
                </c:rich>
              </c:tx>
              <c:dLblPos val="inEnd"/>
              <c:showLegendKey val="0"/>
              <c:showVal val="0"/>
              <c:showCatName val="1"/>
              <c:showSerName val="0"/>
              <c:showPercent val="1"/>
              <c:showBubbleSize val="0"/>
              <c:extLst>
                <c:ext xmlns:c15="http://schemas.microsoft.com/office/drawing/2012/chart" uri="{CE6537A1-D6FC-4f65-9D91-7224C49458BB}"/>
              </c:extLst>
            </c:dLbl>
            <c:dLbl>
              <c:idx val="1"/>
              <c:layout>
                <c:manualLayout>
                  <c:x val="0.18116529201744463"/>
                  <c:y val="1.8580694746813325E-2"/>
                </c:manualLayout>
              </c:layout>
              <c:tx>
                <c:rich>
                  <a:bodyPr/>
                  <a:lstStyle/>
                  <a:p>
                    <a:r>
                      <a:rPr lang="en-US" sz="1400" b="1" dirty="0">
                        <a:solidFill>
                          <a:schemeClr val="bg1"/>
                        </a:solidFill>
                      </a:rPr>
                      <a:t>Males
43%</a:t>
                    </a:r>
                  </a:p>
                </c:rich>
              </c:tx>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Females</c:v>
                </c:pt>
                <c:pt idx="1">
                  <c:v>Males</c:v>
                </c:pt>
              </c:strCache>
            </c:strRef>
          </c:cat>
          <c:val>
            <c:numRef>
              <c:f>Sheet1!$B$2:$B$3</c:f>
              <c:numCache>
                <c:formatCode>General</c:formatCode>
                <c:ptCount val="2"/>
                <c:pt idx="0">
                  <c:v>182</c:v>
                </c:pt>
                <c:pt idx="1">
                  <c:v>137</c:v>
                </c:pt>
              </c:numCache>
            </c:numRef>
          </c:val>
        </c:ser>
        <c:dLbls>
          <c:dLblPos val="in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280645434971532"/>
          <c:y val="6.9960411718131443E-2"/>
          <c:w val="0.85015246843597114"/>
          <c:h val="0.86607041103235016"/>
        </c:manualLayout>
      </c:layout>
      <c:barChart>
        <c:barDir val="col"/>
        <c:grouping val="clustered"/>
        <c:varyColors val="0"/>
        <c:ser>
          <c:idx val="0"/>
          <c:order val="0"/>
          <c:tx>
            <c:strRef>
              <c:f>'Personnel chart'!$A$204:$B$204</c:f>
              <c:strCache>
                <c:ptCount val="2"/>
                <c:pt idx="0">
                  <c:v>Total Salaries (6200/6210)</c:v>
                </c:pt>
              </c:strCache>
            </c:strRef>
          </c:tx>
          <c:spPr>
            <a:solidFill>
              <a:schemeClr val="accent6">
                <a:lumMod val="75000"/>
              </a:schemeClr>
            </a:solidFill>
            <a:ln>
              <a:solidFill>
                <a:schemeClr val="accent6"/>
              </a:solidFill>
            </a:ln>
            <a:effectLst/>
          </c:spPr>
          <c:invertIfNegative val="0"/>
          <c:dLbls>
            <c:dLbl>
              <c:idx val="4"/>
              <c:layout>
                <c:manualLayout>
                  <c:x val="-1.5253764779897401E-16"/>
                  <c:y val="-1.583531274742677E-2"/>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'Personnel chart'!$C$203:$H$203</c:f>
              <c:strCache>
                <c:ptCount val="6"/>
                <c:pt idx="0">
                  <c:v>FY10</c:v>
                </c:pt>
                <c:pt idx="1">
                  <c:v>FY11</c:v>
                </c:pt>
                <c:pt idx="2">
                  <c:v>FY12</c:v>
                </c:pt>
                <c:pt idx="3">
                  <c:v>FY13</c:v>
                </c:pt>
                <c:pt idx="4">
                  <c:v>FY14</c:v>
                </c:pt>
                <c:pt idx="5">
                  <c:v>FY15</c:v>
                </c:pt>
              </c:strCache>
            </c:strRef>
          </c:cat>
          <c:val>
            <c:numRef>
              <c:f>'Personnel chart'!$C$204:$H$204</c:f>
              <c:numCache>
                <c:formatCode>_(* #,##0_);_(* \(#,##0\);_(* "-"??_);_(@_)</c:formatCode>
                <c:ptCount val="6"/>
                <c:pt idx="0">
                  <c:v>18055.06796</c:v>
                </c:pt>
                <c:pt idx="1">
                  <c:v>17440.602729999999</c:v>
                </c:pt>
                <c:pt idx="2">
                  <c:v>17780.8691</c:v>
                </c:pt>
                <c:pt idx="3">
                  <c:v>17920.956750000001</c:v>
                </c:pt>
                <c:pt idx="4">
                  <c:v>18905.911270000001</c:v>
                </c:pt>
                <c:pt idx="5">
                  <c:v>20587</c:v>
                </c:pt>
              </c:numCache>
            </c:numRef>
          </c:val>
        </c:ser>
        <c:dLbls>
          <c:dLblPos val="outEnd"/>
          <c:showLegendKey val="0"/>
          <c:showVal val="1"/>
          <c:showCatName val="0"/>
          <c:showSerName val="0"/>
          <c:showPercent val="0"/>
          <c:showBubbleSize val="0"/>
        </c:dLbls>
        <c:gapWidth val="219"/>
        <c:overlap val="-27"/>
        <c:axId val="163075072"/>
        <c:axId val="162664960"/>
      </c:barChart>
      <c:catAx>
        <c:axId val="16307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2664960"/>
        <c:crosses val="autoZero"/>
        <c:auto val="1"/>
        <c:lblAlgn val="ctr"/>
        <c:lblOffset val="100"/>
        <c:noMultiLvlLbl val="0"/>
      </c:catAx>
      <c:valAx>
        <c:axId val="162664960"/>
        <c:scaling>
          <c:orientation val="minMax"/>
          <c:max val="22000"/>
          <c:min val="16000"/>
        </c:scaling>
        <c:delete val="0"/>
        <c:axPos val="l"/>
        <c:majorGridlines>
          <c:spPr>
            <a:ln w="9525" cap="flat" cmpd="sng" algn="ctr">
              <a:solidFill>
                <a:schemeClr val="tx1"/>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3075072"/>
        <c:crosses val="autoZero"/>
        <c:crossBetween val="between"/>
      </c:valAx>
      <c:spPr>
        <a:noFill/>
        <a:ln w="15875">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04391164587573"/>
          <c:y val="9.858204216408431E-2"/>
          <c:w val="0.83099354153764482"/>
          <c:h val="0.82765917365168062"/>
        </c:manualLayout>
      </c:layout>
      <c:barChart>
        <c:barDir val="col"/>
        <c:grouping val="clustered"/>
        <c:varyColors val="0"/>
        <c:ser>
          <c:idx val="0"/>
          <c:order val="0"/>
          <c:tx>
            <c:strRef>
              <c:f>Sheet1!$B$1</c:f>
              <c:strCache>
                <c:ptCount val="1"/>
                <c:pt idx="0">
                  <c:v>Total Bonus Paid</c:v>
                </c:pt>
              </c:strCache>
            </c:strRef>
          </c:tx>
          <c:spPr>
            <a:solidFill>
              <a:schemeClr val="accent5"/>
            </a:solidFill>
            <a:ln>
              <a:noFill/>
            </a:ln>
            <a:effectLst/>
          </c:spPr>
          <c:invertIfNegative val="0"/>
          <c:dLbls>
            <c:dLbl>
              <c:idx val="4"/>
              <c:tx>
                <c:rich>
                  <a:bodyPr/>
                  <a:lstStyle/>
                  <a:p>
                    <a:r>
                      <a:rPr lang="en-US" smtClean="0">
                        <a:solidFill>
                          <a:schemeClr val="tx1"/>
                        </a:solidFill>
                        <a:latin typeface="Arial" panose="020B0604020202020204" pitchFamily="34" charset="0"/>
                        <a:cs typeface="Arial" panose="020B0604020202020204" pitchFamily="34" charset="0"/>
                      </a:rPr>
                      <a:t>$170,923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5"/>
              <c:tx>
                <c:rich>
                  <a:bodyPr/>
                  <a:lstStyle/>
                  <a:p>
                    <a:r>
                      <a:rPr lang="en-US" smtClean="0">
                        <a:solidFill>
                          <a:schemeClr val="tx1"/>
                        </a:solidFill>
                        <a:latin typeface="Arial" panose="020B0604020202020204" pitchFamily="34" charset="0"/>
                        <a:cs typeface="Arial" panose="020B0604020202020204" pitchFamily="34" charset="0"/>
                      </a:rPr>
                      <a:t>$324,093</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FY10</c:v>
                </c:pt>
                <c:pt idx="1">
                  <c:v>FY11</c:v>
                </c:pt>
                <c:pt idx="2">
                  <c:v>FY12</c:v>
                </c:pt>
                <c:pt idx="3">
                  <c:v>FY13</c:v>
                </c:pt>
                <c:pt idx="4">
                  <c:v>FY14</c:v>
                </c:pt>
                <c:pt idx="5">
                  <c:v>FY15</c:v>
                </c:pt>
              </c:strCache>
            </c:strRef>
          </c:cat>
          <c:val>
            <c:numRef>
              <c:f>Sheet1!$B$2:$B$7</c:f>
              <c:numCache>
                <c:formatCode>"$"#,##0</c:formatCode>
                <c:ptCount val="6"/>
                <c:pt idx="0">
                  <c:v>1890899</c:v>
                </c:pt>
                <c:pt idx="1">
                  <c:v>713247</c:v>
                </c:pt>
                <c:pt idx="2" formatCode="&quot;$&quot;#,##0_);[Red]\(&quot;$&quot;#,##0\)">
                  <c:v>520520</c:v>
                </c:pt>
                <c:pt idx="3">
                  <c:v>246896</c:v>
                </c:pt>
                <c:pt idx="4">
                  <c:v>164246</c:v>
                </c:pt>
                <c:pt idx="5">
                  <c:v>290074</c:v>
                </c:pt>
              </c:numCache>
            </c:numRef>
          </c:val>
        </c:ser>
        <c:dLbls>
          <c:showLegendKey val="0"/>
          <c:showVal val="0"/>
          <c:showCatName val="0"/>
          <c:showSerName val="0"/>
          <c:showPercent val="0"/>
          <c:showBubbleSize val="0"/>
        </c:dLbls>
        <c:gapWidth val="219"/>
        <c:overlap val="-27"/>
        <c:axId val="90264576"/>
        <c:axId val="99310912"/>
      </c:barChart>
      <c:catAx>
        <c:axId val="9026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9310912"/>
        <c:crosses val="autoZero"/>
        <c:auto val="1"/>
        <c:lblAlgn val="ctr"/>
        <c:lblOffset val="100"/>
        <c:noMultiLvlLbl val="0"/>
      </c:catAx>
      <c:valAx>
        <c:axId val="9931091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02645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3"/>
            <c:invertIfNegative val="0"/>
            <c:bubble3D val="0"/>
            <c:spPr>
              <a:solidFill>
                <a:srgbClr val="00B050"/>
              </a:solidFill>
              <a:ln>
                <a:solidFill>
                  <a:srgbClr val="00B050"/>
                </a:solidFill>
              </a:ln>
              <a:effectLst/>
            </c:spPr>
          </c:dPt>
          <c:cat>
            <c:strRef>
              <c:f>Sheet1!$A$2:$A$44</c:f>
              <c:strCache>
                <c:ptCount val="43"/>
                <c:pt idx="0">
                  <c:v>MA</c:v>
                </c:pt>
                <c:pt idx="1">
                  <c:v>RI</c:v>
                </c:pt>
                <c:pt idx="2">
                  <c:v>WV</c:v>
                </c:pt>
                <c:pt idx="3">
                  <c:v>GA</c:v>
                </c:pt>
                <c:pt idx="4">
                  <c:v>MD</c:v>
                </c:pt>
                <c:pt idx="5">
                  <c:v>TN</c:v>
                </c:pt>
                <c:pt idx="6">
                  <c:v>FL</c:v>
                </c:pt>
                <c:pt idx="7">
                  <c:v>MI</c:v>
                </c:pt>
                <c:pt idx="8">
                  <c:v>NJ</c:v>
                </c:pt>
                <c:pt idx="9">
                  <c:v>SC</c:v>
                </c:pt>
                <c:pt idx="10">
                  <c:v>TX</c:v>
                </c:pt>
                <c:pt idx="11">
                  <c:v>NC</c:v>
                </c:pt>
                <c:pt idx="12">
                  <c:v>OR</c:v>
                </c:pt>
                <c:pt idx="13">
                  <c:v>OH</c:v>
                </c:pt>
                <c:pt idx="14">
                  <c:v>OK</c:v>
                </c:pt>
                <c:pt idx="15">
                  <c:v>CT</c:v>
                </c:pt>
                <c:pt idx="16">
                  <c:v>KY</c:v>
                </c:pt>
                <c:pt idx="17">
                  <c:v>PA</c:v>
                </c:pt>
                <c:pt idx="18">
                  <c:v>AR</c:v>
                </c:pt>
                <c:pt idx="19">
                  <c:v>VA</c:v>
                </c:pt>
                <c:pt idx="20">
                  <c:v>SD</c:v>
                </c:pt>
                <c:pt idx="21">
                  <c:v>CA</c:v>
                </c:pt>
                <c:pt idx="22">
                  <c:v>MT</c:v>
                </c:pt>
                <c:pt idx="23">
                  <c:v>NH</c:v>
                </c:pt>
                <c:pt idx="24">
                  <c:v>NM</c:v>
                </c:pt>
                <c:pt idx="25">
                  <c:v>NY</c:v>
                </c:pt>
                <c:pt idx="26">
                  <c:v>WI</c:v>
                </c:pt>
                <c:pt idx="27">
                  <c:v>KS</c:v>
                </c:pt>
                <c:pt idx="28">
                  <c:v>MN</c:v>
                </c:pt>
                <c:pt idx="29">
                  <c:v>MO</c:v>
                </c:pt>
                <c:pt idx="30">
                  <c:v>ME</c:v>
                </c:pt>
                <c:pt idx="31">
                  <c:v>VT</c:v>
                </c:pt>
                <c:pt idx="32">
                  <c:v>LA</c:v>
                </c:pt>
                <c:pt idx="33">
                  <c:v>IN</c:v>
                </c:pt>
                <c:pt idx="34">
                  <c:v>WA</c:v>
                </c:pt>
                <c:pt idx="35">
                  <c:v>ID</c:v>
                </c:pt>
                <c:pt idx="36">
                  <c:v>CO</c:v>
                </c:pt>
                <c:pt idx="37">
                  <c:v>DE</c:v>
                </c:pt>
                <c:pt idx="38">
                  <c:v>AZ</c:v>
                </c:pt>
                <c:pt idx="39">
                  <c:v>IA</c:v>
                </c:pt>
                <c:pt idx="40">
                  <c:v>ND</c:v>
                </c:pt>
                <c:pt idx="41">
                  <c:v>DC</c:v>
                </c:pt>
                <c:pt idx="42">
                  <c:v>NE</c:v>
                </c:pt>
              </c:strCache>
            </c:strRef>
          </c:cat>
          <c:val>
            <c:numRef>
              <c:f>Sheet1!$B$2:$B$44</c:f>
              <c:numCache>
                <c:formatCode>General</c:formatCode>
                <c:ptCount val="43"/>
                <c:pt idx="0">
                  <c:v>0.1</c:v>
                </c:pt>
                <c:pt idx="1">
                  <c:v>0.2</c:v>
                </c:pt>
                <c:pt idx="2">
                  <c:v>0.4</c:v>
                </c:pt>
                <c:pt idx="3">
                  <c:v>0.5</c:v>
                </c:pt>
                <c:pt idx="4">
                  <c:v>0.6</c:v>
                </c:pt>
                <c:pt idx="5">
                  <c:v>0.6</c:v>
                </c:pt>
                <c:pt idx="6">
                  <c:v>0.7</c:v>
                </c:pt>
                <c:pt idx="7">
                  <c:v>0.7</c:v>
                </c:pt>
                <c:pt idx="8">
                  <c:v>0.7</c:v>
                </c:pt>
                <c:pt idx="9">
                  <c:v>0.7</c:v>
                </c:pt>
                <c:pt idx="10">
                  <c:v>0.7</c:v>
                </c:pt>
                <c:pt idx="11">
                  <c:v>0.8</c:v>
                </c:pt>
                <c:pt idx="12">
                  <c:v>0.8</c:v>
                </c:pt>
                <c:pt idx="13">
                  <c:v>0.9</c:v>
                </c:pt>
                <c:pt idx="14">
                  <c:v>0.9</c:v>
                </c:pt>
                <c:pt idx="15">
                  <c:v>1</c:v>
                </c:pt>
                <c:pt idx="16">
                  <c:v>1</c:v>
                </c:pt>
                <c:pt idx="17">
                  <c:v>1</c:v>
                </c:pt>
                <c:pt idx="18">
                  <c:v>1.1000000000000001</c:v>
                </c:pt>
                <c:pt idx="19">
                  <c:v>1.1000000000000001</c:v>
                </c:pt>
                <c:pt idx="20">
                  <c:v>1.2</c:v>
                </c:pt>
                <c:pt idx="21">
                  <c:v>1.3</c:v>
                </c:pt>
                <c:pt idx="22">
                  <c:v>1.3</c:v>
                </c:pt>
                <c:pt idx="23">
                  <c:v>1.3</c:v>
                </c:pt>
                <c:pt idx="24">
                  <c:v>1.3</c:v>
                </c:pt>
                <c:pt idx="25">
                  <c:v>1.3</c:v>
                </c:pt>
                <c:pt idx="26">
                  <c:v>1.3</c:v>
                </c:pt>
                <c:pt idx="27">
                  <c:v>1.4</c:v>
                </c:pt>
                <c:pt idx="28">
                  <c:v>1.4</c:v>
                </c:pt>
                <c:pt idx="29">
                  <c:v>1.4</c:v>
                </c:pt>
                <c:pt idx="30">
                  <c:v>1.5</c:v>
                </c:pt>
                <c:pt idx="31">
                  <c:v>1.5</c:v>
                </c:pt>
                <c:pt idx="32">
                  <c:v>1.6</c:v>
                </c:pt>
                <c:pt idx="33">
                  <c:v>1.7</c:v>
                </c:pt>
                <c:pt idx="34">
                  <c:v>1.7</c:v>
                </c:pt>
                <c:pt idx="35">
                  <c:v>1.8</c:v>
                </c:pt>
                <c:pt idx="36">
                  <c:v>2</c:v>
                </c:pt>
                <c:pt idx="37">
                  <c:v>2</c:v>
                </c:pt>
                <c:pt idx="38">
                  <c:v>2.1</c:v>
                </c:pt>
                <c:pt idx="39">
                  <c:v>2.2000000000000002</c:v>
                </c:pt>
                <c:pt idx="40">
                  <c:v>2.2000000000000002</c:v>
                </c:pt>
                <c:pt idx="41">
                  <c:v>2.9</c:v>
                </c:pt>
                <c:pt idx="42">
                  <c:v>3.6</c:v>
                </c:pt>
              </c:numCache>
            </c:numRef>
          </c:val>
        </c:ser>
        <c:dLbls>
          <c:showLegendKey val="0"/>
          <c:showVal val="0"/>
          <c:showCatName val="0"/>
          <c:showSerName val="0"/>
          <c:showPercent val="0"/>
          <c:showBubbleSize val="0"/>
        </c:dLbls>
        <c:gapWidth val="219"/>
        <c:overlap val="-27"/>
        <c:axId val="174409728"/>
        <c:axId val="162667264"/>
      </c:barChart>
      <c:catAx>
        <c:axId val="17440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667264"/>
        <c:crosses val="autoZero"/>
        <c:auto val="1"/>
        <c:lblAlgn val="ctr"/>
        <c:lblOffset val="100"/>
        <c:noMultiLvlLbl val="0"/>
      </c:catAx>
      <c:valAx>
        <c:axId val="16266726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4097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5163956033880046E-2"/>
          <c:y val="2.6578490524516236E-2"/>
          <c:w val="0.90483602707556288"/>
          <c:h val="0.76148640679174362"/>
        </c:manualLayout>
      </c:layout>
      <c:barChart>
        <c:barDir val="col"/>
        <c:grouping val="percentStacked"/>
        <c:varyColors val="0"/>
        <c:ser>
          <c:idx val="0"/>
          <c:order val="0"/>
          <c:tx>
            <c:strRef>
              <c:f>Data!$A$115</c:f>
              <c:strCache>
                <c:ptCount val="1"/>
                <c:pt idx="0">
                  <c:v>General &amp; Admin</c:v>
                </c:pt>
              </c:strCache>
            </c:strRef>
          </c:tx>
          <c:spPr>
            <a:solidFill>
              <a:schemeClr val="accent1"/>
            </a:solidFill>
            <a:ln>
              <a:noFill/>
            </a:ln>
            <a:effectLst/>
          </c:spPr>
          <c:invertIfNegative val="0"/>
          <c:cat>
            <c:strRef>
              <c:f>Data!$B$114:$F$114</c:f>
              <c:strCache>
                <c:ptCount val="5"/>
                <c:pt idx="0">
                  <c:v>FY11</c:v>
                </c:pt>
                <c:pt idx="1">
                  <c:v>FY12</c:v>
                </c:pt>
                <c:pt idx="2">
                  <c:v>FY13</c:v>
                </c:pt>
                <c:pt idx="3">
                  <c:v>FY14</c:v>
                </c:pt>
                <c:pt idx="4">
                  <c:v>FY15</c:v>
                </c:pt>
              </c:strCache>
            </c:strRef>
          </c:cat>
          <c:val>
            <c:numRef>
              <c:f>Data!$B$115:$F$115</c:f>
              <c:numCache>
                <c:formatCode>_(* #,##0_);_(* \(#,##0\);_(* "-"??_);_(@_)</c:formatCode>
                <c:ptCount val="5"/>
                <c:pt idx="0">
                  <c:v>34324</c:v>
                </c:pt>
                <c:pt idx="1">
                  <c:v>33963</c:v>
                </c:pt>
                <c:pt idx="2">
                  <c:v>34856</c:v>
                </c:pt>
                <c:pt idx="3">
                  <c:v>34108</c:v>
                </c:pt>
                <c:pt idx="4">
                  <c:v>36671</c:v>
                </c:pt>
              </c:numCache>
            </c:numRef>
          </c:val>
        </c:ser>
        <c:ser>
          <c:idx val="1"/>
          <c:order val="1"/>
          <c:tx>
            <c:strRef>
              <c:f>Data!$A$116</c:f>
              <c:strCache>
                <c:ptCount val="1"/>
                <c:pt idx="0">
                  <c:v>Advert. &amp; Other Gaming</c:v>
                </c:pt>
              </c:strCache>
            </c:strRef>
          </c:tx>
          <c:spPr>
            <a:solidFill>
              <a:schemeClr val="accent2"/>
            </a:solidFill>
            <a:ln>
              <a:noFill/>
            </a:ln>
            <a:effectLst/>
          </c:spPr>
          <c:invertIfNegative val="0"/>
          <c:cat>
            <c:strRef>
              <c:f>Data!$B$114:$F$114</c:f>
              <c:strCache>
                <c:ptCount val="5"/>
                <c:pt idx="0">
                  <c:v>FY11</c:v>
                </c:pt>
                <c:pt idx="1">
                  <c:v>FY12</c:v>
                </c:pt>
                <c:pt idx="2">
                  <c:v>FY13</c:v>
                </c:pt>
                <c:pt idx="3">
                  <c:v>FY14</c:v>
                </c:pt>
                <c:pt idx="4">
                  <c:v>FY15</c:v>
                </c:pt>
              </c:strCache>
            </c:strRef>
          </c:cat>
          <c:val>
            <c:numRef>
              <c:f>Data!$B$116:$F$116</c:f>
              <c:numCache>
                <c:formatCode>_(* #,##0_);_(* \(#,##0\);_(* "-"??_);_(@_)</c:formatCode>
                <c:ptCount val="5"/>
                <c:pt idx="0">
                  <c:v>40004</c:v>
                </c:pt>
                <c:pt idx="1">
                  <c:v>39727</c:v>
                </c:pt>
                <c:pt idx="2">
                  <c:v>38066</c:v>
                </c:pt>
                <c:pt idx="3">
                  <c:v>40696</c:v>
                </c:pt>
                <c:pt idx="4">
                  <c:v>39335</c:v>
                </c:pt>
              </c:numCache>
            </c:numRef>
          </c:val>
        </c:ser>
        <c:ser>
          <c:idx val="2"/>
          <c:order val="2"/>
          <c:tx>
            <c:strRef>
              <c:f>Data!$A$117</c:f>
              <c:strCache>
                <c:ptCount val="1"/>
                <c:pt idx="0">
                  <c:v>Vendor Fees</c:v>
                </c:pt>
              </c:strCache>
            </c:strRef>
          </c:tx>
          <c:spPr>
            <a:solidFill>
              <a:srgbClr val="7030A0"/>
            </a:solidFill>
            <a:ln>
              <a:noFill/>
            </a:ln>
            <a:effectLst/>
          </c:spPr>
          <c:invertIfNegative val="0"/>
          <c:cat>
            <c:strRef>
              <c:f>Data!$B$114:$F$114</c:f>
              <c:strCache>
                <c:ptCount val="5"/>
                <c:pt idx="0">
                  <c:v>FY11</c:v>
                </c:pt>
                <c:pt idx="1">
                  <c:v>FY12</c:v>
                </c:pt>
                <c:pt idx="2">
                  <c:v>FY13</c:v>
                </c:pt>
                <c:pt idx="3">
                  <c:v>FY14</c:v>
                </c:pt>
                <c:pt idx="4">
                  <c:v>FY15</c:v>
                </c:pt>
              </c:strCache>
            </c:strRef>
          </c:cat>
          <c:val>
            <c:numRef>
              <c:f>Data!$B$117:$F$117</c:f>
              <c:numCache>
                <c:formatCode>_(* #,##0_);_(* \(#,##0\);_(* "-"??_);_(@_)</c:formatCode>
                <c:ptCount val="5"/>
                <c:pt idx="0">
                  <c:v>68202</c:v>
                </c:pt>
                <c:pt idx="1">
                  <c:v>70942</c:v>
                </c:pt>
                <c:pt idx="2">
                  <c:v>74395</c:v>
                </c:pt>
                <c:pt idx="3">
                  <c:v>76390</c:v>
                </c:pt>
                <c:pt idx="4">
                  <c:v>84479</c:v>
                </c:pt>
              </c:numCache>
            </c:numRef>
          </c:val>
        </c:ser>
        <c:ser>
          <c:idx val="3"/>
          <c:order val="3"/>
          <c:tx>
            <c:strRef>
              <c:f>Data!$A$118</c:f>
              <c:strCache>
                <c:ptCount val="1"/>
                <c:pt idx="0">
                  <c:v>Retailer Commissions</c:v>
                </c:pt>
              </c:strCache>
            </c:strRef>
          </c:tx>
          <c:spPr>
            <a:solidFill>
              <a:schemeClr val="accent4">
                <a:lumMod val="60000"/>
                <a:lumOff val="40000"/>
              </a:schemeClr>
            </a:solidFill>
            <a:ln>
              <a:noFill/>
            </a:ln>
            <a:effectLst/>
          </c:spPr>
          <c:invertIfNegative val="0"/>
          <c:cat>
            <c:strRef>
              <c:f>Data!$B$114:$F$114</c:f>
              <c:strCache>
                <c:ptCount val="5"/>
                <c:pt idx="0">
                  <c:v>FY11</c:v>
                </c:pt>
                <c:pt idx="1">
                  <c:v>FY12</c:v>
                </c:pt>
                <c:pt idx="2">
                  <c:v>FY13</c:v>
                </c:pt>
                <c:pt idx="3">
                  <c:v>FY14</c:v>
                </c:pt>
                <c:pt idx="4">
                  <c:v>FY15</c:v>
                </c:pt>
              </c:strCache>
            </c:strRef>
          </c:cat>
          <c:val>
            <c:numRef>
              <c:f>Data!$B$118:$F$118</c:f>
              <c:numCache>
                <c:formatCode>_(* #,##0_);_(* \(#,##0\);_(* "-"??_);_(@_)</c:formatCode>
                <c:ptCount val="5"/>
                <c:pt idx="0">
                  <c:v>230929</c:v>
                </c:pt>
                <c:pt idx="1">
                  <c:v>228713</c:v>
                </c:pt>
                <c:pt idx="2">
                  <c:v>233222</c:v>
                </c:pt>
                <c:pt idx="3">
                  <c:v>239322</c:v>
                </c:pt>
                <c:pt idx="4">
                  <c:v>249008</c:v>
                </c:pt>
              </c:numCache>
            </c:numRef>
          </c:val>
        </c:ser>
        <c:ser>
          <c:idx val="4"/>
          <c:order val="4"/>
          <c:tx>
            <c:strRef>
              <c:f>Data!$A$119</c:f>
              <c:strCache>
                <c:ptCount val="1"/>
                <c:pt idx="0">
                  <c:v>Prize Expense</c:v>
                </c:pt>
              </c:strCache>
            </c:strRef>
          </c:tx>
          <c:spPr>
            <a:solidFill>
              <a:schemeClr val="accent1">
                <a:lumMod val="75000"/>
              </a:schemeClr>
            </a:solidFill>
            <a:ln>
              <a:noFill/>
            </a:ln>
            <a:effectLst/>
          </c:spPr>
          <c:invertIfNegative val="0"/>
          <c:cat>
            <c:strRef>
              <c:f>Data!$B$114:$F$114</c:f>
              <c:strCache>
                <c:ptCount val="5"/>
                <c:pt idx="0">
                  <c:v>FY11</c:v>
                </c:pt>
                <c:pt idx="1">
                  <c:v>FY12</c:v>
                </c:pt>
                <c:pt idx="2">
                  <c:v>FY13</c:v>
                </c:pt>
                <c:pt idx="3">
                  <c:v>FY14</c:v>
                </c:pt>
                <c:pt idx="4">
                  <c:v>FY15</c:v>
                </c:pt>
              </c:strCache>
            </c:strRef>
          </c:cat>
          <c:val>
            <c:numRef>
              <c:f>Data!$B$119:$F$119</c:f>
              <c:numCache>
                <c:formatCode>_(* #,##0_);_(* \(#,##0\);_(* "-"??_);_(@_)</c:formatCode>
                <c:ptCount val="5"/>
                <c:pt idx="0">
                  <c:v>2120835</c:v>
                </c:pt>
                <c:pt idx="1">
                  <c:v>2289811</c:v>
                </c:pt>
                <c:pt idx="2">
                  <c:v>2332453</c:v>
                </c:pt>
                <c:pt idx="3">
                  <c:v>2413844</c:v>
                </c:pt>
                <c:pt idx="4">
                  <c:v>2528871</c:v>
                </c:pt>
              </c:numCache>
            </c:numRef>
          </c:val>
        </c:ser>
        <c:ser>
          <c:idx val="5"/>
          <c:order val="5"/>
          <c:tx>
            <c:strRef>
              <c:f>Data!$A$120</c:f>
              <c:strCache>
                <c:ptCount val="1"/>
                <c:pt idx="0">
                  <c:v>Proceeds for Education</c:v>
                </c:pt>
              </c:strCache>
            </c:strRef>
          </c:tx>
          <c:spPr>
            <a:solidFill>
              <a:srgbClr val="00B050"/>
            </a:solidFill>
            <a:ln>
              <a:noFill/>
            </a:ln>
            <a:effectLst/>
          </c:spPr>
          <c:invertIfNegative val="0"/>
          <c:cat>
            <c:strRef>
              <c:f>Data!$B$114:$F$114</c:f>
              <c:strCache>
                <c:ptCount val="5"/>
                <c:pt idx="0">
                  <c:v>FY11</c:v>
                </c:pt>
                <c:pt idx="1">
                  <c:v>FY12</c:v>
                </c:pt>
                <c:pt idx="2">
                  <c:v>FY13</c:v>
                </c:pt>
                <c:pt idx="3">
                  <c:v>FY14</c:v>
                </c:pt>
                <c:pt idx="4">
                  <c:v>FY15</c:v>
                </c:pt>
              </c:strCache>
            </c:strRef>
          </c:cat>
          <c:val>
            <c:numRef>
              <c:f>Data!$B$120:$F$120</c:f>
              <c:numCache>
                <c:formatCode>_(* #,##0_);_(* \(#,##0\);_(* "-"??_);_(@_)</c:formatCode>
                <c:ptCount val="5"/>
                <c:pt idx="0">
                  <c:v>846103</c:v>
                </c:pt>
                <c:pt idx="1">
                  <c:v>901328</c:v>
                </c:pt>
                <c:pt idx="2">
                  <c:v>927478</c:v>
                </c:pt>
                <c:pt idx="3">
                  <c:v>940097</c:v>
                </c:pt>
                <c:pt idx="4">
                  <c:v>969581</c:v>
                </c:pt>
              </c:numCache>
            </c:numRef>
          </c:val>
        </c:ser>
        <c:dLbls>
          <c:showLegendKey val="0"/>
          <c:showVal val="0"/>
          <c:showCatName val="0"/>
          <c:showSerName val="0"/>
          <c:showPercent val="0"/>
          <c:showBubbleSize val="0"/>
        </c:dLbls>
        <c:gapWidth val="150"/>
        <c:overlap val="100"/>
        <c:axId val="90279424"/>
        <c:axId val="99322688"/>
      </c:barChart>
      <c:catAx>
        <c:axId val="9027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9322688"/>
        <c:crosses val="autoZero"/>
        <c:auto val="1"/>
        <c:lblAlgn val="ctr"/>
        <c:lblOffset val="100"/>
        <c:noMultiLvlLbl val="0"/>
      </c:catAx>
      <c:valAx>
        <c:axId val="99322688"/>
        <c:scaling>
          <c:orientation val="minMax"/>
        </c:scaling>
        <c:delete val="0"/>
        <c:axPos val="l"/>
        <c:majorGridlines>
          <c:spPr>
            <a:ln w="9525" cap="flat" cmpd="sng" algn="ctr">
              <a:solidFill>
                <a:schemeClr val="tx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0279424"/>
        <c:crosses val="autoZero"/>
        <c:crossBetween val="between"/>
        <c:majorUnit val="0.2"/>
      </c:valAx>
      <c:spPr>
        <a:noFill/>
        <a:ln w="15875">
          <a:solidFill>
            <a:schemeClr val="tx1"/>
          </a:solidFill>
        </a:ln>
        <a:effectLst/>
      </c:spPr>
    </c:plotArea>
    <c:legend>
      <c:legendPos val="b"/>
      <c:layout>
        <c:manualLayout>
          <c:xMode val="edge"/>
          <c:yMode val="edge"/>
          <c:x val="0"/>
          <c:y val="0.89783442735475549"/>
          <c:w val="1"/>
          <c:h val="8.7526964719225914E-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581795190580935"/>
          <c:y val="0.18790780083307196"/>
          <c:w val="0.818286702016499"/>
          <c:h val="0.65601765188156524"/>
        </c:manualLayout>
      </c:layout>
      <c:lineChart>
        <c:grouping val="standard"/>
        <c:varyColors val="0"/>
        <c:ser>
          <c:idx val="0"/>
          <c:order val="0"/>
          <c:tx>
            <c:strRef>
              <c:f>Data!$A$42</c:f>
              <c:strCache>
                <c:ptCount val="1"/>
                <c:pt idx="0">
                  <c:v>Actual</c:v>
                </c:pt>
              </c:strCache>
            </c:strRef>
          </c:tx>
          <c:spPr>
            <a:ln w="28575" cap="rnd">
              <a:solidFill>
                <a:schemeClr val="tx1"/>
              </a:solidFill>
              <a:round/>
            </a:ln>
            <a:effectLst/>
          </c:spPr>
          <c:marker>
            <c:symbol val="none"/>
          </c:marker>
          <c:cat>
            <c:strRef>
              <c:f>Data!$B$41:$I$41</c:f>
              <c:strCache>
                <c:ptCount val="8"/>
                <c:pt idx="0">
                  <c:v>FY13</c:v>
                </c:pt>
                <c:pt idx="1">
                  <c:v>FY14</c:v>
                </c:pt>
                <c:pt idx="2">
                  <c:v>FY15</c:v>
                </c:pt>
                <c:pt idx="3">
                  <c:v>FY16</c:v>
                </c:pt>
                <c:pt idx="4">
                  <c:v>FY17</c:v>
                </c:pt>
                <c:pt idx="5">
                  <c:v>FY18</c:v>
                </c:pt>
                <c:pt idx="6">
                  <c:v>FY19</c:v>
                </c:pt>
                <c:pt idx="7">
                  <c:v>FY20</c:v>
                </c:pt>
              </c:strCache>
            </c:strRef>
          </c:cat>
          <c:val>
            <c:numRef>
              <c:f>Data!$B$42:$I$42</c:f>
              <c:numCache>
                <c:formatCode>_(* #,##0_);_(* \(#,##0\);_(* "-"??_);_(@_)</c:formatCode>
                <c:ptCount val="8"/>
                <c:pt idx="0">
                  <c:v>927478.21516000153</c:v>
                </c:pt>
                <c:pt idx="1">
                  <c:v>940096.66129999841</c:v>
                </c:pt>
                <c:pt idx="2">
                  <c:v>969581.03674999904</c:v>
                </c:pt>
                <c:pt idx="3">
                  <c:v>989811</c:v>
                </c:pt>
              </c:numCache>
            </c:numRef>
          </c:val>
          <c:smooth val="0"/>
        </c:ser>
        <c:ser>
          <c:idx val="1"/>
          <c:order val="1"/>
          <c:tx>
            <c:strRef>
              <c:f>Data!$A$43</c:f>
              <c:strCache>
                <c:ptCount val="1"/>
                <c:pt idx="0">
                  <c:v>3-Yr Avg.</c:v>
                </c:pt>
              </c:strCache>
            </c:strRef>
          </c:tx>
          <c:spPr>
            <a:ln w="28575" cap="rnd">
              <a:solidFill>
                <a:schemeClr val="accent1">
                  <a:lumMod val="75000"/>
                </a:schemeClr>
              </a:solidFill>
              <a:round/>
            </a:ln>
            <a:effectLst/>
          </c:spPr>
          <c:marker>
            <c:symbol val="none"/>
          </c:marker>
          <c:cat>
            <c:strRef>
              <c:f>Data!$B$41:$I$41</c:f>
              <c:strCache>
                <c:ptCount val="8"/>
                <c:pt idx="0">
                  <c:v>FY13</c:v>
                </c:pt>
                <c:pt idx="1">
                  <c:v>FY14</c:v>
                </c:pt>
                <c:pt idx="2">
                  <c:v>FY15</c:v>
                </c:pt>
                <c:pt idx="3">
                  <c:v>FY16</c:v>
                </c:pt>
                <c:pt idx="4">
                  <c:v>FY17</c:v>
                </c:pt>
                <c:pt idx="5">
                  <c:v>FY18</c:v>
                </c:pt>
                <c:pt idx="6">
                  <c:v>FY19</c:v>
                </c:pt>
                <c:pt idx="7">
                  <c:v>FY20</c:v>
                </c:pt>
              </c:strCache>
            </c:strRef>
          </c:cat>
          <c:val>
            <c:numRef>
              <c:f>Data!$B$43:$I$43</c:f>
              <c:numCache>
                <c:formatCode>General</c:formatCode>
                <c:ptCount val="8"/>
                <c:pt idx="3" formatCode="_(* #,##0_);_(* \(#,##0\);_(* &quot;-&quot;??_);_(@_)">
                  <c:v>989811</c:v>
                </c:pt>
                <c:pt idx="4" formatCode="_(* #,##0_);_(* \(#,##0\);_(* &quot;-&quot;??_);_(@_)">
                  <c:v>1025444.196</c:v>
                </c:pt>
                <c:pt idx="5" formatCode="_(* #,##0_);_(* \(#,##0\);_(* &quot;-&quot;??_);_(@_)">
                  <c:v>1062360.1870560001</c:v>
                </c:pt>
                <c:pt idx="6" formatCode="_(* #,##0_);_(* \(#,##0\);_(* &quot;-&quot;??_);_(@_)">
                  <c:v>1100605.1537900162</c:v>
                </c:pt>
                <c:pt idx="7" formatCode="_(* #,##0_);_(* \(#,##0\);_(* &quot;-&quot;??_);_(@_)">
                  <c:v>1140226.9393264567</c:v>
                </c:pt>
              </c:numCache>
            </c:numRef>
          </c:val>
          <c:smooth val="0"/>
        </c:ser>
        <c:ser>
          <c:idx val="2"/>
          <c:order val="2"/>
          <c:tx>
            <c:strRef>
              <c:f>Data!$A$44</c:f>
              <c:strCache>
                <c:ptCount val="1"/>
                <c:pt idx="0">
                  <c:v>5-Yr Avg.</c:v>
                </c:pt>
              </c:strCache>
            </c:strRef>
          </c:tx>
          <c:spPr>
            <a:ln w="28575" cap="rnd">
              <a:solidFill>
                <a:srgbClr val="7030A0"/>
              </a:solidFill>
              <a:round/>
            </a:ln>
            <a:effectLst/>
          </c:spPr>
          <c:marker>
            <c:symbol val="none"/>
          </c:marker>
          <c:cat>
            <c:strRef>
              <c:f>Data!$B$41:$I$41</c:f>
              <c:strCache>
                <c:ptCount val="8"/>
                <c:pt idx="0">
                  <c:v>FY13</c:v>
                </c:pt>
                <c:pt idx="1">
                  <c:v>FY14</c:v>
                </c:pt>
                <c:pt idx="2">
                  <c:v>FY15</c:v>
                </c:pt>
                <c:pt idx="3">
                  <c:v>FY16</c:v>
                </c:pt>
                <c:pt idx="4">
                  <c:v>FY17</c:v>
                </c:pt>
                <c:pt idx="5">
                  <c:v>FY18</c:v>
                </c:pt>
                <c:pt idx="6">
                  <c:v>FY19</c:v>
                </c:pt>
                <c:pt idx="7">
                  <c:v>FY20</c:v>
                </c:pt>
              </c:strCache>
            </c:strRef>
          </c:cat>
          <c:val>
            <c:numRef>
              <c:f>Data!$B$44:$I$44</c:f>
              <c:numCache>
                <c:formatCode>General</c:formatCode>
                <c:ptCount val="8"/>
                <c:pt idx="3" formatCode="_(* #,##0_);_(* \(#,##0\);_(* &quot;-&quot;??_);_(@_)">
                  <c:v>989811</c:v>
                </c:pt>
                <c:pt idx="4" formatCode="_(* #,##0_);_(* \(#,##0\);_(* &quot;-&quot;??_);_(@_)">
                  <c:v>1005351.0327000001</c:v>
                </c:pt>
                <c:pt idx="5" formatCode="_(* #,##0_);_(* \(#,##0\);_(* &quot;-&quot;??_);_(@_)">
                  <c:v>1021135.0439133901</c:v>
                </c:pt>
                <c:pt idx="6" formatCode="_(* #,##0_);_(* \(#,##0\);_(* &quot;-&quot;??_);_(@_)">
                  <c:v>1037166.8641028304</c:v>
                </c:pt>
                <c:pt idx="7" formatCode="_(* #,##0_);_(* \(#,##0\);_(* &quot;-&quot;??_);_(@_)">
                  <c:v>1053450.3838692449</c:v>
                </c:pt>
              </c:numCache>
            </c:numRef>
          </c:val>
          <c:smooth val="0"/>
        </c:ser>
        <c:ser>
          <c:idx val="3"/>
          <c:order val="3"/>
          <c:tx>
            <c:strRef>
              <c:f>Data!$A$45</c:f>
              <c:strCache>
                <c:ptCount val="1"/>
                <c:pt idx="0">
                  <c:v>10-Yr Avg.</c:v>
                </c:pt>
              </c:strCache>
            </c:strRef>
          </c:tx>
          <c:spPr>
            <a:ln w="28575" cap="rnd">
              <a:solidFill>
                <a:srgbClr val="00B050"/>
              </a:solidFill>
              <a:round/>
            </a:ln>
            <a:effectLst/>
          </c:spPr>
          <c:marker>
            <c:symbol val="none"/>
          </c:marker>
          <c:cat>
            <c:strRef>
              <c:f>Data!$B$41:$I$41</c:f>
              <c:strCache>
                <c:ptCount val="8"/>
                <c:pt idx="0">
                  <c:v>FY13</c:v>
                </c:pt>
                <c:pt idx="1">
                  <c:v>FY14</c:v>
                </c:pt>
                <c:pt idx="2">
                  <c:v>FY15</c:v>
                </c:pt>
                <c:pt idx="3">
                  <c:v>FY16</c:v>
                </c:pt>
                <c:pt idx="4">
                  <c:v>FY17</c:v>
                </c:pt>
                <c:pt idx="5">
                  <c:v>FY18</c:v>
                </c:pt>
                <c:pt idx="6">
                  <c:v>FY19</c:v>
                </c:pt>
                <c:pt idx="7">
                  <c:v>FY20</c:v>
                </c:pt>
              </c:strCache>
            </c:strRef>
          </c:cat>
          <c:val>
            <c:numRef>
              <c:f>Data!$B$45:$I$45</c:f>
              <c:numCache>
                <c:formatCode>General</c:formatCode>
                <c:ptCount val="8"/>
                <c:pt idx="3" formatCode="_(* #,##0_);_(* \(#,##0\);_(* &quot;-&quot;??_);_(@_)">
                  <c:v>989811</c:v>
                </c:pt>
                <c:pt idx="4" formatCode="_(* #,##0_);_(* \(#,##0\);_(* &quot;-&quot;??_);_(@_)">
                  <c:v>1007726.5791</c:v>
                </c:pt>
                <c:pt idx="5" formatCode="_(* #,##0_);_(* \(#,##0\);_(* &quot;-&quot;??_);_(@_)">
                  <c:v>1025966.4301817099</c:v>
                </c:pt>
                <c:pt idx="6" formatCode="_(* #,##0_);_(* \(#,##0\);_(* &quot;-&quot;??_);_(@_)">
                  <c:v>1044536.4225679989</c:v>
                </c:pt>
                <c:pt idx="7" formatCode="_(* #,##0_);_(* \(#,##0\);_(* &quot;-&quot;??_);_(@_)">
                  <c:v>1063442.5318164797</c:v>
                </c:pt>
              </c:numCache>
            </c:numRef>
          </c:val>
          <c:smooth val="0"/>
        </c:ser>
        <c:ser>
          <c:idx val="4"/>
          <c:order val="4"/>
          <c:tx>
            <c:strRef>
              <c:f>Data!$A$46</c:f>
              <c:strCache>
                <c:ptCount val="1"/>
                <c:pt idx="0">
                  <c:v>National Avg.</c:v>
                </c:pt>
              </c:strCache>
            </c:strRef>
          </c:tx>
          <c:spPr>
            <a:ln w="28575" cap="rnd">
              <a:solidFill>
                <a:srgbClr val="FF0000"/>
              </a:solidFill>
              <a:round/>
            </a:ln>
            <a:effectLst/>
          </c:spPr>
          <c:marker>
            <c:symbol val="none"/>
          </c:marker>
          <c:cat>
            <c:strRef>
              <c:f>Data!$B$41:$I$41</c:f>
              <c:strCache>
                <c:ptCount val="8"/>
                <c:pt idx="0">
                  <c:v>FY13</c:v>
                </c:pt>
                <c:pt idx="1">
                  <c:v>FY14</c:v>
                </c:pt>
                <c:pt idx="2">
                  <c:v>FY15</c:v>
                </c:pt>
                <c:pt idx="3">
                  <c:v>FY16</c:v>
                </c:pt>
                <c:pt idx="4">
                  <c:v>FY17</c:v>
                </c:pt>
                <c:pt idx="5">
                  <c:v>FY18</c:v>
                </c:pt>
                <c:pt idx="6">
                  <c:v>FY19</c:v>
                </c:pt>
                <c:pt idx="7">
                  <c:v>FY20</c:v>
                </c:pt>
              </c:strCache>
            </c:strRef>
          </c:cat>
          <c:val>
            <c:numRef>
              <c:f>Data!$B$46:$I$46</c:f>
              <c:numCache>
                <c:formatCode>General</c:formatCode>
                <c:ptCount val="8"/>
                <c:pt idx="3" formatCode="_(* #,##0_);_(* \(#,##0\);_(* &quot;-&quot;??_);_(@_)">
                  <c:v>989811</c:v>
                </c:pt>
                <c:pt idx="4" formatCode="_(* #,##0_);_(* \(#,##0\);_(* &quot;-&quot;??_);_(@_)">
                  <c:v>1005548.9949</c:v>
                </c:pt>
                <c:pt idx="5" formatCode="_(* #,##0_);_(* \(#,##0\);_(* &quot;-&quot;??_);_(@_)">
                  <c:v>1021537.22391891</c:v>
                </c:pt>
                <c:pt idx="6" formatCode="_(* #,##0_);_(* \(#,##0\);_(* &quot;-&quot;??_);_(@_)">
                  <c:v>1037779.6657792208</c:v>
                </c:pt>
                <c:pt idx="7" formatCode="_(* #,##0_);_(* \(#,##0\);_(* &quot;-&quot;??_);_(@_)">
                  <c:v>1054280.3624651104</c:v>
                </c:pt>
              </c:numCache>
            </c:numRef>
          </c:val>
          <c:smooth val="0"/>
        </c:ser>
        <c:dLbls>
          <c:showLegendKey val="0"/>
          <c:showVal val="0"/>
          <c:showCatName val="0"/>
          <c:showSerName val="0"/>
          <c:showPercent val="0"/>
          <c:showBubbleSize val="0"/>
        </c:dLbls>
        <c:marker val="1"/>
        <c:smooth val="0"/>
        <c:axId val="174882304"/>
        <c:axId val="124550464"/>
        <c:extLst/>
      </c:lineChart>
      <c:catAx>
        <c:axId val="174882304"/>
        <c:scaling>
          <c:orientation val="minMax"/>
        </c:scaling>
        <c:delete val="0"/>
        <c:axPos val="b"/>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4550464"/>
        <c:crosses val="autoZero"/>
        <c:auto val="1"/>
        <c:lblAlgn val="ctr"/>
        <c:lblOffset val="100"/>
        <c:noMultiLvlLbl val="0"/>
      </c:catAx>
      <c:valAx>
        <c:axId val="124550464"/>
        <c:scaling>
          <c:orientation val="minMax"/>
          <c:max val="1150000"/>
          <c:min val="925000"/>
        </c:scaling>
        <c:delete val="0"/>
        <c:axPos val="l"/>
        <c:majorGridlines>
          <c:spPr>
            <a:ln w="9525" cap="flat" cmpd="sng" algn="ctr">
              <a:solidFill>
                <a:schemeClr val="tx1"/>
              </a:solidFill>
              <a:round/>
            </a:ln>
            <a:effectLst/>
          </c:spPr>
        </c:majorGridlines>
        <c:numFmt formatCode="_(* #,##0_);_(* \(#,##0\);_(* &quot;-&quot;??_);_(@_)"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74882304"/>
        <c:crosses val="autoZero"/>
        <c:crossBetween val="between"/>
        <c:majorUnit val="45000"/>
      </c:valAx>
      <c:spPr>
        <a:noFill/>
        <a:ln w="15875">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12700" cap="flat" cmpd="sng" algn="ctr">
      <a:solidFill>
        <a:schemeClr val="tx1"/>
      </a:solidFill>
      <a:round/>
    </a:ln>
    <a:effectLst/>
  </c:spPr>
  <c:txPr>
    <a:bodyPr/>
    <a:lstStyle/>
    <a:p>
      <a:pPr>
        <a:defRPr/>
      </a:pPr>
      <a:endParaRPr lang="en-US"/>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308608613272455"/>
          <c:y val="7.9462144155057562E-2"/>
          <c:w val="0.84732152230971125"/>
          <c:h val="0.72088764946048411"/>
        </c:manualLayout>
      </c:layout>
      <c:lineChart>
        <c:grouping val="standard"/>
        <c:varyColors val="0"/>
        <c:ser>
          <c:idx val="0"/>
          <c:order val="0"/>
          <c:tx>
            <c:strRef>
              <c:f>Data!$A$140</c:f>
              <c:strCache>
                <c:ptCount val="1"/>
                <c:pt idx="0">
                  <c:v>COAM Actuals</c:v>
                </c:pt>
              </c:strCache>
            </c:strRef>
          </c:tx>
          <c:spPr>
            <a:ln w="28575" cap="rnd">
              <a:solidFill>
                <a:srgbClr val="00B050"/>
              </a:solidFill>
              <a:round/>
            </a:ln>
            <a:effectLst/>
          </c:spPr>
          <c:marker>
            <c:symbol val="none"/>
          </c:marker>
          <c:dLbls>
            <c:dLbl>
              <c:idx val="1"/>
              <c:layout>
                <c:manualLayout>
                  <c:x val="-4.9830314343411536E-2"/>
                  <c:y val="-7.2791307292687291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Data!$B$139:$H$139</c:f>
              <c:strCache>
                <c:ptCount val="7"/>
                <c:pt idx="0">
                  <c:v>FY14</c:v>
                </c:pt>
                <c:pt idx="1">
                  <c:v>FY15</c:v>
                </c:pt>
                <c:pt idx="2">
                  <c:v>FY16</c:v>
                </c:pt>
                <c:pt idx="3">
                  <c:v>FY17</c:v>
                </c:pt>
                <c:pt idx="4">
                  <c:v>FY18</c:v>
                </c:pt>
                <c:pt idx="5">
                  <c:v>FY19</c:v>
                </c:pt>
                <c:pt idx="6">
                  <c:v>FY20</c:v>
                </c:pt>
              </c:strCache>
            </c:strRef>
          </c:cat>
          <c:val>
            <c:numRef>
              <c:f>Data!$B$140:$H$140</c:f>
              <c:numCache>
                <c:formatCode>_(* #,##0_);_(* \(#,##0\);_(* "-"??_);_(@_)</c:formatCode>
                <c:ptCount val="7"/>
                <c:pt idx="0">
                  <c:v>5000</c:v>
                </c:pt>
                <c:pt idx="1">
                  <c:v>10920</c:v>
                </c:pt>
                <c:pt idx="2">
                  <c:v>19318</c:v>
                </c:pt>
              </c:numCache>
            </c:numRef>
          </c:val>
          <c:smooth val="0"/>
        </c:ser>
        <c:ser>
          <c:idx val="1"/>
          <c:order val="1"/>
          <c:tx>
            <c:strRef>
              <c:f>Data!$A$141</c:f>
              <c:strCache>
                <c:ptCount val="1"/>
                <c:pt idx="0">
                  <c:v>COAM Projected Net Proceeds</c:v>
                </c:pt>
              </c:strCache>
            </c:strRef>
          </c:tx>
          <c:spPr>
            <a:ln w="28575" cap="rnd">
              <a:solidFill>
                <a:schemeClr val="accent2"/>
              </a:solidFill>
              <a:round/>
            </a:ln>
            <a:effectLst/>
          </c:spPr>
          <c:marker>
            <c:symbol val="none"/>
          </c:marker>
          <c:dLbls>
            <c:dLbl>
              <c:idx val="2"/>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Data!$B$139:$H$139</c:f>
              <c:strCache>
                <c:ptCount val="7"/>
                <c:pt idx="0">
                  <c:v>FY14</c:v>
                </c:pt>
                <c:pt idx="1">
                  <c:v>FY15</c:v>
                </c:pt>
                <c:pt idx="2">
                  <c:v>FY16</c:v>
                </c:pt>
                <c:pt idx="3">
                  <c:v>FY17</c:v>
                </c:pt>
                <c:pt idx="4">
                  <c:v>FY18</c:v>
                </c:pt>
                <c:pt idx="5">
                  <c:v>FY19</c:v>
                </c:pt>
                <c:pt idx="6">
                  <c:v>FY20</c:v>
                </c:pt>
              </c:strCache>
            </c:strRef>
          </c:cat>
          <c:val>
            <c:numRef>
              <c:f>Data!$B$141:$H$141</c:f>
              <c:numCache>
                <c:formatCode>General</c:formatCode>
                <c:ptCount val="7"/>
                <c:pt idx="2" formatCode="_(* #,##0_);_(* \(#,##0\);_(* &quot;-&quot;??_);_(@_)">
                  <c:v>19318</c:v>
                </c:pt>
                <c:pt idx="3" formatCode="_(* #,##0_);_(* \(#,##0\);_(* &quot;-&quot;??_);_(@_)">
                  <c:v>22414</c:v>
                </c:pt>
                <c:pt idx="4" formatCode="_(* #,##0_);_(* \(#,##0\);_(* &quot;-&quot;??_);_(@_)">
                  <c:v>26074</c:v>
                </c:pt>
                <c:pt idx="5" formatCode="_(* #,##0_);_(* \(#,##0\);_(* &quot;-&quot;??_);_(@_)">
                  <c:v>29734</c:v>
                </c:pt>
                <c:pt idx="6" formatCode="_(* #,##0_);_(* \(#,##0\);_(* &quot;-&quot;??_);_(@_)">
                  <c:v>33394</c:v>
                </c:pt>
              </c:numCache>
            </c:numRef>
          </c:val>
          <c:smooth val="0"/>
        </c:ser>
        <c:dLbls>
          <c:dLblPos val="t"/>
          <c:showLegendKey val="0"/>
          <c:showVal val="1"/>
          <c:showCatName val="0"/>
          <c:showSerName val="0"/>
          <c:showPercent val="0"/>
          <c:showBubbleSize val="0"/>
        </c:dLbls>
        <c:marker val="1"/>
        <c:smooth val="0"/>
        <c:axId val="175899648"/>
        <c:axId val="174201600"/>
      </c:lineChart>
      <c:catAx>
        <c:axId val="175899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4201600"/>
        <c:crosses val="autoZero"/>
        <c:auto val="1"/>
        <c:lblAlgn val="ctr"/>
        <c:lblOffset val="100"/>
        <c:noMultiLvlLbl val="0"/>
      </c:catAx>
      <c:valAx>
        <c:axId val="174201600"/>
        <c:scaling>
          <c:orientation val="minMax"/>
        </c:scaling>
        <c:delete val="0"/>
        <c:axPos val="l"/>
        <c:majorGridlines>
          <c:spPr>
            <a:ln w="9525" cap="flat" cmpd="sng" algn="ctr">
              <a:solidFill>
                <a:schemeClr val="tx1"/>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5899648"/>
        <c:crosses val="autoZero"/>
        <c:crossBetween val="between"/>
      </c:valAx>
      <c:spPr>
        <a:noFill/>
        <a:ln w="15875">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84911912503346"/>
          <c:y val="5.806381425341036E-2"/>
          <c:w val="0.75995744174864499"/>
          <c:h val="0.72610959562057753"/>
        </c:manualLayout>
      </c:layout>
      <c:lineChart>
        <c:grouping val="standard"/>
        <c:varyColors val="0"/>
        <c:ser>
          <c:idx val="0"/>
          <c:order val="0"/>
          <c:tx>
            <c:strRef>
              <c:f>Data!$A$151</c:f>
              <c:strCache>
                <c:ptCount val="1"/>
                <c:pt idx="0">
                  <c:v>Actuals</c:v>
                </c:pt>
              </c:strCache>
            </c:strRef>
          </c:tx>
          <c:spPr>
            <a:ln w="28575" cap="rnd">
              <a:solidFill>
                <a:schemeClr val="tx1"/>
              </a:solidFill>
              <a:round/>
            </a:ln>
            <a:effectLst/>
          </c:spPr>
          <c:marker>
            <c:symbol val="none"/>
          </c:marker>
          <c:cat>
            <c:strRef>
              <c:f>Data!$B$150:$H$150</c:f>
              <c:strCache>
                <c:ptCount val="7"/>
                <c:pt idx="0">
                  <c:v>FY14</c:v>
                </c:pt>
                <c:pt idx="1">
                  <c:v>FY15</c:v>
                </c:pt>
                <c:pt idx="2">
                  <c:v>FY16</c:v>
                </c:pt>
                <c:pt idx="3">
                  <c:v>FY17</c:v>
                </c:pt>
                <c:pt idx="4">
                  <c:v>FY18</c:v>
                </c:pt>
                <c:pt idx="5">
                  <c:v>FY19</c:v>
                </c:pt>
                <c:pt idx="6">
                  <c:v>FY20</c:v>
                </c:pt>
              </c:strCache>
            </c:strRef>
          </c:cat>
          <c:val>
            <c:numRef>
              <c:f>Data!$B$151:$H$151</c:f>
              <c:numCache>
                <c:formatCode>_(* #,##0_);_(* \(#,##0\);_(* "-"??_);_(@_)</c:formatCode>
                <c:ptCount val="7"/>
                <c:pt idx="0">
                  <c:v>946904.66129999841</c:v>
                </c:pt>
                <c:pt idx="1">
                  <c:v>978593.03674999904</c:v>
                </c:pt>
                <c:pt idx="2">
                  <c:v>1009129</c:v>
                </c:pt>
              </c:numCache>
            </c:numRef>
          </c:val>
          <c:smooth val="0"/>
        </c:ser>
        <c:ser>
          <c:idx val="1"/>
          <c:order val="1"/>
          <c:tx>
            <c:strRef>
              <c:f>Data!$A$152</c:f>
              <c:strCache>
                <c:ptCount val="1"/>
                <c:pt idx="0">
                  <c:v>Total Projected GLC Proceeds (3 yr)</c:v>
                </c:pt>
              </c:strCache>
            </c:strRef>
          </c:tx>
          <c:spPr>
            <a:ln w="28575" cap="rnd">
              <a:solidFill>
                <a:srgbClr val="0070C0"/>
              </a:solidFill>
              <a:round/>
            </a:ln>
            <a:effectLst/>
          </c:spPr>
          <c:marker>
            <c:symbol val="none"/>
          </c:marker>
          <c:cat>
            <c:strRef>
              <c:f>Data!$B$150:$H$150</c:f>
              <c:strCache>
                <c:ptCount val="7"/>
                <c:pt idx="0">
                  <c:v>FY14</c:v>
                </c:pt>
                <c:pt idx="1">
                  <c:v>FY15</c:v>
                </c:pt>
                <c:pt idx="2">
                  <c:v>FY16</c:v>
                </c:pt>
                <c:pt idx="3">
                  <c:v>FY17</c:v>
                </c:pt>
                <c:pt idx="4">
                  <c:v>FY18</c:v>
                </c:pt>
                <c:pt idx="5">
                  <c:v>FY19</c:v>
                </c:pt>
                <c:pt idx="6">
                  <c:v>FY20</c:v>
                </c:pt>
              </c:strCache>
            </c:strRef>
          </c:cat>
          <c:val>
            <c:numRef>
              <c:f>Data!$B$152:$H$152</c:f>
              <c:numCache>
                <c:formatCode>General</c:formatCode>
                <c:ptCount val="7"/>
                <c:pt idx="2" formatCode="_(* #,##0_);_(* \(#,##0\);_(* &quot;-&quot;??_);_(@_)">
                  <c:v>1009129</c:v>
                </c:pt>
                <c:pt idx="3" formatCode="_(* #,##0_);_(* \(#,##0\);_(* &quot;-&quot;??_);_(@_)">
                  <c:v>1049639.8558</c:v>
                </c:pt>
                <c:pt idx="4" formatCode="_(* #,##0_);_(* \(#,##0\);_(* &quot;-&quot;??_);_(@_)">
                  <c:v>1092128.99314924</c:v>
                </c:pt>
                <c:pt idx="5" formatCode="_(* #,##0_);_(* \(#,##0\);_(* &quot;-&quot;??_);_(@_)">
                  <c:v>1136085.8718902813</c:v>
                </c:pt>
                <c:pt idx="6" formatCode="_(* #,##0_);_(* \(#,##0\);_(* &quot;-&quot;??_);_(@_)">
                  <c:v>1181565.972647734</c:v>
                </c:pt>
              </c:numCache>
            </c:numRef>
          </c:val>
          <c:smooth val="0"/>
        </c:ser>
        <c:ser>
          <c:idx val="2"/>
          <c:order val="2"/>
          <c:tx>
            <c:strRef>
              <c:f>Data!$A$153</c:f>
              <c:strCache>
                <c:ptCount val="1"/>
                <c:pt idx="0">
                  <c:v>Total Projected GLC Proceeds (5 yr)</c:v>
                </c:pt>
              </c:strCache>
            </c:strRef>
          </c:tx>
          <c:spPr>
            <a:ln w="28575" cap="rnd">
              <a:solidFill>
                <a:srgbClr val="7030A0"/>
              </a:solidFill>
              <a:round/>
            </a:ln>
            <a:effectLst/>
          </c:spPr>
          <c:marker>
            <c:symbol val="none"/>
          </c:marker>
          <c:cat>
            <c:strRef>
              <c:f>Data!$B$150:$H$150</c:f>
              <c:strCache>
                <c:ptCount val="7"/>
                <c:pt idx="0">
                  <c:v>FY14</c:v>
                </c:pt>
                <c:pt idx="1">
                  <c:v>FY15</c:v>
                </c:pt>
                <c:pt idx="2">
                  <c:v>FY16</c:v>
                </c:pt>
                <c:pt idx="3">
                  <c:v>FY17</c:v>
                </c:pt>
                <c:pt idx="4">
                  <c:v>FY18</c:v>
                </c:pt>
                <c:pt idx="5">
                  <c:v>FY19</c:v>
                </c:pt>
                <c:pt idx="6">
                  <c:v>FY20</c:v>
                </c:pt>
              </c:strCache>
            </c:strRef>
          </c:cat>
          <c:val>
            <c:numRef>
              <c:f>Data!$B$153:$H$153</c:f>
              <c:numCache>
                <c:formatCode>General</c:formatCode>
                <c:ptCount val="7"/>
                <c:pt idx="2" formatCode="_(* #,##0_);_(* \(#,##0\);_(* &quot;-&quot;??_);_(@_)">
                  <c:v>1009129</c:v>
                </c:pt>
                <c:pt idx="3" formatCode="_(* #,##0_);_(* \(#,##0\);_(* &quot;-&quot;??_);_(@_)">
                  <c:v>1028853.8247999999</c:v>
                </c:pt>
                <c:pt idx="4" formatCode="_(* #,##0_);_(* \(#,##0\);_(* &quot;-&quot;??_);_(@_)">
                  <c:v>1049422.0138566399</c:v>
                </c:pt>
                <c:pt idx="5" formatCode="_(* #,##0_);_(* \(#,##0\);_(* &quot;-&quot;??_);_(@_)">
                  <c:v>1070274.2604894312</c:v>
                </c:pt>
                <c:pt idx="6" formatCode="_(* #,##0_);_(* \(#,##0\);_(* &quot;-&quot;??_);_(@_)">
                  <c:v>1091415.3368656537</c:v>
                </c:pt>
              </c:numCache>
            </c:numRef>
          </c:val>
          <c:smooth val="0"/>
        </c:ser>
        <c:ser>
          <c:idx val="3"/>
          <c:order val="3"/>
          <c:tx>
            <c:strRef>
              <c:f>Data!$A$154</c:f>
              <c:strCache>
                <c:ptCount val="1"/>
                <c:pt idx="0">
                  <c:v>Total Projected GLC Proceeds (10 yr)</c:v>
                </c:pt>
              </c:strCache>
            </c:strRef>
          </c:tx>
          <c:spPr>
            <a:ln w="28575" cap="rnd">
              <a:solidFill>
                <a:srgbClr val="00B050"/>
              </a:solidFill>
              <a:round/>
            </a:ln>
            <a:effectLst/>
          </c:spPr>
          <c:marker>
            <c:symbol val="none"/>
          </c:marker>
          <c:cat>
            <c:strRef>
              <c:f>Data!$B$150:$H$150</c:f>
              <c:strCache>
                <c:ptCount val="7"/>
                <c:pt idx="0">
                  <c:v>FY14</c:v>
                </c:pt>
                <c:pt idx="1">
                  <c:v>FY15</c:v>
                </c:pt>
                <c:pt idx="2">
                  <c:v>FY16</c:v>
                </c:pt>
                <c:pt idx="3">
                  <c:v>FY17</c:v>
                </c:pt>
                <c:pt idx="4">
                  <c:v>FY18</c:v>
                </c:pt>
                <c:pt idx="5">
                  <c:v>FY19</c:v>
                </c:pt>
                <c:pt idx="6">
                  <c:v>FY20</c:v>
                </c:pt>
              </c:strCache>
            </c:strRef>
          </c:cat>
          <c:val>
            <c:numRef>
              <c:f>Data!$B$154:$H$154</c:f>
              <c:numCache>
                <c:formatCode>General</c:formatCode>
                <c:ptCount val="7"/>
                <c:pt idx="2" formatCode="_(* #,##0_);_(* \(#,##0\);_(* &quot;-&quot;??_);_(@_)">
                  <c:v>1009129</c:v>
                </c:pt>
                <c:pt idx="3" formatCode="_(* #,##0_);_(* \(#,##0\);_(* &quot;-&quot;??_);_(@_)">
                  <c:v>1030734.4656999999</c:v>
                </c:pt>
                <c:pt idx="4" formatCode="_(* #,##0_);_(* \(#,##0\);_(* &quot;-&quot;??_);_(@_)">
                  <c:v>1053250.05840859</c:v>
                </c:pt>
                <c:pt idx="5" formatCode="_(* #,##0_);_(* \(#,##0\);_(* &quot;-&quot;??_);_(@_)">
                  <c:v>1076118.2507008305</c:v>
                </c:pt>
                <c:pt idx="6" formatCode="_(* #,##0_);_(* \(#,##0\);_(* &quot;-&quot;??_);_(@_)">
                  <c:v>1099345.636188936</c:v>
                </c:pt>
              </c:numCache>
            </c:numRef>
          </c:val>
          <c:smooth val="0"/>
        </c:ser>
        <c:dLbls>
          <c:showLegendKey val="0"/>
          <c:showVal val="0"/>
          <c:showCatName val="0"/>
          <c:showSerName val="0"/>
          <c:showPercent val="0"/>
          <c:showBubbleSize val="0"/>
        </c:dLbls>
        <c:marker val="1"/>
        <c:smooth val="0"/>
        <c:axId val="177799168"/>
        <c:axId val="75950912"/>
      </c:lineChart>
      <c:catAx>
        <c:axId val="17779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75950912"/>
        <c:crosses val="autoZero"/>
        <c:auto val="1"/>
        <c:lblAlgn val="ctr"/>
        <c:lblOffset val="100"/>
        <c:noMultiLvlLbl val="0"/>
      </c:catAx>
      <c:valAx>
        <c:axId val="75950912"/>
        <c:scaling>
          <c:orientation val="minMax"/>
          <c:max val="1190000.0000000002"/>
          <c:min val="940000"/>
        </c:scaling>
        <c:delete val="0"/>
        <c:axPos val="l"/>
        <c:majorGridlines>
          <c:spPr>
            <a:ln w="9525" cap="flat" cmpd="sng" algn="ctr">
              <a:solidFill>
                <a:schemeClr val="tx1"/>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7799168"/>
        <c:crosses val="autoZero"/>
        <c:crossBetween val="between"/>
      </c:valAx>
      <c:spPr>
        <a:noFill/>
        <a:ln w="15875">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12700" cap="flat" cmpd="sng" algn="ctr">
      <a:solidFill>
        <a:schemeClr val="tx1"/>
      </a:solidFill>
      <a:round/>
    </a:ln>
    <a:effectLst/>
  </c:spPr>
  <c:txPr>
    <a:bodyPr/>
    <a:lstStyle/>
    <a:p>
      <a:pPr>
        <a:defRPr/>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emf"/></Relationships>
</file>

<file path=ppt/drawings/drawing1.xml><?xml version="1.0" encoding="utf-8"?>
<c:userShapes xmlns:c="http://schemas.openxmlformats.org/drawingml/2006/chart">
  <cdr:relSizeAnchor xmlns:cdr="http://schemas.openxmlformats.org/drawingml/2006/chartDrawing">
    <cdr:from>
      <cdr:x>0.03406</cdr:x>
      <cdr:y>0</cdr:y>
    </cdr:from>
    <cdr:to>
      <cdr:x>0.17879</cdr:x>
      <cdr:y>0.05534</cdr:y>
    </cdr:to>
    <cdr:sp macro="" textlink="">
      <cdr:nvSpPr>
        <cdr:cNvPr id="3" name="TextBox 13"/>
        <cdr:cNvSpPr txBox="1"/>
      </cdr:nvSpPr>
      <cdr:spPr>
        <a:xfrm xmlns:a="http://schemas.openxmlformats.org/drawingml/2006/main">
          <a:off x="304800" y="-1295399"/>
          <a:ext cx="1295400"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xmlns:a="http://schemas.openxmlformats.org/drawingml/2006/main">
          <a:pPr algn="ctr" fontAlgn="b"/>
          <a:r>
            <a:rPr lang="en-US" sz="1200" b="1" dirty="0">
              <a:solidFill>
                <a:srgbClr val="000000"/>
              </a:solidFill>
              <a:latin typeface="Calibri" panose="020F0502020204030204" pitchFamily="34" charset="0"/>
            </a:rPr>
            <a:t>($ in Thousands)</a:t>
          </a:r>
        </a:p>
      </cdr:txBody>
    </cdr:sp>
  </cdr:relSizeAnchor>
</c:userShapes>
</file>

<file path=ppt/drawings/drawing2.xml><?xml version="1.0" encoding="utf-8"?>
<c:userShapes xmlns:c="http://schemas.openxmlformats.org/drawingml/2006/chart">
  <cdr:relSizeAnchor xmlns:cdr="http://schemas.openxmlformats.org/drawingml/2006/chartDrawing">
    <cdr:from>
      <cdr:x>0.14487</cdr:x>
      <cdr:y>0.05825</cdr:y>
    </cdr:from>
    <cdr:to>
      <cdr:x>0.23066</cdr:x>
      <cdr:y>0.12864</cdr:y>
    </cdr:to>
    <cdr:sp macro="" textlink="">
      <cdr:nvSpPr>
        <cdr:cNvPr id="2" name="TextBox 1"/>
        <cdr:cNvSpPr txBox="1"/>
      </cdr:nvSpPr>
      <cdr:spPr>
        <a:xfrm xmlns:a="http://schemas.openxmlformats.org/drawingml/2006/main">
          <a:off x="981076" y="228600"/>
          <a:ext cx="581025" cy="2762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0.86953</cdr:x>
      <cdr:y>0.056</cdr:y>
    </cdr:from>
    <cdr:to>
      <cdr:x>0.95789</cdr:x>
      <cdr:y>0.14658</cdr:y>
    </cdr:to>
    <cdr:sp macro="" textlink="">
      <cdr:nvSpPr>
        <cdr:cNvPr id="2" name="TextBox 1"/>
        <cdr:cNvSpPr txBox="1"/>
      </cdr:nvSpPr>
      <cdr:spPr>
        <a:xfrm xmlns:a="http://schemas.openxmlformats.org/drawingml/2006/main">
          <a:off x="6294528" y="291503"/>
          <a:ext cx="639672" cy="471506"/>
        </a:xfrm>
        <a:prstGeom xmlns:a="http://schemas.openxmlformats.org/drawingml/2006/main" prst="rect">
          <a:avLst/>
        </a:prstGeom>
        <a:ln xmlns:a="http://schemas.openxmlformats.org/drawingml/2006/main" w="12700">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dirty="0">
              <a:solidFill>
                <a:schemeClr val="bg1"/>
              </a:solidFill>
              <a:latin typeface="Arial" panose="020B0604020202020204" pitchFamily="34" charset="0"/>
              <a:cs typeface="Arial" panose="020B0604020202020204" pitchFamily="34" charset="0"/>
            </a:rPr>
            <a:t>24.8</a:t>
          </a:r>
          <a:r>
            <a:rPr lang="en-US" sz="1000" b="1" dirty="0" smtClean="0">
              <a:solidFill>
                <a:schemeClr val="bg1"/>
              </a:solidFill>
              <a:latin typeface="Arial" panose="020B0604020202020204" pitchFamily="34" charset="0"/>
              <a:cs typeface="Arial" panose="020B0604020202020204" pitchFamily="34" charset="0"/>
            </a:rPr>
            <a:t>%</a:t>
          </a:r>
        </a:p>
        <a:p xmlns:a="http://schemas.openxmlformats.org/drawingml/2006/main">
          <a:r>
            <a:rPr lang="en-US" sz="1000" b="1" dirty="0" smtClean="0">
              <a:solidFill>
                <a:schemeClr val="bg1"/>
              </a:solidFill>
              <a:latin typeface="Arial" panose="020B0604020202020204" pitchFamily="34" charset="0"/>
              <a:cs typeface="Arial" panose="020B0604020202020204" pitchFamily="34" charset="0"/>
            </a:rPr>
            <a:t>$970M</a:t>
          </a:r>
          <a:endParaRPr lang="en-US" sz="1000" b="1"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0.32632</cdr:x>
      <cdr:y>0.04849</cdr:y>
    </cdr:from>
    <cdr:to>
      <cdr:x>0.41053</cdr:x>
      <cdr:y>0.14364</cdr:y>
    </cdr:to>
    <cdr:sp macro="" textlink="">
      <cdr:nvSpPr>
        <cdr:cNvPr id="3" name="TextBox 2"/>
        <cdr:cNvSpPr txBox="1"/>
      </cdr:nvSpPr>
      <cdr:spPr>
        <a:xfrm xmlns:a="http://schemas.openxmlformats.org/drawingml/2006/main">
          <a:off x="2362230" y="252410"/>
          <a:ext cx="609570" cy="495296"/>
        </a:xfrm>
        <a:prstGeom xmlns:a="http://schemas.openxmlformats.org/drawingml/2006/main" prst="rect">
          <a:avLst/>
        </a:prstGeom>
        <a:ln xmlns:a="http://schemas.openxmlformats.org/drawingml/2006/main" w="12700">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dirty="0">
              <a:solidFill>
                <a:schemeClr val="bg1"/>
              </a:solidFill>
              <a:latin typeface="Arial" panose="020B0604020202020204" pitchFamily="34" charset="0"/>
              <a:cs typeface="Arial" panose="020B0604020202020204" pitchFamily="34" charset="0"/>
            </a:rPr>
            <a:t>25.3</a:t>
          </a:r>
          <a:r>
            <a:rPr lang="en-US" sz="1000" b="1" dirty="0" smtClean="0">
              <a:solidFill>
                <a:schemeClr val="bg1"/>
              </a:solidFill>
              <a:latin typeface="Arial" panose="020B0604020202020204" pitchFamily="34" charset="0"/>
              <a:cs typeface="Arial" panose="020B0604020202020204" pitchFamily="34" charset="0"/>
            </a:rPr>
            <a:t>%$</a:t>
          </a:r>
          <a:r>
            <a:rPr lang="en-US" sz="1000" b="1" dirty="0">
              <a:solidFill>
                <a:schemeClr val="bg1"/>
              </a:solidFill>
              <a:latin typeface="Arial" panose="020B0604020202020204" pitchFamily="34" charset="0"/>
              <a:cs typeface="Arial" panose="020B0604020202020204" pitchFamily="34" charset="0"/>
            </a:rPr>
            <a:t>901M</a:t>
          </a:r>
        </a:p>
      </cdr:txBody>
    </cdr:sp>
  </cdr:relSizeAnchor>
  <cdr:relSizeAnchor xmlns:cdr="http://schemas.openxmlformats.org/drawingml/2006/chartDrawing">
    <cdr:from>
      <cdr:x>0.50999</cdr:x>
      <cdr:y>0.04849</cdr:y>
    </cdr:from>
    <cdr:to>
      <cdr:x>0.58947</cdr:x>
      <cdr:y>0.14401</cdr:y>
    </cdr:to>
    <cdr:sp macro="" textlink="">
      <cdr:nvSpPr>
        <cdr:cNvPr id="4" name="TextBox 3"/>
        <cdr:cNvSpPr txBox="1"/>
      </cdr:nvSpPr>
      <cdr:spPr>
        <a:xfrm xmlns:a="http://schemas.openxmlformats.org/drawingml/2006/main">
          <a:off x="3691818" y="252410"/>
          <a:ext cx="575382" cy="497222"/>
        </a:xfrm>
        <a:prstGeom xmlns:a="http://schemas.openxmlformats.org/drawingml/2006/main" prst="rect">
          <a:avLst/>
        </a:prstGeom>
        <a:ln xmlns:a="http://schemas.openxmlformats.org/drawingml/2006/main" w="12700">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dirty="0">
              <a:solidFill>
                <a:schemeClr val="bg1"/>
              </a:solidFill>
              <a:latin typeface="Arial" panose="020B0604020202020204" pitchFamily="34" charset="0"/>
              <a:cs typeface="Arial" panose="020B0604020202020204" pitchFamily="34" charset="0"/>
            </a:rPr>
            <a:t>25.5</a:t>
          </a:r>
          <a:r>
            <a:rPr lang="en-US" sz="1000" b="1" dirty="0" smtClean="0">
              <a:solidFill>
                <a:schemeClr val="bg1"/>
              </a:solidFill>
              <a:latin typeface="Arial" panose="020B0604020202020204" pitchFamily="34" charset="0"/>
              <a:cs typeface="Arial" panose="020B0604020202020204" pitchFamily="34" charset="0"/>
            </a:rPr>
            <a:t>%$</a:t>
          </a:r>
          <a:r>
            <a:rPr lang="en-US" sz="1000" b="1" dirty="0">
              <a:solidFill>
                <a:schemeClr val="bg1"/>
              </a:solidFill>
              <a:latin typeface="Arial" panose="020B0604020202020204" pitchFamily="34" charset="0"/>
              <a:cs typeface="Arial" panose="020B0604020202020204" pitchFamily="34" charset="0"/>
            </a:rPr>
            <a:t>927M</a:t>
          </a:r>
        </a:p>
      </cdr:txBody>
    </cdr:sp>
  </cdr:relSizeAnchor>
  <cdr:relSizeAnchor xmlns:cdr="http://schemas.openxmlformats.org/drawingml/2006/chartDrawing">
    <cdr:from>
      <cdr:x>0.68421</cdr:x>
      <cdr:y>0.06313</cdr:y>
    </cdr:from>
    <cdr:to>
      <cdr:x>0.77244</cdr:x>
      <cdr:y>0.15372</cdr:y>
    </cdr:to>
    <cdr:sp macro="" textlink="">
      <cdr:nvSpPr>
        <cdr:cNvPr id="5" name="TextBox 4"/>
        <cdr:cNvSpPr txBox="1"/>
      </cdr:nvSpPr>
      <cdr:spPr>
        <a:xfrm xmlns:a="http://schemas.openxmlformats.org/drawingml/2006/main">
          <a:off x="4953000" y="328614"/>
          <a:ext cx="638716" cy="471558"/>
        </a:xfrm>
        <a:prstGeom xmlns:a="http://schemas.openxmlformats.org/drawingml/2006/main" prst="rect">
          <a:avLst/>
        </a:prstGeom>
        <a:ln xmlns:a="http://schemas.openxmlformats.org/drawingml/2006/main" w="12700">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dirty="0">
              <a:solidFill>
                <a:schemeClr val="bg1"/>
              </a:solidFill>
              <a:latin typeface="Arial" panose="020B0604020202020204" pitchFamily="34" charset="0"/>
              <a:cs typeface="Arial" panose="020B0604020202020204" pitchFamily="34" charset="0"/>
            </a:rPr>
            <a:t>25.1</a:t>
          </a:r>
          <a:r>
            <a:rPr lang="en-US" sz="1000" b="1" dirty="0" smtClean="0">
              <a:solidFill>
                <a:schemeClr val="bg1"/>
              </a:solidFill>
              <a:latin typeface="Arial" panose="020B0604020202020204" pitchFamily="34" charset="0"/>
              <a:cs typeface="Arial" panose="020B0604020202020204" pitchFamily="34" charset="0"/>
            </a:rPr>
            <a:t>%</a:t>
          </a:r>
        </a:p>
        <a:p xmlns:a="http://schemas.openxmlformats.org/drawingml/2006/main">
          <a:r>
            <a:rPr lang="en-US" sz="1000" b="1" dirty="0" smtClean="0">
              <a:solidFill>
                <a:schemeClr val="bg1"/>
              </a:solidFill>
              <a:latin typeface="Arial" panose="020B0604020202020204" pitchFamily="34" charset="0"/>
              <a:cs typeface="Arial" panose="020B0604020202020204" pitchFamily="34" charset="0"/>
            </a:rPr>
            <a:t>$940M</a:t>
          </a:r>
          <a:endParaRPr lang="en-US" sz="1000" b="1"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0.14737</cdr:x>
      <cdr:y>0.04849</cdr:y>
    </cdr:from>
    <cdr:to>
      <cdr:x>0.23158</cdr:x>
      <cdr:y>0.13907</cdr:y>
    </cdr:to>
    <cdr:sp macro="" textlink="">
      <cdr:nvSpPr>
        <cdr:cNvPr id="6" name="TextBox 5"/>
        <cdr:cNvSpPr txBox="1"/>
      </cdr:nvSpPr>
      <cdr:spPr>
        <a:xfrm xmlns:a="http://schemas.openxmlformats.org/drawingml/2006/main">
          <a:off x="1066811" y="252410"/>
          <a:ext cx="609589" cy="471507"/>
        </a:xfrm>
        <a:prstGeom xmlns:a="http://schemas.openxmlformats.org/drawingml/2006/main" prst="rect">
          <a:avLst/>
        </a:prstGeom>
        <a:ln xmlns:a="http://schemas.openxmlformats.org/drawingml/2006/main" w="12700">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dirty="0">
              <a:solidFill>
                <a:schemeClr val="bg1"/>
              </a:solidFill>
              <a:latin typeface="Arial" panose="020B0604020202020204" pitchFamily="34" charset="0"/>
              <a:cs typeface="Arial" panose="020B0604020202020204" pitchFamily="34" charset="0"/>
            </a:rPr>
            <a:t>25.3</a:t>
          </a:r>
          <a:r>
            <a:rPr lang="en-US" sz="1000" b="1" dirty="0" smtClean="0">
              <a:solidFill>
                <a:schemeClr val="bg1"/>
              </a:solidFill>
              <a:latin typeface="Arial" panose="020B0604020202020204" pitchFamily="34" charset="0"/>
              <a:cs typeface="Arial" panose="020B0604020202020204" pitchFamily="34" charset="0"/>
            </a:rPr>
            <a:t>% $</a:t>
          </a:r>
          <a:r>
            <a:rPr lang="en-US" sz="1000" b="1" dirty="0">
              <a:solidFill>
                <a:schemeClr val="bg1"/>
              </a:solidFill>
              <a:latin typeface="Arial" panose="020B0604020202020204" pitchFamily="34" charset="0"/>
              <a:cs typeface="Arial" panose="020B0604020202020204" pitchFamily="34" charset="0"/>
            </a:rPr>
            <a:t>846M</a:t>
          </a:r>
        </a:p>
      </cdr:txBody>
    </cdr:sp>
  </cdr:relSizeAnchor>
</c:userShapes>
</file>

<file path=ppt/drawings/drawing4.xml><?xml version="1.0" encoding="utf-8"?>
<c:userShapes xmlns:c="http://schemas.openxmlformats.org/drawingml/2006/chart">
  <cdr:relSizeAnchor xmlns:cdr="http://schemas.openxmlformats.org/drawingml/2006/chartDrawing">
    <cdr:from>
      <cdr:x>0.12245</cdr:x>
      <cdr:y>0.74931</cdr:y>
    </cdr:from>
    <cdr:to>
      <cdr:x>0.20882</cdr:x>
      <cdr:y>0.80378</cdr:y>
    </cdr:to>
    <cdr:sp macro="" textlink="">
      <cdr:nvSpPr>
        <cdr:cNvPr id="2" name="TextBox 1"/>
        <cdr:cNvSpPr txBox="1"/>
      </cdr:nvSpPr>
      <cdr:spPr>
        <a:xfrm xmlns:a="http://schemas.openxmlformats.org/drawingml/2006/main">
          <a:off x="914400" y="3871913"/>
          <a:ext cx="644976" cy="281464"/>
        </a:xfrm>
        <a:prstGeom xmlns:a="http://schemas.openxmlformats.org/drawingml/2006/main" prst="rect">
          <a:avLst/>
        </a:prstGeom>
        <a:ln xmlns:a="http://schemas.openxmlformats.org/drawingml/2006/main" w="9525">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100" b="1"/>
            <a:t>$</a:t>
          </a:r>
          <a:r>
            <a:rPr lang="en-US" sz="1100" b="0">
              <a:ln w="9525">
                <a:solidFill>
                  <a:sysClr val="windowText" lastClr="000000"/>
                </a:solidFill>
              </a:ln>
            </a:rPr>
            <a:t>927</a:t>
          </a:r>
        </a:p>
      </cdr:txBody>
    </cdr:sp>
  </cdr:relSizeAnchor>
  <cdr:relSizeAnchor xmlns:cdr="http://schemas.openxmlformats.org/drawingml/2006/chartDrawing">
    <cdr:from>
      <cdr:x>0.29592</cdr:x>
      <cdr:y>0.64608</cdr:y>
    </cdr:from>
    <cdr:to>
      <cdr:x>0.38094</cdr:x>
      <cdr:y>0.70055</cdr:y>
    </cdr:to>
    <cdr:sp macro="" textlink="">
      <cdr:nvSpPr>
        <cdr:cNvPr id="3" name="TextBox 2"/>
        <cdr:cNvSpPr txBox="1"/>
      </cdr:nvSpPr>
      <cdr:spPr>
        <a:xfrm xmlns:a="http://schemas.openxmlformats.org/drawingml/2006/main">
          <a:off x="2209800" y="3338513"/>
          <a:ext cx="634895" cy="281464"/>
        </a:xfrm>
        <a:prstGeom xmlns:a="http://schemas.openxmlformats.org/drawingml/2006/main" prst="rect">
          <a:avLst/>
        </a:prstGeom>
        <a:ln xmlns:a="http://schemas.openxmlformats.org/drawingml/2006/main" w="9525">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100" b="0" dirty="0"/>
            <a:t>$</a:t>
          </a:r>
          <a:r>
            <a:rPr lang="en-US" sz="1100" b="0" dirty="0">
              <a:ln w="9525">
                <a:solidFill>
                  <a:sysClr val="windowText" lastClr="000000"/>
                </a:solidFill>
              </a:ln>
            </a:rPr>
            <a:t>970</a:t>
          </a:r>
        </a:p>
      </cdr:txBody>
    </cdr:sp>
  </cdr:relSizeAnchor>
  <cdr:relSizeAnchor xmlns:cdr="http://schemas.openxmlformats.org/drawingml/2006/chartDrawing">
    <cdr:from>
      <cdr:x>0.21429</cdr:x>
      <cdr:y>0.70507</cdr:y>
    </cdr:from>
    <cdr:to>
      <cdr:x>0.30606</cdr:x>
      <cdr:y>0.75954</cdr:y>
    </cdr:to>
    <cdr:sp macro="" textlink="">
      <cdr:nvSpPr>
        <cdr:cNvPr id="4" name="TextBox 3"/>
        <cdr:cNvSpPr txBox="1"/>
      </cdr:nvSpPr>
      <cdr:spPr>
        <a:xfrm xmlns:a="http://schemas.openxmlformats.org/drawingml/2006/main">
          <a:off x="1600200" y="3643313"/>
          <a:ext cx="685301" cy="281463"/>
        </a:xfrm>
        <a:prstGeom xmlns:a="http://schemas.openxmlformats.org/drawingml/2006/main" prst="rect">
          <a:avLst/>
        </a:prstGeom>
        <a:ln xmlns:a="http://schemas.openxmlformats.org/drawingml/2006/main" w="9525">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100" b="1"/>
            <a:t>$</a:t>
          </a:r>
          <a:r>
            <a:rPr lang="en-US" sz="1100" b="0">
              <a:ln w="9525">
                <a:solidFill>
                  <a:sysClr val="windowText" lastClr="000000"/>
                </a:solidFill>
              </a:ln>
            </a:rPr>
            <a:t>940</a:t>
          </a:r>
        </a:p>
      </cdr:txBody>
    </cdr:sp>
  </cdr:relSizeAnchor>
  <cdr:relSizeAnchor xmlns:cdr="http://schemas.openxmlformats.org/drawingml/2006/chartDrawing">
    <cdr:from>
      <cdr:x>0.40816</cdr:x>
      <cdr:y>0.5871</cdr:y>
    </cdr:from>
    <cdr:to>
      <cdr:x>0.47959</cdr:x>
      <cdr:y>0.64157</cdr:y>
    </cdr:to>
    <cdr:sp macro="" textlink="">
      <cdr:nvSpPr>
        <cdr:cNvPr id="5" name="TextBox 4"/>
        <cdr:cNvSpPr txBox="1"/>
      </cdr:nvSpPr>
      <cdr:spPr>
        <a:xfrm xmlns:a="http://schemas.openxmlformats.org/drawingml/2006/main">
          <a:off x="3048001" y="3033713"/>
          <a:ext cx="533399" cy="281464"/>
        </a:xfrm>
        <a:prstGeom xmlns:a="http://schemas.openxmlformats.org/drawingml/2006/main" prst="rect">
          <a:avLst/>
        </a:prstGeom>
        <a:ln xmlns:a="http://schemas.openxmlformats.org/drawingml/2006/main" w="9525">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100" b="1" dirty="0"/>
            <a:t>$</a:t>
          </a:r>
          <a:r>
            <a:rPr lang="en-US" sz="1100" b="0" dirty="0">
              <a:ln w="9525">
                <a:solidFill>
                  <a:sysClr val="windowText" lastClr="000000"/>
                </a:solidFill>
              </a:ln>
            </a:rPr>
            <a:t>990</a:t>
          </a:r>
        </a:p>
      </cdr:txBody>
    </cdr:sp>
  </cdr:relSizeAnchor>
  <cdr:relSizeAnchor xmlns:cdr="http://schemas.openxmlformats.org/drawingml/2006/chartDrawing">
    <cdr:from>
      <cdr:x>0.1489</cdr:x>
      <cdr:y>0.19314</cdr:y>
    </cdr:from>
    <cdr:to>
      <cdr:x>0.38776</cdr:x>
      <cdr:y>0.39539</cdr:y>
    </cdr:to>
    <cdr:sp macro="" textlink="">
      <cdr:nvSpPr>
        <cdr:cNvPr id="6" name="TextBox 5"/>
        <cdr:cNvSpPr txBox="1"/>
      </cdr:nvSpPr>
      <cdr:spPr>
        <a:xfrm xmlns:a="http://schemas.openxmlformats.org/drawingml/2006/main">
          <a:off x="1111925" y="998015"/>
          <a:ext cx="1783675" cy="1045098"/>
        </a:xfrm>
        <a:prstGeom xmlns:a="http://schemas.openxmlformats.org/drawingml/2006/main" prst="rect">
          <a:avLst/>
        </a:prstGeom>
        <a:ln xmlns:a="http://schemas.openxmlformats.org/drawingml/2006/main" w="28575">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dirty="0"/>
            <a:t>Historical Average </a:t>
          </a:r>
          <a:r>
            <a:rPr lang="en-US" sz="1000" b="1" baseline="0" dirty="0"/>
            <a:t>Growth</a:t>
          </a:r>
          <a:endParaRPr lang="en-US" sz="1000" b="1" dirty="0"/>
        </a:p>
        <a:p xmlns:a="http://schemas.openxmlformats.org/drawingml/2006/main">
          <a:r>
            <a:rPr lang="en-US" sz="1000" b="1" dirty="0"/>
            <a:t>GLC: 3 year = 3.60%</a:t>
          </a:r>
        </a:p>
        <a:p xmlns:a="http://schemas.openxmlformats.org/drawingml/2006/main">
          <a:r>
            <a:rPr lang="en-US" sz="1000" b="1" dirty="0"/>
            <a:t>          5 year = 1.57%</a:t>
          </a:r>
        </a:p>
        <a:p xmlns:a="http://schemas.openxmlformats.org/drawingml/2006/main">
          <a:r>
            <a:rPr lang="en-US" sz="1000" b="1" dirty="0"/>
            <a:t>        10 year = 1.81%</a:t>
          </a:r>
        </a:p>
        <a:p xmlns:a="http://schemas.openxmlformats.org/drawingml/2006/main">
          <a:r>
            <a:rPr lang="en-US" sz="1000" b="1" dirty="0"/>
            <a:t>PPC </a:t>
          </a:r>
          <a:r>
            <a:rPr lang="en-US" sz="1000" b="1" dirty="0" smtClean="0"/>
            <a:t>Lotteries (10 yr.) </a:t>
          </a:r>
          <a:r>
            <a:rPr lang="en-US" sz="1000" b="1" baseline="0" dirty="0"/>
            <a:t>= 1.59%</a:t>
          </a:r>
          <a:endParaRPr lang="en-US" sz="1000" b="1" dirty="0"/>
        </a:p>
      </cdr:txBody>
    </cdr:sp>
  </cdr:relSizeAnchor>
  <cdr:relSizeAnchor xmlns:cdr="http://schemas.openxmlformats.org/drawingml/2006/chartDrawing">
    <cdr:from>
      <cdr:x>0.73189</cdr:x>
      <cdr:y>0.19743</cdr:y>
    </cdr:from>
    <cdr:to>
      <cdr:x>0.82051</cdr:x>
      <cdr:y>0.2519</cdr:y>
    </cdr:to>
    <cdr:sp macro="" textlink="">
      <cdr:nvSpPr>
        <cdr:cNvPr id="7" name="TextBox 6"/>
        <cdr:cNvSpPr txBox="1"/>
      </cdr:nvSpPr>
      <cdr:spPr>
        <a:xfrm xmlns:a="http://schemas.openxmlformats.org/drawingml/2006/main">
          <a:off x="5165698" y="897008"/>
          <a:ext cx="625501" cy="247481"/>
        </a:xfrm>
        <a:prstGeom xmlns:a="http://schemas.openxmlformats.org/drawingml/2006/main" prst="rect">
          <a:avLst/>
        </a:prstGeom>
        <a:ln xmlns:a="http://schemas.openxmlformats.org/drawingml/2006/main" w="9525">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a:t>$</a:t>
          </a:r>
          <a:r>
            <a:rPr lang="en-US" sz="1100" b="0">
              <a:ln w="9525">
                <a:solidFill>
                  <a:sysClr val="windowText" lastClr="000000"/>
                </a:solidFill>
              </a:ln>
            </a:rPr>
            <a:t>1,140</a:t>
          </a:r>
        </a:p>
      </cdr:txBody>
    </cdr:sp>
  </cdr:relSizeAnchor>
  <cdr:relSizeAnchor xmlns:cdr="http://schemas.openxmlformats.org/drawingml/2006/chartDrawing">
    <cdr:from>
      <cdr:x>0.81556</cdr:x>
      <cdr:y>0.36096</cdr:y>
    </cdr:from>
    <cdr:to>
      <cdr:x>0.91813</cdr:x>
      <cdr:y>0.41543</cdr:y>
    </cdr:to>
    <cdr:sp macro="" textlink="">
      <cdr:nvSpPr>
        <cdr:cNvPr id="9" name="TextBox 8"/>
        <cdr:cNvSpPr txBox="1"/>
      </cdr:nvSpPr>
      <cdr:spPr>
        <a:xfrm xmlns:a="http://schemas.openxmlformats.org/drawingml/2006/main">
          <a:off x="5756269" y="1639977"/>
          <a:ext cx="723942" cy="247480"/>
        </a:xfrm>
        <a:prstGeom xmlns:a="http://schemas.openxmlformats.org/drawingml/2006/main" prst="rect">
          <a:avLst/>
        </a:prstGeom>
        <a:ln xmlns:a="http://schemas.openxmlformats.org/drawingml/2006/main" w="9525">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a:t>$</a:t>
          </a:r>
          <a:r>
            <a:rPr lang="en-US" sz="1100" b="0">
              <a:ln w="9525">
                <a:solidFill>
                  <a:sysClr val="windowText" lastClr="000000"/>
                </a:solidFill>
              </a:ln>
            </a:rPr>
            <a:t>1,063</a:t>
          </a:r>
        </a:p>
      </cdr:txBody>
    </cdr:sp>
  </cdr:relSizeAnchor>
  <cdr:relSizeAnchor xmlns:cdr="http://schemas.openxmlformats.org/drawingml/2006/chartDrawing">
    <cdr:from>
      <cdr:x>0.89653</cdr:x>
      <cdr:y>0.42805</cdr:y>
    </cdr:from>
    <cdr:to>
      <cdr:x>0.99774</cdr:x>
      <cdr:y>0.48252</cdr:y>
    </cdr:to>
    <cdr:sp macro="" textlink="">
      <cdr:nvSpPr>
        <cdr:cNvPr id="10" name="TextBox 9"/>
        <cdr:cNvSpPr txBox="1"/>
      </cdr:nvSpPr>
      <cdr:spPr>
        <a:xfrm xmlns:a="http://schemas.openxmlformats.org/drawingml/2006/main">
          <a:off x="6327760" y="1944791"/>
          <a:ext cx="714342" cy="247480"/>
        </a:xfrm>
        <a:prstGeom xmlns:a="http://schemas.openxmlformats.org/drawingml/2006/main" prst="rect">
          <a:avLst/>
        </a:prstGeom>
        <a:ln xmlns:a="http://schemas.openxmlformats.org/drawingml/2006/main" w="9525">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a:t>$</a:t>
          </a:r>
          <a:r>
            <a:rPr lang="en-US" sz="1000" b="0">
              <a:ln w="9525">
                <a:solidFill>
                  <a:sysClr val="windowText" lastClr="000000"/>
                </a:solidFill>
              </a:ln>
            </a:rPr>
            <a:t>1,054</a:t>
          </a:r>
        </a:p>
      </cdr:txBody>
    </cdr:sp>
  </cdr:relSizeAnchor>
  <cdr:relSizeAnchor xmlns:cdr="http://schemas.openxmlformats.org/drawingml/2006/chartDrawing">
    <cdr:from>
      <cdr:x>0.81691</cdr:x>
      <cdr:y>0.52239</cdr:y>
    </cdr:from>
    <cdr:to>
      <cdr:x>0.91812</cdr:x>
      <cdr:y>0.57686</cdr:y>
    </cdr:to>
    <cdr:sp macro="" textlink="">
      <cdr:nvSpPr>
        <cdr:cNvPr id="11" name="TextBox 10"/>
        <cdr:cNvSpPr txBox="1"/>
      </cdr:nvSpPr>
      <cdr:spPr>
        <a:xfrm xmlns:a="http://schemas.openxmlformats.org/drawingml/2006/main">
          <a:off x="5765781" y="2373423"/>
          <a:ext cx="714343" cy="247480"/>
        </a:xfrm>
        <a:prstGeom xmlns:a="http://schemas.openxmlformats.org/drawingml/2006/main" prst="rect">
          <a:avLst/>
        </a:prstGeom>
        <a:ln xmlns:a="http://schemas.openxmlformats.org/drawingml/2006/main" w="9525">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1000" b="1"/>
            <a:t>$</a:t>
          </a:r>
          <a:r>
            <a:rPr lang="en-US" sz="1100" b="0">
              <a:ln w="9525">
                <a:solidFill>
                  <a:sysClr val="windowText" lastClr="000000"/>
                </a:solidFill>
              </a:ln>
            </a:rPr>
            <a:t>1,053</a:t>
          </a:r>
        </a:p>
      </cdr:txBody>
    </cdr:sp>
  </cdr:relSizeAnchor>
</c:userShapes>
</file>

<file path=ppt/drawings/drawing5.xml><?xml version="1.0" encoding="utf-8"?>
<c:userShapes xmlns:c="http://schemas.openxmlformats.org/drawingml/2006/chart">
  <cdr:relSizeAnchor xmlns:cdr="http://schemas.openxmlformats.org/drawingml/2006/chartDrawing">
    <cdr:from>
      <cdr:x>0.71757</cdr:x>
      <cdr:y>0.48301</cdr:y>
    </cdr:from>
    <cdr:to>
      <cdr:x>0.94253</cdr:x>
      <cdr:y>0.70631</cdr:y>
    </cdr:to>
    <cdr:sp macro="" textlink="">
      <cdr:nvSpPr>
        <cdr:cNvPr id="2" name="TextBox 1"/>
        <cdr:cNvSpPr txBox="1"/>
      </cdr:nvSpPr>
      <cdr:spPr>
        <a:xfrm xmlns:a="http://schemas.openxmlformats.org/drawingml/2006/main">
          <a:off x="4162426" y="1895476"/>
          <a:ext cx="1304925" cy="876300"/>
        </a:xfrm>
        <a:prstGeom xmlns:a="http://schemas.openxmlformats.org/drawingml/2006/main" prst="rect">
          <a:avLst/>
        </a:prstGeom>
        <a:ln xmlns:a="http://schemas.openxmlformats.org/drawingml/2006/main" w="19050">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US" sz="900" b="1" dirty="0">
              <a:latin typeface="Arial" panose="020B0604020202020204" pitchFamily="34" charset="0"/>
              <a:cs typeface="Arial" panose="020B0604020202020204" pitchFamily="34" charset="0"/>
            </a:rPr>
            <a:t>FY17-FY20 growth based on increases in Georgia Lottery fees as a percentage </a:t>
          </a:r>
          <a:r>
            <a:rPr lang="en-US" sz="900" b="1" baseline="0" dirty="0">
              <a:latin typeface="Arial" panose="020B0604020202020204" pitchFamily="34" charset="0"/>
              <a:cs typeface="Arial" panose="020B0604020202020204" pitchFamily="34" charset="0"/>
            </a:rPr>
            <a:t>of net machine revenues</a:t>
          </a:r>
          <a:r>
            <a:rPr lang="en-US" sz="900" baseline="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0.71725</cdr:x>
      <cdr:y>0.07729</cdr:y>
    </cdr:from>
    <cdr:to>
      <cdr:x>0.82268</cdr:x>
      <cdr:y>0.14734</cdr:y>
    </cdr:to>
    <cdr:sp macro="" textlink="">
      <cdr:nvSpPr>
        <cdr:cNvPr id="2" name="TextBox 1"/>
        <cdr:cNvSpPr txBox="1"/>
      </cdr:nvSpPr>
      <cdr:spPr>
        <a:xfrm xmlns:a="http://schemas.openxmlformats.org/drawingml/2006/main">
          <a:off x="4276726" y="304801"/>
          <a:ext cx="628650" cy="2762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50" b="1" dirty="0">
              <a:latin typeface="Arial" panose="020B0604020202020204" pitchFamily="34" charset="0"/>
              <a:cs typeface="Arial" panose="020B0604020202020204" pitchFamily="34" charset="0"/>
            </a:rPr>
            <a:t>$1.182B</a:t>
          </a:r>
        </a:p>
      </cdr:txBody>
    </cdr:sp>
  </cdr:relSizeAnchor>
  <cdr:relSizeAnchor xmlns:cdr="http://schemas.openxmlformats.org/drawingml/2006/chartDrawing">
    <cdr:from>
      <cdr:x>0.77157</cdr:x>
      <cdr:y>0.2657</cdr:y>
    </cdr:from>
    <cdr:to>
      <cdr:x>0.877</cdr:x>
      <cdr:y>0.33575</cdr:y>
    </cdr:to>
    <cdr:sp macro="" textlink="">
      <cdr:nvSpPr>
        <cdr:cNvPr id="3" name="TextBox 2"/>
        <cdr:cNvSpPr txBox="1"/>
      </cdr:nvSpPr>
      <cdr:spPr>
        <a:xfrm xmlns:a="http://schemas.openxmlformats.org/drawingml/2006/main">
          <a:off x="4600576" y="1047751"/>
          <a:ext cx="628650" cy="2762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50" b="1" dirty="0">
              <a:latin typeface="Arial" panose="020B0604020202020204" pitchFamily="34" charset="0"/>
              <a:cs typeface="Arial" panose="020B0604020202020204" pitchFamily="34" charset="0"/>
            </a:rPr>
            <a:t>$1.099B</a:t>
          </a:r>
        </a:p>
      </cdr:txBody>
    </cdr:sp>
  </cdr:relSizeAnchor>
  <cdr:relSizeAnchor xmlns:cdr="http://schemas.openxmlformats.org/drawingml/2006/chartDrawing">
    <cdr:from>
      <cdr:x>0.80192</cdr:x>
      <cdr:y>0.38889</cdr:y>
    </cdr:from>
    <cdr:to>
      <cdr:x>0.90735</cdr:x>
      <cdr:y>0.45894</cdr:y>
    </cdr:to>
    <cdr:sp macro="" textlink="">
      <cdr:nvSpPr>
        <cdr:cNvPr id="4" name="TextBox 3"/>
        <cdr:cNvSpPr txBox="1"/>
      </cdr:nvSpPr>
      <cdr:spPr>
        <a:xfrm xmlns:a="http://schemas.openxmlformats.org/drawingml/2006/main">
          <a:off x="4781551" y="1533526"/>
          <a:ext cx="628650" cy="2762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50" b="1" dirty="0">
              <a:latin typeface="Arial" panose="020B0604020202020204" pitchFamily="34" charset="0"/>
              <a:cs typeface="Arial" panose="020B0604020202020204" pitchFamily="34" charset="0"/>
            </a:rPr>
            <a:t>$1.091B</a:t>
          </a:r>
        </a:p>
      </cdr:txBody>
    </cdr:sp>
  </cdr:relSizeAnchor>
  <cdr:relSizeAnchor xmlns:cdr="http://schemas.openxmlformats.org/drawingml/2006/chartDrawing">
    <cdr:from>
      <cdr:x>0.36262</cdr:x>
      <cdr:y>0.43236</cdr:y>
    </cdr:from>
    <cdr:to>
      <cdr:x>0.46805</cdr:x>
      <cdr:y>0.50241</cdr:y>
    </cdr:to>
    <cdr:sp macro="" textlink="">
      <cdr:nvSpPr>
        <cdr:cNvPr id="5" name="TextBox 4"/>
        <cdr:cNvSpPr txBox="1"/>
      </cdr:nvSpPr>
      <cdr:spPr>
        <a:xfrm xmlns:a="http://schemas.openxmlformats.org/drawingml/2006/main">
          <a:off x="2162161" y="1704957"/>
          <a:ext cx="628643" cy="27623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50" b="1" dirty="0"/>
            <a:t>$</a:t>
          </a:r>
          <a:r>
            <a:rPr lang="en-US" sz="1050" b="1" dirty="0">
              <a:latin typeface="Arial" panose="020B0604020202020204" pitchFamily="34" charset="0"/>
              <a:cs typeface="Arial" panose="020B0604020202020204" pitchFamily="34" charset="0"/>
            </a:rPr>
            <a:t>1.009B</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5" y="0"/>
            <a:ext cx="2972421" cy="461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52" tIns="47426" rIns="94852" bIns="47426" numCol="1" anchor="ctr" anchorCtr="0" compatLnSpc="1">
            <a:prstTxWarp prst="textNoShape">
              <a:avLst/>
            </a:prstTxWarp>
          </a:bodyPr>
          <a:lstStyle>
            <a:lvl1pPr eaLnBrk="0" hangingPunct="0">
              <a:defRPr sz="1200"/>
            </a:lvl1pPr>
          </a:lstStyle>
          <a:p>
            <a:pPr>
              <a:defRPr/>
            </a:pPr>
            <a:endParaRPr lang="en-US"/>
          </a:p>
        </p:txBody>
      </p:sp>
      <p:sp>
        <p:nvSpPr>
          <p:cNvPr id="1027" name="Rectangle 3"/>
          <p:cNvSpPr>
            <a:spLocks noGrp="1" noChangeArrowheads="1"/>
          </p:cNvSpPr>
          <p:nvPr>
            <p:ph type="dt" idx="1"/>
          </p:nvPr>
        </p:nvSpPr>
        <p:spPr bwMode="auto">
          <a:xfrm>
            <a:off x="3885589" y="0"/>
            <a:ext cx="2972421" cy="461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852" tIns="47426" rIns="94852" bIns="47426" numCol="1" anchor="ctr" anchorCtr="0" compatLnSpc="1">
            <a:prstTxWarp prst="textNoShape">
              <a:avLst/>
            </a:prstTxWarp>
          </a:bodyPr>
          <a:lstStyle>
            <a:lvl1pPr algn="r" eaLnBrk="0" hangingPunct="0">
              <a:defRPr sz="1200"/>
            </a:lvl1pPr>
          </a:lstStyle>
          <a:p>
            <a:pPr>
              <a:defRPr/>
            </a:pPr>
            <a:endParaRPr lang="en-US"/>
          </a:p>
        </p:txBody>
      </p:sp>
      <p:sp>
        <p:nvSpPr>
          <p:cNvPr id="22532" name="Rectangle 4"/>
          <p:cNvSpPr>
            <a:spLocks noGrp="1" noRot="1" noChangeAspect="1" noChangeArrowheads="1" noTextEdit="1"/>
          </p:cNvSpPr>
          <p:nvPr>
            <p:ph type="sldImg" idx="2"/>
          </p:nvPr>
        </p:nvSpPr>
        <p:spPr bwMode="auto">
          <a:xfrm>
            <a:off x="1119188" y="692150"/>
            <a:ext cx="46196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9" name="Rectangle 5"/>
          <p:cNvSpPr>
            <a:spLocks noGrp="1" noChangeArrowheads="1"/>
          </p:cNvSpPr>
          <p:nvPr>
            <p:ph type="body" sz="quarter" idx="3"/>
          </p:nvPr>
        </p:nvSpPr>
        <p:spPr bwMode="auto">
          <a:xfrm>
            <a:off x="914714" y="4386516"/>
            <a:ext cx="5028579" cy="4156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852" tIns="47426" rIns="94852" bIns="47426"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5" y="8774591"/>
            <a:ext cx="2972421" cy="461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52" tIns="47426" rIns="94852" bIns="47426" numCol="1" anchor="b" anchorCtr="0" compatLnSpc="1">
            <a:prstTxWarp prst="textNoShape">
              <a:avLst/>
            </a:prstTxWarp>
          </a:bodyPr>
          <a:lstStyle>
            <a:lvl1pPr eaLnBrk="0" hangingPunct="0">
              <a:defRPr sz="1200"/>
            </a:lvl1pPr>
          </a:lstStyle>
          <a:p>
            <a:pPr>
              <a:defRPr/>
            </a:pPr>
            <a:endParaRPr lang="en-US"/>
          </a:p>
        </p:txBody>
      </p:sp>
      <p:sp>
        <p:nvSpPr>
          <p:cNvPr id="1031" name="Rectangle 7"/>
          <p:cNvSpPr>
            <a:spLocks noGrp="1" noChangeArrowheads="1"/>
          </p:cNvSpPr>
          <p:nvPr>
            <p:ph type="sldNum" sz="quarter" idx="5"/>
          </p:nvPr>
        </p:nvSpPr>
        <p:spPr bwMode="auto">
          <a:xfrm>
            <a:off x="3885589" y="8774591"/>
            <a:ext cx="2972421" cy="461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852" tIns="47426" rIns="94852" bIns="47426" numCol="1" anchor="b" anchorCtr="0" compatLnSpc="1">
            <a:prstTxWarp prst="textNoShape">
              <a:avLst/>
            </a:prstTxWarp>
          </a:bodyPr>
          <a:lstStyle>
            <a:lvl1pPr algn="r" eaLnBrk="0" hangingPunct="0">
              <a:defRPr sz="1200"/>
            </a:lvl1pPr>
          </a:lstStyle>
          <a:p>
            <a:pPr>
              <a:defRPr/>
            </a:pPr>
            <a:fld id="{5F2308F8-A2F9-445B-AC5A-DC3BD4781AB8}" type="slidenum">
              <a:rPr lang="en-US"/>
              <a:pPr>
                <a:defRPr/>
              </a:pPr>
              <a:t>‹#›</a:t>
            </a:fld>
            <a:endParaRPr lang="en-US"/>
          </a:p>
        </p:txBody>
      </p:sp>
    </p:spTree>
    <p:extLst>
      <p:ext uri="{BB962C8B-B14F-4D97-AF65-F5344CB8AC3E}">
        <p14:creationId xmlns:p14="http://schemas.microsoft.com/office/powerpoint/2010/main" val="20140795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2308F8-A2F9-445B-AC5A-DC3BD4781AB8}" type="slidenum">
              <a:rPr lang="en-US" smtClean="0"/>
              <a:pPr>
                <a:defRPr/>
              </a:pPr>
              <a:t>47</a:t>
            </a:fld>
            <a:endParaRPr lang="en-US"/>
          </a:p>
        </p:txBody>
      </p:sp>
    </p:spTree>
    <p:extLst>
      <p:ext uri="{BB962C8B-B14F-4D97-AF65-F5344CB8AC3E}">
        <p14:creationId xmlns:p14="http://schemas.microsoft.com/office/powerpoint/2010/main" val="28627320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71438"/>
            <a:ext cx="1676400"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050"/>
          <p:cNvSpPr>
            <a:spLocks noGrp="1" noChangeArrowheads="1"/>
          </p:cNvSpPr>
          <p:nvPr>
            <p:ph type="ctrTitle"/>
          </p:nvPr>
        </p:nvSpPr>
        <p:spPr>
          <a:xfrm>
            <a:off x="685800" y="2819400"/>
            <a:ext cx="7772400" cy="2057400"/>
          </a:xfrm>
        </p:spPr>
        <p:txBody>
          <a:bodyPr/>
          <a:lstStyle>
            <a:lvl1pPr algn="ctr">
              <a:defRPr sz="4800"/>
            </a:lvl1pPr>
          </a:lstStyle>
          <a:p>
            <a:pPr lvl="0"/>
            <a:r>
              <a:rPr lang="en-US" noProof="0" smtClean="0"/>
              <a:t>Click to edit Master title style</a:t>
            </a:r>
          </a:p>
        </p:txBody>
      </p:sp>
      <p:sp>
        <p:nvSpPr>
          <p:cNvPr id="37891" name="Rectangle 2051"/>
          <p:cNvSpPr>
            <a:spLocks noGrp="1" noChangeArrowheads="1"/>
          </p:cNvSpPr>
          <p:nvPr>
            <p:ph type="subTitle" idx="1"/>
          </p:nvPr>
        </p:nvSpPr>
        <p:spPr>
          <a:xfrm>
            <a:off x="1219200" y="5029200"/>
            <a:ext cx="6400800" cy="914400"/>
          </a:xfrm>
        </p:spPr>
        <p:txBody>
          <a:bodyPr/>
          <a:lstStyle>
            <a:lvl1pPr marL="0" indent="0" algn="ctr">
              <a:buFontTx/>
              <a:buNone/>
              <a:defRPr sz="2400"/>
            </a:lvl1pPr>
          </a:lstStyle>
          <a:p>
            <a:pPr lvl="0"/>
            <a:r>
              <a:rPr lang="en-US" noProof="0" smtClean="0"/>
              <a:t>Click to edit Master subtitle style</a:t>
            </a:r>
          </a:p>
        </p:txBody>
      </p:sp>
      <p:sp>
        <p:nvSpPr>
          <p:cNvPr id="5" name="Rectangle 2064"/>
          <p:cNvSpPr>
            <a:spLocks noGrp="1" noChangeArrowheads="1"/>
          </p:cNvSpPr>
          <p:nvPr>
            <p:ph type="dt" sz="half" idx="10"/>
          </p:nvPr>
        </p:nvSpPr>
        <p:spPr>
          <a:xfrm>
            <a:off x="381000" y="6248400"/>
            <a:ext cx="1905000" cy="381000"/>
          </a:xfrm>
        </p:spPr>
        <p:txBody>
          <a:bodyPr anchor="b"/>
          <a:lstStyle>
            <a:lvl1pPr>
              <a:defRPr kumimoji="0">
                <a:solidFill>
                  <a:srgbClr val="000000"/>
                </a:solidFill>
                <a:latin typeface="+mn-lt"/>
              </a:defRPr>
            </a:lvl1pPr>
          </a:lstStyle>
          <a:p>
            <a:pPr>
              <a:defRPr/>
            </a:pPr>
            <a:endParaRPr lang="en-US"/>
          </a:p>
        </p:txBody>
      </p:sp>
      <p:sp>
        <p:nvSpPr>
          <p:cNvPr id="6" name="Rectangle 2065"/>
          <p:cNvSpPr>
            <a:spLocks noGrp="1" noChangeArrowheads="1"/>
          </p:cNvSpPr>
          <p:nvPr>
            <p:ph type="ftr" sz="quarter" idx="11"/>
          </p:nvPr>
        </p:nvSpPr>
        <p:spPr>
          <a:xfrm>
            <a:off x="3124200" y="6248400"/>
            <a:ext cx="2895600" cy="381000"/>
          </a:xfrm>
        </p:spPr>
        <p:txBody>
          <a:bodyPr anchor="b"/>
          <a:lstStyle>
            <a:lvl1pPr>
              <a:defRPr kumimoji="0">
                <a:solidFill>
                  <a:srgbClr val="000000"/>
                </a:solidFill>
                <a:latin typeface="+mn-lt"/>
              </a:defRPr>
            </a:lvl1pPr>
          </a:lstStyle>
          <a:p>
            <a:pPr>
              <a:defRPr/>
            </a:pPr>
            <a:endParaRPr lang="en-US"/>
          </a:p>
        </p:txBody>
      </p:sp>
      <p:sp>
        <p:nvSpPr>
          <p:cNvPr id="7" name="Rectangle 2066"/>
          <p:cNvSpPr>
            <a:spLocks noGrp="1" noChangeArrowheads="1"/>
          </p:cNvSpPr>
          <p:nvPr>
            <p:ph type="sldNum" sz="quarter" idx="12"/>
          </p:nvPr>
        </p:nvSpPr>
        <p:spPr>
          <a:xfrm>
            <a:off x="6858000" y="6248400"/>
            <a:ext cx="1905000" cy="381000"/>
          </a:xfrm>
        </p:spPr>
        <p:txBody>
          <a:bodyPr anchor="b"/>
          <a:lstStyle>
            <a:lvl1pPr>
              <a:defRPr kumimoji="0">
                <a:solidFill>
                  <a:srgbClr val="000000"/>
                </a:solidFill>
                <a:latin typeface="+mn-lt"/>
              </a:defRPr>
            </a:lvl1pPr>
          </a:lstStyle>
          <a:p>
            <a:pPr>
              <a:defRPr/>
            </a:pPr>
            <a:fld id="{D7433141-D1A5-49FE-8C37-A924B8CDFF5C}" type="slidenum">
              <a:rPr lang="en-US"/>
              <a:pPr>
                <a:defRPr/>
              </a:pPr>
              <a:t>‹#›</a:t>
            </a:fld>
            <a:endParaRPr lang="en-US"/>
          </a:p>
        </p:txBody>
      </p:sp>
    </p:spTree>
    <p:extLst>
      <p:ext uri="{BB962C8B-B14F-4D97-AF65-F5344CB8AC3E}">
        <p14:creationId xmlns:p14="http://schemas.microsoft.com/office/powerpoint/2010/main" val="10789835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71438"/>
            <a:ext cx="15240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52600" y="76200"/>
            <a:ext cx="6781800" cy="10668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752600" y="1219200"/>
            <a:ext cx="67818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F12A5BE-8464-41E6-AC09-3E4AF53FBB52}" type="slidenum">
              <a:rPr lang="en-US"/>
              <a:pPr>
                <a:defRPr/>
              </a:pPr>
              <a:t>‹#›</a:t>
            </a:fld>
            <a:endParaRPr lang="en-US"/>
          </a:p>
        </p:txBody>
      </p:sp>
    </p:spTree>
    <p:extLst>
      <p:ext uri="{BB962C8B-B14F-4D97-AF65-F5344CB8AC3E}">
        <p14:creationId xmlns:p14="http://schemas.microsoft.com/office/powerpoint/2010/main" val="2004388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46"/>
          <p:cNvSpPr>
            <a:spLocks noGrp="1" noChangeArrowheads="1"/>
          </p:cNvSpPr>
          <p:nvPr>
            <p:ph type="dt" sz="half" idx="10"/>
          </p:nvPr>
        </p:nvSpPr>
        <p:spPr>
          <a:ln/>
        </p:spPr>
        <p:txBody>
          <a:bodyPr/>
          <a:lstStyle>
            <a:lvl1pPr>
              <a:defRPr/>
            </a:lvl1pPr>
          </a:lstStyle>
          <a:p>
            <a:pPr>
              <a:defRPr/>
            </a:pPr>
            <a:endParaRPr lang="en-US"/>
          </a:p>
        </p:txBody>
      </p:sp>
      <p:sp>
        <p:nvSpPr>
          <p:cNvPr id="5" name="Rectangle 1047"/>
          <p:cNvSpPr>
            <a:spLocks noGrp="1" noChangeArrowheads="1"/>
          </p:cNvSpPr>
          <p:nvPr>
            <p:ph type="ftr" sz="quarter" idx="11"/>
          </p:nvPr>
        </p:nvSpPr>
        <p:spPr>
          <a:ln/>
        </p:spPr>
        <p:txBody>
          <a:bodyPr/>
          <a:lstStyle>
            <a:lvl1pPr>
              <a:defRPr/>
            </a:lvl1pPr>
          </a:lstStyle>
          <a:p>
            <a:pPr>
              <a:defRPr/>
            </a:pPr>
            <a:endParaRPr lang="en-US"/>
          </a:p>
        </p:txBody>
      </p:sp>
      <p:sp>
        <p:nvSpPr>
          <p:cNvPr id="6" name="Rectangle 1048"/>
          <p:cNvSpPr>
            <a:spLocks noGrp="1" noChangeArrowheads="1"/>
          </p:cNvSpPr>
          <p:nvPr>
            <p:ph type="sldNum" sz="quarter" idx="12"/>
          </p:nvPr>
        </p:nvSpPr>
        <p:spPr>
          <a:ln/>
        </p:spPr>
        <p:txBody>
          <a:bodyPr/>
          <a:lstStyle>
            <a:lvl1pPr>
              <a:defRPr/>
            </a:lvl1pPr>
          </a:lstStyle>
          <a:p>
            <a:pPr>
              <a:defRPr/>
            </a:pPr>
            <a:fld id="{A32CC7EF-4A4D-402D-AF08-4B01CF2E60A0}" type="slidenum">
              <a:rPr lang="en-US"/>
              <a:pPr>
                <a:defRPr/>
              </a:pPr>
              <a:t>‹#›</a:t>
            </a:fld>
            <a:endParaRPr lang="en-US"/>
          </a:p>
        </p:txBody>
      </p:sp>
    </p:spTree>
    <p:extLst>
      <p:ext uri="{BB962C8B-B14F-4D97-AF65-F5344CB8AC3E}">
        <p14:creationId xmlns:p14="http://schemas.microsoft.com/office/powerpoint/2010/main" val="2469832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219200"/>
            <a:ext cx="33147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219200"/>
            <a:ext cx="33147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6"/>
          <p:cNvSpPr>
            <a:spLocks noGrp="1" noChangeArrowheads="1"/>
          </p:cNvSpPr>
          <p:nvPr>
            <p:ph type="dt" sz="half" idx="10"/>
          </p:nvPr>
        </p:nvSpPr>
        <p:spPr>
          <a:ln/>
        </p:spPr>
        <p:txBody>
          <a:bodyPr/>
          <a:lstStyle>
            <a:lvl1pPr>
              <a:defRPr/>
            </a:lvl1pPr>
          </a:lstStyle>
          <a:p>
            <a:pPr>
              <a:defRPr/>
            </a:pPr>
            <a:endParaRPr lang="en-US"/>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a:p>
        </p:txBody>
      </p:sp>
      <p:sp>
        <p:nvSpPr>
          <p:cNvPr id="7" name="Rectangle 1048"/>
          <p:cNvSpPr>
            <a:spLocks noGrp="1" noChangeArrowheads="1"/>
          </p:cNvSpPr>
          <p:nvPr>
            <p:ph type="sldNum" sz="quarter" idx="12"/>
          </p:nvPr>
        </p:nvSpPr>
        <p:spPr>
          <a:ln/>
        </p:spPr>
        <p:txBody>
          <a:bodyPr/>
          <a:lstStyle>
            <a:lvl1pPr>
              <a:defRPr/>
            </a:lvl1pPr>
          </a:lstStyle>
          <a:p>
            <a:pPr>
              <a:defRPr/>
            </a:pPr>
            <a:fld id="{2E005483-A364-402B-8FCB-FC6022280EF6}" type="slidenum">
              <a:rPr lang="en-US"/>
              <a:pPr>
                <a:defRPr/>
              </a:pPr>
              <a:t>‹#›</a:t>
            </a:fld>
            <a:endParaRPr lang="en-US"/>
          </a:p>
        </p:txBody>
      </p:sp>
    </p:spTree>
    <p:extLst>
      <p:ext uri="{BB962C8B-B14F-4D97-AF65-F5344CB8AC3E}">
        <p14:creationId xmlns:p14="http://schemas.microsoft.com/office/powerpoint/2010/main" val="3678306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46"/>
          <p:cNvSpPr>
            <a:spLocks noGrp="1" noChangeArrowheads="1"/>
          </p:cNvSpPr>
          <p:nvPr>
            <p:ph type="dt" sz="half" idx="10"/>
          </p:nvPr>
        </p:nvSpPr>
        <p:spPr>
          <a:ln/>
        </p:spPr>
        <p:txBody>
          <a:bodyPr/>
          <a:lstStyle>
            <a:lvl1pPr>
              <a:defRPr/>
            </a:lvl1pPr>
          </a:lstStyle>
          <a:p>
            <a:pPr>
              <a:defRPr/>
            </a:pPr>
            <a:endParaRPr lang="en-US"/>
          </a:p>
        </p:txBody>
      </p:sp>
      <p:sp>
        <p:nvSpPr>
          <p:cNvPr id="8" name="Rectangle 1047"/>
          <p:cNvSpPr>
            <a:spLocks noGrp="1" noChangeArrowheads="1"/>
          </p:cNvSpPr>
          <p:nvPr>
            <p:ph type="ftr" sz="quarter" idx="11"/>
          </p:nvPr>
        </p:nvSpPr>
        <p:spPr>
          <a:ln/>
        </p:spPr>
        <p:txBody>
          <a:bodyPr/>
          <a:lstStyle>
            <a:lvl1pPr>
              <a:defRPr/>
            </a:lvl1pPr>
          </a:lstStyle>
          <a:p>
            <a:pPr>
              <a:defRPr/>
            </a:pPr>
            <a:endParaRPr lang="en-US"/>
          </a:p>
        </p:txBody>
      </p:sp>
      <p:sp>
        <p:nvSpPr>
          <p:cNvPr id="9" name="Rectangle 1048"/>
          <p:cNvSpPr>
            <a:spLocks noGrp="1" noChangeArrowheads="1"/>
          </p:cNvSpPr>
          <p:nvPr>
            <p:ph type="sldNum" sz="quarter" idx="12"/>
          </p:nvPr>
        </p:nvSpPr>
        <p:spPr>
          <a:ln/>
        </p:spPr>
        <p:txBody>
          <a:bodyPr/>
          <a:lstStyle>
            <a:lvl1pPr>
              <a:defRPr/>
            </a:lvl1pPr>
          </a:lstStyle>
          <a:p>
            <a:pPr>
              <a:defRPr/>
            </a:pPr>
            <a:fld id="{32DCB034-5FAD-4AD8-AA15-B6F023A863F4}" type="slidenum">
              <a:rPr lang="en-US"/>
              <a:pPr>
                <a:defRPr/>
              </a:pPr>
              <a:t>‹#›</a:t>
            </a:fld>
            <a:endParaRPr lang="en-US"/>
          </a:p>
        </p:txBody>
      </p:sp>
    </p:spTree>
    <p:extLst>
      <p:ext uri="{BB962C8B-B14F-4D97-AF65-F5344CB8AC3E}">
        <p14:creationId xmlns:p14="http://schemas.microsoft.com/office/powerpoint/2010/main" val="1987033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46"/>
          <p:cNvSpPr>
            <a:spLocks noGrp="1" noChangeArrowheads="1"/>
          </p:cNvSpPr>
          <p:nvPr>
            <p:ph type="dt" sz="half" idx="10"/>
          </p:nvPr>
        </p:nvSpPr>
        <p:spPr>
          <a:ln/>
        </p:spPr>
        <p:txBody>
          <a:bodyPr/>
          <a:lstStyle>
            <a:lvl1pPr>
              <a:defRPr/>
            </a:lvl1pPr>
          </a:lstStyle>
          <a:p>
            <a:pPr>
              <a:defRPr/>
            </a:pPr>
            <a:endParaRPr lang="en-US"/>
          </a:p>
        </p:txBody>
      </p:sp>
      <p:sp>
        <p:nvSpPr>
          <p:cNvPr id="4" name="Rectangle 1047"/>
          <p:cNvSpPr>
            <a:spLocks noGrp="1" noChangeArrowheads="1"/>
          </p:cNvSpPr>
          <p:nvPr>
            <p:ph type="ftr" sz="quarter" idx="11"/>
          </p:nvPr>
        </p:nvSpPr>
        <p:spPr>
          <a:ln/>
        </p:spPr>
        <p:txBody>
          <a:bodyPr/>
          <a:lstStyle>
            <a:lvl1pPr>
              <a:defRPr/>
            </a:lvl1pPr>
          </a:lstStyle>
          <a:p>
            <a:pPr>
              <a:defRPr/>
            </a:pPr>
            <a:endParaRPr lang="en-US"/>
          </a:p>
        </p:txBody>
      </p:sp>
      <p:sp>
        <p:nvSpPr>
          <p:cNvPr id="5" name="Rectangle 1048"/>
          <p:cNvSpPr>
            <a:spLocks noGrp="1" noChangeArrowheads="1"/>
          </p:cNvSpPr>
          <p:nvPr>
            <p:ph type="sldNum" sz="quarter" idx="12"/>
          </p:nvPr>
        </p:nvSpPr>
        <p:spPr>
          <a:ln/>
        </p:spPr>
        <p:txBody>
          <a:bodyPr/>
          <a:lstStyle>
            <a:lvl1pPr>
              <a:defRPr/>
            </a:lvl1pPr>
          </a:lstStyle>
          <a:p>
            <a:pPr>
              <a:defRPr/>
            </a:pPr>
            <a:fld id="{530DA328-45D7-4393-8B55-22212120EB63}" type="slidenum">
              <a:rPr lang="en-US"/>
              <a:pPr>
                <a:defRPr/>
              </a:pPr>
              <a:t>‹#›</a:t>
            </a:fld>
            <a:endParaRPr lang="en-US"/>
          </a:p>
        </p:txBody>
      </p:sp>
    </p:spTree>
    <p:extLst>
      <p:ext uri="{BB962C8B-B14F-4D97-AF65-F5344CB8AC3E}">
        <p14:creationId xmlns:p14="http://schemas.microsoft.com/office/powerpoint/2010/main" val="1283877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046"/>
          <p:cNvSpPr>
            <a:spLocks noGrp="1" noChangeArrowheads="1"/>
          </p:cNvSpPr>
          <p:nvPr>
            <p:ph type="dt" sz="half" idx="10"/>
          </p:nvPr>
        </p:nvSpPr>
        <p:spPr>
          <a:ln/>
        </p:spPr>
        <p:txBody>
          <a:bodyPr/>
          <a:lstStyle>
            <a:lvl1pPr>
              <a:defRPr/>
            </a:lvl1pPr>
          </a:lstStyle>
          <a:p>
            <a:pPr>
              <a:defRPr/>
            </a:pPr>
            <a:endParaRPr lang="en-US"/>
          </a:p>
        </p:txBody>
      </p:sp>
      <p:sp>
        <p:nvSpPr>
          <p:cNvPr id="3" name="Rectangle 1047"/>
          <p:cNvSpPr>
            <a:spLocks noGrp="1" noChangeArrowheads="1"/>
          </p:cNvSpPr>
          <p:nvPr>
            <p:ph type="ftr" sz="quarter" idx="11"/>
          </p:nvPr>
        </p:nvSpPr>
        <p:spPr>
          <a:ln/>
        </p:spPr>
        <p:txBody>
          <a:bodyPr/>
          <a:lstStyle>
            <a:lvl1pPr>
              <a:defRPr/>
            </a:lvl1pPr>
          </a:lstStyle>
          <a:p>
            <a:pPr>
              <a:defRPr/>
            </a:pPr>
            <a:endParaRPr lang="en-US"/>
          </a:p>
        </p:txBody>
      </p:sp>
      <p:sp>
        <p:nvSpPr>
          <p:cNvPr id="4" name="Rectangle 1048"/>
          <p:cNvSpPr>
            <a:spLocks noGrp="1" noChangeArrowheads="1"/>
          </p:cNvSpPr>
          <p:nvPr>
            <p:ph type="sldNum" sz="quarter" idx="12"/>
          </p:nvPr>
        </p:nvSpPr>
        <p:spPr>
          <a:ln/>
        </p:spPr>
        <p:txBody>
          <a:bodyPr/>
          <a:lstStyle>
            <a:lvl1pPr>
              <a:defRPr/>
            </a:lvl1pPr>
          </a:lstStyle>
          <a:p>
            <a:pPr>
              <a:defRPr/>
            </a:pPr>
            <a:fld id="{A5E51256-110C-434C-B98C-D2BAA8FBDCA6}" type="slidenum">
              <a:rPr lang="en-US"/>
              <a:pPr>
                <a:defRPr/>
              </a:pPr>
              <a:t>‹#›</a:t>
            </a:fld>
            <a:endParaRPr lang="en-US"/>
          </a:p>
        </p:txBody>
      </p:sp>
    </p:spTree>
    <p:extLst>
      <p:ext uri="{BB962C8B-B14F-4D97-AF65-F5344CB8AC3E}">
        <p14:creationId xmlns:p14="http://schemas.microsoft.com/office/powerpoint/2010/main" val="980377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46"/>
          <p:cNvSpPr>
            <a:spLocks noGrp="1" noChangeArrowheads="1"/>
          </p:cNvSpPr>
          <p:nvPr>
            <p:ph type="dt" sz="half" idx="10"/>
          </p:nvPr>
        </p:nvSpPr>
        <p:spPr>
          <a:ln/>
        </p:spPr>
        <p:txBody>
          <a:bodyPr/>
          <a:lstStyle>
            <a:lvl1pPr>
              <a:defRPr/>
            </a:lvl1pPr>
          </a:lstStyle>
          <a:p>
            <a:pPr>
              <a:defRPr/>
            </a:pPr>
            <a:endParaRPr lang="en-US"/>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a:p>
        </p:txBody>
      </p:sp>
      <p:sp>
        <p:nvSpPr>
          <p:cNvPr id="7" name="Rectangle 1048"/>
          <p:cNvSpPr>
            <a:spLocks noGrp="1" noChangeArrowheads="1"/>
          </p:cNvSpPr>
          <p:nvPr>
            <p:ph type="sldNum" sz="quarter" idx="12"/>
          </p:nvPr>
        </p:nvSpPr>
        <p:spPr>
          <a:ln/>
        </p:spPr>
        <p:txBody>
          <a:bodyPr/>
          <a:lstStyle>
            <a:lvl1pPr>
              <a:defRPr/>
            </a:lvl1pPr>
          </a:lstStyle>
          <a:p>
            <a:pPr>
              <a:defRPr/>
            </a:pPr>
            <a:fld id="{5F1C1D14-F53F-4602-8D00-A31E03A860F5}" type="slidenum">
              <a:rPr lang="en-US"/>
              <a:pPr>
                <a:defRPr/>
              </a:pPr>
              <a:t>‹#›</a:t>
            </a:fld>
            <a:endParaRPr lang="en-US"/>
          </a:p>
        </p:txBody>
      </p:sp>
    </p:spTree>
    <p:extLst>
      <p:ext uri="{BB962C8B-B14F-4D97-AF65-F5344CB8AC3E}">
        <p14:creationId xmlns:p14="http://schemas.microsoft.com/office/powerpoint/2010/main" val="344449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46"/>
          <p:cNvSpPr>
            <a:spLocks noGrp="1" noChangeArrowheads="1"/>
          </p:cNvSpPr>
          <p:nvPr>
            <p:ph type="dt" sz="half" idx="10"/>
          </p:nvPr>
        </p:nvSpPr>
        <p:spPr>
          <a:ln/>
        </p:spPr>
        <p:txBody>
          <a:bodyPr/>
          <a:lstStyle>
            <a:lvl1pPr>
              <a:defRPr/>
            </a:lvl1pPr>
          </a:lstStyle>
          <a:p>
            <a:pPr>
              <a:defRPr/>
            </a:pPr>
            <a:endParaRPr lang="en-US"/>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a:p>
        </p:txBody>
      </p:sp>
      <p:sp>
        <p:nvSpPr>
          <p:cNvPr id="7" name="Rectangle 1048"/>
          <p:cNvSpPr>
            <a:spLocks noGrp="1" noChangeArrowheads="1"/>
          </p:cNvSpPr>
          <p:nvPr>
            <p:ph type="sldNum" sz="quarter" idx="12"/>
          </p:nvPr>
        </p:nvSpPr>
        <p:spPr>
          <a:ln/>
        </p:spPr>
        <p:txBody>
          <a:bodyPr/>
          <a:lstStyle>
            <a:lvl1pPr>
              <a:defRPr/>
            </a:lvl1pPr>
          </a:lstStyle>
          <a:p>
            <a:pPr>
              <a:defRPr/>
            </a:pPr>
            <a:fld id="{54E1F275-967E-4FCE-ABE4-3833B08B6B50}" type="slidenum">
              <a:rPr lang="en-US"/>
              <a:pPr>
                <a:defRPr/>
              </a:pPr>
              <a:t>‹#›</a:t>
            </a:fld>
            <a:endParaRPr lang="en-US"/>
          </a:p>
        </p:txBody>
      </p:sp>
    </p:spTree>
    <p:extLst>
      <p:ext uri="{BB962C8B-B14F-4D97-AF65-F5344CB8AC3E}">
        <p14:creationId xmlns:p14="http://schemas.microsoft.com/office/powerpoint/2010/main" val="4005567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46"/>
          <p:cNvSpPr>
            <a:spLocks noGrp="1" noChangeArrowheads="1"/>
          </p:cNvSpPr>
          <p:nvPr>
            <p:ph type="dt" sz="half" idx="10"/>
          </p:nvPr>
        </p:nvSpPr>
        <p:spPr>
          <a:ln/>
        </p:spPr>
        <p:txBody>
          <a:bodyPr/>
          <a:lstStyle>
            <a:lvl1pPr>
              <a:defRPr/>
            </a:lvl1pPr>
          </a:lstStyle>
          <a:p>
            <a:pPr>
              <a:defRPr/>
            </a:pPr>
            <a:endParaRPr lang="en-US"/>
          </a:p>
        </p:txBody>
      </p:sp>
      <p:sp>
        <p:nvSpPr>
          <p:cNvPr id="5" name="Rectangle 1047"/>
          <p:cNvSpPr>
            <a:spLocks noGrp="1" noChangeArrowheads="1"/>
          </p:cNvSpPr>
          <p:nvPr>
            <p:ph type="ftr" sz="quarter" idx="11"/>
          </p:nvPr>
        </p:nvSpPr>
        <p:spPr>
          <a:ln/>
        </p:spPr>
        <p:txBody>
          <a:bodyPr/>
          <a:lstStyle>
            <a:lvl1pPr>
              <a:defRPr/>
            </a:lvl1pPr>
          </a:lstStyle>
          <a:p>
            <a:pPr>
              <a:defRPr/>
            </a:pPr>
            <a:endParaRPr lang="en-US"/>
          </a:p>
        </p:txBody>
      </p:sp>
      <p:sp>
        <p:nvSpPr>
          <p:cNvPr id="6" name="Rectangle 1048"/>
          <p:cNvSpPr>
            <a:spLocks noGrp="1" noChangeArrowheads="1"/>
          </p:cNvSpPr>
          <p:nvPr>
            <p:ph type="sldNum" sz="quarter" idx="12"/>
          </p:nvPr>
        </p:nvSpPr>
        <p:spPr>
          <a:ln/>
        </p:spPr>
        <p:txBody>
          <a:bodyPr/>
          <a:lstStyle>
            <a:lvl1pPr>
              <a:defRPr/>
            </a:lvl1pPr>
          </a:lstStyle>
          <a:p>
            <a:pPr>
              <a:defRPr/>
            </a:pPr>
            <a:fld id="{8D18FD64-52BC-4899-8F04-C5DB224F3940}" type="slidenum">
              <a:rPr lang="en-US"/>
              <a:pPr>
                <a:defRPr/>
              </a:pPr>
              <a:t>‹#›</a:t>
            </a:fld>
            <a:endParaRPr lang="en-US"/>
          </a:p>
        </p:txBody>
      </p:sp>
    </p:spTree>
    <p:extLst>
      <p:ext uri="{BB962C8B-B14F-4D97-AF65-F5344CB8AC3E}">
        <p14:creationId xmlns:p14="http://schemas.microsoft.com/office/powerpoint/2010/main" val="2117419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350" y="76200"/>
            <a:ext cx="16954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76200"/>
            <a:ext cx="49339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46"/>
          <p:cNvSpPr>
            <a:spLocks noGrp="1" noChangeArrowheads="1"/>
          </p:cNvSpPr>
          <p:nvPr>
            <p:ph type="dt" sz="half" idx="10"/>
          </p:nvPr>
        </p:nvSpPr>
        <p:spPr>
          <a:ln/>
        </p:spPr>
        <p:txBody>
          <a:bodyPr/>
          <a:lstStyle>
            <a:lvl1pPr>
              <a:defRPr/>
            </a:lvl1pPr>
          </a:lstStyle>
          <a:p>
            <a:pPr>
              <a:defRPr/>
            </a:pPr>
            <a:endParaRPr lang="en-US"/>
          </a:p>
        </p:txBody>
      </p:sp>
      <p:sp>
        <p:nvSpPr>
          <p:cNvPr id="5" name="Rectangle 1047"/>
          <p:cNvSpPr>
            <a:spLocks noGrp="1" noChangeArrowheads="1"/>
          </p:cNvSpPr>
          <p:nvPr>
            <p:ph type="ftr" sz="quarter" idx="11"/>
          </p:nvPr>
        </p:nvSpPr>
        <p:spPr>
          <a:ln/>
        </p:spPr>
        <p:txBody>
          <a:bodyPr/>
          <a:lstStyle>
            <a:lvl1pPr>
              <a:defRPr/>
            </a:lvl1pPr>
          </a:lstStyle>
          <a:p>
            <a:pPr>
              <a:defRPr/>
            </a:pPr>
            <a:endParaRPr lang="en-US"/>
          </a:p>
        </p:txBody>
      </p:sp>
      <p:sp>
        <p:nvSpPr>
          <p:cNvPr id="6" name="Rectangle 1048"/>
          <p:cNvSpPr>
            <a:spLocks noGrp="1" noChangeArrowheads="1"/>
          </p:cNvSpPr>
          <p:nvPr>
            <p:ph type="sldNum" sz="quarter" idx="12"/>
          </p:nvPr>
        </p:nvSpPr>
        <p:spPr>
          <a:ln/>
        </p:spPr>
        <p:txBody>
          <a:bodyPr/>
          <a:lstStyle>
            <a:lvl1pPr>
              <a:defRPr/>
            </a:lvl1pPr>
          </a:lstStyle>
          <a:p>
            <a:pPr>
              <a:defRPr/>
            </a:pPr>
            <a:fld id="{3DEF10A1-3BBD-402C-808C-A4CFA8763FC6}" type="slidenum">
              <a:rPr lang="en-US"/>
              <a:pPr>
                <a:defRPr/>
              </a:pPr>
              <a:t>‹#›</a:t>
            </a:fld>
            <a:endParaRPr lang="en-US"/>
          </a:p>
        </p:txBody>
      </p:sp>
    </p:spTree>
    <p:extLst>
      <p:ext uri="{BB962C8B-B14F-4D97-AF65-F5344CB8AC3E}">
        <p14:creationId xmlns:p14="http://schemas.microsoft.com/office/powerpoint/2010/main" val="2145786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67818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219200"/>
            <a:ext cx="67818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43000" y="3657600"/>
            <a:ext cx="67818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6"/>
          <p:cNvSpPr>
            <a:spLocks noGrp="1" noChangeArrowheads="1"/>
          </p:cNvSpPr>
          <p:nvPr>
            <p:ph type="dt" sz="half" idx="10"/>
          </p:nvPr>
        </p:nvSpPr>
        <p:spPr>
          <a:ln/>
        </p:spPr>
        <p:txBody>
          <a:bodyPr/>
          <a:lstStyle>
            <a:lvl1pPr>
              <a:defRPr/>
            </a:lvl1pPr>
          </a:lstStyle>
          <a:p>
            <a:pPr>
              <a:defRPr/>
            </a:pPr>
            <a:endParaRPr lang="en-US"/>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a:p>
        </p:txBody>
      </p:sp>
      <p:sp>
        <p:nvSpPr>
          <p:cNvPr id="7" name="Rectangle 1048"/>
          <p:cNvSpPr>
            <a:spLocks noGrp="1" noChangeArrowheads="1"/>
          </p:cNvSpPr>
          <p:nvPr>
            <p:ph type="sldNum" sz="quarter" idx="12"/>
          </p:nvPr>
        </p:nvSpPr>
        <p:spPr>
          <a:ln/>
        </p:spPr>
        <p:txBody>
          <a:bodyPr/>
          <a:lstStyle>
            <a:lvl1pPr>
              <a:defRPr/>
            </a:lvl1pPr>
          </a:lstStyle>
          <a:p>
            <a:pPr>
              <a:defRPr/>
            </a:pPr>
            <a:fld id="{52CFBBBD-325F-4F24-A217-36E7A2C2FBB1}" type="slidenum">
              <a:rPr lang="en-US"/>
              <a:pPr>
                <a:defRPr/>
              </a:pPr>
              <a:t>‹#›</a:t>
            </a:fld>
            <a:endParaRPr lang="en-US"/>
          </a:p>
        </p:txBody>
      </p:sp>
    </p:spTree>
    <p:extLst>
      <p:ext uri="{BB962C8B-B14F-4D97-AF65-F5344CB8AC3E}">
        <p14:creationId xmlns:p14="http://schemas.microsoft.com/office/powerpoint/2010/main" val="3904440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5248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9329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71438"/>
            <a:ext cx="1676400"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050"/>
          <p:cNvSpPr>
            <a:spLocks noGrp="1" noChangeArrowheads="1"/>
          </p:cNvSpPr>
          <p:nvPr>
            <p:ph type="ctrTitle"/>
          </p:nvPr>
        </p:nvSpPr>
        <p:spPr>
          <a:xfrm>
            <a:off x="685800" y="2819400"/>
            <a:ext cx="7772400" cy="2057400"/>
          </a:xfrm>
        </p:spPr>
        <p:txBody>
          <a:bodyPr/>
          <a:lstStyle>
            <a:lvl1pPr algn="ctr">
              <a:defRPr sz="4800"/>
            </a:lvl1pPr>
          </a:lstStyle>
          <a:p>
            <a:pPr lvl="0"/>
            <a:r>
              <a:rPr lang="en-US" noProof="0" smtClean="0"/>
              <a:t>Click to edit Master title style</a:t>
            </a:r>
          </a:p>
        </p:txBody>
      </p:sp>
      <p:sp>
        <p:nvSpPr>
          <p:cNvPr id="37891" name="Rectangle 2051"/>
          <p:cNvSpPr>
            <a:spLocks noGrp="1" noChangeArrowheads="1"/>
          </p:cNvSpPr>
          <p:nvPr>
            <p:ph type="subTitle" idx="1"/>
          </p:nvPr>
        </p:nvSpPr>
        <p:spPr>
          <a:xfrm>
            <a:off x="1219200" y="5029200"/>
            <a:ext cx="6400800" cy="914400"/>
          </a:xfrm>
        </p:spPr>
        <p:txBody>
          <a:bodyPr/>
          <a:lstStyle>
            <a:lvl1pPr marL="0" indent="0" algn="ctr">
              <a:buFontTx/>
              <a:buNone/>
              <a:defRPr sz="2400"/>
            </a:lvl1pPr>
          </a:lstStyle>
          <a:p>
            <a:pPr lvl="0"/>
            <a:r>
              <a:rPr lang="en-US" noProof="0" smtClean="0"/>
              <a:t>Click to edit Master subtitle style</a:t>
            </a:r>
          </a:p>
        </p:txBody>
      </p:sp>
      <p:sp>
        <p:nvSpPr>
          <p:cNvPr id="5" name="Rectangle 2064"/>
          <p:cNvSpPr>
            <a:spLocks noGrp="1" noChangeArrowheads="1"/>
          </p:cNvSpPr>
          <p:nvPr>
            <p:ph type="dt" sz="half" idx="10"/>
          </p:nvPr>
        </p:nvSpPr>
        <p:spPr>
          <a:xfrm>
            <a:off x="381000" y="6248400"/>
            <a:ext cx="1905000" cy="381000"/>
          </a:xfrm>
        </p:spPr>
        <p:txBody>
          <a:bodyPr anchor="b"/>
          <a:lstStyle>
            <a:lvl1pPr>
              <a:defRPr kumimoji="0">
                <a:solidFill>
                  <a:srgbClr val="000000"/>
                </a:solidFill>
                <a:latin typeface="+mn-lt"/>
              </a:defRPr>
            </a:lvl1pPr>
          </a:lstStyle>
          <a:p>
            <a:pPr>
              <a:defRPr/>
            </a:pPr>
            <a:endParaRPr lang="en-US"/>
          </a:p>
        </p:txBody>
      </p:sp>
      <p:sp>
        <p:nvSpPr>
          <p:cNvPr id="6" name="Rectangle 2065"/>
          <p:cNvSpPr>
            <a:spLocks noGrp="1" noChangeArrowheads="1"/>
          </p:cNvSpPr>
          <p:nvPr>
            <p:ph type="ftr" sz="quarter" idx="11"/>
          </p:nvPr>
        </p:nvSpPr>
        <p:spPr>
          <a:xfrm>
            <a:off x="3124200" y="6248400"/>
            <a:ext cx="2895600" cy="381000"/>
          </a:xfrm>
        </p:spPr>
        <p:txBody>
          <a:bodyPr anchor="b"/>
          <a:lstStyle>
            <a:lvl1pPr>
              <a:defRPr kumimoji="0">
                <a:solidFill>
                  <a:srgbClr val="000000"/>
                </a:solidFill>
                <a:latin typeface="+mn-lt"/>
              </a:defRPr>
            </a:lvl1pPr>
          </a:lstStyle>
          <a:p>
            <a:pPr>
              <a:defRPr/>
            </a:pPr>
            <a:endParaRPr lang="en-US"/>
          </a:p>
        </p:txBody>
      </p:sp>
      <p:sp>
        <p:nvSpPr>
          <p:cNvPr id="7" name="Rectangle 2066"/>
          <p:cNvSpPr>
            <a:spLocks noGrp="1" noChangeArrowheads="1"/>
          </p:cNvSpPr>
          <p:nvPr>
            <p:ph type="sldNum" sz="quarter" idx="12"/>
          </p:nvPr>
        </p:nvSpPr>
        <p:spPr>
          <a:xfrm>
            <a:off x="6858000" y="6248400"/>
            <a:ext cx="1905000" cy="381000"/>
          </a:xfrm>
        </p:spPr>
        <p:txBody>
          <a:bodyPr anchor="b"/>
          <a:lstStyle>
            <a:lvl1pPr>
              <a:defRPr kumimoji="0">
                <a:solidFill>
                  <a:srgbClr val="000000"/>
                </a:solidFill>
                <a:latin typeface="+mn-lt"/>
              </a:defRPr>
            </a:lvl1pPr>
          </a:lstStyle>
          <a:p>
            <a:pPr>
              <a:defRPr/>
            </a:pPr>
            <a:fld id="{D7433141-D1A5-49FE-8C37-A924B8CDFF5C}" type="slidenum">
              <a:rPr lang="en-US"/>
              <a:pPr>
                <a:defRPr/>
              </a:pPr>
              <a:t>‹#›</a:t>
            </a:fld>
            <a:endParaRPr lang="en-US"/>
          </a:p>
        </p:txBody>
      </p:sp>
    </p:spTree>
    <p:extLst>
      <p:ext uri="{BB962C8B-B14F-4D97-AF65-F5344CB8AC3E}">
        <p14:creationId xmlns:p14="http://schemas.microsoft.com/office/powerpoint/2010/main" val="262481834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71438"/>
            <a:ext cx="15240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52600" y="76200"/>
            <a:ext cx="6096000" cy="10668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752600" y="1219200"/>
            <a:ext cx="67818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DF12A5BE-8464-41E6-AC09-3E4AF53FBB52}" type="slidenum">
              <a:rPr lang="en-US">
                <a:solidFill>
                  <a:prstClr val="black"/>
                </a:solidFill>
              </a:rPr>
              <a:pPr>
                <a:defRPr/>
              </a:pPr>
              <a:t>‹#›</a:t>
            </a:fld>
            <a:endParaRPr lang="en-US">
              <a:solidFill>
                <a:prstClr val="black"/>
              </a:solidFill>
            </a:endParaRPr>
          </a:p>
        </p:txBody>
      </p:sp>
      <p:sp>
        <p:nvSpPr>
          <p:cNvPr id="8" name="Title 1"/>
          <p:cNvSpPr txBox="1">
            <a:spLocks/>
          </p:cNvSpPr>
          <p:nvPr userDrawn="1"/>
        </p:nvSpPr>
        <p:spPr bwMode="auto">
          <a:xfrm>
            <a:off x="8043333" y="228600"/>
            <a:ext cx="98213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Franklin Gothic Medium" pitchFamily="34" charset="0"/>
              </a:defRPr>
            </a:lvl2pPr>
            <a:lvl3pPr algn="l" rtl="0" eaLnBrk="0" fontAlgn="base" hangingPunct="0">
              <a:spcBef>
                <a:spcPct val="0"/>
              </a:spcBef>
              <a:spcAft>
                <a:spcPct val="0"/>
              </a:spcAft>
              <a:defRPr sz="3600">
                <a:solidFill>
                  <a:srgbClr val="000000"/>
                </a:solidFill>
                <a:latin typeface="Franklin Gothic Medium" pitchFamily="34" charset="0"/>
              </a:defRPr>
            </a:lvl3pPr>
            <a:lvl4pPr algn="l" rtl="0" eaLnBrk="0" fontAlgn="base" hangingPunct="0">
              <a:spcBef>
                <a:spcPct val="0"/>
              </a:spcBef>
              <a:spcAft>
                <a:spcPct val="0"/>
              </a:spcAft>
              <a:defRPr sz="3600">
                <a:solidFill>
                  <a:srgbClr val="000000"/>
                </a:solidFill>
                <a:latin typeface="Franklin Gothic Medium" pitchFamily="34" charset="0"/>
              </a:defRPr>
            </a:lvl4pPr>
            <a:lvl5pPr algn="l" rtl="0" eaLnBrk="0" fontAlgn="base" hangingPunct="0">
              <a:spcBef>
                <a:spcPct val="0"/>
              </a:spcBef>
              <a:spcAft>
                <a:spcPct val="0"/>
              </a:spcAft>
              <a:defRPr sz="3600">
                <a:solidFill>
                  <a:srgbClr val="000000"/>
                </a:solidFill>
                <a:latin typeface="Franklin Gothic Medium" pitchFamily="34" charset="0"/>
              </a:defRPr>
            </a:lvl5pPr>
            <a:lvl6pPr marL="457200" algn="l" rtl="0" fontAlgn="base">
              <a:spcBef>
                <a:spcPct val="0"/>
              </a:spcBef>
              <a:spcAft>
                <a:spcPct val="0"/>
              </a:spcAft>
              <a:defRPr sz="3600">
                <a:solidFill>
                  <a:srgbClr val="000000"/>
                </a:solidFill>
                <a:latin typeface="Garamond" pitchFamily="18" charset="0"/>
              </a:defRPr>
            </a:lvl6pPr>
            <a:lvl7pPr marL="914400" algn="l" rtl="0" fontAlgn="base">
              <a:spcBef>
                <a:spcPct val="0"/>
              </a:spcBef>
              <a:spcAft>
                <a:spcPct val="0"/>
              </a:spcAft>
              <a:defRPr sz="3600">
                <a:solidFill>
                  <a:srgbClr val="000000"/>
                </a:solidFill>
                <a:latin typeface="Garamond" pitchFamily="18" charset="0"/>
              </a:defRPr>
            </a:lvl7pPr>
            <a:lvl8pPr marL="1371600" algn="l" rtl="0" fontAlgn="base">
              <a:spcBef>
                <a:spcPct val="0"/>
              </a:spcBef>
              <a:spcAft>
                <a:spcPct val="0"/>
              </a:spcAft>
              <a:defRPr sz="3600">
                <a:solidFill>
                  <a:srgbClr val="000000"/>
                </a:solidFill>
                <a:latin typeface="Garamond" pitchFamily="18" charset="0"/>
              </a:defRPr>
            </a:lvl8pPr>
            <a:lvl9pPr marL="1828800" algn="l" rtl="0" fontAlgn="base">
              <a:spcBef>
                <a:spcPct val="0"/>
              </a:spcBef>
              <a:spcAft>
                <a:spcPct val="0"/>
              </a:spcAft>
              <a:defRPr sz="3600">
                <a:solidFill>
                  <a:srgbClr val="000000"/>
                </a:solidFill>
                <a:latin typeface="Garamond" pitchFamily="18" charset="0"/>
              </a:defRPr>
            </a:lvl9pPr>
          </a:lstStyle>
          <a:p>
            <a:endParaRPr lang="en-US" sz="1100" kern="0" dirty="0"/>
          </a:p>
        </p:txBody>
      </p:sp>
    </p:spTree>
    <p:extLst>
      <p:ext uri="{BB962C8B-B14F-4D97-AF65-F5344CB8AC3E}">
        <p14:creationId xmlns:p14="http://schemas.microsoft.com/office/powerpoint/2010/main" val="353937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1048"/>
          <p:cNvSpPr>
            <a:spLocks noGrp="1" noChangeArrowheads="1"/>
          </p:cNvSpPr>
          <p:nvPr>
            <p:ph type="sldNum" sz="quarter" idx="12"/>
          </p:nvPr>
        </p:nvSpPr>
        <p:spPr>
          <a:ln/>
        </p:spPr>
        <p:txBody>
          <a:bodyPr/>
          <a:lstStyle>
            <a:lvl1pPr>
              <a:defRPr/>
            </a:lvl1pPr>
          </a:lstStyle>
          <a:p>
            <a:pPr>
              <a:defRPr/>
            </a:pPr>
            <a:fld id="{A32CC7EF-4A4D-402D-AF08-4B01CF2E60A0}"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978587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219200"/>
            <a:ext cx="33147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219200"/>
            <a:ext cx="33147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1048"/>
          <p:cNvSpPr>
            <a:spLocks noGrp="1" noChangeArrowheads="1"/>
          </p:cNvSpPr>
          <p:nvPr>
            <p:ph type="sldNum" sz="quarter" idx="12"/>
          </p:nvPr>
        </p:nvSpPr>
        <p:spPr>
          <a:ln/>
        </p:spPr>
        <p:txBody>
          <a:bodyPr/>
          <a:lstStyle>
            <a:lvl1pPr>
              <a:defRPr/>
            </a:lvl1pPr>
          </a:lstStyle>
          <a:p>
            <a:pPr>
              <a:defRPr/>
            </a:pPr>
            <a:fld id="{2E005483-A364-402B-8FCB-FC6022280EF6}"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047372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8"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9" name="Rectangle 1048"/>
          <p:cNvSpPr>
            <a:spLocks noGrp="1" noChangeArrowheads="1"/>
          </p:cNvSpPr>
          <p:nvPr>
            <p:ph type="sldNum" sz="quarter" idx="12"/>
          </p:nvPr>
        </p:nvSpPr>
        <p:spPr>
          <a:ln/>
        </p:spPr>
        <p:txBody>
          <a:bodyPr/>
          <a:lstStyle>
            <a:lvl1pPr>
              <a:defRPr/>
            </a:lvl1pPr>
          </a:lstStyle>
          <a:p>
            <a:pPr>
              <a:defRPr/>
            </a:pPr>
            <a:fld id="{32DCB034-5FAD-4AD8-AA15-B6F023A863F4}"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42203826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4"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5" name="Rectangle 1048"/>
          <p:cNvSpPr>
            <a:spLocks noGrp="1" noChangeArrowheads="1"/>
          </p:cNvSpPr>
          <p:nvPr>
            <p:ph type="sldNum" sz="quarter" idx="12"/>
          </p:nvPr>
        </p:nvSpPr>
        <p:spPr>
          <a:ln/>
        </p:spPr>
        <p:txBody>
          <a:bodyPr/>
          <a:lstStyle>
            <a:lvl1pPr>
              <a:defRPr/>
            </a:lvl1pPr>
          </a:lstStyle>
          <a:p>
            <a:pPr>
              <a:defRPr/>
            </a:pPr>
            <a:fld id="{530DA328-45D7-4393-8B55-22212120EB63}"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3022958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3"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4" name="Rectangle 1048"/>
          <p:cNvSpPr>
            <a:spLocks noGrp="1" noChangeArrowheads="1"/>
          </p:cNvSpPr>
          <p:nvPr>
            <p:ph type="sldNum" sz="quarter" idx="12"/>
          </p:nvPr>
        </p:nvSpPr>
        <p:spPr>
          <a:ln/>
        </p:spPr>
        <p:txBody>
          <a:bodyPr/>
          <a:lstStyle>
            <a:lvl1pPr>
              <a:defRPr/>
            </a:lvl1pPr>
          </a:lstStyle>
          <a:p>
            <a:pPr>
              <a:defRPr/>
            </a:pPr>
            <a:fld id="{A5E51256-110C-434C-B98C-D2BAA8FBDCA6}"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9066638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1048"/>
          <p:cNvSpPr>
            <a:spLocks noGrp="1" noChangeArrowheads="1"/>
          </p:cNvSpPr>
          <p:nvPr>
            <p:ph type="sldNum" sz="quarter" idx="12"/>
          </p:nvPr>
        </p:nvSpPr>
        <p:spPr>
          <a:ln/>
        </p:spPr>
        <p:txBody>
          <a:bodyPr/>
          <a:lstStyle>
            <a:lvl1pPr>
              <a:defRPr/>
            </a:lvl1pPr>
          </a:lstStyle>
          <a:p>
            <a:pPr>
              <a:defRPr/>
            </a:pPr>
            <a:fld id="{5F1C1D14-F53F-4602-8D00-A31E03A860F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304160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1048"/>
          <p:cNvSpPr>
            <a:spLocks noGrp="1" noChangeArrowheads="1"/>
          </p:cNvSpPr>
          <p:nvPr>
            <p:ph type="sldNum" sz="quarter" idx="12"/>
          </p:nvPr>
        </p:nvSpPr>
        <p:spPr>
          <a:ln/>
        </p:spPr>
        <p:txBody>
          <a:bodyPr/>
          <a:lstStyle>
            <a:lvl1pPr>
              <a:defRPr/>
            </a:lvl1pPr>
          </a:lstStyle>
          <a:p>
            <a:pPr>
              <a:defRPr/>
            </a:pPr>
            <a:fld id="{54E1F275-967E-4FCE-ABE4-3833B08B6B50}"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506337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1048"/>
          <p:cNvSpPr>
            <a:spLocks noGrp="1" noChangeArrowheads="1"/>
          </p:cNvSpPr>
          <p:nvPr>
            <p:ph type="sldNum" sz="quarter" idx="12"/>
          </p:nvPr>
        </p:nvSpPr>
        <p:spPr>
          <a:ln/>
        </p:spPr>
        <p:txBody>
          <a:bodyPr/>
          <a:lstStyle>
            <a:lvl1pPr>
              <a:defRPr/>
            </a:lvl1pPr>
          </a:lstStyle>
          <a:p>
            <a:pPr>
              <a:defRPr/>
            </a:pPr>
            <a:fld id="{8D18FD64-52BC-4899-8F04-C5DB224F3940}"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67906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350" y="76200"/>
            <a:ext cx="16954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76200"/>
            <a:ext cx="49339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1048"/>
          <p:cNvSpPr>
            <a:spLocks noGrp="1" noChangeArrowheads="1"/>
          </p:cNvSpPr>
          <p:nvPr>
            <p:ph type="sldNum" sz="quarter" idx="12"/>
          </p:nvPr>
        </p:nvSpPr>
        <p:spPr>
          <a:ln/>
        </p:spPr>
        <p:txBody>
          <a:bodyPr/>
          <a:lstStyle>
            <a:lvl1pPr>
              <a:defRPr/>
            </a:lvl1pPr>
          </a:lstStyle>
          <a:p>
            <a:pPr>
              <a:defRPr/>
            </a:pPr>
            <a:fld id="{3DEF10A1-3BBD-402C-808C-A4CFA8763FC6}"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0952407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67818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219200"/>
            <a:ext cx="67818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43000" y="3657600"/>
            <a:ext cx="67818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104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1048"/>
          <p:cNvSpPr>
            <a:spLocks noGrp="1" noChangeArrowheads="1"/>
          </p:cNvSpPr>
          <p:nvPr>
            <p:ph type="sldNum" sz="quarter" idx="12"/>
          </p:nvPr>
        </p:nvSpPr>
        <p:spPr>
          <a:ln/>
        </p:spPr>
        <p:txBody>
          <a:bodyPr/>
          <a:lstStyle>
            <a:lvl1pPr>
              <a:defRPr/>
            </a:lvl1pPr>
          </a:lstStyle>
          <a:p>
            <a:pPr>
              <a:defRPr/>
            </a:pPr>
            <a:fld id="{52CFBBBD-325F-4F24-A217-36E7A2C2FBB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920235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1143000" y="76200"/>
            <a:ext cx="6781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1027"/>
          <p:cNvSpPr>
            <a:spLocks noGrp="1" noChangeArrowheads="1"/>
          </p:cNvSpPr>
          <p:nvPr>
            <p:ph type="body" idx="1"/>
          </p:nvPr>
        </p:nvSpPr>
        <p:spPr bwMode="auto">
          <a:xfrm>
            <a:off x="1143000" y="1219200"/>
            <a:ext cx="67818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86" name="Rectangle 1046"/>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1" sz="1400"/>
            </a:lvl1pPr>
          </a:lstStyle>
          <a:p>
            <a:pPr>
              <a:defRPr/>
            </a:pPr>
            <a:endParaRPr lang="en-US"/>
          </a:p>
        </p:txBody>
      </p:sp>
      <p:sp>
        <p:nvSpPr>
          <p:cNvPr id="36887" name="Rectangle 104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kumimoji="1" sz="1400"/>
            </a:lvl1pPr>
          </a:lstStyle>
          <a:p>
            <a:pPr>
              <a:defRPr/>
            </a:pPr>
            <a:endParaRPr lang="en-US"/>
          </a:p>
        </p:txBody>
      </p:sp>
      <p:sp>
        <p:nvSpPr>
          <p:cNvPr id="36888" name="Rectangle 1048"/>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kumimoji="1" sz="1400"/>
            </a:lvl1pPr>
          </a:lstStyle>
          <a:p>
            <a:pPr>
              <a:defRPr/>
            </a:pPr>
            <a:fld id="{CCADD170-3B73-42FC-AB28-8477BDFAD71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49" r:id="rId1"/>
    <p:sldLayoutId id="2147483850"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64" r:id="rId13"/>
    <p:sldLayoutId id="2147483865" r:id="rId14"/>
  </p:sldLayoutIdLst>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Franklin Gothic Medium" pitchFamily="34" charset="0"/>
        </a:defRPr>
      </a:lvl2pPr>
      <a:lvl3pPr algn="l" rtl="0" eaLnBrk="0" fontAlgn="base" hangingPunct="0">
        <a:spcBef>
          <a:spcPct val="0"/>
        </a:spcBef>
        <a:spcAft>
          <a:spcPct val="0"/>
        </a:spcAft>
        <a:defRPr sz="3600">
          <a:solidFill>
            <a:srgbClr val="000000"/>
          </a:solidFill>
          <a:latin typeface="Franklin Gothic Medium" pitchFamily="34" charset="0"/>
        </a:defRPr>
      </a:lvl3pPr>
      <a:lvl4pPr algn="l" rtl="0" eaLnBrk="0" fontAlgn="base" hangingPunct="0">
        <a:spcBef>
          <a:spcPct val="0"/>
        </a:spcBef>
        <a:spcAft>
          <a:spcPct val="0"/>
        </a:spcAft>
        <a:defRPr sz="3600">
          <a:solidFill>
            <a:srgbClr val="000000"/>
          </a:solidFill>
          <a:latin typeface="Franklin Gothic Medium" pitchFamily="34" charset="0"/>
        </a:defRPr>
      </a:lvl4pPr>
      <a:lvl5pPr algn="l" rtl="0" eaLnBrk="0" fontAlgn="base" hangingPunct="0">
        <a:spcBef>
          <a:spcPct val="0"/>
        </a:spcBef>
        <a:spcAft>
          <a:spcPct val="0"/>
        </a:spcAft>
        <a:defRPr sz="3600">
          <a:solidFill>
            <a:srgbClr val="000000"/>
          </a:solidFill>
          <a:latin typeface="Franklin Gothic Medium" pitchFamily="34" charset="0"/>
        </a:defRPr>
      </a:lvl5pPr>
      <a:lvl6pPr marL="457200" algn="l" rtl="0" fontAlgn="base">
        <a:spcBef>
          <a:spcPct val="0"/>
        </a:spcBef>
        <a:spcAft>
          <a:spcPct val="0"/>
        </a:spcAft>
        <a:defRPr sz="3600">
          <a:solidFill>
            <a:srgbClr val="000000"/>
          </a:solidFill>
          <a:latin typeface="Garamond" pitchFamily="18" charset="0"/>
        </a:defRPr>
      </a:lvl6pPr>
      <a:lvl7pPr marL="914400" algn="l" rtl="0" fontAlgn="base">
        <a:spcBef>
          <a:spcPct val="0"/>
        </a:spcBef>
        <a:spcAft>
          <a:spcPct val="0"/>
        </a:spcAft>
        <a:defRPr sz="3600">
          <a:solidFill>
            <a:srgbClr val="000000"/>
          </a:solidFill>
          <a:latin typeface="Garamond" pitchFamily="18" charset="0"/>
        </a:defRPr>
      </a:lvl7pPr>
      <a:lvl8pPr marL="1371600" algn="l" rtl="0" fontAlgn="base">
        <a:spcBef>
          <a:spcPct val="0"/>
        </a:spcBef>
        <a:spcAft>
          <a:spcPct val="0"/>
        </a:spcAft>
        <a:defRPr sz="3600">
          <a:solidFill>
            <a:srgbClr val="000000"/>
          </a:solidFill>
          <a:latin typeface="Garamond" pitchFamily="18" charset="0"/>
        </a:defRPr>
      </a:lvl8pPr>
      <a:lvl9pPr marL="1828800" algn="l" rtl="0" fontAlgn="base">
        <a:spcBef>
          <a:spcPct val="0"/>
        </a:spcBef>
        <a:spcAft>
          <a:spcPct val="0"/>
        </a:spcAft>
        <a:defRPr sz="3600">
          <a:solidFill>
            <a:srgbClr val="000000"/>
          </a:solidFill>
          <a:latin typeface="Garamond" pitchFamily="18"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600">
          <a:solidFill>
            <a:srgbClr val="000000"/>
          </a:solidFill>
          <a:latin typeface="+mn-lt"/>
        </a:defRPr>
      </a:lvl2pPr>
      <a:lvl3pPr marL="1143000" indent="-228600" algn="l" rtl="0" eaLnBrk="0" fontAlgn="base" hangingPunct="0">
        <a:spcBef>
          <a:spcPct val="20000"/>
        </a:spcBef>
        <a:spcAft>
          <a:spcPct val="0"/>
        </a:spcAft>
        <a:buClr>
          <a:schemeClr val="tx1"/>
        </a:buClr>
        <a:buChar char="•"/>
        <a:defRPr sz="2400">
          <a:solidFill>
            <a:srgbClr val="000000"/>
          </a:solidFill>
          <a:latin typeface="+mn-lt"/>
        </a:defRPr>
      </a:lvl3pPr>
      <a:lvl4pPr marL="1600200" indent="-228600" algn="l" rtl="0" eaLnBrk="0" fontAlgn="base" hangingPunct="0">
        <a:spcBef>
          <a:spcPct val="20000"/>
        </a:spcBef>
        <a:spcAft>
          <a:spcPct val="0"/>
        </a:spcAft>
        <a:buClr>
          <a:schemeClr val="tx1"/>
        </a:buClr>
        <a:buChar char="•"/>
        <a:defRPr sz="2000">
          <a:solidFill>
            <a:srgbClr val="000000"/>
          </a:solidFill>
          <a:latin typeface="+mn-lt"/>
        </a:defRPr>
      </a:lvl4pPr>
      <a:lvl5pPr marL="2057400" indent="-228600" algn="l" rtl="0" eaLnBrk="0" fontAlgn="base" hangingPunct="0">
        <a:spcBef>
          <a:spcPct val="20000"/>
        </a:spcBef>
        <a:spcAft>
          <a:spcPct val="0"/>
        </a:spcAft>
        <a:buClr>
          <a:schemeClr val="tx1"/>
        </a:buClr>
        <a:buChar char="•"/>
        <a:defRPr sz="2000">
          <a:solidFill>
            <a:srgbClr val="000000"/>
          </a:solidFill>
          <a:latin typeface="+mn-lt"/>
        </a:defRPr>
      </a:lvl5pPr>
      <a:lvl6pPr marL="2514600" indent="-228600" algn="l" rtl="0" fontAlgn="base">
        <a:spcBef>
          <a:spcPct val="20000"/>
        </a:spcBef>
        <a:spcAft>
          <a:spcPct val="0"/>
        </a:spcAft>
        <a:buClr>
          <a:schemeClr val="tx1"/>
        </a:buClr>
        <a:buChar char="•"/>
        <a:defRPr sz="2000">
          <a:solidFill>
            <a:srgbClr val="000000"/>
          </a:solidFill>
          <a:latin typeface="+mn-lt"/>
        </a:defRPr>
      </a:lvl6pPr>
      <a:lvl7pPr marL="2971800" indent="-228600" algn="l" rtl="0" fontAlgn="base">
        <a:spcBef>
          <a:spcPct val="20000"/>
        </a:spcBef>
        <a:spcAft>
          <a:spcPct val="0"/>
        </a:spcAft>
        <a:buClr>
          <a:schemeClr val="tx1"/>
        </a:buClr>
        <a:buChar char="•"/>
        <a:defRPr sz="2000">
          <a:solidFill>
            <a:srgbClr val="000000"/>
          </a:solidFill>
          <a:latin typeface="+mn-lt"/>
        </a:defRPr>
      </a:lvl7pPr>
      <a:lvl8pPr marL="3429000" indent="-228600" algn="l" rtl="0" fontAlgn="base">
        <a:spcBef>
          <a:spcPct val="20000"/>
        </a:spcBef>
        <a:spcAft>
          <a:spcPct val="0"/>
        </a:spcAft>
        <a:buClr>
          <a:schemeClr val="tx1"/>
        </a:buClr>
        <a:buChar char="•"/>
        <a:defRPr sz="2000">
          <a:solidFill>
            <a:srgbClr val="000000"/>
          </a:solidFill>
          <a:latin typeface="+mn-lt"/>
        </a:defRPr>
      </a:lvl8pPr>
      <a:lvl9pPr marL="3886200" indent="-228600" algn="l" rtl="0" fontAlgn="base">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1143000" y="76200"/>
            <a:ext cx="6781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1027"/>
          <p:cNvSpPr>
            <a:spLocks noGrp="1" noChangeArrowheads="1"/>
          </p:cNvSpPr>
          <p:nvPr>
            <p:ph type="body" idx="1"/>
          </p:nvPr>
        </p:nvSpPr>
        <p:spPr bwMode="auto">
          <a:xfrm>
            <a:off x="1143000" y="1219200"/>
            <a:ext cx="67818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86" name="Rectangle 1046"/>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1" sz="1400"/>
            </a:lvl1pPr>
          </a:lstStyle>
          <a:p>
            <a:pPr>
              <a:defRPr/>
            </a:pPr>
            <a:endParaRPr lang="en-US">
              <a:solidFill>
                <a:prstClr val="black"/>
              </a:solidFill>
            </a:endParaRPr>
          </a:p>
        </p:txBody>
      </p:sp>
      <p:sp>
        <p:nvSpPr>
          <p:cNvPr id="36887" name="Rectangle 104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kumimoji="1" sz="1400"/>
            </a:lvl1pPr>
          </a:lstStyle>
          <a:p>
            <a:pPr>
              <a:defRPr/>
            </a:pPr>
            <a:endParaRPr lang="en-US">
              <a:solidFill>
                <a:prstClr val="black"/>
              </a:solidFill>
            </a:endParaRPr>
          </a:p>
        </p:txBody>
      </p:sp>
      <p:sp>
        <p:nvSpPr>
          <p:cNvPr id="36888" name="Rectangle 1048"/>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kumimoji="1" sz="1400"/>
            </a:lvl1pPr>
          </a:lstStyle>
          <a:p>
            <a:pPr>
              <a:defRPr/>
            </a:pPr>
            <a:fld id="{CCADD170-3B73-42FC-AB28-8477BDFAD71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302455532"/>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Franklin Gothic Medium" pitchFamily="34" charset="0"/>
        </a:defRPr>
      </a:lvl2pPr>
      <a:lvl3pPr algn="l" rtl="0" eaLnBrk="0" fontAlgn="base" hangingPunct="0">
        <a:spcBef>
          <a:spcPct val="0"/>
        </a:spcBef>
        <a:spcAft>
          <a:spcPct val="0"/>
        </a:spcAft>
        <a:defRPr sz="3600">
          <a:solidFill>
            <a:srgbClr val="000000"/>
          </a:solidFill>
          <a:latin typeface="Franklin Gothic Medium" pitchFamily="34" charset="0"/>
        </a:defRPr>
      </a:lvl3pPr>
      <a:lvl4pPr algn="l" rtl="0" eaLnBrk="0" fontAlgn="base" hangingPunct="0">
        <a:spcBef>
          <a:spcPct val="0"/>
        </a:spcBef>
        <a:spcAft>
          <a:spcPct val="0"/>
        </a:spcAft>
        <a:defRPr sz="3600">
          <a:solidFill>
            <a:srgbClr val="000000"/>
          </a:solidFill>
          <a:latin typeface="Franklin Gothic Medium" pitchFamily="34" charset="0"/>
        </a:defRPr>
      </a:lvl4pPr>
      <a:lvl5pPr algn="l" rtl="0" eaLnBrk="0" fontAlgn="base" hangingPunct="0">
        <a:spcBef>
          <a:spcPct val="0"/>
        </a:spcBef>
        <a:spcAft>
          <a:spcPct val="0"/>
        </a:spcAft>
        <a:defRPr sz="3600">
          <a:solidFill>
            <a:srgbClr val="000000"/>
          </a:solidFill>
          <a:latin typeface="Franklin Gothic Medium" pitchFamily="34" charset="0"/>
        </a:defRPr>
      </a:lvl5pPr>
      <a:lvl6pPr marL="457200" algn="l" rtl="0" fontAlgn="base">
        <a:spcBef>
          <a:spcPct val="0"/>
        </a:spcBef>
        <a:spcAft>
          <a:spcPct val="0"/>
        </a:spcAft>
        <a:defRPr sz="3600">
          <a:solidFill>
            <a:srgbClr val="000000"/>
          </a:solidFill>
          <a:latin typeface="Garamond" pitchFamily="18" charset="0"/>
        </a:defRPr>
      </a:lvl6pPr>
      <a:lvl7pPr marL="914400" algn="l" rtl="0" fontAlgn="base">
        <a:spcBef>
          <a:spcPct val="0"/>
        </a:spcBef>
        <a:spcAft>
          <a:spcPct val="0"/>
        </a:spcAft>
        <a:defRPr sz="3600">
          <a:solidFill>
            <a:srgbClr val="000000"/>
          </a:solidFill>
          <a:latin typeface="Garamond" pitchFamily="18" charset="0"/>
        </a:defRPr>
      </a:lvl7pPr>
      <a:lvl8pPr marL="1371600" algn="l" rtl="0" fontAlgn="base">
        <a:spcBef>
          <a:spcPct val="0"/>
        </a:spcBef>
        <a:spcAft>
          <a:spcPct val="0"/>
        </a:spcAft>
        <a:defRPr sz="3600">
          <a:solidFill>
            <a:srgbClr val="000000"/>
          </a:solidFill>
          <a:latin typeface="Garamond" pitchFamily="18" charset="0"/>
        </a:defRPr>
      </a:lvl8pPr>
      <a:lvl9pPr marL="1828800" algn="l" rtl="0" fontAlgn="base">
        <a:spcBef>
          <a:spcPct val="0"/>
        </a:spcBef>
        <a:spcAft>
          <a:spcPct val="0"/>
        </a:spcAft>
        <a:defRPr sz="3600">
          <a:solidFill>
            <a:srgbClr val="000000"/>
          </a:solidFill>
          <a:latin typeface="Garamond" pitchFamily="18"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600">
          <a:solidFill>
            <a:srgbClr val="000000"/>
          </a:solidFill>
          <a:latin typeface="+mn-lt"/>
        </a:defRPr>
      </a:lvl2pPr>
      <a:lvl3pPr marL="1143000" indent="-228600" algn="l" rtl="0" eaLnBrk="0" fontAlgn="base" hangingPunct="0">
        <a:spcBef>
          <a:spcPct val="20000"/>
        </a:spcBef>
        <a:spcAft>
          <a:spcPct val="0"/>
        </a:spcAft>
        <a:buClr>
          <a:schemeClr val="tx1"/>
        </a:buClr>
        <a:buChar char="•"/>
        <a:defRPr sz="2400">
          <a:solidFill>
            <a:srgbClr val="000000"/>
          </a:solidFill>
          <a:latin typeface="+mn-lt"/>
        </a:defRPr>
      </a:lvl3pPr>
      <a:lvl4pPr marL="1600200" indent="-228600" algn="l" rtl="0" eaLnBrk="0" fontAlgn="base" hangingPunct="0">
        <a:spcBef>
          <a:spcPct val="20000"/>
        </a:spcBef>
        <a:spcAft>
          <a:spcPct val="0"/>
        </a:spcAft>
        <a:buClr>
          <a:schemeClr val="tx1"/>
        </a:buClr>
        <a:buChar char="•"/>
        <a:defRPr sz="2000">
          <a:solidFill>
            <a:srgbClr val="000000"/>
          </a:solidFill>
          <a:latin typeface="+mn-lt"/>
        </a:defRPr>
      </a:lvl4pPr>
      <a:lvl5pPr marL="2057400" indent="-228600" algn="l" rtl="0" eaLnBrk="0" fontAlgn="base" hangingPunct="0">
        <a:spcBef>
          <a:spcPct val="20000"/>
        </a:spcBef>
        <a:spcAft>
          <a:spcPct val="0"/>
        </a:spcAft>
        <a:buClr>
          <a:schemeClr val="tx1"/>
        </a:buClr>
        <a:buChar char="•"/>
        <a:defRPr sz="2000">
          <a:solidFill>
            <a:srgbClr val="000000"/>
          </a:solidFill>
          <a:latin typeface="+mn-lt"/>
        </a:defRPr>
      </a:lvl5pPr>
      <a:lvl6pPr marL="2514600" indent="-228600" algn="l" rtl="0" fontAlgn="base">
        <a:spcBef>
          <a:spcPct val="20000"/>
        </a:spcBef>
        <a:spcAft>
          <a:spcPct val="0"/>
        </a:spcAft>
        <a:buClr>
          <a:schemeClr val="tx1"/>
        </a:buClr>
        <a:buChar char="•"/>
        <a:defRPr sz="2000">
          <a:solidFill>
            <a:srgbClr val="000000"/>
          </a:solidFill>
          <a:latin typeface="+mn-lt"/>
        </a:defRPr>
      </a:lvl6pPr>
      <a:lvl7pPr marL="2971800" indent="-228600" algn="l" rtl="0" fontAlgn="base">
        <a:spcBef>
          <a:spcPct val="20000"/>
        </a:spcBef>
        <a:spcAft>
          <a:spcPct val="0"/>
        </a:spcAft>
        <a:buClr>
          <a:schemeClr val="tx1"/>
        </a:buClr>
        <a:buChar char="•"/>
        <a:defRPr sz="2000">
          <a:solidFill>
            <a:srgbClr val="000000"/>
          </a:solidFill>
          <a:latin typeface="+mn-lt"/>
        </a:defRPr>
      </a:lvl7pPr>
      <a:lvl8pPr marL="3429000" indent="-228600" algn="l" rtl="0" fontAlgn="base">
        <a:spcBef>
          <a:spcPct val="20000"/>
        </a:spcBef>
        <a:spcAft>
          <a:spcPct val="0"/>
        </a:spcAft>
        <a:buClr>
          <a:schemeClr val="tx1"/>
        </a:buClr>
        <a:buChar char="•"/>
        <a:defRPr sz="2000">
          <a:solidFill>
            <a:srgbClr val="000000"/>
          </a:solidFill>
          <a:latin typeface="+mn-lt"/>
        </a:defRPr>
      </a:lvl8pPr>
      <a:lvl9pPr marL="3886200" indent="-228600" algn="l" rtl="0" fontAlgn="base">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Excel_Worksheet1.xlsx"/></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16.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package" Target="../embeddings/Microsoft_Excel_Worksheet2.xlsx"/><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 Id="rId5" Type="http://schemas.openxmlformats.org/officeDocument/2006/relationships/image" Target="../media/image2.emf"/><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emf"/><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2.emf"/><Relationship Id="rId4" Type="http://schemas.openxmlformats.org/officeDocument/2006/relationships/package" Target="../embeddings/Microsoft_Excel_Worksheet8.xlsx"/></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3.emf"/><Relationship Id="rId5" Type="http://schemas.openxmlformats.org/officeDocument/2006/relationships/package" Target="../embeddings/Microsoft_Excel_Worksheet9.xlsx"/><Relationship Id="rId4" Type="http://schemas.openxmlformats.org/officeDocument/2006/relationships/oleObject" Target="../embeddings/oleObject4.bin"/></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4.emf"/><Relationship Id="rId4" Type="http://schemas.openxmlformats.org/officeDocument/2006/relationships/package" Target="../embeddings/Microsoft_Excel_Worksheet11.xlsx"/></Relationships>
</file>

<file path=ppt/slides/_rels/slide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5.emf"/><Relationship Id="rId4" Type="http://schemas.openxmlformats.org/officeDocument/2006/relationships/package" Target="../embeddings/Microsoft_Excel_Worksheet15.xlsx"/></Relationships>
</file>

<file path=ppt/slides/_rels/slide3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6.emf"/><Relationship Id="rId5" Type="http://schemas.openxmlformats.org/officeDocument/2006/relationships/package" Target="../embeddings/Microsoft_Excel_Worksheet17.xlsx"/><Relationship Id="rId4" Type="http://schemas.openxmlformats.org/officeDocument/2006/relationships/oleObject" Target="../embeddings/oleObject7.bin"/></Relationships>
</file>

<file path=ppt/slides/_rels/slide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notesSlide" Target="../notesSlides/notesSlide1.xml"/><Relationship Id="rId7" Type="http://schemas.openxmlformats.org/officeDocument/2006/relationships/package" Target="../embeddings/Microsoft_Excel_Worksheet20.xlsx"/><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chart" Target="../charts/chart17.xml"/><Relationship Id="rId4" Type="http://schemas.openxmlformats.org/officeDocument/2006/relationships/image" Target="../media/image2.emf"/></Relationships>
</file>

<file path=ppt/slides/_rels/slide4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emf"/><Relationship Id="rId1" Type="http://schemas.openxmlformats.org/officeDocument/2006/relationships/slideLayout" Target="../slideLayouts/slideLayout14.xml"/><Relationship Id="rId5" Type="http://schemas.openxmlformats.org/officeDocument/2006/relationships/image" Target="../media/image20.jpeg"/><Relationship Id="rId4" Type="http://schemas.openxmlformats.org/officeDocument/2006/relationships/hyperlink" Target="http://www.google.com/url?sa=i&amp;rct=j&amp;q=&amp;esrc=s&amp;source=images&amp;cd=&amp;cad=rja&amp;uact=8&amp;ved=0CAcQjRxqFQoTCKSozaiu8McCFc8YkgoddaoPeQ&amp;url=http://barbadosevents.org/blog/?cat=20&amp;psig=AFQjCNG7_zek_KvztBssRYqR9j8bGEQNeQ&amp;ust=1442108331726766"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rgbClr val="6BB2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0" y="5943600"/>
            <a:ext cx="9144000" cy="9144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txBox="1">
            <a:spLocks/>
          </p:cNvSpPr>
          <p:nvPr/>
        </p:nvSpPr>
        <p:spPr>
          <a:xfrm>
            <a:off x="8382000" y="6400800"/>
            <a:ext cx="609600" cy="307975"/>
          </a:xfrm>
          <a:prstGeom prst="rect">
            <a:avLst/>
          </a:prstGeom>
        </p:spPr>
        <p:txBody>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gn="r">
              <a:defRPr/>
            </a:pPr>
            <a:r>
              <a:rPr lang="en-US" sz="1100" dirty="0" smtClean="0">
                <a:solidFill>
                  <a:srgbClr val="7F7F7F"/>
                </a:solidFill>
                <a:latin typeface="Arial_"/>
                <a:cs typeface="Arial_"/>
              </a:rPr>
              <a:t>1</a:t>
            </a:r>
            <a:endParaRPr lang="en-US" sz="1100" dirty="0">
              <a:solidFill>
                <a:srgbClr val="7F7F7F"/>
              </a:solidFill>
              <a:latin typeface="Arial_"/>
              <a:cs typeface="Arial_"/>
            </a:endParaRPr>
          </a:p>
        </p:txBody>
      </p:sp>
      <p:sp>
        <p:nvSpPr>
          <p:cNvPr id="4" name="Title 1"/>
          <p:cNvSpPr txBox="1">
            <a:spLocks/>
          </p:cNvSpPr>
          <p:nvPr/>
        </p:nvSpPr>
        <p:spPr bwMode="auto">
          <a:xfrm>
            <a:off x="0" y="1524000"/>
            <a:ext cx="9144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Franklin Gothic Medium" pitchFamily="34" charset="0"/>
              </a:defRPr>
            </a:lvl2pPr>
            <a:lvl3pPr algn="l" rtl="0" eaLnBrk="0" fontAlgn="base" hangingPunct="0">
              <a:spcBef>
                <a:spcPct val="0"/>
              </a:spcBef>
              <a:spcAft>
                <a:spcPct val="0"/>
              </a:spcAft>
              <a:defRPr sz="3600">
                <a:solidFill>
                  <a:srgbClr val="000000"/>
                </a:solidFill>
                <a:latin typeface="Franklin Gothic Medium" pitchFamily="34" charset="0"/>
              </a:defRPr>
            </a:lvl3pPr>
            <a:lvl4pPr algn="l" rtl="0" eaLnBrk="0" fontAlgn="base" hangingPunct="0">
              <a:spcBef>
                <a:spcPct val="0"/>
              </a:spcBef>
              <a:spcAft>
                <a:spcPct val="0"/>
              </a:spcAft>
              <a:defRPr sz="3600">
                <a:solidFill>
                  <a:srgbClr val="000000"/>
                </a:solidFill>
                <a:latin typeface="Franklin Gothic Medium" pitchFamily="34" charset="0"/>
              </a:defRPr>
            </a:lvl4pPr>
            <a:lvl5pPr algn="l" rtl="0" eaLnBrk="0" fontAlgn="base" hangingPunct="0">
              <a:spcBef>
                <a:spcPct val="0"/>
              </a:spcBef>
              <a:spcAft>
                <a:spcPct val="0"/>
              </a:spcAft>
              <a:defRPr sz="3600">
                <a:solidFill>
                  <a:srgbClr val="000000"/>
                </a:solidFill>
                <a:latin typeface="Franklin Gothic Medium" pitchFamily="34" charset="0"/>
              </a:defRPr>
            </a:lvl5pPr>
            <a:lvl6pPr marL="457200" algn="l" rtl="0" fontAlgn="base">
              <a:spcBef>
                <a:spcPct val="0"/>
              </a:spcBef>
              <a:spcAft>
                <a:spcPct val="0"/>
              </a:spcAft>
              <a:defRPr sz="3600">
                <a:solidFill>
                  <a:srgbClr val="000000"/>
                </a:solidFill>
                <a:latin typeface="Garamond" pitchFamily="18" charset="0"/>
              </a:defRPr>
            </a:lvl6pPr>
            <a:lvl7pPr marL="914400" algn="l" rtl="0" fontAlgn="base">
              <a:spcBef>
                <a:spcPct val="0"/>
              </a:spcBef>
              <a:spcAft>
                <a:spcPct val="0"/>
              </a:spcAft>
              <a:defRPr sz="3600">
                <a:solidFill>
                  <a:srgbClr val="000000"/>
                </a:solidFill>
                <a:latin typeface="Garamond" pitchFamily="18" charset="0"/>
              </a:defRPr>
            </a:lvl7pPr>
            <a:lvl8pPr marL="1371600" algn="l" rtl="0" fontAlgn="base">
              <a:spcBef>
                <a:spcPct val="0"/>
              </a:spcBef>
              <a:spcAft>
                <a:spcPct val="0"/>
              </a:spcAft>
              <a:defRPr sz="3600">
                <a:solidFill>
                  <a:srgbClr val="000000"/>
                </a:solidFill>
                <a:latin typeface="Garamond" pitchFamily="18" charset="0"/>
              </a:defRPr>
            </a:lvl8pPr>
            <a:lvl9pPr marL="1828800" algn="l" rtl="0" fontAlgn="base">
              <a:spcBef>
                <a:spcPct val="0"/>
              </a:spcBef>
              <a:spcAft>
                <a:spcPct val="0"/>
              </a:spcAft>
              <a:defRPr sz="3600">
                <a:solidFill>
                  <a:srgbClr val="000000"/>
                </a:solidFill>
                <a:latin typeface="Garamond" pitchFamily="18" charset="0"/>
              </a:defRPr>
            </a:lvl9pPr>
          </a:lstStyle>
          <a:p>
            <a:pPr algn="ctr">
              <a:lnSpc>
                <a:spcPct val="200000"/>
              </a:lnSpc>
            </a:pPr>
            <a:r>
              <a:rPr lang="en-US" sz="2800" b="1" kern="0" dirty="0" smtClean="0">
                <a:solidFill>
                  <a:schemeClr val="bg1"/>
                </a:solidFill>
                <a:latin typeface="Arial_"/>
                <a:cs typeface="Arial_"/>
              </a:rPr>
              <a:t>Preservation of HOPE Scholarship Program</a:t>
            </a:r>
          </a:p>
          <a:p>
            <a:pPr algn="ctr">
              <a:lnSpc>
                <a:spcPct val="200000"/>
              </a:lnSpc>
            </a:pPr>
            <a:r>
              <a:rPr lang="en-US" sz="2400" b="1" kern="0" dirty="0">
                <a:solidFill>
                  <a:schemeClr val="bg1"/>
                </a:solidFill>
                <a:latin typeface="Californian FB" panose="0207040306080B030204" pitchFamily="18" charset="0"/>
                <a:ea typeface="Adobe Song Std L" pitchFamily="18" charset="-128"/>
                <a:cs typeface="Arial_"/>
              </a:rPr>
              <a:t>Joint House &amp; Senate Study </a:t>
            </a:r>
            <a:r>
              <a:rPr lang="en-US" sz="2400" b="1" kern="0" dirty="0" smtClean="0">
                <a:solidFill>
                  <a:schemeClr val="bg1"/>
                </a:solidFill>
                <a:latin typeface="Californian FB" panose="0207040306080B030204" pitchFamily="18" charset="0"/>
                <a:ea typeface="Adobe Song Std L" pitchFamily="18" charset="-128"/>
                <a:cs typeface="Arial_"/>
              </a:rPr>
              <a:t>Committee</a:t>
            </a:r>
          </a:p>
          <a:p>
            <a:pPr algn="ctr">
              <a:lnSpc>
                <a:spcPct val="200000"/>
              </a:lnSpc>
            </a:pPr>
            <a:endParaRPr lang="en-US" sz="2400" kern="0" dirty="0" smtClean="0">
              <a:solidFill>
                <a:schemeClr val="bg1"/>
              </a:solidFill>
              <a:latin typeface="Arial_"/>
              <a:cs typeface="Arial_"/>
            </a:endParaRPr>
          </a:p>
          <a:p>
            <a:pPr algn="ctr"/>
            <a:endParaRPr lang="en-US" sz="2400" b="1" kern="0" dirty="0" smtClean="0">
              <a:solidFill>
                <a:schemeClr val="bg1"/>
              </a:solidFill>
              <a:latin typeface="Arial_"/>
              <a:cs typeface="Arial_"/>
            </a:endParaRPr>
          </a:p>
          <a:p>
            <a:pPr algn="ctr"/>
            <a:endParaRPr lang="en-US" sz="2400" b="1" kern="0" dirty="0" smtClean="0">
              <a:solidFill>
                <a:schemeClr val="bg1"/>
              </a:solidFill>
              <a:latin typeface="Arial_"/>
              <a:cs typeface="Arial_"/>
            </a:endParaRPr>
          </a:p>
          <a:p>
            <a:pPr algn="ctr"/>
            <a:r>
              <a:rPr lang="en-US" sz="2000" b="1" kern="0" dirty="0" smtClean="0">
                <a:solidFill>
                  <a:schemeClr val="bg1"/>
                </a:solidFill>
                <a:latin typeface="Arial_"/>
                <a:cs typeface="Arial_"/>
              </a:rPr>
              <a:t>Debbie Alford</a:t>
            </a:r>
          </a:p>
          <a:p>
            <a:pPr algn="ctr"/>
            <a:r>
              <a:rPr lang="en-US" sz="2000" kern="0" dirty="0" smtClean="0">
                <a:solidFill>
                  <a:schemeClr val="bg1"/>
                </a:solidFill>
                <a:latin typeface="Arial_"/>
                <a:cs typeface="Arial_"/>
              </a:rPr>
              <a:t>CEO/President</a:t>
            </a:r>
          </a:p>
          <a:p>
            <a:pPr algn="ctr"/>
            <a:endParaRPr lang="en-US" sz="2000" kern="0" dirty="0">
              <a:solidFill>
                <a:schemeClr val="bg1"/>
              </a:solidFill>
              <a:latin typeface="Arial_"/>
              <a:cs typeface="Arial_"/>
            </a:endParaRPr>
          </a:p>
          <a:p>
            <a:pPr algn="ctr"/>
            <a:r>
              <a:rPr lang="en-US" sz="2000" kern="0" dirty="0" smtClean="0">
                <a:solidFill>
                  <a:schemeClr val="bg1"/>
                </a:solidFill>
                <a:latin typeface="Arial_"/>
                <a:cs typeface="Arial_"/>
              </a:rPr>
              <a:t>September 14, 2015</a:t>
            </a:r>
          </a:p>
        </p:txBody>
      </p:sp>
      <p:sp>
        <p:nvSpPr>
          <p:cNvPr id="8" name="Rectangle 7"/>
          <p:cNvSpPr/>
          <p:nvPr/>
        </p:nvSpPr>
        <p:spPr>
          <a:xfrm>
            <a:off x="0" y="5867400"/>
            <a:ext cx="9144000" cy="304800"/>
          </a:xfrm>
          <a:prstGeom prst="rect">
            <a:avLst/>
          </a:prstGeom>
          <a:solidFill>
            <a:srgbClr val="FF66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GA Lottery Logo_4c_proc_keyline.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5559188"/>
            <a:ext cx="1447800" cy="994012"/>
          </a:xfrm>
          <a:prstGeom prst="rect">
            <a:avLst/>
          </a:prstGeom>
        </p:spPr>
      </p:pic>
    </p:spTree>
    <p:extLst>
      <p:ext uri="{BB962C8B-B14F-4D97-AF65-F5344CB8AC3E}">
        <p14:creationId xmlns:p14="http://schemas.microsoft.com/office/powerpoint/2010/main" val="890344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5" name="Rectangle 7"/>
          <p:cNvSpPr>
            <a:spLocks noGrp="1" noChangeArrowheads="1"/>
          </p:cNvSpPr>
          <p:nvPr>
            <p:ph type="body" idx="1"/>
          </p:nvPr>
        </p:nvSpPr>
        <p:spPr>
          <a:xfrm>
            <a:off x="457200" y="1219200"/>
            <a:ext cx="8305800" cy="5181600"/>
          </a:xfrm>
        </p:spPr>
        <p:txBody>
          <a:bodyPr/>
          <a:lstStyle/>
          <a:p>
            <a:r>
              <a:rPr lang="en-US" sz="1600" dirty="0"/>
              <a:t>Nov. 1992 - Georgia voters approve a constitutional amendment to create the Georgia Lottery; first ticket sales began on June 29, 1993</a:t>
            </a:r>
          </a:p>
          <a:p>
            <a:r>
              <a:rPr lang="en-US" sz="1600" dirty="0"/>
              <a:t>36th lottery in the United States; now 44 + DC</a:t>
            </a:r>
          </a:p>
          <a:p>
            <a:r>
              <a:rPr lang="en-US" sz="1600" dirty="0"/>
              <a:t>GLC is established as a body corporate and politic which shall be deemed to be an instrumentality of the state and a public corporation OCGA </a:t>
            </a:r>
            <a:r>
              <a:rPr lang="en-US" sz="1600" dirty="0" smtClean="0"/>
              <a:t>50-27-4</a:t>
            </a:r>
          </a:p>
          <a:p>
            <a:r>
              <a:rPr lang="en-US" sz="1600" dirty="0" smtClean="0"/>
              <a:t>Net proceeds of lottery games shall be used to support improvements and enhancements for educational purposes and programs and that such net proceeds shall be used to supplement, not supplant, existing resources for educational purposes and programs</a:t>
            </a:r>
            <a:endParaRPr lang="en-US" sz="1600" dirty="0"/>
          </a:p>
          <a:p>
            <a:r>
              <a:rPr lang="en-US" sz="1600" dirty="0"/>
              <a:t>The GLC </a:t>
            </a:r>
            <a:r>
              <a:rPr lang="en-US" sz="1600" dirty="0" smtClean="0"/>
              <a:t>is </a:t>
            </a:r>
            <a:r>
              <a:rPr lang="en-US" sz="1600" dirty="0"/>
              <a:t>governed by a Board of Directors composed of seven members appointed by the Governor and approved by the State Senate</a:t>
            </a:r>
          </a:p>
          <a:p>
            <a:r>
              <a:rPr lang="en-US" sz="1600" dirty="0"/>
              <a:t>Legislative Oversight Committees: House Regulated Industries/Senate Economic Development</a:t>
            </a:r>
          </a:p>
          <a:p>
            <a:r>
              <a:rPr lang="en-US" sz="1600" dirty="0"/>
              <a:t>Receives no state appropriations; operating dollars come from revenues; </a:t>
            </a:r>
            <a:r>
              <a:rPr lang="en-US" sz="1600" dirty="0" smtClean="0"/>
              <a:t>currently operate </a:t>
            </a:r>
            <a:r>
              <a:rPr lang="en-US" sz="1600" dirty="0"/>
              <a:t>at </a:t>
            </a:r>
            <a:r>
              <a:rPr lang="en-US" sz="1600" dirty="0" smtClean="0"/>
              <a:t>10.5% </a:t>
            </a:r>
            <a:r>
              <a:rPr lang="en-US" sz="1600" dirty="0"/>
              <a:t>of net revenues</a:t>
            </a:r>
          </a:p>
          <a:p>
            <a:r>
              <a:rPr lang="en-US" sz="1600" dirty="0"/>
              <a:t>GLC transfers profit to the state treasury quarterly; does not administer the Lottery for Education Account or reserve funds </a:t>
            </a:r>
          </a:p>
          <a:p>
            <a:r>
              <a:rPr lang="en-US" sz="1600" dirty="0"/>
              <a:t>In 2013, HB </a:t>
            </a:r>
            <a:r>
              <a:rPr lang="en-US" sz="1600" dirty="0" smtClean="0"/>
              <a:t>487 </a:t>
            </a:r>
            <a:r>
              <a:rPr lang="en-US" sz="1600" dirty="0"/>
              <a:t>transferred regulatory oversight of COAM’s (coin operated amusement machines) in Georgia to the GLC</a:t>
            </a:r>
          </a:p>
          <a:p>
            <a:endParaRPr lang="en-US" sz="1600" dirty="0" smtClean="0"/>
          </a:p>
          <a:p>
            <a:pPr marL="0" indent="0">
              <a:buNone/>
            </a:pPr>
            <a:endParaRPr lang="en-US" sz="1800" dirty="0" smtClean="0"/>
          </a:p>
          <a:p>
            <a:pPr marL="0" indent="0" eaLnBrk="1" hangingPunct="1">
              <a:buNone/>
            </a:pPr>
            <a:endParaRPr lang="en-US" sz="2600" dirty="0"/>
          </a:p>
        </p:txBody>
      </p:sp>
      <p:sp>
        <p:nvSpPr>
          <p:cNvPr id="2" name="TextBox 1"/>
          <p:cNvSpPr txBox="1"/>
          <p:nvPr/>
        </p:nvSpPr>
        <p:spPr>
          <a:xfrm>
            <a:off x="8737599" y="6257790"/>
            <a:ext cx="261610" cy="276999"/>
          </a:xfrm>
          <a:prstGeom prst="rect">
            <a:avLst/>
          </a:prstGeom>
          <a:noFill/>
        </p:spPr>
        <p:txBody>
          <a:bodyPr wrap="none" rtlCol="0">
            <a:spAutoFit/>
          </a:bodyPr>
          <a:lstStyle/>
          <a:p>
            <a:r>
              <a:rPr lang="en-US" sz="1200" dirty="0" smtClean="0"/>
              <a:t>2</a:t>
            </a:r>
            <a:endParaRPr lang="en-US" sz="1200" dirty="0"/>
          </a:p>
        </p:txBody>
      </p:sp>
      <p:sp>
        <p:nvSpPr>
          <p:cNvPr id="5"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solidFill>
                  <a:srgbClr val="FF6600"/>
                </a:solidFill>
                <a:latin typeface="Arial_"/>
                <a:cs typeface="Arial_"/>
              </a:rPr>
              <a:t> </a:t>
            </a:r>
            <a:r>
              <a:rPr lang="en-US" sz="3200" b="1" dirty="0" smtClean="0">
                <a:solidFill>
                  <a:srgbClr val="FF6600"/>
                </a:solidFill>
                <a:latin typeface="Arial_"/>
                <a:cs typeface="Arial_"/>
              </a:rPr>
              <a:t>Georgia Lottery Corporation (GLC)</a:t>
            </a:r>
            <a:endParaRPr lang="en-US" sz="3200" b="1" dirty="0">
              <a:solidFill>
                <a:srgbClr val="FF6600"/>
              </a:solidFill>
              <a:latin typeface="Arial_"/>
              <a:cs typeface="Arial_"/>
            </a:endParaRPr>
          </a:p>
        </p:txBody>
      </p:sp>
      <p:cxnSp>
        <p:nvCxnSpPr>
          <p:cNvPr id="7" name="Straight Connector 6"/>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pic>
        <p:nvPicPr>
          <p:cNvPr id="8" name="Picture 7"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Tree>
    <p:extLst>
      <p:ext uri="{BB962C8B-B14F-4D97-AF65-F5344CB8AC3E}">
        <p14:creationId xmlns:p14="http://schemas.microsoft.com/office/powerpoint/2010/main" val="295699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600" y="1295400"/>
            <a:ext cx="7848600" cy="4724400"/>
          </a:xfrm>
        </p:spPr>
        <p:txBody>
          <a:bodyPr/>
          <a:lstStyle/>
          <a:p>
            <a:pPr marL="0" indent="0">
              <a:buNone/>
            </a:pPr>
            <a:r>
              <a:rPr lang="en-US" sz="2000" dirty="0"/>
              <a:t>On average, the GLC raises approximately $2.7 Million every day for Georgia’s HOPE &amp; Pre-K Programs</a:t>
            </a:r>
          </a:p>
          <a:p>
            <a:pPr marL="0" indent="0">
              <a:buNone/>
            </a:pPr>
            <a:endParaRPr lang="en-US" sz="2000" dirty="0"/>
          </a:p>
          <a:p>
            <a:pPr marL="0" indent="0">
              <a:buNone/>
            </a:pPr>
            <a:r>
              <a:rPr lang="en-US" sz="2000" dirty="0"/>
              <a:t>To date, the GLC has raised more than $16.5 Billion for </a:t>
            </a:r>
            <a:r>
              <a:rPr lang="en-US" sz="2000" dirty="0" smtClean="0"/>
              <a:t>education</a:t>
            </a:r>
          </a:p>
          <a:p>
            <a:pPr marL="0" indent="0">
              <a:buNone/>
            </a:pPr>
            <a:endParaRPr lang="en-US" sz="2000" dirty="0"/>
          </a:p>
          <a:p>
            <a:r>
              <a:rPr lang="en-US" sz="2000" dirty="0"/>
              <a:t>More than 1.7 Million students have attended college on a HOPE Scholarship or </a:t>
            </a:r>
            <a:r>
              <a:rPr lang="en-US" sz="2000" dirty="0" smtClean="0"/>
              <a:t>Grant</a:t>
            </a:r>
          </a:p>
          <a:p>
            <a:pPr marL="0" indent="0">
              <a:buNone/>
            </a:pPr>
            <a:endParaRPr lang="en-US" sz="2000" dirty="0"/>
          </a:p>
          <a:p>
            <a:r>
              <a:rPr lang="en-US" sz="2000" dirty="0"/>
              <a:t>More than 1.4 Million four-year-olds have attended a lottery-funded Pre-K Program</a:t>
            </a:r>
          </a:p>
          <a:p>
            <a:pPr marL="0" indent="0">
              <a:buNone/>
            </a:pPr>
            <a:endParaRPr lang="en-US" sz="2000" dirty="0" smtClean="0"/>
          </a:p>
        </p:txBody>
      </p:sp>
      <p:sp>
        <p:nvSpPr>
          <p:cNvPr id="2" name="TextBox 1"/>
          <p:cNvSpPr txBox="1"/>
          <p:nvPr/>
        </p:nvSpPr>
        <p:spPr>
          <a:xfrm>
            <a:off x="8382000" y="6386899"/>
            <a:ext cx="762000" cy="276999"/>
          </a:xfrm>
          <a:prstGeom prst="rect">
            <a:avLst/>
          </a:prstGeom>
          <a:noFill/>
        </p:spPr>
        <p:txBody>
          <a:bodyPr wrap="square" rtlCol="0">
            <a:spAutoFit/>
          </a:bodyPr>
          <a:lstStyle/>
          <a:p>
            <a:r>
              <a:rPr lang="en-US" sz="1200" dirty="0" smtClean="0"/>
              <a:t>     3  </a:t>
            </a:r>
            <a:endParaRPr lang="en-US" sz="1200" dirty="0"/>
          </a:p>
        </p:txBody>
      </p:sp>
      <p:cxnSp>
        <p:nvCxnSpPr>
          <p:cNvPr id="6" name="Straight Connector 5"/>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7"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solidFill>
                  <a:srgbClr val="FF6600"/>
                </a:solidFill>
                <a:latin typeface="Arial_"/>
                <a:cs typeface="Arial_"/>
              </a:rPr>
              <a:t> </a:t>
            </a:r>
            <a:r>
              <a:rPr lang="en-US" sz="3200" b="1" dirty="0" smtClean="0">
                <a:solidFill>
                  <a:srgbClr val="FF6600"/>
                </a:solidFill>
                <a:latin typeface="Arial_"/>
                <a:cs typeface="Arial_"/>
              </a:rPr>
              <a:t>Students Benefit</a:t>
            </a:r>
            <a:endParaRPr lang="en-US" sz="3200" b="1" dirty="0">
              <a:solidFill>
                <a:srgbClr val="FF6600"/>
              </a:solidFill>
              <a:latin typeface="Arial_"/>
              <a:cs typeface="Arial_"/>
            </a:endParaRPr>
          </a:p>
        </p:txBody>
      </p:sp>
      <p:pic>
        <p:nvPicPr>
          <p:cNvPr id="8" name="Picture 7"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Tree>
    <p:extLst>
      <p:ext uri="{BB962C8B-B14F-4D97-AF65-F5344CB8AC3E}">
        <p14:creationId xmlns:p14="http://schemas.microsoft.com/office/powerpoint/2010/main" val="2171797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Rectangle 25"/>
          <p:cNvSpPr/>
          <p:nvPr/>
        </p:nvSpPr>
        <p:spPr bwMode="auto">
          <a:xfrm>
            <a:off x="86868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5" name="Rectangle 24"/>
          <p:cNvSpPr/>
          <p:nvPr/>
        </p:nvSpPr>
        <p:spPr bwMode="auto">
          <a:xfrm>
            <a:off x="80010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4" name="Rectangle 23"/>
          <p:cNvSpPr/>
          <p:nvPr/>
        </p:nvSpPr>
        <p:spPr bwMode="auto">
          <a:xfrm>
            <a:off x="73152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3" name="Rectangle 22"/>
          <p:cNvSpPr/>
          <p:nvPr/>
        </p:nvSpPr>
        <p:spPr bwMode="auto">
          <a:xfrm>
            <a:off x="67056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2" name="Rectangle 21"/>
          <p:cNvSpPr/>
          <p:nvPr/>
        </p:nvSpPr>
        <p:spPr bwMode="auto">
          <a:xfrm>
            <a:off x="60198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1" name="Rectangle 20"/>
          <p:cNvSpPr/>
          <p:nvPr/>
        </p:nvSpPr>
        <p:spPr bwMode="auto">
          <a:xfrm>
            <a:off x="53340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Rectangle 19"/>
          <p:cNvSpPr/>
          <p:nvPr/>
        </p:nvSpPr>
        <p:spPr bwMode="auto">
          <a:xfrm>
            <a:off x="46482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9" name="Rectangle 18"/>
          <p:cNvSpPr/>
          <p:nvPr/>
        </p:nvSpPr>
        <p:spPr bwMode="auto">
          <a:xfrm>
            <a:off x="40386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a:off x="33528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8" name="Rectangle 17"/>
          <p:cNvSpPr/>
          <p:nvPr/>
        </p:nvSpPr>
        <p:spPr bwMode="auto">
          <a:xfrm>
            <a:off x="26670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057400" y="5867400"/>
            <a:ext cx="304800" cy="685800"/>
          </a:xfrm>
          <a:prstGeom prst="rect">
            <a:avLst/>
          </a:prstGeom>
          <a:solidFill>
            <a:srgbClr val="FFCC66"/>
          </a:solidFill>
          <a:ln w="9525" cap="flat" cmpd="sng" algn="ctr">
            <a:solidFill>
              <a:srgbClr val="FFC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Oval 8"/>
          <p:cNvSpPr/>
          <p:nvPr/>
        </p:nvSpPr>
        <p:spPr>
          <a:xfrm>
            <a:off x="366170" y="129541"/>
            <a:ext cx="929230" cy="78485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utoShape 2" descr="Image result for kia logo"/>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 name="AutoShape 4" descr="Image result for kia logo"/>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aphicFrame>
        <p:nvGraphicFramePr>
          <p:cNvPr id="17" name="Chart 16"/>
          <p:cNvGraphicFramePr>
            <a:graphicFrameLocks/>
          </p:cNvGraphicFramePr>
          <p:nvPr>
            <p:extLst>
              <p:ext uri="{D42A27DB-BD31-4B8C-83A1-F6EECF244321}">
                <p14:modId xmlns:p14="http://schemas.microsoft.com/office/powerpoint/2010/main" val="4274635962"/>
              </p:ext>
            </p:extLst>
          </p:nvPr>
        </p:nvGraphicFramePr>
        <p:xfrm>
          <a:off x="152400" y="1295399"/>
          <a:ext cx="8950105" cy="500581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2013527" y="6243521"/>
            <a:ext cx="7079808" cy="215444"/>
          </a:xfrm>
          <a:prstGeom prst="rect">
            <a:avLst/>
          </a:prstGeom>
          <a:noFill/>
          <a:ln w="12700">
            <a:solidFill>
              <a:schemeClr val="tx1"/>
            </a:solidFill>
          </a:ln>
        </p:spPr>
        <p:txBody>
          <a:bodyPr wrap="square" rtlCol="0">
            <a:spAutoFit/>
          </a:bodyPr>
          <a:lstStyle/>
          <a:p>
            <a:r>
              <a:rPr lang="en-US" sz="800" b="1" dirty="0" smtClean="0"/>
              <a:t>$138      $43       $38      -$26       $91       $37        $8        $35      $25        $31       $20       $20       $31        $14        $5        $11      -$37      $ 55      $26       $18       $35</a:t>
            </a:r>
            <a:endParaRPr lang="en-US" sz="800" b="1" dirty="0"/>
          </a:p>
        </p:txBody>
      </p:sp>
      <p:sp>
        <p:nvSpPr>
          <p:cNvPr id="11" name="TextBox 10"/>
          <p:cNvSpPr txBox="1"/>
          <p:nvPr/>
        </p:nvSpPr>
        <p:spPr>
          <a:xfrm>
            <a:off x="366170" y="6252764"/>
            <a:ext cx="1451572" cy="230832"/>
          </a:xfrm>
          <a:prstGeom prst="rect">
            <a:avLst/>
          </a:prstGeom>
          <a:noFill/>
        </p:spPr>
        <p:txBody>
          <a:bodyPr wrap="square" rtlCol="0">
            <a:spAutoFit/>
          </a:bodyPr>
          <a:lstStyle/>
          <a:p>
            <a:r>
              <a:rPr lang="en-US" sz="900" b="1" dirty="0" smtClean="0">
                <a:solidFill>
                  <a:schemeClr val="bg1">
                    <a:lumMod val="50000"/>
                  </a:schemeClr>
                </a:solidFill>
                <a:latin typeface="+mn-lt"/>
              </a:rPr>
              <a:t>       </a:t>
            </a:r>
            <a:r>
              <a:rPr lang="en-US" sz="900" b="1" dirty="0" smtClean="0">
                <a:solidFill>
                  <a:schemeClr val="accent6">
                    <a:lumMod val="75000"/>
                  </a:schemeClr>
                </a:solidFill>
                <a:latin typeface="Calibri" panose="020F0502020204030204" pitchFamily="34" charset="0"/>
              </a:rPr>
              <a:t>$ Change YOY </a:t>
            </a:r>
            <a:endParaRPr lang="en-US" sz="900" b="1" dirty="0">
              <a:solidFill>
                <a:schemeClr val="accent6">
                  <a:lumMod val="75000"/>
                </a:schemeClr>
              </a:solidFill>
              <a:latin typeface="Calibri" panose="020F0502020204030204" pitchFamily="34" charset="0"/>
            </a:endParaRPr>
          </a:p>
        </p:txBody>
      </p:sp>
      <p:sp>
        <p:nvSpPr>
          <p:cNvPr id="3" name="Rectangle 2"/>
          <p:cNvSpPr/>
          <p:nvPr/>
        </p:nvSpPr>
        <p:spPr>
          <a:xfrm>
            <a:off x="8665205" y="6508418"/>
            <a:ext cx="261610" cy="276999"/>
          </a:xfrm>
          <a:prstGeom prst="rect">
            <a:avLst/>
          </a:prstGeom>
        </p:spPr>
        <p:txBody>
          <a:bodyPr wrap="none">
            <a:spAutoFit/>
          </a:bodyPr>
          <a:lstStyle/>
          <a:p>
            <a:r>
              <a:rPr lang="en-US" sz="1200" dirty="0" smtClean="0"/>
              <a:t>4</a:t>
            </a:r>
            <a:endParaRPr lang="en-US" sz="1200" dirty="0"/>
          </a:p>
        </p:txBody>
      </p:sp>
      <p:sp>
        <p:nvSpPr>
          <p:cNvPr id="4" name="TextBox 3"/>
          <p:cNvSpPr txBox="1"/>
          <p:nvPr/>
        </p:nvSpPr>
        <p:spPr>
          <a:xfrm>
            <a:off x="4191000" y="5562600"/>
            <a:ext cx="1615030" cy="230832"/>
          </a:xfrm>
          <a:prstGeom prst="rect">
            <a:avLst/>
          </a:prstGeom>
          <a:noFill/>
        </p:spPr>
        <p:txBody>
          <a:bodyPr wrap="square" rtlCol="0">
            <a:spAutoFit/>
          </a:bodyPr>
          <a:lstStyle/>
          <a:p>
            <a:r>
              <a:rPr lang="en-US" sz="900" dirty="0" smtClean="0">
                <a:latin typeface="+mn-lt"/>
              </a:rPr>
              <a:t>     </a:t>
            </a:r>
            <a:r>
              <a:rPr lang="en-US" sz="900" b="1" dirty="0" smtClean="0">
                <a:solidFill>
                  <a:schemeClr val="accent6">
                    <a:lumMod val="75000"/>
                  </a:schemeClr>
                </a:solidFill>
                <a:latin typeface="Calibri" panose="020F0502020204030204" pitchFamily="34" charset="0"/>
              </a:rPr>
              <a:t> $ in </a:t>
            </a:r>
            <a:r>
              <a:rPr lang="en-US" sz="900" b="1" dirty="0">
                <a:solidFill>
                  <a:schemeClr val="accent6">
                    <a:lumMod val="75000"/>
                  </a:schemeClr>
                </a:solidFill>
                <a:latin typeface="Calibri" panose="020F0502020204030204" pitchFamily="34" charset="0"/>
              </a:rPr>
              <a:t>millions </a:t>
            </a:r>
          </a:p>
        </p:txBody>
      </p:sp>
      <p:sp>
        <p:nvSpPr>
          <p:cNvPr id="13"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solidFill>
                  <a:srgbClr val="FF6600"/>
                </a:solidFill>
                <a:latin typeface="Arial_"/>
                <a:cs typeface="Arial_"/>
              </a:rPr>
              <a:t> </a:t>
            </a:r>
            <a:r>
              <a:rPr lang="en-US" sz="3200" b="1" dirty="0" smtClean="0">
                <a:solidFill>
                  <a:srgbClr val="FF6600"/>
                </a:solidFill>
                <a:latin typeface="Arial_"/>
                <a:cs typeface="Arial_"/>
              </a:rPr>
              <a:t>Over $16.5 Billion Returned to Education</a:t>
            </a:r>
            <a:endParaRPr lang="en-US" sz="3200" b="1" dirty="0">
              <a:solidFill>
                <a:srgbClr val="FF6600"/>
              </a:solidFill>
              <a:latin typeface="Arial_"/>
              <a:cs typeface="Arial_"/>
            </a:endParaRPr>
          </a:p>
        </p:txBody>
      </p:sp>
      <p:cxnSp>
        <p:nvCxnSpPr>
          <p:cNvPr id="14" name="Straight Connector 13"/>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93217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val 8"/>
          <p:cNvSpPr/>
          <p:nvPr/>
        </p:nvSpPr>
        <p:spPr>
          <a:xfrm>
            <a:off x="366170" y="129541"/>
            <a:ext cx="929230" cy="78485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utoShape 2" descr="Image result for kia logo"/>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 name="AutoShape 4" descr="Image result for kia logo"/>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Rectangle 2"/>
          <p:cNvSpPr/>
          <p:nvPr/>
        </p:nvSpPr>
        <p:spPr>
          <a:xfrm>
            <a:off x="8665205" y="6508418"/>
            <a:ext cx="261610" cy="276999"/>
          </a:xfrm>
          <a:prstGeom prst="rect">
            <a:avLst/>
          </a:prstGeom>
        </p:spPr>
        <p:txBody>
          <a:bodyPr wrap="none">
            <a:spAutoFit/>
          </a:bodyPr>
          <a:lstStyle/>
          <a:p>
            <a:r>
              <a:rPr lang="en-US" sz="1200" dirty="0"/>
              <a:t>5</a:t>
            </a:r>
          </a:p>
        </p:txBody>
      </p:sp>
      <p:graphicFrame>
        <p:nvGraphicFramePr>
          <p:cNvPr id="5" name="Object 4"/>
          <p:cNvGraphicFramePr>
            <a:graphicFrameLocks noChangeAspect="1"/>
          </p:cNvGraphicFramePr>
          <p:nvPr>
            <p:extLst>
              <p:ext uri="{D42A27DB-BD31-4B8C-83A1-F6EECF244321}">
                <p14:modId xmlns:p14="http://schemas.microsoft.com/office/powerpoint/2010/main" val="2989418792"/>
              </p:ext>
            </p:extLst>
          </p:nvPr>
        </p:nvGraphicFramePr>
        <p:xfrm>
          <a:off x="609601" y="2133600"/>
          <a:ext cx="8001000" cy="2590800"/>
        </p:xfrm>
        <a:graphic>
          <a:graphicData uri="http://schemas.openxmlformats.org/presentationml/2006/ole">
            <mc:AlternateContent xmlns:mc="http://schemas.openxmlformats.org/markup-compatibility/2006">
              <mc:Choice xmlns:v="urn:schemas-microsoft-com:vml" Requires="v">
                <p:oleObj spid="_x0000_s39057" name="Worksheet" r:id="rId4" imgW="3457565" imgH="1076351" progId="Excel.Sheet.12">
                  <p:embed/>
                </p:oleObj>
              </mc:Choice>
              <mc:Fallback>
                <p:oleObj name="Worksheet" r:id="rId4" imgW="3457565" imgH="1076351" progId="Excel.Sheet.12">
                  <p:embed/>
                  <p:pic>
                    <p:nvPicPr>
                      <p:cNvPr id="0" name=""/>
                      <p:cNvPicPr/>
                      <p:nvPr/>
                    </p:nvPicPr>
                    <p:blipFill>
                      <a:blip r:embed="rId5"/>
                      <a:stretch>
                        <a:fillRect/>
                      </a:stretch>
                    </p:blipFill>
                    <p:spPr>
                      <a:xfrm>
                        <a:off x="609601" y="2133600"/>
                        <a:ext cx="8001000" cy="2590800"/>
                      </a:xfrm>
                      <a:prstGeom prst="rect">
                        <a:avLst/>
                      </a:prstGeom>
                    </p:spPr>
                  </p:pic>
                </p:oleObj>
              </mc:Fallback>
            </mc:AlternateContent>
          </a:graphicData>
        </a:graphic>
      </p:graphicFrame>
      <p:sp>
        <p:nvSpPr>
          <p:cNvPr id="10"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Transfer to Lottery For Education </a:t>
            </a:r>
            <a:endParaRPr lang="en-US" sz="3200" b="1" dirty="0">
              <a:solidFill>
                <a:srgbClr val="FF6600"/>
              </a:solidFill>
              <a:latin typeface="Arial_"/>
              <a:cs typeface="Arial_"/>
            </a:endParaRPr>
          </a:p>
        </p:txBody>
      </p:sp>
      <p:cxnSp>
        <p:nvCxnSpPr>
          <p:cNvPr id="11" name="Straight Connector 10"/>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334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spTree>
    <p:extLst>
      <p:ext uri="{BB962C8B-B14F-4D97-AF65-F5344CB8AC3E}">
        <p14:creationId xmlns:p14="http://schemas.microsoft.com/office/powerpoint/2010/main" val="2738538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628650" y="1600200"/>
            <a:ext cx="3886200" cy="4399385"/>
          </a:xfrm>
        </p:spPr>
        <p:txBody>
          <a:bodyPr>
            <a:normAutofit fontScale="77500" lnSpcReduction="20000"/>
          </a:bodyPr>
          <a:lstStyle/>
          <a:p>
            <a:pPr marL="0" indent="0" algn="ctr">
              <a:buNone/>
            </a:pPr>
            <a:r>
              <a:rPr lang="en-US" sz="3400" u="sng" dirty="0" smtClean="0"/>
              <a:t>Worldwide Rankings </a:t>
            </a:r>
          </a:p>
          <a:p>
            <a:r>
              <a:rPr lang="en-US" sz="3400" dirty="0" smtClean="0"/>
              <a:t>#17 total sales </a:t>
            </a:r>
          </a:p>
          <a:p>
            <a:r>
              <a:rPr lang="en-US" sz="3400" dirty="0" smtClean="0"/>
              <a:t>#5 total per cap sales </a:t>
            </a:r>
          </a:p>
          <a:p>
            <a:r>
              <a:rPr lang="en-US" sz="3400" dirty="0" smtClean="0"/>
              <a:t>#10 instant sales </a:t>
            </a:r>
          </a:p>
          <a:p>
            <a:r>
              <a:rPr lang="en-US" sz="3400" dirty="0" smtClean="0"/>
              <a:t>#2 instant per cap sales </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sz="1100" dirty="0" smtClean="0"/>
          </a:p>
          <a:p>
            <a:pPr marL="0" indent="0">
              <a:buNone/>
            </a:pPr>
            <a:endParaRPr lang="en-US" sz="1100" dirty="0"/>
          </a:p>
          <a:p>
            <a:pPr marL="0" indent="0">
              <a:buNone/>
            </a:pPr>
            <a:r>
              <a:rPr lang="en-US" sz="1100" dirty="0" smtClean="0"/>
              <a:t>Source - </a:t>
            </a:r>
            <a:r>
              <a:rPr lang="en-US" sz="1100" dirty="0" err="1" smtClean="0"/>
              <a:t>LaFleur’s</a:t>
            </a:r>
            <a:r>
              <a:rPr lang="en-US" sz="1100" dirty="0" smtClean="0"/>
              <a:t> 2015 World Lottery Almanac</a:t>
            </a:r>
          </a:p>
        </p:txBody>
      </p:sp>
      <p:sp>
        <p:nvSpPr>
          <p:cNvPr id="6" name="Content Placeholder 5"/>
          <p:cNvSpPr>
            <a:spLocks noGrp="1"/>
          </p:cNvSpPr>
          <p:nvPr>
            <p:ph sz="half" idx="2"/>
          </p:nvPr>
        </p:nvSpPr>
        <p:spPr>
          <a:xfrm>
            <a:off x="4838700" y="1295400"/>
            <a:ext cx="3695700" cy="4191000"/>
          </a:xfrm>
        </p:spPr>
        <p:txBody>
          <a:bodyPr>
            <a:normAutofit fontScale="77500" lnSpcReduction="20000"/>
          </a:bodyPr>
          <a:lstStyle/>
          <a:p>
            <a:pPr marL="0" indent="0" algn="ctr">
              <a:buNone/>
            </a:pPr>
            <a:endParaRPr lang="en-US" dirty="0" smtClean="0"/>
          </a:p>
          <a:p>
            <a:pPr marL="0" indent="0" algn="ctr">
              <a:buNone/>
            </a:pPr>
            <a:r>
              <a:rPr lang="en-US" sz="3400" u="sng" dirty="0" smtClean="0"/>
              <a:t>National Rankings </a:t>
            </a:r>
          </a:p>
          <a:p>
            <a:r>
              <a:rPr lang="en-US" sz="3400" dirty="0" smtClean="0"/>
              <a:t>#2 total per cap sales </a:t>
            </a:r>
          </a:p>
          <a:p>
            <a:r>
              <a:rPr lang="en-US" sz="3400" dirty="0" smtClean="0"/>
              <a:t>#2 instant per cap sales </a:t>
            </a:r>
          </a:p>
          <a:p>
            <a:r>
              <a:rPr lang="en-US" sz="3400" dirty="0" smtClean="0"/>
              <a:t>#4 per cap returns to beneficiaries </a:t>
            </a:r>
          </a:p>
          <a:p>
            <a:endParaRPr lang="en-US" dirty="0"/>
          </a:p>
          <a:p>
            <a:pPr marL="0" indent="0">
              <a:buNone/>
            </a:pPr>
            <a:endParaRPr lang="en-US" dirty="0"/>
          </a:p>
          <a:p>
            <a:pPr marL="0" indent="0">
              <a:buNone/>
            </a:pPr>
            <a:endParaRPr lang="en-US" dirty="0"/>
          </a:p>
          <a:p>
            <a:pPr marL="0" indent="0">
              <a:buNone/>
            </a:pPr>
            <a:endParaRPr lang="en-US" sz="1100" dirty="0" smtClean="0"/>
          </a:p>
          <a:p>
            <a:pPr marL="0" indent="0">
              <a:buNone/>
            </a:pPr>
            <a:endParaRPr lang="en-US" sz="1100" dirty="0"/>
          </a:p>
          <a:p>
            <a:pPr marL="0" indent="0">
              <a:buNone/>
            </a:pPr>
            <a:r>
              <a:rPr lang="en-US" sz="1100" dirty="0" smtClean="0"/>
              <a:t>Source- </a:t>
            </a:r>
            <a:r>
              <a:rPr lang="en-US" sz="1100" dirty="0" err="1" smtClean="0"/>
              <a:t>LaFleur’s</a:t>
            </a:r>
            <a:r>
              <a:rPr lang="en-US" sz="1100" dirty="0" smtClean="0"/>
              <a:t> Magazine (September/October 2014)</a:t>
            </a:r>
            <a:endParaRPr lang="en-US" sz="1100" dirty="0"/>
          </a:p>
        </p:txBody>
      </p:sp>
      <p:sp>
        <p:nvSpPr>
          <p:cNvPr id="2" name="Rectangle 1"/>
          <p:cNvSpPr/>
          <p:nvPr/>
        </p:nvSpPr>
        <p:spPr>
          <a:xfrm>
            <a:off x="8610600" y="6324600"/>
            <a:ext cx="261610" cy="276999"/>
          </a:xfrm>
          <a:prstGeom prst="rect">
            <a:avLst/>
          </a:prstGeom>
        </p:spPr>
        <p:txBody>
          <a:bodyPr wrap="none">
            <a:spAutoFit/>
          </a:bodyPr>
          <a:lstStyle/>
          <a:p>
            <a:r>
              <a:rPr lang="en-US" sz="1200" dirty="0" smtClean="0"/>
              <a:t>6</a:t>
            </a:r>
            <a:endParaRPr lang="en-US" sz="1200" dirty="0"/>
          </a:p>
        </p:txBody>
      </p:sp>
      <p:sp>
        <p:nvSpPr>
          <p:cNvPr id="7"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Worldwide and National Lottery Rankings </a:t>
            </a:r>
            <a:endParaRPr lang="en-US" sz="3200" b="1" dirty="0">
              <a:solidFill>
                <a:srgbClr val="FF6600"/>
              </a:solidFill>
              <a:latin typeface="Arial_"/>
              <a:cs typeface="Arial_"/>
            </a:endParaRPr>
          </a:p>
        </p:txBody>
      </p:sp>
      <p:cxnSp>
        <p:nvCxnSpPr>
          <p:cNvPr id="8" name="Straight Connector 7"/>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40290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r>
              <a:rPr lang="en-US" sz="1200" dirty="0" smtClean="0"/>
              <a:t>7</a:t>
            </a:r>
            <a:endParaRPr lang="en-US" sz="1200" dirty="0"/>
          </a:p>
        </p:txBody>
      </p:sp>
      <p:sp>
        <p:nvSpPr>
          <p:cNvPr id="7" name="Rectangle 6"/>
          <p:cNvSpPr txBox="1">
            <a:spLocks noChangeArrowheads="1"/>
          </p:cNvSpPr>
          <p:nvPr/>
        </p:nvSpPr>
        <p:spPr>
          <a:xfrm>
            <a:off x="533400" y="304800"/>
            <a:ext cx="85344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rgbClr val="FF6600"/>
                </a:solidFill>
                <a:latin typeface="Arial_"/>
                <a:cs typeface="Arial_"/>
              </a:rPr>
              <a:t>FY 2015 Top Profit </a:t>
            </a:r>
            <a:r>
              <a:rPr lang="en-US" sz="2400" b="1" dirty="0">
                <a:solidFill>
                  <a:srgbClr val="FF6600"/>
                </a:solidFill>
                <a:latin typeface="Arial_"/>
                <a:cs typeface="Arial_"/>
              </a:rPr>
              <a:t>p</a:t>
            </a:r>
            <a:r>
              <a:rPr lang="en-US" sz="2400" b="1" dirty="0" smtClean="0">
                <a:solidFill>
                  <a:srgbClr val="FF6600"/>
                </a:solidFill>
                <a:latin typeface="Arial_"/>
                <a:cs typeface="Arial_"/>
              </a:rPr>
              <a:t>er Capita (PPC) Lotteries</a:t>
            </a:r>
            <a:endParaRPr lang="en-US" sz="2400" b="1" dirty="0">
              <a:solidFill>
                <a:srgbClr val="FF6600"/>
              </a:solidFill>
              <a:latin typeface="Arial_"/>
              <a:cs typeface="Arial_"/>
            </a:endParaRPr>
          </a:p>
        </p:txBody>
      </p:sp>
      <p:sp>
        <p:nvSpPr>
          <p:cNvPr id="9" name="TextBox 8"/>
          <p:cNvSpPr txBox="1"/>
          <p:nvPr/>
        </p:nvSpPr>
        <p:spPr>
          <a:xfrm>
            <a:off x="5334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cxnSp>
        <p:nvCxnSpPr>
          <p:cNvPr id="10" name="Straight Connector 9"/>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11" name="Table 10"/>
          <p:cNvGraphicFramePr>
            <a:graphicFrameLocks noGrp="1"/>
          </p:cNvGraphicFramePr>
          <p:nvPr>
            <p:extLst>
              <p:ext uri="{D42A27DB-BD31-4B8C-83A1-F6EECF244321}">
                <p14:modId xmlns:p14="http://schemas.microsoft.com/office/powerpoint/2010/main" val="724623500"/>
              </p:ext>
            </p:extLst>
          </p:nvPr>
        </p:nvGraphicFramePr>
        <p:xfrm>
          <a:off x="685800" y="1295400"/>
          <a:ext cx="6934201" cy="5260343"/>
        </p:xfrm>
        <a:graphic>
          <a:graphicData uri="http://schemas.openxmlformats.org/drawingml/2006/table">
            <a:tbl>
              <a:tblPr/>
              <a:tblGrid>
                <a:gridCol w="1420027"/>
                <a:gridCol w="710012"/>
                <a:gridCol w="555663"/>
                <a:gridCol w="1080454"/>
                <a:gridCol w="1080454"/>
                <a:gridCol w="1080454"/>
                <a:gridCol w="1007137"/>
              </a:tblGrid>
              <a:tr h="450140">
                <a:tc>
                  <a:txBody>
                    <a:bodyPr/>
                    <a:lstStyle/>
                    <a:p>
                      <a:pPr algn="l" fontAlgn="b"/>
                      <a:r>
                        <a:rPr lang="en-US" sz="1100" b="1" i="0" u="none" strike="noStrike" dirty="0">
                          <a:solidFill>
                            <a:srgbClr val="000000"/>
                          </a:solidFill>
                          <a:effectLst/>
                          <a:latin typeface="Calibri" panose="020F0502020204030204" pitchFamily="34" charset="0"/>
                        </a:rPr>
                        <a:t>Lottery </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Began</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Years</a:t>
                      </a:r>
                    </a:p>
                  </a:txBody>
                  <a:tcPr marL="9525" marR="9525" marT="9525" marB="0" anchor="b">
                    <a:lnL>
                      <a:noFill/>
                    </a:lnL>
                    <a:lnR>
                      <a:noFill/>
                    </a:lnR>
                    <a:lnT>
                      <a:noFill/>
                    </a:lnT>
                    <a:lnB>
                      <a:noFill/>
                    </a:lnB>
                  </a:tcPr>
                </a:tc>
                <a:tc>
                  <a:txBody>
                    <a:bodyPr/>
                    <a:lstStyle/>
                    <a:p>
                      <a:pPr algn="r" fontAlgn="b"/>
                      <a:r>
                        <a:rPr lang="en-US" sz="1100" b="1" i="0" u="none" strike="noStrike" dirty="0" smtClean="0">
                          <a:solidFill>
                            <a:srgbClr val="000000"/>
                          </a:solidFill>
                          <a:effectLst/>
                          <a:latin typeface="Calibri" panose="020F0502020204030204" pitchFamily="34" charset="0"/>
                        </a:rPr>
                        <a:t>Population</a:t>
                      </a:r>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Net Sales</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Profit</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a:solidFill>
                            <a:srgbClr val="000000"/>
                          </a:solidFill>
                          <a:effectLst/>
                          <a:latin typeface="Calibri" panose="020F0502020204030204" pitchFamily="34" charset="0"/>
                        </a:rPr>
                        <a:t>Profit Per Cap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70085">
                <a:tc>
                  <a:txBody>
                    <a:bodyPr/>
                    <a:lstStyle/>
                    <a:p>
                      <a:pPr algn="l" fontAlgn="b"/>
                      <a:r>
                        <a:rPr lang="en-US" sz="1100" b="1" i="0" u="none" strike="noStrike">
                          <a:solidFill>
                            <a:srgbClr val="000000"/>
                          </a:solidFill>
                          <a:effectLst/>
                          <a:latin typeface="Calibri" panose="020F0502020204030204" pitchFamily="34" charset="0"/>
                        </a:rPr>
                        <a:t>Massachusetts</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1972</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43</a:t>
                      </a:r>
                    </a:p>
                  </a:txBody>
                  <a:tcPr marL="9525" marR="9525" marT="9525"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                 6,750 </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$5,011,000</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$983,500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$145.70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07377">
                <a:tc>
                  <a:txBody>
                    <a:bodyPr/>
                    <a:lstStyle/>
                    <a:p>
                      <a:pPr algn="l" fontAlgn="b"/>
                      <a:r>
                        <a:rPr lang="en-US" sz="1100" b="1" i="0" u="none" strike="noStrike" dirty="0">
                          <a:solidFill>
                            <a:srgbClr val="000000"/>
                          </a:solidFill>
                          <a:effectLst/>
                          <a:latin typeface="Calibri" panose="020F0502020204030204" pitchFamily="34" charset="0"/>
                        </a:rPr>
                        <a:t>New York</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panose="020F0502020204030204" pitchFamily="34" charset="0"/>
                        </a:rPr>
                        <a:t>1967</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panose="020F0502020204030204" pitchFamily="34" charset="0"/>
                        </a:rPr>
                        <a:t>48</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effectLst/>
                          <a:latin typeface="Calibri" panose="020F0502020204030204" pitchFamily="34" charset="0"/>
                        </a:rPr>
                        <a:t>               19,750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panose="020F0502020204030204" pitchFamily="34" charset="0"/>
                        </a:rPr>
                        <a:t>$7,251,000</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panose="020F0502020204030204" pitchFamily="34" charset="0"/>
                        </a:rPr>
                        <a:t>$2,203,000</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panose="020F0502020204030204" pitchFamily="34" charset="0"/>
                        </a:rPr>
                        <a:t>$111.54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407377">
                <a:tc>
                  <a:txBody>
                    <a:bodyPr/>
                    <a:lstStyle/>
                    <a:p>
                      <a:pPr algn="l" fontAlgn="b"/>
                      <a:r>
                        <a:rPr lang="en-US" sz="1100" b="1" i="0" u="none" strike="noStrike">
                          <a:solidFill>
                            <a:srgbClr val="000000"/>
                          </a:solidFill>
                          <a:effectLst/>
                          <a:latin typeface="Calibri" panose="020F0502020204030204" pitchFamily="34" charset="0"/>
                        </a:rPr>
                        <a:t>Georgia</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a:solidFill>
                            <a:srgbClr val="000000"/>
                          </a:solidFill>
                          <a:effectLst/>
                          <a:latin typeface="Calibri" panose="020F0502020204030204" pitchFamily="34" charset="0"/>
                        </a:rPr>
                        <a:t>1993</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dirty="0">
                          <a:solidFill>
                            <a:srgbClr val="000000"/>
                          </a:solidFill>
                          <a:effectLst/>
                          <a:latin typeface="Calibri" panose="020F0502020204030204" pitchFamily="34" charset="0"/>
                        </a:rPr>
                        <a:t>22</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1" i="0" u="none" strike="noStrike">
                          <a:solidFill>
                            <a:srgbClr val="000000"/>
                          </a:solidFill>
                          <a:effectLst/>
                          <a:latin typeface="Calibri" panose="020F0502020204030204" pitchFamily="34" charset="0"/>
                        </a:rPr>
                        <a:t>               10,100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a:solidFill>
                            <a:srgbClr val="000000"/>
                          </a:solidFill>
                          <a:effectLst/>
                          <a:latin typeface="Calibri" panose="020F0502020204030204" pitchFamily="34" charset="0"/>
                        </a:rPr>
                        <a:t>$3,908,000</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a:solidFill>
                            <a:srgbClr val="000000"/>
                          </a:solidFill>
                          <a:effectLst/>
                          <a:latin typeface="Calibri" panose="020F0502020204030204" pitchFamily="34" charset="0"/>
                        </a:rPr>
                        <a:t>$969,600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a:solidFill>
                            <a:srgbClr val="000000"/>
                          </a:solidFill>
                          <a:effectLst/>
                          <a:latin typeface="Calibri" panose="020F0502020204030204" pitchFamily="34" charset="0"/>
                        </a:rPr>
                        <a:t>$96.00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70085">
                <a:tc>
                  <a:txBody>
                    <a:bodyPr/>
                    <a:lstStyle/>
                    <a:p>
                      <a:pPr algn="l" fontAlgn="b"/>
                      <a:r>
                        <a:rPr lang="en-US" sz="1100" b="1" i="0" u="none" strike="noStrike">
                          <a:solidFill>
                            <a:srgbClr val="000000"/>
                          </a:solidFill>
                          <a:effectLst/>
                          <a:latin typeface="Calibri" panose="020F0502020204030204" pitchFamily="34" charset="0"/>
                        </a:rPr>
                        <a:t>Connecticut</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a:solidFill>
                            <a:srgbClr val="000000"/>
                          </a:solidFill>
                          <a:effectLst/>
                          <a:latin typeface="Calibri" panose="020F0502020204030204" pitchFamily="34" charset="0"/>
                        </a:rPr>
                        <a:t>1972</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a:solidFill>
                            <a:srgbClr val="000000"/>
                          </a:solidFill>
                          <a:effectLst/>
                          <a:latin typeface="Calibri" panose="020F0502020204030204" pitchFamily="34" charset="0"/>
                        </a:rPr>
                        <a:t>43</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a:solidFill>
                            <a:srgbClr val="000000"/>
                          </a:solidFill>
                          <a:effectLst/>
                          <a:latin typeface="Calibri" panose="020F0502020204030204" pitchFamily="34" charset="0"/>
                        </a:rPr>
                        <a:t>                 3,600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a:solidFill>
                            <a:srgbClr val="000000"/>
                          </a:solidFill>
                          <a:effectLst/>
                          <a:latin typeface="Calibri" panose="020F0502020204030204" pitchFamily="34" charset="0"/>
                        </a:rPr>
                        <a:t>$1,144,000</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a:solidFill>
                            <a:srgbClr val="000000"/>
                          </a:solidFill>
                          <a:effectLst/>
                          <a:latin typeface="Calibri" panose="020F0502020204030204" pitchFamily="34" charset="0"/>
                        </a:rPr>
                        <a:t>$319,700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a:solidFill>
                            <a:srgbClr val="000000"/>
                          </a:solidFill>
                          <a:effectLst/>
                          <a:latin typeface="Calibri" panose="020F0502020204030204" pitchFamily="34" charset="0"/>
                        </a:rPr>
                        <a:t>$88.81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70085">
                <a:tc>
                  <a:txBody>
                    <a:bodyPr/>
                    <a:lstStyle/>
                    <a:p>
                      <a:pPr algn="l" fontAlgn="b"/>
                      <a:r>
                        <a:rPr lang="en-US" sz="1100" b="1" i="0" u="none" strike="noStrike">
                          <a:solidFill>
                            <a:srgbClr val="000000"/>
                          </a:solidFill>
                          <a:effectLst/>
                          <a:latin typeface="Calibri" panose="020F0502020204030204" pitchFamily="34" charset="0"/>
                        </a:rPr>
                        <a:t>Maryland</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1973</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42</a:t>
                      </a:r>
                    </a:p>
                  </a:txBody>
                  <a:tcPr marL="9525" marR="9525" marT="9525"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                 5,980 </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$1,762,000</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$525,000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$87.79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07377">
                <a:tc>
                  <a:txBody>
                    <a:bodyPr/>
                    <a:lstStyle/>
                    <a:p>
                      <a:pPr algn="l" fontAlgn="b"/>
                      <a:r>
                        <a:rPr lang="en-US" sz="1100" b="1" i="0" u="none" strike="noStrike">
                          <a:solidFill>
                            <a:srgbClr val="000000"/>
                          </a:solidFill>
                          <a:effectLst/>
                          <a:latin typeface="Calibri" panose="020F0502020204030204" pitchFamily="34" charset="0"/>
                        </a:rPr>
                        <a:t>Pennsylvania</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1972</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43</a:t>
                      </a:r>
                    </a:p>
                  </a:txBody>
                  <a:tcPr marL="9525" marR="9525" marT="9525"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               12,790 </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$3,820,000</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$1,061,000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$82.96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70085">
                <a:tc>
                  <a:txBody>
                    <a:bodyPr/>
                    <a:lstStyle/>
                    <a:p>
                      <a:pPr algn="l" fontAlgn="b"/>
                      <a:r>
                        <a:rPr lang="en-US" sz="1100" b="1" i="0" u="none" strike="noStrike">
                          <a:solidFill>
                            <a:srgbClr val="000000"/>
                          </a:solidFill>
                          <a:effectLst/>
                          <a:latin typeface="Calibri" panose="020F0502020204030204" pitchFamily="34" charset="0"/>
                        </a:rPr>
                        <a:t>Michigan</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1972</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43</a:t>
                      </a:r>
                    </a:p>
                  </a:txBody>
                  <a:tcPr marL="9525" marR="9525" marT="9525"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                 9,910 </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$2,728,000</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$762,800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$76.97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07377">
                <a:tc>
                  <a:txBody>
                    <a:bodyPr/>
                    <a:lstStyle/>
                    <a:p>
                      <a:pPr algn="l" fontAlgn="b"/>
                      <a:r>
                        <a:rPr lang="en-US" sz="1100" b="1" i="0" u="none" strike="noStrike">
                          <a:solidFill>
                            <a:srgbClr val="000000"/>
                          </a:solidFill>
                          <a:effectLst/>
                          <a:latin typeface="Calibri" panose="020F0502020204030204" pitchFamily="34" charset="0"/>
                        </a:rPr>
                        <a:t>Florida</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1988</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27</a:t>
                      </a:r>
                    </a:p>
                  </a:txBody>
                  <a:tcPr marL="9525" marR="9525" marT="9525"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               19,890 </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$5,580,000</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$1,500,000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$75.41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70085">
                <a:tc>
                  <a:txBody>
                    <a:bodyPr/>
                    <a:lstStyle/>
                    <a:p>
                      <a:pPr algn="l" fontAlgn="b"/>
                      <a:r>
                        <a:rPr lang="en-US" sz="1100" b="1" i="0" u="none" strike="noStrike">
                          <a:solidFill>
                            <a:srgbClr val="000000"/>
                          </a:solidFill>
                          <a:effectLst/>
                          <a:latin typeface="Calibri" panose="020F0502020204030204" pitchFamily="34" charset="0"/>
                        </a:rPr>
                        <a:t>South Carolina</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2002</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13</a:t>
                      </a:r>
                    </a:p>
                  </a:txBody>
                  <a:tcPr marL="9525" marR="9525" marT="9525"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                 4,830 </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$1,405,000</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$349,000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$72.26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70085">
                <a:tc>
                  <a:txBody>
                    <a:bodyPr/>
                    <a:lstStyle/>
                    <a:p>
                      <a:pPr algn="l" fontAlgn="b"/>
                      <a:r>
                        <a:rPr lang="en-US" sz="1100" b="1" i="0" u="none" strike="noStrike">
                          <a:solidFill>
                            <a:srgbClr val="000000"/>
                          </a:solidFill>
                          <a:effectLst/>
                          <a:latin typeface="Calibri" panose="020F0502020204030204" pitchFamily="34" charset="0"/>
                        </a:rPr>
                        <a:t>Virginia</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1988</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27</a:t>
                      </a:r>
                    </a:p>
                  </a:txBody>
                  <a:tcPr marL="9525" marR="9525" marT="9525"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                 8,330 </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$1,844,000</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$533,800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$64.08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70085">
                <a:tc>
                  <a:txBody>
                    <a:bodyPr/>
                    <a:lstStyle/>
                    <a:p>
                      <a:pPr algn="l" fontAlgn="b"/>
                      <a:r>
                        <a:rPr lang="en-US" sz="1100" b="1" i="0" u="none" strike="noStrike" dirty="0">
                          <a:solidFill>
                            <a:srgbClr val="000000"/>
                          </a:solidFill>
                          <a:effectLst/>
                          <a:latin typeface="Calibri" panose="020F0502020204030204" pitchFamily="34" charset="0"/>
                        </a:rPr>
                        <a:t>New Jersey</a:t>
                      </a:r>
                      <a:r>
                        <a:rPr lang="en-US" sz="1100" b="1" i="0" u="none" strike="noStrike" dirty="0" smtClean="0">
                          <a:solidFill>
                            <a:srgbClr val="000000"/>
                          </a:solidFill>
                          <a:effectLst/>
                          <a:latin typeface="Calibri" panose="020F0502020204030204" pitchFamily="34" charset="0"/>
                        </a:rPr>
                        <a:t>*</a:t>
                      </a:r>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1970</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45</a:t>
                      </a:r>
                    </a:p>
                  </a:txBody>
                  <a:tcPr marL="9525" marR="9525" marT="9525"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                 8,940 </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$3,001,000</a:t>
                      </a:r>
                    </a:p>
                  </a:txBody>
                  <a:tcPr marL="9525" marR="9525" marT="9525"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N/A</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N/A</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70085">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r>
              <a:tr h="225070">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r h="225070">
                <a:tc gridSpan="7">
                  <a:txBody>
                    <a:bodyPr/>
                    <a:lstStyle/>
                    <a:p>
                      <a:pPr algn="l" fontAlgn="b"/>
                      <a:r>
                        <a:rPr lang="en-US" sz="1100" b="1" i="0" u="none" strike="noStrike" dirty="0">
                          <a:solidFill>
                            <a:srgbClr val="000000"/>
                          </a:solidFill>
                          <a:effectLst/>
                          <a:latin typeface="Calibri" panose="020F0502020204030204" pitchFamily="34" charset="0"/>
                        </a:rPr>
                        <a:t>NOTE: </a:t>
                      </a:r>
                      <a:r>
                        <a:rPr lang="en-US" sz="1100" b="1" i="0" u="none" strike="noStrike" dirty="0" smtClean="0">
                          <a:solidFill>
                            <a:srgbClr val="000000"/>
                          </a:solidFill>
                          <a:effectLst/>
                          <a:latin typeface="Calibri" panose="020F0502020204030204" pitchFamily="34" charset="0"/>
                        </a:rPr>
                        <a:t>Population data </a:t>
                      </a:r>
                      <a:r>
                        <a:rPr lang="en-US" sz="1100" b="1" i="0" u="none" strike="noStrike" dirty="0">
                          <a:solidFill>
                            <a:srgbClr val="000000"/>
                          </a:solidFill>
                          <a:effectLst/>
                          <a:latin typeface="Calibri" panose="020F0502020204030204" pitchFamily="34" charset="0"/>
                        </a:rPr>
                        <a:t>obtained from </a:t>
                      </a:r>
                      <a:r>
                        <a:rPr lang="en-US" sz="1100" b="1" i="0" u="none" strike="noStrike" dirty="0" smtClean="0">
                          <a:solidFill>
                            <a:srgbClr val="000000"/>
                          </a:solidFill>
                          <a:effectLst/>
                          <a:latin typeface="Calibri" panose="020F0502020204030204" pitchFamily="34" charset="0"/>
                        </a:rPr>
                        <a:t>2014 U.S</a:t>
                      </a:r>
                      <a:r>
                        <a:rPr lang="en-US" sz="1100" b="1" i="0" u="none" strike="noStrike" baseline="0" dirty="0" smtClean="0">
                          <a:solidFill>
                            <a:srgbClr val="000000"/>
                          </a:solidFill>
                          <a:effectLst/>
                          <a:latin typeface="Calibri" panose="020F0502020204030204" pitchFamily="34" charset="0"/>
                        </a:rPr>
                        <a:t> Census (rounded)</a:t>
                      </a:r>
                      <a:r>
                        <a:rPr lang="en-US" sz="1100" b="1" i="0" u="none" strike="noStrike" dirty="0" smtClean="0">
                          <a:solidFill>
                            <a:srgbClr val="000000"/>
                          </a:solidFill>
                          <a:effectLst/>
                          <a:latin typeface="Calibri" panose="020F0502020204030204" pitchFamily="34" charset="0"/>
                        </a:rPr>
                        <a:t>. FY15 sales and profit data obtained </a:t>
                      </a:r>
                      <a:r>
                        <a:rPr lang="en-US" sz="1100" b="1" i="0" u="none" strike="noStrike" dirty="0">
                          <a:solidFill>
                            <a:srgbClr val="000000"/>
                          </a:solidFill>
                          <a:effectLst/>
                          <a:latin typeface="Calibri" panose="020F0502020204030204" pitchFamily="34" charset="0"/>
                        </a:rPr>
                        <a:t>directly from specific lotteries.</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5070">
                <a:tc gridSpan="3">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r h="225070">
                <a:tc gridSpan="6">
                  <a:txBody>
                    <a:bodyPr/>
                    <a:lstStyle/>
                    <a:p>
                      <a:pPr algn="l" fontAlgn="b"/>
                      <a:r>
                        <a:rPr lang="en-US" sz="1100" b="1" i="0" u="none" strike="noStrike" dirty="0" smtClean="0">
                          <a:solidFill>
                            <a:srgbClr val="000000"/>
                          </a:solidFill>
                          <a:effectLst/>
                          <a:latin typeface="Calibri" panose="020F0502020204030204" pitchFamily="34" charset="0"/>
                        </a:rPr>
                        <a:t>* </a:t>
                      </a:r>
                      <a:r>
                        <a:rPr lang="en-US" sz="1100" b="1" i="0" u="none" strike="noStrike" dirty="0">
                          <a:solidFill>
                            <a:srgbClr val="000000"/>
                          </a:solidFill>
                          <a:effectLst/>
                          <a:latin typeface="Calibri" panose="020F0502020204030204" pitchFamily="34" charset="0"/>
                        </a:rPr>
                        <a:t>FY15 actual profit unavailable at this time. FY14 profit per cap was $107.94.</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bl>
          </a:graphicData>
        </a:graphic>
      </p:graphicFrame>
    </p:spTree>
    <p:extLst>
      <p:ext uri="{BB962C8B-B14F-4D97-AF65-F5344CB8AC3E}">
        <p14:creationId xmlns:p14="http://schemas.microsoft.com/office/powerpoint/2010/main" val="4193486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r>
              <a:rPr lang="en-US" sz="1200" dirty="0" smtClean="0"/>
              <a:t>8</a:t>
            </a:r>
            <a:endParaRPr lang="en-US" sz="1200" dirty="0"/>
          </a:p>
        </p:txBody>
      </p:sp>
      <p:sp>
        <p:nvSpPr>
          <p:cNvPr id="6" name="Rectangle 6"/>
          <p:cNvSpPr txBox="1">
            <a:spLocks noChangeArrowheads="1"/>
          </p:cNvSpPr>
          <p:nvPr/>
        </p:nvSpPr>
        <p:spPr>
          <a:xfrm>
            <a:off x="533400" y="304800"/>
            <a:ext cx="8458200" cy="1066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Top PPC Lotteries </a:t>
            </a:r>
            <a:r>
              <a:rPr lang="en-US" sz="2800" b="1" dirty="0" smtClean="0">
                <a:solidFill>
                  <a:srgbClr val="FF6600"/>
                </a:solidFill>
                <a:latin typeface="Arial_"/>
                <a:cs typeface="Arial_"/>
              </a:rPr>
              <a:t>YOY $ Change</a:t>
            </a:r>
            <a:endParaRPr lang="en-US" sz="2800" b="1" dirty="0">
              <a:solidFill>
                <a:srgbClr val="FF6600"/>
              </a:solidFill>
              <a:latin typeface="Arial_"/>
              <a:cs typeface="Arial_"/>
            </a:endParaRPr>
          </a:p>
        </p:txBody>
      </p:sp>
      <p:sp>
        <p:nvSpPr>
          <p:cNvPr id="7" name="TextBox 6"/>
          <p:cNvSpPr txBox="1"/>
          <p:nvPr/>
        </p:nvSpPr>
        <p:spPr>
          <a:xfrm>
            <a:off x="533400" y="1475601"/>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cxnSp>
        <p:nvCxnSpPr>
          <p:cNvPr id="10" name="Straight Connector 9"/>
          <p:cNvCxnSpPr/>
          <p:nvPr/>
        </p:nvCxnSpPr>
        <p:spPr>
          <a:xfrm>
            <a:off x="685800" y="14478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102968458"/>
              </p:ext>
            </p:extLst>
          </p:nvPr>
        </p:nvGraphicFramePr>
        <p:xfrm>
          <a:off x="1523999" y="1475604"/>
          <a:ext cx="6172201" cy="5077595"/>
        </p:xfrm>
        <a:graphic>
          <a:graphicData uri="http://schemas.openxmlformats.org/drawingml/2006/table">
            <a:tbl>
              <a:tblPr/>
              <a:tblGrid>
                <a:gridCol w="1640413"/>
                <a:gridCol w="1298169"/>
                <a:gridCol w="1227359"/>
                <a:gridCol w="1003130"/>
                <a:gridCol w="1003130"/>
              </a:tblGrid>
              <a:tr h="229516">
                <a:tc>
                  <a:txBody>
                    <a:bodyPr/>
                    <a:lstStyle/>
                    <a:p>
                      <a:pPr algn="ctr" fontAlgn="b"/>
                      <a:endParaRPr lang="en-US" sz="1200" b="1" i="0" u="none" strike="noStrike" dirty="0">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gridSpan="2">
                  <a:txBody>
                    <a:bodyPr/>
                    <a:lstStyle/>
                    <a:p>
                      <a:pPr algn="ctr" fontAlgn="b"/>
                      <a:r>
                        <a:rPr lang="en-US" sz="1200" b="1" i="0" u="none" strike="noStrike">
                          <a:solidFill>
                            <a:srgbClr val="000000"/>
                          </a:solidFill>
                          <a:effectLst/>
                          <a:latin typeface="Calibri" panose="020F0502020204030204" pitchFamily="34" charset="0"/>
                        </a:rPr>
                        <a:t>YOY</a:t>
                      </a:r>
                    </a:p>
                  </a:txBody>
                  <a:tcPr marL="8213" marR="8213" marT="8213"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178317">
                <a:tc>
                  <a:txBody>
                    <a:bodyPr/>
                    <a:lstStyle/>
                    <a:p>
                      <a:pPr algn="ctr" fontAlgn="b"/>
                      <a:endParaRPr lang="en-US" sz="10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8213" marR="8213" marT="821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8213" marR="8213" marT="821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688">
                <a:tc>
                  <a:txBody>
                    <a:bodyPr/>
                    <a:lstStyle/>
                    <a:p>
                      <a:pPr algn="l" fontAlgn="b"/>
                      <a:r>
                        <a:rPr lang="en-US" sz="1200" b="1" i="0" u="none" strike="noStrike" dirty="0">
                          <a:solidFill>
                            <a:srgbClr val="000000"/>
                          </a:solidFill>
                          <a:effectLst/>
                          <a:latin typeface="Calibri" panose="020F0502020204030204" pitchFamily="34" charset="0"/>
                        </a:rPr>
                        <a:t>Lottery</a:t>
                      </a:r>
                    </a:p>
                  </a:txBody>
                  <a:tcPr marL="8213" marR="8213" marT="8213" marB="0" anchor="b">
                    <a:lnL>
                      <a:noFill/>
                    </a:lnL>
                    <a:lnR>
                      <a:noFill/>
                    </a:lnR>
                    <a:lnT>
                      <a:noFill/>
                    </a:lnT>
                    <a:lnB>
                      <a:noFill/>
                    </a:lnB>
                  </a:tcPr>
                </a:tc>
                <a:tc>
                  <a:txBody>
                    <a:bodyPr/>
                    <a:lstStyle/>
                    <a:p>
                      <a:pPr algn="r" fontAlgn="b"/>
                      <a:r>
                        <a:rPr lang="en-US" sz="1200" b="1" i="0" u="none" strike="noStrike" dirty="0">
                          <a:solidFill>
                            <a:srgbClr val="000000"/>
                          </a:solidFill>
                          <a:effectLst/>
                          <a:latin typeface="Calibri" panose="020F0502020204030204" pitchFamily="34" charset="0"/>
                        </a:rPr>
                        <a:t>FY14*</a:t>
                      </a:r>
                    </a:p>
                  </a:txBody>
                  <a:tcPr marL="8213" marR="8213" marT="8213" marB="0" anchor="b">
                    <a:lnL>
                      <a:noFill/>
                    </a:lnL>
                    <a:lnR>
                      <a:noFill/>
                    </a:lnR>
                    <a:lnT>
                      <a:noFill/>
                    </a:lnT>
                    <a:lnB>
                      <a:noFill/>
                    </a:lnB>
                  </a:tcPr>
                </a:tc>
                <a:tc>
                  <a:txBody>
                    <a:bodyPr/>
                    <a:lstStyle/>
                    <a:p>
                      <a:pPr algn="r" fontAlgn="b"/>
                      <a:r>
                        <a:rPr lang="en-US" sz="1200" b="1" i="0" u="none" strike="noStrike" dirty="0">
                          <a:solidFill>
                            <a:srgbClr val="000000"/>
                          </a:solidFill>
                          <a:effectLst/>
                          <a:latin typeface="Calibri" panose="020F0502020204030204" pitchFamily="34" charset="0"/>
                        </a:rPr>
                        <a:t>FY15**</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 Change</a:t>
                      </a:r>
                    </a:p>
                  </a:txBody>
                  <a:tcPr marL="8213" marR="8213" marT="821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 Change</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17791">
                <a:tc>
                  <a:txBody>
                    <a:bodyPr/>
                    <a:lstStyle/>
                    <a:p>
                      <a:pPr algn="l" fontAlgn="b"/>
                      <a:r>
                        <a:rPr lang="en-US" sz="1200" b="1" i="0" u="none" strike="noStrike">
                          <a:solidFill>
                            <a:srgbClr val="000000"/>
                          </a:solidFill>
                          <a:effectLst/>
                          <a:latin typeface="Calibri" panose="020F0502020204030204" pitchFamily="34" charset="0"/>
                        </a:rPr>
                        <a:t>South Carolina</a:t>
                      </a:r>
                    </a:p>
                  </a:txBody>
                  <a:tcPr marL="8213" marR="8213" marT="821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panose="020F0502020204030204" pitchFamily="34" charset="0"/>
                        </a:rPr>
                        <a:t>$330,700 </a:t>
                      </a:r>
                    </a:p>
                  </a:txBody>
                  <a:tcPr marL="8213" marR="8213" marT="821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panose="020F0502020204030204" pitchFamily="34" charset="0"/>
                        </a:rPr>
                        <a:t>$349,000 </a:t>
                      </a:r>
                    </a:p>
                  </a:txBody>
                  <a:tcPr marL="8213" marR="8213" marT="821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panose="020F0502020204030204" pitchFamily="34" charset="0"/>
                        </a:rPr>
                        <a:t>$18,300 </a:t>
                      </a:r>
                    </a:p>
                  </a:txBody>
                  <a:tcPr marL="8213" marR="8213" marT="8213"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panose="020F0502020204030204" pitchFamily="34" charset="0"/>
                        </a:rPr>
                        <a:t>5.5%</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317791">
                <a:tc>
                  <a:txBody>
                    <a:bodyPr/>
                    <a:lstStyle/>
                    <a:p>
                      <a:pPr algn="l" fontAlgn="b"/>
                      <a:r>
                        <a:rPr lang="en-US" sz="1200" b="1" i="0" u="none" strike="noStrike">
                          <a:solidFill>
                            <a:srgbClr val="000000"/>
                          </a:solidFill>
                          <a:effectLst/>
                          <a:latin typeface="Calibri" panose="020F0502020204030204" pitchFamily="34" charset="0"/>
                        </a:rPr>
                        <a:t>Georgia</a:t>
                      </a:r>
                    </a:p>
                  </a:txBody>
                  <a:tcPr marL="8213" marR="8213" marT="821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Calibri" panose="020F0502020204030204" pitchFamily="34" charset="0"/>
                        </a:rPr>
                        <a:t>$940,097 </a:t>
                      </a:r>
                    </a:p>
                  </a:txBody>
                  <a:tcPr marL="8213" marR="8213" marT="821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Calibri" panose="020F0502020204030204" pitchFamily="34" charset="0"/>
                        </a:rPr>
                        <a:t>$969,600 </a:t>
                      </a:r>
                    </a:p>
                  </a:txBody>
                  <a:tcPr marL="8213" marR="8213" marT="821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Calibri" panose="020F0502020204030204" pitchFamily="34" charset="0"/>
                        </a:rPr>
                        <a:t>$29,503 </a:t>
                      </a:r>
                    </a:p>
                  </a:txBody>
                  <a:tcPr marL="8213" marR="8213" marT="821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1" i="0" u="none" strike="noStrike">
                          <a:solidFill>
                            <a:srgbClr val="000000"/>
                          </a:solidFill>
                          <a:effectLst/>
                          <a:latin typeface="Calibri" panose="020F0502020204030204" pitchFamily="34" charset="0"/>
                        </a:rPr>
                        <a:t>3.1%</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17791">
                <a:tc>
                  <a:txBody>
                    <a:bodyPr/>
                    <a:lstStyle/>
                    <a:p>
                      <a:pPr algn="l" fontAlgn="b"/>
                      <a:r>
                        <a:rPr lang="en-US" sz="1200" b="1" i="0" u="none" strike="noStrike">
                          <a:solidFill>
                            <a:srgbClr val="000000"/>
                          </a:solidFill>
                          <a:effectLst/>
                          <a:latin typeface="Calibri" panose="020F0502020204030204" pitchFamily="34" charset="0"/>
                        </a:rPr>
                        <a:t>Michigan</a:t>
                      </a:r>
                    </a:p>
                  </a:txBody>
                  <a:tcPr marL="8213" marR="8213" marT="821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Calibri" panose="020F0502020204030204" pitchFamily="34" charset="0"/>
                        </a:rPr>
                        <a:t>$746,820 </a:t>
                      </a:r>
                    </a:p>
                  </a:txBody>
                  <a:tcPr marL="8213" marR="8213" marT="821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Calibri" panose="020F0502020204030204" pitchFamily="34" charset="0"/>
                        </a:rPr>
                        <a:t>$762,800 </a:t>
                      </a:r>
                    </a:p>
                  </a:txBody>
                  <a:tcPr marL="8213" marR="8213" marT="821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Calibri" panose="020F0502020204030204" pitchFamily="34" charset="0"/>
                        </a:rPr>
                        <a:t>$15,980 </a:t>
                      </a:r>
                    </a:p>
                  </a:txBody>
                  <a:tcPr marL="8213" marR="8213" marT="821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Calibri" panose="020F0502020204030204" pitchFamily="34" charset="0"/>
                        </a:rPr>
                        <a:t>2.1%</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17791">
                <a:tc>
                  <a:txBody>
                    <a:bodyPr/>
                    <a:lstStyle/>
                    <a:p>
                      <a:pPr algn="l" fontAlgn="b"/>
                      <a:r>
                        <a:rPr lang="en-US" sz="1200" b="1" i="0" u="none" strike="noStrike">
                          <a:solidFill>
                            <a:srgbClr val="000000"/>
                          </a:solidFill>
                          <a:effectLst/>
                          <a:latin typeface="Calibri" panose="020F0502020204030204" pitchFamily="34" charset="0"/>
                        </a:rPr>
                        <a:t>Massachusetts</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$974,560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$983,500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$8,940 </a:t>
                      </a:r>
                    </a:p>
                  </a:txBody>
                  <a:tcPr marL="8213" marR="8213" marT="821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0.9%</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17791">
                <a:tc>
                  <a:txBody>
                    <a:bodyPr/>
                    <a:lstStyle/>
                    <a:p>
                      <a:pPr algn="l" fontAlgn="b"/>
                      <a:r>
                        <a:rPr lang="en-US" sz="1200" b="1" i="0" u="none" strike="noStrike">
                          <a:solidFill>
                            <a:srgbClr val="000000"/>
                          </a:solidFill>
                          <a:effectLst/>
                          <a:latin typeface="Calibri" panose="020F0502020204030204" pitchFamily="34" charset="0"/>
                        </a:rPr>
                        <a:t>Maryland</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$521,100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$525,000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$3,900 </a:t>
                      </a:r>
                    </a:p>
                  </a:txBody>
                  <a:tcPr marL="8213" marR="8213" marT="821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0.7%</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17791">
                <a:tc>
                  <a:txBody>
                    <a:bodyPr/>
                    <a:lstStyle/>
                    <a:p>
                      <a:pPr algn="l" fontAlgn="b"/>
                      <a:r>
                        <a:rPr lang="en-US" sz="1200" b="1" i="0" u="none" strike="noStrike">
                          <a:solidFill>
                            <a:srgbClr val="000000"/>
                          </a:solidFill>
                          <a:effectLst/>
                          <a:latin typeface="Calibri" panose="020F0502020204030204" pitchFamily="34" charset="0"/>
                        </a:rPr>
                        <a:t>Florida</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$1,495,000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$1,500,000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$5,000 </a:t>
                      </a:r>
                    </a:p>
                  </a:txBody>
                  <a:tcPr marL="8213" marR="8213" marT="821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0.3%</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17791">
                <a:tc>
                  <a:txBody>
                    <a:bodyPr/>
                    <a:lstStyle/>
                    <a:p>
                      <a:pPr algn="l" fontAlgn="b"/>
                      <a:r>
                        <a:rPr lang="en-US" sz="1200" b="1" i="0" u="none" strike="noStrike">
                          <a:solidFill>
                            <a:srgbClr val="000000"/>
                          </a:solidFill>
                          <a:effectLst/>
                          <a:latin typeface="Calibri" panose="020F0502020204030204" pitchFamily="34" charset="0"/>
                        </a:rPr>
                        <a:t>Connecticut</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$319,500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$319,700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$200 </a:t>
                      </a:r>
                    </a:p>
                  </a:txBody>
                  <a:tcPr marL="8213" marR="8213" marT="821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0.1%</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17791">
                <a:tc>
                  <a:txBody>
                    <a:bodyPr/>
                    <a:lstStyle/>
                    <a:p>
                      <a:pPr algn="l" fontAlgn="b"/>
                      <a:r>
                        <a:rPr lang="en-US" sz="1200" b="1" i="0" u="none" strike="noStrike">
                          <a:solidFill>
                            <a:srgbClr val="000000"/>
                          </a:solidFill>
                          <a:effectLst/>
                          <a:latin typeface="Calibri" panose="020F0502020204030204" pitchFamily="34" charset="0"/>
                        </a:rPr>
                        <a:t>Virginia</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$538,600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$533,800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($4,800)</a:t>
                      </a:r>
                    </a:p>
                  </a:txBody>
                  <a:tcPr marL="8213" marR="8213" marT="821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(0.9%)</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17791">
                <a:tc>
                  <a:txBody>
                    <a:bodyPr/>
                    <a:lstStyle/>
                    <a:p>
                      <a:pPr algn="l" fontAlgn="b"/>
                      <a:r>
                        <a:rPr lang="en-US" sz="1200" b="1" i="0" u="none" strike="noStrike">
                          <a:solidFill>
                            <a:srgbClr val="000000"/>
                          </a:solidFill>
                          <a:effectLst/>
                          <a:latin typeface="Calibri" panose="020F0502020204030204" pitchFamily="34" charset="0"/>
                        </a:rPr>
                        <a:t>Pennsylvania</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$1,079,600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$1,061,000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($18,600)</a:t>
                      </a:r>
                    </a:p>
                  </a:txBody>
                  <a:tcPr marL="8213" marR="8213" marT="821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(1.7%)</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17791">
                <a:tc>
                  <a:txBody>
                    <a:bodyPr/>
                    <a:lstStyle/>
                    <a:p>
                      <a:pPr algn="l" fontAlgn="b"/>
                      <a:r>
                        <a:rPr lang="en-US" sz="1200" b="1" i="0" u="none" strike="noStrike">
                          <a:solidFill>
                            <a:srgbClr val="000000"/>
                          </a:solidFill>
                          <a:effectLst/>
                          <a:latin typeface="Calibri" panose="020F0502020204030204" pitchFamily="34" charset="0"/>
                        </a:rPr>
                        <a:t>New York</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$2,302,760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$2,200,000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($102,760)</a:t>
                      </a:r>
                    </a:p>
                  </a:txBody>
                  <a:tcPr marL="8213" marR="8213" marT="821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(4.5%)</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17791">
                <a:tc>
                  <a:txBody>
                    <a:bodyPr/>
                    <a:lstStyle/>
                    <a:p>
                      <a:pPr algn="l" fontAlgn="b"/>
                      <a:r>
                        <a:rPr lang="en-US" sz="1200" b="1" i="0" u="none" strike="noStrike">
                          <a:solidFill>
                            <a:srgbClr val="000000"/>
                          </a:solidFill>
                          <a:effectLst/>
                          <a:latin typeface="Calibri" panose="020F0502020204030204" pitchFamily="34" charset="0"/>
                        </a:rPr>
                        <a:t>New Jersey</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$965,010 </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N/A</a:t>
                      </a:r>
                    </a:p>
                  </a:txBody>
                  <a:tcPr marL="8213" marR="8213" marT="8213"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N/A</a:t>
                      </a:r>
                    </a:p>
                  </a:txBody>
                  <a:tcPr marL="8213" marR="8213" marT="821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N/A</a:t>
                      </a:r>
                    </a:p>
                  </a:txBody>
                  <a:tcPr marL="8213" marR="8213" marT="82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317791">
                <a:tc>
                  <a:txBody>
                    <a:bodyPr/>
                    <a:lstStyle/>
                    <a:p>
                      <a:pPr algn="l" fontAlgn="b"/>
                      <a:endParaRPr lang="en-US" sz="12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l" fontAlgn="b"/>
                      <a:endParaRPr lang="en-US" sz="1200" b="1" i="0" u="none" strike="noStrike">
                        <a:solidFill>
                          <a:srgbClr val="000000"/>
                        </a:solidFill>
                        <a:effectLst/>
                        <a:latin typeface="Calibri" panose="020F0502020204030204" pitchFamily="34" charset="0"/>
                      </a:endParaRPr>
                    </a:p>
                  </a:txBody>
                  <a:tcPr marL="8213" marR="8213" marT="8213" marB="0" anchor="b">
                    <a:lnL>
                      <a:noFill/>
                    </a:lnL>
                    <a:lnR>
                      <a:noFill/>
                    </a:lnR>
                    <a:lnT w="12700" cap="flat" cmpd="sng" algn="ctr">
                      <a:solidFill>
                        <a:srgbClr val="000000"/>
                      </a:solidFill>
                      <a:prstDash val="solid"/>
                      <a:round/>
                      <a:headEnd type="none" w="med" len="med"/>
                      <a:tailEnd type="none" w="med" len="med"/>
                    </a:lnT>
                    <a:lnB>
                      <a:noFill/>
                    </a:lnB>
                  </a:tcPr>
                </a:tc>
              </a:tr>
              <a:tr h="317791">
                <a:tc gridSpan="4">
                  <a:txBody>
                    <a:bodyPr/>
                    <a:lstStyle/>
                    <a:p>
                      <a:pPr algn="l" fontAlgn="b"/>
                      <a:r>
                        <a:rPr lang="en-US" sz="1000" b="1" i="0" u="none" strike="noStrike" dirty="0">
                          <a:solidFill>
                            <a:srgbClr val="000000"/>
                          </a:solidFill>
                          <a:effectLst/>
                          <a:latin typeface="Calibri" panose="020F0502020204030204" pitchFamily="34" charset="0"/>
                        </a:rPr>
                        <a:t>*Based on data obtained from La </a:t>
                      </a:r>
                      <a:r>
                        <a:rPr lang="en-US" sz="1000" b="1" i="0" u="none" strike="noStrike" dirty="0" err="1">
                          <a:solidFill>
                            <a:srgbClr val="000000"/>
                          </a:solidFill>
                          <a:effectLst/>
                          <a:latin typeface="Calibri" panose="020F0502020204030204" pitchFamily="34" charset="0"/>
                        </a:rPr>
                        <a:t>Fleur's</a:t>
                      </a:r>
                      <a:r>
                        <a:rPr lang="en-US" sz="1000" b="1" i="0" u="none" strike="noStrike" dirty="0">
                          <a:solidFill>
                            <a:srgbClr val="000000"/>
                          </a:solidFill>
                          <a:effectLst/>
                          <a:latin typeface="Calibri" panose="020F0502020204030204" pitchFamily="34" charset="0"/>
                        </a:rPr>
                        <a:t> 2015 World Lottery </a:t>
                      </a:r>
                      <a:r>
                        <a:rPr lang="en-US" sz="1000" b="1" i="0" u="none" strike="noStrike" dirty="0" smtClean="0">
                          <a:solidFill>
                            <a:srgbClr val="000000"/>
                          </a:solidFill>
                          <a:effectLst/>
                          <a:latin typeface="Calibri" panose="020F0502020204030204" pitchFamily="34" charset="0"/>
                        </a:rPr>
                        <a:t>Almanac</a:t>
                      </a:r>
                      <a:r>
                        <a:rPr lang="en-US" sz="1000" b="1" i="0" u="none" strike="noStrike" baseline="0" dirty="0" smtClean="0">
                          <a:solidFill>
                            <a:srgbClr val="000000"/>
                          </a:solidFill>
                          <a:effectLst/>
                          <a:latin typeface="Calibri" panose="020F0502020204030204" pitchFamily="34" charset="0"/>
                        </a:rPr>
                        <a:t> except for Connecticut, Maryland, and New York which came from their financial statements.</a:t>
                      </a:r>
                      <a:endParaRPr lang="en-US" sz="1000" b="1" i="0" u="none" strike="noStrike" dirty="0">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r>
              <a:tr h="317791">
                <a:tc gridSpan="3">
                  <a:txBody>
                    <a:bodyPr/>
                    <a:lstStyle/>
                    <a:p>
                      <a:pPr algn="l" fontAlgn="b"/>
                      <a:r>
                        <a:rPr lang="en-US" sz="1000" b="1" i="0" u="none" strike="noStrike">
                          <a:solidFill>
                            <a:srgbClr val="000000"/>
                          </a:solidFill>
                          <a:effectLst/>
                          <a:latin typeface="Calibri" panose="020F0502020204030204" pitchFamily="34" charset="0"/>
                        </a:rPr>
                        <a:t>** Unaudited FY15 data received directly from the specific lottery.</a:t>
                      </a:r>
                    </a:p>
                  </a:txBody>
                  <a:tcPr marL="8213" marR="8213" marT="8213"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200" b="1" i="0" u="none" strike="noStrike">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c>
                  <a:txBody>
                    <a:bodyPr/>
                    <a:lstStyle/>
                    <a:p>
                      <a:pPr algn="l" fontAlgn="b"/>
                      <a:endParaRPr lang="en-US" sz="1200" b="1" i="0" u="none" strike="noStrike" dirty="0">
                        <a:solidFill>
                          <a:srgbClr val="000000"/>
                        </a:solidFill>
                        <a:effectLst/>
                        <a:latin typeface="Calibri" panose="020F0502020204030204" pitchFamily="34" charset="0"/>
                      </a:endParaRPr>
                    </a:p>
                  </a:txBody>
                  <a:tcPr marL="8213" marR="8213" marT="8213" marB="0" anchor="b">
                    <a:lnL>
                      <a:noFill/>
                    </a:lnL>
                    <a:lnR>
                      <a:noFill/>
                    </a:lnR>
                    <a:lnT>
                      <a:noFill/>
                    </a:lnT>
                    <a:lnB>
                      <a:noFill/>
                    </a:lnB>
                  </a:tcPr>
                </a:tc>
              </a:tr>
            </a:tbl>
          </a:graphicData>
        </a:graphic>
      </p:graphicFrame>
      <p:pic>
        <p:nvPicPr>
          <p:cNvPr id="8" name="Picture 7"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Tree>
    <p:extLst>
      <p:ext uri="{BB962C8B-B14F-4D97-AF65-F5344CB8AC3E}">
        <p14:creationId xmlns:p14="http://schemas.microsoft.com/office/powerpoint/2010/main" val="75057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r>
              <a:rPr lang="en-US" sz="1200" dirty="0" smtClean="0"/>
              <a:t>9</a:t>
            </a:r>
            <a:endParaRPr lang="en-US" sz="1200" dirty="0"/>
          </a:p>
        </p:txBody>
      </p:sp>
      <p:sp>
        <p:nvSpPr>
          <p:cNvPr id="6"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FY 2015 Top Lotteries Based on $ Profit</a:t>
            </a:r>
            <a:endParaRPr lang="en-US" sz="3200" b="1" dirty="0">
              <a:solidFill>
                <a:srgbClr val="FF6600"/>
              </a:solidFill>
              <a:latin typeface="Arial_"/>
              <a:cs typeface="Arial_"/>
            </a:endParaRPr>
          </a:p>
        </p:txBody>
      </p:sp>
      <p:sp>
        <p:nvSpPr>
          <p:cNvPr id="7" name="TextBox 6"/>
          <p:cNvSpPr txBox="1"/>
          <p:nvPr/>
        </p:nvSpPr>
        <p:spPr>
          <a:xfrm>
            <a:off x="4572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cxnSp>
        <p:nvCxnSpPr>
          <p:cNvPr id="10" name="Straight Connector 9"/>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891630742"/>
              </p:ext>
            </p:extLst>
          </p:nvPr>
        </p:nvGraphicFramePr>
        <p:xfrm>
          <a:off x="1981200" y="1066800"/>
          <a:ext cx="5131369" cy="5231417"/>
        </p:xfrm>
        <a:graphic>
          <a:graphicData uri="http://schemas.openxmlformats.org/drawingml/2006/table">
            <a:tbl>
              <a:tblPr/>
              <a:tblGrid>
                <a:gridCol w="1182674"/>
                <a:gridCol w="508439"/>
                <a:gridCol w="397909"/>
                <a:gridCol w="773712"/>
                <a:gridCol w="773712"/>
                <a:gridCol w="773712"/>
                <a:gridCol w="721211"/>
              </a:tblGrid>
              <a:tr h="331770">
                <a:tc>
                  <a:txBody>
                    <a:bodyPr/>
                    <a:lstStyle/>
                    <a:p>
                      <a:pPr algn="l" fontAlgn="b"/>
                      <a:r>
                        <a:rPr lang="en-US" sz="1000" b="1" i="0" u="none" strike="noStrike" dirty="0">
                          <a:solidFill>
                            <a:srgbClr val="000000"/>
                          </a:solidFill>
                          <a:effectLst/>
                          <a:latin typeface="Calibri" panose="020F0502020204030204" pitchFamily="34" charset="0"/>
                        </a:rPr>
                        <a:t>Lottery </a:t>
                      </a:r>
                    </a:p>
                  </a:txBody>
                  <a:tcPr marL="8294" marR="8294" marT="8294" marB="0" anchor="b">
                    <a:lnL>
                      <a:noFill/>
                    </a:lnL>
                    <a:lnR>
                      <a:noFill/>
                    </a:lnR>
                    <a:lnT>
                      <a:noFill/>
                    </a:lnT>
                    <a:lnB>
                      <a:noFill/>
                    </a:lnB>
                  </a:tcPr>
                </a:tc>
                <a:tc>
                  <a:txBody>
                    <a:bodyPr/>
                    <a:lstStyle/>
                    <a:p>
                      <a:pPr algn="ctr" fontAlgn="b"/>
                      <a:r>
                        <a:rPr lang="en-US" sz="1000" b="1" i="0" u="none" strike="noStrike" dirty="0">
                          <a:solidFill>
                            <a:srgbClr val="000000"/>
                          </a:solidFill>
                          <a:effectLst/>
                          <a:latin typeface="Calibri" panose="020F0502020204030204" pitchFamily="34" charset="0"/>
                        </a:rPr>
                        <a:t>Began</a:t>
                      </a:r>
                    </a:p>
                  </a:txBody>
                  <a:tcPr marL="8294" marR="8294" marT="8294" marB="0" anchor="b">
                    <a:lnL>
                      <a:noFill/>
                    </a:lnL>
                    <a:lnR>
                      <a:noFill/>
                    </a:lnR>
                    <a:lnT>
                      <a:noFill/>
                    </a:lnT>
                    <a:lnB>
                      <a:noFill/>
                    </a:lnB>
                  </a:tcPr>
                </a:tc>
                <a:tc>
                  <a:txBody>
                    <a:bodyPr/>
                    <a:lstStyle/>
                    <a:p>
                      <a:pPr algn="ctr" fontAlgn="b"/>
                      <a:r>
                        <a:rPr lang="en-US" sz="1000" b="1" i="0" u="none" strike="noStrike" dirty="0">
                          <a:solidFill>
                            <a:srgbClr val="000000"/>
                          </a:solidFill>
                          <a:effectLst/>
                          <a:latin typeface="Calibri" panose="020F0502020204030204" pitchFamily="34" charset="0"/>
                        </a:rPr>
                        <a:t>Years</a:t>
                      </a:r>
                    </a:p>
                  </a:txBody>
                  <a:tcPr marL="8294" marR="8294" marT="8294" marB="0" anchor="b">
                    <a:lnL>
                      <a:noFill/>
                    </a:lnL>
                    <a:lnR>
                      <a:noFill/>
                    </a:lnR>
                    <a:lnT>
                      <a:noFill/>
                    </a:lnT>
                    <a:lnB>
                      <a:noFill/>
                    </a:lnB>
                  </a:tcPr>
                </a:tc>
                <a:tc>
                  <a:txBody>
                    <a:bodyPr/>
                    <a:lstStyle/>
                    <a:p>
                      <a:pPr algn="r" fontAlgn="b"/>
                      <a:r>
                        <a:rPr lang="en-US" sz="1000" b="1" i="0" u="none" strike="noStrike" dirty="0" smtClean="0">
                          <a:solidFill>
                            <a:srgbClr val="000000"/>
                          </a:solidFill>
                          <a:effectLst/>
                          <a:latin typeface="Calibri" panose="020F0502020204030204" pitchFamily="34" charset="0"/>
                        </a:rPr>
                        <a:t>Population</a:t>
                      </a:r>
                      <a:endParaRPr lang="en-US" sz="1000" b="1" i="0" u="none" strike="noStrike" dirty="0">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ctr" fontAlgn="b"/>
                      <a:r>
                        <a:rPr lang="en-US" sz="1000" b="1" i="0" u="none" strike="noStrike" dirty="0">
                          <a:solidFill>
                            <a:srgbClr val="000000"/>
                          </a:solidFill>
                          <a:effectLst/>
                          <a:latin typeface="Calibri" panose="020F0502020204030204" pitchFamily="34" charset="0"/>
                        </a:rPr>
                        <a:t>Net Sales</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00" b="1" i="0" u="none" strike="noStrike" dirty="0">
                          <a:solidFill>
                            <a:srgbClr val="000000"/>
                          </a:solidFill>
                          <a:effectLst/>
                          <a:latin typeface="Calibri" panose="020F0502020204030204" pitchFamily="34" charset="0"/>
                        </a:rPr>
                        <a:t>Profit</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000" b="1" i="0" u="none" strike="noStrike" dirty="0">
                          <a:solidFill>
                            <a:srgbClr val="000000"/>
                          </a:solidFill>
                          <a:effectLst/>
                          <a:latin typeface="Calibri" panose="020F0502020204030204" pitchFamily="34" charset="0"/>
                        </a:rPr>
                        <a:t>Profit Per Cap  </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300252">
                <a:tc>
                  <a:txBody>
                    <a:bodyPr/>
                    <a:lstStyle/>
                    <a:p>
                      <a:pPr algn="l" fontAlgn="b"/>
                      <a:r>
                        <a:rPr lang="en-US" sz="1000" b="1" i="0" u="none" strike="noStrike">
                          <a:solidFill>
                            <a:srgbClr val="000000"/>
                          </a:solidFill>
                          <a:effectLst/>
                          <a:latin typeface="Calibri" panose="020F0502020204030204" pitchFamily="34" charset="0"/>
                        </a:rPr>
                        <a:t>New York</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1967</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48</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19,750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$7,251,000</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$2,203,000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$111.54</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300252">
                <a:tc>
                  <a:txBody>
                    <a:bodyPr/>
                    <a:lstStyle/>
                    <a:p>
                      <a:pPr algn="l" fontAlgn="b"/>
                      <a:r>
                        <a:rPr lang="en-US" sz="1000" b="1" i="0" u="none" strike="noStrike">
                          <a:solidFill>
                            <a:srgbClr val="000000"/>
                          </a:solidFill>
                          <a:effectLst/>
                          <a:latin typeface="Calibri" panose="020F0502020204030204" pitchFamily="34" charset="0"/>
                        </a:rPr>
                        <a:t>Florida</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1988</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27</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19,890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$5,580,000</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$1,500,000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$75.41</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300252">
                <a:tc>
                  <a:txBody>
                    <a:bodyPr/>
                    <a:lstStyle/>
                    <a:p>
                      <a:pPr algn="l" fontAlgn="b"/>
                      <a:r>
                        <a:rPr lang="en-US" sz="1000" b="1" i="0" u="none" strike="noStrike">
                          <a:solidFill>
                            <a:srgbClr val="000000"/>
                          </a:solidFill>
                          <a:effectLst/>
                          <a:latin typeface="Calibri" panose="020F0502020204030204" pitchFamily="34" charset="0"/>
                        </a:rPr>
                        <a:t>California</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1985</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30</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38,800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$5,500,000</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$1,350,000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$34.79</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300252">
                <a:tc>
                  <a:txBody>
                    <a:bodyPr/>
                    <a:lstStyle/>
                    <a:p>
                      <a:pPr algn="l" fontAlgn="b"/>
                      <a:r>
                        <a:rPr lang="en-US" sz="1000" b="1" i="0" u="none" strike="noStrike">
                          <a:solidFill>
                            <a:srgbClr val="000000"/>
                          </a:solidFill>
                          <a:effectLst/>
                          <a:latin typeface="Calibri" panose="020F0502020204030204" pitchFamily="34" charset="0"/>
                        </a:rPr>
                        <a:t>Texas</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1992</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23</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26,960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$4,529,700</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$1,242,702</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$46.09</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300252">
                <a:tc>
                  <a:txBody>
                    <a:bodyPr/>
                    <a:lstStyle/>
                    <a:p>
                      <a:pPr algn="l" fontAlgn="b"/>
                      <a:r>
                        <a:rPr lang="en-US" sz="1000" b="1" i="0" u="none" strike="noStrike">
                          <a:solidFill>
                            <a:srgbClr val="000000"/>
                          </a:solidFill>
                          <a:effectLst/>
                          <a:latin typeface="Calibri" panose="020F0502020204030204" pitchFamily="34" charset="0"/>
                        </a:rPr>
                        <a:t>Pennsylvania</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1972</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43</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12,790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$3,820,000</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$1,061,000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$82.96</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199062">
                <a:tc>
                  <a:txBody>
                    <a:bodyPr/>
                    <a:lstStyle/>
                    <a:p>
                      <a:pPr algn="l" fontAlgn="b"/>
                      <a:r>
                        <a:rPr lang="en-US" sz="1000" b="1" i="0" u="none" strike="noStrike">
                          <a:solidFill>
                            <a:srgbClr val="000000"/>
                          </a:solidFill>
                          <a:effectLst/>
                          <a:latin typeface="Calibri" panose="020F0502020204030204" pitchFamily="34" charset="0"/>
                        </a:rPr>
                        <a:t>Massachusetts</a:t>
                      </a:r>
                    </a:p>
                  </a:txBody>
                  <a:tcPr marL="8294" marR="8294" marT="829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panose="020F0502020204030204" pitchFamily="34" charset="0"/>
                        </a:rPr>
                        <a:t>1972</a:t>
                      </a:r>
                    </a:p>
                  </a:txBody>
                  <a:tcPr marL="8294" marR="8294" marT="829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panose="020F0502020204030204" pitchFamily="34" charset="0"/>
                        </a:rPr>
                        <a:t>43</a:t>
                      </a:r>
                    </a:p>
                  </a:txBody>
                  <a:tcPr marL="8294" marR="8294" marT="829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solidFill>
                            <a:srgbClr val="000000"/>
                          </a:solidFill>
                          <a:effectLst/>
                          <a:latin typeface="Calibri" panose="020F0502020204030204" pitchFamily="34" charset="0"/>
                        </a:rPr>
                        <a:t>                 6,750 </a:t>
                      </a:r>
                    </a:p>
                  </a:txBody>
                  <a:tcPr marL="8294" marR="8294" marT="829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panose="020F0502020204030204" pitchFamily="34" charset="0"/>
                        </a:rPr>
                        <a:t>$5,011,000</a:t>
                      </a:r>
                    </a:p>
                  </a:txBody>
                  <a:tcPr marL="8294" marR="8294" marT="829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panose="020F0502020204030204" pitchFamily="34" charset="0"/>
                        </a:rPr>
                        <a:t>$983,500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panose="020F0502020204030204" pitchFamily="34" charset="0"/>
                        </a:rPr>
                        <a:t>$145.70</a:t>
                      </a:r>
                    </a:p>
                  </a:txBody>
                  <a:tcPr marL="8294" marR="8294" marT="829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300252">
                <a:tc>
                  <a:txBody>
                    <a:bodyPr/>
                    <a:lstStyle/>
                    <a:p>
                      <a:pPr algn="l" fontAlgn="b"/>
                      <a:r>
                        <a:rPr lang="en-US" sz="1000" b="1" i="0" u="none" strike="noStrike">
                          <a:solidFill>
                            <a:srgbClr val="000000"/>
                          </a:solidFill>
                          <a:effectLst/>
                          <a:latin typeface="Calibri" panose="020F0502020204030204" pitchFamily="34" charset="0"/>
                        </a:rPr>
                        <a:t>Georgia</a:t>
                      </a:r>
                    </a:p>
                  </a:txBody>
                  <a:tcPr marL="8294" marR="8294" marT="8294"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1" i="0" u="none" strike="noStrike">
                          <a:solidFill>
                            <a:srgbClr val="000000"/>
                          </a:solidFill>
                          <a:effectLst/>
                          <a:latin typeface="Calibri" panose="020F0502020204030204" pitchFamily="34" charset="0"/>
                        </a:rPr>
                        <a:t>1993</a:t>
                      </a:r>
                    </a:p>
                  </a:txBody>
                  <a:tcPr marL="8294" marR="8294" marT="8294"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1" i="0" u="none" strike="noStrike">
                          <a:solidFill>
                            <a:srgbClr val="000000"/>
                          </a:solidFill>
                          <a:effectLst/>
                          <a:latin typeface="Calibri" panose="020F0502020204030204" pitchFamily="34" charset="0"/>
                        </a:rPr>
                        <a:t>22</a:t>
                      </a:r>
                    </a:p>
                  </a:txBody>
                  <a:tcPr marL="8294" marR="8294" marT="8294"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1" i="0" u="none" strike="noStrike" dirty="0">
                          <a:solidFill>
                            <a:srgbClr val="000000"/>
                          </a:solidFill>
                          <a:effectLst/>
                          <a:latin typeface="Calibri" panose="020F0502020204030204" pitchFamily="34" charset="0"/>
                        </a:rPr>
                        <a:t>               10,100 </a:t>
                      </a:r>
                    </a:p>
                  </a:txBody>
                  <a:tcPr marL="8294" marR="8294" marT="8294"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1" i="0" u="none" strike="noStrike">
                          <a:solidFill>
                            <a:srgbClr val="000000"/>
                          </a:solidFill>
                          <a:effectLst/>
                          <a:latin typeface="Calibri" panose="020F0502020204030204" pitchFamily="34" charset="0"/>
                        </a:rPr>
                        <a:t>$3,908,000</a:t>
                      </a:r>
                    </a:p>
                  </a:txBody>
                  <a:tcPr marL="8294" marR="8294" marT="8294"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1" i="0" u="none" strike="noStrike">
                          <a:solidFill>
                            <a:srgbClr val="000000"/>
                          </a:solidFill>
                          <a:effectLst/>
                          <a:latin typeface="Calibri" panose="020F0502020204030204" pitchFamily="34" charset="0"/>
                        </a:rPr>
                        <a:t>$969,600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1" i="0" u="none" strike="noStrike">
                          <a:solidFill>
                            <a:srgbClr val="000000"/>
                          </a:solidFill>
                          <a:effectLst/>
                          <a:latin typeface="Calibri" panose="020F0502020204030204" pitchFamily="34" charset="0"/>
                        </a:rPr>
                        <a:t>$96.00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9062">
                <a:tc>
                  <a:txBody>
                    <a:bodyPr/>
                    <a:lstStyle/>
                    <a:p>
                      <a:pPr algn="l" fontAlgn="b"/>
                      <a:r>
                        <a:rPr lang="en-US" sz="1000" b="1" i="0" u="none" strike="noStrike">
                          <a:solidFill>
                            <a:srgbClr val="000000"/>
                          </a:solidFill>
                          <a:effectLst/>
                          <a:latin typeface="Calibri" panose="020F0502020204030204" pitchFamily="34" charset="0"/>
                        </a:rPr>
                        <a:t>Michigan</a:t>
                      </a:r>
                    </a:p>
                  </a:txBody>
                  <a:tcPr marL="8294" marR="8294" marT="829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000" b="1" i="0" u="none" strike="noStrike">
                          <a:solidFill>
                            <a:srgbClr val="000000"/>
                          </a:solidFill>
                          <a:effectLst/>
                          <a:latin typeface="Calibri" panose="020F0502020204030204" pitchFamily="34" charset="0"/>
                        </a:rPr>
                        <a:t>1972</a:t>
                      </a:r>
                    </a:p>
                  </a:txBody>
                  <a:tcPr marL="8294" marR="8294" marT="829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000" b="1" i="0" u="none" strike="noStrike">
                          <a:solidFill>
                            <a:srgbClr val="000000"/>
                          </a:solidFill>
                          <a:effectLst/>
                          <a:latin typeface="Calibri" panose="020F0502020204030204" pitchFamily="34" charset="0"/>
                        </a:rPr>
                        <a:t>43</a:t>
                      </a:r>
                    </a:p>
                  </a:txBody>
                  <a:tcPr marL="8294" marR="8294" marT="829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000" b="1" i="0" u="none" strike="noStrike" dirty="0">
                          <a:solidFill>
                            <a:srgbClr val="000000"/>
                          </a:solidFill>
                          <a:effectLst/>
                          <a:latin typeface="Calibri" panose="020F0502020204030204" pitchFamily="34" charset="0"/>
                        </a:rPr>
                        <a:t>                 9,910 </a:t>
                      </a:r>
                    </a:p>
                  </a:txBody>
                  <a:tcPr marL="8294" marR="8294" marT="829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000" b="1" i="0" u="none" strike="noStrike">
                          <a:solidFill>
                            <a:srgbClr val="000000"/>
                          </a:solidFill>
                          <a:effectLst/>
                          <a:latin typeface="Calibri" panose="020F0502020204030204" pitchFamily="34" charset="0"/>
                        </a:rPr>
                        <a:t>$2,728,000</a:t>
                      </a:r>
                    </a:p>
                  </a:txBody>
                  <a:tcPr marL="8294" marR="8294" marT="8294"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000" b="1" i="0" u="none" strike="noStrike">
                          <a:solidFill>
                            <a:srgbClr val="000000"/>
                          </a:solidFill>
                          <a:effectLst/>
                          <a:latin typeface="Calibri" panose="020F0502020204030204" pitchFamily="34" charset="0"/>
                        </a:rPr>
                        <a:t>$762,800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000" b="1" i="0" u="none" strike="noStrike">
                          <a:solidFill>
                            <a:srgbClr val="000000"/>
                          </a:solidFill>
                          <a:effectLst/>
                          <a:latin typeface="Calibri" panose="020F0502020204030204" pitchFamily="34" charset="0"/>
                        </a:rPr>
                        <a:t>$76.97</a:t>
                      </a:r>
                    </a:p>
                  </a:txBody>
                  <a:tcPr marL="8294" marR="8294" marT="8294"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300252">
                <a:tc>
                  <a:txBody>
                    <a:bodyPr/>
                    <a:lstStyle/>
                    <a:p>
                      <a:pPr algn="l" fontAlgn="b"/>
                      <a:r>
                        <a:rPr lang="en-US" sz="1000" b="1" i="0" u="none" strike="noStrike">
                          <a:solidFill>
                            <a:srgbClr val="000000"/>
                          </a:solidFill>
                          <a:effectLst/>
                          <a:latin typeface="Calibri" panose="020F0502020204030204" pitchFamily="34" charset="0"/>
                        </a:rPr>
                        <a:t>Ohio</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1974</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41</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11,600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$2,743,100</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$739,900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$63.78</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199062">
                <a:tc>
                  <a:txBody>
                    <a:bodyPr/>
                    <a:lstStyle/>
                    <a:p>
                      <a:pPr algn="l" fontAlgn="b"/>
                      <a:r>
                        <a:rPr lang="en-US" sz="1000" b="1" i="0" u="none" strike="noStrike">
                          <a:solidFill>
                            <a:srgbClr val="000000"/>
                          </a:solidFill>
                          <a:effectLst/>
                          <a:latin typeface="Calibri" panose="020F0502020204030204" pitchFamily="34" charset="0"/>
                        </a:rPr>
                        <a:t>Virginia</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1988</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27</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8,330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$1,844,000</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$533,800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$64.08</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199062">
                <a:tc>
                  <a:txBody>
                    <a:bodyPr/>
                    <a:lstStyle/>
                    <a:p>
                      <a:pPr algn="l" fontAlgn="b"/>
                      <a:r>
                        <a:rPr lang="en-US" sz="1000" b="1" i="0" u="none" strike="noStrike">
                          <a:solidFill>
                            <a:srgbClr val="000000"/>
                          </a:solidFill>
                          <a:effectLst/>
                          <a:latin typeface="Calibri" panose="020F0502020204030204" pitchFamily="34" charset="0"/>
                        </a:rPr>
                        <a:t>Maryland</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1973</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42</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5,980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$1,762,000</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$525,000</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$87.79</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300252">
                <a:tc>
                  <a:txBody>
                    <a:bodyPr/>
                    <a:lstStyle/>
                    <a:p>
                      <a:pPr algn="l" fontAlgn="b"/>
                      <a:r>
                        <a:rPr lang="en-US" sz="1000" b="1" i="0" u="none" strike="noStrike" dirty="0">
                          <a:solidFill>
                            <a:srgbClr val="000000"/>
                          </a:solidFill>
                          <a:effectLst/>
                          <a:latin typeface="Calibri" panose="020F0502020204030204" pitchFamily="34" charset="0"/>
                        </a:rPr>
                        <a:t>Illinois</a:t>
                      </a:r>
                      <a:r>
                        <a:rPr lang="en-US" sz="1000" b="1" i="0" u="none" strike="noStrike" dirty="0" smtClean="0">
                          <a:solidFill>
                            <a:srgbClr val="000000"/>
                          </a:solidFill>
                          <a:effectLst/>
                          <a:latin typeface="Calibri" panose="020F0502020204030204" pitchFamily="34" charset="0"/>
                        </a:rPr>
                        <a:t>*</a:t>
                      </a:r>
                      <a:endParaRPr lang="en-US" sz="1000" b="1" i="0" u="none" strike="noStrike" dirty="0">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1974</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41</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12,880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N/A</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N/A</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N/A</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199062">
                <a:tc>
                  <a:txBody>
                    <a:bodyPr/>
                    <a:lstStyle/>
                    <a:p>
                      <a:pPr algn="l" fontAlgn="b"/>
                      <a:r>
                        <a:rPr lang="en-US" sz="1000" b="1" i="0" u="none" strike="noStrike" dirty="0">
                          <a:solidFill>
                            <a:srgbClr val="000000"/>
                          </a:solidFill>
                          <a:effectLst/>
                          <a:latin typeface="Calibri" panose="020F0502020204030204" pitchFamily="34" charset="0"/>
                        </a:rPr>
                        <a:t>New Jersey</a:t>
                      </a:r>
                      <a:r>
                        <a:rPr lang="en-US" sz="1000" b="1" i="0" u="none" strike="noStrike" dirty="0" smtClean="0">
                          <a:solidFill>
                            <a:srgbClr val="000000"/>
                          </a:solidFill>
                          <a:effectLst/>
                          <a:latin typeface="Calibri" panose="020F0502020204030204" pitchFamily="34" charset="0"/>
                        </a:rPr>
                        <a:t>*</a:t>
                      </a:r>
                      <a:endParaRPr lang="en-US" sz="1000" b="1" i="0" u="none" strike="noStrike" dirty="0">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1970</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45</a:t>
                      </a:r>
                    </a:p>
                  </a:txBody>
                  <a:tcPr marL="8294" marR="8294" marT="8294" marB="0" anchor="b">
                    <a:lnL>
                      <a:noFill/>
                    </a:lnL>
                    <a:lnR>
                      <a:noFill/>
                    </a:lnR>
                    <a:lnT>
                      <a:noFill/>
                    </a:lnT>
                    <a:lnB>
                      <a:noFill/>
                    </a:lnB>
                  </a:tcPr>
                </a:tc>
                <a:tc>
                  <a:txBody>
                    <a:bodyPr/>
                    <a:lstStyle/>
                    <a:p>
                      <a:pPr algn="r" fontAlgn="b"/>
                      <a:r>
                        <a:rPr lang="en-US" sz="1000" b="1" i="0" u="none" strike="noStrike" dirty="0">
                          <a:solidFill>
                            <a:srgbClr val="000000"/>
                          </a:solidFill>
                          <a:effectLst/>
                          <a:latin typeface="Calibri" panose="020F0502020204030204" pitchFamily="34" charset="0"/>
                        </a:rPr>
                        <a:t>                 8,940 </a:t>
                      </a:r>
                    </a:p>
                  </a:txBody>
                  <a:tcPr marL="8294" marR="8294" marT="8294" marB="0" anchor="b">
                    <a:lnL>
                      <a:noFill/>
                    </a:lnL>
                    <a:lnR>
                      <a:noFill/>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$3,001,000</a:t>
                      </a:r>
                    </a:p>
                  </a:txBody>
                  <a:tcPr marL="8294" marR="8294" marT="829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000" b="1" i="0" u="none" strike="noStrike">
                          <a:solidFill>
                            <a:srgbClr val="000000"/>
                          </a:solidFill>
                          <a:effectLst/>
                          <a:latin typeface="Calibri" panose="020F0502020204030204" pitchFamily="34" charset="0"/>
                        </a:rPr>
                        <a:t>N/A</a:t>
                      </a:r>
                    </a:p>
                  </a:txBody>
                  <a:tcPr marL="8294" marR="8294" marT="82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panose="020F0502020204030204" pitchFamily="34" charset="0"/>
                        </a:rPr>
                        <a:t>N/A</a:t>
                      </a:r>
                    </a:p>
                  </a:txBody>
                  <a:tcPr marL="8294" marR="8294" marT="8294" marB="0" anchor="b">
                    <a:lnL w="12700" cap="flat" cmpd="sng" algn="ctr">
                      <a:solidFill>
                        <a:srgbClr val="000000"/>
                      </a:solidFill>
                      <a:prstDash val="solid"/>
                      <a:round/>
                      <a:headEnd type="none" w="med" len="med"/>
                      <a:tailEnd type="none" w="med" len="med"/>
                    </a:lnL>
                    <a:lnR>
                      <a:noFill/>
                    </a:lnR>
                    <a:lnT>
                      <a:noFill/>
                    </a:lnT>
                    <a:lnB>
                      <a:noFill/>
                    </a:lnB>
                  </a:tcPr>
                </a:tc>
              </a:tr>
              <a:tr h="165885">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r>
              <a:tr h="165885">
                <a:tc gridSpan="5">
                  <a:txBody>
                    <a:bodyPr/>
                    <a:lstStyle/>
                    <a:p>
                      <a:pPr algn="l" fontAlgn="b"/>
                      <a:r>
                        <a:rPr lang="en-US" sz="1000" b="1" i="0" u="none" strike="noStrike" dirty="0">
                          <a:solidFill>
                            <a:srgbClr val="000000"/>
                          </a:solidFill>
                          <a:effectLst/>
                          <a:latin typeface="Calibri" panose="020F0502020204030204" pitchFamily="34" charset="0"/>
                        </a:rPr>
                        <a:t>NOTE: </a:t>
                      </a:r>
                      <a:r>
                        <a:rPr lang="en-US" sz="1000" b="1" i="0" u="none" strike="noStrike" dirty="0" smtClean="0">
                          <a:solidFill>
                            <a:srgbClr val="000000"/>
                          </a:solidFill>
                          <a:effectLst/>
                          <a:latin typeface="Calibri" panose="020F0502020204030204" pitchFamily="34" charset="0"/>
                        </a:rPr>
                        <a:t>Population data obtained from 2014 U.S Census (rounded). </a:t>
                      </a:r>
                      <a:endParaRPr lang="en-US" sz="1000" b="1" i="0" u="none" strike="noStrike" dirty="0">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r>
              <a:tr h="165885">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r>
              <a:tr h="165885">
                <a:tc gridSpan="7">
                  <a:txBody>
                    <a:bodyPr/>
                    <a:lstStyle/>
                    <a:p>
                      <a:pPr algn="l" fontAlgn="b"/>
                      <a:r>
                        <a:rPr lang="en-US" sz="1000" b="1" i="0" u="none" strike="noStrike" dirty="0" smtClean="0">
                          <a:solidFill>
                            <a:srgbClr val="000000"/>
                          </a:solidFill>
                          <a:effectLst/>
                          <a:latin typeface="Calibri" panose="020F0502020204030204" pitchFamily="34" charset="0"/>
                        </a:rPr>
                        <a:t>* </a:t>
                      </a:r>
                      <a:r>
                        <a:rPr lang="en-US" sz="1000" b="1" i="0" u="none" strike="noStrike" dirty="0">
                          <a:solidFill>
                            <a:srgbClr val="000000"/>
                          </a:solidFill>
                          <a:effectLst/>
                          <a:latin typeface="Calibri" panose="020F0502020204030204" pitchFamily="34" charset="0"/>
                        </a:rPr>
                        <a:t>FY15 actual profit unavailable at this time. Illinois FY14 profit was $742M. New Jersey FY14 </a:t>
                      </a:r>
                    </a:p>
                  </a:txBody>
                  <a:tcPr marL="8294" marR="8294" marT="8294"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5885">
                <a:tc>
                  <a:txBody>
                    <a:bodyPr/>
                    <a:lstStyle/>
                    <a:p>
                      <a:pPr algn="l" fontAlgn="b"/>
                      <a:r>
                        <a:rPr lang="en-US" sz="1000" b="1" i="0" u="none" strike="noStrike" dirty="0">
                          <a:solidFill>
                            <a:srgbClr val="000000"/>
                          </a:solidFill>
                          <a:effectLst/>
                          <a:latin typeface="Calibri" panose="020F0502020204030204" pitchFamily="34" charset="0"/>
                        </a:rPr>
                        <a:t>   </a:t>
                      </a:r>
                      <a:r>
                        <a:rPr lang="en-US" sz="1000" b="1" i="0" u="none" strike="noStrike" dirty="0" smtClean="0">
                          <a:solidFill>
                            <a:srgbClr val="000000"/>
                          </a:solidFill>
                          <a:effectLst/>
                          <a:latin typeface="Calibri" panose="020F0502020204030204" pitchFamily="34" charset="0"/>
                        </a:rPr>
                        <a:t> </a:t>
                      </a:r>
                      <a:r>
                        <a:rPr lang="en-US" sz="1000" b="1" i="0" u="none" strike="noStrike" dirty="0">
                          <a:solidFill>
                            <a:srgbClr val="000000"/>
                          </a:solidFill>
                          <a:effectLst/>
                          <a:latin typeface="Calibri" panose="020F0502020204030204" pitchFamily="34" charset="0"/>
                        </a:rPr>
                        <a:t>profit was $965M.</a:t>
                      </a: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8294" marR="8294" marT="8294" marB="0" anchor="b">
                    <a:lnL>
                      <a:noFill/>
                    </a:lnL>
                    <a:lnR>
                      <a:noFill/>
                    </a:lnR>
                    <a:lnT>
                      <a:noFill/>
                    </a:lnT>
                    <a:lnB>
                      <a:noFill/>
                    </a:lnB>
                  </a:tcPr>
                </a:tc>
              </a:tr>
            </a:tbl>
          </a:graphicData>
        </a:graphic>
      </p:graphicFrame>
    </p:spTree>
    <p:extLst>
      <p:ext uri="{BB962C8B-B14F-4D97-AF65-F5344CB8AC3E}">
        <p14:creationId xmlns:p14="http://schemas.microsoft.com/office/powerpoint/2010/main" val="2315137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r>
              <a:rPr lang="en-US" sz="1200" dirty="0" smtClean="0"/>
              <a:t>10</a:t>
            </a:r>
            <a:endParaRPr lang="en-US" sz="1200" dirty="0"/>
          </a:p>
        </p:txBody>
      </p:sp>
      <p:sp>
        <p:nvSpPr>
          <p:cNvPr id="6" name="Rectangle 6"/>
          <p:cNvSpPr txBox="1">
            <a:spLocks noChangeArrowheads="1"/>
          </p:cNvSpPr>
          <p:nvPr/>
        </p:nvSpPr>
        <p:spPr>
          <a:xfrm>
            <a:off x="533400" y="304800"/>
            <a:ext cx="8458200" cy="9144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Top Lotteries Based on $ Profit  </a:t>
            </a:r>
          </a:p>
          <a:p>
            <a:pPr algn="l"/>
            <a:r>
              <a:rPr lang="en-US" sz="2400" b="1" dirty="0" smtClean="0">
                <a:solidFill>
                  <a:srgbClr val="FF6600"/>
                </a:solidFill>
                <a:latin typeface="Arial_"/>
                <a:cs typeface="Arial_"/>
              </a:rPr>
              <a:t>Comparison of Change in Profit </a:t>
            </a:r>
            <a:endParaRPr lang="en-US" sz="2400" b="1" dirty="0">
              <a:solidFill>
                <a:srgbClr val="FF6600"/>
              </a:solidFill>
              <a:latin typeface="Arial_"/>
              <a:cs typeface="Arial_"/>
            </a:endParaRPr>
          </a:p>
        </p:txBody>
      </p:sp>
      <p:cxnSp>
        <p:nvCxnSpPr>
          <p:cNvPr id="7" name="Straight Connector 6"/>
          <p:cNvCxnSpPr/>
          <p:nvPr/>
        </p:nvCxnSpPr>
        <p:spPr>
          <a:xfrm>
            <a:off x="685800" y="12954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2" name="Table 1"/>
          <p:cNvGraphicFramePr>
            <a:graphicFrameLocks noGrp="1"/>
          </p:cNvGraphicFramePr>
          <p:nvPr>
            <p:extLst>
              <p:ext uri="{D42A27DB-BD31-4B8C-83A1-F6EECF244321}">
                <p14:modId xmlns:p14="http://schemas.microsoft.com/office/powerpoint/2010/main" val="4270356074"/>
              </p:ext>
            </p:extLst>
          </p:nvPr>
        </p:nvGraphicFramePr>
        <p:xfrm>
          <a:off x="1524000" y="1237397"/>
          <a:ext cx="6019799" cy="5338893"/>
        </p:xfrm>
        <a:graphic>
          <a:graphicData uri="http://schemas.openxmlformats.org/drawingml/2006/table">
            <a:tbl>
              <a:tblPr/>
              <a:tblGrid>
                <a:gridCol w="1599909"/>
                <a:gridCol w="1266114"/>
                <a:gridCol w="1197054"/>
                <a:gridCol w="978361"/>
                <a:gridCol w="978361"/>
              </a:tblGrid>
              <a:tr h="221728">
                <a:tc>
                  <a:txBody>
                    <a:bodyPr/>
                    <a:lstStyle/>
                    <a:p>
                      <a:pPr algn="ctr" fontAlgn="b"/>
                      <a:endParaRPr lang="en-US" sz="1100" b="1" i="0" u="none" strike="noStrike" dirty="0">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gridSpan="2">
                  <a:txBody>
                    <a:bodyPr/>
                    <a:lstStyle/>
                    <a:p>
                      <a:pPr algn="ctr" fontAlgn="b"/>
                      <a:r>
                        <a:rPr lang="en-US" sz="1100" b="1" i="0" u="none" strike="noStrike">
                          <a:solidFill>
                            <a:srgbClr val="000000"/>
                          </a:solidFill>
                          <a:effectLst/>
                          <a:latin typeface="Calibri" panose="020F0502020204030204" pitchFamily="34" charset="0"/>
                        </a:rPr>
                        <a:t>YOY</a:t>
                      </a:r>
                    </a:p>
                  </a:txBody>
                  <a:tcPr marL="7689" marR="7689" marT="7689"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199556">
                <a:tc>
                  <a:txBody>
                    <a:bodyPr/>
                    <a:lstStyle/>
                    <a:p>
                      <a:pPr algn="ctr"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728">
                <a:tc>
                  <a:txBody>
                    <a:bodyPr/>
                    <a:lstStyle/>
                    <a:p>
                      <a:pPr algn="ctr" fontAlgn="b"/>
                      <a:r>
                        <a:rPr lang="en-US" sz="1100" b="1" i="0" u="none" strike="noStrike">
                          <a:solidFill>
                            <a:srgbClr val="000000"/>
                          </a:solidFill>
                          <a:effectLst/>
                          <a:latin typeface="Calibri" panose="020F0502020204030204" pitchFamily="34" charset="0"/>
                        </a:rPr>
                        <a:t>Lottery</a:t>
                      </a:r>
                    </a:p>
                  </a:txBody>
                  <a:tcPr marL="7689" marR="7689" marT="768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panose="020F0502020204030204" pitchFamily="34" charset="0"/>
                        </a:rPr>
                        <a:t>FY14*</a:t>
                      </a:r>
                    </a:p>
                  </a:txBody>
                  <a:tcPr marL="7689" marR="7689" marT="768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panose="020F0502020204030204" pitchFamily="34" charset="0"/>
                        </a:rPr>
                        <a:t>FY15**</a:t>
                      </a:r>
                    </a:p>
                  </a:txBody>
                  <a:tcPr marL="7689" marR="7689" marT="768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panose="020F0502020204030204" pitchFamily="34" charset="0"/>
                        </a:rPr>
                        <a:t>$ Change</a:t>
                      </a:r>
                    </a:p>
                  </a:txBody>
                  <a:tcPr marL="7689" marR="7689" marT="7689"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panose="020F0502020204030204" pitchFamily="34" charset="0"/>
                        </a:rPr>
                        <a:t>% Change</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7008">
                <a:tc>
                  <a:txBody>
                    <a:bodyPr/>
                    <a:lstStyle/>
                    <a:p>
                      <a:pPr algn="l" fontAlgn="b"/>
                      <a:r>
                        <a:rPr lang="en-US" sz="1100" b="1" i="0" u="none" strike="noStrike">
                          <a:solidFill>
                            <a:srgbClr val="000000"/>
                          </a:solidFill>
                          <a:effectLst/>
                          <a:latin typeface="Calibri" panose="020F0502020204030204" pitchFamily="34" charset="0"/>
                        </a:rPr>
                        <a:t>Georgia</a:t>
                      </a:r>
                    </a:p>
                  </a:txBody>
                  <a:tcPr marL="7689" marR="7689" marT="768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a:solidFill>
                            <a:srgbClr val="000000"/>
                          </a:solidFill>
                          <a:effectLst/>
                          <a:latin typeface="Calibri" panose="020F0502020204030204" pitchFamily="34" charset="0"/>
                        </a:rPr>
                        <a:t>$940,097</a:t>
                      </a:r>
                    </a:p>
                  </a:txBody>
                  <a:tcPr marL="7689" marR="7689" marT="768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a:solidFill>
                            <a:srgbClr val="000000"/>
                          </a:solidFill>
                          <a:effectLst/>
                          <a:latin typeface="Calibri" panose="020F0502020204030204" pitchFamily="34" charset="0"/>
                        </a:rPr>
                        <a:t>$969,600</a:t>
                      </a:r>
                    </a:p>
                  </a:txBody>
                  <a:tcPr marL="7689" marR="7689" marT="768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a:solidFill>
                            <a:srgbClr val="000000"/>
                          </a:solidFill>
                          <a:effectLst/>
                          <a:latin typeface="Calibri" panose="020F0502020204030204" pitchFamily="34" charset="0"/>
                        </a:rPr>
                        <a:t>$29,503 </a:t>
                      </a:r>
                    </a:p>
                  </a:txBody>
                  <a:tcPr marL="7689" marR="7689" marT="768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a:solidFill>
                            <a:srgbClr val="000000"/>
                          </a:solidFill>
                          <a:effectLst/>
                          <a:latin typeface="Calibri" panose="020F0502020204030204" pitchFamily="34" charset="0"/>
                        </a:rPr>
                        <a:t>3.1%</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07008">
                <a:tc>
                  <a:txBody>
                    <a:bodyPr/>
                    <a:lstStyle/>
                    <a:p>
                      <a:pPr algn="l" fontAlgn="b"/>
                      <a:r>
                        <a:rPr lang="en-US" sz="1100" b="1" i="0" u="none" strike="noStrike">
                          <a:solidFill>
                            <a:srgbClr val="000000"/>
                          </a:solidFill>
                          <a:effectLst/>
                          <a:latin typeface="Calibri" panose="020F0502020204030204" pitchFamily="34" charset="0"/>
                        </a:rPr>
                        <a:t>Michigan</a:t>
                      </a:r>
                    </a:p>
                  </a:txBody>
                  <a:tcPr marL="7689" marR="7689" marT="768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a:solidFill>
                            <a:srgbClr val="000000"/>
                          </a:solidFill>
                          <a:effectLst/>
                          <a:latin typeface="Calibri" panose="020F0502020204030204" pitchFamily="34" charset="0"/>
                        </a:rPr>
                        <a:t>$746,820</a:t>
                      </a:r>
                    </a:p>
                  </a:txBody>
                  <a:tcPr marL="7689" marR="7689" marT="768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a:solidFill>
                            <a:srgbClr val="000000"/>
                          </a:solidFill>
                          <a:effectLst/>
                          <a:latin typeface="Calibri" panose="020F0502020204030204" pitchFamily="34" charset="0"/>
                        </a:rPr>
                        <a:t>$762,800</a:t>
                      </a:r>
                    </a:p>
                  </a:txBody>
                  <a:tcPr marL="7689" marR="7689" marT="768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a:solidFill>
                            <a:srgbClr val="000000"/>
                          </a:solidFill>
                          <a:effectLst/>
                          <a:latin typeface="Calibri" panose="020F0502020204030204" pitchFamily="34" charset="0"/>
                        </a:rPr>
                        <a:t>$15,980 </a:t>
                      </a:r>
                    </a:p>
                  </a:txBody>
                  <a:tcPr marL="7689" marR="7689" marT="768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a:solidFill>
                            <a:srgbClr val="000000"/>
                          </a:solidFill>
                          <a:effectLst/>
                          <a:latin typeface="Calibri" panose="020F0502020204030204" pitchFamily="34" charset="0"/>
                        </a:rPr>
                        <a:t>2.1%</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Texas</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$1,220,720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$1,242,702</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$21,982 </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1.8%</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California</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$1,328,000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$1,350,000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$22,000 </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1.7%</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Massachusetts</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$974,560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$983,500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$8,940 </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0.9%</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Maryland</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$521,100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$525,000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$3,900 </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0.7%</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Florida</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$1,495,000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$1,500,000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$5,000 </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0.3%</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Virginia</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$538,600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$533,800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($4,800)</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(0.9%)</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Pennsylvania</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$1,079,600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$1,061,000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($18,600)</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(1.7%)</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Ohio</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$764,900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$739,900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($25,000)</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(3.3%)</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New York</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$2,302,760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$2,200,000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($102,760)</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(4.5%)</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Illinois</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$741,900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N/A</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N/A</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N/A</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7008">
                <a:tc>
                  <a:txBody>
                    <a:bodyPr/>
                    <a:lstStyle/>
                    <a:p>
                      <a:pPr algn="l" fontAlgn="b"/>
                      <a:r>
                        <a:rPr lang="en-US" sz="1100" b="1" i="0" u="none" strike="noStrike">
                          <a:solidFill>
                            <a:srgbClr val="000000"/>
                          </a:solidFill>
                          <a:effectLst/>
                          <a:latin typeface="Calibri" panose="020F0502020204030204" pitchFamily="34" charset="0"/>
                        </a:rPr>
                        <a:t>New Jersey</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$965,010</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N/A</a:t>
                      </a:r>
                    </a:p>
                  </a:txBody>
                  <a:tcPr marL="7689" marR="7689" marT="7689" marB="0" anchor="b">
                    <a:lnL>
                      <a:noFill/>
                    </a:lnL>
                    <a:lnR>
                      <a:noFill/>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N/A</a:t>
                      </a:r>
                    </a:p>
                  </a:txBody>
                  <a:tcPr marL="7689" marR="7689" marT="7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a:solidFill>
                            <a:srgbClr val="000000"/>
                          </a:solidFill>
                          <a:effectLst/>
                          <a:latin typeface="Calibri" panose="020F0502020204030204" pitchFamily="34" charset="0"/>
                        </a:rPr>
                        <a:t>N/A</a:t>
                      </a:r>
                    </a:p>
                  </a:txBody>
                  <a:tcPr marL="7689" marR="7689" marT="7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3200">
                <a:tc>
                  <a:txBody>
                    <a:bodyPr/>
                    <a:lstStyle/>
                    <a:p>
                      <a:pPr algn="l"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w="12700" cap="flat" cmpd="sng" algn="ctr">
                      <a:solidFill>
                        <a:srgbClr val="000000"/>
                      </a:solidFill>
                      <a:prstDash val="solid"/>
                      <a:round/>
                      <a:headEnd type="none" w="med" len="med"/>
                      <a:tailEnd type="none" w="med" len="med"/>
                    </a:lnT>
                    <a:lnB>
                      <a:noFill/>
                    </a:lnB>
                  </a:tcPr>
                </a:tc>
              </a:tr>
              <a:tr h="213200">
                <a:tc gridSpan="4">
                  <a:txBody>
                    <a:bodyPr/>
                    <a:lstStyle/>
                    <a:p>
                      <a:pPr algn="l" fontAlgn="b"/>
                      <a:r>
                        <a:rPr lang="en-US" sz="1000" b="1" i="0" u="none" strike="noStrike" dirty="0" smtClean="0">
                          <a:solidFill>
                            <a:srgbClr val="000000"/>
                          </a:solidFill>
                          <a:effectLst/>
                          <a:latin typeface="Calibri" panose="020F0502020204030204" pitchFamily="34" charset="0"/>
                        </a:rPr>
                        <a:t>*Based on data obtained from La </a:t>
                      </a:r>
                      <a:r>
                        <a:rPr lang="en-US" sz="1000" b="1" i="0" u="none" strike="noStrike" dirty="0" err="1" smtClean="0">
                          <a:solidFill>
                            <a:srgbClr val="000000"/>
                          </a:solidFill>
                          <a:effectLst/>
                          <a:latin typeface="Calibri" panose="020F0502020204030204" pitchFamily="34" charset="0"/>
                        </a:rPr>
                        <a:t>Fleur's</a:t>
                      </a:r>
                      <a:r>
                        <a:rPr lang="en-US" sz="1000" b="1" i="0" u="none" strike="noStrike" dirty="0" smtClean="0">
                          <a:solidFill>
                            <a:srgbClr val="000000"/>
                          </a:solidFill>
                          <a:effectLst/>
                          <a:latin typeface="Calibri" panose="020F0502020204030204" pitchFamily="34" charset="0"/>
                        </a:rPr>
                        <a:t> 2015 World Lottery Almanac, except for Maryland and New York which came from their financial statements.</a:t>
                      </a:r>
                      <a:endParaRPr lang="en-US" sz="1000" b="1" i="0" u="none" strike="noStrike" dirty="0">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1"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r>
              <a:tr h="179088">
                <a:tc gridSpan="3">
                  <a:txBody>
                    <a:bodyPr/>
                    <a:lstStyle/>
                    <a:p>
                      <a:pPr algn="l" fontAlgn="b"/>
                      <a:r>
                        <a:rPr lang="en-US" sz="1000" b="1" i="0" u="none" strike="noStrike" dirty="0">
                          <a:solidFill>
                            <a:srgbClr val="000000"/>
                          </a:solidFill>
                          <a:effectLst/>
                          <a:latin typeface="Calibri" panose="020F0502020204030204" pitchFamily="34" charset="0"/>
                        </a:rPr>
                        <a:t>**Based on unaudited data obtained from specific lotteries.</a:t>
                      </a:r>
                    </a:p>
                  </a:txBody>
                  <a:tcPr marL="7689" marR="7689" marT="7689"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7689" marR="7689" marT="7689" marB="0" anchor="b">
                    <a:lnL>
                      <a:noFill/>
                    </a:lnL>
                    <a:lnR>
                      <a:noFill/>
                    </a:lnR>
                    <a:lnT>
                      <a:noFill/>
                    </a:lnT>
                    <a:lnB>
                      <a:noFill/>
                    </a:lnB>
                  </a:tcPr>
                </a:tc>
              </a:tr>
            </a:tbl>
          </a:graphicData>
        </a:graphic>
      </p:graphicFrame>
      <p:pic>
        <p:nvPicPr>
          <p:cNvPr id="8" name="Picture 7"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9" name="TextBox 8"/>
          <p:cNvSpPr txBox="1"/>
          <p:nvPr/>
        </p:nvSpPr>
        <p:spPr>
          <a:xfrm>
            <a:off x="457200" y="1323201"/>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spTree>
    <p:extLst>
      <p:ext uri="{BB962C8B-B14F-4D97-AF65-F5344CB8AC3E}">
        <p14:creationId xmlns:p14="http://schemas.microsoft.com/office/powerpoint/2010/main" val="3888322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r>
              <a:rPr lang="en-US" sz="1200" dirty="0" smtClean="0"/>
              <a:t>11</a:t>
            </a:r>
            <a:endParaRPr lang="en-US" sz="1200" dirty="0"/>
          </a:p>
        </p:txBody>
      </p:sp>
      <p:sp>
        <p:nvSpPr>
          <p:cNvPr id="6" name="TextBox 5"/>
          <p:cNvSpPr txBox="1"/>
          <p:nvPr/>
        </p:nvSpPr>
        <p:spPr>
          <a:xfrm>
            <a:off x="609600" y="1066800"/>
            <a:ext cx="1752600" cy="430887"/>
          </a:xfrm>
          <a:prstGeom prst="rect">
            <a:avLst/>
          </a:prstGeom>
          <a:noFill/>
        </p:spPr>
        <p:txBody>
          <a:bodyPr wrap="square" rtlCol="0">
            <a:spAutoFit/>
          </a:bodyPr>
          <a:lstStyle/>
          <a:p>
            <a:pPr algn="ctr" fontAlgn="b"/>
            <a:r>
              <a:rPr lang="en-US" sz="1100" b="1" dirty="0" smtClean="0">
                <a:solidFill>
                  <a:srgbClr val="000000"/>
                </a:solidFill>
                <a:latin typeface="Calibri" panose="020F0502020204030204" pitchFamily="34" charset="0"/>
              </a:rPr>
              <a:t>(All figures  </a:t>
            </a:r>
            <a:r>
              <a:rPr lang="en-US" sz="1100" b="1" dirty="0">
                <a:solidFill>
                  <a:srgbClr val="000000"/>
                </a:solidFill>
                <a:latin typeface="Calibri" panose="020F0502020204030204" pitchFamily="34" charset="0"/>
              </a:rPr>
              <a:t>in </a:t>
            </a:r>
            <a:r>
              <a:rPr lang="en-US" sz="1100" b="1" dirty="0" smtClean="0">
                <a:solidFill>
                  <a:srgbClr val="000000"/>
                </a:solidFill>
                <a:latin typeface="Calibri" panose="020F0502020204030204" pitchFamily="34" charset="0"/>
              </a:rPr>
              <a:t>Thousands except for PPC)</a:t>
            </a:r>
            <a:endParaRPr lang="en-US" sz="1100" b="1" dirty="0">
              <a:solidFill>
                <a:srgbClr val="000000"/>
              </a:solidFill>
              <a:latin typeface="Calibri" panose="020F0502020204030204" pitchFamily="34" charset="0"/>
            </a:endParaRPr>
          </a:p>
        </p:txBody>
      </p:sp>
      <p:sp>
        <p:nvSpPr>
          <p:cNvPr id="7"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FY 2015 Southeast Region PPC &amp; $ Profit</a:t>
            </a:r>
            <a:endParaRPr lang="en-US" sz="3200" b="1" dirty="0">
              <a:solidFill>
                <a:srgbClr val="FF6600"/>
              </a:solidFill>
              <a:latin typeface="Arial_"/>
              <a:cs typeface="Arial_"/>
            </a:endParaRPr>
          </a:p>
        </p:txBody>
      </p:sp>
      <p:cxnSp>
        <p:nvCxnSpPr>
          <p:cNvPr id="9" name="Straight Connector 8"/>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10" name="Table 9"/>
          <p:cNvGraphicFramePr>
            <a:graphicFrameLocks noGrp="1"/>
          </p:cNvGraphicFramePr>
          <p:nvPr>
            <p:extLst>
              <p:ext uri="{D42A27DB-BD31-4B8C-83A1-F6EECF244321}">
                <p14:modId xmlns:p14="http://schemas.microsoft.com/office/powerpoint/2010/main" val="4195263819"/>
              </p:ext>
            </p:extLst>
          </p:nvPr>
        </p:nvGraphicFramePr>
        <p:xfrm>
          <a:off x="762000" y="1600203"/>
          <a:ext cx="7924802" cy="4459244"/>
        </p:xfrm>
        <a:graphic>
          <a:graphicData uri="http://schemas.openxmlformats.org/drawingml/2006/table">
            <a:tbl>
              <a:tblPr/>
              <a:tblGrid>
                <a:gridCol w="1572469"/>
                <a:gridCol w="661318"/>
                <a:gridCol w="617232"/>
                <a:gridCol w="999328"/>
                <a:gridCol w="1058109"/>
                <a:gridCol w="1058109"/>
                <a:gridCol w="1087501"/>
                <a:gridCol w="870736"/>
              </a:tblGrid>
              <a:tr h="484296">
                <a:tc>
                  <a:txBody>
                    <a:bodyPr/>
                    <a:lstStyle/>
                    <a:p>
                      <a:pPr algn="ctr" fontAlgn="b"/>
                      <a:r>
                        <a:rPr lang="en-US" sz="1100" b="1" i="0" u="none" strike="noStrike" dirty="0">
                          <a:solidFill>
                            <a:srgbClr val="000000"/>
                          </a:solidFill>
                          <a:effectLst/>
                          <a:latin typeface="Calibri" panose="020F0502020204030204" pitchFamily="34" charset="0"/>
                        </a:rPr>
                        <a:t>Lottery </a:t>
                      </a:r>
                    </a:p>
                  </a:txBody>
                  <a:tcPr marL="9437" marR="9437" marT="943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alibri" panose="020F0502020204030204" pitchFamily="34" charset="0"/>
                        </a:rPr>
                        <a:t>Began</a:t>
                      </a:r>
                    </a:p>
                  </a:txBody>
                  <a:tcPr marL="9437" marR="9437" marT="943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alibri" panose="020F0502020204030204" pitchFamily="34" charset="0"/>
                        </a:rPr>
                        <a:t>Years</a:t>
                      </a:r>
                    </a:p>
                  </a:txBody>
                  <a:tcPr marL="9437" marR="9437" marT="943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smtClean="0">
                          <a:solidFill>
                            <a:srgbClr val="000000"/>
                          </a:solidFill>
                          <a:effectLst/>
                          <a:latin typeface="Calibri" panose="020F0502020204030204" pitchFamily="34" charset="0"/>
                        </a:rPr>
                        <a:t>Population</a:t>
                      </a:r>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alibri" panose="020F0502020204030204" pitchFamily="34" charset="0"/>
                        </a:rPr>
                        <a:t>Net Revenue</a:t>
                      </a:r>
                    </a:p>
                  </a:txBody>
                  <a:tcPr marL="9437" marR="9437" marT="943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alibri" panose="020F0502020204030204" pitchFamily="34" charset="0"/>
                        </a:rPr>
                        <a:t>Profit</a:t>
                      </a:r>
                    </a:p>
                  </a:txBody>
                  <a:tcPr marL="9437" marR="9437" marT="9437"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alibri" panose="020F0502020204030204" pitchFamily="34" charset="0"/>
                        </a:rPr>
                        <a:t>Profit Per Cap  </a:t>
                      </a:r>
                    </a:p>
                  </a:txBody>
                  <a:tcPr marL="9437" marR="9437" marT="94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alibri" panose="020F0502020204030204" pitchFamily="34" charset="0"/>
                        </a:rPr>
                        <a:t>SE Rank in Total </a:t>
                      </a:r>
                      <a:r>
                        <a:rPr lang="en-US" sz="1100" b="1" i="0" u="none" strike="noStrike" dirty="0" smtClean="0">
                          <a:solidFill>
                            <a:srgbClr val="000000"/>
                          </a:solidFill>
                          <a:effectLst/>
                          <a:latin typeface="Calibri" panose="020F0502020204030204" pitchFamily="34" charset="0"/>
                        </a:rPr>
                        <a:t>$ Profit </a:t>
                      </a:r>
                      <a:endParaRPr lang="en-US" sz="1100" b="1" i="0" u="none" strike="noStrike" dirty="0">
                        <a:solidFill>
                          <a:srgbClr val="000000"/>
                        </a:solidFill>
                        <a:effectLst/>
                        <a:latin typeface="Calibri" panose="020F0502020204030204" pitchFamily="34" charset="0"/>
                      </a:endParaRPr>
                    </a:p>
                  </a:txBody>
                  <a:tcPr marL="9437" marR="9437" marT="9437" marB="0" anchor="b">
                    <a:lnL w="12700" cap="flat" cmpd="sng" algn="ctr">
                      <a:solidFill>
                        <a:srgbClr val="000000"/>
                      </a:solidFill>
                      <a:prstDash val="solid"/>
                      <a:round/>
                      <a:headEnd type="none" w="med" len="med"/>
                      <a:tailEnd type="none" w="med" len="med"/>
                    </a:lnL>
                    <a:lnR>
                      <a:noFill/>
                    </a:lnR>
                    <a:lnT>
                      <a:noFill/>
                    </a:lnT>
                    <a:lnB>
                      <a:noFill/>
                    </a:lnB>
                  </a:tcPr>
                </a:tc>
              </a:tr>
              <a:tr h="484296">
                <a:tc>
                  <a:txBody>
                    <a:bodyPr/>
                    <a:lstStyle/>
                    <a:p>
                      <a:pPr algn="l" fontAlgn="b"/>
                      <a:r>
                        <a:rPr lang="en-US" sz="1100" b="1" i="0" u="none" strike="noStrike" dirty="0">
                          <a:solidFill>
                            <a:srgbClr val="000000"/>
                          </a:solidFill>
                          <a:effectLst/>
                          <a:latin typeface="Calibri" panose="020F0502020204030204" pitchFamily="34" charset="0"/>
                        </a:rPr>
                        <a:t>Georgia</a:t>
                      </a:r>
                    </a:p>
                  </a:txBody>
                  <a:tcPr marL="9437" marR="9437" marT="9437"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dirty="0">
                          <a:solidFill>
                            <a:srgbClr val="000000"/>
                          </a:solidFill>
                          <a:effectLst/>
                          <a:latin typeface="Calibri" panose="020F0502020204030204" pitchFamily="34" charset="0"/>
                        </a:rPr>
                        <a:t>1993</a:t>
                      </a:r>
                    </a:p>
                  </a:txBody>
                  <a:tcPr marL="9437" marR="9437" marT="943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dirty="0">
                          <a:solidFill>
                            <a:srgbClr val="000000"/>
                          </a:solidFill>
                          <a:effectLst/>
                          <a:latin typeface="Calibri" panose="020F0502020204030204" pitchFamily="34" charset="0"/>
                        </a:rPr>
                        <a:t>22</a:t>
                      </a:r>
                    </a:p>
                  </a:txBody>
                  <a:tcPr marL="9437" marR="9437" marT="943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1" i="0" u="none" strike="noStrike" dirty="0">
                          <a:solidFill>
                            <a:srgbClr val="000000"/>
                          </a:solidFill>
                          <a:effectLst/>
                          <a:latin typeface="Calibri" panose="020F0502020204030204" pitchFamily="34" charset="0"/>
                        </a:rPr>
                        <a:t>              10,100 </a:t>
                      </a:r>
                    </a:p>
                  </a:txBody>
                  <a:tcPr marL="9437" marR="9437" marT="943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dirty="0">
                          <a:solidFill>
                            <a:srgbClr val="000000"/>
                          </a:solidFill>
                          <a:effectLst/>
                          <a:latin typeface="Calibri" panose="020F0502020204030204" pitchFamily="34" charset="0"/>
                        </a:rPr>
                        <a:t>$3,908,000 </a:t>
                      </a:r>
                    </a:p>
                  </a:txBody>
                  <a:tcPr marL="9437" marR="9437" marT="943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dirty="0">
                          <a:solidFill>
                            <a:srgbClr val="000000"/>
                          </a:solidFill>
                          <a:effectLst/>
                          <a:latin typeface="Calibri" panose="020F0502020204030204" pitchFamily="34" charset="0"/>
                        </a:rPr>
                        <a:t>$969,600 </a:t>
                      </a:r>
                    </a:p>
                  </a:txBody>
                  <a:tcPr marL="9437" marR="9437" marT="943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dirty="0">
                          <a:solidFill>
                            <a:srgbClr val="000000"/>
                          </a:solidFill>
                          <a:effectLst/>
                          <a:latin typeface="Calibri" panose="020F0502020204030204" pitchFamily="34" charset="0"/>
                        </a:rPr>
                        <a:t>$96.00 </a:t>
                      </a:r>
                    </a:p>
                  </a:txBody>
                  <a:tcPr marL="9437" marR="9437" marT="94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1" i="0" u="none" strike="noStrike" dirty="0">
                          <a:solidFill>
                            <a:srgbClr val="000000"/>
                          </a:solidFill>
                          <a:effectLst/>
                          <a:latin typeface="Calibri" panose="020F0502020204030204" pitchFamily="34" charset="0"/>
                        </a:rPr>
                        <a:t>2</a:t>
                      </a:r>
                    </a:p>
                  </a:txBody>
                  <a:tcPr marL="9437" marR="9437" marT="9437" marB="0" anchor="b">
                    <a:lnL w="12700" cap="flat" cmpd="sng" algn="ctr">
                      <a:solidFill>
                        <a:srgbClr val="000000"/>
                      </a:solidFill>
                      <a:prstDash val="solid"/>
                      <a:round/>
                      <a:headEnd type="none" w="med" len="med"/>
                      <a:tailEnd type="none" w="med" len="med"/>
                    </a:lnL>
                    <a:lnR>
                      <a:noFill/>
                    </a:lnR>
                    <a:lnT>
                      <a:noFill/>
                    </a:lnT>
                    <a:lnB>
                      <a:noFill/>
                    </a:lnB>
                  </a:tcPr>
                </a:tc>
              </a:tr>
              <a:tr h="484296">
                <a:tc>
                  <a:txBody>
                    <a:bodyPr/>
                    <a:lstStyle/>
                    <a:p>
                      <a:pPr algn="l" fontAlgn="b"/>
                      <a:r>
                        <a:rPr lang="en-US" sz="1100" b="1" i="0" u="none" strike="noStrike" dirty="0">
                          <a:solidFill>
                            <a:srgbClr val="000000"/>
                          </a:solidFill>
                          <a:effectLst/>
                          <a:latin typeface="Calibri" panose="020F0502020204030204" pitchFamily="34" charset="0"/>
                        </a:rPr>
                        <a:t>Florida</a:t>
                      </a:r>
                    </a:p>
                  </a:txBody>
                  <a:tcPr marL="9437" marR="9437" marT="94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dirty="0">
                          <a:solidFill>
                            <a:srgbClr val="000000"/>
                          </a:solidFill>
                          <a:effectLst/>
                          <a:latin typeface="Calibri" panose="020F0502020204030204" pitchFamily="34" charset="0"/>
                        </a:rPr>
                        <a:t>1988</a:t>
                      </a:r>
                    </a:p>
                  </a:txBody>
                  <a:tcPr marL="9437" marR="9437" marT="94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dirty="0">
                          <a:solidFill>
                            <a:srgbClr val="000000"/>
                          </a:solidFill>
                          <a:effectLst/>
                          <a:latin typeface="Calibri" panose="020F0502020204030204" pitchFamily="34" charset="0"/>
                        </a:rPr>
                        <a:t>27</a:t>
                      </a:r>
                    </a:p>
                  </a:txBody>
                  <a:tcPr marL="9437" marR="9437" marT="94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dirty="0">
                          <a:solidFill>
                            <a:srgbClr val="000000"/>
                          </a:solidFill>
                          <a:effectLst/>
                          <a:latin typeface="Calibri" panose="020F0502020204030204" pitchFamily="34" charset="0"/>
                        </a:rPr>
                        <a:t>              19,890 </a:t>
                      </a:r>
                    </a:p>
                  </a:txBody>
                  <a:tcPr marL="9437" marR="9437" marT="94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dirty="0">
                          <a:solidFill>
                            <a:srgbClr val="000000"/>
                          </a:solidFill>
                          <a:effectLst/>
                          <a:latin typeface="Calibri" panose="020F0502020204030204" pitchFamily="34" charset="0"/>
                        </a:rPr>
                        <a:t>$5,580,000 </a:t>
                      </a:r>
                    </a:p>
                  </a:txBody>
                  <a:tcPr marL="9437" marR="9437" marT="94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dirty="0">
                          <a:solidFill>
                            <a:srgbClr val="000000"/>
                          </a:solidFill>
                          <a:effectLst/>
                          <a:latin typeface="Calibri" panose="020F0502020204030204" pitchFamily="34" charset="0"/>
                        </a:rPr>
                        <a:t>$1,500,000 </a:t>
                      </a:r>
                    </a:p>
                  </a:txBody>
                  <a:tcPr marL="9437" marR="9437" marT="943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dirty="0">
                          <a:solidFill>
                            <a:srgbClr val="000000"/>
                          </a:solidFill>
                          <a:effectLst/>
                          <a:latin typeface="Calibri" panose="020F0502020204030204" pitchFamily="34" charset="0"/>
                        </a:rPr>
                        <a:t>$75.41 </a:t>
                      </a:r>
                    </a:p>
                  </a:txBody>
                  <a:tcPr marL="9437" marR="9437" marT="94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1" i="0" u="none" strike="noStrike" dirty="0">
                          <a:solidFill>
                            <a:srgbClr val="000000"/>
                          </a:solidFill>
                          <a:effectLst/>
                          <a:latin typeface="Calibri" panose="020F0502020204030204" pitchFamily="34" charset="0"/>
                        </a:rPr>
                        <a:t>1</a:t>
                      </a:r>
                    </a:p>
                  </a:txBody>
                  <a:tcPr marL="9437" marR="9437" marT="9437" marB="0" anchor="b">
                    <a:lnL w="12700" cap="flat" cmpd="sng" algn="ctr">
                      <a:solidFill>
                        <a:srgbClr val="000000"/>
                      </a:solidFill>
                      <a:prstDash val="solid"/>
                      <a:round/>
                      <a:headEnd type="none" w="med" len="med"/>
                      <a:tailEnd type="none" w="med" len="med"/>
                    </a:lnL>
                    <a:lnR>
                      <a:noFill/>
                    </a:lnR>
                    <a:lnT>
                      <a:noFill/>
                    </a:lnT>
                    <a:lnB>
                      <a:noFill/>
                    </a:lnB>
                  </a:tcPr>
                </a:tc>
              </a:tr>
              <a:tr h="371213">
                <a:tc>
                  <a:txBody>
                    <a:bodyPr/>
                    <a:lstStyle/>
                    <a:p>
                      <a:pPr algn="l" fontAlgn="b"/>
                      <a:r>
                        <a:rPr lang="en-US" sz="1100" b="1" i="0" u="none" strike="noStrike" dirty="0">
                          <a:solidFill>
                            <a:srgbClr val="000000"/>
                          </a:solidFill>
                          <a:effectLst/>
                          <a:latin typeface="Calibri" panose="020F0502020204030204" pitchFamily="34" charset="0"/>
                        </a:rPr>
                        <a:t>South Carolina</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2002</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13</a:t>
                      </a:r>
                    </a:p>
                  </a:txBody>
                  <a:tcPr marL="9437" marR="9437" marT="9437" marB="0" anchor="b">
                    <a:lnL>
                      <a:noFill/>
                    </a:lnL>
                    <a:lnR>
                      <a:noFill/>
                    </a:lnR>
                    <a:lnT>
                      <a:noFill/>
                    </a:lnT>
                    <a:lnB>
                      <a:noFill/>
                    </a:lnB>
                  </a:tcPr>
                </a:tc>
                <a:tc>
                  <a:txBody>
                    <a:bodyPr/>
                    <a:lstStyle/>
                    <a:p>
                      <a:pPr algn="l" fontAlgn="b"/>
                      <a:r>
                        <a:rPr lang="en-US" sz="1100" b="1" i="0" u="none" strike="noStrike" dirty="0">
                          <a:solidFill>
                            <a:srgbClr val="000000"/>
                          </a:solidFill>
                          <a:effectLst/>
                          <a:latin typeface="Calibri" panose="020F0502020204030204" pitchFamily="34" charset="0"/>
                        </a:rPr>
                        <a:t>                4,830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$1,405,000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$349,000 </a:t>
                      </a:r>
                    </a:p>
                  </a:txBody>
                  <a:tcPr marL="9437" marR="9437" marT="94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$72.26 </a:t>
                      </a:r>
                    </a:p>
                  </a:txBody>
                  <a:tcPr marL="9437" marR="9437" marT="94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5</a:t>
                      </a:r>
                    </a:p>
                  </a:txBody>
                  <a:tcPr marL="9437" marR="9437" marT="9437" marB="0" anchor="b">
                    <a:lnL w="12700" cap="flat" cmpd="sng" algn="ctr">
                      <a:solidFill>
                        <a:srgbClr val="000000"/>
                      </a:solidFill>
                      <a:prstDash val="solid"/>
                      <a:round/>
                      <a:headEnd type="none" w="med" len="med"/>
                      <a:tailEnd type="none" w="med" len="med"/>
                    </a:lnL>
                    <a:lnR>
                      <a:noFill/>
                    </a:lnR>
                    <a:lnT>
                      <a:noFill/>
                    </a:lnT>
                    <a:lnB>
                      <a:noFill/>
                    </a:lnB>
                  </a:tcPr>
                </a:tc>
              </a:tr>
              <a:tr h="371213">
                <a:tc>
                  <a:txBody>
                    <a:bodyPr/>
                    <a:lstStyle/>
                    <a:p>
                      <a:pPr algn="l" fontAlgn="b"/>
                      <a:r>
                        <a:rPr lang="en-US" sz="1100" b="1" i="0" u="none" strike="noStrike" dirty="0">
                          <a:solidFill>
                            <a:srgbClr val="000000"/>
                          </a:solidFill>
                          <a:effectLst/>
                          <a:latin typeface="Calibri" panose="020F0502020204030204" pitchFamily="34" charset="0"/>
                        </a:rPr>
                        <a:t>Virginia</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1988</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27</a:t>
                      </a:r>
                    </a:p>
                  </a:txBody>
                  <a:tcPr marL="9437" marR="9437" marT="9437" marB="0" anchor="b">
                    <a:lnL>
                      <a:noFill/>
                    </a:lnL>
                    <a:lnR>
                      <a:noFill/>
                    </a:lnR>
                    <a:lnT>
                      <a:noFill/>
                    </a:lnT>
                    <a:lnB>
                      <a:noFill/>
                    </a:lnB>
                  </a:tcPr>
                </a:tc>
                <a:tc>
                  <a:txBody>
                    <a:bodyPr/>
                    <a:lstStyle/>
                    <a:p>
                      <a:pPr algn="l" fontAlgn="b"/>
                      <a:r>
                        <a:rPr lang="en-US" sz="1100" b="1" i="0" u="none" strike="noStrike" dirty="0">
                          <a:solidFill>
                            <a:srgbClr val="000000"/>
                          </a:solidFill>
                          <a:effectLst/>
                          <a:latin typeface="Calibri" panose="020F0502020204030204" pitchFamily="34" charset="0"/>
                        </a:rPr>
                        <a:t>                8,330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$1,844,000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$533,800 </a:t>
                      </a:r>
                    </a:p>
                  </a:txBody>
                  <a:tcPr marL="9437" marR="9437" marT="94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$64.08 </a:t>
                      </a:r>
                    </a:p>
                  </a:txBody>
                  <a:tcPr marL="9437" marR="9437" marT="94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3</a:t>
                      </a:r>
                    </a:p>
                  </a:txBody>
                  <a:tcPr marL="9437" marR="9437" marT="9437" marB="0" anchor="b">
                    <a:lnL w="12700" cap="flat" cmpd="sng" algn="ctr">
                      <a:solidFill>
                        <a:srgbClr val="000000"/>
                      </a:solidFill>
                      <a:prstDash val="solid"/>
                      <a:round/>
                      <a:headEnd type="none" w="med" len="med"/>
                      <a:tailEnd type="none" w="med" len="med"/>
                    </a:lnL>
                    <a:lnR>
                      <a:noFill/>
                    </a:lnR>
                    <a:lnT>
                      <a:noFill/>
                    </a:lnT>
                    <a:lnB>
                      <a:noFill/>
                    </a:lnB>
                  </a:tcPr>
                </a:tc>
              </a:tr>
              <a:tr h="371213">
                <a:tc>
                  <a:txBody>
                    <a:bodyPr/>
                    <a:lstStyle/>
                    <a:p>
                      <a:pPr algn="l" fontAlgn="b"/>
                      <a:r>
                        <a:rPr lang="en-US" sz="1100" b="1" i="0" u="none" strike="noStrike" dirty="0">
                          <a:solidFill>
                            <a:srgbClr val="000000"/>
                          </a:solidFill>
                          <a:effectLst/>
                          <a:latin typeface="Calibri" panose="020F0502020204030204" pitchFamily="34" charset="0"/>
                        </a:rPr>
                        <a:t>Kentucky</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1989</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26</a:t>
                      </a:r>
                    </a:p>
                  </a:txBody>
                  <a:tcPr marL="9437" marR="9437" marT="9437" marB="0" anchor="b">
                    <a:lnL>
                      <a:noFill/>
                    </a:lnL>
                    <a:lnR>
                      <a:noFill/>
                    </a:lnR>
                    <a:lnT>
                      <a:noFill/>
                    </a:lnT>
                    <a:lnB>
                      <a:noFill/>
                    </a:lnB>
                  </a:tcPr>
                </a:tc>
                <a:tc>
                  <a:txBody>
                    <a:bodyPr/>
                    <a:lstStyle/>
                    <a:p>
                      <a:pPr algn="l" fontAlgn="b"/>
                      <a:r>
                        <a:rPr lang="en-US" sz="1100" b="1" i="0" u="none" strike="noStrike" dirty="0">
                          <a:solidFill>
                            <a:srgbClr val="000000"/>
                          </a:solidFill>
                          <a:effectLst/>
                          <a:latin typeface="Calibri" panose="020F0502020204030204" pitchFamily="34" charset="0"/>
                        </a:rPr>
                        <a:t>                4,410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$886,930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$236,101 </a:t>
                      </a:r>
                    </a:p>
                  </a:txBody>
                  <a:tcPr marL="9437" marR="9437" marT="94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$53.54 </a:t>
                      </a:r>
                    </a:p>
                  </a:txBody>
                  <a:tcPr marL="9437" marR="9437" marT="94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7</a:t>
                      </a:r>
                    </a:p>
                  </a:txBody>
                  <a:tcPr marL="9437" marR="9437" marT="9437" marB="0" anchor="b">
                    <a:lnL w="12700" cap="flat" cmpd="sng" algn="ctr">
                      <a:solidFill>
                        <a:srgbClr val="000000"/>
                      </a:solidFill>
                      <a:prstDash val="solid"/>
                      <a:round/>
                      <a:headEnd type="none" w="med" len="med"/>
                      <a:tailEnd type="none" w="med" len="med"/>
                    </a:lnL>
                    <a:lnR>
                      <a:noFill/>
                    </a:lnR>
                    <a:lnT>
                      <a:noFill/>
                    </a:lnT>
                    <a:lnB>
                      <a:noFill/>
                    </a:lnB>
                  </a:tcPr>
                </a:tc>
              </a:tr>
              <a:tr h="371213">
                <a:tc>
                  <a:txBody>
                    <a:bodyPr/>
                    <a:lstStyle/>
                    <a:p>
                      <a:pPr algn="l" fontAlgn="b"/>
                      <a:r>
                        <a:rPr lang="en-US" sz="1100" b="1" i="0" u="none" strike="noStrike" dirty="0">
                          <a:solidFill>
                            <a:srgbClr val="000000"/>
                          </a:solidFill>
                          <a:effectLst/>
                          <a:latin typeface="Calibri" panose="020F0502020204030204" pitchFamily="34" charset="0"/>
                        </a:rPr>
                        <a:t>Tennessee</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2004</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11</a:t>
                      </a:r>
                    </a:p>
                  </a:txBody>
                  <a:tcPr marL="9437" marR="9437" marT="9437" marB="0" anchor="b">
                    <a:lnL>
                      <a:noFill/>
                    </a:lnL>
                    <a:lnR>
                      <a:noFill/>
                    </a:lnR>
                    <a:lnT>
                      <a:noFill/>
                    </a:lnT>
                    <a:lnB>
                      <a:noFill/>
                    </a:lnB>
                  </a:tcPr>
                </a:tc>
                <a:tc>
                  <a:txBody>
                    <a:bodyPr/>
                    <a:lstStyle/>
                    <a:p>
                      <a:pPr algn="l" fontAlgn="b"/>
                      <a:r>
                        <a:rPr lang="en-US" sz="1100" b="1" i="0" u="none" strike="noStrike" dirty="0">
                          <a:solidFill>
                            <a:srgbClr val="000000"/>
                          </a:solidFill>
                          <a:effectLst/>
                          <a:latin typeface="Calibri" panose="020F0502020204030204" pitchFamily="34" charset="0"/>
                        </a:rPr>
                        <a:t>                6,550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$1,373,000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$347,785 </a:t>
                      </a:r>
                    </a:p>
                  </a:txBody>
                  <a:tcPr marL="9437" marR="9437" marT="94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$53.10 </a:t>
                      </a:r>
                    </a:p>
                  </a:txBody>
                  <a:tcPr marL="9437" marR="9437" marT="94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6</a:t>
                      </a:r>
                    </a:p>
                  </a:txBody>
                  <a:tcPr marL="9437" marR="9437" marT="9437" marB="0" anchor="b">
                    <a:lnL w="12700" cap="flat" cmpd="sng" algn="ctr">
                      <a:solidFill>
                        <a:srgbClr val="000000"/>
                      </a:solidFill>
                      <a:prstDash val="solid"/>
                      <a:round/>
                      <a:headEnd type="none" w="med" len="med"/>
                      <a:tailEnd type="none" w="med" len="med"/>
                    </a:lnL>
                    <a:lnR>
                      <a:noFill/>
                    </a:lnR>
                    <a:lnT>
                      <a:noFill/>
                    </a:lnT>
                    <a:lnB>
                      <a:noFill/>
                    </a:lnB>
                  </a:tcPr>
                </a:tc>
              </a:tr>
              <a:tr h="371213">
                <a:tc>
                  <a:txBody>
                    <a:bodyPr/>
                    <a:lstStyle/>
                    <a:p>
                      <a:pPr algn="l" fontAlgn="b"/>
                      <a:r>
                        <a:rPr lang="en-US" sz="1100" b="1" i="0" u="none" strike="noStrike" dirty="0">
                          <a:solidFill>
                            <a:srgbClr val="000000"/>
                          </a:solidFill>
                          <a:effectLst/>
                          <a:latin typeface="Calibri" panose="020F0502020204030204" pitchFamily="34" charset="0"/>
                        </a:rPr>
                        <a:t>North Carolina</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2006</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9</a:t>
                      </a:r>
                    </a:p>
                  </a:txBody>
                  <a:tcPr marL="9437" marR="9437" marT="9437" marB="0" anchor="b">
                    <a:lnL>
                      <a:noFill/>
                    </a:lnL>
                    <a:lnR>
                      <a:noFill/>
                    </a:lnR>
                    <a:lnT>
                      <a:noFill/>
                    </a:lnT>
                    <a:lnB>
                      <a:noFill/>
                    </a:lnB>
                  </a:tcPr>
                </a:tc>
                <a:tc>
                  <a:txBody>
                    <a:bodyPr/>
                    <a:lstStyle/>
                    <a:p>
                      <a:pPr algn="l" fontAlgn="b"/>
                      <a:r>
                        <a:rPr lang="en-US" sz="1100" b="1" i="0" u="none" strike="noStrike" dirty="0">
                          <a:solidFill>
                            <a:srgbClr val="000000"/>
                          </a:solidFill>
                          <a:effectLst/>
                          <a:latin typeface="Calibri" panose="020F0502020204030204" pitchFamily="34" charset="0"/>
                        </a:rPr>
                        <a:t>                9,940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$1,970,000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$522,000 </a:t>
                      </a:r>
                    </a:p>
                  </a:txBody>
                  <a:tcPr marL="9437" marR="9437" marT="94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$52.52 </a:t>
                      </a:r>
                    </a:p>
                  </a:txBody>
                  <a:tcPr marL="9437" marR="9437" marT="94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4</a:t>
                      </a:r>
                    </a:p>
                  </a:txBody>
                  <a:tcPr marL="9437" marR="9437" marT="9437" marB="0" anchor="b">
                    <a:lnL w="12700" cap="flat" cmpd="sng" algn="ctr">
                      <a:solidFill>
                        <a:srgbClr val="000000"/>
                      </a:solidFill>
                      <a:prstDash val="solid"/>
                      <a:round/>
                      <a:headEnd type="none" w="med" len="med"/>
                      <a:tailEnd type="none" w="med" len="med"/>
                    </a:lnL>
                    <a:lnR>
                      <a:noFill/>
                    </a:lnR>
                    <a:lnT>
                      <a:noFill/>
                    </a:lnT>
                    <a:lnB>
                      <a:noFill/>
                    </a:lnB>
                  </a:tcPr>
                </a:tc>
              </a:tr>
              <a:tr h="371213">
                <a:tc>
                  <a:txBody>
                    <a:bodyPr/>
                    <a:lstStyle/>
                    <a:p>
                      <a:pPr algn="l" fontAlgn="b"/>
                      <a:r>
                        <a:rPr lang="en-US" sz="1100" b="1" i="0" u="none" strike="noStrike" dirty="0">
                          <a:solidFill>
                            <a:srgbClr val="000000"/>
                          </a:solidFill>
                          <a:effectLst/>
                          <a:latin typeface="Calibri" panose="020F0502020204030204" pitchFamily="34" charset="0"/>
                        </a:rPr>
                        <a:t>Louisiana</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1991</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24</a:t>
                      </a:r>
                    </a:p>
                  </a:txBody>
                  <a:tcPr marL="9437" marR="9437" marT="9437" marB="0" anchor="b">
                    <a:lnL>
                      <a:noFill/>
                    </a:lnL>
                    <a:lnR>
                      <a:noFill/>
                    </a:lnR>
                    <a:lnT>
                      <a:noFill/>
                    </a:lnT>
                    <a:lnB>
                      <a:noFill/>
                    </a:lnB>
                  </a:tcPr>
                </a:tc>
                <a:tc>
                  <a:txBody>
                    <a:bodyPr/>
                    <a:lstStyle/>
                    <a:p>
                      <a:pPr algn="l" fontAlgn="b"/>
                      <a:r>
                        <a:rPr lang="en-US" sz="1100" b="1" i="0" u="none" strike="noStrike" dirty="0">
                          <a:solidFill>
                            <a:srgbClr val="000000"/>
                          </a:solidFill>
                          <a:effectLst/>
                          <a:latin typeface="Calibri" panose="020F0502020204030204" pitchFamily="34" charset="0"/>
                        </a:rPr>
                        <a:t>                4,650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$453,800 </a:t>
                      </a:r>
                    </a:p>
                  </a:txBody>
                  <a:tcPr marL="9437" marR="9437" marT="9437" marB="0" anchor="b">
                    <a:lnL>
                      <a:noFill/>
                    </a:lnL>
                    <a:lnR>
                      <a:noFill/>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$167,000 </a:t>
                      </a:r>
                    </a:p>
                  </a:txBody>
                  <a:tcPr marL="9437" marR="9437" marT="94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1" i="0" u="none" strike="noStrike" dirty="0">
                          <a:solidFill>
                            <a:srgbClr val="000000"/>
                          </a:solidFill>
                          <a:effectLst/>
                          <a:latin typeface="Calibri" panose="020F0502020204030204" pitchFamily="34" charset="0"/>
                        </a:rPr>
                        <a:t>$35.91 </a:t>
                      </a:r>
                    </a:p>
                  </a:txBody>
                  <a:tcPr marL="9437" marR="9437" marT="94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alibri" panose="020F0502020204030204" pitchFamily="34" charset="0"/>
                        </a:rPr>
                        <a:t>8</a:t>
                      </a:r>
                    </a:p>
                  </a:txBody>
                  <a:tcPr marL="9437" marR="9437" marT="9437" marB="0" anchor="b">
                    <a:lnL w="12700" cap="flat" cmpd="sng" algn="ctr">
                      <a:solidFill>
                        <a:srgbClr val="000000"/>
                      </a:solidFill>
                      <a:prstDash val="solid"/>
                      <a:round/>
                      <a:headEnd type="none" w="med" len="med"/>
                      <a:tailEnd type="none" w="med" len="med"/>
                    </a:lnL>
                    <a:lnR>
                      <a:noFill/>
                    </a:lnR>
                    <a:lnT>
                      <a:noFill/>
                    </a:lnT>
                    <a:lnB>
                      <a:noFill/>
                    </a:lnB>
                  </a:tcPr>
                </a:tc>
              </a:tr>
              <a:tr h="265151">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r>
              <a:tr h="265151">
                <a:tc gridSpan="5">
                  <a:txBody>
                    <a:bodyPr/>
                    <a:lstStyle/>
                    <a:p>
                      <a:pPr algn="l" fontAlgn="b"/>
                      <a:r>
                        <a:rPr lang="en-US" sz="1100" b="1" i="0" u="none" strike="noStrike" dirty="0">
                          <a:solidFill>
                            <a:srgbClr val="000000"/>
                          </a:solidFill>
                          <a:effectLst/>
                          <a:latin typeface="Calibri" panose="020F0502020204030204" pitchFamily="34" charset="0"/>
                        </a:rPr>
                        <a:t>NOTE: </a:t>
                      </a:r>
                      <a:r>
                        <a:rPr lang="en-US" sz="1100" b="1" i="0" u="none" strike="noStrike" dirty="0" smtClean="0">
                          <a:solidFill>
                            <a:srgbClr val="000000"/>
                          </a:solidFill>
                          <a:effectLst/>
                          <a:latin typeface="Calibri" panose="020F0502020204030204" pitchFamily="34" charset="0"/>
                        </a:rPr>
                        <a:t>Population data </a:t>
                      </a:r>
                      <a:r>
                        <a:rPr lang="en-US" sz="1100" b="1" i="0" u="none" strike="noStrike" dirty="0">
                          <a:solidFill>
                            <a:srgbClr val="000000"/>
                          </a:solidFill>
                          <a:effectLst/>
                          <a:latin typeface="Calibri" panose="020F0502020204030204" pitchFamily="34" charset="0"/>
                        </a:rPr>
                        <a:t>obtained from </a:t>
                      </a:r>
                      <a:r>
                        <a:rPr lang="en-US" sz="1100" b="1" i="0" u="none" strike="noStrike" dirty="0" smtClean="0">
                          <a:solidFill>
                            <a:srgbClr val="000000"/>
                          </a:solidFill>
                          <a:effectLst/>
                          <a:latin typeface="Calibri" panose="020F0502020204030204" pitchFamily="34" charset="0"/>
                        </a:rPr>
                        <a:t>2014 U.S Census data.</a:t>
                      </a:r>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r>
              <a:tr h="248776">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437" marR="9437" marT="9437" marB="0" anchor="b">
                    <a:lnL>
                      <a:noFill/>
                    </a:lnL>
                    <a:lnR>
                      <a:noFill/>
                    </a:lnR>
                    <a:lnT>
                      <a:noFill/>
                    </a:lnT>
                    <a:lnB>
                      <a:noFill/>
                    </a:lnB>
                  </a:tcPr>
                </a:tc>
              </a:tr>
            </a:tbl>
          </a:graphicData>
        </a:graphic>
      </p:graphicFrame>
    </p:spTree>
    <p:extLst>
      <p:ext uri="{BB962C8B-B14F-4D97-AF65-F5344CB8AC3E}">
        <p14:creationId xmlns:p14="http://schemas.microsoft.com/office/powerpoint/2010/main" val="5999984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r>
              <a:rPr lang="en-US" sz="1200" dirty="0" smtClean="0">
                <a:solidFill>
                  <a:prstClr val="black"/>
                </a:solidFill>
              </a:rPr>
              <a:t>12</a:t>
            </a:r>
            <a:endParaRPr lang="en-US" sz="1200" dirty="0">
              <a:solidFill>
                <a:prstClr val="black"/>
              </a:solidFill>
            </a:endParaRPr>
          </a:p>
        </p:txBody>
      </p:sp>
      <p:sp>
        <p:nvSpPr>
          <p:cNvPr id="6" name="Rectangle 6"/>
          <p:cNvSpPr txBox="1">
            <a:spLocks noChangeArrowheads="1"/>
          </p:cNvSpPr>
          <p:nvPr/>
        </p:nvSpPr>
        <p:spPr>
          <a:xfrm>
            <a:off x="533400" y="304800"/>
            <a:ext cx="8458200" cy="990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solidFill>
                  <a:srgbClr val="FF6600"/>
                </a:solidFill>
                <a:latin typeface="Arial_"/>
                <a:cs typeface="Arial_"/>
              </a:rPr>
              <a:t>Southeast Region </a:t>
            </a:r>
          </a:p>
          <a:p>
            <a:pPr algn="l"/>
            <a:r>
              <a:rPr lang="en-US" sz="2800" b="1" dirty="0" smtClean="0">
                <a:solidFill>
                  <a:srgbClr val="FF6600"/>
                </a:solidFill>
                <a:latin typeface="Arial_"/>
                <a:cs typeface="Arial_"/>
              </a:rPr>
              <a:t>Comparison of Change in Profit</a:t>
            </a:r>
            <a:endParaRPr lang="en-US" sz="2800" b="1" dirty="0">
              <a:solidFill>
                <a:srgbClr val="FF6600"/>
              </a:solidFill>
              <a:latin typeface="Arial_"/>
              <a:cs typeface="Arial_"/>
            </a:endParaRPr>
          </a:p>
        </p:txBody>
      </p:sp>
      <p:cxnSp>
        <p:nvCxnSpPr>
          <p:cNvPr id="8" name="Straight Connector 7"/>
          <p:cNvCxnSpPr/>
          <p:nvPr/>
        </p:nvCxnSpPr>
        <p:spPr>
          <a:xfrm>
            <a:off x="838200" y="14478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33400" y="1475601"/>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pic>
        <p:nvPicPr>
          <p:cNvPr id="10" name="Picture 9"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graphicFrame>
        <p:nvGraphicFramePr>
          <p:cNvPr id="3" name="Object 2"/>
          <p:cNvGraphicFramePr>
            <a:graphicFrameLocks noChangeAspect="1"/>
          </p:cNvGraphicFramePr>
          <p:nvPr>
            <p:extLst>
              <p:ext uri="{D42A27DB-BD31-4B8C-83A1-F6EECF244321}">
                <p14:modId xmlns:p14="http://schemas.microsoft.com/office/powerpoint/2010/main" val="779303435"/>
              </p:ext>
            </p:extLst>
          </p:nvPr>
        </p:nvGraphicFramePr>
        <p:xfrm>
          <a:off x="381000" y="1397000"/>
          <a:ext cx="7691438" cy="4900613"/>
        </p:xfrm>
        <a:graphic>
          <a:graphicData uri="http://schemas.openxmlformats.org/presentationml/2006/ole">
            <mc:AlternateContent xmlns:mc="http://schemas.openxmlformats.org/markup-compatibility/2006">
              <mc:Choice xmlns:v="urn:schemas-microsoft-com:vml" Requires="v">
                <p:oleObj spid="_x0000_s38062" name="Worksheet" r:id="rId5" imgW="6458008" imgH="4114839" progId="Excel.Sheet.12">
                  <p:embed/>
                </p:oleObj>
              </mc:Choice>
              <mc:Fallback>
                <p:oleObj name="Worksheet" r:id="rId5" imgW="6458008" imgH="4114839" progId="Excel.Shee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397000"/>
                        <a:ext cx="7691438" cy="490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39146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r>
              <a:rPr lang="en-US" sz="1200" dirty="0" smtClean="0">
                <a:solidFill>
                  <a:prstClr val="black"/>
                </a:solidFill>
              </a:rPr>
              <a:t>13</a:t>
            </a:r>
            <a:endParaRPr lang="en-US" sz="1200" dirty="0">
              <a:solidFill>
                <a:prstClr val="black"/>
              </a:solidFill>
            </a:endParaRPr>
          </a:p>
        </p:txBody>
      </p:sp>
      <p:sp>
        <p:nvSpPr>
          <p:cNvPr id="5"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Who Plays the Lottery</a:t>
            </a:r>
            <a:endParaRPr lang="en-US" sz="3200" b="1" dirty="0">
              <a:solidFill>
                <a:srgbClr val="FF6600"/>
              </a:solidFill>
              <a:latin typeface="Arial_"/>
              <a:cs typeface="Arial_"/>
            </a:endParaRPr>
          </a:p>
        </p:txBody>
      </p:sp>
      <p:cxnSp>
        <p:nvCxnSpPr>
          <p:cNvPr id="7" name="Straight Connector 6"/>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pic>
        <p:nvPicPr>
          <p:cNvPr id="8" name="Picture 7"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11" name="Content Placeholder 2"/>
          <p:cNvSpPr>
            <a:spLocks noGrp="1"/>
          </p:cNvSpPr>
          <p:nvPr>
            <p:ph idx="1"/>
          </p:nvPr>
        </p:nvSpPr>
        <p:spPr>
          <a:xfrm>
            <a:off x="762000" y="1219200"/>
            <a:ext cx="7772400" cy="4724400"/>
          </a:xfrm>
        </p:spPr>
        <p:txBody>
          <a:bodyPr/>
          <a:lstStyle/>
          <a:p>
            <a:pPr marL="0" indent="0">
              <a:buNone/>
            </a:pPr>
            <a:endParaRPr lang="en-US" sz="1800" dirty="0" smtClean="0"/>
          </a:p>
          <a:p>
            <a:pPr marL="0" indent="0">
              <a:buNone/>
            </a:pPr>
            <a:r>
              <a:rPr lang="en-US" sz="1800" dirty="0" smtClean="0"/>
              <a:t>The </a:t>
            </a:r>
            <a:r>
              <a:rPr lang="en-US" sz="1800" dirty="0"/>
              <a:t>demographic profile of who has ever played the Georgia Lottery reflects the U.S. Census Bureau’s data of Georgia’s population regarding gender, </a:t>
            </a:r>
            <a:r>
              <a:rPr lang="en-US" sz="1800" dirty="0" smtClean="0"/>
              <a:t>ethnicity </a:t>
            </a:r>
            <a:r>
              <a:rPr lang="en-US" sz="1800" dirty="0"/>
              <a:t>and income. Of those Georgians who have ever played the Georgia Lottery:</a:t>
            </a:r>
          </a:p>
          <a:p>
            <a:pPr marL="0" indent="0">
              <a:buNone/>
            </a:pPr>
            <a:endParaRPr lang="en-US" sz="1800" dirty="0"/>
          </a:p>
          <a:p>
            <a:r>
              <a:rPr lang="en-US" sz="1800" dirty="0"/>
              <a:t>Approximately half are male and half are female</a:t>
            </a:r>
          </a:p>
          <a:p>
            <a:r>
              <a:rPr lang="en-US" sz="1800" dirty="0"/>
              <a:t>Approximately half are under the age of 45</a:t>
            </a:r>
          </a:p>
          <a:p>
            <a:r>
              <a:rPr lang="en-US" sz="1800" dirty="0"/>
              <a:t>Approximately half are married</a:t>
            </a:r>
          </a:p>
          <a:p>
            <a:r>
              <a:rPr lang="en-US" sz="1800" dirty="0"/>
              <a:t>Approximately half are Caucasian</a:t>
            </a:r>
          </a:p>
          <a:p>
            <a:r>
              <a:rPr lang="en-US" sz="1800" dirty="0"/>
              <a:t>Approximately half have an annual household income of $50,000 or more</a:t>
            </a:r>
          </a:p>
          <a:p>
            <a:endParaRPr lang="en-US" sz="1800" dirty="0"/>
          </a:p>
          <a:p>
            <a:pPr marL="0" indent="0">
              <a:buNone/>
            </a:pPr>
            <a:r>
              <a:rPr lang="en-US" sz="1800" dirty="0"/>
              <a:t> </a:t>
            </a:r>
            <a:r>
              <a:rPr lang="en-US" sz="1200" dirty="0"/>
              <a:t>(source: </a:t>
            </a:r>
            <a:r>
              <a:rPr lang="en-US" sz="1200" dirty="0" smtClean="0"/>
              <a:t>2012 Bantam </a:t>
            </a:r>
            <a:r>
              <a:rPr lang="en-US" sz="1200" dirty="0"/>
              <a:t>Group)</a:t>
            </a:r>
          </a:p>
          <a:p>
            <a:endParaRPr lang="en-US" dirty="0"/>
          </a:p>
        </p:txBody>
      </p:sp>
    </p:spTree>
    <p:extLst>
      <p:ext uri="{BB962C8B-B14F-4D97-AF65-F5344CB8AC3E}">
        <p14:creationId xmlns:p14="http://schemas.microsoft.com/office/powerpoint/2010/main" val="36950699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angle 16"/>
          <p:cNvSpPr/>
          <p:nvPr/>
        </p:nvSpPr>
        <p:spPr bwMode="auto">
          <a:xfrm>
            <a:off x="6019800" y="1676400"/>
            <a:ext cx="2819400" cy="4267200"/>
          </a:xfrm>
          <a:prstGeom prst="rect">
            <a:avLst/>
          </a:prstGeom>
          <a:solidFill>
            <a:srgbClr val="FFCC66"/>
          </a:solidFill>
          <a:ln w="9525" cap="flat" cmpd="sng" algn="ctr">
            <a:solidFill>
              <a:srgbClr val="FFCC66"/>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a:off x="3124200" y="1676400"/>
            <a:ext cx="2819400" cy="4267200"/>
          </a:xfrm>
          <a:prstGeom prst="rect">
            <a:avLst/>
          </a:prstGeom>
          <a:solidFill>
            <a:srgbClr val="FFCC66"/>
          </a:solidFill>
          <a:ln w="9525" cap="flat" cmpd="sng" algn="ctr">
            <a:solidFill>
              <a:srgbClr val="FFCC66"/>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228600" y="1676400"/>
            <a:ext cx="2819400" cy="4267200"/>
          </a:xfrm>
          <a:prstGeom prst="rect">
            <a:avLst/>
          </a:prstGeom>
          <a:solidFill>
            <a:srgbClr val="FFCC66"/>
          </a:solidFill>
          <a:ln w="9525" cap="flat" cmpd="sng" algn="ctr">
            <a:solidFill>
              <a:srgbClr val="FFCC66"/>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4" name="Slide Number Placeholder 3"/>
          <p:cNvSpPr>
            <a:spLocks noGrp="1"/>
          </p:cNvSpPr>
          <p:nvPr>
            <p:ph type="sldNum" sz="quarter" idx="12"/>
          </p:nvPr>
        </p:nvSpPr>
        <p:spPr/>
        <p:txBody>
          <a:bodyPr/>
          <a:lstStyle/>
          <a:p>
            <a:pPr>
              <a:defRPr/>
            </a:pPr>
            <a:r>
              <a:rPr lang="en-US" sz="1200" dirty="0" smtClean="0"/>
              <a:t>14</a:t>
            </a:r>
            <a:endParaRPr lang="en-US" sz="1200"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5095"/>
          <a:stretch/>
        </p:blipFill>
        <p:spPr bwMode="auto">
          <a:xfrm>
            <a:off x="228600" y="1828800"/>
            <a:ext cx="27432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59874"/>
          <a:stretch/>
        </p:blipFill>
        <p:spPr bwMode="auto">
          <a:xfrm>
            <a:off x="3124200" y="1828800"/>
            <a:ext cx="2780017"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b="72678"/>
          <a:stretch/>
        </p:blipFill>
        <p:spPr bwMode="auto">
          <a:xfrm>
            <a:off x="6172200" y="1828800"/>
            <a:ext cx="2629535"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21086" y="3685718"/>
            <a:ext cx="2903114" cy="2616101"/>
          </a:xfrm>
          <a:prstGeom prst="rect">
            <a:avLst/>
          </a:prstGeom>
          <a:noFill/>
        </p:spPr>
        <p:txBody>
          <a:bodyPr wrap="square" rtlCol="0">
            <a:spAutoFit/>
          </a:bodyPr>
          <a:lstStyle/>
          <a:p>
            <a:r>
              <a:rPr lang="en-US" sz="1400" b="1" dirty="0" smtClean="0">
                <a:latin typeface="+mn-lt"/>
              </a:rPr>
              <a:t>Jackpot Games</a:t>
            </a:r>
            <a:r>
              <a:rPr lang="en-US" sz="1400" dirty="0" smtClean="0">
                <a:latin typeface="+mn-lt"/>
              </a:rPr>
              <a:t>: Mega Millions</a:t>
            </a:r>
          </a:p>
          <a:p>
            <a:r>
              <a:rPr lang="en-US" sz="1400" dirty="0">
                <a:latin typeface="+mn-lt"/>
              </a:rPr>
              <a:t>	 </a:t>
            </a:r>
            <a:r>
              <a:rPr lang="en-US" sz="1400" dirty="0" smtClean="0">
                <a:latin typeface="+mn-lt"/>
              </a:rPr>
              <a:t>       Powerball</a:t>
            </a:r>
          </a:p>
          <a:p>
            <a:r>
              <a:rPr lang="en-US" sz="1400" dirty="0">
                <a:latin typeface="+mn-lt"/>
              </a:rPr>
              <a:t> </a:t>
            </a:r>
            <a:r>
              <a:rPr lang="en-US" sz="1400" dirty="0" smtClean="0">
                <a:latin typeface="+mn-lt"/>
              </a:rPr>
              <a:t>                           Jumbo Bucks Lotto</a:t>
            </a:r>
          </a:p>
          <a:p>
            <a:endParaRPr lang="en-US" sz="1400" b="1" dirty="0" smtClean="0">
              <a:latin typeface="+mn-lt"/>
            </a:endParaRPr>
          </a:p>
          <a:p>
            <a:r>
              <a:rPr lang="en-US" sz="1400" b="1" dirty="0" smtClean="0">
                <a:latin typeface="+mn-lt"/>
              </a:rPr>
              <a:t>Daily Games</a:t>
            </a:r>
            <a:r>
              <a:rPr lang="en-US" sz="1400" dirty="0" smtClean="0">
                <a:latin typeface="+mn-lt"/>
              </a:rPr>
              <a:t>:     Fantasy 5</a:t>
            </a:r>
          </a:p>
          <a:p>
            <a:r>
              <a:rPr lang="en-US" sz="1400" dirty="0" smtClean="0">
                <a:latin typeface="+mn-lt"/>
              </a:rPr>
              <a:t>	       Cash 3</a:t>
            </a:r>
          </a:p>
          <a:p>
            <a:r>
              <a:rPr lang="en-US" sz="1400" dirty="0">
                <a:latin typeface="+mn-lt"/>
              </a:rPr>
              <a:t> </a:t>
            </a:r>
            <a:r>
              <a:rPr lang="en-US" sz="1400" dirty="0" smtClean="0">
                <a:latin typeface="+mn-lt"/>
              </a:rPr>
              <a:t>                           Cash 4</a:t>
            </a:r>
          </a:p>
          <a:p>
            <a:r>
              <a:rPr lang="en-US" sz="1400" dirty="0">
                <a:latin typeface="+mn-lt"/>
              </a:rPr>
              <a:t>	</a:t>
            </a:r>
            <a:r>
              <a:rPr lang="en-US" sz="1400" dirty="0" smtClean="0">
                <a:latin typeface="+mn-lt"/>
              </a:rPr>
              <a:t>       Georgia FIVE</a:t>
            </a:r>
          </a:p>
          <a:p>
            <a:r>
              <a:rPr lang="en-US" sz="1400" dirty="0">
                <a:latin typeface="+mn-lt"/>
              </a:rPr>
              <a:t> </a:t>
            </a:r>
            <a:r>
              <a:rPr lang="en-US" sz="1400" dirty="0" smtClean="0">
                <a:latin typeface="+mn-lt"/>
              </a:rPr>
              <a:t>                           All or Nothing</a:t>
            </a:r>
          </a:p>
          <a:p>
            <a:r>
              <a:rPr lang="en-US" sz="1400" dirty="0">
                <a:latin typeface="+mn-lt"/>
              </a:rPr>
              <a:t> </a:t>
            </a:r>
            <a:r>
              <a:rPr lang="en-US" sz="1400" dirty="0" smtClean="0">
                <a:latin typeface="+mn-lt"/>
              </a:rPr>
              <a:t>                           KENO!</a:t>
            </a:r>
          </a:p>
          <a:p>
            <a:r>
              <a:rPr lang="en-US" sz="1200" dirty="0"/>
              <a:t>	</a:t>
            </a:r>
            <a:r>
              <a:rPr lang="en-US" sz="1200" dirty="0" smtClean="0"/>
              <a:t>    </a:t>
            </a:r>
          </a:p>
          <a:p>
            <a:r>
              <a:rPr lang="en-US" sz="1200" dirty="0"/>
              <a:t> </a:t>
            </a:r>
            <a:r>
              <a:rPr lang="en-US" sz="1200" dirty="0" smtClean="0"/>
              <a:t>                          </a:t>
            </a:r>
            <a:endParaRPr lang="en-US" sz="1200" dirty="0"/>
          </a:p>
        </p:txBody>
      </p:sp>
      <p:sp>
        <p:nvSpPr>
          <p:cNvPr id="10" name="TextBox 9"/>
          <p:cNvSpPr txBox="1"/>
          <p:nvPr/>
        </p:nvSpPr>
        <p:spPr>
          <a:xfrm>
            <a:off x="3352800" y="3733800"/>
            <a:ext cx="2514601" cy="553998"/>
          </a:xfrm>
          <a:prstGeom prst="rect">
            <a:avLst/>
          </a:prstGeom>
          <a:noFill/>
        </p:spPr>
        <p:txBody>
          <a:bodyPr wrap="square" rtlCol="0">
            <a:spAutoFit/>
          </a:bodyPr>
          <a:lstStyle/>
          <a:p>
            <a:r>
              <a:rPr lang="en-US" sz="1400" b="1" dirty="0" smtClean="0">
                <a:latin typeface="+mn-lt"/>
              </a:rPr>
              <a:t>Games</a:t>
            </a:r>
            <a:r>
              <a:rPr lang="en-US" sz="1400" dirty="0" smtClean="0">
                <a:latin typeface="+mn-lt"/>
              </a:rPr>
              <a:t>: $1, $2, $3, $5, $10, $20, $30</a:t>
            </a:r>
            <a:r>
              <a:rPr lang="en-US" sz="1600" dirty="0" smtClean="0">
                <a:latin typeface="+mn-lt"/>
              </a:rPr>
              <a:t>. </a:t>
            </a:r>
            <a:r>
              <a:rPr lang="en-US" sz="1400" dirty="0" err="1" smtClean="0">
                <a:latin typeface="+mn-lt"/>
              </a:rPr>
              <a:t>Diggi</a:t>
            </a:r>
            <a:r>
              <a:rPr lang="en-US" sz="1400" dirty="0" smtClean="0">
                <a:latin typeface="+mn-lt"/>
              </a:rPr>
              <a:t> Games </a:t>
            </a:r>
            <a:endParaRPr lang="en-US" sz="1400" dirty="0">
              <a:latin typeface="+mn-lt"/>
            </a:endParaRPr>
          </a:p>
        </p:txBody>
      </p:sp>
      <p:sp>
        <p:nvSpPr>
          <p:cNvPr id="12"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Our Products</a:t>
            </a:r>
            <a:endParaRPr lang="en-US" sz="3200" b="1" dirty="0">
              <a:solidFill>
                <a:srgbClr val="FF6600"/>
              </a:solidFill>
              <a:latin typeface="Arial_"/>
              <a:cs typeface="Arial_"/>
            </a:endParaRPr>
          </a:p>
        </p:txBody>
      </p:sp>
      <p:cxnSp>
        <p:nvCxnSpPr>
          <p:cNvPr id="13" name="Straight Connector 12"/>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pic>
        <p:nvPicPr>
          <p:cNvPr id="14" name="Picture 13" descr="GA Lottery Logo_4c_proc_keyline.ep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15" name="TextBox 14"/>
          <p:cNvSpPr txBox="1"/>
          <p:nvPr/>
        </p:nvSpPr>
        <p:spPr>
          <a:xfrm>
            <a:off x="6324600" y="3635276"/>
            <a:ext cx="2133600" cy="2215991"/>
          </a:xfrm>
          <a:prstGeom prst="rect">
            <a:avLst/>
          </a:prstGeom>
          <a:noFill/>
        </p:spPr>
        <p:txBody>
          <a:bodyPr wrap="square" rtlCol="0">
            <a:spAutoFit/>
          </a:bodyPr>
          <a:lstStyle/>
          <a:p>
            <a:r>
              <a:rPr lang="en-US" sz="1400" b="1" dirty="0" smtClean="0">
                <a:latin typeface="+mn-lt"/>
              </a:rPr>
              <a:t>Class A</a:t>
            </a:r>
            <a:r>
              <a:rPr lang="en-US" sz="1400" dirty="0" smtClean="0">
                <a:latin typeface="+mn-lt"/>
              </a:rPr>
              <a:t>: </a:t>
            </a:r>
            <a:r>
              <a:rPr lang="en-US" sz="1400" dirty="0">
                <a:latin typeface="+mn-lt"/>
              </a:rPr>
              <a:t>kiddie rides, arcade games, juke boxes, pool tables, claw </a:t>
            </a:r>
            <a:r>
              <a:rPr lang="en-US" sz="1400" dirty="0" smtClean="0">
                <a:latin typeface="+mn-lt"/>
              </a:rPr>
              <a:t>machines </a:t>
            </a:r>
          </a:p>
          <a:p>
            <a:endParaRPr lang="en-US" sz="1400" dirty="0" smtClean="0">
              <a:latin typeface="+mn-lt"/>
            </a:endParaRPr>
          </a:p>
          <a:p>
            <a:pPr marL="0" lvl="3"/>
            <a:r>
              <a:rPr lang="en-US" sz="1400" b="1" dirty="0" smtClean="0">
                <a:latin typeface="+mn-lt"/>
              </a:rPr>
              <a:t>Class B</a:t>
            </a:r>
            <a:r>
              <a:rPr lang="en-US" sz="1400" dirty="0" smtClean="0">
                <a:latin typeface="+mn-lt"/>
              </a:rPr>
              <a:t>:  </a:t>
            </a:r>
            <a:r>
              <a:rPr lang="en-US" sz="1400" dirty="0">
                <a:latin typeface="+mn-lt"/>
              </a:rPr>
              <a:t>line-up, match-up video games with some skill (points carry over</a:t>
            </a:r>
            <a:r>
              <a:rPr lang="en-US" sz="1400" dirty="0" smtClean="0">
                <a:latin typeface="+mn-lt"/>
              </a:rPr>
              <a:t>)</a:t>
            </a:r>
            <a:endParaRPr lang="en-US" sz="1400" dirty="0">
              <a:latin typeface="+mn-lt"/>
            </a:endParaRPr>
          </a:p>
          <a:p>
            <a:endParaRPr lang="en-US" sz="1200" dirty="0"/>
          </a:p>
        </p:txBody>
      </p:sp>
    </p:spTree>
    <p:extLst>
      <p:ext uri="{BB962C8B-B14F-4D97-AF65-F5344CB8AC3E}">
        <p14:creationId xmlns:p14="http://schemas.microsoft.com/office/powerpoint/2010/main" val="31435640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Rectangle 19"/>
          <p:cNvSpPr/>
          <p:nvPr/>
        </p:nvSpPr>
        <p:spPr bwMode="auto">
          <a:xfrm>
            <a:off x="7620000" y="1981200"/>
            <a:ext cx="1371600" cy="3962400"/>
          </a:xfrm>
          <a:prstGeom prst="rect">
            <a:avLst/>
          </a:prstGeom>
          <a:solidFill>
            <a:schemeClr val="tx2">
              <a:lumMod val="20000"/>
              <a:lumOff val="80000"/>
            </a:schemeClr>
          </a:solidFill>
          <a:ln w="9525" cap="flat" cmpd="sng" algn="ctr">
            <a:solidFill>
              <a:schemeClr val="bg2">
                <a:lumMod val="90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676400" y="1981200"/>
            <a:ext cx="1371600" cy="3962400"/>
          </a:xfrm>
          <a:prstGeom prst="rect">
            <a:avLst/>
          </a:prstGeom>
          <a:solidFill>
            <a:schemeClr val="tx2">
              <a:lumMod val="20000"/>
              <a:lumOff val="80000"/>
            </a:schemeClr>
          </a:solidFill>
          <a:ln w="9525" cap="flat" cmpd="sng" algn="ctr">
            <a:solidFill>
              <a:schemeClr val="bg2">
                <a:lumMod val="90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4" name="Slide Number Placeholder 3"/>
          <p:cNvSpPr>
            <a:spLocks noGrp="1"/>
          </p:cNvSpPr>
          <p:nvPr>
            <p:ph type="sldNum" sz="quarter" idx="12"/>
          </p:nvPr>
        </p:nvSpPr>
        <p:spPr/>
        <p:txBody>
          <a:bodyPr/>
          <a:lstStyle/>
          <a:p>
            <a:pPr>
              <a:defRPr/>
            </a:pPr>
            <a:r>
              <a:rPr lang="en-US" sz="1200" dirty="0" smtClean="0"/>
              <a:t>15</a:t>
            </a:r>
            <a:endParaRPr lang="en-US" sz="1200" dirty="0"/>
          </a:p>
        </p:txBody>
      </p:sp>
      <p:sp>
        <p:nvSpPr>
          <p:cNvPr id="6" name="Rectangle 6"/>
          <p:cNvSpPr txBox="1">
            <a:spLocks noChangeArrowheads="1"/>
          </p:cNvSpPr>
          <p:nvPr/>
        </p:nvSpPr>
        <p:spPr>
          <a:xfrm>
            <a:off x="533400" y="457200"/>
            <a:ext cx="8458200" cy="1066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Georgia Lottery Corporation</a:t>
            </a:r>
          </a:p>
          <a:p>
            <a:pPr algn="l"/>
            <a:r>
              <a:rPr lang="en-US" sz="2000" b="1" dirty="0" smtClean="0">
                <a:solidFill>
                  <a:srgbClr val="FF6600"/>
                </a:solidFill>
                <a:latin typeface="Arial_"/>
                <a:cs typeface="Arial_"/>
              </a:rPr>
              <a:t>P&amp;L Statements FY2011 – FY2015   (Traditional Lottery) </a:t>
            </a:r>
            <a:endParaRPr lang="en-US" sz="2000" b="1" dirty="0">
              <a:solidFill>
                <a:srgbClr val="FF6600"/>
              </a:solidFill>
              <a:latin typeface="Arial_"/>
              <a:cs typeface="Arial_"/>
            </a:endParaRPr>
          </a:p>
        </p:txBody>
      </p:sp>
      <p:cxnSp>
        <p:nvCxnSpPr>
          <p:cNvPr id="14" name="Straight Connector 13"/>
          <p:cNvCxnSpPr/>
          <p:nvPr/>
        </p:nvCxnSpPr>
        <p:spPr>
          <a:xfrm>
            <a:off x="838200" y="14478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33400" y="1475601"/>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pic>
        <p:nvPicPr>
          <p:cNvPr id="16" name="Picture 15"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19" name="Rectangle 18"/>
          <p:cNvSpPr/>
          <p:nvPr/>
        </p:nvSpPr>
        <p:spPr bwMode="auto">
          <a:xfrm>
            <a:off x="4648200" y="1981200"/>
            <a:ext cx="1371600" cy="3962400"/>
          </a:xfrm>
          <a:prstGeom prst="rect">
            <a:avLst/>
          </a:prstGeom>
          <a:solidFill>
            <a:schemeClr val="tx2">
              <a:lumMod val="20000"/>
              <a:lumOff val="80000"/>
            </a:schemeClr>
          </a:solidFill>
          <a:ln w="9525" cap="flat" cmpd="sng" algn="ctr">
            <a:solidFill>
              <a:schemeClr val="bg2">
                <a:lumMod val="90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pic>
        <p:nvPicPr>
          <p:cNvPr id="17" name="Picture 16"/>
          <p:cNvPicPr>
            <a:picLocks noChangeAspect="1"/>
          </p:cNvPicPr>
          <p:nvPr/>
        </p:nvPicPr>
        <p:blipFill>
          <a:blip r:embed="rId3"/>
          <a:stretch>
            <a:fillRect/>
          </a:stretch>
        </p:blipFill>
        <p:spPr>
          <a:xfrm>
            <a:off x="152400" y="1981200"/>
            <a:ext cx="8751236" cy="3749052"/>
          </a:xfrm>
          <a:prstGeom prst="rect">
            <a:avLst/>
          </a:prstGeom>
        </p:spPr>
      </p:pic>
    </p:spTree>
    <p:extLst>
      <p:ext uri="{BB962C8B-B14F-4D97-AF65-F5344CB8AC3E}">
        <p14:creationId xmlns:p14="http://schemas.microsoft.com/office/powerpoint/2010/main" val="23144083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r>
              <a:rPr lang="en-US" sz="1200" dirty="0" smtClean="0"/>
              <a:t>16</a:t>
            </a:r>
            <a:endParaRPr lang="en-US" sz="1200" dirty="0"/>
          </a:p>
        </p:txBody>
      </p:sp>
      <p:graphicFrame>
        <p:nvGraphicFramePr>
          <p:cNvPr id="18" name="Chart 17"/>
          <p:cNvGraphicFramePr>
            <a:graphicFrameLocks/>
          </p:cNvGraphicFramePr>
          <p:nvPr>
            <p:extLst>
              <p:ext uri="{D42A27DB-BD31-4B8C-83A1-F6EECF244321}">
                <p14:modId xmlns:p14="http://schemas.microsoft.com/office/powerpoint/2010/main" val="3685814983"/>
              </p:ext>
            </p:extLst>
          </p:nvPr>
        </p:nvGraphicFramePr>
        <p:xfrm>
          <a:off x="762000" y="1600200"/>
          <a:ext cx="7620000" cy="512127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828800" y="2112005"/>
            <a:ext cx="609600"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$3.3B</a:t>
            </a:r>
            <a:endParaRPr lang="en-US" sz="1100" b="1" dirty="0">
              <a:latin typeface="Arial" panose="020B0604020202020204" pitchFamily="34" charset="0"/>
              <a:cs typeface="Arial" panose="020B0604020202020204" pitchFamily="34" charset="0"/>
            </a:endParaRPr>
          </a:p>
        </p:txBody>
      </p:sp>
      <p:sp>
        <p:nvSpPr>
          <p:cNvPr id="19" name="TextBox 18"/>
          <p:cNvSpPr txBox="1"/>
          <p:nvPr/>
        </p:nvSpPr>
        <p:spPr>
          <a:xfrm>
            <a:off x="3162300" y="1850394"/>
            <a:ext cx="571500"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$3.6B</a:t>
            </a:r>
            <a:endParaRPr lang="en-US" sz="1100" b="1" dirty="0">
              <a:latin typeface="Arial" panose="020B0604020202020204" pitchFamily="34" charset="0"/>
              <a:cs typeface="Arial" panose="020B0604020202020204" pitchFamily="34" charset="0"/>
            </a:endParaRPr>
          </a:p>
        </p:txBody>
      </p:sp>
      <p:sp>
        <p:nvSpPr>
          <p:cNvPr id="20" name="TextBox 19"/>
          <p:cNvSpPr txBox="1"/>
          <p:nvPr/>
        </p:nvSpPr>
        <p:spPr>
          <a:xfrm>
            <a:off x="4450532" y="1816729"/>
            <a:ext cx="578667"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$3.6B</a:t>
            </a:r>
            <a:endParaRPr lang="en-US" sz="1100" b="1" dirty="0">
              <a:latin typeface="Arial" panose="020B0604020202020204" pitchFamily="34" charset="0"/>
              <a:cs typeface="Arial" panose="020B0604020202020204" pitchFamily="34" charset="0"/>
            </a:endParaRPr>
          </a:p>
        </p:txBody>
      </p:sp>
      <p:sp>
        <p:nvSpPr>
          <p:cNvPr id="21" name="TextBox 20"/>
          <p:cNvSpPr txBox="1"/>
          <p:nvPr/>
        </p:nvSpPr>
        <p:spPr>
          <a:xfrm>
            <a:off x="5791200" y="1719590"/>
            <a:ext cx="609600"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$3.7B</a:t>
            </a:r>
            <a:endParaRPr lang="en-US" sz="1100" b="1" dirty="0">
              <a:latin typeface="Arial" panose="020B0604020202020204" pitchFamily="34" charset="0"/>
              <a:cs typeface="Arial" panose="020B0604020202020204" pitchFamily="34" charset="0"/>
            </a:endParaRPr>
          </a:p>
        </p:txBody>
      </p:sp>
      <p:sp>
        <p:nvSpPr>
          <p:cNvPr id="22" name="TextBox 21"/>
          <p:cNvSpPr txBox="1"/>
          <p:nvPr/>
        </p:nvSpPr>
        <p:spPr>
          <a:xfrm>
            <a:off x="7086600" y="1415260"/>
            <a:ext cx="685800"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$3.9B</a:t>
            </a:r>
            <a:endParaRPr lang="en-US" sz="1100" b="1" dirty="0">
              <a:latin typeface="Arial" panose="020B0604020202020204" pitchFamily="34" charset="0"/>
              <a:cs typeface="Arial" panose="020B0604020202020204" pitchFamily="34" charset="0"/>
            </a:endParaRPr>
          </a:p>
        </p:txBody>
      </p:sp>
      <p:sp>
        <p:nvSpPr>
          <p:cNvPr id="23" name="TextBox 22"/>
          <p:cNvSpPr txBox="1"/>
          <p:nvPr/>
        </p:nvSpPr>
        <p:spPr>
          <a:xfrm>
            <a:off x="1889911" y="3557982"/>
            <a:ext cx="655620" cy="261610"/>
          </a:xfrm>
          <a:prstGeom prst="rect">
            <a:avLst/>
          </a:prstGeom>
          <a:noFill/>
        </p:spPr>
        <p:txBody>
          <a:bodyPr wrap="square" rtlCol="0">
            <a:spAutoFit/>
          </a:bodyPr>
          <a:lstStyle/>
          <a:p>
            <a:r>
              <a:rPr lang="en-US" sz="1100" b="1" dirty="0" smtClean="0">
                <a:solidFill>
                  <a:schemeClr val="bg1"/>
                </a:solidFill>
                <a:latin typeface="Arial" panose="020B0604020202020204" pitchFamily="34" charset="0"/>
                <a:cs typeface="Arial" panose="020B0604020202020204" pitchFamily="34" charset="0"/>
              </a:rPr>
              <a:t>67.4</a:t>
            </a:r>
            <a:r>
              <a:rPr lang="en-US" sz="1100" b="1" dirty="0" smtClean="0">
                <a:solidFill>
                  <a:schemeClr val="bg1"/>
                </a:solidFill>
              </a:rPr>
              <a:t>%</a:t>
            </a:r>
            <a:endParaRPr lang="en-US" sz="1100" b="1" dirty="0">
              <a:solidFill>
                <a:schemeClr val="bg1"/>
              </a:solidFill>
            </a:endParaRPr>
          </a:p>
        </p:txBody>
      </p:sp>
      <p:sp>
        <p:nvSpPr>
          <p:cNvPr id="24" name="TextBox 23"/>
          <p:cNvSpPr txBox="1"/>
          <p:nvPr/>
        </p:nvSpPr>
        <p:spPr>
          <a:xfrm>
            <a:off x="3162299" y="3405298"/>
            <a:ext cx="698247" cy="261610"/>
          </a:xfrm>
          <a:prstGeom prst="rect">
            <a:avLst/>
          </a:prstGeom>
          <a:noFill/>
        </p:spPr>
        <p:txBody>
          <a:bodyPr wrap="square" rtlCol="0">
            <a:spAutoFit/>
          </a:bodyPr>
          <a:lstStyle/>
          <a:p>
            <a:r>
              <a:rPr lang="en-US" sz="1100" b="1" dirty="0" smtClean="0">
                <a:solidFill>
                  <a:schemeClr val="bg1"/>
                </a:solidFill>
                <a:latin typeface="Arial" panose="020B0604020202020204" pitchFamily="34" charset="0"/>
                <a:cs typeface="Arial" panose="020B0604020202020204" pitchFamily="34" charset="0"/>
              </a:rPr>
              <a:t>67.4%</a:t>
            </a:r>
            <a:endParaRPr lang="en-US" sz="1100" b="1" dirty="0">
              <a:solidFill>
                <a:schemeClr val="bg1"/>
              </a:solidFill>
              <a:latin typeface="Arial" panose="020B0604020202020204" pitchFamily="34" charset="0"/>
              <a:cs typeface="Arial" panose="020B0604020202020204" pitchFamily="34" charset="0"/>
            </a:endParaRPr>
          </a:p>
        </p:txBody>
      </p:sp>
      <p:sp>
        <p:nvSpPr>
          <p:cNvPr id="25" name="TextBox 24"/>
          <p:cNvSpPr txBox="1"/>
          <p:nvPr/>
        </p:nvSpPr>
        <p:spPr>
          <a:xfrm>
            <a:off x="4450532" y="3403789"/>
            <a:ext cx="731067" cy="261610"/>
          </a:xfrm>
          <a:prstGeom prst="rect">
            <a:avLst/>
          </a:prstGeom>
          <a:noFill/>
        </p:spPr>
        <p:txBody>
          <a:bodyPr wrap="square" rtlCol="0">
            <a:spAutoFit/>
          </a:bodyPr>
          <a:lstStyle/>
          <a:p>
            <a:r>
              <a:rPr lang="en-US" sz="1100" b="1" dirty="0" smtClean="0">
                <a:solidFill>
                  <a:schemeClr val="bg1"/>
                </a:solidFill>
                <a:latin typeface="Arial" panose="020B0604020202020204" pitchFamily="34" charset="0"/>
                <a:cs typeface="Arial" panose="020B0604020202020204" pitchFamily="34" charset="0"/>
              </a:rPr>
              <a:t>67.2%</a:t>
            </a:r>
            <a:endParaRPr lang="en-US" sz="1100" b="1" dirty="0">
              <a:solidFill>
                <a:schemeClr val="bg1"/>
              </a:solidFill>
              <a:latin typeface="Arial" panose="020B0604020202020204" pitchFamily="34" charset="0"/>
              <a:cs typeface="Arial" panose="020B0604020202020204" pitchFamily="34" charset="0"/>
            </a:endParaRPr>
          </a:p>
        </p:txBody>
      </p:sp>
      <p:sp>
        <p:nvSpPr>
          <p:cNvPr id="26" name="TextBox 25"/>
          <p:cNvSpPr txBox="1"/>
          <p:nvPr/>
        </p:nvSpPr>
        <p:spPr>
          <a:xfrm>
            <a:off x="5771584" y="3298635"/>
            <a:ext cx="629216" cy="261610"/>
          </a:xfrm>
          <a:prstGeom prst="rect">
            <a:avLst/>
          </a:prstGeom>
          <a:noFill/>
        </p:spPr>
        <p:txBody>
          <a:bodyPr wrap="square" rtlCol="0">
            <a:spAutoFit/>
          </a:bodyPr>
          <a:lstStyle/>
          <a:p>
            <a:r>
              <a:rPr lang="en-US" sz="1100" b="1" dirty="0" smtClean="0">
                <a:solidFill>
                  <a:schemeClr val="bg1"/>
                </a:solidFill>
                <a:latin typeface="Arial" panose="020B0604020202020204" pitchFamily="34" charset="0"/>
                <a:cs typeface="Arial" panose="020B0604020202020204" pitchFamily="34" charset="0"/>
              </a:rPr>
              <a:t>67.8%</a:t>
            </a:r>
            <a:endParaRPr lang="en-US" sz="1100" b="1" dirty="0">
              <a:solidFill>
                <a:schemeClr val="bg1"/>
              </a:solidFill>
              <a:latin typeface="Arial" panose="020B0604020202020204" pitchFamily="34" charset="0"/>
              <a:cs typeface="Arial" panose="020B0604020202020204" pitchFamily="34" charset="0"/>
            </a:endParaRPr>
          </a:p>
        </p:txBody>
      </p:sp>
      <p:sp>
        <p:nvSpPr>
          <p:cNvPr id="27" name="TextBox 26"/>
          <p:cNvSpPr txBox="1"/>
          <p:nvPr/>
        </p:nvSpPr>
        <p:spPr>
          <a:xfrm>
            <a:off x="7086600" y="3296372"/>
            <a:ext cx="609600" cy="261610"/>
          </a:xfrm>
          <a:prstGeom prst="rect">
            <a:avLst/>
          </a:prstGeom>
          <a:noFill/>
        </p:spPr>
        <p:txBody>
          <a:bodyPr wrap="square" rtlCol="0">
            <a:spAutoFit/>
          </a:bodyPr>
          <a:lstStyle/>
          <a:p>
            <a:r>
              <a:rPr lang="en-US" sz="1100" b="1" dirty="0" smtClean="0">
                <a:solidFill>
                  <a:schemeClr val="bg1"/>
                </a:solidFill>
                <a:latin typeface="Arial" panose="020B0604020202020204" pitchFamily="34" charset="0"/>
                <a:cs typeface="Arial" panose="020B0604020202020204" pitchFamily="34" charset="0"/>
              </a:rPr>
              <a:t>68.4%</a:t>
            </a:r>
            <a:endParaRPr lang="en-US" sz="1100" b="1" dirty="0">
              <a:solidFill>
                <a:schemeClr val="bg1"/>
              </a:solidFill>
              <a:latin typeface="Arial" panose="020B0604020202020204" pitchFamily="34" charset="0"/>
              <a:cs typeface="Arial" panose="020B0604020202020204" pitchFamily="34" charset="0"/>
            </a:endParaRPr>
          </a:p>
        </p:txBody>
      </p:sp>
      <p:sp>
        <p:nvSpPr>
          <p:cNvPr id="16" name="TextBox 15"/>
          <p:cNvSpPr txBox="1"/>
          <p:nvPr/>
        </p:nvSpPr>
        <p:spPr>
          <a:xfrm>
            <a:off x="3135391" y="2305488"/>
            <a:ext cx="655620"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32.6%</a:t>
            </a:r>
            <a:endParaRPr lang="en-US" sz="1100" b="1" dirty="0">
              <a:latin typeface="Arial" panose="020B0604020202020204" pitchFamily="34" charset="0"/>
              <a:cs typeface="Arial" panose="020B0604020202020204" pitchFamily="34" charset="0"/>
            </a:endParaRPr>
          </a:p>
        </p:txBody>
      </p:sp>
      <p:sp>
        <p:nvSpPr>
          <p:cNvPr id="17" name="TextBox 16"/>
          <p:cNvSpPr txBox="1"/>
          <p:nvPr/>
        </p:nvSpPr>
        <p:spPr>
          <a:xfrm>
            <a:off x="1856599" y="2459484"/>
            <a:ext cx="655620"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32.6%</a:t>
            </a:r>
            <a:endParaRPr lang="en-US" sz="1100" b="1" dirty="0">
              <a:latin typeface="Arial" panose="020B0604020202020204" pitchFamily="34" charset="0"/>
              <a:cs typeface="Arial" panose="020B0604020202020204" pitchFamily="34" charset="0"/>
            </a:endParaRPr>
          </a:p>
        </p:txBody>
      </p:sp>
      <p:sp>
        <p:nvSpPr>
          <p:cNvPr id="29" name="TextBox 28"/>
          <p:cNvSpPr txBox="1"/>
          <p:nvPr/>
        </p:nvSpPr>
        <p:spPr>
          <a:xfrm>
            <a:off x="4494451" y="2112005"/>
            <a:ext cx="731067"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32.8%</a:t>
            </a:r>
            <a:endParaRPr lang="en-US" sz="1100" b="1" dirty="0">
              <a:latin typeface="Arial" panose="020B0604020202020204" pitchFamily="34" charset="0"/>
              <a:cs typeface="Arial" panose="020B0604020202020204" pitchFamily="34" charset="0"/>
            </a:endParaRPr>
          </a:p>
        </p:txBody>
      </p:sp>
      <p:sp>
        <p:nvSpPr>
          <p:cNvPr id="30" name="TextBox 29"/>
          <p:cNvSpPr txBox="1"/>
          <p:nvPr/>
        </p:nvSpPr>
        <p:spPr>
          <a:xfrm>
            <a:off x="5816603" y="2078339"/>
            <a:ext cx="731067"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32.2%</a:t>
            </a:r>
            <a:endParaRPr lang="en-US" sz="1100" b="1" dirty="0">
              <a:latin typeface="Arial" panose="020B0604020202020204" pitchFamily="34" charset="0"/>
              <a:cs typeface="Arial" panose="020B0604020202020204" pitchFamily="34" charset="0"/>
            </a:endParaRPr>
          </a:p>
        </p:txBody>
      </p:sp>
      <p:sp>
        <p:nvSpPr>
          <p:cNvPr id="31" name="TextBox 30"/>
          <p:cNvSpPr txBox="1"/>
          <p:nvPr/>
        </p:nvSpPr>
        <p:spPr>
          <a:xfrm>
            <a:off x="7138755" y="1957934"/>
            <a:ext cx="731067" cy="261610"/>
          </a:xfrm>
          <a:prstGeom prst="rect">
            <a:avLst/>
          </a:prstGeom>
          <a:noFill/>
        </p:spPr>
        <p:txBody>
          <a:bodyPr wrap="square" rtlCol="0">
            <a:spAutoFit/>
          </a:bodyPr>
          <a:lstStyle/>
          <a:p>
            <a:r>
              <a:rPr lang="en-US" sz="1100" b="1" dirty="0" smtClean="0">
                <a:latin typeface="Arial" panose="020B0604020202020204" pitchFamily="34" charset="0"/>
                <a:cs typeface="Arial" panose="020B0604020202020204" pitchFamily="34" charset="0"/>
              </a:rPr>
              <a:t>31.6</a:t>
            </a:r>
            <a:r>
              <a:rPr lang="en-US" sz="1100" b="1" dirty="0" smtClean="0"/>
              <a:t>%</a:t>
            </a:r>
            <a:endParaRPr lang="en-US" sz="1100" b="1" dirty="0"/>
          </a:p>
        </p:txBody>
      </p:sp>
      <p:sp>
        <p:nvSpPr>
          <p:cNvPr id="32"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Net Revenue &amp; Product Mix</a:t>
            </a:r>
            <a:endParaRPr lang="en-US" sz="3200" b="1" dirty="0">
              <a:solidFill>
                <a:srgbClr val="FF6600"/>
              </a:solidFill>
              <a:latin typeface="Arial_"/>
              <a:cs typeface="Arial_"/>
            </a:endParaRPr>
          </a:p>
        </p:txBody>
      </p:sp>
      <p:cxnSp>
        <p:nvCxnSpPr>
          <p:cNvPr id="34" name="Straight Connector 33"/>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334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pic>
        <p:nvPicPr>
          <p:cNvPr id="36" name="Picture 35"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Tree>
    <p:extLst>
      <p:ext uri="{BB962C8B-B14F-4D97-AF65-F5344CB8AC3E}">
        <p14:creationId xmlns:p14="http://schemas.microsoft.com/office/powerpoint/2010/main" val="1695387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997148" y="6462592"/>
            <a:ext cx="2133600" cy="476250"/>
          </a:xfrm>
        </p:spPr>
        <p:txBody>
          <a:bodyPr/>
          <a:lstStyle/>
          <a:p>
            <a:pPr>
              <a:defRPr/>
            </a:pPr>
            <a:r>
              <a:rPr lang="en-US" sz="1200" dirty="0" smtClean="0"/>
              <a:t>17</a:t>
            </a:r>
            <a:endParaRPr lang="en-US" sz="1200" dirty="0"/>
          </a:p>
        </p:txBody>
      </p:sp>
      <p:sp>
        <p:nvSpPr>
          <p:cNvPr id="6" name="TextBox 5"/>
          <p:cNvSpPr txBox="1"/>
          <p:nvPr/>
        </p:nvSpPr>
        <p:spPr>
          <a:xfrm>
            <a:off x="827923" y="5631595"/>
            <a:ext cx="3153427" cy="923330"/>
          </a:xfrm>
          <a:prstGeom prst="rect">
            <a:avLst/>
          </a:prstGeom>
          <a:noFill/>
          <a:ln w="38100">
            <a:solidFill>
              <a:schemeClr val="tx1"/>
            </a:solidFill>
          </a:ln>
        </p:spPr>
        <p:txBody>
          <a:bodyPr wrap="none" rtlCol="0">
            <a:spAutoFit/>
          </a:bodyPr>
          <a:lstStyle/>
          <a:p>
            <a:pPr algn="ctr"/>
            <a:r>
              <a:rPr lang="en-US" sz="1800" dirty="0" smtClean="0">
                <a:latin typeface="Arial" panose="020B0604020202020204" pitchFamily="34" charset="0"/>
                <a:cs typeface="Arial" panose="020B0604020202020204" pitchFamily="34" charset="0"/>
              </a:rPr>
              <a:t>Profit Margin = 36.1%</a:t>
            </a:r>
          </a:p>
          <a:p>
            <a:pPr algn="ctr"/>
            <a:r>
              <a:rPr lang="en-US" sz="1800" dirty="0" smtClean="0">
                <a:latin typeface="Arial" panose="020B0604020202020204" pitchFamily="34" charset="0"/>
                <a:cs typeface="Arial" panose="020B0604020202020204" pitchFamily="34" charset="0"/>
              </a:rPr>
              <a:t>Profit Return = $500,428,000</a:t>
            </a:r>
          </a:p>
          <a:p>
            <a:pPr algn="ctr"/>
            <a:r>
              <a:rPr lang="en-US" sz="1800" dirty="0" smtClean="0">
                <a:latin typeface="Arial" panose="020B0604020202020204" pitchFamily="34" charset="0"/>
                <a:cs typeface="Arial" panose="020B0604020202020204" pitchFamily="34" charset="0"/>
              </a:rPr>
              <a:t>Prize Payout % = 50.5%</a:t>
            </a:r>
            <a:endParaRPr lang="en-US" sz="1800" dirty="0">
              <a:latin typeface="Arial" panose="020B0604020202020204" pitchFamily="34" charset="0"/>
              <a:cs typeface="Arial" panose="020B0604020202020204" pitchFamily="34" charset="0"/>
            </a:endParaRPr>
          </a:p>
        </p:txBody>
      </p:sp>
      <p:sp>
        <p:nvSpPr>
          <p:cNvPr id="7" name="TextBox 6"/>
          <p:cNvSpPr txBox="1"/>
          <p:nvPr/>
        </p:nvSpPr>
        <p:spPr>
          <a:xfrm>
            <a:off x="5285623" y="5608404"/>
            <a:ext cx="3153427" cy="923330"/>
          </a:xfrm>
          <a:prstGeom prst="rect">
            <a:avLst/>
          </a:prstGeom>
          <a:noFill/>
          <a:ln w="38100">
            <a:solidFill>
              <a:schemeClr val="tx1"/>
            </a:solidFill>
          </a:ln>
        </p:spPr>
        <p:txBody>
          <a:bodyPr wrap="none" rtlCol="0">
            <a:spAutoFit/>
          </a:bodyPr>
          <a:lstStyle/>
          <a:p>
            <a:pPr algn="ctr"/>
            <a:r>
              <a:rPr lang="en-US" sz="1800" dirty="0" smtClean="0">
                <a:latin typeface="Arial" panose="020B0604020202020204" pitchFamily="34" charset="0"/>
                <a:cs typeface="Arial" panose="020B0604020202020204" pitchFamily="34" charset="0"/>
              </a:rPr>
              <a:t>Profit Margin = 24.8%</a:t>
            </a:r>
          </a:p>
          <a:p>
            <a:pPr algn="ctr"/>
            <a:r>
              <a:rPr lang="en-US" sz="1800" dirty="0" smtClean="0">
                <a:latin typeface="Arial" panose="020B0604020202020204" pitchFamily="34" charset="0"/>
                <a:cs typeface="Arial" panose="020B0604020202020204" pitchFamily="34" charset="0"/>
              </a:rPr>
              <a:t>Profit Return = $969,581,000</a:t>
            </a:r>
          </a:p>
          <a:p>
            <a:pPr algn="ctr"/>
            <a:r>
              <a:rPr lang="en-US" sz="1800" dirty="0" smtClean="0">
                <a:latin typeface="Arial" panose="020B0604020202020204" pitchFamily="34" charset="0"/>
                <a:cs typeface="Arial" panose="020B0604020202020204" pitchFamily="34" charset="0"/>
              </a:rPr>
              <a:t>Prize Payout % = 64.7%</a:t>
            </a:r>
            <a:endParaRPr lang="en-US" sz="1800" dirty="0">
              <a:latin typeface="Arial" panose="020B0604020202020204" pitchFamily="34" charset="0"/>
              <a:cs typeface="Arial" panose="020B0604020202020204"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1277371068"/>
              </p:ext>
            </p:extLst>
          </p:nvPr>
        </p:nvGraphicFramePr>
        <p:xfrm>
          <a:off x="457200" y="1295400"/>
          <a:ext cx="4040139" cy="3965867"/>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Product Mix</a:t>
            </a:r>
            <a:endParaRPr lang="en-US" sz="3200" b="1" dirty="0">
              <a:solidFill>
                <a:srgbClr val="FF6600"/>
              </a:solidFill>
              <a:latin typeface="Arial_"/>
              <a:cs typeface="Arial_"/>
            </a:endParaRPr>
          </a:p>
        </p:txBody>
      </p:sp>
      <p:cxnSp>
        <p:nvCxnSpPr>
          <p:cNvPr id="11" name="Straight Connector 10"/>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pic>
        <p:nvPicPr>
          <p:cNvPr id="12" name="Picture 11"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graphicFrame>
        <p:nvGraphicFramePr>
          <p:cNvPr id="14" name="Chart 13"/>
          <p:cNvGraphicFramePr>
            <a:graphicFrameLocks/>
          </p:cNvGraphicFramePr>
          <p:nvPr>
            <p:extLst>
              <p:ext uri="{D42A27DB-BD31-4B8C-83A1-F6EECF244321}">
                <p14:modId xmlns:p14="http://schemas.microsoft.com/office/powerpoint/2010/main" val="3318832823"/>
              </p:ext>
            </p:extLst>
          </p:nvPr>
        </p:nvGraphicFramePr>
        <p:xfrm>
          <a:off x="4876800" y="1295400"/>
          <a:ext cx="4013275" cy="4007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12031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942874" y="6477000"/>
            <a:ext cx="2133600" cy="476250"/>
          </a:xfrm>
        </p:spPr>
        <p:txBody>
          <a:bodyPr/>
          <a:lstStyle/>
          <a:p>
            <a:pPr>
              <a:defRPr/>
            </a:pPr>
            <a:r>
              <a:rPr lang="en-US" sz="1200" dirty="0" smtClean="0"/>
              <a:t>18</a:t>
            </a:r>
            <a:endParaRPr lang="en-US" sz="1200" dirty="0"/>
          </a:p>
        </p:txBody>
      </p:sp>
      <p:sp>
        <p:nvSpPr>
          <p:cNvPr id="5" name="TextBox 4"/>
          <p:cNvSpPr txBox="1"/>
          <p:nvPr/>
        </p:nvSpPr>
        <p:spPr>
          <a:xfrm>
            <a:off x="4800600" y="5562599"/>
            <a:ext cx="3581399" cy="923330"/>
          </a:xfrm>
          <a:prstGeom prst="rect">
            <a:avLst/>
          </a:prstGeom>
          <a:noFill/>
          <a:ln w="38100">
            <a:solidFill>
              <a:schemeClr val="tx1"/>
            </a:solidFill>
          </a:ln>
        </p:spPr>
        <p:txBody>
          <a:bodyPr wrap="square" rtlCol="0">
            <a:spAutoFit/>
          </a:bodyPr>
          <a:lstStyle/>
          <a:p>
            <a:pPr algn="ctr"/>
            <a:r>
              <a:rPr lang="en-US" sz="1800" dirty="0" smtClean="0">
                <a:latin typeface="Arial" panose="020B0604020202020204" pitchFamily="34" charset="0"/>
                <a:cs typeface="Arial" panose="020B0604020202020204" pitchFamily="34" charset="0"/>
              </a:rPr>
              <a:t>Profit Margin 30.4%</a:t>
            </a:r>
          </a:p>
          <a:p>
            <a:pPr algn="ctr"/>
            <a:r>
              <a:rPr lang="en-US" sz="1800" dirty="0" smtClean="0">
                <a:latin typeface="Arial" panose="020B0604020202020204" pitchFamily="34" charset="0"/>
                <a:cs typeface="Arial" panose="020B0604020202020204" pitchFamily="34" charset="0"/>
              </a:rPr>
              <a:t>Profit Per Cap = $111.54</a:t>
            </a:r>
          </a:p>
          <a:p>
            <a:pPr algn="ctr"/>
            <a:r>
              <a:rPr lang="en-US" sz="1800" dirty="0" smtClean="0">
                <a:latin typeface="Arial" panose="020B0604020202020204" pitchFamily="34" charset="0"/>
                <a:cs typeface="Arial" panose="020B0604020202020204" pitchFamily="34" charset="0"/>
              </a:rPr>
              <a:t>Payout </a:t>
            </a:r>
            <a:r>
              <a:rPr lang="en-US" sz="1800" smtClean="0">
                <a:latin typeface="Arial" panose="020B0604020202020204" pitchFamily="34" charset="0"/>
                <a:cs typeface="Arial" panose="020B0604020202020204" pitchFamily="34" charset="0"/>
              </a:rPr>
              <a:t>= 60.6%</a:t>
            </a:r>
            <a:endParaRPr lang="en-US" sz="1800" dirty="0" smtClean="0">
              <a:latin typeface="Arial" panose="020B0604020202020204" pitchFamily="34" charset="0"/>
              <a:cs typeface="Arial" panose="020B0604020202020204" pitchFamily="34" charset="0"/>
            </a:endParaRPr>
          </a:p>
        </p:txBody>
      </p:sp>
      <p:sp>
        <p:nvSpPr>
          <p:cNvPr id="7" name="TextBox 6"/>
          <p:cNvSpPr txBox="1"/>
          <p:nvPr/>
        </p:nvSpPr>
        <p:spPr>
          <a:xfrm>
            <a:off x="919564" y="5562599"/>
            <a:ext cx="2601994" cy="923330"/>
          </a:xfrm>
          <a:prstGeom prst="rect">
            <a:avLst/>
          </a:prstGeom>
          <a:noFill/>
          <a:ln w="38100">
            <a:solidFill>
              <a:schemeClr val="tx1"/>
            </a:solidFill>
          </a:ln>
        </p:spPr>
        <p:txBody>
          <a:bodyPr wrap="none" rtlCol="0">
            <a:spAutoFit/>
          </a:bodyPr>
          <a:lstStyle/>
          <a:p>
            <a:pPr algn="ctr"/>
            <a:r>
              <a:rPr lang="en-US" sz="1800" dirty="0" smtClean="0">
                <a:latin typeface="Arial" panose="020B0604020202020204" pitchFamily="34" charset="0"/>
                <a:cs typeface="Arial" panose="020B0604020202020204" pitchFamily="34" charset="0"/>
              </a:rPr>
              <a:t>Profit Margin = 24.8%</a:t>
            </a:r>
          </a:p>
          <a:p>
            <a:pPr algn="ctr"/>
            <a:r>
              <a:rPr lang="en-US" sz="1800" dirty="0" smtClean="0">
                <a:latin typeface="Arial" panose="020B0604020202020204" pitchFamily="34" charset="0"/>
                <a:cs typeface="Arial" panose="020B0604020202020204" pitchFamily="34" charset="0"/>
              </a:rPr>
              <a:t>Profit Per Cap = $96.00</a:t>
            </a:r>
          </a:p>
          <a:p>
            <a:pPr algn="ctr"/>
            <a:r>
              <a:rPr lang="en-US" sz="1800" dirty="0" smtClean="0">
                <a:latin typeface="Arial" panose="020B0604020202020204" pitchFamily="34" charset="0"/>
                <a:cs typeface="Arial" panose="020B0604020202020204" pitchFamily="34" charset="0"/>
              </a:rPr>
              <a:t>Payout = 64.7%</a:t>
            </a:r>
          </a:p>
        </p:txBody>
      </p:sp>
      <p:graphicFrame>
        <p:nvGraphicFramePr>
          <p:cNvPr id="9" name="Chart 8"/>
          <p:cNvGraphicFramePr>
            <a:graphicFrameLocks/>
          </p:cNvGraphicFramePr>
          <p:nvPr>
            <p:extLst>
              <p:ext uri="{D42A27DB-BD31-4B8C-83A1-F6EECF244321}">
                <p14:modId xmlns:p14="http://schemas.microsoft.com/office/powerpoint/2010/main" val="3342835609"/>
              </p:ext>
            </p:extLst>
          </p:nvPr>
        </p:nvGraphicFramePr>
        <p:xfrm>
          <a:off x="4800600" y="1219200"/>
          <a:ext cx="39624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Product Mix vs. New York Lottery</a:t>
            </a:r>
            <a:endParaRPr lang="en-US" sz="3200" b="1" dirty="0">
              <a:solidFill>
                <a:srgbClr val="FF6600"/>
              </a:solidFill>
              <a:latin typeface="Arial_"/>
              <a:cs typeface="Arial_"/>
            </a:endParaRPr>
          </a:p>
        </p:txBody>
      </p:sp>
      <p:cxnSp>
        <p:nvCxnSpPr>
          <p:cNvPr id="11" name="Straight Connector 10"/>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12" name="Chart 11"/>
          <p:cNvGraphicFramePr>
            <a:graphicFrameLocks/>
          </p:cNvGraphicFramePr>
          <p:nvPr>
            <p:extLst>
              <p:ext uri="{D42A27DB-BD31-4B8C-83A1-F6EECF244321}">
                <p14:modId xmlns:p14="http://schemas.microsoft.com/office/powerpoint/2010/main" val="333682916"/>
              </p:ext>
            </p:extLst>
          </p:nvPr>
        </p:nvGraphicFramePr>
        <p:xfrm>
          <a:off x="304800" y="1219200"/>
          <a:ext cx="4013275" cy="40079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6229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bwMode="auto">
          <a:xfrm>
            <a:off x="3352800" y="3733800"/>
            <a:ext cx="4724400" cy="228600"/>
          </a:xfrm>
          <a:prstGeom prst="rect">
            <a:avLst/>
          </a:prstGeom>
          <a:solidFill>
            <a:srgbClr val="CCDF17"/>
          </a:solidFill>
          <a:ln w="9525" cap="flat" cmpd="sng" algn="ctr">
            <a:solidFill>
              <a:srgbClr val="DEED4D"/>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 name="Rectangle 1"/>
          <p:cNvSpPr/>
          <p:nvPr/>
        </p:nvSpPr>
        <p:spPr bwMode="auto">
          <a:xfrm>
            <a:off x="3352800" y="1752600"/>
            <a:ext cx="4724400" cy="228600"/>
          </a:xfrm>
          <a:prstGeom prst="rect">
            <a:avLst/>
          </a:prstGeom>
          <a:solidFill>
            <a:srgbClr val="CCDF17"/>
          </a:solidFill>
          <a:ln w="9525" cap="flat" cmpd="sng" algn="ctr">
            <a:solidFill>
              <a:srgbClr val="DEED4D"/>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19</a:t>
            </a:fld>
            <a:endParaRPr lang="en-US" sz="1200" dirty="0"/>
          </a:p>
        </p:txBody>
      </p:sp>
      <p:graphicFrame>
        <p:nvGraphicFramePr>
          <p:cNvPr id="3" name="Table 2"/>
          <p:cNvGraphicFramePr>
            <a:graphicFrameLocks noGrp="1"/>
          </p:cNvGraphicFramePr>
          <p:nvPr>
            <p:extLst>
              <p:ext uri="{D42A27DB-BD31-4B8C-83A1-F6EECF244321}">
                <p14:modId xmlns:p14="http://schemas.microsoft.com/office/powerpoint/2010/main" val="3821561309"/>
              </p:ext>
            </p:extLst>
          </p:nvPr>
        </p:nvGraphicFramePr>
        <p:xfrm>
          <a:off x="990600" y="1371598"/>
          <a:ext cx="6934201" cy="4873629"/>
        </p:xfrm>
        <a:graphic>
          <a:graphicData uri="http://schemas.openxmlformats.org/drawingml/2006/table">
            <a:tbl>
              <a:tblPr/>
              <a:tblGrid>
                <a:gridCol w="1806505"/>
                <a:gridCol w="1014423"/>
                <a:gridCol w="1222865"/>
                <a:gridCol w="1445204"/>
                <a:gridCol w="1445204"/>
              </a:tblGrid>
              <a:tr h="581578">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gridSpan="3">
                  <a:txBody>
                    <a:bodyPr/>
                    <a:lstStyle/>
                    <a:p>
                      <a:pPr algn="ctr" fontAlgn="b"/>
                      <a:r>
                        <a:rPr lang="en-US" sz="1400" b="1" i="0" u="none" strike="noStrike">
                          <a:solidFill>
                            <a:srgbClr val="000000"/>
                          </a:solidFill>
                          <a:effectLst/>
                          <a:latin typeface="Calibri" panose="020F0502020204030204" pitchFamily="34" charset="0"/>
                        </a:rPr>
                        <a:t>Existing Georgia</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r h="290789">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Mix</a:t>
                      </a:r>
                    </a:p>
                  </a:txBody>
                  <a:tcPr marL="9525" marR="9525" marT="9525" marB="0" anchor="b">
                    <a:lnL>
                      <a:noFill/>
                    </a:lnL>
                    <a:lnR>
                      <a:noFill/>
                    </a:lnR>
                    <a:lnT>
                      <a:noFill/>
                    </a:lnT>
                    <a:lnB>
                      <a:noFill/>
                    </a:lnB>
                  </a:tcPr>
                </a:tc>
                <a:tc>
                  <a:txBody>
                    <a:bodyPr/>
                    <a:lstStyle/>
                    <a:p>
                      <a:pPr algn="r" fontAlgn="b"/>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Net Revenue</a:t>
                      </a:r>
                    </a:p>
                  </a:txBody>
                  <a:tcPr marL="9525" marR="9525" marT="9525" marB="0" anchor="b">
                    <a:lnL>
                      <a:noFill/>
                    </a:lnL>
                    <a:lnR>
                      <a:noFill/>
                    </a:lnR>
                    <a:lnT>
                      <a:noFill/>
                    </a:lnT>
                    <a:lnB>
                      <a:noFill/>
                    </a:lnB>
                  </a:tcPr>
                </a:tc>
                <a:tc>
                  <a:txBody>
                    <a:bodyPr/>
                    <a:lstStyle/>
                    <a:p>
                      <a:pPr algn="r" fontAlgn="b"/>
                      <a:r>
                        <a:rPr lang="en-US" sz="1400" b="1" i="0" u="none" strike="noStrike" dirty="0">
                          <a:solidFill>
                            <a:srgbClr val="000000"/>
                          </a:solidFill>
                          <a:effectLst/>
                          <a:latin typeface="Calibri" panose="020F0502020204030204" pitchFamily="34" charset="0"/>
                        </a:rPr>
                        <a:t>Profit</a:t>
                      </a:r>
                    </a:p>
                  </a:txBody>
                  <a:tcPr marL="9525" marR="9525" marT="9525" marB="0" anchor="b">
                    <a:lnL>
                      <a:noFill/>
                    </a:lnL>
                    <a:lnR>
                      <a:noFill/>
                    </a:lnR>
                    <a:lnT>
                      <a:noFill/>
                    </a:lnT>
                    <a:lnB>
                      <a:noFill/>
                    </a:lnB>
                  </a:tcPr>
                </a:tc>
              </a:tr>
              <a:tr h="372211">
                <a:tc>
                  <a:txBody>
                    <a:bodyPr/>
                    <a:lstStyle/>
                    <a:p>
                      <a:pPr algn="l" fontAlgn="b"/>
                      <a:r>
                        <a:rPr lang="en-US" sz="1400" b="1" i="0" u="none" strike="noStrike">
                          <a:solidFill>
                            <a:srgbClr val="000000"/>
                          </a:solidFill>
                          <a:effectLst/>
                          <a:latin typeface="Calibri" panose="020F0502020204030204" pitchFamily="34" charset="0"/>
                        </a:rPr>
                        <a:t>Scratcher</a:t>
                      </a: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68.4%</a:t>
                      </a:r>
                    </a:p>
                  </a:txBody>
                  <a:tcPr marL="9525" marR="9525" marT="9525" marB="0" anchor="b">
                    <a:lnL>
                      <a:noFill/>
                    </a:lnL>
                    <a:lnR>
                      <a:noFill/>
                    </a:lnR>
                    <a:lnT>
                      <a:noFill/>
                    </a:lnT>
                    <a:lnB>
                      <a:noFill/>
                    </a:lnB>
                  </a:tcPr>
                </a:tc>
                <a:tc>
                  <a:txBody>
                    <a:bodyPr/>
                    <a:lstStyle/>
                    <a:p>
                      <a:pPr algn="r" fontAlgn="b"/>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$2,594,399</a:t>
                      </a: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$461,301</a:t>
                      </a:r>
                    </a:p>
                  </a:txBody>
                  <a:tcPr marL="9525" marR="9525" marT="9525" marB="0" anchor="b">
                    <a:lnL>
                      <a:noFill/>
                    </a:lnL>
                    <a:lnR>
                      <a:noFill/>
                    </a:lnR>
                    <a:lnT>
                      <a:noFill/>
                    </a:lnT>
                    <a:lnB>
                      <a:noFill/>
                    </a:lnB>
                  </a:tcPr>
                </a:tc>
              </a:tr>
              <a:tr h="372211">
                <a:tc>
                  <a:txBody>
                    <a:bodyPr/>
                    <a:lstStyle/>
                    <a:p>
                      <a:pPr algn="l" fontAlgn="b"/>
                      <a:r>
                        <a:rPr lang="en-US" sz="1400" b="1" i="0" u="none" strike="noStrike">
                          <a:solidFill>
                            <a:srgbClr val="000000"/>
                          </a:solidFill>
                          <a:effectLst/>
                          <a:latin typeface="Calibri" panose="020F0502020204030204" pitchFamily="34" charset="0"/>
                        </a:rPr>
                        <a:t>Draw</a:t>
                      </a: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31.6%</a:t>
                      </a:r>
                    </a:p>
                  </a:txBody>
                  <a:tcPr marL="9525" marR="9525" marT="9525" marB="0" anchor="b">
                    <a:lnL>
                      <a:noFill/>
                    </a:lnL>
                    <a:lnR>
                      <a:noFill/>
                    </a:lnR>
                    <a:lnT>
                      <a:noFill/>
                    </a:lnT>
                    <a:lnB>
                      <a:noFill/>
                    </a:lnB>
                  </a:tcPr>
                </a:tc>
                <a:tc>
                  <a:txBody>
                    <a:bodyPr/>
                    <a:lstStyle/>
                    <a:p>
                      <a:pPr algn="r" fontAlgn="b"/>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sng" strike="noStrike">
                          <a:solidFill>
                            <a:srgbClr val="000000"/>
                          </a:solidFill>
                          <a:effectLst/>
                          <a:latin typeface="Calibri" panose="020F0502020204030204" pitchFamily="34" charset="0"/>
                        </a:rPr>
                        <a:t>$1,313,547</a:t>
                      </a:r>
                    </a:p>
                  </a:txBody>
                  <a:tcPr marL="9525" marR="9525" marT="9525" marB="0" anchor="b">
                    <a:lnL>
                      <a:noFill/>
                    </a:lnL>
                    <a:lnR>
                      <a:noFill/>
                    </a:lnR>
                    <a:lnT>
                      <a:noFill/>
                    </a:lnT>
                    <a:lnB>
                      <a:noFill/>
                    </a:lnB>
                  </a:tcPr>
                </a:tc>
                <a:tc>
                  <a:txBody>
                    <a:bodyPr/>
                    <a:lstStyle/>
                    <a:p>
                      <a:pPr algn="r" fontAlgn="b"/>
                      <a:r>
                        <a:rPr lang="en-US" sz="1400" b="1" i="0" u="sng" strike="noStrike">
                          <a:solidFill>
                            <a:srgbClr val="000000"/>
                          </a:solidFill>
                          <a:effectLst/>
                          <a:latin typeface="Calibri" panose="020F0502020204030204" pitchFamily="34" charset="0"/>
                        </a:rPr>
                        <a:t>$508,280</a:t>
                      </a:r>
                    </a:p>
                  </a:txBody>
                  <a:tcPr marL="9525" marR="9525" marT="9525" marB="0" anchor="b">
                    <a:lnL>
                      <a:noFill/>
                    </a:lnL>
                    <a:lnR>
                      <a:noFill/>
                    </a:lnR>
                    <a:lnT>
                      <a:noFill/>
                    </a:lnT>
                    <a:lnB>
                      <a:noFill/>
                    </a:lnB>
                  </a:tcPr>
                </a:tc>
              </a:tr>
              <a:tr h="372211">
                <a:tc>
                  <a:txBody>
                    <a:bodyPr/>
                    <a:lstStyle/>
                    <a:p>
                      <a:pPr algn="l" fontAlgn="b"/>
                      <a:r>
                        <a:rPr lang="en-US" sz="1400" b="1" i="0" u="none" strike="noStrike">
                          <a:solidFill>
                            <a:srgbClr val="000000"/>
                          </a:solidFill>
                          <a:effectLst/>
                          <a:latin typeface="Calibri" panose="020F0502020204030204" pitchFamily="34" charset="0"/>
                        </a:rPr>
                        <a:t>Total Net Revenue</a:t>
                      </a: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$3,907,946</a:t>
                      </a:r>
                    </a:p>
                  </a:txBody>
                  <a:tcPr marL="9525" marR="9525" marT="9525" marB="0" anchor="b">
                    <a:lnL>
                      <a:noFill/>
                    </a:lnL>
                    <a:lnR>
                      <a:noFill/>
                    </a:lnR>
                    <a:lnT>
                      <a:noFill/>
                    </a:lnT>
                    <a:lnB>
                      <a:noFill/>
                    </a:lnB>
                  </a:tcPr>
                </a:tc>
                <a:tc>
                  <a:txBody>
                    <a:bodyPr/>
                    <a:lstStyle/>
                    <a:p>
                      <a:pPr algn="r" fontAlgn="b"/>
                      <a:r>
                        <a:rPr lang="en-US" sz="1400" b="1" i="0" u="dbl" strike="noStrike">
                          <a:solidFill>
                            <a:srgbClr val="000000"/>
                          </a:solidFill>
                          <a:effectLst/>
                          <a:latin typeface="Calibri" panose="020F0502020204030204" pitchFamily="34" charset="0"/>
                        </a:rPr>
                        <a:t>$969,581</a:t>
                      </a:r>
                    </a:p>
                  </a:txBody>
                  <a:tcPr marL="9525" marR="9525" marT="9525" marB="0" anchor="b">
                    <a:lnL>
                      <a:noFill/>
                    </a:lnL>
                    <a:lnR>
                      <a:noFill/>
                    </a:lnR>
                    <a:lnT>
                      <a:noFill/>
                    </a:lnT>
                    <a:lnB>
                      <a:noFill/>
                    </a:lnB>
                  </a:tcPr>
                </a:tc>
              </a:tr>
              <a:tr h="290789">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r h="290789">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gridSpan="4">
                  <a:txBody>
                    <a:bodyPr/>
                    <a:lstStyle/>
                    <a:p>
                      <a:pPr algn="ctr" fontAlgn="b"/>
                      <a:r>
                        <a:rPr lang="en-US" sz="1400" b="1" i="0" u="none" strike="noStrike">
                          <a:solidFill>
                            <a:srgbClr val="000000"/>
                          </a:solidFill>
                          <a:effectLst/>
                          <a:latin typeface="Calibri" panose="020F0502020204030204" pitchFamily="34" charset="0"/>
                        </a:rPr>
                        <a:t>Recalculated Georgia based on NY Product Mix</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r>
              <a:tr h="290789">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NY Mix</a:t>
                      </a:r>
                    </a:p>
                  </a:txBody>
                  <a:tcPr marL="9525" marR="9525" marT="9525" marB="0" anchor="b">
                    <a:lnL>
                      <a:noFill/>
                    </a:lnL>
                    <a:lnR>
                      <a:noFill/>
                    </a:lnR>
                    <a:lnT>
                      <a:noFill/>
                    </a:lnT>
                    <a:lnB>
                      <a:noFill/>
                    </a:lnB>
                  </a:tcPr>
                </a:tc>
                <a:tc>
                  <a:txBody>
                    <a:bodyPr/>
                    <a:lstStyle/>
                    <a:p>
                      <a:pPr algn="r" fontAlgn="b"/>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Net Revenue</a:t>
                      </a: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Profit</a:t>
                      </a:r>
                    </a:p>
                  </a:txBody>
                  <a:tcPr marL="9525" marR="9525" marT="9525" marB="0" anchor="b">
                    <a:lnL>
                      <a:noFill/>
                    </a:lnL>
                    <a:lnR>
                      <a:noFill/>
                    </a:lnR>
                    <a:lnT>
                      <a:noFill/>
                    </a:lnT>
                    <a:lnB>
                      <a:noFill/>
                    </a:lnB>
                  </a:tcPr>
                </a:tc>
              </a:tr>
              <a:tr h="290789">
                <a:tc>
                  <a:txBody>
                    <a:bodyPr/>
                    <a:lstStyle/>
                    <a:p>
                      <a:pPr algn="l" fontAlgn="b"/>
                      <a:r>
                        <a:rPr lang="en-US" sz="1400" b="1" i="0" u="none" strike="noStrike">
                          <a:solidFill>
                            <a:srgbClr val="000000"/>
                          </a:solidFill>
                          <a:effectLst/>
                          <a:latin typeface="Calibri" panose="020F0502020204030204" pitchFamily="34" charset="0"/>
                        </a:rPr>
                        <a:t>Scratcher</a:t>
                      </a: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50.3%</a:t>
                      </a:r>
                    </a:p>
                  </a:txBody>
                  <a:tcPr marL="9525" marR="9525" marT="9525" marB="0" anchor="b">
                    <a:lnL>
                      <a:noFill/>
                    </a:lnL>
                    <a:lnR>
                      <a:noFill/>
                    </a:lnR>
                    <a:lnT>
                      <a:noFill/>
                    </a:lnT>
                    <a:lnB>
                      <a:noFill/>
                    </a:lnB>
                  </a:tcPr>
                </a:tc>
                <a:tc>
                  <a:txBody>
                    <a:bodyPr/>
                    <a:lstStyle/>
                    <a:p>
                      <a:pPr algn="r" fontAlgn="b"/>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$1,965,697</a:t>
                      </a: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$349,514</a:t>
                      </a:r>
                    </a:p>
                  </a:txBody>
                  <a:tcPr marL="9525" marR="9525" marT="9525" marB="0" anchor="b">
                    <a:lnL>
                      <a:noFill/>
                    </a:lnL>
                    <a:lnR>
                      <a:noFill/>
                    </a:lnR>
                    <a:lnT>
                      <a:noFill/>
                    </a:lnT>
                    <a:lnB>
                      <a:noFill/>
                    </a:lnB>
                  </a:tcPr>
                </a:tc>
              </a:tr>
              <a:tr h="325684">
                <a:tc>
                  <a:txBody>
                    <a:bodyPr/>
                    <a:lstStyle/>
                    <a:p>
                      <a:pPr algn="l" fontAlgn="b"/>
                      <a:r>
                        <a:rPr lang="en-US" sz="1400" b="1" i="0" u="none" strike="noStrike">
                          <a:solidFill>
                            <a:srgbClr val="000000"/>
                          </a:solidFill>
                          <a:effectLst/>
                          <a:latin typeface="Calibri" panose="020F0502020204030204" pitchFamily="34" charset="0"/>
                        </a:rPr>
                        <a:t>Draw</a:t>
                      </a: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49.7%</a:t>
                      </a:r>
                    </a:p>
                  </a:txBody>
                  <a:tcPr marL="9525" marR="9525" marT="9525" marB="0" anchor="b">
                    <a:lnL>
                      <a:noFill/>
                    </a:lnL>
                    <a:lnR>
                      <a:noFill/>
                    </a:lnR>
                    <a:lnT>
                      <a:noFill/>
                    </a:lnT>
                    <a:lnB>
                      <a:noFill/>
                    </a:lnB>
                  </a:tcPr>
                </a:tc>
                <a:tc>
                  <a:txBody>
                    <a:bodyPr/>
                    <a:lstStyle/>
                    <a:p>
                      <a:pPr algn="r" fontAlgn="b"/>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sng" strike="noStrike">
                          <a:solidFill>
                            <a:srgbClr val="000000"/>
                          </a:solidFill>
                          <a:effectLst/>
                          <a:latin typeface="Calibri" panose="020F0502020204030204" pitchFamily="34" charset="0"/>
                        </a:rPr>
                        <a:t>$1,942,249</a:t>
                      </a:r>
                    </a:p>
                  </a:txBody>
                  <a:tcPr marL="9525" marR="9525" marT="9525" marB="0" anchor="b">
                    <a:lnL>
                      <a:noFill/>
                    </a:lnL>
                    <a:lnR>
                      <a:noFill/>
                    </a:lnR>
                    <a:lnT>
                      <a:noFill/>
                    </a:lnT>
                    <a:lnB>
                      <a:noFill/>
                    </a:lnB>
                  </a:tcPr>
                </a:tc>
                <a:tc>
                  <a:txBody>
                    <a:bodyPr/>
                    <a:lstStyle/>
                    <a:p>
                      <a:pPr algn="r" fontAlgn="b"/>
                      <a:r>
                        <a:rPr lang="en-US" sz="1400" b="1" i="0" u="sng" strike="noStrike">
                          <a:solidFill>
                            <a:srgbClr val="000000"/>
                          </a:solidFill>
                          <a:effectLst/>
                          <a:latin typeface="Calibri" panose="020F0502020204030204" pitchFamily="34" charset="0"/>
                        </a:rPr>
                        <a:t>$751,558</a:t>
                      </a:r>
                    </a:p>
                  </a:txBody>
                  <a:tcPr marL="9525" marR="9525" marT="9525" marB="0" anchor="b">
                    <a:lnL>
                      <a:noFill/>
                    </a:lnL>
                    <a:lnR>
                      <a:noFill/>
                    </a:lnR>
                    <a:lnT>
                      <a:noFill/>
                    </a:lnT>
                    <a:lnB>
                      <a:noFill/>
                    </a:lnB>
                  </a:tcPr>
                </a:tc>
              </a:tr>
              <a:tr h="325684">
                <a:tc>
                  <a:txBody>
                    <a:bodyPr/>
                    <a:lstStyle/>
                    <a:p>
                      <a:pPr algn="l" fontAlgn="b"/>
                      <a:r>
                        <a:rPr lang="en-US" sz="1400" b="1" i="0" u="none" strike="noStrike">
                          <a:solidFill>
                            <a:srgbClr val="000000"/>
                          </a:solidFill>
                          <a:effectLst/>
                          <a:latin typeface="Calibri" panose="020F0502020204030204" pitchFamily="34" charset="0"/>
                        </a:rPr>
                        <a:t>Total Net Revenue</a:t>
                      </a: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400" b="1" i="0" u="none" strike="noStrike">
                          <a:solidFill>
                            <a:srgbClr val="000000"/>
                          </a:solidFill>
                          <a:effectLst/>
                          <a:latin typeface="Calibri" panose="020F0502020204030204" pitchFamily="34" charset="0"/>
                        </a:rPr>
                        <a:t>$3,907,946</a:t>
                      </a:r>
                    </a:p>
                  </a:txBody>
                  <a:tcPr marL="9525" marR="9525" marT="9525" marB="0" anchor="b">
                    <a:lnL>
                      <a:noFill/>
                    </a:lnL>
                    <a:lnR>
                      <a:noFill/>
                    </a:lnR>
                    <a:lnT>
                      <a:noFill/>
                    </a:lnT>
                    <a:lnB>
                      <a:noFill/>
                    </a:lnB>
                  </a:tcPr>
                </a:tc>
                <a:tc>
                  <a:txBody>
                    <a:bodyPr/>
                    <a:lstStyle/>
                    <a:p>
                      <a:pPr algn="r" fontAlgn="b"/>
                      <a:r>
                        <a:rPr lang="en-US" sz="1400" b="1" i="0" u="dbl" strike="noStrike">
                          <a:solidFill>
                            <a:srgbClr val="000000"/>
                          </a:solidFill>
                          <a:effectLst/>
                          <a:latin typeface="Calibri" panose="020F0502020204030204" pitchFamily="34" charset="0"/>
                        </a:rPr>
                        <a:t>$1,101,071</a:t>
                      </a:r>
                    </a:p>
                  </a:txBody>
                  <a:tcPr marL="9525" marR="9525" marT="9525" marB="0" anchor="b">
                    <a:lnL>
                      <a:noFill/>
                    </a:lnL>
                    <a:lnR>
                      <a:noFill/>
                    </a:lnR>
                    <a:lnT>
                      <a:noFill/>
                    </a:lnT>
                    <a:lnB>
                      <a:noFill/>
                    </a:lnB>
                  </a:tcPr>
                </a:tc>
              </a:tr>
              <a:tr h="302421">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r>
              <a:tr h="383842">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400" b="1" i="0" u="none" strike="noStrike">
                          <a:solidFill>
                            <a:srgbClr val="000000"/>
                          </a:solidFill>
                          <a:effectLst/>
                          <a:latin typeface="Calibri" panose="020F0502020204030204" pitchFamily="34" charset="0"/>
                        </a:rPr>
                        <a:t>Incremental Profit</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r" fontAlgn="b"/>
                      <a:r>
                        <a:rPr lang="en-US" sz="1400" b="1" i="0" u="none" strike="noStrike">
                          <a:solidFill>
                            <a:srgbClr val="000000"/>
                          </a:solidFill>
                          <a:effectLst/>
                          <a:latin typeface="Calibri" panose="020F0502020204030204" pitchFamily="34" charset="0"/>
                        </a:rPr>
                        <a:t>$131,490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83842">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400" b="1" i="0" u="none" strike="noStrike">
                          <a:solidFill>
                            <a:srgbClr val="000000"/>
                          </a:solidFill>
                          <a:effectLst/>
                          <a:latin typeface="Calibri" panose="020F0502020204030204" pitchFamily="34" charset="0"/>
                        </a:rPr>
                        <a:t>Revised Profit Margin</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400" b="1" i="0" u="none" strike="noStrike" dirty="0">
                          <a:solidFill>
                            <a:srgbClr val="000000"/>
                          </a:solidFill>
                          <a:effectLst/>
                          <a:latin typeface="Calibri" panose="020F0502020204030204" pitchFamily="34" charset="0"/>
                        </a:rPr>
                        <a:t>28.2%</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8"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 Recalculated Based on </a:t>
            </a:r>
          </a:p>
          <a:p>
            <a:pPr algn="l"/>
            <a:r>
              <a:rPr lang="en-US" sz="3200" b="1" dirty="0" smtClean="0">
                <a:solidFill>
                  <a:srgbClr val="FF6600"/>
                </a:solidFill>
                <a:latin typeface="Arial_"/>
                <a:cs typeface="Arial_"/>
              </a:rPr>
              <a:t>New York’s FY 2015 Product Mix</a:t>
            </a:r>
            <a:endParaRPr lang="en-US" sz="3200" b="1" dirty="0">
              <a:solidFill>
                <a:srgbClr val="FF6600"/>
              </a:solidFill>
              <a:latin typeface="Arial_"/>
              <a:cs typeface="Arial_"/>
            </a:endParaRPr>
          </a:p>
        </p:txBody>
      </p:sp>
      <p:cxnSp>
        <p:nvCxnSpPr>
          <p:cNvPr id="10" name="Straight Connector 9"/>
          <p:cNvCxnSpPr/>
          <p:nvPr/>
        </p:nvCxnSpPr>
        <p:spPr>
          <a:xfrm>
            <a:off x="685800" y="14478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33400" y="1475601"/>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spTree>
    <p:extLst>
      <p:ext uri="{BB962C8B-B14F-4D97-AF65-F5344CB8AC3E}">
        <p14:creationId xmlns:p14="http://schemas.microsoft.com/office/powerpoint/2010/main" val="38979992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20</a:t>
            </a:fld>
            <a:endParaRPr lang="en-US" sz="1200" dirty="0"/>
          </a:p>
        </p:txBody>
      </p:sp>
      <p:sp>
        <p:nvSpPr>
          <p:cNvPr id="3" name="TextBox 2"/>
          <p:cNvSpPr txBox="1"/>
          <p:nvPr/>
        </p:nvSpPr>
        <p:spPr>
          <a:xfrm>
            <a:off x="152400" y="1371600"/>
            <a:ext cx="45719" cy="246221"/>
          </a:xfrm>
          <a:prstGeom prst="rect">
            <a:avLst/>
          </a:prstGeom>
          <a:noFill/>
        </p:spPr>
        <p:txBody>
          <a:bodyPr wrap="square" rtlCol="0">
            <a:spAutoFit/>
          </a:bodyPr>
          <a:lstStyle/>
          <a:p>
            <a:endParaRPr lang="en-US" sz="1000" dirty="0"/>
          </a:p>
        </p:txBody>
      </p:sp>
      <p:pic>
        <p:nvPicPr>
          <p:cNvPr id="4" name="Picture 3"/>
          <p:cNvPicPr>
            <a:picLocks noChangeAspect="1"/>
          </p:cNvPicPr>
          <p:nvPr/>
        </p:nvPicPr>
        <p:blipFill>
          <a:blip r:embed="rId2"/>
          <a:stretch>
            <a:fillRect/>
          </a:stretch>
        </p:blipFill>
        <p:spPr>
          <a:xfrm>
            <a:off x="228600" y="2209800"/>
            <a:ext cx="8548407" cy="2438400"/>
          </a:xfrm>
          <a:prstGeom prst="rect">
            <a:avLst/>
          </a:prstGeom>
        </p:spPr>
      </p:pic>
      <p:pic>
        <p:nvPicPr>
          <p:cNvPr id="7" name="Picture 6"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8"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Tickets Provided as Prizes</a:t>
            </a:r>
            <a:endParaRPr lang="en-US" sz="3200" b="1" dirty="0">
              <a:solidFill>
                <a:srgbClr val="FF6600"/>
              </a:solidFill>
              <a:latin typeface="Arial_"/>
              <a:cs typeface="Arial_"/>
            </a:endParaRPr>
          </a:p>
        </p:txBody>
      </p:sp>
      <p:cxnSp>
        <p:nvCxnSpPr>
          <p:cNvPr id="9" name="Straight Connector 8"/>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572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spTree>
    <p:extLst>
      <p:ext uri="{BB962C8B-B14F-4D97-AF65-F5344CB8AC3E}">
        <p14:creationId xmlns:p14="http://schemas.microsoft.com/office/powerpoint/2010/main" val="2449029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21</a:t>
            </a:fld>
            <a:endParaRPr lang="en-US" sz="1200" dirty="0"/>
          </a:p>
        </p:txBody>
      </p:sp>
      <p:sp>
        <p:nvSpPr>
          <p:cNvPr id="3" name="TextBox 2"/>
          <p:cNvSpPr txBox="1"/>
          <p:nvPr/>
        </p:nvSpPr>
        <p:spPr>
          <a:xfrm>
            <a:off x="152400" y="1371600"/>
            <a:ext cx="45719" cy="246221"/>
          </a:xfrm>
          <a:prstGeom prst="rect">
            <a:avLst/>
          </a:prstGeom>
          <a:noFill/>
        </p:spPr>
        <p:txBody>
          <a:bodyPr wrap="square" rtlCol="0">
            <a:spAutoFit/>
          </a:bodyPr>
          <a:lstStyle/>
          <a:p>
            <a:endParaRPr lang="en-US" sz="1000" dirty="0"/>
          </a:p>
        </p:txBody>
      </p:sp>
      <p:pic>
        <p:nvPicPr>
          <p:cNvPr id="6" name="Picture 5"/>
          <p:cNvPicPr>
            <a:picLocks noChangeAspect="1"/>
          </p:cNvPicPr>
          <p:nvPr/>
        </p:nvPicPr>
        <p:blipFill>
          <a:blip r:embed="rId2"/>
          <a:stretch>
            <a:fillRect/>
          </a:stretch>
        </p:blipFill>
        <p:spPr>
          <a:xfrm>
            <a:off x="380999" y="2033571"/>
            <a:ext cx="8382001" cy="2790858"/>
          </a:xfrm>
          <a:prstGeom prst="rect">
            <a:avLst/>
          </a:prstGeom>
        </p:spPr>
      </p:pic>
      <p:pic>
        <p:nvPicPr>
          <p:cNvPr id="7" name="Picture 6"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cxnSp>
        <p:nvCxnSpPr>
          <p:cNvPr id="8" name="Straight Connector 7"/>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9"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Prize Expense</a:t>
            </a:r>
            <a:endParaRPr lang="en-US" sz="3200" b="1" dirty="0">
              <a:solidFill>
                <a:srgbClr val="FF6600"/>
              </a:solidFill>
              <a:latin typeface="Arial_"/>
              <a:cs typeface="Arial_"/>
            </a:endParaRPr>
          </a:p>
        </p:txBody>
      </p:sp>
      <p:sp>
        <p:nvSpPr>
          <p:cNvPr id="10" name="TextBox 9"/>
          <p:cNvSpPr txBox="1"/>
          <p:nvPr/>
        </p:nvSpPr>
        <p:spPr>
          <a:xfrm>
            <a:off x="4572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spTree>
    <p:extLst>
      <p:ext uri="{BB962C8B-B14F-4D97-AF65-F5344CB8AC3E}">
        <p14:creationId xmlns:p14="http://schemas.microsoft.com/office/powerpoint/2010/main" val="4209855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22</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6"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Where We Sell </a:t>
            </a:r>
            <a:endParaRPr lang="en-US" sz="3200" b="1" dirty="0">
              <a:solidFill>
                <a:srgbClr val="FF6600"/>
              </a:solidFill>
              <a:latin typeface="Arial_"/>
              <a:cs typeface="Arial_"/>
            </a:endParaRPr>
          </a:p>
        </p:txBody>
      </p:sp>
      <p:cxnSp>
        <p:nvCxnSpPr>
          <p:cNvPr id="7" name="Straight Connector 6"/>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p:cNvSpPr>
            <a:spLocks noGrp="1"/>
          </p:cNvSpPr>
          <p:nvPr>
            <p:ph idx="1"/>
          </p:nvPr>
        </p:nvSpPr>
        <p:spPr>
          <a:xfrm>
            <a:off x="533400" y="1219200"/>
            <a:ext cx="6781800" cy="4724400"/>
          </a:xfrm>
        </p:spPr>
        <p:txBody>
          <a:bodyPr/>
          <a:lstStyle/>
          <a:p>
            <a:r>
              <a:rPr lang="en-US" dirty="0" smtClean="0"/>
              <a:t>Approximately 8,700 Retailers</a:t>
            </a:r>
          </a:p>
          <a:p>
            <a:r>
              <a:rPr lang="en-US" dirty="0" smtClean="0"/>
              <a:t>GLC Direct Sales (Airport Baggage Claim, 8 District Offices, Headquarters)</a:t>
            </a:r>
          </a:p>
          <a:p>
            <a:r>
              <a:rPr lang="en-US" dirty="0" smtClean="0"/>
              <a:t>Internet Sales ($25m FY2015) </a:t>
            </a:r>
          </a:p>
          <a:p>
            <a:r>
              <a:rPr lang="en-US" dirty="0" smtClean="0"/>
              <a:t>Top performing retail outlets located along state borders and Hartsfield-Jackson International Airport</a:t>
            </a:r>
            <a:endParaRPr lang="en-US" dirty="0"/>
          </a:p>
          <a:p>
            <a:pPr marL="0" indent="0">
              <a:buNone/>
            </a:pPr>
            <a:endParaRPr lang="en-US" dirty="0" smtClean="0"/>
          </a:p>
        </p:txBody>
      </p:sp>
    </p:spTree>
    <p:extLst>
      <p:ext uri="{BB962C8B-B14F-4D97-AF65-F5344CB8AC3E}">
        <p14:creationId xmlns:p14="http://schemas.microsoft.com/office/powerpoint/2010/main" val="32508071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46283" y="1219200"/>
            <a:ext cx="4354717" cy="754455"/>
          </a:xfrm>
        </p:spPr>
        <p:txBody>
          <a:bodyPr/>
          <a:lstStyle/>
          <a:p>
            <a:pPr marL="0" indent="0">
              <a:buNone/>
            </a:pPr>
            <a:r>
              <a:rPr lang="en-US" sz="2000" dirty="0" smtClean="0"/>
              <a:t>Independent vs Corporate Retailers</a:t>
            </a:r>
          </a:p>
          <a:p>
            <a:pPr marL="0" indent="0">
              <a:buNone/>
            </a:pPr>
            <a:r>
              <a:rPr lang="en-US" sz="2000" dirty="0" smtClean="0"/>
              <a:t>		</a:t>
            </a:r>
          </a:p>
        </p:txBody>
      </p:sp>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23</a:t>
            </a:fld>
            <a:endParaRPr lang="en-US" sz="1200" dirty="0"/>
          </a:p>
        </p:txBody>
      </p:sp>
      <p:sp>
        <p:nvSpPr>
          <p:cNvPr id="5" name="TextBox 4"/>
          <p:cNvSpPr txBox="1"/>
          <p:nvPr/>
        </p:nvSpPr>
        <p:spPr>
          <a:xfrm>
            <a:off x="385527" y="2716521"/>
            <a:ext cx="4262674" cy="1261884"/>
          </a:xfrm>
          <a:prstGeom prst="rect">
            <a:avLst/>
          </a:prstGeom>
          <a:noFill/>
        </p:spPr>
        <p:txBody>
          <a:bodyPr wrap="square" rtlCol="0">
            <a:spAutoFit/>
          </a:bodyPr>
          <a:lstStyle/>
          <a:p>
            <a:pPr algn="ctr"/>
            <a:r>
              <a:rPr lang="en-US" sz="2800" b="1" i="1" dirty="0" smtClean="0">
                <a:solidFill>
                  <a:srgbClr val="FF0000"/>
                </a:solidFill>
              </a:rPr>
              <a:t>76% of GLC Retailers </a:t>
            </a:r>
          </a:p>
          <a:p>
            <a:pPr algn="ctr"/>
            <a:r>
              <a:rPr lang="en-US" sz="2800" b="1" i="1" dirty="0" smtClean="0">
                <a:solidFill>
                  <a:srgbClr val="FF0000"/>
                </a:solidFill>
              </a:rPr>
              <a:t>are small </a:t>
            </a:r>
            <a:r>
              <a:rPr lang="en-US" sz="2800" b="1" i="1" dirty="0">
                <a:solidFill>
                  <a:srgbClr val="FF0000"/>
                </a:solidFill>
              </a:rPr>
              <a:t>businesses</a:t>
            </a:r>
          </a:p>
          <a:p>
            <a:pPr lvl="1"/>
            <a:r>
              <a:rPr lang="en-US" sz="2000" dirty="0"/>
              <a:t>	</a:t>
            </a:r>
            <a:endParaRPr lang="en-US" dirty="0"/>
          </a:p>
        </p:txBody>
      </p:sp>
      <p:sp>
        <p:nvSpPr>
          <p:cNvPr id="6" name="TextBox 5"/>
          <p:cNvSpPr txBox="1"/>
          <p:nvPr/>
        </p:nvSpPr>
        <p:spPr>
          <a:xfrm>
            <a:off x="5029200" y="5174159"/>
            <a:ext cx="3484452" cy="769441"/>
          </a:xfrm>
          <a:prstGeom prst="rect">
            <a:avLst/>
          </a:prstGeom>
          <a:noFill/>
        </p:spPr>
        <p:txBody>
          <a:bodyPr wrap="square" rtlCol="0">
            <a:spAutoFit/>
          </a:bodyPr>
          <a:lstStyle/>
          <a:p>
            <a:r>
              <a:rPr lang="en-US" sz="2000" dirty="0" smtClean="0">
                <a:latin typeface="Franklin Gothic Book" panose="020B0503020102020204" pitchFamily="34" charset="0"/>
              </a:rPr>
              <a:t>Sales </a:t>
            </a:r>
            <a:r>
              <a:rPr lang="en-US" sz="2000" dirty="0">
                <a:latin typeface="Franklin Gothic Book" panose="020B0503020102020204" pitchFamily="34" charset="0"/>
              </a:rPr>
              <a:t>by </a:t>
            </a:r>
            <a:r>
              <a:rPr lang="en-US" sz="2000" dirty="0" smtClean="0">
                <a:latin typeface="Franklin Gothic Book" panose="020B0503020102020204" pitchFamily="34" charset="0"/>
              </a:rPr>
              <a:t>Trade Style</a:t>
            </a:r>
            <a:endParaRPr lang="en-US" sz="2000" dirty="0">
              <a:latin typeface="Franklin Gothic Book" panose="020B0503020102020204" pitchFamily="34" charset="0"/>
            </a:endParaRPr>
          </a:p>
          <a:p>
            <a:r>
              <a:rPr lang="en-US" dirty="0"/>
              <a:t>	</a:t>
            </a:r>
          </a:p>
        </p:txBody>
      </p:sp>
      <p:graphicFrame>
        <p:nvGraphicFramePr>
          <p:cNvPr id="11" name="Chart 10"/>
          <p:cNvGraphicFramePr/>
          <p:nvPr>
            <p:extLst>
              <p:ext uri="{D42A27DB-BD31-4B8C-83A1-F6EECF244321}">
                <p14:modId xmlns:p14="http://schemas.microsoft.com/office/powerpoint/2010/main" val="1812986988"/>
              </p:ext>
            </p:extLst>
          </p:nvPr>
        </p:nvGraphicFramePr>
        <p:xfrm>
          <a:off x="4038600" y="914400"/>
          <a:ext cx="5105400" cy="3124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Chart 19"/>
          <p:cNvGraphicFramePr/>
          <p:nvPr>
            <p:extLst>
              <p:ext uri="{D42A27DB-BD31-4B8C-83A1-F6EECF244321}">
                <p14:modId xmlns:p14="http://schemas.microsoft.com/office/powerpoint/2010/main" val="609802374"/>
              </p:ext>
            </p:extLst>
          </p:nvPr>
        </p:nvGraphicFramePr>
        <p:xfrm>
          <a:off x="762000" y="3886200"/>
          <a:ext cx="4419600" cy="2667000"/>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descr="GA Lottery Logo_4c_proc_keyline.ep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10"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Retailer Trade Styles</a:t>
            </a:r>
            <a:endParaRPr lang="en-US" sz="3200" b="1" dirty="0">
              <a:solidFill>
                <a:srgbClr val="FF6600"/>
              </a:solidFill>
              <a:latin typeface="Arial_"/>
              <a:cs typeface="Arial_"/>
            </a:endParaRPr>
          </a:p>
        </p:txBody>
      </p:sp>
      <p:cxnSp>
        <p:nvCxnSpPr>
          <p:cNvPr id="12" name="Straight Connector 11"/>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03833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24</a:t>
            </a:fld>
            <a:endParaRPr lang="en-US" sz="1200" dirty="0"/>
          </a:p>
        </p:txBody>
      </p:sp>
      <p:sp>
        <p:nvSpPr>
          <p:cNvPr id="3" name="TextBox 2"/>
          <p:cNvSpPr txBox="1"/>
          <p:nvPr/>
        </p:nvSpPr>
        <p:spPr>
          <a:xfrm>
            <a:off x="152400" y="1371600"/>
            <a:ext cx="45719" cy="246221"/>
          </a:xfrm>
          <a:prstGeom prst="rect">
            <a:avLst/>
          </a:prstGeom>
          <a:noFill/>
        </p:spPr>
        <p:txBody>
          <a:bodyPr wrap="square" rtlCol="0">
            <a:spAutoFit/>
          </a:bodyPr>
          <a:lstStyle/>
          <a:p>
            <a:endParaRPr lang="en-US" sz="1000" dirty="0"/>
          </a:p>
        </p:txBody>
      </p:sp>
      <p:pic>
        <p:nvPicPr>
          <p:cNvPr id="5" name="Picture 4"/>
          <p:cNvPicPr>
            <a:picLocks noChangeAspect="1"/>
          </p:cNvPicPr>
          <p:nvPr/>
        </p:nvPicPr>
        <p:blipFill>
          <a:blip r:embed="rId2"/>
          <a:stretch>
            <a:fillRect/>
          </a:stretch>
        </p:blipFill>
        <p:spPr>
          <a:xfrm>
            <a:off x="1600200" y="1524000"/>
            <a:ext cx="5715000" cy="5181600"/>
          </a:xfrm>
          <a:prstGeom prst="rect">
            <a:avLst/>
          </a:prstGeom>
        </p:spPr>
      </p:pic>
      <p:sp>
        <p:nvSpPr>
          <p:cNvPr id="7" name="Rectangle 6"/>
          <p:cNvSpPr txBox="1">
            <a:spLocks noChangeArrowheads="1"/>
          </p:cNvSpPr>
          <p:nvPr/>
        </p:nvSpPr>
        <p:spPr>
          <a:xfrm>
            <a:off x="533400" y="304800"/>
            <a:ext cx="8458200" cy="1066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Top PPC Lotteries – </a:t>
            </a:r>
          </a:p>
          <a:p>
            <a:pPr algn="l"/>
            <a:r>
              <a:rPr lang="en-US" sz="3200" b="1" dirty="0" smtClean="0">
                <a:solidFill>
                  <a:srgbClr val="FF6600"/>
                </a:solidFill>
                <a:latin typeface="Arial_"/>
                <a:cs typeface="Arial_"/>
              </a:rPr>
              <a:t>FY 2014 Retailer Productivity</a:t>
            </a:r>
            <a:endParaRPr lang="en-US" sz="3200" b="1" dirty="0">
              <a:solidFill>
                <a:srgbClr val="FF6600"/>
              </a:solidFill>
              <a:latin typeface="Arial_"/>
              <a:cs typeface="Arial_"/>
            </a:endParaRPr>
          </a:p>
        </p:txBody>
      </p:sp>
      <p:pic>
        <p:nvPicPr>
          <p:cNvPr id="9" name="Picture 8"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cxnSp>
        <p:nvCxnSpPr>
          <p:cNvPr id="10" name="Straight Connector 9"/>
          <p:cNvCxnSpPr/>
          <p:nvPr/>
        </p:nvCxnSpPr>
        <p:spPr>
          <a:xfrm>
            <a:off x="685800" y="14478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187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25</a:t>
            </a:fld>
            <a:endParaRPr lang="en-US" sz="1200" dirty="0"/>
          </a:p>
        </p:txBody>
      </p:sp>
      <p:sp>
        <p:nvSpPr>
          <p:cNvPr id="3" name="TextBox 2"/>
          <p:cNvSpPr txBox="1"/>
          <p:nvPr/>
        </p:nvSpPr>
        <p:spPr>
          <a:xfrm>
            <a:off x="152400" y="1371600"/>
            <a:ext cx="45719" cy="246221"/>
          </a:xfrm>
          <a:prstGeom prst="rect">
            <a:avLst/>
          </a:prstGeom>
          <a:noFill/>
        </p:spPr>
        <p:txBody>
          <a:bodyPr wrap="square" rtlCol="0">
            <a:spAutoFit/>
          </a:bodyPr>
          <a:lstStyle/>
          <a:p>
            <a:endParaRPr lang="en-US" sz="1000" dirty="0"/>
          </a:p>
        </p:txBody>
      </p:sp>
      <p:graphicFrame>
        <p:nvGraphicFramePr>
          <p:cNvPr id="5" name="Object 4"/>
          <p:cNvGraphicFramePr>
            <a:graphicFrameLocks noChangeAspect="1"/>
          </p:cNvGraphicFramePr>
          <p:nvPr>
            <p:extLst>
              <p:ext uri="{D42A27DB-BD31-4B8C-83A1-F6EECF244321}">
                <p14:modId xmlns:p14="http://schemas.microsoft.com/office/powerpoint/2010/main" val="957220033"/>
              </p:ext>
            </p:extLst>
          </p:nvPr>
        </p:nvGraphicFramePr>
        <p:xfrm>
          <a:off x="1604963" y="1371600"/>
          <a:ext cx="5899150" cy="5302250"/>
        </p:xfrm>
        <a:graphic>
          <a:graphicData uri="http://schemas.openxmlformats.org/presentationml/2006/ole">
            <mc:AlternateContent xmlns:mc="http://schemas.openxmlformats.org/markup-compatibility/2006">
              <mc:Choice xmlns:v="urn:schemas-microsoft-com:vml" Requires="v">
                <p:oleObj spid="_x0000_s46220" name="Worksheet" r:id="rId4" imgW="4047993" imgH="3638563" progId="Excel.Sheet.12">
                  <p:embed/>
                </p:oleObj>
              </mc:Choice>
              <mc:Fallback>
                <p:oleObj name="Worksheet" r:id="rId4" imgW="4047993" imgH="3638563" progId="Excel.Sheet.12">
                  <p:embed/>
                  <p:pic>
                    <p:nvPicPr>
                      <p:cNvPr id="0" name=""/>
                      <p:cNvPicPr/>
                      <p:nvPr/>
                    </p:nvPicPr>
                    <p:blipFill>
                      <a:blip r:embed="rId5"/>
                      <a:stretch>
                        <a:fillRect/>
                      </a:stretch>
                    </p:blipFill>
                    <p:spPr>
                      <a:xfrm>
                        <a:off x="1604963" y="1371600"/>
                        <a:ext cx="5899150" cy="5302250"/>
                      </a:xfrm>
                      <a:prstGeom prst="rect">
                        <a:avLst/>
                      </a:prstGeom>
                    </p:spPr>
                  </p:pic>
                </p:oleObj>
              </mc:Fallback>
            </mc:AlternateContent>
          </a:graphicData>
        </a:graphic>
      </p:graphicFrame>
      <p:sp>
        <p:nvSpPr>
          <p:cNvPr id="7" name="Rectangle 6"/>
          <p:cNvSpPr txBox="1">
            <a:spLocks noChangeArrowheads="1"/>
          </p:cNvSpPr>
          <p:nvPr/>
        </p:nvSpPr>
        <p:spPr>
          <a:xfrm>
            <a:off x="533400" y="304800"/>
            <a:ext cx="8458200" cy="1066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Southeast Region </a:t>
            </a:r>
          </a:p>
          <a:p>
            <a:pPr algn="l"/>
            <a:r>
              <a:rPr lang="en-US" sz="3200" b="1" dirty="0" smtClean="0">
                <a:solidFill>
                  <a:srgbClr val="FF6600"/>
                </a:solidFill>
                <a:latin typeface="Arial_"/>
                <a:cs typeface="Arial_"/>
              </a:rPr>
              <a:t>FY 2014 Retailer Productivity </a:t>
            </a:r>
            <a:endParaRPr lang="en-US" sz="3200" b="1" dirty="0">
              <a:solidFill>
                <a:srgbClr val="FF6600"/>
              </a:solidFill>
              <a:latin typeface="Arial_"/>
              <a:cs typeface="Arial_"/>
            </a:endParaRPr>
          </a:p>
        </p:txBody>
      </p:sp>
      <p:cxnSp>
        <p:nvCxnSpPr>
          <p:cNvPr id="9" name="Straight Connector 8"/>
          <p:cNvCxnSpPr/>
          <p:nvPr/>
        </p:nvCxnSpPr>
        <p:spPr>
          <a:xfrm>
            <a:off x="685800" y="14478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297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Rectangle 14"/>
          <p:cNvSpPr/>
          <p:nvPr/>
        </p:nvSpPr>
        <p:spPr bwMode="auto">
          <a:xfrm>
            <a:off x="7543800" y="1981200"/>
            <a:ext cx="990600" cy="3200400"/>
          </a:xfrm>
          <a:prstGeom prst="rect">
            <a:avLst/>
          </a:prstGeom>
          <a:solidFill>
            <a:srgbClr val="DEED4D"/>
          </a:solidFill>
          <a:ln w="9525" cap="flat" cmpd="sng" algn="ctr">
            <a:solidFill>
              <a:srgbClr val="DEED4D"/>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4" name="Rectangle 13"/>
          <p:cNvSpPr/>
          <p:nvPr/>
        </p:nvSpPr>
        <p:spPr bwMode="auto">
          <a:xfrm>
            <a:off x="5105400" y="1981200"/>
            <a:ext cx="990600" cy="3200400"/>
          </a:xfrm>
          <a:prstGeom prst="rect">
            <a:avLst/>
          </a:prstGeom>
          <a:solidFill>
            <a:srgbClr val="DEED4D"/>
          </a:solidFill>
          <a:ln w="9525" cap="flat" cmpd="sng" algn="ctr">
            <a:solidFill>
              <a:srgbClr val="DEED4D"/>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2819400" y="1981200"/>
            <a:ext cx="990600" cy="3200400"/>
          </a:xfrm>
          <a:prstGeom prst="rect">
            <a:avLst/>
          </a:prstGeom>
          <a:solidFill>
            <a:srgbClr val="DEED4D"/>
          </a:solidFill>
          <a:ln w="9525" cap="flat" cmpd="sng" algn="ctr">
            <a:solidFill>
              <a:srgbClr val="DEED4D"/>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26</a:t>
            </a:fld>
            <a:endParaRPr lang="en-US" sz="1200" dirty="0"/>
          </a:p>
        </p:txBody>
      </p:sp>
      <p:sp>
        <p:nvSpPr>
          <p:cNvPr id="3" name="TextBox 2"/>
          <p:cNvSpPr txBox="1"/>
          <p:nvPr/>
        </p:nvSpPr>
        <p:spPr>
          <a:xfrm>
            <a:off x="152400" y="1371600"/>
            <a:ext cx="45719" cy="246221"/>
          </a:xfrm>
          <a:prstGeom prst="rect">
            <a:avLst/>
          </a:prstGeom>
          <a:noFill/>
        </p:spPr>
        <p:txBody>
          <a:bodyPr wrap="square" rtlCol="0">
            <a:spAutoFit/>
          </a:bodyPr>
          <a:lstStyle/>
          <a:p>
            <a:endParaRPr lang="en-US" sz="1000" dirty="0"/>
          </a:p>
        </p:txBody>
      </p:sp>
      <p:pic>
        <p:nvPicPr>
          <p:cNvPr id="7" name="Picture 6"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8" name="Rectangle 6"/>
          <p:cNvSpPr txBox="1">
            <a:spLocks noChangeArrowheads="1"/>
          </p:cNvSpPr>
          <p:nvPr/>
        </p:nvSpPr>
        <p:spPr>
          <a:xfrm>
            <a:off x="533400" y="304800"/>
            <a:ext cx="8458200" cy="1066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Operating Expenses – </a:t>
            </a:r>
          </a:p>
          <a:p>
            <a:pPr algn="l"/>
            <a:r>
              <a:rPr lang="en-US" sz="3200" b="1" dirty="0" smtClean="0">
                <a:solidFill>
                  <a:srgbClr val="FF6600"/>
                </a:solidFill>
                <a:latin typeface="Arial_"/>
                <a:cs typeface="Arial_"/>
              </a:rPr>
              <a:t>Retailer Commissions</a:t>
            </a:r>
            <a:endParaRPr lang="en-US" sz="3200" b="1" dirty="0">
              <a:solidFill>
                <a:srgbClr val="FF6600"/>
              </a:solidFill>
              <a:latin typeface="Arial_"/>
              <a:cs typeface="Arial_"/>
            </a:endParaRPr>
          </a:p>
        </p:txBody>
      </p:sp>
      <p:cxnSp>
        <p:nvCxnSpPr>
          <p:cNvPr id="11" name="Straight Connector 10"/>
          <p:cNvCxnSpPr/>
          <p:nvPr/>
        </p:nvCxnSpPr>
        <p:spPr>
          <a:xfrm>
            <a:off x="685800" y="14478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33400" y="1475601"/>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graphicFrame>
        <p:nvGraphicFramePr>
          <p:cNvPr id="5" name="Object 4"/>
          <p:cNvGraphicFramePr>
            <a:graphicFrameLocks noChangeAspect="1"/>
          </p:cNvGraphicFramePr>
          <p:nvPr>
            <p:extLst>
              <p:ext uri="{D42A27DB-BD31-4B8C-83A1-F6EECF244321}">
                <p14:modId xmlns:p14="http://schemas.microsoft.com/office/powerpoint/2010/main" val="75997848"/>
              </p:ext>
            </p:extLst>
          </p:nvPr>
        </p:nvGraphicFramePr>
        <p:xfrm>
          <a:off x="690704" y="1957654"/>
          <a:ext cx="7729396" cy="4416424"/>
        </p:xfrm>
        <a:graphic>
          <a:graphicData uri="http://schemas.openxmlformats.org/presentationml/2006/ole">
            <mc:AlternateContent xmlns:mc="http://schemas.openxmlformats.org/markup-compatibility/2006">
              <mc:Choice xmlns:v="urn:schemas-microsoft-com:vml" Requires="v">
                <p:oleObj spid="_x0000_s53251" name="Worksheet" r:id="rId5" imgW="6848478" imgH="3457459" progId="Excel.Sheet.12">
                  <p:embed/>
                </p:oleObj>
              </mc:Choice>
              <mc:Fallback>
                <p:oleObj name="Worksheet" r:id="rId5" imgW="6848478" imgH="3457459" progId="Excel.Sheet.12">
                  <p:embed/>
                  <p:pic>
                    <p:nvPicPr>
                      <p:cNvPr id="0" name=""/>
                      <p:cNvPicPr/>
                      <p:nvPr/>
                    </p:nvPicPr>
                    <p:blipFill>
                      <a:blip r:embed="rId6"/>
                      <a:stretch>
                        <a:fillRect/>
                      </a:stretch>
                    </p:blipFill>
                    <p:spPr>
                      <a:xfrm>
                        <a:off x="690704" y="1957654"/>
                        <a:ext cx="7729396" cy="4416424"/>
                      </a:xfrm>
                      <a:prstGeom prst="rect">
                        <a:avLst/>
                      </a:prstGeom>
                    </p:spPr>
                  </p:pic>
                </p:oleObj>
              </mc:Fallback>
            </mc:AlternateContent>
          </a:graphicData>
        </a:graphic>
      </p:graphicFrame>
    </p:spTree>
    <p:extLst>
      <p:ext uri="{BB962C8B-B14F-4D97-AF65-F5344CB8AC3E}">
        <p14:creationId xmlns:p14="http://schemas.microsoft.com/office/powerpoint/2010/main" val="370581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27</a:t>
            </a:fld>
            <a:endParaRPr lang="en-US" sz="1200" dirty="0"/>
          </a:p>
        </p:txBody>
      </p:sp>
      <p:graphicFrame>
        <p:nvGraphicFramePr>
          <p:cNvPr id="9" name="Content Placeholder 7"/>
          <p:cNvGraphicFramePr>
            <a:graphicFrameLocks noGrp="1"/>
          </p:cNvGraphicFramePr>
          <p:nvPr>
            <p:ph idx="1"/>
            <p:extLst>
              <p:ext uri="{D42A27DB-BD31-4B8C-83A1-F6EECF244321}">
                <p14:modId xmlns:p14="http://schemas.microsoft.com/office/powerpoint/2010/main" val="1706699606"/>
              </p:ext>
            </p:extLst>
          </p:nvPr>
        </p:nvGraphicFramePr>
        <p:xfrm>
          <a:off x="762000" y="1219200"/>
          <a:ext cx="77724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916708" y="6469996"/>
            <a:ext cx="2969492"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*Source La </a:t>
            </a:r>
            <a:r>
              <a:rPr lang="en-US" sz="1050" dirty="0" err="1">
                <a:latin typeface="Arial" panose="020B0604020202020204" pitchFamily="34" charset="0"/>
                <a:cs typeface="Arial" panose="020B0604020202020204" pitchFamily="34" charset="0"/>
              </a:rPr>
              <a:t>Fleur’s</a:t>
            </a:r>
            <a:r>
              <a:rPr lang="en-US" sz="1050" dirty="0">
                <a:latin typeface="Arial" panose="020B0604020202020204" pitchFamily="34" charset="0"/>
                <a:cs typeface="Arial" panose="020B0604020202020204" pitchFamily="34" charset="0"/>
              </a:rPr>
              <a:t> 2015 World Almanac </a:t>
            </a:r>
          </a:p>
        </p:txBody>
      </p:sp>
      <p:pic>
        <p:nvPicPr>
          <p:cNvPr id="6" name="Picture 5"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7"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Lottery Retailer Commissions</a:t>
            </a:r>
            <a:endParaRPr lang="en-US" sz="3200" b="1" dirty="0">
              <a:solidFill>
                <a:srgbClr val="FF6600"/>
              </a:solidFill>
              <a:latin typeface="Arial_"/>
              <a:cs typeface="Arial_"/>
            </a:endParaRPr>
          </a:p>
        </p:txBody>
      </p:sp>
      <p:cxnSp>
        <p:nvCxnSpPr>
          <p:cNvPr id="8" name="Straight Connector 7"/>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74291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28</a:t>
            </a:fld>
            <a:endParaRPr lang="en-US" sz="1200" dirty="0"/>
          </a:p>
        </p:txBody>
      </p:sp>
      <p:sp>
        <p:nvSpPr>
          <p:cNvPr id="3" name="TextBox 2"/>
          <p:cNvSpPr txBox="1"/>
          <p:nvPr/>
        </p:nvSpPr>
        <p:spPr>
          <a:xfrm>
            <a:off x="152400" y="1371600"/>
            <a:ext cx="45719" cy="246221"/>
          </a:xfrm>
          <a:prstGeom prst="rect">
            <a:avLst/>
          </a:prstGeom>
          <a:noFill/>
        </p:spPr>
        <p:txBody>
          <a:bodyPr wrap="square" rtlCol="0">
            <a:spAutoFit/>
          </a:bodyPr>
          <a:lstStyle/>
          <a:p>
            <a:endParaRPr lang="en-US" sz="1000" dirty="0"/>
          </a:p>
        </p:txBody>
      </p:sp>
      <p:sp>
        <p:nvSpPr>
          <p:cNvPr id="7"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Operating Expenses – Vendor Fees</a:t>
            </a:r>
            <a:endParaRPr lang="en-US" sz="3200" b="1" dirty="0">
              <a:solidFill>
                <a:srgbClr val="FF6600"/>
              </a:solidFill>
              <a:latin typeface="Arial_"/>
              <a:cs typeface="Arial_"/>
            </a:endParaRPr>
          </a:p>
        </p:txBody>
      </p:sp>
      <p:cxnSp>
        <p:nvCxnSpPr>
          <p:cNvPr id="8" name="Straight Connector 7"/>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334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graphicFrame>
        <p:nvGraphicFramePr>
          <p:cNvPr id="9" name="Object 8"/>
          <p:cNvGraphicFramePr>
            <a:graphicFrameLocks noChangeAspect="1"/>
          </p:cNvGraphicFramePr>
          <p:nvPr>
            <p:extLst>
              <p:ext uri="{D42A27DB-BD31-4B8C-83A1-F6EECF244321}">
                <p14:modId xmlns:p14="http://schemas.microsoft.com/office/powerpoint/2010/main" val="4288815480"/>
              </p:ext>
            </p:extLst>
          </p:nvPr>
        </p:nvGraphicFramePr>
        <p:xfrm>
          <a:off x="762000" y="1585913"/>
          <a:ext cx="7566025" cy="4773612"/>
        </p:xfrm>
        <a:graphic>
          <a:graphicData uri="http://schemas.openxmlformats.org/presentationml/2006/ole">
            <mc:AlternateContent xmlns:mc="http://schemas.openxmlformats.org/markup-compatibility/2006">
              <mc:Choice xmlns:v="urn:schemas-microsoft-com:vml" Requires="v">
                <p:oleObj spid="_x0000_s47247" name="Worksheet" r:id="rId4" imgW="6915131" imgH="4362437" progId="Excel.Sheet.12">
                  <p:embed/>
                </p:oleObj>
              </mc:Choice>
              <mc:Fallback>
                <p:oleObj name="Worksheet" r:id="rId4" imgW="6915131" imgH="4362437" progId="Excel.Sheet.12">
                  <p:embed/>
                  <p:pic>
                    <p:nvPicPr>
                      <p:cNvPr id="0" name="Object 5"/>
                      <p:cNvPicPr>
                        <a:picLocks noChangeAspect="1" noChangeArrowheads="1"/>
                      </p:cNvPicPr>
                      <p:nvPr/>
                    </p:nvPicPr>
                    <p:blipFill>
                      <a:blip r:embed="rId5"/>
                      <a:srcRect/>
                      <a:stretch>
                        <a:fillRect/>
                      </a:stretch>
                    </p:blipFill>
                    <p:spPr bwMode="auto">
                      <a:xfrm>
                        <a:off x="762000" y="1585913"/>
                        <a:ext cx="7566025" cy="477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2154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7543800" cy="4724400"/>
          </a:xfrm>
        </p:spPr>
        <p:txBody>
          <a:bodyPr/>
          <a:lstStyle/>
          <a:p>
            <a:pPr lvl="1"/>
            <a:r>
              <a:rPr lang="en-US" dirty="0" smtClean="0"/>
              <a:t>Employee </a:t>
            </a:r>
            <a:r>
              <a:rPr lang="en-US" u="sng" dirty="0" smtClean="0"/>
              <a:t>tenure</a:t>
            </a:r>
          </a:p>
          <a:p>
            <a:pPr marL="0" indent="0">
              <a:buNone/>
            </a:pPr>
            <a:r>
              <a:rPr lang="en-US" sz="1800" dirty="0" smtClean="0"/>
              <a:t>	65% over 6 years of service</a:t>
            </a:r>
          </a:p>
          <a:p>
            <a:pPr marL="0" indent="0">
              <a:buNone/>
            </a:pPr>
            <a:r>
              <a:rPr lang="en-US" sz="1800" dirty="0" smtClean="0"/>
              <a:t>	Almost 50% over 10 years of service</a:t>
            </a:r>
          </a:p>
          <a:p>
            <a:pPr marL="0" indent="0">
              <a:buNone/>
            </a:pPr>
            <a:r>
              <a:rPr lang="en-US" sz="1800" dirty="0" smtClean="0"/>
              <a:t>	Approximately 17% over 20 years of service</a:t>
            </a:r>
          </a:p>
          <a:p>
            <a:pPr lvl="1"/>
            <a:endParaRPr lang="en-US" dirty="0" smtClean="0"/>
          </a:p>
          <a:p>
            <a:pPr lvl="1"/>
            <a:r>
              <a:rPr lang="en-US" dirty="0" smtClean="0"/>
              <a:t>Employee </a:t>
            </a:r>
            <a:r>
              <a:rPr lang="en-US" u="sng" dirty="0" smtClean="0"/>
              <a:t>turnover</a:t>
            </a:r>
            <a:r>
              <a:rPr lang="en-US" dirty="0" smtClean="0"/>
              <a:t> rate</a:t>
            </a:r>
          </a:p>
          <a:p>
            <a:pPr marL="0" indent="0">
              <a:buNone/>
            </a:pPr>
            <a:r>
              <a:rPr lang="en-US" sz="1800" dirty="0" smtClean="0"/>
              <a:t>	FY11 </a:t>
            </a:r>
            <a:r>
              <a:rPr lang="en-US" sz="1800" dirty="0"/>
              <a:t>– 4.5%</a:t>
            </a:r>
          </a:p>
          <a:p>
            <a:pPr marL="0" indent="0">
              <a:buNone/>
            </a:pPr>
            <a:r>
              <a:rPr lang="en-US" sz="1800" dirty="0" smtClean="0"/>
              <a:t>	FY12 </a:t>
            </a:r>
            <a:r>
              <a:rPr lang="en-US" sz="1800" dirty="0"/>
              <a:t>– 5.6%</a:t>
            </a:r>
          </a:p>
          <a:p>
            <a:pPr marL="0" indent="0">
              <a:buNone/>
            </a:pPr>
            <a:r>
              <a:rPr lang="en-US" sz="1800" dirty="0" smtClean="0"/>
              <a:t>	FY13 – 4.5%</a:t>
            </a:r>
          </a:p>
          <a:p>
            <a:pPr marL="0" indent="0">
              <a:buNone/>
            </a:pPr>
            <a:r>
              <a:rPr lang="en-US" sz="1800" dirty="0" smtClean="0"/>
              <a:t>	FY14 </a:t>
            </a:r>
            <a:r>
              <a:rPr lang="en-US" sz="1800" dirty="0"/>
              <a:t>– 6.0%</a:t>
            </a:r>
          </a:p>
          <a:p>
            <a:pPr marL="0" indent="0">
              <a:buNone/>
            </a:pPr>
            <a:r>
              <a:rPr lang="en-US" sz="1800" dirty="0" smtClean="0"/>
              <a:t>	FY15 </a:t>
            </a:r>
            <a:r>
              <a:rPr lang="en-US" sz="1800" dirty="0"/>
              <a:t>– 7.3</a:t>
            </a:r>
            <a:r>
              <a:rPr lang="en-US" sz="1800" dirty="0" smtClean="0"/>
              <a:t>%</a:t>
            </a:r>
            <a:endParaRPr lang="en-US" sz="1800" dirty="0"/>
          </a:p>
        </p:txBody>
      </p:sp>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29</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6"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Our Employees</a:t>
            </a:r>
            <a:endParaRPr lang="en-US" sz="3200" b="1" dirty="0">
              <a:solidFill>
                <a:srgbClr val="FF6600"/>
              </a:solidFill>
              <a:latin typeface="Arial_"/>
              <a:cs typeface="Arial_"/>
            </a:endParaRPr>
          </a:p>
        </p:txBody>
      </p:sp>
      <p:cxnSp>
        <p:nvCxnSpPr>
          <p:cNvPr id="7" name="Straight Connector 6"/>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32407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4400" y="1447800"/>
            <a:ext cx="4716101" cy="457200"/>
          </a:xfrm>
        </p:spPr>
        <p:txBody>
          <a:bodyPr/>
          <a:lstStyle/>
          <a:p>
            <a:pPr marL="0" indent="0">
              <a:buNone/>
            </a:pPr>
            <a:r>
              <a:rPr lang="en-US" sz="1400" dirty="0" smtClean="0"/>
              <a:t>Georgia Lottery Employees - Ethnic Diversity</a:t>
            </a:r>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a:p>
        </p:txBody>
      </p:sp>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30</a:t>
            </a:fld>
            <a:endParaRPr lang="en-US" sz="1200" dirty="0"/>
          </a:p>
        </p:txBody>
      </p:sp>
      <p:graphicFrame>
        <p:nvGraphicFramePr>
          <p:cNvPr id="9" name="Chart 8"/>
          <p:cNvGraphicFramePr/>
          <p:nvPr>
            <p:extLst>
              <p:ext uri="{D42A27DB-BD31-4B8C-83A1-F6EECF244321}">
                <p14:modId xmlns:p14="http://schemas.microsoft.com/office/powerpoint/2010/main" val="2701788602"/>
              </p:ext>
            </p:extLst>
          </p:nvPr>
        </p:nvGraphicFramePr>
        <p:xfrm>
          <a:off x="4724400" y="1600200"/>
          <a:ext cx="4038600" cy="3429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p:cNvGraphicFramePr/>
          <p:nvPr>
            <p:extLst>
              <p:ext uri="{D42A27DB-BD31-4B8C-83A1-F6EECF244321}">
                <p14:modId xmlns:p14="http://schemas.microsoft.com/office/powerpoint/2010/main" val="2762714796"/>
              </p:ext>
            </p:extLst>
          </p:nvPr>
        </p:nvGraphicFramePr>
        <p:xfrm>
          <a:off x="152400" y="2438400"/>
          <a:ext cx="4083868" cy="3200401"/>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295400" y="4870764"/>
            <a:ext cx="7142430" cy="1846659"/>
          </a:xfrm>
          <a:prstGeom prst="rect">
            <a:avLst/>
          </a:prstGeom>
          <a:noFill/>
        </p:spPr>
        <p:txBody>
          <a:bodyPr wrap="square" rtlCol="0">
            <a:spAutoFit/>
          </a:bodyPr>
          <a:lstStyle/>
          <a:p>
            <a:endParaRPr lang="en-US" sz="1800" dirty="0" smtClean="0">
              <a:latin typeface="Franklin Gothic Book" panose="020B0503020102020204" pitchFamily="34" charset="0"/>
            </a:endParaRPr>
          </a:p>
          <a:p>
            <a:r>
              <a:rPr lang="en-US" sz="1800" dirty="0" smtClean="0">
                <a:latin typeface="Franklin Gothic Book" panose="020B0503020102020204" pitchFamily="34" charset="0"/>
              </a:rPr>
              <a:t>Of the 13 </a:t>
            </a:r>
            <a:r>
              <a:rPr lang="en-US" sz="1800" dirty="0">
                <a:latin typeface="Franklin Gothic Book" panose="020B0503020102020204" pitchFamily="34" charset="0"/>
              </a:rPr>
              <a:t>individuals </a:t>
            </a:r>
            <a:r>
              <a:rPr lang="en-US" sz="1800" dirty="0" smtClean="0">
                <a:latin typeface="Franklin Gothic Book" panose="020B0503020102020204" pitchFamily="34" charset="0"/>
              </a:rPr>
              <a:t>that comprise </a:t>
            </a:r>
            <a:r>
              <a:rPr lang="en-US" sz="1800" dirty="0">
                <a:latin typeface="Franklin Gothic Book" panose="020B0503020102020204" pitchFamily="34" charset="0"/>
              </a:rPr>
              <a:t>the GLC’s senior management </a:t>
            </a:r>
            <a:r>
              <a:rPr lang="en-US" sz="1800" dirty="0" smtClean="0">
                <a:latin typeface="Franklin Gothic Book" panose="020B0503020102020204" pitchFamily="34" charset="0"/>
              </a:rPr>
              <a:t>team, six are </a:t>
            </a:r>
            <a:r>
              <a:rPr lang="en-US" sz="1800" dirty="0">
                <a:latin typeface="Franklin Gothic Book" panose="020B0503020102020204" pitchFamily="34" charset="0"/>
              </a:rPr>
              <a:t>minorities and four </a:t>
            </a:r>
            <a:r>
              <a:rPr lang="en-US" sz="1800" dirty="0" smtClean="0">
                <a:latin typeface="Franklin Gothic Book" panose="020B0503020102020204" pitchFamily="34" charset="0"/>
              </a:rPr>
              <a:t>are </a:t>
            </a:r>
            <a:r>
              <a:rPr lang="en-US" sz="1800" dirty="0">
                <a:latin typeface="Franklin Gothic Book" panose="020B0503020102020204" pitchFamily="34" charset="0"/>
              </a:rPr>
              <a:t>women.</a:t>
            </a:r>
          </a:p>
          <a:p>
            <a:endParaRPr lang="en-US" dirty="0"/>
          </a:p>
          <a:p>
            <a:r>
              <a:rPr lang="en-US" sz="1200" dirty="0"/>
              <a:t>*source: Georgia Lottery Minority Business Participation Report (Dec. 1, 2014)</a:t>
            </a:r>
          </a:p>
          <a:p>
            <a:endParaRPr lang="en-US" dirty="0"/>
          </a:p>
        </p:txBody>
      </p:sp>
      <p:sp>
        <p:nvSpPr>
          <p:cNvPr id="17" name="TextBox 16"/>
          <p:cNvSpPr txBox="1"/>
          <p:nvPr/>
        </p:nvSpPr>
        <p:spPr>
          <a:xfrm>
            <a:off x="457200" y="2187714"/>
            <a:ext cx="4267200" cy="677108"/>
          </a:xfrm>
          <a:prstGeom prst="rect">
            <a:avLst/>
          </a:prstGeom>
          <a:noFill/>
        </p:spPr>
        <p:txBody>
          <a:bodyPr wrap="square" rtlCol="0">
            <a:spAutoFit/>
          </a:bodyPr>
          <a:lstStyle/>
          <a:p>
            <a:r>
              <a:rPr lang="en-US" sz="1400" dirty="0">
                <a:latin typeface="Franklin Gothic Book" panose="020B0503020102020204" pitchFamily="34" charset="0"/>
              </a:rPr>
              <a:t>Georgia Lottery Employees - Gender Breakdown</a:t>
            </a:r>
          </a:p>
          <a:p>
            <a:endParaRPr lang="en-US" dirty="0"/>
          </a:p>
        </p:txBody>
      </p:sp>
      <p:pic>
        <p:nvPicPr>
          <p:cNvPr id="10" name="Picture 9" descr="GA Lottery Logo_4c_proc_keyline.ep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11"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Our Employees</a:t>
            </a:r>
            <a:endParaRPr lang="en-US" sz="3200" b="1" dirty="0">
              <a:solidFill>
                <a:srgbClr val="FF6600"/>
              </a:solidFill>
              <a:latin typeface="Arial_"/>
              <a:cs typeface="Arial_"/>
            </a:endParaRPr>
          </a:p>
        </p:txBody>
      </p:sp>
      <p:cxnSp>
        <p:nvCxnSpPr>
          <p:cNvPr id="12" name="Straight Connector 11"/>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92538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31</a:t>
            </a:fld>
            <a:endParaRPr lang="en-US" sz="1200" dirty="0"/>
          </a:p>
        </p:txBody>
      </p:sp>
      <p:graphicFrame>
        <p:nvGraphicFramePr>
          <p:cNvPr id="2" name="Table 1"/>
          <p:cNvGraphicFramePr>
            <a:graphicFrameLocks noGrp="1"/>
          </p:cNvGraphicFramePr>
          <p:nvPr>
            <p:extLst>
              <p:ext uri="{D42A27DB-BD31-4B8C-83A1-F6EECF244321}">
                <p14:modId xmlns:p14="http://schemas.microsoft.com/office/powerpoint/2010/main" val="3736797919"/>
              </p:ext>
            </p:extLst>
          </p:nvPr>
        </p:nvGraphicFramePr>
        <p:xfrm>
          <a:off x="609600" y="5257800"/>
          <a:ext cx="6629398" cy="1217071"/>
        </p:xfrm>
        <a:graphic>
          <a:graphicData uri="http://schemas.openxmlformats.org/drawingml/2006/table">
            <a:tbl>
              <a:tblPr/>
              <a:tblGrid>
                <a:gridCol w="1639529"/>
                <a:gridCol w="379967"/>
                <a:gridCol w="811632"/>
                <a:gridCol w="811632"/>
                <a:gridCol w="811632"/>
                <a:gridCol w="811632"/>
                <a:gridCol w="681687"/>
                <a:gridCol w="681687"/>
              </a:tblGrid>
              <a:tr h="405691">
                <a:tc>
                  <a:txBody>
                    <a:bodyPr/>
                    <a:lstStyle/>
                    <a:p>
                      <a:pPr algn="l" fontAlgn="b"/>
                      <a:r>
                        <a:rPr lang="en-US" sz="1200" b="1" i="1" u="none" strike="noStrike" dirty="0">
                          <a:solidFill>
                            <a:srgbClr val="000000"/>
                          </a:solidFill>
                          <a:effectLst/>
                          <a:latin typeface="Arial" panose="020B0604020202020204" pitchFamily="34" charset="0"/>
                          <a:cs typeface="Arial" panose="020B0604020202020204" pitchFamily="34" charset="0"/>
                        </a:rPr>
                        <a:t># of GLC Employees</a:t>
                      </a:r>
                    </a:p>
                  </a:txBody>
                  <a:tcPr marL="6546" marR="6546" marT="6546"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solidFill>
                            <a:srgbClr val="000000"/>
                          </a:solidFill>
                          <a:effectLst/>
                          <a:latin typeface="Arial" panose="020B0604020202020204" pitchFamily="34" charset="0"/>
                          <a:cs typeface="Arial" panose="020B0604020202020204" pitchFamily="34" charset="0"/>
                        </a:rPr>
                        <a:t> </a:t>
                      </a:r>
                    </a:p>
                  </a:txBody>
                  <a:tcPr marL="6546" marR="6546" marT="654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1" u="none" strike="noStrike">
                          <a:solidFill>
                            <a:srgbClr val="000000"/>
                          </a:solidFill>
                          <a:effectLst/>
                          <a:latin typeface="Arial" panose="020B0604020202020204" pitchFamily="34" charset="0"/>
                          <a:cs typeface="Arial" panose="020B0604020202020204" pitchFamily="34" charset="0"/>
                        </a:rPr>
                        <a:t>                    286 </a:t>
                      </a:r>
                    </a:p>
                  </a:txBody>
                  <a:tcPr marL="6546" marR="6546" marT="654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1" u="none" strike="noStrike">
                          <a:solidFill>
                            <a:srgbClr val="000000"/>
                          </a:solidFill>
                          <a:effectLst/>
                          <a:latin typeface="Arial" panose="020B0604020202020204" pitchFamily="34" charset="0"/>
                          <a:cs typeface="Arial" panose="020B0604020202020204" pitchFamily="34" charset="0"/>
                        </a:rPr>
                        <a:t>                    287 </a:t>
                      </a:r>
                    </a:p>
                  </a:txBody>
                  <a:tcPr marL="6546" marR="6546" marT="654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1" u="none" strike="noStrike">
                          <a:solidFill>
                            <a:srgbClr val="000000"/>
                          </a:solidFill>
                          <a:effectLst/>
                          <a:latin typeface="Arial" panose="020B0604020202020204" pitchFamily="34" charset="0"/>
                          <a:cs typeface="Arial" panose="020B0604020202020204" pitchFamily="34" charset="0"/>
                        </a:rPr>
                        <a:t>                    284 </a:t>
                      </a:r>
                    </a:p>
                  </a:txBody>
                  <a:tcPr marL="6546" marR="6546" marT="654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Arial" panose="020B0604020202020204" pitchFamily="34" charset="0"/>
                          <a:cs typeface="Arial" panose="020B0604020202020204" pitchFamily="34" charset="0"/>
                        </a:rPr>
                        <a:t>                     288 </a:t>
                      </a:r>
                    </a:p>
                  </a:txBody>
                  <a:tcPr marL="6546" marR="6546" marT="654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Arial" panose="020B0604020202020204" pitchFamily="34" charset="0"/>
                          <a:cs typeface="Arial" panose="020B0604020202020204" pitchFamily="34" charset="0"/>
                        </a:rPr>
                        <a:t>                291 </a:t>
                      </a:r>
                    </a:p>
                  </a:txBody>
                  <a:tcPr marL="6546" marR="6546" marT="654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dirty="0">
                          <a:solidFill>
                            <a:srgbClr val="000000"/>
                          </a:solidFill>
                          <a:effectLst/>
                          <a:latin typeface="Arial" panose="020B0604020202020204" pitchFamily="34" charset="0"/>
                          <a:cs typeface="Arial" panose="020B0604020202020204" pitchFamily="34" charset="0"/>
                        </a:rPr>
                        <a:t>                298 </a:t>
                      </a:r>
                    </a:p>
                  </a:txBody>
                  <a:tcPr marL="6546" marR="6546" marT="654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405690">
                <a:tc>
                  <a:txBody>
                    <a:bodyPr/>
                    <a:lstStyle/>
                    <a:p>
                      <a:pPr algn="l" fontAlgn="b"/>
                      <a:r>
                        <a:rPr lang="en-US" sz="1200" b="1" i="1" u="none" strike="noStrike" dirty="0">
                          <a:solidFill>
                            <a:srgbClr val="000000"/>
                          </a:solidFill>
                          <a:effectLst/>
                          <a:latin typeface="Arial" panose="020B0604020202020204" pitchFamily="34" charset="0"/>
                          <a:cs typeface="Arial" panose="020B0604020202020204" pitchFamily="34" charset="0"/>
                        </a:rPr>
                        <a:t># of COAM Employees</a:t>
                      </a:r>
                    </a:p>
                  </a:txBody>
                  <a:tcPr marL="6546" marR="6546" marT="6546"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546" marR="6546" marT="6546" marB="0" anchor="b">
                    <a:lnL>
                      <a:noFill/>
                    </a:lnL>
                    <a:lnR>
                      <a:noFill/>
                    </a:lnR>
                    <a:lnT>
                      <a:noFill/>
                    </a:lnT>
                    <a:lnB>
                      <a:noFill/>
                    </a:lnB>
                  </a:tcPr>
                </a:tc>
                <a:tc>
                  <a:txBody>
                    <a:bodyPr/>
                    <a:lstStyle/>
                    <a:p>
                      <a:pPr algn="r" fontAlgn="b"/>
                      <a:r>
                        <a:rPr lang="en-US" sz="1200" b="1" i="1" u="none" strike="noStrike" dirty="0">
                          <a:solidFill>
                            <a:srgbClr val="000000"/>
                          </a:solidFill>
                          <a:effectLst/>
                          <a:latin typeface="Arial" panose="020B0604020202020204" pitchFamily="34" charset="0"/>
                          <a:cs typeface="Arial" panose="020B0604020202020204" pitchFamily="34" charset="0"/>
                        </a:rPr>
                        <a:t>                        -   </a:t>
                      </a:r>
                    </a:p>
                  </a:txBody>
                  <a:tcPr marL="6546" marR="6546" marT="6546" marB="0" anchor="b">
                    <a:lnL>
                      <a:noFill/>
                    </a:lnL>
                    <a:lnR>
                      <a:noFill/>
                    </a:lnR>
                    <a:lnT>
                      <a:noFill/>
                    </a:lnT>
                    <a:lnB>
                      <a:noFill/>
                    </a:lnB>
                  </a:tcPr>
                </a:tc>
                <a:tc>
                  <a:txBody>
                    <a:bodyPr/>
                    <a:lstStyle/>
                    <a:p>
                      <a:pPr algn="r" fontAlgn="b"/>
                      <a:r>
                        <a:rPr lang="en-US" sz="1200" b="1" i="1" u="none" strike="noStrike" dirty="0">
                          <a:solidFill>
                            <a:srgbClr val="000000"/>
                          </a:solidFill>
                          <a:effectLst/>
                          <a:latin typeface="Arial" panose="020B0604020202020204" pitchFamily="34" charset="0"/>
                          <a:cs typeface="Arial" panose="020B0604020202020204" pitchFamily="34" charset="0"/>
                        </a:rPr>
                        <a:t>                        -   </a:t>
                      </a:r>
                    </a:p>
                  </a:txBody>
                  <a:tcPr marL="6546" marR="6546" marT="6546" marB="0" anchor="b">
                    <a:lnL>
                      <a:noFill/>
                    </a:lnL>
                    <a:lnR>
                      <a:noFill/>
                    </a:lnR>
                    <a:lnT>
                      <a:noFill/>
                    </a:lnT>
                    <a:lnB>
                      <a:noFill/>
                    </a:lnB>
                  </a:tcPr>
                </a:tc>
                <a:tc>
                  <a:txBody>
                    <a:bodyPr/>
                    <a:lstStyle/>
                    <a:p>
                      <a:pPr algn="r" fontAlgn="b"/>
                      <a:r>
                        <a:rPr lang="en-US" sz="1200" b="1" i="1" u="none" strike="noStrike">
                          <a:solidFill>
                            <a:srgbClr val="000000"/>
                          </a:solidFill>
                          <a:effectLst/>
                          <a:latin typeface="Arial" panose="020B0604020202020204" pitchFamily="34" charset="0"/>
                          <a:cs typeface="Arial" panose="020B0604020202020204" pitchFamily="34" charset="0"/>
                        </a:rPr>
                        <a:t>                        -   </a:t>
                      </a:r>
                    </a:p>
                  </a:txBody>
                  <a:tcPr marL="6546" marR="6546" marT="6546" marB="0" anchor="b">
                    <a:lnL>
                      <a:noFill/>
                    </a:lnL>
                    <a:lnR>
                      <a:noFill/>
                    </a:lnR>
                    <a:lnT>
                      <a:noFill/>
                    </a:lnT>
                    <a:lnB>
                      <a:noFill/>
                    </a:lnB>
                  </a:tcPr>
                </a:tc>
                <a:tc>
                  <a:txBody>
                    <a:bodyPr/>
                    <a:lstStyle/>
                    <a:p>
                      <a:pPr algn="r" fontAlgn="b"/>
                      <a:endParaRPr lang="en-US" sz="1200" b="1" i="1" u="none" strike="noStrike">
                        <a:solidFill>
                          <a:srgbClr val="000000"/>
                        </a:solidFill>
                        <a:effectLst/>
                        <a:latin typeface="Arial" panose="020B0604020202020204" pitchFamily="34" charset="0"/>
                        <a:cs typeface="Arial" panose="020B0604020202020204" pitchFamily="34" charset="0"/>
                      </a:endParaRPr>
                    </a:p>
                  </a:txBody>
                  <a:tcPr marL="6546" marR="6546" marT="6546" marB="0" anchor="b">
                    <a:lnL>
                      <a:noFill/>
                    </a:lnL>
                    <a:lnR>
                      <a:noFill/>
                    </a:lnR>
                    <a:lnT>
                      <a:noFill/>
                    </a:lnT>
                    <a:lnB>
                      <a:noFill/>
                    </a:lnB>
                  </a:tcPr>
                </a:tc>
                <a:tc>
                  <a:txBody>
                    <a:bodyPr/>
                    <a:lstStyle/>
                    <a:p>
                      <a:pPr algn="r" fontAlgn="b"/>
                      <a:r>
                        <a:rPr lang="en-US" sz="1200" b="1" i="1" u="none" strike="noStrike">
                          <a:solidFill>
                            <a:srgbClr val="000000"/>
                          </a:solidFill>
                          <a:effectLst/>
                          <a:latin typeface="Arial" panose="020B0604020202020204" pitchFamily="34" charset="0"/>
                          <a:cs typeface="Arial" panose="020B0604020202020204" pitchFamily="34" charset="0"/>
                        </a:rPr>
                        <a:t>                  11 </a:t>
                      </a:r>
                    </a:p>
                  </a:txBody>
                  <a:tcPr marL="6546" marR="6546" marT="6546" marB="0" anchor="b">
                    <a:lnL>
                      <a:noFill/>
                    </a:lnL>
                    <a:lnR>
                      <a:noFill/>
                    </a:lnR>
                    <a:lnT>
                      <a:noFill/>
                    </a:lnT>
                    <a:lnB>
                      <a:noFill/>
                    </a:lnB>
                  </a:tcPr>
                </a:tc>
                <a:tc>
                  <a:txBody>
                    <a:bodyPr/>
                    <a:lstStyle/>
                    <a:p>
                      <a:pPr algn="r" fontAlgn="b"/>
                      <a:r>
                        <a:rPr lang="en-US" sz="1200" b="1" i="1" u="none" strike="noStrike">
                          <a:solidFill>
                            <a:srgbClr val="000000"/>
                          </a:solidFill>
                          <a:effectLst/>
                          <a:latin typeface="Arial" panose="020B0604020202020204" pitchFamily="34" charset="0"/>
                          <a:cs typeface="Arial" panose="020B0604020202020204" pitchFamily="34" charset="0"/>
                        </a:rPr>
                        <a:t>                  29 </a:t>
                      </a:r>
                    </a:p>
                  </a:txBody>
                  <a:tcPr marL="6546" marR="6546" marT="6546" marB="0" anchor="b">
                    <a:lnL>
                      <a:noFill/>
                    </a:lnL>
                    <a:lnR w="12700" cap="flat" cmpd="sng" algn="ctr">
                      <a:solidFill>
                        <a:srgbClr val="000000"/>
                      </a:solidFill>
                      <a:prstDash val="solid"/>
                      <a:round/>
                      <a:headEnd type="none" w="med" len="med"/>
                      <a:tailEnd type="none" w="med" len="med"/>
                    </a:lnR>
                    <a:lnT>
                      <a:noFill/>
                    </a:lnT>
                    <a:lnB>
                      <a:noFill/>
                    </a:lnB>
                  </a:tcPr>
                </a:tc>
              </a:tr>
              <a:tr h="405690">
                <a:tc>
                  <a:txBody>
                    <a:bodyPr/>
                    <a:lstStyle/>
                    <a:p>
                      <a:pPr algn="l" fontAlgn="b"/>
                      <a:r>
                        <a:rPr lang="en-US" sz="1200" b="1" i="1" u="none" strike="noStrike">
                          <a:solidFill>
                            <a:srgbClr val="000000"/>
                          </a:solidFill>
                          <a:effectLst/>
                          <a:latin typeface="Arial" panose="020B0604020202020204" pitchFamily="34" charset="0"/>
                          <a:cs typeface="Arial" panose="020B0604020202020204" pitchFamily="34" charset="0"/>
                        </a:rPr>
                        <a:t>Total Employees</a:t>
                      </a:r>
                    </a:p>
                  </a:txBody>
                  <a:tcPr marL="6546" marR="6546" marT="6546"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a:t>
                      </a:r>
                    </a:p>
                  </a:txBody>
                  <a:tcPr marL="6546" marR="6546" marT="654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1" u="none" strike="noStrike">
                          <a:solidFill>
                            <a:srgbClr val="000000"/>
                          </a:solidFill>
                          <a:effectLst/>
                          <a:latin typeface="Arial" panose="020B0604020202020204" pitchFamily="34" charset="0"/>
                          <a:cs typeface="Arial" panose="020B0604020202020204" pitchFamily="34" charset="0"/>
                        </a:rPr>
                        <a:t>                    286 </a:t>
                      </a:r>
                    </a:p>
                  </a:txBody>
                  <a:tcPr marL="6546" marR="6546" marT="654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1" u="none" strike="noStrike" dirty="0">
                          <a:solidFill>
                            <a:srgbClr val="000000"/>
                          </a:solidFill>
                          <a:effectLst/>
                          <a:latin typeface="Arial" panose="020B0604020202020204" pitchFamily="34" charset="0"/>
                          <a:cs typeface="Arial" panose="020B0604020202020204" pitchFamily="34" charset="0"/>
                        </a:rPr>
                        <a:t>                    287 </a:t>
                      </a:r>
                    </a:p>
                  </a:txBody>
                  <a:tcPr marL="6546" marR="6546" marT="654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1" u="none" strike="noStrike" dirty="0">
                          <a:solidFill>
                            <a:srgbClr val="000000"/>
                          </a:solidFill>
                          <a:effectLst/>
                          <a:latin typeface="Arial" panose="020B0604020202020204" pitchFamily="34" charset="0"/>
                          <a:cs typeface="Arial" panose="020B0604020202020204" pitchFamily="34" charset="0"/>
                        </a:rPr>
                        <a:t>                    284 </a:t>
                      </a:r>
                    </a:p>
                  </a:txBody>
                  <a:tcPr marL="6546" marR="6546" marT="654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1" u="none" strike="noStrike" dirty="0">
                          <a:solidFill>
                            <a:srgbClr val="000000"/>
                          </a:solidFill>
                          <a:effectLst/>
                          <a:latin typeface="Arial" panose="020B0604020202020204" pitchFamily="34" charset="0"/>
                          <a:cs typeface="Arial" panose="020B0604020202020204" pitchFamily="34" charset="0"/>
                        </a:rPr>
                        <a:t>                    288 </a:t>
                      </a:r>
                    </a:p>
                  </a:txBody>
                  <a:tcPr marL="6546" marR="6546" marT="654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1" u="none" strike="noStrike" dirty="0">
                          <a:solidFill>
                            <a:srgbClr val="000000"/>
                          </a:solidFill>
                          <a:effectLst/>
                          <a:latin typeface="Arial" panose="020B0604020202020204" pitchFamily="34" charset="0"/>
                          <a:cs typeface="Arial" panose="020B0604020202020204" pitchFamily="34" charset="0"/>
                        </a:rPr>
                        <a:t>               302 </a:t>
                      </a:r>
                    </a:p>
                  </a:txBody>
                  <a:tcPr marL="6546" marR="6546" marT="654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1" i="1" u="none" strike="noStrike" dirty="0">
                          <a:solidFill>
                            <a:srgbClr val="000000"/>
                          </a:solidFill>
                          <a:effectLst/>
                          <a:latin typeface="Arial" panose="020B0604020202020204" pitchFamily="34" charset="0"/>
                          <a:cs typeface="Arial" panose="020B0604020202020204" pitchFamily="34" charset="0"/>
                        </a:rPr>
                        <a:t>               327 </a:t>
                      </a:r>
                    </a:p>
                  </a:txBody>
                  <a:tcPr marL="6546" marR="6546" marT="6546"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10" name="Chart 9"/>
          <p:cNvGraphicFramePr>
            <a:graphicFrameLocks/>
          </p:cNvGraphicFramePr>
          <p:nvPr>
            <p:extLst>
              <p:ext uri="{D42A27DB-BD31-4B8C-83A1-F6EECF244321}">
                <p14:modId xmlns:p14="http://schemas.microsoft.com/office/powerpoint/2010/main" val="2965655237"/>
              </p:ext>
            </p:extLst>
          </p:nvPr>
        </p:nvGraphicFramePr>
        <p:xfrm>
          <a:off x="2343149" y="1423987"/>
          <a:ext cx="4972051" cy="3605213"/>
        </p:xfrm>
        <a:graphic>
          <a:graphicData uri="http://schemas.openxmlformats.org/drawingml/2006/chart">
            <c:chart xmlns:c="http://schemas.openxmlformats.org/drawingml/2006/chart" xmlns:r="http://schemas.openxmlformats.org/officeDocument/2006/relationships" r:id="rId2"/>
          </a:graphicData>
        </a:graphic>
      </p:graphicFrame>
      <p:pic>
        <p:nvPicPr>
          <p:cNvPr id="9" name="Picture 8"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11" name="Rectangle 6"/>
          <p:cNvSpPr txBox="1">
            <a:spLocks noChangeArrowheads="1"/>
          </p:cNvSpPr>
          <p:nvPr/>
        </p:nvSpPr>
        <p:spPr>
          <a:xfrm>
            <a:off x="533400" y="304800"/>
            <a:ext cx="8458200" cy="990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solidFill>
                  <a:srgbClr val="FF6600"/>
                </a:solidFill>
                <a:latin typeface="Arial_"/>
                <a:cs typeface="Arial_"/>
              </a:rPr>
              <a:t>GLC Operating Expenses – Salaries</a:t>
            </a:r>
          </a:p>
          <a:p>
            <a:pPr algn="l"/>
            <a:r>
              <a:rPr lang="en-US" sz="2800" b="1" dirty="0" smtClean="0">
                <a:solidFill>
                  <a:srgbClr val="FF6600"/>
                </a:solidFill>
                <a:latin typeface="Arial_"/>
                <a:cs typeface="Arial_"/>
              </a:rPr>
              <a:t>Total Salary and Headcount</a:t>
            </a:r>
            <a:endParaRPr lang="en-US" sz="2800" b="1" dirty="0">
              <a:solidFill>
                <a:srgbClr val="FF6600"/>
              </a:solidFill>
              <a:latin typeface="Arial_"/>
              <a:cs typeface="Arial_"/>
            </a:endParaRPr>
          </a:p>
        </p:txBody>
      </p:sp>
      <p:cxnSp>
        <p:nvCxnSpPr>
          <p:cNvPr id="12" name="Straight Connector 11"/>
          <p:cNvCxnSpPr/>
          <p:nvPr/>
        </p:nvCxnSpPr>
        <p:spPr>
          <a:xfrm>
            <a:off x="838200" y="14478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33400" y="1475601"/>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spTree>
    <p:extLst>
      <p:ext uri="{BB962C8B-B14F-4D97-AF65-F5344CB8AC3E}">
        <p14:creationId xmlns:p14="http://schemas.microsoft.com/office/powerpoint/2010/main" val="8264660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32</a:t>
            </a:fld>
            <a:endParaRPr lang="en-US" sz="12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19813022"/>
              </p:ext>
            </p:extLst>
          </p:nvPr>
        </p:nvGraphicFramePr>
        <p:xfrm>
          <a:off x="896293" y="1454590"/>
          <a:ext cx="7285022" cy="4873782"/>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7"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Bonuses FY 2010 – FY 2015</a:t>
            </a:r>
            <a:endParaRPr lang="en-US" sz="3200" b="1" dirty="0">
              <a:solidFill>
                <a:srgbClr val="FF6600"/>
              </a:solidFill>
              <a:latin typeface="Arial_"/>
              <a:cs typeface="Arial_"/>
            </a:endParaRPr>
          </a:p>
        </p:txBody>
      </p:sp>
      <p:cxnSp>
        <p:nvCxnSpPr>
          <p:cNvPr id="8" name="Straight Connector 7"/>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468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33</a:t>
            </a:fld>
            <a:endParaRPr lang="en-US" sz="1200" dirty="0"/>
          </a:p>
        </p:txBody>
      </p:sp>
      <p:sp>
        <p:nvSpPr>
          <p:cNvPr id="3" name="TextBox 2"/>
          <p:cNvSpPr txBox="1"/>
          <p:nvPr/>
        </p:nvSpPr>
        <p:spPr>
          <a:xfrm>
            <a:off x="152400" y="1371600"/>
            <a:ext cx="45719" cy="246221"/>
          </a:xfrm>
          <a:prstGeom prst="rect">
            <a:avLst/>
          </a:prstGeom>
          <a:noFill/>
        </p:spPr>
        <p:txBody>
          <a:bodyPr wrap="square" rtlCol="0">
            <a:spAutoFit/>
          </a:bodyPr>
          <a:lstStyle/>
          <a:p>
            <a:endParaRPr lang="en-US" sz="1000" dirty="0"/>
          </a:p>
        </p:txBody>
      </p:sp>
      <p:graphicFrame>
        <p:nvGraphicFramePr>
          <p:cNvPr id="6" name="Object 5"/>
          <p:cNvGraphicFramePr>
            <a:graphicFrameLocks noChangeAspect="1"/>
          </p:cNvGraphicFramePr>
          <p:nvPr>
            <p:extLst>
              <p:ext uri="{D42A27DB-BD31-4B8C-83A1-F6EECF244321}">
                <p14:modId xmlns:p14="http://schemas.microsoft.com/office/powerpoint/2010/main" val="2480303076"/>
              </p:ext>
            </p:extLst>
          </p:nvPr>
        </p:nvGraphicFramePr>
        <p:xfrm>
          <a:off x="381000" y="2057400"/>
          <a:ext cx="8310563" cy="2533650"/>
        </p:xfrm>
        <a:graphic>
          <a:graphicData uri="http://schemas.openxmlformats.org/presentationml/2006/ole">
            <mc:AlternateContent xmlns:mc="http://schemas.openxmlformats.org/markup-compatibility/2006">
              <mc:Choice xmlns:v="urn:schemas-microsoft-com:vml" Requires="v">
                <p:oleObj spid="_x0000_s20689" name="Worksheet" r:id="rId4" imgW="7467510" imgH="2276501" progId="Excel.Sheet.12">
                  <p:embed/>
                </p:oleObj>
              </mc:Choice>
              <mc:Fallback>
                <p:oleObj name="Worksheet" r:id="rId4" imgW="7467510" imgH="2276501" progId="Excel.Sheet.12">
                  <p:embed/>
                  <p:pic>
                    <p:nvPicPr>
                      <p:cNvPr id="0" name=""/>
                      <p:cNvPicPr/>
                      <p:nvPr/>
                    </p:nvPicPr>
                    <p:blipFill>
                      <a:blip r:embed="rId5"/>
                      <a:stretch>
                        <a:fillRect/>
                      </a:stretch>
                    </p:blipFill>
                    <p:spPr>
                      <a:xfrm>
                        <a:off x="381000" y="2057400"/>
                        <a:ext cx="8310563" cy="2533650"/>
                      </a:xfrm>
                      <a:prstGeom prst="rect">
                        <a:avLst/>
                      </a:prstGeom>
                    </p:spPr>
                  </p:pic>
                </p:oleObj>
              </mc:Fallback>
            </mc:AlternateContent>
          </a:graphicData>
        </a:graphic>
      </p:graphicFrame>
      <p:sp>
        <p:nvSpPr>
          <p:cNvPr id="8"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Operating Expenses – Advertising </a:t>
            </a:r>
            <a:endParaRPr lang="en-US" sz="3200" b="1" dirty="0">
              <a:solidFill>
                <a:srgbClr val="FF6600"/>
              </a:solidFill>
              <a:latin typeface="Arial_"/>
              <a:cs typeface="Arial_"/>
            </a:endParaRPr>
          </a:p>
        </p:txBody>
      </p:sp>
      <p:cxnSp>
        <p:nvCxnSpPr>
          <p:cNvPr id="9" name="Straight Connector 8"/>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334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spTree>
    <p:extLst>
      <p:ext uri="{BB962C8B-B14F-4D97-AF65-F5344CB8AC3E}">
        <p14:creationId xmlns:p14="http://schemas.microsoft.com/office/powerpoint/2010/main" val="175534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34</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7"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rgbClr val="FF6633"/>
                </a:solidFill>
              </a:rPr>
              <a:t>Advertising costs as % of net sales </a:t>
            </a:r>
            <a:endParaRPr lang="en-US" sz="3200" b="1" dirty="0">
              <a:solidFill>
                <a:srgbClr val="FF6633"/>
              </a:solidFill>
              <a:latin typeface="Arial_"/>
              <a:cs typeface="Arial_"/>
            </a:endParaRPr>
          </a:p>
        </p:txBody>
      </p:sp>
      <p:cxnSp>
        <p:nvCxnSpPr>
          <p:cNvPr id="8" name="Straight Connector 7"/>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9" name="Content Placeholder 8"/>
          <p:cNvGraphicFramePr>
            <a:graphicFrameLocks noGrp="1"/>
          </p:cNvGraphicFramePr>
          <p:nvPr>
            <p:ph idx="1"/>
            <p:extLst>
              <p:ext uri="{D42A27DB-BD31-4B8C-83A1-F6EECF244321}">
                <p14:modId xmlns:p14="http://schemas.microsoft.com/office/powerpoint/2010/main" val="2734241107"/>
              </p:ext>
            </p:extLst>
          </p:nvPr>
        </p:nvGraphicFramePr>
        <p:xfrm>
          <a:off x="0" y="2286000"/>
          <a:ext cx="8995299" cy="259556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609600" y="6096000"/>
            <a:ext cx="3035431" cy="276999"/>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Source: 2015 </a:t>
            </a:r>
            <a:r>
              <a:rPr lang="en-US" sz="1200" dirty="0" err="1" smtClean="0">
                <a:latin typeface="Arial" panose="020B0604020202020204" pitchFamily="34" charset="0"/>
                <a:cs typeface="Arial" panose="020B0604020202020204" pitchFamily="34" charset="0"/>
              </a:rPr>
              <a:t>Lafleur’s</a:t>
            </a:r>
            <a:r>
              <a:rPr lang="en-US" sz="1200" dirty="0" smtClean="0">
                <a:latin typeface="Arial" panose="020B0604020202020204" pitchFamily="34" charset="0"/>
                <a:cs typeface="Arial" panose="020B0604020202020204" pitchFamily="34" charset="0"/>
              </a:rPr>
              <a:t> World Almanac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53813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35</a:t>
            </a:fld>
            <a:endParaRPr lang="en-US" sz="1200" dirty="0"/>
          </a:p>
        </p:txBody>
      </p:sp>
      <p:sp>
        <p:nvSpPr>
          <p:cNvPr id="3" name="TextBox 2"/>
          <p:cNvSpPr txBox="1"/>
          <p:nvPr/>
        </p:nvSpPr>
        <p:spPr>
          <a:xfrm>
            <a:off x="152400" y="1371600"/>
            <a:ext cx="45719" cy="246221"/>
          </a:xfrm>
          <a:prstGeom prst="rect">
            <a:avLst/>
          </a:prstGeom>
          <a:noFill/>
        </p:spPr>
        <p:txBody>
          <a:bodyPr wrap="square" rtlCol="0">
            <a:spAutoFit/>
          </a:bodyPr>
          <a:lstStyle/>
          <a:p>
            <a:endParaRPr lang="en-US" sz="1000" dirty="0"/>
          </a:p>
        </p:txBody>
      </p:sp>
      <p:pic>
        <p:nvPicPr>
          <p:cNvPr id="7" name="Picture 6"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8"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Operating Expenses - Marketing</a:t>
            </a:r>
            <a:endParaRPr lang="en-US" sz="3200" b="1" dirty="0">
              <a:solidFill>
                <a:srgbClr val="FF6600"/>
              </a:solidFill>
              <a:latin typeface="Arial_"/>
              <a:cs typeface="Arial_"/>
            </a:endParaRPr>
          </a:p>
        </p:txBody>
      </p:sp>
      <p:cxnSp>
        <p:nvCxnSpPr>
          <p:cNvPr id="10" name="Straight Connector 9"/>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334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graphicFrame>
        <p:nvGraphicFramePr>
          <p:cNvPr id="12" name="Table 11"/>
          <p:cNvGraphicFramePr>
            <a:graphicFrameLocks noGrp="1"/>
          </p:cNvGraphicFramePr>
          <p:nvPr>
            <p:extLst>
              <p:ext uri="{D42A27DB-BD31-4B8C-83A1-F6EECF244321}">
                <p14:modId xmlns:p14="http://schemas.microsoft.com/office/powerpoint/2010/main" val="1142336896"/>
              </p:ext>
            </p:extLst>
          </p:nvPr>
        </p:nvGraphicFramePr>
        <p:xfrm>
          <a:off x="762000" y="1752599"/>
          <a:ext cx="7543800" cy="3338424"/>
        </p:xfrm>
        <a:graphic>
          <a:graphicData uri="http://schemas.openxmlformats.org/drawingml/2006/table">
            <a:tbl>
              <a:tblPr/>
              <a:tblGrid>
                <a:gridCol w="2373475"/>
                <a:gridCol w="991086"/>
                <a:gridCol w="991086"/>
                <a:gridCol w="991086"/>
                <a:gridCol w="991086"/>
                <a:gridCol w="1205981"/>
              </a:tblGrid>
              <a:tr h="496881">
                <a:tc>
                  <a:txBody>
                    <a:bodyPr/>
                    <a:lstStyle/>
                    <a:p>
                      <a:pPr algn="ctr" fontAlgn="b"/>
                      <a:r>
                        <a:rPr lang="en-US" sz="1300" b="0" i="0" u="none" strike="noStrike" dirty="0">
                          <a:solidFill>
                            <a:srgbClr val="000000"/>
                          </a:solidFill>
                          <a:effectLst/>
                          <a:latin typeface="Calibri" panose="020F0502020204030204" pitchFamily="34" charset="0"/>
                        </a:rPr>
                        <a:t> </a:t>
                      </a:r>
                    </a:p>
                  </a:txBody>
                  <a:tcPr marL="8665" marR="8665" marT="866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dirty="0">
                          <a:solidFill>
                            <a:srgbClr val="000000"/>
                          </a:solidFill>
                          <a:effectLst/>
                          <a:latin typeface="Arial_"/>
                        </a:rPr>
                        <a:t> FY2011 </a:t>
                      </a:r>
                    </a:p>
                  </a:txBody>
                  <a:tcPr marL="8665" marR="8665" marT="866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Arial_"/>
                        </a:rPr>
                        <a:t> FY2012 </a:t>
                      </a:r>
                    </a:p>
                  </a:txBody>
                  <a:tcPr marL="8665" marR="8665" marT="866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Arial_"/>
                        </a:rPr>
                        <a:t> FY2013 </a:t>
                      </a:r>
                    </a:p>
                  </a:txBody>
                  <a:tcPr marL="8665" marR="8665" marT="866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Arial_"/>
                        </a:rPr>
                        <a:t>FY2014</a:t>
                      </a:r>
                    </a:p>
                  </a:txBody>
                  <a:tcPr marL="8665" marR="8665" marT="866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Arial_"/>
                        </a:rPr>
                        <a:t>FY2015</a:t>
                      </a:r>
                    </a:p>
                  </a:txBody>
                  <a:tcPr marL="8665" marR="8665" marT="866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88189">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a:t>
                      </a:r>
                    </a:p>
                  </a:txBody>
                  <a:tcPr marL="8665" marR="8665" marT="866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endParaRPr lang="en-US" sz="1200" b="0" i="0" u="none" strike="noStrike" dirty="0">
                        <a:solidFill>
                          <a:srgbClr val="000000"/>
                        </a:solidFill>
                        <a:effectLst/>
                        <a:latin typeface="Arial_"/>
                      </a:endParaRPr>
                    </a:p>
                  </a:txBody>
                  <a:tcPr marL="8665" marR="8665" marT="8665" marB="0" anchor="b">
                    <a:lnL>
                      <a:noFill/>
                    </a:lnL>
                    <a:lnR>
                      <a:noFill/>
                    </a:lnR>
                    <a:lnT>
                      <a:noFill/>
                    </a:lnT>
                    <a:lnB>
                      <a:noFill/>
                    </a:lnB>
                  </a:tcPr>
                </a:tc>
                <a:tc>
                  <a:txBody>
                    <a:bodyPr/>
                    <a:lstStyle/>
                    <a:p>
                      <a:pPr algn="r" fontAlgn="b"/>
                      <a:endParaRPr lang="en-US" sz="1200" b="0" i="0" u="none" strike="noStrike">
                        <a:solidFill>
                          <a:srgbClr val="000000"/>
                        </a:solidFill>
                        <a:effectLst/>
                        <a:latin typeface="Arial_"/>
                      </a:endParaRPr>
                    </a:p>
                  </a:txBody>
                  <a:tcPr marL="8665" marR="8665" marT="8665" marB="0" anchor="b">
                    <a:lnL>
                      <a:noFill/>
                    </a:lnL>
                    <a:lnR>
                      <a:noFill/>
                    </a:lnR>
                    <a:lnT>
                      <a:noFill/>
                    </a:lnT>
                    <a:lnB>
                      <a:noFill/>
                    </a:lnB>
                  </a:tcPr>
                </a:tc>
                <a:tc>
                  <a:txBody>
                    <a:bodyPr/>
                    <a:lstStyle/>
                    <a:p>
                      <a:pPr algn="r" fontAlgn="b"/>
                      <a:endParaRPr lang="en-US" sz="1200" b="0" i="0" u="none" strike="noStrike">
                        <a:solidFill>
                          <a:srgbClr val="000000"/>
                        </a:solidFill>
                        <a:effectLst/>
                        <a:latin typeface="Arial_"/>
                      </a:endParaRPr>
                    </a:p>
                  </a:txBody>
                  <a:tcPr marL="8665" marR="8665" marT="8665" marB="0" anchor="b">
                    <a:lnL>
                      <a:noFill/>
                    </a:lnL>
                    <a:lnR>
                      <a:noFill/>
                    </a:lnR>
                    <a:lnT>
                      <a:noFill/>
                    </a:lnT>
                    <a:lnB>
                      <a:noFill/>
                    </a:lnB>
                  </a:tcPr>
                </a:tc>
                <a:tc>
                  <a:txBody>
                    <a:bodyPr/>
                    <a:lstStyle/>
                    <a:p>
                      <a:pPr algn="r" fontAlgn="b"/>
                      <a:endParaRPr lang="en-US" sz="1200" b="0" i="0" u="none" strike="noStrike">
                        <a:solidFill>
                          <a:srgbClr val="000000"/>
                        </a:solidFill>
                        <a:effectLst/>
                        <a:latin typeface="Arial_"/>
                      </a:endParaRPr>
                    </a:p>
                  </a:txBody>
                  <a:tcPr marL="8665" marR="8665" marT="8665" marB="0" anchor="b">
                    <a:lnL>
                      <a:noFill/>
                    </a:lnL>
                    <a:lnR>
                      <a:noFill/>
                    </a:lnR>
                    <a:lnT>
                      <a:noFill/>
                    </a:lnT>
                    <a:lnB>
                      <a:noFill/>
                    </a:lnB>
                  </a:tcPr>
                </a:tc>
                <a:tc>
                  <a:txBody>
                    <a:bodyPr/>
                    <a:lstStyle/>
                    <a:p>
                      <a:pPr algn="r" fontAlgn="b"/>
                      <a:r>
                        <a:rPr lang="en-US" sz="1200" b="0" i="0" u="none" strike="noStrike">
                          <a:solidFill>
                            <a:srgbClr val="0000FF"/>
                          </a:solidFill>
                          <a:effectLst/>
                          <a:latin typeface="Arial_"/>
                        </a:rPr>
                        <a:t> </a:t>
                      </a:r>
                    </a:p>
                  </a:txBody>
                  <a:tcPr marL="8665" marR="8665" marT="8665" marB="0" anchor="b">
                    <a:lnL>
                      <a:noFill/>
                    </a:lnL>
                    <a:lnR w="12700" cap="flat" cmpd="sng" algn="ctr">
                      <a:solidFill>
                        <a:srgbClr val="000000"/>
                      </a:solidFill>
                      <a:prstDash val="solid"/>
                      <a:round/>
                      <a:headEnd type="none" w="med" len="med"/>
                      <a:tailEnd type="none" w="med" len="med"/>
                    </a:lnR>
                    <a:lnT>
                      <a:noFill/>
                    </a:lnT>
                    <a:lnB>
                      <a:noFill/>
                    </a:lnB>
                  </a:tcPr>
                </a:tc>
              </a:tr>
              <a:tr h="388189">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Advertising</a:t>
                      </a:r>
                    </a:p>
                  </a:txBody>
                  <a:tcPr marL="8665" marR="8665" marT="866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200" b="0" i="0" u="none" strike="noStrike" dirty="0">
                          <a:solidFill>
                            <a:srgbClr val="000000"/>
                          </a:solidFill>
                          <a:effectLst/>
                          <a:latin typeface="Arial_"/>
                        </a:rPr>
                        <a:t>$21,130</a:t>
                      </a:r>
                    </a:p>
                  </a:txBody>
                  <a:tcPr marL="8665" marR="8665" marT="8665" marB="0" anchor="b">
                    <a:lnL>
                      <a:noFill/>
                    </a:lnL>
                    <a:lnR>
                      <a:noFill/>
                    </a:lnR>
                    <a:lnT>
                      <a:noFill/>
                    </a:lnT>
                    <a:lnB>
                      <a:noFill/>
                    </a:lnB>
                  </a:tcPr>
                </a:tc>
                <a:tc>
                  <a:txBody>
                    <a:bodyPr/>
                    <a:lstStyle/>
                    <a:p>
                      <a:pPr algn="r" fontAlgn="b"/>
                      <a:r>
                        <a:rPr lang="en-US" sz="1200" b="0" i="0" u="none" strike="noStrike">
                          <a:solidFill>
                            <a:srgbClr val="000000"/>
                          </a:solidFill>
                          <a:effectLst/>
                          <a:latin typeface="Arial_"/>
                        </a:rPr>
                        <a:t>$20,563</a:t>
                      </a:r>
                    </a:p>
                  </a:txBody>
                  <a:tcPr marL="8665" marR="8665" marT="8665" marB="0" anchor="b">
                    <a:lnL>
                      <a:noFill/>
                    </a:lnL>
                    <a:lnR>
                      <a:noFill/>
                    </a:lnR>
                    <a:lnT>
                      <a:noFill/>
                    </a:lnT>
                    <a:lnB>
                      <a:noFill/>
                    </a:lnB>
                  </a:tcPr>
                </a:tc>
                <a:tc>
                  <a:txBody>
                    <a:bodyPr/>
                    <a:lstStyle/>
                    <a:p>
                      <a:pPr algn="r" fontAlgn="b"/>
                      <a:r>
                        <a:rPr lang="en-US" sz="1200" b="0" i="0" u="none" strike="noStrike">
                          <a:solidFill>
                            <a:srgbClr val="000000"/>
                          </a:solidFill>
                          <a:effectLst/>
                          <a:latin typeface="Arial_"/>
                        </a:rPr>
                        <a:t>$18,796</a:t>
                      </a:r>
                    </a:p>
                  </a:txBody>
                  <a:tcPr marL="8665" marR="8665" marT="8665" marB="0" anchor="b">
                    <a:lnL>
                      <a:noFill/>
                    </a:lnL>
                    <a:lnR>
                      <a:noFill/>
                    </a:lnR>
                    <a:lnT>
                      <a:noFill/>
                    </a:lnT>
                    <a:lnB>
                      <a:noFill/>
                    </a:lnB>
                  </a:tcPr>
                </a:tc>
                <a:tc>
                  <a:txBody>
                    <a:bodyPr/>
                    <a:lstStyle/>
                    <a:p>
                      <a:pPr algn="r" fontAlgn="b"/>
                      <a:r>
                        <a:rPr lang="en-US" sz="1200" b="0" i="0" u="none" strike="noStrike">
                          <a:solidFill>
                            <a:srgbClr val="000000"/>
                          </a:solidFill>
                          <a:effectLst/>
                          <a:latin typeface="Arial_"/>
                        </a:rPr>
                        <a:t>$19,563</a:t>
                      </a:r>
                    </a:p>
                  </a:txBody>
                  <a:tcPr marL="8665" marR="8665" marT="8665" marB="0" anchor="b">
                    <a:lnL>
                      <a:noFill/>
                    </a:lnL>
                    <a:lnR>
                      <a:noFill/>
                    </a:lnR>
                    <a:lnT>
                      <a:noFill/>
                    </a:lnT>
                    <a:lnB>
                      <a:noFill/>
                    </a:lnB>
                  </a:tcPr>
                </a:tc>
                <a:tc>
                  <a:txBody>
                    <a:bodyPr/>
                    <a:lstStyle/>
                    <a:p>
                      <a:pPr algn="r" fontAlgn="b"/>
                      <a:r>
                        <a:rPr lang="en-US" sz="1200" b="0" i="0" u="none" strike="noStrike">
                          <a:solidFill>
                            <a:srgbClr val="000000"/>
                          </a:solidFill>
                          <a:effectLst/>
                          <a:latin typeface="Arial_"/>
                        </a:rPr>
                        <a:t>$21,113</a:t>
                      </a:r>
                    </a:p>
                  </a:txBody>
                  <a:tcPr marL="8665" marR="8665" marT="8665" marB="0" anchor="b">
                    <a:lnL>
                      <a:noFill/>
                    </a:lnL>
                    <a:lnR w="12700" cap="flat" cmpd="sng" algn="ctr">
                      <a:solidFill>
                        <a:srgbClr val="000000"/>
                      </a:solidFill>
                      <a:prstDash val="solid"/>
                      <a:round/>
                      <a:headEnd type="none" w="med" len="med"/>
                      <a:tailEnd type="none" w="med" len="med"/>
                    </a:lnR>
                    <a:lnT>
                      <a:noFill/>
                    </a:lnT>
                    <a:lnB>
                      <a:noFill/>
                    </a:lnB>
                  </a:tcPr>
                </a:tc>
              </a:tr>
              <a:tr h="388189">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Other Gaming</a:t>
                      </a:r>
                    </a:p>
                  </a:txBody>
                  <a:tcPr marL="8665" marR="8665" marT="866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200" b="0" i="0" u="none" strike="noStrike" dirty="0">
                          <a:solidFill>
                            <a:srgbClr val="000000"/>
                          </a:solidFill>
                          <a:effectLst/>
                          <a:latin typeface="Arial_"/>
                        </a:rPr>
                        <a:t>         18,874 </a:t>
                      </a:r>
                    </a:p>
                  </a:txBody>
                  <a:tcPr marL="8665" marR="8665" marT="866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Arial_"/>
                        </a:rPr>
                        <a:t>         19,164 </a:t>
                      </a:r>
                    </a:p>
                  </a:txBody>
                  <a:tcPr marL="8665" marR="8665" marT="866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Arial_"/>
                        </a:rPr>
                        <a:t>         19,270 </a:t>
                      </a:r>
                    </a:p>
                  </a:txBody>
                  <a:tcPr marL="8665" marR="8665" marT="866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Arial_"/>
                        </a:rPr>
                        <a:t>         21,133 </a:t>
                      </a:r>
                    </a:p>
                  </a:txBody>
                  <a:tcPr marL="8665" marR="8665" marT="866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Arial_"/>
                        </a:rPr>
                        <a:t>              18,222 </a:t>
                      </a:r>
                    </a:p>
                  </a:txBody>
                  <a:tcPr marL="8665" marR="8665" marT="866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434772">
                <a:tc>
                  <a:txBody>
                    <a:bodyPr/>
                    <a:lstStyle/>
                    <a:p>
                      <a:pPr algn="l" fontAlgn="b"/>
                      <a:r>
                        <a:rPr lang="en-US" sz="1200" b="1" i="0" u="none" strike="noStrike" dirty="0">
                          <a:solidFill>
                            <a:srgbClr val="000000"/>
                          </a:solidFill>
                          <a:effectLst/>
                          <a:latin typeface="Arial" panose="020B0604020202020204" pitchFamily="34" charset="0"/>
                          <a:cs typeface="Arial" panose="020B0604020202020204" pitchFamily="34" charset="0"/>
                        </a:rPr>
                        <a:t>TOTAL MARKETING EXPENSE</a:t>
                      </a:r>
                    </a:p>
                  </a:txBody>
                  <a:tcPr marL="8665" marR="8665" marT="866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200" b="1" i="0" u="none" strike="noStrike" dirty="0">
                          <a:solidFill>
                            <a:srgbClr val="000000"/>
                          </a:solidFill>
                          <a:effectLst/>
                          <a:latin typeface="Arial_"/>
                        </a:rPr>
                        <a:t>$40,004 </a:t>
                      </a:r>
                    </a:p>
                  </a:txBody>
                  <a:tcPr marL="8665" marR="8665" marT="866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Arial_"/>
                        </a:rPr>
                        <a:t>$39,727 </a:t>
                      </a:r>
                    </a:p>
                  </a:txBody>
                  <a:tcPr marL="8665" marR="8665" marT="866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Arial_"/>
                        </a:rPr>
                        <a:t>$38,066 </a:t>
                      </a:r>
                    </a:p>
                  </a:txBody>
                  <a:tcPr marL="8665" marR="8665" marT="866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dirty="0">
                          <a:solidFill>
                            <a:srgbClr val="000000"/>
                          </a:solidFill>
                          <a:effectLst/>
                          <a:latin typeface="Arial_"/>
                        </a:rPr>
                        <a:t>$40,696 </a:t>
                      </a:r>
                    </a:p>
                  </a:txBody>
                  <a:tcPr marL="8665" marR="8665" marT="866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1" i="0" u="none" strike="noStrike">
                          <a:solidFill>
                            <a:srgbClr val="000000"/>
                          </a:solidFill>
                          <a:effectLst/>
                          <a:latin typeface="Arial_"/>
                        </a:rPr>
                        <a:t>$39,335 </a:t>
                      </a:r>
                    </a:p>
                  </a:txBody>
                  <a:tcPr marL="8665" marR="8665" marT="866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450299">
                <a:tc>
                  <a:txBody>
                    <a:bodyPr/>
                    <a:lstStyle/>
                    <a:p>
                      <a:pPr algn="l" fontAlgn="b"/>
                      <a:r>
                        <a:rPr lang="en-US" sz="1200" b="1" i="0" u="none" strike="noStrike" dirty="0">
                          <a:solidFill>
                            <a:srgbClr val="000000"/>
                          </a:solidFill>
                          <a:effectLst/>
                          <a:latin typeface="Arial" panose="020B0604020202020204" pitchFamily="34" charset="0"/>
                          <a:cs typeface="Arial" panose="020B0604020202020204" pitchFamily="34" charset="0"/>
                        </a:rPr>
                        <a:t> </a:t>
                      </a:r>
                    </a:p>
                  </a:txBody>
                  <a:tcPr marL="8665" marR="8665" marT="866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200" b="1" i="0" u="dbl" strike="noStrike" dirty="0">
                        <a:solidFill>
                          <a:srgbClr val="000000"/>
                        </a:solidFill>
                        <a:effectLst/>
                        <a:latin typeface="Arial_"/>
                      </a:endParaRPr>
                    </a:p>
                  </a:txBody>
                  <a:tcPr marL="8665" marR="8665" marT="866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200" b="1" i="0" u="dbl" strike="noStrike" dirty="0">
                        <a:solidFill>
                          <a:srgbClr val="000000"/>
                        </a:solidFill>
                        <a:effectLst/>
                        <a:latin typeface="Arial_"/>
                      </a:endParaRPr>
                    </a:p>
                  </a:txBody>
                  <a:tcPr marL="8665" marR="8665" marT="866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200" b="1" i="0" u="dbl" strike="noStrike">
                        <a:solidFill>
                          <a:srgbClr val="000000"/>
                        </a:solidFill>
                        <a:effectLst/>
                        <a:latin typeface="Arial_"/>
                      </a:endParaRPr>
                    </a:p>
                  </a:txBody>
                  <a:tcPr marL="8665" marR="8665" marT="866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200" b="1" i="0" u="dbl" strike="noStrike">
                        <a:solidFill>
                          <a:srgbClr val="000000"/>
                        </a:solidFill>
                        <a:effectLst/>
                        <a:latin typeface="Arial_"/>
                      </a:endParaRPr>
                    </a:p>
                  </a:txBody>
                  <a:tcPr marL="8665" marR="8665" marT="866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200" b="1" i="0" u="sng" strike="noStrike">
                          <a:solidFill>
                            <a:srgbClr val="000000"/>
                          </a:solidFill>
                          <a:effectLst/>
                          <a:latin typeface="Arial_"/>
                        </a:rPr>
                        <a:t> </a:t>
                      </a:r>
                      <a:endParaRPr lang="en-US" sz="1200" b="1" i="0" u="dbl" strike="noStrike">
                        <a:solidFill>
                          <a:srgbClr val="000000"/>
                        </a:solidFill>
                        <a:effectLst/>
                        <a:latin typeface="Arial_"/>
                      </a:endParaRPr>
                    </a:p>
                  </a:txBody>
                  <a:tcPr marL="8665" marR="8665" marT="866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388189">
                <a:tc>
                  <a:txBody>
                    <a:bodyPr/>
                    <a:lstStyle/>
                    <a:p>
                      <a:pPr algn="l" fontAlgn="b"/>
                      <a:r>
                        <a:rPr lang="en-US" sz="1200" b="0" i="1" u="none" strike="noStrike" dirty="0">
                          <a:solidFill>
                            <a:srgbClr val="000000"/>
                          </a:solidFill>
                          <a:effectLst/>
                          <a:latin typeface="Arial" panose="020B0604020202020204" pitchFamily="34" charset="0"/>
                          <a:cs typeface="Arial" panose="020B0604020202020204" pitchFamily="34" charset="0"/>
                        </a:rPr>
                        <a:t>Total % of Revenue</a:t>
                      </a:r>
                    </a:p>
                  </a:txBody>
                  <a:tcPr marL="8665" marR="8665" marT="866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US" sz="1200" b="0" i="0" u="none" strike="noStrike">
                          <a:solidFill>
                            <a:srgbClr val="000000"/>
                          </a:solidFill>
                          <a:effectLst/>
                          <a:latin typeface="Arial_"/>
                        </a:rPr>
                        <a:t>1.20%</a:t>
                      </a:r>
                    </a:p>
                  </a:txBody>
                  <a:tcPr marL="8665" marR="8665" marT="8665" marB="0" anchor="b">
                    <a:lnL>
                      <a:noFill/>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US" sz="1200" b="0" i="0" u="none" strike="noStrike" dirty="0">
                          <a:solidFill>
                            <a:srgbClr val="000000"/>
                          </a:solidFill>
                          <a:effectLst/>
                          <a:latin typeface="Arial_"/>
                        </a:rPr>
                        <a:t>1.11%</a:t>
                      </a:r>
                    </a:p>
                  </a:txBody>
                  <a:tcPr marL="8665" marR="8665" marT="8665" marB="0" anchor="b">
                    <a:lnL>
                      <a:noFill/>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US" sz="1200" b="0" i="0" u="none" strike="noStrike">
                          <a:solidFill>
                            <a:srgbClr val="000000"/>
                          </a:solidFill>
                          <a:effectLst/>
                          <a:latin typeface="Arial_"/>
                        </a:rPr>
                        <a:t>1.05%</a:t>
                      </a:r>
                    </a:p>
                  </a:txBody>
                  <a:tcPr marL="8665" marR="8665" marT="8665" marB="0" anchor="b">
                    <a:lnL>
                      <a:noFill/>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US" sz="1200" b="0" i="0" u="none" strike="noStrike">
                          <a:solidFill>
                            <a:srgbClr val="000000"/>
                          </a:solidFill>
                          <a:effectLst/>
                          <a:latin typeface="Arial_"/>
                        </a:rPr>
                        <a:t>1.09%</a:t>
                      </a:r>
                    </a:p>
                  </a:txBody>
                  <a:tcPr marL="8665" marR="8665" marT="8665" marB="0" anchor="b">
                    <a:lnL>
                      <a:noFill/>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US" sz="1200" b="0" i="0" u="none" strike="noStrike" dirty="0">
                          <a:solidFill>
                            <a:srgbClr val="000000"/>
                          </a:solidFill>
                          <a:effectLst/>
                          <a:latin typeface="Arial_"/>
                        </a:rPr>
                        <a:t>1.01%</a:t>
                      </a:r>
                    </a:p>
                  </a:txBody>
                  <a:tcPr marL="8665" marR="8665" marT="866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r>
              <a:tr h="403716">
                <a:tc>
                  <a:txBody>
                    <a:bodyPr/>
                    <a:lstStyle/>
                    <a:p>
                      <a:pPr algn="l" fontAlgn="b"/>
                      <a:r>
                        <a:rPr lang="en-US" sz="1200" b="0" i="1" u="none" strike="noStrike" dirty="0">
                          <a:solidFill>
                            <a:srgbClr val="000000"/>
                          </a:solidFill>
                          <a:effectLst/>
                          <a:latin typeface="Arial" panose="020B0604020202020204" pitchFamily="34" charset="0"/>
                          <a:cs typeface="Arial" panose="020B0604020202020204" pitchFamily="34" charset="0"/>
                        </a:rPr>
                        <a:t>ROI</a:t>
                      </a:r>
                    </a:p>
                  </a:txBody>
                  <a:tcPr marL="8665" marR="8665" marT="866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Arial_"/>
                        </a:rPr>
                        <a:t>$21.15 </a:t>
                      </a:r>
                    </a:p>
                  </a:txBody>
                  <a:tcPr marL="8665" marR="8665" marT="8665"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Arial_"/>
                        </a:rPr>
                        <a:t>$22.69 </a:t>
                      </a:r>
                    </a:p>
                  </a:txBody>
                  <a:tcPr marL="8665" marR="8665" marT="8665"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Arial_"/>
                        </a:rPr>
                        <a:t>$24.36 </a:t>
                      </a:r>
                    </a:p>
                  </a:txBody>
                  <a:tcPr marL="8665" marR="8665" marT="8665"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Arial_"/>
                        </a:rPr>
                        <a:t>$23.10 </a:t>
                      </a:r>
                    </a:p>
                  </a:txBody>
                  <a:tcPr marL="8665" marR="8665" marT="8665"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Arial_"/>
                        </a:rPr>
                        <a:t>$24.65 </a:t>
                      </a:r>
                    </a:p>
                  </a:txBody>
                  <a:tcPr marL="8665" marR="8665" marT="866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2956571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36</a:t>
            </a:fld>
            <a:endParaRPr lang="en-US" sz="1200" dirty="0"/>
          </a:p>
        </p:txBody>
      </p:sp>
      <p:graphicFrame>
        <p:nvGraphicFramePr>
          <p:cNvPr id="5" name="Chart 4"/>
          <p:cNvGraphicFramePr>
            <a:graphicFrameLocks/>
          </p:cNvGraphicFramePr>
          <p:nvPr>
            <p:extLst>
              <p:ext uri="{D42A27DB-BD31-4B8C-83A1-F6EECF244321}">
                <p14:modId xmlns:p14="http://schemas.microsoft.com/office/powerpoint/2010/main" val="2498612638"/>
              </p:ext>
            </p:extLst>
          </p:nvPr>
        </p:nvGraphicFramePr>
        <p:xfrm>
          <a:off x="914400" y="1347786"/>
          <a:ext cx="7239000" cy="5205413"/>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7" name="Rectangle 6"/>
          <p:cNvSpPr txBox="1">
            <a:spLocks noChangeArrowheads="1"/>
          </p:cNvSpPr>
          <p:nvPr/>
        </p:nvSpPr>
        <p:spPr>
          <a:xfrm>
            <a:off x="533400" y="304800"/>
            <a:ext cx="8458200" cy="990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solidFill>
                  <a:srgbClr val="FF6600"/>
                </a:solidFill>
                <a:latin typeface="Arial_"/>
                <a:cs typeface="Arial_"/>
              </a:rPr>
              <a:t>GLC Distribution of Net Revenues </a:t>
            </a:r>
          </a:p>
          <a:p>
            <a:pPr algn="l"/>
            <a:r>
              <a:rPr lang="en-US" sz="2800" b="1" dirty="0" smtClean="0">
                <a:solidFill>
                  <a:srgbClr val="FF6600"/>
                </a:solidFill>
                <a:latin typeface="Arial_"/>
                <a:cs typeface="Arial_"/>
              </a:rPr>
              <a:t>- Traditional Lottery</a:t>
            </a:r>
          </a:p>
        </p:txBody>
      </p:sp>
      <p:cxnSp>
        <p:nvCxnSpPr>
          <p:cNvPr id="8" name="Straight Connector 7"/>
          <p:cNvCxnSpPr/>
          <p:nvPr/>
        </p:nvCxnSpPr>
        <p:spPr>
          <a:xfrm>
            <a:off x="685800" y="12954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80352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600200"/>
            <a:ext cx="6781800" cy="4724400"/>
          </a:xfrm>
        </p:spPr>
        <p:txBody>
          <a:bodyPr/>
          <a:lstStyle/>
          <a:p>
            <a:r>
              <a:rPr lang="en-US" dirty="0" smtClean="0"/>
              <a:t>By game</a:t>
            </a:r>
          </a:p>
          <a:p>
            <a:r>
              <a:rPr lang="en-US" dirty="0" smtClean="0"/>
              <a:t>By price </a:t>
            </a:r>
            <a:r>
              <a:rPr lang="en-US" dirty="0"/>
              <a:t>p</a:t>
            </a:r>
            <a:r>
              <a:rPr lang="en-US" dirty="0" smtClean="0"/>
              <a:t>oint</a:t>
            </a:r>
          </a:p>
          <a:p>
            <a:r>
              <a:rPr lang="en-US" dirty="0" smtClean="0"/>
              <a:t>Based on historical trends</a:t>
            </a:r>
          </a:p>
          <a:p>
            <a:r>
              <a:rPr lang="en-US" dirty="0" smtClean="0"/>
              <a:t>Incorporating strategic initiatives</a:t>
            </a:r>
          </a:p>
          <a:p>
            <a:r>
              <a:rPr lang="en-US" dirty="0" smtClean="0"/>
              <a:t>New game launches and matrix changes</a:t>
            </a:r>
          </a:p>
        </p:txBody>
      </p:sp>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37</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6"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How We Forecast Annually</a:t>
            </a:r>
            <a:endParaRPr lang="en-US" sz="3200" b="1" dirty="0">
              <a:solidFill>
                <a:srgbClr val="FF6600"/>
              </a:solidFill>
              <a:latin typeface="Arial_"/>
              <a:cs typeface="Arial_"/>
            </a:endParaRPr>
          </a:p>
        </p:txBody>
      </p:sp>
      <p:cxnSp>
        <p:nvCxnSpPr>
          <p:cNvPr id="7" name="Straight Connector 6"/>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30976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p:cNvSpPr/>
          <p:nvPr/>
        </p:nvSpPr>
        <p:spPr bwMode="auto">
          <a:xfrm>
            <a:off x="1219200" y="4038600"/>
            <a:ext cx="7010400" cy="609600"/>
          </a:xfrm>
          <a:prstGeom prst="rect">
            <a:avLst/>
          </a:prstGeom>
          <a:solidFill>
            <a:schemeClr val="tx2">
              <a:lumMod val="20000"/>
              <a:lumOff val="80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219200" y="2895600"/>
            <a:ext cx="7010400" cy="609600"/>
          </a:xfrm>
          <a:prstGeom prst="rect">
            <a:avLst/>
          </a:prstGeom>
          <a:solidFill>
            <a:schemeClr val="tx2">
              <a:lumMod val="20000"/>
              <a:lumOff val="80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38</a:t>
            </a:fld>
            <a:endParaRPr lang="en-US" sz="1200" dirty="0"/>
          </a:p>
        </p:txBody>
      </p:sp>
      <p:pic>
        <p:nvPicPr>
          <p:cNvPr id="7" name="Picture 6" descr="GA Lottery Logo_4c_proc_keyline.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8"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Historical Profit Growth</a:t>
            </a:r>
            <a:endParaRPr lang="en-US" sz="3200" b="1" dirty="0">
              <a:solidFill>
                <a:srgbClr val="FF6600"/>
              </a:solidFill>
              <a:latin typeface="Arial_"/>
              <a:cs typeface="Arial_"/>
            </a:endParaRPr>
          </a:p>
        </p:txBody>
      </p:sp>
      <p:cxnSp>
        <p:nvCxnSpPr>
          <p:cNvPr id="9" name="Straight Connector 8"/>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4" name="Object 3"/>
          <p:cNvGraphicFramePr>
            <a:graphicFrameLocks noChangeAspect="1"/>
          </p:cNvGraphicFramePr>
          <p:nvPr>
            <p:extLst>
              <p:ext uri="{D42A27DB-BD31-4B8C-83A1-F6EECF244321}">
                <p14:modId xmlns:p14="http://schemas.microsoft.com/office/powerpoint/2010/main" val="3866072110"/>
              </p:ext>
            </p:extLst>
          </p:nvPr>
        </p:nvGraphicFramePr>
        <p:xfrm>
          <a:off x="1086625" y="2057400"/>
          <a:ext cx="7371575" cy="3352800"/>
        </p:xfrm>
        <a:graphic>
          <a:graphicData uri="http://schemas.openxmlformats.org/presentationml/2006/ole">
            <mc:AlternateContent xmlns:mc="http://schemas.openxmlformats.org/markup-compatibility/2006">
              <mc:Choice xmlns:v="urn:schemas-microsoft-com:vml" Requires="v">
                <p:oleObj spid="_x0000_s52266" name="Worksheet" r:id="rId5" imgW="6629361" imgH="2876576" progId="Excel.Sheet.12">
                  <p:embed/>
                </p:oleObj>
              </mc:Choice>
              <mc:Fallback>
                <p:oleObj name="Worksheet" r:id="rId5" imgW="6629361" imgH="2876576" progId="Excel.Sheet.12">
                  <p:embed/>
                  <p:pic>
                    <p:nvPicPr>
                      <p:cNvPr id="0" name=""/>
                      <p:cNvPicPr/>
                      <p:nvPr/>
                    </p:nvPicPr>
                    <p:blipFill>
                      <a:blip r:embed="rId6"/>
                      <a:stretch>
                        <a:fillRect/>
                      </a:stretch>
                    </p:blipFill>
                    <p:spPr>
                      <a:xfrm>
                        <a:off x="1086625" y="2057400"/>
                        <a:ext cx="7371575" cy="3352800"/>
                      </a:xfrm>
                      <a:prstGeom prst="rect">
                        <a:avLst/>
                      </a:prstGeom>
                    </p:spPr>
                  </p:pic>
                </p:oleObj>
              </mc:Fallback>
            </mc:AlternateContent>
          </a:graphicData>
        </a:graphic>
      </p:graphicFrame>
    </p:spTree>
    <p:extLst>
      <p:ext uri="{BB962C8B-B14F-4D97-AF65-F5344CB8AC3E}">
        <p14:creationId xmlns:p14="http://schemas.microsoft.com/office/powerpoint/2010/main" val="254039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524000"/>
            <a:ext cx="6781800" cy="4724400"/>
          </a:xfrm>
        </p:spPr>
        <p:txBody>
          <a:bodyPr/>
          <a:lstStyle/>
          <a:p>
            <a:r>
              <a:rPr lang="en-US" sz="2400" dirty="0" smtClean="0"/>
              <a:t>Stabilize and grow draw games</a:t>
            </a:r>
          </a:p>
          <a:p>
            <a:r>
              <a:rPr lang="en-US" sz="2400" dirty="0"/>
              <a:t>Focus on quality distribution and inventory optimization</a:t>
            </a:r>
          </a:p>
          <a:p>
            <a:r>
              <a:rPr lang="en-US" sz="2400" dirty="0"/>
              <a:t>Expand corporate business development, especially non-traditional locations</a:t>
            </a:r>
          </a:p>
          <a:p>
            <a:r>
              <a:rPr lang="en-US" sz="2400" dirty="0" smtClean="0"/>
              <a:t>Deploy mobile sales channel</a:t>
            </a:r>
          </a:p>
          <a:p>
            <a:r>
              <a:rPr lang="en-US" sz="2400" dirty="0" smtClean="0"/>
              <a:t>Achieve operational efficiencies</a:t>
            </a:r>
            <a:endParaRPr lang="en-US" sz="2400" dirty="0"/>
          </a:p>
        </p:txBody>
      </p:sp>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39</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6"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Our Strategic Focus</a:t>
            </a:r>
            <a:endParaRPr lang="en-US" sz="3200" b="1" dirty="0">
              <a:solidFill>
                <a:srgbClr val="FF6600"/>
              </a:solidFill>
              <a:latin typeface="Arial_"/>
              <a:cs typeface="Arial_"/>
            </a:endParaRPr>
          </a:p>
        </p:txBody>
      </p:sp>
      <p:cxnSp>
        <p:nvCxnSpPr>
          <p:cNvPr id="7" name="Straight Connector 6"/>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07861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F12A5BE-8464-41E6-AC09-3E4AF53FBB52}" type="slidenum">
              <a:rPr lang="en-US" sz="1200" smtClean="0"/>
              <a:pPr>
                <a:defRPr/>
              </a:pPr>
              <a:t>40</a:t>
            </a:fld>
            <a:endParaRPr lang="en-US" sz="1200" dirty="0"/>
          </a:p>
        </p:txBody>
      </p:sp>
      <p:sp>
        <p:nvSpPr>
          <p:cNvPr id="8"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GLC Traditional Lottery Projected Profits</a:t>
            </a:r>
            <a:endParaRPr lang="en-US" sz="3200" b="1" dirty="0">
              <a:solidFill>
                <a:srgbClr val="FF6600"/>
              </a:solidFill>
              <a:latin typeface="Arial_"/>
              <a:cs typeface="Arial_"/>
            </a:endParaRPr>
          </a:p>
        </p:txBody>
      </p:sp>
      <p:cxnSp>
        <p:nvCxnSpPr>
          <p:cNvPr id="9" name="Straight Connector 8"/>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11" name="Chart 10"/>
          <p:cNvGraphicFramePr>
            <a:graphicFrameLocks/>
          </p:cNvGraphicFramePr>
          <p:nvPr>
            <p:extLst>
              <p:ext uri="{D42A27DB-BD31-4B8C-83A1-F6EECF244321}">
                <p14:modId xmlns:p14="http://schemas.microsoft.com/office/powerpoint/2010/main" val="2980135336"/>
              </p:ext>
            </p:extLst>
          </p:nvPr>
        </p:nvGraphicFramePr>
        <p:xfrm>
          <a:off x="838200" y="1157287"/>
          <a:ext cx="7467599" cy="516731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685800" y="1170801"/>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a:t>
            </a:r>
            <a:r>
              <a:rPr lang="en-US" sz="1200" b="1" dirty="0" smtClean="0">
                <a:solidFill>
                  <a:srgbClr val="000000"/>
                </a:solidFill>
                <a:latin typeface="Calibri" panose="020F0502020204030204" pitchFamily="34" charset="0"/>
              </a:rPr>
              <a:t>Millions)</a:t>
            </a:r>
            <a:endParaRPr lang="en-US" sz="1200" b="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87175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41</a:t>
            </a:fld>
            <a:endParaRPr lang="en-US" sz="1200" dirty="0"/>
          </a:p>
        </p:txBody>
      </p:sp>
      <p:sp>
        <p:nvSpPr>
          <p:cNvPr id="6" name="Rectangle 6"/>
          <p:cNvSpPr txBox="1">
            <a:spLocks noChangeArrowheads="1"/>
          </p:cNvSpPr>
          <p:nvPr/>
        </p:nvSpPr>
        <p:spPr>
          <a:xfrm>
            <a:off x="533400" y="304800"/>
            <a:ext cx="8458200" cy="990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solidFill>
                  <a:srgbClr val="FF6600"/>
                </a:solidFill>
                <a:latin typeface="Arial_"/>
                <a:cs typeface="Arial_"/>
              </a:rPr>
              <a:t>Coin Operated Amusement Machine (COAM) Origination</a:t>
            </a:r>
          </a:p>
        </p:txBody>
      </p:sp>
      <p:cxnSp>
        <p:nvCxnSpPr>
          <p:cNvPr id="8" name="Straight Connector 7"/>
          <p:cNvCxnSpPr/>
          <p:nvPr/>
        </p:nvCxnSpPr>
        <p:spPr>
          <a:xfrm>
            <a:off x="685800" y="14478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p:cNvSpPr>
            <a:spLocks noGrp="1"/>
          </p:cNvSpPr>
          <p:nvPr>
            <p:ph idx="1"/>
          </p:nvPr>
        </p:nvSpPr>
        <p:spPr>
          <a:xfrm>
            <a:off x="533400" y="1600200"/>
            <a:ext cx="8305800" cy="4495800"/>
          </a:xfrm>
        </p:spPr>
        <p:txBody>
          <a:bodyPr/>
          <a:lstStyle/>
          <a:p>
            <a:pPr marL="0" indent="0">
              <a:buNone/>
            </a:pPr>
            <a:r>
              <a:rPr lang="en-US" u="sng" dirty="0" smtClean="0"/>
              <a:t>HB 487</a:t>
            </a:r>
          </a:p>
          <a:p>
            <a:pPr lvl="1"/>
            <a:r>
              <a:rPr lang="en-US" sz="2000" dirty="0" smtClean="0"/>
              <a:t>Signed by Governor Deal on April 10, 2013.</a:t>
            </a:r>
          </a:p>
          <a:p>
            <a:pPr lvl="1"/>
            <a:r>
              <a:rPr lang="en-US" sz="2000" dirty="0" smtClean="0"/>
              <a:t>Transferred COAM responsibilities to the Lottery</a:t>
            </a:r>
          </a:p>
          <a:p>
            <a:pPr lvl="1"/>
            <a:r>
              <a:rPr lang="en-US" sz="2000" dirty="0" smtClean="0"/>
              <a:t>Responsibilities include:</a:t>
            </a:r>
          </a:p>
          <a:p>
            <a:pPr lvl="2">
              <a:buFont typeface="Courier New" panose="02070309020205020404" pitchFamily="49" charset="0"/>
              <a:buChar char="o"/>
            </a:pPr>
            <a:r>
              <a:rPr lang="en-US" sz="2200" dirty="0" smtClean="0"/>
              <a:t>Licensure of owners and operators of Class A and B COAMs</a:t>
            </a:r>
          </a:p>
          <a:p>
            <a:pPr lvl="3">
              <a:buFont typeface="Courier New" panose="02070309020205020404" pitchFamily="49" charset="0"/>
              <a:buChar char="o"/>
            </a:pPr>
            <a:r>
              <a:rPr lang="en-US" sz="1400" u="sng" dirty="0" smtClean="0"/>
              <a:t>Class A</a:t>
            </a:r>
            <a:r>
              <a:rPr lang="en-US" sz="1400" dirty="0" smtClean="0"/>
              <a:t>- kiddie rides, arcade games, juke boxes, pool tables, claw machines</a:t>
            </a:r>
          </a:p>
          <a:p>
            <a:pPr lvl="3">
              <a:buFont typeface="Courier New" panose="02070309020205020404" pitchFamily="49" charset="0"/>
              <a:buChar char="o"/>
            </a:pPr>
            <a:r>
              <a:rPr lang="en-US" sz="1400" u="sng" dirty="0" smtClean="0"/>
              <a:t>Class B</a:t>
            </a:r>
            <a:r>
              <a:rPr lang="en-US" sz="1400" dirty="0" smtClean="0"/>
              <a:t>- line-up, match-up video games with some skill (points carry over)</a:t>
            </a:r>
          </a:p>
          <a:p>
            <a:pPr lvl="2">
              <a:buFont typeface="Courier New" panose="02070309020205020404" pitchFamily="49" charset="0"/>
              <a:buChar char="o"/>
            </a:pPr>
            <a:r>
              <a:rPr lang="en-US" sz="2000" dirty="0" smtClean="0"/>
              <a:t>Issuance of decals for COAMs</a:t>
            </a:r>
          </a:p>
          <a:p>
            <a:pPr lvl="2">
              <a:buFont typeface="Courier New" panose="02070309020205020404" pitchFamily="49" charset="0"/>
              <a:buChar char="o"/>
            </a:pPr>
            <a:r>
              <a:rPr lang="en-US" sz="2000" dirty="0" smtClean="0"/>
              <a:t>Collection of license and decal fees for COAMs</a:t>
            </a:r>
          </a:p>
          <a:p>
            <a:pPr lvl="2">
              <a:buFont typeface="Courier New" panose="02070309020205020404" pitchFamily="49" charset="0"/>
              <a:buChar char="o"/>
            </a:pPr>
            <a:r>
              <a:rPr lang="en-US" sz="2000" dirty="0" smtClean="0"/>
              <a:t>Implementation of a central accounting system</a:t>
            </a:r>
          </a:p>
          <a:p>
            <a:pPr lvl="2">
              <a:buFont typeface="Courier New" panose="02070309020205020404" pitchFamily="49" charset="0"/>
              <a:buChar char="o"/>
            </a:pPr>
            <a:r>
              <a:rPr lang="en-US" sz="2000" dirty="0" smtClean="0"/>
              <a:t>Collection of net proceeds from Class B COAMs</a:t>
            </a:r>
          </a:p>
          <a:p>
            <a:pPr lvl="2">
              <a:buFont typeface="Courier New" panose="02070309020205020404" pitchFamily="49" charset="0"/>
              <a:buChar char="o"/>
            </a:pPr>
            <a:r>
              <a:rPr lang="en-US" sz="2000" dirty="0" smtClean="0"/>
              <a:t>Compliance and Enforcement</a:t>
            </a:r>
            <a:endParaRPr lang="en-US" sz="2000" dirty="0"/>
          </a:p>
          <a:p>
            <a:pPr lvl="1"/>
            <a:endParaRPr lang="en-US" dirty="0"/>
          </a:p>
        </p:txBody>
      </p:sp>
    </p:spTree>
    <p:extLst>
      <p:ext uri="{BB962C8B-B14F-4D97-AF65-F5344CB8AC3E}">
        <p14:creationId xmlns:p14="http://schemas.microsoft.com/office/powerpoint/2010/main" val="13328461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42</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cxnSp>
        <p:nvCxnSpPr>
          <p:cNvPr id="6" name="Straight Connector 5"/>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7"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Recent COAM Legislation</a:t>
            </a:r>
            <a:endParaRPr lang="en-US" sz="3200" b="1" dirty="0">
              <a:solidFill>
                <a:srgbClr val="FF6600"/>
              </a:solidFill>
              <a:latin typeface="Arial_"/>
              <a:cs typeface="Arial_"/>
            </a:endParaRPr>
          </a:p>
        </p:txBody>
      </p:sp>
      <p:sp>
        <p:nvSpPr>
          <p:cNvPr id="10" name="Content Placeholder 2"/>
          <p:cNvSpPr>
            <a:spLocks noGrp="1"/>
          </p:cNvSpPr>
          <p:nvPr>
            <p:ph idx="1"/>
          </p:nvPr>
        </p:nvSpPr>
        <p:spPr>
          <a:xfrm>
            <a:off x="762000" y="1219200"/>
            <a:ext cx="7924800" cy="4724400"/>
          </a:xfrm>
        </p:spPr>
        <p:txBody>
          <a:bodyPr/>
          <a:lstStyle/>
          <a:p>
            <a:r>
              <a:rPr lang="en-US" u="sng" dirty="0" smtClean="0"/>
              <a:t>SB 190 </a:t>
            </a:r>
            <a:r>
              <a:rPr lang="en-US" dirty="0" smtClean="0"/>
              <a:t>- July 1, 2015</a:t>
            </a:r>
          </a:p>
          <a:p>
            <a:pPr lvl="1"/>
            <a:r>
              <a:rPr lang="en-US" sz="2400" dirty="0" smtClean="0"/>
              <a:t>Provides for licensing of manufacturers and distributors</a:t>
            </a:r>
          </a:p>
          <a:p>
            <a:pPr lvl="1"/>
            <a:r>
              <a:rPr lang="en-US" sz="2400" dirty="0" smtClean="0"/>
              <a:t>Mandates arbitration for licensee disputes</a:t>
            </a:r>
          </a:p>
          <a:p>
            <a:pPr lvl="1"/>
            <a:r>
              <a:rPr lang="en-US" sz="2400" dirty="0" smtClean="0"/>
              <a:t>Creates the ability to implement staggered licensing periods</a:t>
            </a:r>
          </a:p>
          <a:p>
            <a:pPr lvl="1"/>
            <a:r>
              <a:rPr lang="en-US" sz="2400" dirty="0" smtClean="0"/>
              <a:t>Places a cap on Master License Holders at 220 with an auction provision</a:t>
            </a:r>
          </a:p>
          <a:p>
            <a:pPr lvl="1"/>
            <a:r>
              <a:rPr lang="en-US" sz="2400" dirty="0" smtClean="0"/>
              <a:t>No more than 9 Class B COAMs in a location</a:t>
            </a:r>
          </a:p>
          <a:p>
            <a:pPr lvl="1"/>
            <a:r>
              <a:rPr lang="en-US" sz="2400" dirty="0" smtClean="0"/>
              <a:t>Increases late fee for licensing </a:t>
            </a:r>
            <a:endParaRPr lang="en-US" sz="2400" dirty="0"/>
          </a:p>
        </p:txBody>
      </p:sp>
    </p:spTree>
    <p:extLst>
      <p:ext uri="{BB962C8B-B14F-4D97-AF65-F5344CB8AC3E}">
        <p14:creationId xmlns:p14="http://schemas.microsoft.com/office/powerpoint/2010/main" val="33070970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43</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6"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COAM Update – FY 2014</a:t>
            </a:r>
            <a:endParaRPr lang="en-US" sz="3200" b="1" dirty="0">
              <a:solidFill>
                <a:srgbClr val="FF6600"/>
              </a:solidFill>
              <a:latin typeface="Arial_"/>
              <a:cs typeface="Arial_"/>
            </a:endParaRPr>
          </a:p>
        </p:txBody>
      </p:sp>
      <p:cxnSp>
        <p:nvCxnSpPr>
          <p:cNvPr id="7" name="Straight Connector 6"/>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p:cNvSpPr>
            <a:spLocks noGrp="1"/>
          </p:cNvSpPr>
          <p:nvPr>
            <p:ph idx="1"/>
          </p:nvPr>
        </p:nvSpPr>
        <p:spPr>
          <a:xfrm>
            <a:off x="457200" y="1219200"/>
            <a:ext cx="8077200" cy="5334000"/>
          </a:xfrm>
        </p:spPr>
        <p:txBody>
          <a:bodyPr/>
          <a:lstStyle/>
          <a:p>
            <a:r>
              <a:rPr lang="en-US" sz="2000" dirty="0"/>
              <a:t>Established intergovernmental agreements with GBI, DOAA and </a:t>
            </a:r>
            <a:r>
              <a:rPr lang="en-US" sz="2000" dirty="0" smtClean="0"/>
              <a:t>DOR</a:t>
            </a:r>
            <a:endParaRPr lang="en-US" sz="2000" dirty="0"/>
          </a:p>
          <a:p>
            <a:r>
              <a:rPr lang="en-US" sz="2000" dirty="0" smtClean="0"/>
              <a:t>Developed and deployed a revenue reporting system</a:t>
            </a:r>
          </a:p>
          <a:p>
            <a:r>
              <a:rPr lang="en-US" sz="2000" dirty="0" smtClean="0"/>
              <a:t>Developed licensing criteria with integrity checks</a:t>
            </a:r>
          </a:p>
          <a:p>
            <a:r>
              <a:rPr lang="en-US" sz="2000" dirty="0" smtClean="0"/>
              <a:t>Created online license applications</a:t>
            </a:r>
          </a:p>
          <a:p>
            <a:r>
              <a:rPr lang="en-US" sz="2000" dirty="0" smtClean="0"/>
              <a:t>Instituted enforceable rules and regulations</a:t>
            </a:r>
          </a:p>
          <a:p>
            <a:r>
              <a:rPr lang="en-US" sz="2000" dirty="0" smtClean="0"/>
              <a:t>Met monthly with the COAM advisory board</a:t>
            </a:r>
          </a:p>
          <a:p>
            <a:r>
              <a:rPr lang="en-US" sz="2000" dirty="0" smtClean="0"/>
              <a:t>Wrote and awarded an RFP for the centralized gaming system</a:t>
            </a:r>
          </a:p>
          <a:p>
            <a:r>
              <a:rPr lang="en-US" sz="2000" dirty="0" smtClean="0"/>
              <a:t>Staffed the COAM Division</a:t>
            </a:r>
          </a:p>
          <a:p>
            <a:r>
              <a:rPr lang="en-US" sz="2000" dirty="0" smtClean="0"/>
              <a:t>Implemented responsible gaming initiatives and doubled the transfer to DBHDD for treatment of problem gambling from $200,000 to $400,000</a:t>
            </a:r>
          </a:p>
          <a:p>
            <a:r>
              <a:rPr lang="en-US" sz="2000" dirty="0" smtClean="0"/>
              <a:t>Created an anonymous “tip line” for  consumers to report COAM fraud and abuse</a:t>
            </a:r>
          </a:p>
          <a:p>
            <a:endParaRPr lang="en-US" dirty="0"/>
          </a:p>
        </p:txBody>
      </p:sp>
    </p:spTree>
    <p:extLst>
      <p:ext uri="{BB962C8B-B14F-4D97-AF65-F5344CB8AC3E}">
        <p14:creationId xmlns:p14="http://schemas.microsoft.com/office/powerpoint/2010/main" val="28991912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229600" cy="4724400"/>
          </a:xfrm>
        </p:spPr>
        <p:txBody>
          <a:bodyPr/>
          <a:lstStyle/>
          <a:p>
            <a:r>
              <a:rPr lang="en-US" sz="2000" dirty="0"/>
              <a:t>Brought licensing and enforcement activities </a:t>
            </a:r>
            <a:r>
              <a:rPr lang="en-US" sz="2000" dirty="0" smtClean="0"/>
              <a:t>in-house</a:t>
            </a:r>
            <a:endParaRPr lang="en-US" sz="2000" dirty="0"/>
          </a:p>
          <a:p>
            <a:r>
              <a:rPr lang="en-US" sz="2000" dirty="0"/>
              <a:t>Processed 8,100 Class A and B licensees with integrity </a:t>
            </a:r>
            <a:r>
              <a:rPr lang="en-US" sz="2000" dirty="0" smtClean="0"/>
              <a:t>checks</a:t>
            </a:r>
            <a:endParaRPr lang="en-US" sz="2000" dirty="0"/>
          </a:p>
          <a:p>
            <a:r>
              <a:rPr lang="en-US" sz="2000" dirty="0"/>
              <a:t>Tested, certified, and deployed the centralized COAM gaming </a:t>
            </a:r>
            <a:r>
              <a:rPr lang="en-US" sz="2000" dirty="0" smtClean="0"/>
              <a:t>system</a:t>
            </a:r>
            <a:endParaRPr lang="en-US" sz="2000" dirty="0"/>
          </a:p>
          <a:p>
            <a:r>
              <a:rPr lang="en-US" sz="2000" dirty="0"/>
              <a:t>On-boarded over 20,000 Class B COAMs in approximately 5,000 locations throughout </a:t>
            </a:r>
            <a:r>
              <a:rPr lang="en-US" sz="2000" dirty="0" smtClean="0"/>
              <a:t>Georgia</a:t>
            </a:r>
            <a:endParaRPr lang="en-US" sz="2000" dirty="0"/>
          </a:p>
          <a:p>
            <a:r>
              <a:rPr lang="en-US" sz="2000" dirty="0"/>
              <a:t>Began conducting financial sweeps of </a:t>
            </a:r>
            <a:r>
              <a:rPr lang="en-US" sz="2000" dirty="0" smtClean="0"/>
              <a:t>retailers</a:t>
            </a:r>
            <a:endParaRPr lang="en-US" sz="2000" dirty="0"/>
          </a:p>
          <a:p>
            <a:r>
              <a:rPr lang="en-US" sz="2000" dirty="0"/>
              <a:t>Set up a hearing/arbitration </a:t>
            </a:r>
            <a:r>
              <a:rPr lang="en-US" sz="2000" dirty="0" smtClean="0"/>
              <a:t>system</a:t>
            </a:r>
            <a:endParaRPr lang="en-US" sz="2000" dirty="0"/>
          </a:p>
          <a:p>
            <a:r>
              <a:rPr lang="en-US" sz="2000" dirty="0"/>
              <a:t>Increased compliance, enforcement, and education efforts through partnerships with GBI, local law enforcement, DOAA, DOR, industry associations, and banking </a:t>
            </a:r>
            <a:r>
              <a:rPr lang="en-US" sz="2000" dirty="0" smtClean="0"/>
              <a:t>regulators</a:t>
            </a:r>
            <a:endParaRPr lang="en-US" sz="2400" dirty="0"/>
          </a:p>
        </p:txBody>
      </p:sp>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44</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6"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COAM Update – FY 2015</a:t>
            </a:r>
            <a:endParaRPr lang="en-US" sz="3200" b="1" dirty="0">
              <a:solidFill>
                <a:srgbClr val="FF6600"/>
              </a:solidFill>
              <a:latin typeface="Arial_"/>
              <a:cs typeface="Arial_"/>
            </a:endParaRPr>
          </a:p>
        </p:txBody>
      </p:sp>
      <p:cxnSp>
        <p:nvCxnSpPr>
          <p:cNvPr id="8" name="Straight Connector 7"/>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61211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45</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6"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FY 2015 COAM Enforcement</a:t>
            </a:r>
            <a:endParaRPr lang="en-US" sz="3200" b="1" dirty="0">
              <a:solidFill>
                <a:srgbClr val="FF6600"/>
              </a:solidFill>
              <a:latin typeface="Arial_"/>
              <a:cs typeface="Arial_"/>
            </a:endParaRPr>
          </a:p>
        </p:txBody>
      </p:sp>
      <p:cxnSp>
        <p:nvCxnSpPr>
          <p:cNvPr id="7" name="Straight Connector 6"/>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p:cNvSpPr>
            <a:spLocks noGrp="1"/>
          </p:cNvSpPr>
          <p:nvPr>
            <p:ph idx="1"/>
          </p:nvPr>
        </p:nvSpPr>
        <p:spPr>
          <a:xfrm>
            <a:off x="533400" y="1447800"/>
            <a:ext cx="8382000" cy="5029200"/>
          </a:xfrm>
        </p:spPr>
        <p:txBody>
          <a:bodyPr/>
          <a:lstStyle/>
          <a:p>
            <a:r>
              <a:rPr lang="en-US" sz="2000" dirty="0" smtClean="0"/>
              <a:t>Almost 4,400 compliance inspections were conducted</a:t>
            </a:r>
          </a:p>
          <a:p>
            <a:r>
              <a:rPr lang="en-US" sz="2000" dirty="0" smtClean="0"/>
              <a:t>Over 1,300 citations and warnings were issued by GLC Compliance Inspectors- almost $1 million in fines levied</a:t>
            </a:r>
          </a:p>
          <a:p>
            <a:r>
              <a:rPr lang="en-US" sz="2000" dirty="0" smtClean="0"/>
              <a:t>More than 340 audits of licensees were conducted</a:t>
            </a:r>
          </a:p>
          <a:p>
            <a:r>
              <a:rPr lang="en-US" sz="2000" dirty="0" smtClean="0"/>
              <a:t>GBI served 58 search warrants, made 36 arrests, and seized currency, bank accounts, businesses, and property</a:t>
            </a:r>
          </a:p>
          <a:p>
            <a:r>
              <a:rPr lang="en-US" sz="2000" dirty="0" smtClean="0"/>
              <a:t>48 retailers were suspended due to illegal activities and/or non-compliance</a:t>
            </a:r>
            <a:endParaRPr lang="en-US" sz="2000" dirty="0"/>
          </a:p>
        </p:txBody>
      </p:sp>
    </p:spTree>
    <p:extLst>
      <p:ext uri="{BB962C8B-B14F-4D97-AF65-F5344CB8AC3E}">
        <p14:creationId xmlns:p14="http://schemas.microsoft.com/office/powerpoint/2010/main" val="36483377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10"/>
          <p:cNvSpPr/>
          <p:nvPr/>
        </p:nvSpPr>
        <p:spPr bwMode="auto">
          <a:xfrm>
            <a:off x="5943600" y="1066800"/>
            <a:ext cx="1600200" cy="5638800"/>
          </a:xfrm>
          <a:prstGeom prst="rect">
            <a:avLst/>
          </a:prstGeom>
          <a:solidFill>
            <a:srgbClr val="DEED4D"/>
          </a:solidFill>
          <a:ln w="9525" cap="flat" cmpd="sng" algn="ctr">
            <a:solidFill>
              <a:srgbClr val="CCDF17"/>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3" name="Rectangle 2"/>
          <p:cNvSpPr/>
          <p:nvPr/>
        </p:nvSpPr>
        <p:spPr bwMode="auto">
          <a:xfrm>
            <a:off x="4191000" y="1066800"/>
            <a:ext cx="1600200" cy="5638800"/>
          </a:xfrm>
          <a:prstGeom prst="rect">
            <a:avLst/>
          </a:prstGeom>
          <a:solidFill>
            <a:srgbClr val="DEED4D"/>
          </a:solidFill>
          <a:ln w="9525" cap="flat" cmpd="sng" algn="ctr">
            <a:solidFill>
              <a:srgbClr val="CCDF17"/>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46</a:t>
            </a:fld>
            <a:endParaRPr lang="en-US" sz="1200" dirty="0"/>
          </a:p>
        </p:txBody>
      </p:sp>
      <p:pic>
        <p:nvPicPr>
          <p:cNvPr id="5" name="Picture 4"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7" name="Rectangle 6"/>
          <p:cNvSpPr txBox="1">
            <a:spLocks noChangeArrowheads="1"/>
          </p:cNvSpPr>
          <p:nvPr/>
        </p:nvSpPr>
        <p:spPr>
          <a:xfrm>
            <a:off x="457200" y="62505"/>
            <a:ext cx="8458200" cy="88999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Georgia Lottery Corporation</a:t>
            </a:r>
          </a:p>
          <a:p>
            <a:pPr algn="l"/>
            <a:r>
              <a:rPr lang="en-US" sz="2800" b="1" dirty="0" smtClean="0">
                <a:solidFill>
                  <a:srgbClr val="FF6600"/>
                </a:solidFill>
                <a:latin typeface="Arial_"/>
                <a:cs typeface="Arial_"/>
              </a:rPr>
              <a:t>P&amp;L Statements FY2014-2015 (COAM)</a:t>
            </a:r>
            <a:endParaRPr lang="en-US" sz="2800" b="1" dirty="0">
              <a:solidFill>
                <a:srgbClr val="FF6600"/>
              </a:solidFill>
              <a:latin typeface="Arial_"/>
              <a:cs typeface="Arial_"/>
            </a:endParaRPr>
          </a:p>
        </p:txBody>
      </p:sp>
      <p:cxnSp>
        <p:nvCxnSpPr>
          <p:cNvPr id="8" name="Straight Connector 7"/>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graphicFrame>
        <p:nvGraphicFramePr>
          <p:cNvPr id="2" name="Table 1"/>
          <p:cNvGraphicFramePr>
            <a:graphicFrameLocks noGrp="1"/>
          </p:cNvGraphicFramePr>
          <p:nvPr>
            <p:extLst>
              <p:ext uri="{D42A27DB-BD31-4B8C-83A1-F6EECF244321}">
                <p14:modId xmlns:p14="http://schemas.microsoft.com/office/powerpoint/2010/main" val="2670738396"/>
              </p:ext>
            </p:extLst>
          </p:nvPr>
        </p:nvGraphicFramePr>
        <p:xfrm>
          <a:off x="1752600" y="1143000"/>
          <a:ext cx="5791201" cy="5486409"/>
        </p:xfrm>
        <a:graphic>
          <a:graphicData uri="http://schemas.openxmlformats.org/drawingml/2006/table">
            <a:tbl>
              <a:tblPr/>
              <a:tblGrid>
                <a:gridCol w="2349741"/>
                <a:gridCol w="801129"/>
                <a:gridCol w="654495"/>
                <a:gridCol w="271812"/>
                <a:gridCol w="718871"/>
                <a:gridCol w="995153"/>
              </a:tblGrid>
              <a:tr h="189186">
                <a:tc>
                  <a:txBody>
                    <a:bodyPr/>
                    <a:lstStyle/>
                    <a:p>
                      <a:pPr algn="l" fontAlgn="b"/>
                      <a:endParaRPr lang="en-US" sz="800" b="1" i="0" u="none" strike="noStrike" dirty="0">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gridSpan="2">
                  <a:txBody>
                    <a:bodyPr/>
                    <a:lstStyle/>
                    <a:p>
                      <a:pPr algn="ctr" fontAlgn="b"/>
                      <a:r>
                        <a:rPr lang="en-US" sz="1000" b="1" i="0" u="none" strike="noStrike">
                          <a:solidFill>
                            <a:srgbClr val="000000"/>
                          </a:solidFill>
                          <a:effectLst/>
                          <a:latin typeface="Arial" panose="020B0604020202020204" pitchFamily="34" charset="0"/>
                        </a:rPr>
                        <a:t>FY14</a:t>
                      </a:r>
                    </a:p>
                  </a:txBody>
                  <a:tcPr marL="8574" marR="8574" marT="8574"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endParaRPr lang="en-US" sz="10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gridSpan="2">
                  <a:txBody>
                    <a:bodyPr/>
                    <a:lstStyle/>
                    <a:p>
                      <a:pPr algn="ctr" fontAlgn="b"/>
                      <a:r>
                        <a:rPr lang="en-US" sz="1000" b="1" i="0" u="none" strike="noStrike">
                          <a:solidFill>
                            <a:srgbClr val="000000"/>
                          </a:solidFill>
                          <a:effectLst/>
                          <a:latin typeface="Arial" panose="020B0604020202020204" pitchFamily="34" charset="0"/>
                        </a:rPr>
                        <a:t>FY15</a:t>
                      </a:r>
                    </a:p>
                  </a:txBody>
                  <a:tcPr marL="8574" marR="8574" marT="8574"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169272">
                <a:tc>
                  <a:txBody>
                    <a:bodyPr/>
                    <a:lstStyle/>
                    <a:p>
                      <a:pPr algn="l" fontAlgn="b"/>
                      <a:r>
                        <a:rPr lang="en-US" sz="800" b="1" i="0" u="none" strike="noStrike">
                          <a:solidFill>
                            <a:srgbClr val="000000"/>
                          </a:solidFill>
                          <a:effectLst/>
                          <a:latin typeface="Arial" panose="020B0604020202020204" pitchFamily="34" charset="0"/>
                        </a:rPr>
                        <a:t>COAM REVENUE</a:t>
                      </a:r>
                    </a:p>
                  </a:txBody>
                  <a:tcPr marL="8574" marR="8574" marT="8574"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69272">
                <a:tc>
                  <a:txBody>
                    <a:bodyPr/>
                    <a:lstStyle/>
                    <a:p>
                      <a:pPr algn="l" fontAlgn="b"/>
                      <a:r>
                        <a:rPr lang="en-US" sz="800" b="1" i="0" u="none" strike="noStrike">
                          <a:solidFill>
                            <a:srgbClr val="000000"/>
                          </a:solidFill>
                          <a:effectLst/>
                          <a:latin typeface="Arial" panose="020B0604020202020204" pitchFamily="34" charset="0"/>
                        </a:rPr>
                        <a:t>COAM Centralized System</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800" b="1" i="0" u="none" strike="noStrike">
                          <a:solidFill>
                            <a:srgbClr val="000000"/>
                          </a:solidFill>
                          <a:effectLst/>
                          <a:latin typeface="Arial" panose="020B0604020202020204" pitchFamily="34" charset="0"/>
                        </a:rPr>
                        <a:t>                  -   </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r" fontAlgn="b"/>
                      <a:r>
                        <a:rPr lang="en-US" sz="800" b="1" i="0" u="none" strike="noStrike">
                          <a:solidFill>
                            <a:srgbClr val="000000"/>
                          </a:solidFill>
                          <a:effectLst/>
                          <a:latin typeface="Arial" panose="020B0604020202020204" pitchFamily="34" charset="0"/>
                        </a:rPr>
                        <a:t>0.00%</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5,910</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r" fontAlgn="b"/>
                      <a:r>
                        <a:rPr lang="en-US" sz="800" b="1" i="0" u="none" strike="noStrike">
                          <a:solidFill>
                            <a:srgbClr val="000000"/>
                          </a:solidFill>
                          <a:effectLst/>
                          <a:latin typeface="Arial" panose="020B0604020202020204" pitchFamily="34" charset="0"/>
                        </a:rPr>
                        <a:t>38.68%</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COAM Licensing Renewals</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10,190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99.83%</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8,834</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57.82%</a:t>
                      </a: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COAM Fines/Pen/Assmt Fees</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0.00%</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470</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3.08%</a:t>
                      </a: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COAM NSF Fees</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0.00%</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26</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0.17%</a:t>
                      </a: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COAM Other Revenue</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0.00%</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0.00%</a:t>
                      </a: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COAM CC Renewal Processing Fee</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0.00%</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9</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0.06%</a:t>
                      </a: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COAM ACH Renewal Processing Fee</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0.00%</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21</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0.14%</a:t>
                      </a: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Interest Income</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17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0.17%</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8</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0.05%</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r>
              <a:tr h="159315">
                <a:tc>
                  <a:txBody>
                    <a:bodyPr/>
                    <a:lstStyle/>
                    <a:p>
                      <a:pPr algn="l" fontAlgn="b"/>
                      <a:r>
                        <a:rPr lang="en-US" sz="800" b="1" i="0" u="none" strike="noStrike">
                          <a:solidFill>
                            <a:srgbClr val="000000"/>
                          </a:solidFill>
                          <a:effectLst/>
                          <a:latin typeface="Arial" panose="020B0604020202020204" pitchFamily="34" charset="0"/>
                        </a:rPr>
                        <a:t>COAM Revenue</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10,207 </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100.00%</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15,278</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100.00%</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15">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r>
              <a:tr h="169272">
                <a:tc>
                  <a:txBody>
                    <a:bodyPr/>
                    <a:lstStyle/>
                    <a:p>
                      <a:pPr algn="l" fontAlgn="b"/>
                      <a:r>
                        <a:rPr lang="en-US" sz="800" b="1" i="0" u="none" strike="noStrike">
                          <a:solidFill>
                            <a:srgbClr val="000000"/>
                          </a:solidFill>
                          <a:effectLst/>
                          <a:latin typeface="Arial" panose="020B0604020202020204" pitchFamily="34" charset="0"/>
                        </a:rPr>
                        <a:t>COAM EXPENSES</a:t>
                      </a:r>
                    </a:p>
                  </a:txBody>
                  <a:tcPr marL="8574" marR="8574" marT="8574"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a:noFill/>
                    </a:lnT>
                    <a:lnB w="19050" cap="flat" cmpd="sng" algn="ctr">
                      <a:solidFill>
                        <a:srgbClr val="000000"/>
                      </a:solidFill>
                      <a:prstDash val="solid"/>
                      <a:round/>
                      <a:headEnd type="none" w="med" len="med"/>
                      <a:tailEnd type="none" w="med" len="med"/>
                    </a:lnB>
                  </a:tcPr>
                </a:tc>
              </a:tr>
              <a:tr h="169272">
                <a:tc>
                  <a:txBody>
                    <a:bodyPr/>
                    <a:lstStyle/>
                    <a:p>
                      <a:pPr algn="l" fontAlgn="b"/>
                      <a:r>
                        <a:rPr lang="en-US" sz="800" b="1" i="0" u="none" strike="noStrike">
                          <a:solidFill>
                            <a:srgbClr val="000000"/>
                          </a:solidFill>
                          <a:effectLst/>
                          <a:latin typeface="Arial" panose="020B0604020202020204" pitchFamily="34" charset="0"/>
                        </a:rPr>
                        <a:t>Personnel Costs</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800" b="1" i="0" u="none" strike="noStrike">
                          <a:solidFill>
                            <a:srgbClr val="000000"/>
                          </a:solidFill>
                          <a:effectLst/>
                          <a:latin typeface="Arial" panose="020B0604020202020204" pitchFamily="34" charset="0"/>
                        </a:rPr>
                        <a:t>           1,301 </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r" fontAlgn="b"/>
                      <a:r>
                        <a:rPr lang="en-US" sz="800" b="1" i="0" u="none" strike="noStrike">
                          <a:solidFill>
                            <a:srgbClr val="000000"/>
                          </a:solidFill>
                          <a:effectLst/>
                          <a:latin typeface="Arial" panose="020B0604020202020204" pitchFamily="34" charset="0"/>
                        </a:rPr>
                        <a:t>12.75%</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1,809</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r" fontAlgn="b"/>
                      <a:r>
                        <a:rPr lang="en-US" sz="800" b="1" i="0" u="none" strike="noStrike">
                          <a:solidFill>
                            <a:srgbClr val="000000"/>
                          </a:solidFill>
                          <a:effectLst/>
                          <a:latin typeface="Arial" panose="020B0604020202020204" pitchFamily="34" charset="0"/>
                        </a:rPr>
                        <a:t>11.84%</a:t>
                      </a:r>
                    </a:p>
                  </a:txBody>
                  <a:tcPr marL="8574" marR="8574" marT="8574" marB="0" anchor="b">
                    <a:lnL>
                      <a:noFill/>
                    </a:lnL>
                    <a:lnR>
                      <a:noFill/>
                    </a:lnR>
                    <a:lnT w="19050" cap="flat" cmpd="sng" algn="ctr">
                      <a:solidFill>
                        <a:srgbClr val="000000"/>
                      </a:solidFill>
                      <a:prstDash val="solid"/>
                      <a:round/>
                      <a:headEnd type="none" w="med" len="med"/>
                      <a:tailEnd type="none" w="med" len="med"/>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Operating Expenses</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666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6.52%</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1,258</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8.23%</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r>
              <a:tr h="159315">
                <a:tc>
                  <a:txBody>
                    <a:bodyPr/>
                    <a:lstStyle/>
                    <a:p>
                      <a:pPr algn="l" fontAlgn="b"/>
                      <a:r>
                        <a:rPr lang="en-US" sz="800" b="1" i="0" u="none" strike="noStrike">
                          <a:solidFill>
                            <a:srgbClr val="000000"/>
                          </a:solidFill>
                          <a:effectLst/>
                          <a:latin typeface="Arial" panose="020B0604020202020204" pitchFamily="34" charset="0"/>
                        </a:rPr>
                        <a:t>COAM Operating Expenses</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1,967 </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19.27%</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3,067</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21.45%</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15">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dirty="0">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DOR MOU Expenses</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480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4.70%</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27</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0.18%</a:t>
                      </a:r>
                    </a:p>
                  </a:txBody>
                  <a:tcPr marL="8574" marR="8574" marT="8574" marB="0" anchor="b">
                    <a:lnL>
                      <a:noFill/>
                    </a:lnL>
                    <a:lnR>
                      <a:noFill/>
                    </a:lnR>
                    <a:lnT>
                      <a:noFill/>
                    </a:lnT>
                    <a:lnB>
                      <a:noFill/>
                    </a:lnB>
                  </a:tcPr>
                </a:tc>
              </a:tr>
              <a:tr h="159315">
                <a:tc>
                  <a:txBody>
                    <a:bodyPr/>
                    <a:lstStyle/>
                    <a:p>
                      <a:pPr algn="l" fontAlgn="b"/>
                      <a:r>
                        <a:rPr lang="en-US" sz="800" b="1" i="0" u="none" strike="noStrike" dirty="0">
                          <a:solidFill>
                            <a:srgbClr val="000000"/>
                          </a:solidFill>
                          <a:effectLst/>
                          <a:latin typeface="Arial" panose="020B0604020202020204" pitchFamily="34" charset="0"/>
                        </a:rPr>
                        <a:t>DOAA MOU Expenses</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380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3.72%</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407</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2.67%</a:t>
                      </a: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Investigations and Enforcement</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472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4.62%</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1,295</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8.48%</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r>
              <a:tr h="159315">
                <a:tc>
                  <a:txBody>
                    <a:bodyPr/>
                    <a:lstStyle/>
                    <a:p>
                      <a:pPr algn="l" fontAlgn="b"/>
                      <a:r>
                        <a:rPr lang="en-US" sz="800" b="1" i="0" u="none" strike="noStrike">
                          <a:solidFill>
                            <a:srgbClr val="000000"/>
                          </a:solidFill>
                          <a:effectLst/>
                          <a:latin typeface="Arial" panose="020B0604020202020204" pitchFamily="34" charset="0"/>
                        </a:rPr>
                        <a:t>Other COAM Operating Expenses</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1,333 </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13.06%</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1,729</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11.32%</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15">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Total Operating Expenses</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3,299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32.32%</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4,797</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32.77%</a:t>
                      </a:r>
                    </a:p>
                  </a:txBody>
                  <a:tcPr marL="8574" marR="8574" marT="8574" marB="0" anchor="b">
                    <a:lnL>
                      <a:noFill/>
                    </a:lnL>
                    <a:lnR>
                      <a:noFill/>
                    </a:lnR>
                    <a:lnT>
                      <a:noFill/>
                    </a:lnT>
                    <a:lnB>
                      <a:noFill/>
                    </a:lnB>
                  </a:tcPr>
                </a:tc>
              </a:tr>
              <a:tr h="159315">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Gaming Expenses</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r>
              <a:tr h="159315">
                <a:tc>
                  <a:txBody>
                    <a:bodyPr/>
                    <a:lstStyle/>
                    <a:p>
                      <a:pPr algn="l" fontAlgn="b"/>
                      <a:r>
                        <a:rPr lang="en-US" sz="800" b="1" i="0" u="none" strike="noStrike">
                          <a:solidFill>
                            <a:srgbClr val="000000"/>
                          </a:solidFill>
                          <a:effectLst/>
                          <a:latin typeface="Arial" panose="020B0604020202020204" pitchFamily="34" charset="0"/>
                        </a:rPr>
                        <a:t>Intralot Vendor Fees</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   </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0.00%</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1,469</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9.62%</a:t>
                      </a:r>
                    </a:p>
                  </a:txBody>
                  <a:tcPr marL="8574" marR="8574" marT="857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15">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Total COAM Expenses</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3,299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32.32%</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6,266</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42.38%</a:t>
                      </a:r>
                    </a:p>
                  </a:txBody>
                  <a:tcPr marL="8574" marR="8574" marT="8574" marB="0" anchor="b">
                    <a:lnL>
                      <a:noFill/>
                    </a:lnL>
                    <a:lnR>
                      <a:noFill/>
                    </a:lnR>
                    <a:lnT>
                      <a:noFill/>
                    </a:lnT>
                    <a:lnB>
                      <a:noFill/>
                    </a:lnB>
                  </a:tcPr>
                </a:tc>
              </a:tr>
              <a:tr h="159315">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Gross Proceeds for Education</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6,908 </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67.68%</a:t>
                      </a:r>
                    </a:p>
                  </a:txBody>
                  <a:tcPr marL="8574" marR="8574" marT="8574" marB="0" anchor="b">
                    <a:lnL>
                      <a:noFill/>
                    </a:lnL>
                    <a:lnR>
                      <a:noFill/>
                    </a:lnR>
                    <a:lnT>
                      <a:noFill/>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9,012</a:t>
                      </a: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57.62%</a:t>
                      </a: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Distribution of Retained Earnings</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effectLst/>
                          <a:latin typeface="Arial" panose="020B0604020202020204" pitchFamily="34" charset="0"/>
                        </a:rPr>
                        <a:t>                  -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0.00%</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1,908</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Arial" panose="020B0604020202020204" pitchFamily="34" charset="0"/>
                        </a:rPr>
                        <a:t>1.37%</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r>
              <a:tr h="159315">
                <a:tc>
                  <a:txBody>
                    <a:bodyPr/>
                    <a:lstStyle/>
                    <a:p>
                      <a:pPr algn="l" fontAlgn="b"/>
                      <a:r>
                        <a:rPr lang="en-US" sz="800" b="1" i="0" u="none" strike="noStrike">
                          <a:solidFill>
                            <a:srgbClr val="000000"/>
                          </a:solidFill>
                          <a:effectLst/>
                          <a:latin typeface="Arial" panose="020B0604020202020204" pitchFamily="34" charset="0"/>
                        </a:rPr>
                        <a:t>Net Proceeds For Education</a:t>
                      </a: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800" b="1" i="0" u="none" strike="noStrike">
                          <a:solidFill>
                            <a:srgbClr val="000000"/>
                          </a:solidFill>
                          <a:effectLst/>
                          <a:latin typeface="Arial" panose="020B0604020202020204" pitchFamily="34" charset="0"/>
                        </a:rPr>
                        <a:t>           6,908 </a:t>
                      </a: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1" i="0" u="none" strike="noStrike">
                          <a:solidFill>
                            <a:srgbClr val="000000"/>
                          </a:solidFill>
                          <a:effectLst/>
                          <a:latin typeface="Arial" panose="020B0604020202020204" pitchFamily="34" charset="0"/>
                        </a:rPr>
                        <a:t>67.68%</a:t>
                      </a: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1"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10,920</a:t>
                      </a: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1" i="0" u="none" strike="noStrike">
                          <a:solidFill>
                            <a:srgbClr val="000000"/>
                          </a:solidFill>
                          <a:effectLst/>
                          <a:latin typeface="Arial" panose="020B0604020202020204" pitchFamily="34" charset="0"/>
                        </a:rPr>
                        <a:t>58.99%</a:t>
                      </a: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Proceeds Held as Retained Earnings</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1,908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   </a:t>
                      </a:r>
                    </a:p>
                  </a:txBody>
                  <a:tcPr marL="8574" marR="8574" marT="857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r>
              <a:tr h="159315">
                <a:tc>
                  <a:txBody>
                    <a:bodyPr/>
                    <a:lstStyle/>
                    <a:p>
                      <a:pPr algn="l" fontAlgn="b"/>
                      <a:r>
                        <a:rPr lang="en-US" sz="800" b="1" i="0" u="none" strike="noStrike">
                          <a:solidFill>
                            <a:srgbClr val="000000"/>
                          </a:solidFill>
                          <a:effectLst/>
                          <a:latin typeface="Arial" panose="020B0604020202020204" pitchFamily="34" charset="0"/>
                        </a:rPr>
                        <a:t>Net Transfer for Education</a:t>
                      </a:r>
                    </a:p>
                  </a:txBody>
                  <a:tcPr marL="8574" marR="8574" marT="8574" marB="0" anchor="b">
                    <a:lnL>
                      <a:noFill/>
                    </a:lnL>
                    <a:lnR>
                      <a:noFill/>
                    </a:lnR>
                    <a:lnT>
                      <a:noFill/>
                    </a:lnT>
                    <a:lnB>
                      <a:noFill/>
                    </a:lnB>
                  </a:tcPr>
                </a:tc>
                <a:tc>
                  <a:txBody>
                    <a:bodyPr/>
                    <a:lstStyle/>
                    <a:p>
                      <a:pPr algn="l" fontAlgn="b"/>
                      <a:r>
                        <a:rPr lang="en-US" sz="800" b="1" i="0" u="none" strike="noStrike">
                          <a:solidFill>
                            <a:srgbClr val="000000"/>
                          </a:solidFill>
                          <a:effectLst/>
                          <a:latin typeface="Arial" panose="020B0604020202020204" pitchFamily="34" charset="0"/>
                        </a:rPr>
                        <a:t>           5,000 </a:t>
                      </a: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8574" marR="8574" marT="8574" marB="0" anchor="b">
                    <a:lnL>
                      <a:noFill/>
                    </a:lnL>
                    <a:lnR>
                      <a:noFill/>
                    </a:lnR>
                    <a:lnT>
                      <a:noFill/>
                    </a:lnT>
                    <a:lnB>
                      <a:noFill/>
                    </a:lnB>
                  </a:tcPr>
                </a:tc>
                <a:tc>
                  <a:txBody>
                    <a:bodyPr/>
                    <a:lstStyle/>
                    <a:p>
                      <a:pPr algn="r" fontAlgn="b"/>
                      <a:r>
                        <a:rPr lang="en-US" sz="800" b="1" i="0" u="none" strike="noStrike">
                          <a:solidFill>
                            <a:srgbClr val="000000"/>
                          </a:solidFill>
                          <a:effectLst/>
                          <a:latin typeface="Arial" panose="020B0604020202020204" pitchFamily="34" charset="0"/>
                        </a:rPr>
                        <a:t>10,920</a:t>
                      </a:r>
                    </a:p>
                  </a:txBody>
                  <a:tcPr marL="8574" marR="8574" marT="857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dirty="0">
                        <a:solidFill>
                          <a:srgbClr val="000000"/>
                        </a:solidFill>
                        <a:effectLst/>
                        <a:latin typeface="Arial" panose="020B0604020202020204" pitchFamily="34" charset="0"/>
                      </a:endParaRPr>
                    </a:p>
                  </a:txBody>
                  <a:tcPr marL="8574" marR="8574" marT="8574" marB="0" anchor="b">
                    <a:lnL>
                      <a:noFill/>
                    </a:lnL>
                    <a:lnR>
                      <a:noFill/>
                    </a:lnR>
                    <a:lnT>
                      <a:noFill/>
                    </a:lnT>
                    <a:lnB>
                      <a:noFill/>
                    </a:lnB>
                  </a:tcPr>
                </a:tc>
              </a:tr>
            </a:tbl>
          </a:graphicData>
        </a:graphic>
      </p:graphicFrame>
      <p:sp>
        <p:nvSpPr>
          <p:cNvPr id="9" name="TextBox 8"/>
          <p:cNvSpPr txBox="1"/>
          <p:nvPr/>
        </p:nvSpPr>
        <p:spPr>
          <a:xfrm>
            <a:off x="5334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spTree>
    <p:extLst>
      <p:ext uri="{BB962C8B-B14F-4D97-AF65-F5344CB8AC3E}">
        <p14:creationId xmlns:p14="http://schemas.microsoft.com/office/powerpoint/2010/main" val="36721517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47</a:t>
            </a:fld>
            <a:endParaRPr lang="en-US" sz="1200" dirty="0"/>
          </a:p>
        </p:txBody>
      </p:sp>
      <p:pic>
        <p:nvPicPr>
          <p:cNvPr id="7" name="Picture 6" descr="GA Lottery Logo_4c_proc_keyline.ep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8"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COAM Projected Profits</a:t>
            </a:r>
            <a:endParaRPr lang="en-US" sz="3200" b="1" dirty="0">
              <a:solidFill>
                <a:srgbClr val="FF6600"/>
              </a:solidFill>
              <a:latin typeface="Arial_"/>
              <a:cs typeface="Arial_"/>
            </a:endParaRPr>
          </a:p>
        </p:txBody>
      </p:sp>
      <p:cxnSp>
        <p:nvCxnSpPr>
          <p:cNvPr id="10" name="Straight Connector 9"/>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334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graphicFrame>
        <p:nvGraphicFramePr>
          <p:cNvPr id="14" name="Chart 13"/>
          <p:cNvGraphicFramePr>
            <a:graphicFrameLocks/>
          </p:cNvGraphicFramePr>
          <p:nvPr>
            <p:extLst>
              <p:ext uri="{D42A27DB-BD31-4B8C-83A1-F6EECF244321}">
                <p14:modId xmlns:p14="http://schemas.microsoft.com/office/powerpoint/2010/main" val="1343495310"/>
              </p:ext>
            </p:extLst>
          </p:nvPr>
        </p:nvGraphicFramePr>
        <p:xfrm>
          <a:off x="1143000" y="1343799"/>
          <a:ext cx="6553200" cy="42188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580115328"/>
              </p:ext>
            </p:extLst>
          </p:nvPr>
        </p:nvGraphicFramePr>
        <p:xfrm>
          <a:off x="762000" y="5715000"/>
          <a:ext cx="6664036" cy="304800"/>
        </p:xfrm>
        <a:graphic>
          <a:graphicData uri="http://schemas.openxmlformats.org/presentationml/2006/ole">
            <mc:AlternateContent xmlns:mc="http://schemas.openxmlformats.org/markup-compatibility/2006">
              <mc:Choice xmlns:v="urn:schemas-microsoft-com:vml" Requires="v">
                <p:oleObj spid="_x0000_s49203" name="Worksheet" r:id="rId7" imgW="4581538" imgH="209468" progId="Excel.Sheet.12">
                  <p:embed/>
                </p:oleObj>
              </mc:Choice>
              <mc:Fallback>
                <p:oleObj name="Worksheet" r:id="rId7" imgW="4581538" imgH="209468" progId="Excel.Sheet.12">
                  <p:embed/>
                  <p:pic>
                    <p:nvPicPr>
                      <p:cNvPr id="0" name=""/>
                      <p:cNvPicPr/>
                      <p:nvPr/>
                    </p:nvPicPr>
                    <p:blipFill>
                      <a:blip r:embed="rId8"/>
                      <a:stretch>
                        <a:fillRect/>
                      </a:stretch>
                    </p:blipFill>
                    <p:spPr>
                      <a:xfrm>
                        <a:off x="762000" y="5715000"/>
                        <a:ext cx="6664036" cy="304800"/>
                      </a:xfrm>
                      <a:prstGeom prst="rect">
                        <a:avLst/>
                      </a:prstGeom>
                    </p:spPr>
                  </p:pic>
                </p:oleObj>
              </mc:Fallback>
            </mc:AlternateContent>
          </a:graphicData>
        </a:graphic>
      </p:graphicFrame>
    </p:spTree>
    <p:extLst>
      <p:ext uri="{BB962C8B-B14F-4D97-AF65-F5344CB8AC3E}">
        <p14:creationId xmlns:p14="http://schemas.microsoft.com/office/powerpoint/2010/main" val="7570602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12A5BE-8464-41E6-AC09-3E4AF53FBB52}" type="slidenum">
              <a:rPr lang="en-US" sz="1200" smtClean="0"/>
              <a:pPr>
                <a:defRPr/>
              </a:pPr>
              <a:t>48</a:t>
            </a:fld>
            <a:endParaRPr lang="en-US" sz="1200" dirty="0"/>
          </a:p>
        </p:txBody>
      </p:sp>
      <p:pic>
        <p:nvPicPr>
          <p:cNvPr id="6" name="Picture 5"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28516"/>
            <a:ext cx="990600" cy="680114"/>
          </a:xfrm>
          <a:prstGeom prst="rect">
            <a:avLst/>
          </a:prstGeom>
        </p:spPr>
      </p:pic>
      <p:sp>
        <p:nvSpPr>
          <p:cNvPr id="8" name="Rectangle 6"/>
          <p:cNvSpPr txBox="1">
            <a:spLocks noChangeArrowheads="1"/>
          </p:cNvSpPr>
          <p:nvPr/>
        </p:nvSpPr>
        <p:spPr>
          <a:xfrm>
            <a:off x="533400" y="304800"/>
            <a:ext cx="84582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FF6600"/>
                </a:solidFill>
                <a:latin typeface="Arial_"/>
                <a:cs typeface="Arial_"/>
              </a:rPr>
              <a:t>Consolidated Projected Profits</a:t>
            </a:r>
            <a:endParaRPr lang="en-US" sz="3200" b="1" dirty="0">
              <a:solidFill>
                <a:srgbClr val="FF6600"/>
              </a:solidFill>
              <a:latin typeface="Arial_"/>
              <a:cs typeface="Arial_"/>
            </a:endParaRPr>
          </a:p>
        </p:txBody>
      </p:sp>
      <p:cxnSp>
        <p:nvCxnSpPr>
          <p:cNvPr id="9" name="Straight Connector 8"/>
          <p:cNvCxnSpPr/>
          <p:nvPr/>
        </p:nvCxnSpPr>
        <p:spPr>
          <a:xfrm>
            <a:off x="685800" y="990600"/>
            <a:ext cx="8458200" cy="0"/>
          </a:xfrm>
          <a:prstGeom prst="line">
            <a:avLst/>
          </a:prstGeom>
          <a:ln>
            <a:solidFill>
              <a:srgbClr val="6BB233"/>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33400" y="1066800"/>
            <a:ext cx="1295400" cy="276999"/>
          </a:xfrm>
          <a:prstGeom prst="rect">
            <a:avLst/>
          </a:prstGeom>
          <a:noFill/>
        </p:spPr>
        <p:txBody>
          <a:bodyPr wrap="square" rtlCol="0">
            <a:spAutoFit/>
          </a:bodyPr>
          <a:lstStyle/>
          <a:p>
            <a:pPr algn="ctr" fontAlgn="b"/>
            <a:r>
              <a:rPr lang="en-US" sz="1200" b="1" dirty="0">
                <a:solidFill>
                  <a:srgbClr val="000000"/>
                </a:solidFill>
                <a:latin typeface="Calibri" panose="020F0502020204030204" pitchFamily="34" charset="0"/>
              </a:rPr>
              <a:t>($ in Thousands)</a:t>
            </a:r>
          </a:p>
        </p:txBody>
      </p:sp>
      <p:graphicFrame>
        <p:nvGraphicFramePr>
          <p:cNvPr id="11" name="Chart 10"/>
          <p:cNvGraphicFramePr>
            <a:graphicFrameLocks/>
          </p:cNvGraphicFramePr>
          <p:nvPr>
            <p:extLst>
              <p:ext uri="{D42A27DB-BD31-4B8C-83A1-F6EECF244321}">
                <p14:modId xmlns:p14="http://schemas.microsoft.com/office/powerpoint/2010/main" val="3091731213"/>
              </p:ext>
            </p:extLst>
          </p:nvPr>
        </p:nvGraphicFramePr>
        <p:xfrm>
          <a:off x="1066800" y="1457324"/>
          <a:ext cx="6705600" cy="47879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79024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1097" y="6172200"/>
            <a:ext cx="9132903" cy="228600"/>
          </a:xfrm>
          <a:prstGeom prst="rect">
            <a:avLst/>
          </a:prstGeom>
          <a:solidFill>
            <a:srgbClr val="FF66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0" y="6400800"/>
            <a:ext cx="9144000" cy="457200"/>
          </a:xfrm>
          <a:prstGeom prst="rect">
            <a:avLst/>
          </a:prstGeom>
          <a:solidFill>
            <a:srgbClr val="6BB2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txBox="1">
            <a:spLocks/>
          </p:cNvSpPr>
          <p:nvPr/>
        </p:nvSpPr>
        <p:spPr>
          <a:xfrm>
            <a:off x="8382000" y="6477000"/>
            <a:ext cx="609600" cy="307975"/>
          </a:xfrm>
          <a:prstGeom prst="rect">
            <a:avLst/>
          </a:prstGeom>
        </p:spPr>
        <p:txBody>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gn="r">
              <a:defRPr/>
            </a:pPr>
            <a:r>
              <a:rPr lang="en-US" sz="1100" smtClean="0">
                <a:solidFill>
                  <a:srgbClr val="7F7F7F"/>
                </a:solidFill>
                <a:latin typeface="Arial_"/>
                <a:cs typeface="Arial_"/>
              </a:rPr>
              <a:t>49</a:t>
            </a:r>
            <a:endParaRPr lang="en-US" sz="1100" dirty="0">
              <a:solidFill>
                <a:srgbClr val="7F7F7F"/>
              </a:solidFill>
              <a:latin typeface="Arial_"/>
              <a:cs typeface="Arial_"/>
            </a:endParaRPr>
          </a:p>
        </p:txBody>
      </p:sp>
      <p:sp>
        <p:nvSpPr>
          <p:cNvPr id="8" name="Rectangle 6"/>
          <p:cNvSpPr txBox="1">
            <a:spLocks noChangeArrowheads="1"/>
          </p:cNvSpPr>
          <p:nvPr/>
        </p:nvSpPr>
        <p:spPr>
          <a:xfrm>
            <a:off x="3276600" y="609600"/>
            <a:ext cx="30480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solidFill>
                  <a:srgbClr val="6BB233"/>
                </a:solidFill>
                <a:latin typeface="Arial_"/>
                <a:cs typeface="Arial_"/>
              </a:rPr>
              <a:t> </a:t>
            </a:r>
            <a:r>
              <a:rPr lang="en-US" sz="2800" dirty="0" smtClean="0">
                <a:solidFill>
                  <a:srgbClr val="6BB233"/>
                </a:solidFill>
                <a:latin typeface="Arial_"/>
                <a:cs typeface="Arial_"/>
              </a:rPr>
              <a:t>Our Mission</a:t>
            </a:r>
            <a:endParaRPr lang="en-US" sz="2800" dirty="0">
              <a:solidFill>
                <a:srgbClr val="6BB233"/>
              </a:solidFill>
              <a:latin typeface="Arial_"/>
              <a:cs typeface="Arial_"/>
            </a:endParaRPr>
          </a:p>
        </p:txBody>
      </p:sp>
      <p:sp>
        <p:nvSpPr>
          <p:cNvPr id="9" name="Rectangle 7"/>
          <p:cNvSpPr txBox="1">
            <a:spLocks noChangeArrowheads="1"/>
          </p:cNvSpPr>
          <p:nvPr/>
        </p:nvSpPr>
        <p:spPr>
          <a:xfrm>
            <a:off x="990600" y="1143000"/>
            <a:ext cx="7239000" cy="6858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smtClean="0">
                <a:solidFill>
                  <a:schemeClr val="tx1">
                    <a:lumMod val="75000"/>
                    <a:lumOff val="25000"/>
                  </a:schemeClr>
                </a:solidFill>
                <a:latin typeface="Arial_"/>
                <a:cs typeface="Arial_"/>
              </a:rPr>
              <a:t>To maximize revenues for HOPE and Pre-K.</a:t>
            </a:r>
          </a:p>
          <a:p>
            <a:pPr marL="0" indent="0">
              <a:buFont typeface="Arial"/>
              <a:buNone/>
            </a:pPr>
            <a:endParaRPr lang="en-US" sz="1600" dirty="0" smtClean="0">
              <a:solidFill>
                <a:schemeClr val="tx1">
                  <a:lumMod val="75000"/>
                  <a:lumOff val="25000"/>
                </a:schemeClr>
              </a:solidFill>
              <a:latin typeface="Arial_"/>
              <a:cs typeface="Arial_"/>
            </a:endParaRPr>
          </a:p>
          <a:p>
            <a:pPr marL="0" indent="0">
              <a:buFont typeface="Arial"/>
              <a:buNone/>
            </a:pPr>
            <a:endParaRPr lang="en-US" sz="1600" dirty="0">
              <a:solidFill>
                <a:schemeClr val="tx1">
                  <a:lumMod val="75000"/>
                  <a:lumOff val="25000"/>
                </a:schemeClr>
              </a:solidFill>
              <a:latin typeface="Arial_"/>
              <a:cs typeface="Arial_"/>
            </a:endParaRPr>
          </a:p>
        </p:txBody>
      </p:sp>
      <p:pic>
        <p:nvPicPr>
          <p:cNvPr id="3" name="Picture 2" descr="GA Lottery Logo_4c_proc_keyline.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6096000"/>
            <a:ext cx="998883" cy="685800"/>
          </a:xfrm>
          <a:prstGeom prst="rect">
            <a:avLst/>
          </a:prstGeom>
        </p:spPr>
      </p:pic>
      <p:sp>
        <p:nvSpPr>
          <p:cNvPr id="10" name="Rectangle 6"/>
          <p:cNvSpPr txBox="1">
            <a:spLocks noChangeArrowheads="1"/>
          </p:cNvSpPr>
          <p:nvPr/>
        </p:nvSpPr>
        <p:spPr>
          <a:xfrm>
            <a:off x="2971800" y="1905000"/>
            <a:ext cx="30480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rgbClr val="6BB233"/>
                </a:solidFill>
                <a:latin typeface="Arial_"/>
                <a:cs typeface="Arial_"/>
              </a:rPr>
              <a:t> Our Vision</a:t>
            </a:r>
            <a:endParaRPr lang="en-US" sz="2800" dirty="0">
              <a:solidFill>
                <a:srgbClr val="6BB233"/>
              </a:solidFill>
              <a:latin typeface="Arial_"/>
              <a:cs typeface="Arial_"/>
            </a:endParaRPr>
          </a:p>
        </p:txBody>
      </p:sp>
      <p:sp>
        <p:nvSpPr>
          <p:cNvPr id="11" name="Rectangle 7"/>
          <p:cNvSpPr txBox="1">
            <a:spLocks noChangeArrowheads="1"/>
          </p:cNvSpPr>
          <p:nvPr/>
        </p:nvSpPr>
        <p:spPr>
          <a:xfrm>
            <a:off x="685800" y="2286000"/>
            <a:ext cx="7772400" cy="14478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smtClean="0">
                <a:solidFill>
                  <a:schemeClr val="tx1">
                    <a:lumMod val="75000"/>
                    <a:lumOff val="25000"/>
                  </a:schemeClr>
                </a:solidFill>
                <a:latin typeface="Arial_"/>
                <a:cs typeface="Arial_"/>
              </a:rPr>
              <a:t>To be </a:t>
            </a:r>
            <a:r>
              <a:rPr lang="en-US" sz="2400" dirty="0">
                <a:solidFill>
                  <a:schemeClr val="tx1">
                    <a:lumMod val="75000"/>
                    <a:lumOff val="25000"/>
                  </a:schemeClr>
                </a:solidFill>
                <a:latin typeface="Arial_"/>
                <a:cs typeface="Arial_"/>
              </a:rPr>
              <a:t>recognized globally as a top performer and innovative leader in the lottery industry and a trusted and valued partner for the state.</a:t>
            </a:r>
            <a:endParaRPr lang="en-US" sz="2400" dirty="0" smtClean="0">
              <a:solidFill>
                <a:schemeClr val="tx1">
                  <a:lumMod val="75000"/>
                  <a:lumOff val="25000"/>
                </a:schemeClr>
              </a:solidFill>
              <a:latin typeface="Arial_"/>
              <a:cs typeface="Arial_"/>
            </a:endParaRPr>
          </a:p>
          <a:p>
            <a:pPr marL="0" indent="0">
              <a:buFont typeface="Arial"/>
              <a:buNone/>
            </a:pPr>
            <a:endParaRPr lang="en-US" sz="1600" dirty="0" smtClean="0">
              <a:solidFill>
                <a:schemeClr val="tx1">
                  <a:lumMod val="75000"/>
                  <a:lumOff val="25000"/>
                </a:schemeClr>
              </a:solidFill>
              <a:latin typeface="Arial_"/>
              <a:cs typeface="Arial_"/>
            </a:endParaRPr>
          </a:p>
          <a:p>
            <a:pPr marL="0" indent="0">
              <a:buFont typeface="Arial"/>
              <a:buNone/>
            </a:pPr>
            <a:endParaRPr lang="en-US" sz="1600" dirty="0">
              <a:solidFill>
                <a:schemeClr val="tx1">
                  <a:lumMod val="75000"/>
                  <a:lumOff val="25000"/>
                </a:schemeClr>
              </a:solidFill>
              <a:latin typeface="Arial_"/>
              <a:cs typeface="Arial_"/>
            </a:endParaRPr>
          </a:p>
        </p:txBody>
      </p:sp>
      <p:sp>
        <p:nvSpPr>
          <p:cNvPr id="14" name="Rectangle 6"/>
          <p:cNvSpPr txBox="1">
            <a:spLocks noChangeArrowheads="1"/>
          </p:cNvSpPr>
          <p:nvPr/>
        </p:nvSpPr>
        <p:spPr>
          <a:xfrm>
            <a:off x="3048000" y="3810000"/>
            <a:ext cx="3048000" cy="6858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rgbClr val="6BB233"/>
                </a:solidFill>
                <a:latin typeface="Arial_"/>
                <a:cs typeface="Arial_"/>
              </a:rPr>
              <a:t> </a:t>
            </a:r>
            <a:r>
              <a:rPr lang="en-US" sz="2800" dirty="0" smtClean="0">
                <a:solidFill>
                  <a:srgbClr val="6BB233"/>
                </a:solidFill>
                <a:latin typeface="Arial_"/>
                <a:cs typeface="Arial_"/>
              </a:rPr>
              <a:t>Our Motto</a:t>
            </a:r>
            <a:endParaRPr lang="en-US" sz="2800" dirty="0">
              <a:solidFill>
                <a:srgbClr val="6BB233"/>
              </a:solidFill>
              <a:latin typeface="Arial_"/>
              <a:cs typeface="Arial_"/>
            </a:endParaRPr>
          </a:p>
        </p:txBody>
      </p:sp>
      <p:sp>
        <p:nvSpPr>
          <p:cNvPr id="15" name="Rectangle 7"/>
          <p:cNvSpPr txBox="1">
            <a:spLocks noChangeArrowheads="1"/>
          </p:cNvSpPr>
          <p:nvPr/>
        </p:nvSpPr>
        <p:spPr>
          <a:xfrm>
            <a:off x="2209800" y="4191000"/>
            <a:ext cx="4495800" cy="6858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2400" i="1" dirty="0" smtClean="0">
                <a:solidFill>
                  <a:schemeClr val="tx1">
                    <a:lumMod val="75000"/>
                    <a:lumOff val="25000"/>
                  </a:schemeClr>
                </a:solidFill>
                <a:latin typeface="Arial_"/>
                <a:cs typeface="Arial_"/>
              </a:rPr>
              <a:t>We do it for Georgia’s kids</a:t>
            </a:r>
            <a:r>
              <a:rPr lang="en-US" sz="2400" dirty="0" smtClean="0">
                <a:solidFill>
                  <a:schemeClr val="tx1">
                    <a:lumMod val="75000"/>
                    <a:lumOff val="25000"/>
                  </a:schemeClr>
                </a:solidFill>
                <a:latin typeface="Arial_"/>
                <a:cs typeface="Arial_"/>
              </a:rPr>
              <a:t>!</a:t>
            </a:r>
          </a:p>
          <a:p>
            <a:pPr marL="0" indent="0" algn="ctr">
              <a:buFont typeface="Arial"/>
              <a:buNone/>
            </a:pPr>
            <a:endParaRPr lang="en-US" sz="1600" dirty="0">
              <a:solidFill>
                <a:schemeClr val="tx1">
                  <a:lumMod val="75000"/>
                  <a:lumOff val="25000"/>
                </a:schemeClr>
              </a:solidFill>
              <a:latin typeface="Arial_"/>
              <a:cs typeface="Arial_"/>
            </a:endParaRPr>
          </a:p>
        </p:txBody>
      </p:sp>
      <p:pic>
        <p:nvPicPr>
          <p:cNvPr id="21" name="Picture 20" descr="Students on graduation day"/>
          <p:cNvPicPr>
            <a:picLocks noChangeAspect="1" noChangeArrowheads="1"/>
          </p:cNvPicPr>
          <p:nvPr/>
        </p:nvPicPr>
        <p:blipFill>
          <a:blip r:embed="rId3"/>
          <a:srcRect l="4743" r="6719" b="19527"/>
          <a:stretch>
            <a:fillRect/>
          </a:stretch>
        </p:blipFill>
        <p:spPr bwMode="auto">
          <a:xfrm>
            <a:off x="4953000" y="5029200"/>
            <a:ext cx="2667000" cy="1712612"/>
          </a:xfrm>
          <a:prstGeom prst="rect">
            <a:avLst/>
          </a:prstGeom>
          <a:noFill/>
          <a:ln>
            <a:solidFill>
              <a:schemeClr val="tx1"/>
            </a:solidFill>
          </a:ln>
        </p:spPr>
      </p:pic>
      <p:pic>
        <p:nvPicPr>
          <p:cNvPr id="50178" name="Picture 2" descr="http://barbadosevents.org/blog/wp-content/uploads/2010/04/kid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5029200"/>
            <a:ext cx="2588398" cy="1723874"/>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7952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heme/theme1.xml><?xml version="1.0" encoding="utf-8"?>
<a:theme xmlns:a="http://schemas.openxmlformats.org/drawingml/2006/main" name="tp939[1]">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p939[1]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tp939[1]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tp939[1]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tp939[1]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tp939[1]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tp939[1]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p939[1]">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p939[1]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tp939[1]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tp939[1]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tp939[1]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tp939[1]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tp939[1]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Company xmlns="http://schemas.microsoft.com/sharepoint/v3" xsi:nil="true"/>
    <CustomerID xmlns="http://schemas.microsoft.com/sharepoint/v3" xsi:nil="true"/>
    <_ResourceType xmlns="http://schemas.microsoft.com/sharepoint/v3/fields">Meeting Notice</_ResourceType>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6A67798F-FCFA-407A-8FAA-924505B05379}"/>
</file>

<file path=customXml/itemProps2.xml><?xml version="1.0" encoding="utf-8"?>
<ds:datastoreItem xmlns:ds="http://schemas.openxmlformats.org/officeDocument/2006/customXml" ds:itemID="{31FFC19D-00D3-4E16-AED5-C33ACA36F0EF}"/>
</file>

<file path=customXml/itemProps3.xml><?xml version="1.0" encoding="utf-8"?>
<ds:datastoreItem xmlns:ds="http://schemas.openxmlformats.org/officeDocument/2006/customXml" ds:itemID="{79559755-8E09-43EC-B591-0B47554B71EB}"/>
</file>

<file path=customXml/itemProps4.xml><?xml version="1.0" encoding="utf-8"?>
<ds:datastoreItem xmlns:ds="http://schemas.openxmlformats.org/officeDocument/2006/customXml" ds:itemID="{A5163FD7-B3CB-4BB9-9562-3452167DC767}"/>
</file>

<file path=docProps/app.xml><?xml version="1.0" encoding="utf-8"?>
<Properties xmlns="http://schemas.openxmlformats.org/officeDocument/2006/extended-properties" xmlns:vt="http://schemas.openxmlformats.org/officeDocument/2006/docPropsVTypes">
  <Template/>
  <TotalTime>12812</TotalTime>
  <Words>2894</Words>
  <Application>Microsoft Office PowerPoint</Application>
  <PresentationFormat>On-screen Show (4:3)</PresentationFormat>
  <Paragraphs>989</Paragraphs>
  <Slides>49</Slides>
  <Notes>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49</vt:i4>
      </vt:variant>
    </vt:vector>
  </HeadingPairs>
  <TitlesOfParts>
    <vt:vector size="52" baseType="lpstr">
      <vt:lpstr>tp939[1]</vt:lpstr>
      <vt:lpstr>1_tp939[1]</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Corporation</dc:creator>
  <cp:lastModifiedBy>Messier, Laura</cp:lastModifiedBy>
  <cp:revision>678</cp:revision>
  <cp:lastPrinted>2015-09-14T15:55:56Z</cp:lastPrinted>
  <dcterms:created xsi:type="dcterms:W3CDTF">2003-03-27T18:59:18Z</dcterms:created>
  <dcterms:modified xsi:type="dcterms:W3CDTF">2015-09-24T14:16:42Z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PInstallLocation">
    <vt:lpwstr>{My Templates}</vt:lpwstr>
  </property>
  <property fmtid="{D5CDD505-2E9C-101B-9397-08002B2CF9AE}" pid="3" name="PrimaryImageGen">
    <vt:lpwstr>1</vt:lpwstr>
  </property>
  <property fmtid="{D5CDD505-2E9C-101B-9397-08002B2CF9AE}" pid="4" name="display_urn:schemas-microsoft-com:office:office#APAuthor">
    <vt:lpwstr>REDMOND\cynvey</vt:lpwstr>
  </property>
  <property fmtid="{D5CDD505-2E9C-101B-9397-08002B2CF9AE}" pid="5" name="APAuthor">
    <vt:lpwstr>191</vt:lpwstr>
  </property>
  <property fmtid="{D5CDD505-2E9C-101B-9397-08002B2CF9AE}" pid="6" name="Milestone">
    <vt:lpwstr>Continuous</vt:lpwstr>
  </property>
  <property fmtid="{D5CDD505-2E9C-101B-9397-08002B2CF9AE}" pid="7" name="TPAppVersion">
    <vt:lpwstr>11</vt:lpwstr>
  </property>
  <property fmtid="{D5CDD505-2E9C-101B-9397-08002B2CF9AE}" pid="8" name="TPCommandLine">
    <vt:lpwstr>{PP} /n {FilePath}</vt:lpwstr>
  </property>
  <property fmtid="{D5CDD505-2E9C-101B-9397-08002B2CF9AE}" pid="9" name="IsSearchable">
    <vt:lpwstr>0</vt:lpwstr>
  </property>
  <property fmtid="{D5CDD505-2E9C-101B-9397-08002B2CF9AE}" pid="10" name="NumericId">
    <vt:lpwstr>-1.00000000000000</vt:lpwstr>
  </property>
  <property fmtid="{D5CDD505-2E9C-101B-9397-08002B2CF9AE}" pid="11" name="PublishTargets">
    <vt:lpwstr>OfficeOnline</vt:lpwstr>
  </property>
  <property fmtid="{D5CDD505-2E9C-101B-9397-08002B2CF9AE}" pid="12" name="TPLaunchHelpLinkType">
    <vt:lpwstr>Template</vt:lpwstr>
  </property>
  <property fmtid="{D5CDD505-2E9C-101B-9397-08002B2CF9AE}" pid="13" name="TPFriendlyName">
    <vt:lpwstr>Sales presentation on product or service</vt:lpwstr>
  </property>
  <property fmtid="{D5CDD505-2E9C-101B-9397-08002B2CF9AE}" pid="14" name="display_urn:schemas-microsoft-com:office:office#APEditor">
    <vt:lpwstr>REDMOND\v-luannv</vt:lpwstr>
  </property>
  <property fmtid="{D5CDD505-2E9C-101B-9397-08002B2CF9AE}" pid="15" name="APEditor">
    <vt:lpwstr>92</vt:lpwstr>
  </property>
  <property fmtid="{D5CDD505-2E9C-101B-9397-08002B2CF9AE}" pid="16" name="Provider">
    <vt:lpwstr>EY006220130</vt:lpwstr>
  </property>
  <property fmtid="{D5CDD505-2E9C-101B-9397-08002B2CF9AE}" pid="17" name="SourceTitle">
    <vt:lpwstr>Sales presentation on product or service</vt:lpwstr>
  </property>
  <property fmtid="{D5CDD505-2E9C-101B-9397-08002B2CF9AE}" pid="18" name="TPApplication">
    <vt:lpwstr>PowerPoint</vt:lpwstr>
  </property>
  <property fmtid="{D5CDD505-2E9C-101B-9397-08002B2CF9AE}" pid="19" name="TPLaunchHelpLink">
    <vt:lpwstr/>
  </property>
  <property fmtid="{D5CDD505-2E9C-101B-9397-08002B2CF9AE}" pid="20" name="OpenTemplate">
    <vt:lpwstr>1</vt:lpwstr>
  </property>
  <property fmtid="{D5CDD505-2E9C-101B-9397-08002B2CF9AE}" pid="21" name="UACurrentWords">
    <vt:lpwstr>0</vt:lpwstr>
  </property>
  <property fmtid="{D5CDD505-2E9C-101B-9397-08002B2CF9AE}" pid="22" name="UALocRecommendation">
    <vt:lpwstr>Localize</vt:lpwstr>
  </property>
  <property fmtid="{D5CDD505-2E9C-101B-9397-08002B2CF9AE}" pid="23" name="Applications">
    <vt:lpwstr>184;#Office 2000;#65;#Microsoft Office PowerPoint 2007;#64;#PowerPoint 2003;#79;#Template 12;#182;#Office XP</vt:lpwstr>
  </property>
  <property fmtid="{D5CDD505-2E9C-101B-9397-08002B2CF9AE}" pid="24" name="TemplateStatus">
    <vt:lpwstr>Complete</vt:lpwstr>
  </property>
  <property fmtid="{D5CDD505-2E9C-101B-9397-08002B2CF9AE}" pid="25" name="ContentTypeId">
    <vt:lpwstr>0x0101001FD4480C948BFE43BEB99D9404D53592</vt:lpwstr>
  </property>
  <property fmtid="{D5CDD505-2E9C-101B-9397-08002B2CF9AE}" pid="26" name="IsDeleted">
    <vt:lpwstr>0</vt:lpwstr>
  </property>
  <property fmtid="{D5CDD505-2E9C-101B-9397-08002B2CF9AE}" pid="27" name="ShowIn">
    <vt:lpwstr>Show everywhere</vt:lpwstr>
  </property>
  <property fmtid="{D5CDD505-2E9C-101B-9397-08002B2CF9AE}" pid="28" name="UANotes">
    <vt:lpwstr>LEGACY FROM TOW. SEO Pilot 2008</vt:lpwstr>
  </property>
  <property fmtid="{D5CDD505-2E9C-101B-9397-08002B2CF9AE}" pid="29" name="PublishStatusLookup">
    <vt:lpwstr>258527</vt:lpwstr>
  </property>
  <property fmtid="{D5CDD505-2E9C-101B-9397-08002B2CF9AE}" pid="30" name="TPComponent">
    <vt:lpwstr>PPTFiles</vt:lpwstr>
  </property>
  <property fmtid="{D5CDD505-2E9C-101B-9397-08002B2CF9AE}" pid="31" name="TPNamespace">
    <vt:lpwstr>POWERPNT</vt:lpwstr>
  </property>
  <property fmtid="{D5CDD505-2E9C-101B-9397-08002B2CF9AE}" pid="32" name="TPClientViewer">
    <vt:lpwstr>Microsoft Office PowerPoint</vt:lpwstr>
  </property>
  <property fmtid="{D5CDD505-2E9C-101B-9397-08002B2CF9AE}" pid="33" name="APTrustLevel">
    <vt:lpwstr>1.00000000000000</vt:lpwstr>
  </property>
  <property fmtid="{D5CDD505-2E9C-101B-9397-08002B2CF9AE}" pid="34" name="TrustLevel">
    <vt:lpwstr>Microsoft Managed Content</vt:lpwstr>
  </property>
  <property fmtid="{D5CDD505-2E9C-101B-9397-08002B2CF9AE}" pid="35" name="Content Type">
    <vt:lpwstr>OOFile</vt:lpwstr>
  </property>
  <property fmtid="{D5CDD505-2E9C-101B-9397-08002B2CF9AE}" pid="36" name="AssetType">
    <vt:lpwstr>TP</vt:lpwstr>
  </property>
  <property fmtid="{D5CDD505-2E9C-101B-9397-08002B2CF9AE}" pid="37" name="AuthoringAssetId">
    <vt:lpwstr>TP001017848</vt:lpwstr>
  </property>
  <property fmtid="{D5CDD505-2E9C-101B-9397-08002B2CF9AE}" pid="38" name="AssetId">
    <vt:lpwstr>TS001017848</vt:lpwstr>
  </property>
</Properties>
</file>