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jpg" ContentType="image/jpe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Default Extension="jpeg" ContentType="image/jpeg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61" r:id="rId3"/>
    <p:sldId id="262" r:id="rId4"/>
    <p:sldId id="266" r:id="rId5"/>
    <p:sldId id="267" r:id="rId6"/>
    <p:sldId id="264" r:id="rId7"/>
    <p:sldId id="265" r:id="rId8"/>
    <p:sldId id="268" r:id="rId9"/>
    <p:sldId id="273" r:id="rId10"/>
    <p:sldId id="269" r:id="rId11"/>
    <p:sldId id="263" r:id="rId12"/>
    <p:sldId id="272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7" autoAdjust="0"/>
    <p:restoredTop sz="94660"/>
  </p:normalViewPr>
  <p:slideViewPr>
    <p:cSldViewPr snapToGrid="0">
      <p:cViewPr varScale="1">
        <p:scale>
          <a:sx n="69" d="100"/>
          <a:sy n="69" d="100"/>
        </p:scale>
        <p:origin x="60" y="2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1" d="100"/>
          <a:sy n="61" d="100"/>
        </p:scale>
        <p:origin x="1918" y="1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A2F5E46-C12C-4940-B840-276CFA4BD0B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833760-48D4-43AF-BD69-3B728ADA20B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1B79E0-5AF5-4ECE-A489-BAD9BFE68206}" type="datetimeFigureOut">
              <a:rPr lang="en-US" smtClean="0"/>
              <a:t>11/26/2018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F9476D-5C25-4D9F-BFDA-9DE5DF94A7E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10C9E0-3818-4225-A76E-D75E51B189A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ED4787-083A-452D-A307-7994C72E3A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19469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70D601-1EA8-4D4B-8308-6CA61C5EB3B9}" type="datetimeFigureOut">
              <a:rPr lang="en-US" smtClean="0"/>
              <a:t>11/26/2018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3CBBCA-3E99-40F1-9DC9-6840C85E22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7354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New regulations were published in 2010 after the passage of the ADA Amendments Act in 2008.25 These regulations now define a service animal as a dog or miniature horse, addressing the problems posed by the use of unusual species and wild animals.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3CBBCA-3E99-40F1-9DC9-6840C85E2252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29664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E72A03-C5D7-461F-917F-5DCE601A8A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345ECC-6DCA-4B4C-A408-541F011B76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82C0C5-524C-4DB1-84E9-2E531ADD2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1C865-95FF-431E-A9B4-73E39ED0A59C}" type="datetime1">
              <a:rPr lang="en-US" smtClean="0"/>
              <a:t>11/26/2018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3E752C-0AFD-46DD-887D-802888775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2B5BE7-9512-4D43-A17F-AAC213488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F6976-6C13-4CE9-A43C-D0343EEB61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7331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277FA-ABB9-41FD-A163-A885A7211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35C0C9-8B57-4FB3-A2C4-5449A70593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CA2425-208D-4564-90DF-0DE748C21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C5C46-3AE9-4150-89AA-F60E0B1163CC}" type="datetime1">
              <a:rPr lang="en-US" smtClean="0"/>
              <a:t>11/26/2018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672C62-7017-422E-80B8-954084DED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DE6CA8-0ACE-47C9-8128-A5267E5D0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F6976-6C13-4CE9-A43C-D0343EEB61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61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AEE55-9EA0-4F11-B968-2AC689E50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46951F-7EE7-4DC0-8F54-8C86C09BD2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B5D444-C309-400B-9C32-55E61B7CA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B20C6-C372-43B1-B421-965F7CAC28DB}" type="datetime1">
              <a:rPr lang="en-US" smtClean="0"/>
              <a:t>11/26/2018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323993-5C71-439D-A32E-56D011611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0C0F0-0BE7-43E2-B08A-994F82700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F6976-6C13-4CE9-A43C-D0343EEB61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30331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A0E87D-A955-4760-BA58-C70A18BBF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F82628-DC72-4BC8-B4E2-2F7117AD83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1BA98B-CF76-43DA-A5F7-43C9B1DDFE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CE55EB-E9D1-46B9-8625-D3E3A7054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4BA3A-B937-46F8-BBD6-D293934E5BA6}" type="datetime1">
              <a:rPr lang="en-US" smtClean="0"/>
              <a:t>11/26/2018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E4CE2F-6D8B-4D05-8514-0B52A511F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09CFCD-5FA9-4EE5-B0E4-8DC1FE996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F6976-6C13-4CE9-A43C-D0343EEB61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4271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4159E-C436-4F37-8407-CA3C922294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56B6D9-544E-4AA5-9C87-3E874BCCCB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C3E40E-60E4-49E4-BF33-BB6CC24225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6446E8-7ECE-4BE2-B2C6-E045672EA6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971B56C-1A47-4398-B238-CC7F375487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370990-75CA-40B3-BEE8-4D1CAAAC9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E1CC0-BC05-4CC5-92BB-636999D1A9F8}" type="datetime1">
              <a:rPr lang="en-US" smtClean="0"/>
              <a:t>11/26/2018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CA89C8F-941F-4749-8C84-F0524CA03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4C6D39-AD14-4674-866F-5F5E3A403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F6976-6C13-4CE9-A43C-D0343EEB61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3038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3F6E7-B671-4E6A-9D36-ED41C49DF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00EE0A-27A0-41A7-A9E5-46CE4B160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14610-ECD0-4B54-93CC-9A7A5CEF55F6}" type="datetime1">
              <a:rPr lang="en-US" smtClean="0"/>
              <a:t>11/26/2018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49907C-13BA-46C2-88EF-104C78204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0717CD-5225-4570-8B1B-6EA80990D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F6976-6C13-4CE9-A43C-D0343EEB61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75287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D8A301-1697-4E62-B15F-875CE64167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54937-E7DC-4FA6-B2F1-C952B7C35F23}" type="datetime1">
              <a:rPr lang="en-US" smtClean="0"/>
              <a:t>11/26/2018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701B28-8908-4AE4-BE8D-BB13ED93CF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136B61-F440-4AD2-831C-426A707D7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F6976-6C13-4CE9-A43C-D0343EEB61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4067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D84C1-2ACC-4635-BA1C-D3DA479F5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9DBFA9-3FE7-41B0-B291-EB0E4AB7B1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1E052F-96F2-4937-9BE8-E092BE48B6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56828E-34BB-405E-9DBD-AC25D7DA5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B5D89-7685-40D3-BD31-BCB8F5C30D45}" type="datetime1">
              <a:rPr lang="en-US" smtClean="0"/>
              <a:t>11/26/2018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30F66E-03D4-4361-8CDD-E69F132AC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A5B42-DD43-4566-9951-A4F7EFE8B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F6976-6C13-4CE9-A43C-D0343EEB61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931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CA382F-851E-4F6E-9E19-19A05FD448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F8AD5CE-A357-43B6-8B01-6D81278993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2FBA4E-9BBD-4B87-B92B-1876611A99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524554-4475-4F3A-B023-242B680CD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E8B37-EBEB-43D8-944D-00C3FD88C2E6}" type="datetime1">
              <a:rPr lang="en-US" smtClean="0"/>
              <a:t>11/26/2018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5B159-8873-44D8-9EFD-F31DB39E23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5BF488-DD3D-4E34-8616-72BC369821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F6976-6C13-4CE9-A43C-D0343EEB61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64753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BC009-0C7C-4E8E-8988-A10938D6F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173183-E9BB-4990-BFAE-D354334713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9ADFB2-120C-43A4-A086-248060ABE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204B9-DC40-4619-AD79-B9912F619EDD}" type="datetime1">
              <a:rPr lang="en-US" smtClean="0"/>
              <a:t>11/26/2018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6B1375-3151-499D-BEA8-7449C80E9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C91F49-BDD5-4F18-8981-43AAA98A7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F6976-6C13-4CE9-A43C-D0343EEB61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750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81E24CD-1CF4-4856-B386-64D4FDCA73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80859F-C239-4A35-8032-14161CA22E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0DDEEC-6163-4AA0-87BE-E869270F4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58225-4C05-4A56-B357-32D173D11076}" type="datetime1">
              <a:rPr lang="en-US" smtClean="0"/>
              <a:t>11/26/2018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47D2C7-8A21-4E93-BD5B-7BDEF75BB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BD3217-3630-4468-B9D1-999BF3AB6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F6976-6C13-4CE9-A43C-D0343EEB61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3503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B3C4056-2CF6-42FD-BCED-E03D4A1D8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C4A3AD-FA3D-4C7F-A1B9-BBF8A55042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D9C56D-C8B3-49B9-874D-F71B5B3465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4CC180-3D93-4C16-800C-4D8155F76F65}" type="datetime1">
              <a:rPr lang="en-US" smtClean="0"/>
              <a:t>11/26/2018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72FFE2-7D17-4F55-BB57-26B4D05FCB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F2342A-1B01-46F3-B635-02F4027193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BF6976-6C13-4CE9-A43C-D0343EEB6151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>
            <a:extLst/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5807" y="5130556"/>
            <a:ext cx="2706593" cy="1362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14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nwadacenter.org/factsheet/service-animals-comparison-sheet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ud.gov/topics/information_for_disabled_persons" TargetMode="External"/><Relationship Id="rId2" Type="http://schemas.openxmlformats.org/officeDocument/2006/relationships/hyperlink" Target="https://www.transportation.gov/airconsumer/disability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da.gov/regs2010/service_animal_qa.html#misc" TargetMode="External"/><Relationship Id="rId2" Type="http://schemas.openxmlformats.org/officeDocument/2006/relationships/hyperlink" Target="http://nwadacenter.org/factsheet/service-animals-comparison-sheet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hud.gov/sites/documents/SERVANIMALS_NTCFHEO2013-01.PDF" TargetMode="External"/><Relationship Id="rId4" Type="http://schemas.openxmlformats.org/officeDocument/2006/relationships/hyperlink" Target="https://www.transportation.gov/sites/dot.gov/files/docs/AirTravel_with_ServiceAnimals-TriFold.pdf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Dawn.alford@gcdd.ga.gov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89438-1EDA-4255-BD74-0BAD05B56C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17810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HR 467 Georgia Senate Study Committee on Service Animals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B0C5AB-088A-4D10-8AFA-E25FF51D9C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82164" y="3666115"/>
            <a:ext cx="9144000" cy="1655762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Dawn Alford</a:t>
            </a:r>
          </a:p>
          <a:p>
            <a:r>
              <a:rPr lang="en-US" b="1" dirty="0"/>
              <a:t>Public Policy Director</a:t>
            </a:r>
          </a:p>
          <a:p>
            <a:r>
              <a:rPr lang="en-US" b="1" dirty="0"/>
              <a:t>Georgia Council on Developmental Disabilities</a:t>
            </a:r>
          </a:p>
          <a:p>
            <a:r>
              <a:rPr lang="en-US" b="1" dirty="0"/>
              <a:t>November 27, 2018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72072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06117-5C7C-4DC3-AE15-96E110862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Legal Definition of Disability – Defined by the Americans with Disabilities Act (ADA)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B21CCB-D263-4DB9-8B12-EB4FC2D0B2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“Actual” Disability – physical or mental impairment that substantially limits a major life activity</a:t>
            </a:r>
          </a:p>
          <a:p>
            <a:r>
              <a:rPr lang="en-US" dirty="0"/>
              <a:t>Record of a Disability</a:t>
            </a:r>
          </a:p>
          <a:p>
            <a:r>
              <a:rPr lang="en-US" dirty="0"/>
              <a:t>Regarded as Having a Disability</a:t>
            </a:r>
          </a:p>
          <a:p>
            <a:pPr>
              <a:lnSpc>
                <a:spcPct val="100000"/>
              </a:lnSpc>
            </a:pPr>
            <a:r>
              <a:rPr lang="en-US" dirty="0"/>
              <a:t>Note that only people who qualify under the first 2 prongs qualify for reasonable accommodations, including the use of service/assistance animals.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601476-94DF-4D22-AC6E-E7CCF2D7E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F6976-6C13-4CE9-A43C-D0343EEB6151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3914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2CDB36-1BFC-47C7-A3D1-569FADAE3C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643467"/>
            <a:ext cx="3363974" cy="1597315"/>
          </a:xfrm>
          <a:noFill/>
          <a:ln w="19050">
            <a:solidFill>
              <a:schemeClr val="bg1"/>
            </a:solidFill>
          </a:ln>
        </p:spPr>
        <p:txBody>
          <a:bodyPr wrap="square">
            <a:norm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Classification of Animals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29A9B-8CA9-4710-B34B-8B7BAA215E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8" y="2638044"/>
            <a:ext cx="3363974" cy="3415622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Service animals</a:t>
            </a:r>
          </a:p>
          <a:p>
            <a:r>
              <a:rPr lang="en-US" sz="2000" dirty="0">
                <a:solidFill>
                  <a:schemeClr val="bg1"/>
                </a:solidFill>
              </a:rPr>
              <a:t>Emotional support or comfort animals</a:t>
            </a:r>
          </a:p>
          <a:p>
            <a:r>
              <a:rPr lang="en-US" sz="2000" dirty="0">
                <a:solidFill>
                  <a:schemeClr val="bg1"/>
                </a:solidFill>
              </a:rPr>
              <a:t>Assistance animals</a:t>
            </a:r>
          </a:p>
          <a:p>
            <a:r>
              <a:rPr lang="en-US" sz="2000" dirty="0">
                <a:solidFill>
                  <a:schemeClr val="bg1"/>
                </a:solidFill>
              </a:rPr>
              <a:t>Therapy animals</a:t>
            </a:r>
          </a:p>
          <a:p>
            <a:r>
              <a:rPr lang="en-US" sz="2000" dirty="0">
                <a:solidFill>
                  <a:schemeClr val="bg1"/>
                </a:solidFill>
              </a:rPr>
              <a:t>Pets</a:t>
            </a:r>
          </a:p>
          <a:p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9" name="Picture 8" descr="A drawing of a cartoon character&#10;&#10;Description generated with high confidence">
            <a:extLst>
              <a:ext uri="{FF2B5EF4-FFF2-40B4-BE49-F238E27FC236}">
                <a16:creationId xmlns:a16="http://schemas.microsoft.com/office/drawing/2014/main" id="{2E762080-6D92-4B56-AFE7-F452209D1F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3030" y="649009"/>
            <a:ext cx="6250769" cy="434533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2EFC6A-3E01-4ED1-93EB-CD57B38FF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89512" y="6356350"/>
            <a:ext cx="1064287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ECBF6976-6C13-4CE9-A43C-D0343EEB6151}" type="slidenum">
              <a:rPr lang="en-US">
                <a:solidFill>
                  <a:schemeClr val="tx1">
                    <a:alpha val="80000"/>
                  </a:schemeClr>
                </a:solidFill>
              </a:rPr>
              <a:pPr>
                <a:spcAft>
                  <a:spcPts val="600"/>
                </a:spcAft>
              </a:pPr>
              <a:t>3</a:t>
            </a:fld>
            <a:endParaRPr lang="en-US" dirty="0">
              <a:solidFill>
                <a:schemeClr val="tx1">
                  <a:alpha val="80000"/>
                </a:schemeClr>
              </a:solidFill>
            </a:endParaRPr>
          </a:p>
        </p:txBody>
      </p:sp>
      <p:sp>
        <p:nvSpPr>
          <p:cNvPr id="7" name="AutoShape 6" descr="Image result for service dog cartoon images">
            <a:extLst>
              <a:ext uri="{FF2B5EF4-FFF2-40B4-BE49-F238E27FC236}">
                <a16:creationId xmlns:a16="http://schemas.microsoft.com/office/drawing/2014/main" id="{498DB1CE-F57C-4F2D-A858-3A2A261A1A4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00659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43429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36684-A937-42D2-AF28-A9E468D98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36708"/>
          </a:xfrm>
        </p:spPr>
        <p:txBody>
          <a:bodyPr/>
          <a:lstStyle/>
          <a:p>
            <a:r>
              <a:rPr lang="en-US" dirty="0"/>
              <a:t>Legal Definition - Service Animal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2ABDD7-9A4C-4D0F-AD33-6DF7FCC922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1834"/>
            <a:ext cx="10515600" cy="4351338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US" dirty="0"/>
              <a:t>The Department of Justice defines a service animal </a:t>
            </a:r>
            <a:r>
              <a:rPr lang="en-US" u="sng" dirty="0"/>
              <a:t>under the ADA </a:t>
            </a:r>
            <a:r>
              <a:rPr lang="en-US" dirty="0"/>
              <a:t>as “any dog that is individually trained to do work or perform tasks for the benefit of an individual with a disability, including a physical, sensory, psychiatric, intellectual, or other mental disability.” The ADA also allows miniature horses to be service animals. </a:t>
            </a:r>
          </a:p>
          <a:p>
            <a:pPr>
              <a:lnSpc>
                <a:spcPct val="100000"/>
              </a:lnSpc>
            </a:pPr>
            <a:r>
              <a:rPr lang="en-US" dirty="0"/>
              <a:t>The Department of Transportation defines a service animal </a:t>
            </a:r>
            <a:r>
              <a:rPr lang="en-US" u="sng" dirty="0"/>
              <a:t>under the Air Carrier Access Act</a:t>
            </a:r>
            <a:r>
              <a:rPr lang="en-US" dirty="0"/>
              <a:t> as “[a]ny animal that is individually trained or able to provide assistance to a qualified person with a disability; or any animal shown by documentation to be necessary for the emotional well being of a passenger.”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B511E0-2BE4-4AD7-8EF3-583F1E6E5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F6976-6C13-4CE9-A43C-D0343EEB6151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4170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D12C7-8311-418C-8311-DB6EBC5218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0" y="629266"/>
            <a:ext cx="5121644" cy="1676603"/>
          </a:xfrm>
        </p:spPr>
        <p:txBody>
          <a:bodyPr>
            <a:normAutofit/>
          </a:bodyPr>
          <a:lstStyle/>
          <a:p>
            <a:r>
              <a:rPr lang="en-US" sz="3400" dirty="0"/>
              <a:t>Legal Access for Emotional Support Animals and Assistance Animals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6BD10E-1F9C-4899-9570-63636B8D90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1" y="2438400"/>
            <a:ext cx="5121642" cy="378541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000" dirty="0"/>
              <a:t>The </a:t>
            </a:r>
            <a:r>
              <a:rPr lang="en-US" sz="2000" u="sng" dirty="0"/>
              <a:t>Air Carrier Access Act </a:t>
            </a:r>
            <a:r>
              <a:rPr lang="en-US" sz="2000" dirty="0"/>
              <a:t>includes emotional support animals in the definition of service animal--“any animal shown by documentation to be necessary for the emotional well being of a passenger.”</a:t>
            </a:r>
          </a:p>
          <a:p>
            <a:pPr>
              <a:lnSpc>
                <a:spcPct val="100000"/>
              </a:lnSpc>
            </a:pPr>
            <a:r>
              <a:rPr lang="en-US" sz="2000" dirty="0"/>
              <a:t>The </a:t>
            </a:r>
            <a:r>
              <a:rPr lang="en-US" sz="2000" u="sng" dirty="0"/>
              <a:t>Fair Housing Act &amp; Section 504 </a:t>
            </a:r>
            <a:r>
              <a:rPr lang="en-US" sz="2000" dirty="0"/>
              <a:t>include access for an animal that “provides emotional support that alleviates one or more identified symptoms or effects of a person’s disability”</a:t>
            </a:r>
          </a:p>
          <a:p>
            <a:pPr lvl="1">
              <a:lnSpc>
                <a:spcPct val="100000"/>
              </a:lnSpc>
            </a:pPr>
            <a:r>
              <a:rPr lang="en-US" sz="2000" dirty="0"/>
              <a:t>Uses the term assistance animal</a:t>
            </a:r>
          </a:p>
          <a:p>
            <a:endParaRPr lang="en-US" sz="20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3F5FFF-2AE2-424B-BE21-49AFFEF688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0612" y="2"/>
            <a:ext cx="6101388" cy="685799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 descr="A drawing of a cartoon character&#10;&#10;Description generated with high confidence">
            <a:extLst>
              <a:ext uri="{FF2B5EF4-FFF2-40B4-BE49-F238E27FC236}">
                <a16:creationId xmlns:a16="http://schemas.microsoft.com/office/drawing/2014/main" id="{A17503A4-2289-4750-B027-5144F05ECB5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07" r="2" b="2"/>
          <a:stretch/>
        </p:blipFill>
        <p:spPr>
          <a:xfrm>
            <a:off x="6721233" y="640082"/>
            <a:ext cx="4831104" cy="5577837"/>
          </a:xfrm>
          <a:prstGeom prst="rect">
            <a:avLst/>
          </a:prstGeom>
          <a:effectLst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A68973-2E9F-4B30-892B-28DF0A9C9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53928" y="6356350"/>
            <a:ext cx="685800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fld id="{ECBF6976-6C13-4CE9-A43C-D0343EEB6151}" type="slidenum">
              <a:rPr lang="en-US">
                <a:solidFill>
                  <a:schemeClr val="bg1">
                    <a:lumMod val="75000"/>
                    <a:lumOff val="25000"/>
                  </a:schemeClr>
                </a:solidFill>
              </a:rPr>
              <a:pPr algn="l">
                <a:spcAft>
                  <a:spcPts val="600"/>
                </a:spcAft>
              </a:pPr>
              <a:t>5</a:t>
            </a:fld>
            <a:endParaRPr lang="en-US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4480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498D41-DDB3-424F-9496-C975FC144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Context is key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298CA9-8F28-4E2B-BA02-E4C0B80871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8657"/>
            <a:ext cx="10515600" cy="4351338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State / Local Government – Title II ADA - Service animals MUST be permitted</a:t>
            </a:r>
          </a:p>
          <a:p>
            <a:r>
              <a:rPr lang="en-US" dirty="0"/>
              <a:t>Public accommodations (e.g., , Hospitals, grocery stores, etc.) - Title III ADA - Service animals MUST be permitted</a:t>
            </a:r>
          </a:p>
          <a:p>
            <a:r>
              <a:rPr lang="en-US" dirty="0"/>
              <a:t>Housing – Both service &amp; assistance animals must be allowed – this includes companion and emotional support animals - Fair Housing Act</a:t>
            </a:r>
          </a:p>
          <a:p>
            <a:r>
              <a:rPr lang="en-US" dirty="0"/>
              <a:t>Air Travel - Both service &amp; emotional support animals must be allowed - Air Carrier Access Act</a:t>
            </a:r>
          </a:p>
          <a:p>
            <a:r>
              <a:rPr lang="en-US" dirty="0"/>
              <a:t>See the handout from NW ADA Center that compares federal laws regarding service animals. </a:t>
            </a:r>
            <a:r>
              <a:rPr lang="en-US" u="sng" dirty="0">
                <a:hlinkClick r:id="rId2"/>
              </a:rPr>
              <a:t>http://nwadacenter.org/factsheet/service-animals-comparison-sheet</a:t>
            </a:r>
            <a:br>
              <a:rPr lang="en-US" dirty="0"/>
            </a:b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80D037-24DD-42A4-BD8E-EC780E252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F6976-6C13-4CE9-A43C-D0343EEB6151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85601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CCD4F-C2EF-4C29-8E1B-723514279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53580"/>
          </a:xfrm>
        </p:spPr>
        <p:txBody>
          <a:bodyPr>
            <a:normAutofit fontScale="90000"/>
          </a:bodyPr>
          <a:lstStyle/>
          <a:p>
            <a:r>
              <a:rPr lang="en-US" dirty="0"/>
              <a:t>Should we criminalize “fake service dogs”?  Would it hurt or help?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F0FFC3-E101-429A-A1CE-2399CA5C83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8324" y="1498657"/>
            <a:ext cx="10515600" cy="4351338"/>
          </a:xfrm>
        </p:spPr>
        <p:txBody>
          <a:bodyPr>
            <a:normAutofit fontScale="92500"/>
          </a:bodyPr>
          <a:lstStyle/>
          <a:p>
            <a:r>
              <a:rPr lang="en-US" dirty="0"/>
              <a:t>There are well-meaning but misinformed individuals with a genuine misunderstanding of whether their dog is a service dog.</a:t>
            </a:r>
          </a:p>
          <a:p>
            <a:r>
              <a:rPr lang="en-US" dirty="0"/>
              <a:t>There are different legal definitions in the three primary federal laws that address service dog access.</a:t>
            </a:r>
          </a:p>
          <a:p>
            <a:r>
              <a:rPr lang="en-US" dirty="0"/>
              <a:t>Literature exists that gives incorrect information and leads to further confusion.</a:t>
            </a:r>
          </a:p>
          <a:p>
            <a:r>
              <a:rPr lang="en-US" dirty="0"/>
              <a:t>There would be a disparate impact on those with non-apparent disabilities.</a:t>
            </a:r>
          </a:p>
          <a:p>
            <a:r>
              <a:rPr lang="en-US" dirty="0"/>
              <a:t>It has the potential to violate the civil rights of people with disabilities.</a:t>
            </a:r>
          </a:p>
          <a:p>
            <a:r>
              <a:rPr lang="en-US" dirty="0"/>
              <a:t>How will such laws be enforced?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1E9110-D97A-484E-9E6B-320E7034C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F6976-6C13-4CE9-A43C-D0343EEB6151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32213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848E9-543E-4841-A5E1-965D17893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76736"/>
          </a:xfrm>
        </p:spPr>
        <p:txBody>
          <a:bodyPr>
            <a:normAutofit fontScale="90000"/>
          </a:bodyPr>
          <a:lstStyle/>
          <a:p>
            <a:r>
              <a:rPr lang="en-US" dirty="0"/>
              <a:t>So what should we do?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9B3E3-1F30-4B30-8E28-70DEF2CC9F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1909"/>
            <a:ext cx="10515600" cy="3633066"/>
          </a:xfrm>
        </p:spPr>
        <p:txBody>
          <a:bodyPr>
            <a:normAutofit/>
          </a:bodyPr>
          <a:lstStyle/>
          <a:p>
            <a:r>
              <a:rPr lang="en-US" dirty="0"/>
              <a:t>Education about current laws is key.  Dispel myths.</a:t>
            </a:r>
          </a:p>
          <a:p>
            <a:pPr lvl="1"/>
            <a:r>
              <a:rPr lang="en-US" dirty="0"/>
              <a:t>Service dog handlers</a:t>
            </a:r>
          </a:p>
          <a:p>
            <a:pPr lvl="1"/>
            <a:r>
              <a:rPr lang="en-US" dirty="0"/>
              <a:t>Businesses</a:t>
            </a:r>
          </a:p>
          <a:p>
            <a:pPr lvl="1"/>
            <a:r>
              <a:rPr lang="en-US" dirty="0"/>
              <a:t>General public</a:t>
            </a:r>
            <a:endParaRPr lang="en-US" dirty="0">
              <a:solidFill>
                <a:srgbClr val="C00000"/>
              </a:solidFill>
            </a:endParaRPr>
          </a:p>
          <a:p>
            <a:r>
              <a:rPr lang="en-US" dirty="0"/>
              <a:t>Align Georgia’s terminology and definitions with that of the ADA.</a:t>
            </a:r>
          </a:p>
          <a:p>
            <a:pPr>
              <a:lnSpc>
                <a:spcPct val="110000"/>
              </a:lnSpc>
            </a:pPr>
            <a:r>
              <a:rPr lang="en-US" dirty="0"/>
              <a:t>Since states cannot enforce laws that restrict access rights protected by ADA, there is no practical purpose for maintaining such laws.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EF710E-8D81-4545-940E-EEC5E06BA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F6976-6C13-4CE9-A43C-D0343EEB6151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25254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F0E8D-1579-4BFF-86B8-06B096DAC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So what should we do (continued)?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7CD931-13AC-4A5B-9183-9E031BBCC9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 feedback to federal agencies including DOT and HUD in rulemaking process.</a:t>
            </a:r>
          </a:p>
          <a:p>
            <a:pPr lvl="1"/>
            <a:r>
              <a:rPr lang="en-US" dirty="0">
                <a:hlinkClick r:id="rId2"/>
              </a:rPr>
              <a:t>https://www.transportation.gov/airconsumer/disability</a:t>
            </a:r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>
                <a:hlinkClick r:id="rId3"/>
              </a:rPr>
              <a:t>https://www.hud.gov/topics/information_for_disabled_persons</a:t>
            </a:r>
            <a:endParaRPr lang="en-US" dirty="0"/>
          </a:p>
          <a:p>
            <a:endParaRPr lang="en-US" dirty="0"/>
          </a:p>
          <a:p>
            <a:r>
              <a:rPr lang="en-US" dirty="0"/>
              <a:t>Ensure service dog handlers do have adequate protections if there service animal is attacked and injured by a human or dog.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C8F8CC-B301-4B45-99D0-BC49E071A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F6976-6C13-4CE9-A43C-D0343EEB6151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8787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AAC68-0996-43AC-9B6F-48B7C99BE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big thank you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9B41AE-8C30-4C11-91CC-B13CBDB288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Providing information and background materials</a:t>
            </a:r>
          </a:p>
          <a:p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Heather Ansley, Esq., MSW – Paralyzed Veterans of America</a:t>
            </a:r>
          </a:p>
          <a:p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Emily Harvey, Esq. – Disability Law Colorado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77E2F3-F9F8-4CE6-87C7-1F5120679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F6976-6C13-4CE9-A43C-D0343EEB6151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12094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DB06D-9073-435E-8A78-D85BEB459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86831"/>
          </a:xfrm>
        </p:spPr>
        <p:txBody>
          <a:bodyPr/>
          <a:lstStyle/>
          <a:p>
            <a:r>
              <a:rPr lang="en-US" dirty="0"/>
              <a:t>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E450B9-ED12-4616-B16D-094F6E0C73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Comparison of Americans with Disabilities Act (ADA) with Fair Housing Act (FHA) and the Air Carrier Access Act (ACAA)</a:t>
            </a:r>
          </a:p>
          <a:p>
            <a:pPr lvl="1"/>
            <a:r>
              <a:rPr lang="en-US" u="sng" dirty="0">
                <a:hlinkClick r:id="rId2"/>
              </a:rPr>
              <a:t>http://nwadacenter.org/factsheet/service-animals-comparison-sheet</a:t>
            </a:r>
            <a:endParaRPr lang="en-US" dirty="0"/>
          </a:p>
          <a:p>
            <a:r>
              <a:rPr lang="en-US" dirty="0"/>
              <a:t>Frequently Asked Questions about Service Animals and the ADA</a:t>
            </a:r>
          </a:p>
          <a:p>
            <a:pPr lvl="1"/>
            <a:r>
              <a:rPr lang="en-US" dirty="0">
                <a:hlinkClick r:id="rId3"/>
              </a:rPr>
              <a:t>https://www.ada.gov/regs2010/service_animal_qa.html#misc</a:t>
            </a:r>
            <a:endParaRPr lang="en-US" dirty="0"/>
          </a:p>
          <a:p>
            <a:pPr lvl="1"/>
            <a:r>
              <a:rPr lang="en-US" dirty="0"/>
              <a:t>ADA INFORMATION LINE  800-514-0301 (Voice) and 800-514-0383 (TTY);      M-W, F 9:30 a.m. – 5:30 p.m. , Th 12:30 p.m. – 5:30 p.m. (Eastern Time) to speak with an ADA Specialist. Calls are confidential</a:t>
            </a:r>
          </a:p>
          <a:p>
            <a:r>
              <a:rPr lang="en-US" dirty="0"/>
              <a:t>Air Travel with Service Animals</a:t>
            </a:r>
          </a:p>
          <a:p>
            <a:pPr lvl="1"/>
            <a:r>
              <a:rPr lang="en-US" dirty="0">
                <a:hlinkClick r:id="rId4"/>
              </a:rPr>
              <a:t>https://www.transportation.gov/sites/dot.gov/files/docs/AirTravel_with_ServiceAnimals-TriFold.pdf</a:t>
            </a:r>
            <a:endParaRPr lang="en-US" dirty="0"/>
          </a:p>
          <a:p>
            <a:r>
              <a:rPr lang="en-US" dirty="0"/>
              <a:t>Service Animals for People with Disabilities and Housing and HUD-Funded Programs</a:t>
            </a:r>
          </a:p>
          <a:p>
            <a:pPr lvl="1"/>
            <a:r>
              <a:rPr lang="en-US" dirty="0">
                <a:hlinkClick r:id="rId5"/>
              </a:rPr>
              <a:t>https://www.hud.gov/sites/documents/SERVANIMALS_NTCFHEO2013-01.PDF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C3D6D1-9EC0-4E05-9804-84A5DAD11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F6976-6C13-4CE9-A43C-D0343EEB6151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45909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" name="Rectangle 21">
            <a:extLst>
              <a:ext uri="{FF2B5EF4-FFF2-40B4-BE49-F238E27FC236}">
                <a16:creationId xmlns:a16="http://schemas.microsoft.com/office/drawing/2014/main" id="{217BE31F-A129-45DD-8071-A63EC47D94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CA163AC-F477-454A-9FB4-81324C004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25" name="Freeform 5">
              <a:extLst>
                <a:ext uri="{FF2B5EF4-FFF2-40B4-BE49-F238E27FC236}">
                  <a16:creationId xmlns:a16="http://schemas.microsoft.com/office/drawing/2014/main" id="{609D7097-03A6-4239-A2E0-784E82C236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>
                <a:gd name="T0" fmla="*/ 813 w 813"/>
                <a:gd name="T1" fmla="*/ 0 h 1440"/>
                <a:gd name="T2" fmla="*/ 435 w 81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Freeform 6">
              <a:extLst>
                <a:ext uri="{FF2B5EF4-FFF2-40B4-BE49-F238E27FC236}">
                  <a16:creationId xmlns:a16="http://schemas.microsoft.com/office/drawing/2014/main" id="{813887E5-2F5F-4C9D-92F5-F80D937A8D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>
                <a:gd name="T0" fmla="*/ 324 w 324"/>
                <a:gd name="T1" fmla="*/ 117 h 117"/>
                <a:gd name="T2" fmla="*/ 0 w 324"/>
                <a:gd name="T3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id="{57A4F98D-BAD2-4F7F-93D3-FD86C479A9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>
                <a:gd name="T0" fmla="*/ 0 w 404"/>
                <a:gd name="T1" fmla="*/ 385 h 385"/>
                <a:gd name="T2" fmla="*/ 404 w 404"/>
                <a:gd name="T3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Freeform 8">
              <a:extLst>
                <a:ext uri="{FF2B5EF4-FFF2-40B4-BE49-F238E27FC236}">
                  <a16:creationId xmlns:a16="http://schemas.microsoft.com/office/drawing/2014/main" id="{FBA2120E-6E1E-4A2B-9CD8-94C39AD806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>
                <a:gd name="T0" fmla="*/ 774 w 774"/>
                <a:gd name="T1" fmla="*/ 0 h 1440"/>
                <a:gd name="T2" fmla="*/ 411 w 774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Freeform 9">
              <a:extLst>
                <a:ext uri="{FF2B5EF4-FFF2-40B4-BE49-F238E27FC236}">
                  <a16:creationId xmlns:a16="http://schemas.microsoft.com/office/drawing/2014/main" id="{264DA4AC-C3A7-46CE-96BA-018B8FCFEF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>
                <a:gd name="T0" fmla="*/ 203 w 203"/>
                <a:gd name="T1" fmla="*/ 77 h 77"/>
                <a:gd name="T2" fmla="*/ 0 w 203"/>
                <a:gd name="T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Freeform 10">
              <a:extLst>
                <a:ext uri="{FF2B5EF4-FFF2-40B4-BE49-F238E27FC236}">
                  <a16:creationId xmlns:a16="http://schemas.microsoft.com/office/drawing/2014/main" id="{A73A5202-BD67-46B2-9FAB-C1B28AB424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>
                <a:gd name="T0" fmla="*/ 0 w 351"/>
                <a:gd name="T1" fmla="*/ 332 h 332"/>
                <a:gd name="T2" fmla="*/ 351 w 351"/>
                <a:gd name="T3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Freeform 11">
              <a:extLst>
                <a:ext uri="{FF2B5EF4-FFF2-40B4-BE49-F238E27FC236}">
                  <a16:creationId xmlns:a16="http://schemas.microsoft.com/office/drawing/2014/main" id="{01E70EE5-EE26-44BD-A18E-777A1A3D52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>
                <a:gd name="T0" fmla="*/ 762 w 762"/>
                <a:gd name="T1" fmla="*/ 0 h 1440"/>
                <a:gd name="T2" fmla="*/ 403 w 76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Freeform 12">
              <a:extLst>
                <a:ext uri="{FF2B5EF4-FFF2-40B4-BE49-F238E27FC236}">
                  <a16:creationId xmlns:a16="http://schemas.microsoft.com/office/drawing/2014/main" id="{504A980C-59CB-46F2-A571-87612CDD22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>
                <a:gd name="T0" fmla="*/ 140 w 140"/>
                <a:gd name="T1" fmla="*/ 54 h 54"/>
                <a:gd name="T2" fmla="*/ 0 w 140"/>
                <a:gd name="T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 13">
              <a:extLst>
                <a:ext uri="{FF2B5EF4-FFF2-40B4-BE49-F238E27FC236}">
                  <a16:creationId xmlns:a16="http://schemas.microsoft.com/office/drawing/2014/main" id="{B353B73E-7D3C-4184-87FD-295B6B3412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>
                <a:gd name="T0" fmla="*/ 0 w 321"/>
                <a:gd name="T1" fmla="*/ 302 h 302"/>
                <a:gd name="T2" fmla="*/ 321 w 321"/>
                <a:gd name="T3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 14">
              <a:extLst>
                <a:ext uri="{FF2B5EF4-FFF2-40B4-BE49-F238E27FC236}">
                  <a16:creationId xmlns:a16="http://schemas.microsoft.com/office/drawing/2014/main" id="{2EF8F173-9834-4DD9-B995-3F8DAAAE7B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>
                <a:gd name="T0" fmla="*/ 683 w 683"/>
                <a:gd name="T1" fmla="*/ 0 h 1440"/>
                <a:gd name="T2" fmla="*/ 355 w 68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 15">
              <a:extLst>
                <a:ext uri="{FF2B5EF4-FFF2-40B4-BE49-F238E27FC236}">
                  <a16:creationId xmlns:a16="http://schemas.microsoft.com/office/drawing/2014/main" id="{8A9567B5-6E50-4B28-8AC5-CDC159A89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>
                <a:gd name="T0" fmla="*/ 0 w 287"/>
                <a:gd name="T1" fmla="*/ 279 h 279"/>
                <a:gd name="T2" fmla="*/ 287 w 287"/>
                <a:gd name="T3" fmla="*/ 0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Freeform 16">
              <a:extLst>
                <a:ext uri="{FF2B5EF4-FFF2-40B4-BE49-F238E27FC236}">
                  <a16:creationId xmlns:a16="http://schemas.microsoft.com/office/drawing/2014/main" id="{F98F9214-A978-485D-814B-5FE3EC570B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>
                <a:gd name="T0" fmla="*/ 680 w 680"/>
                <a:gd name="T1" fmla="*/ 0 h 1440"/>
                <a:gd name="T2" fmla="*/ 337 w 68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Freeform 17">
              <a:extLst>
                <a:ext uri="{FF2B5EF4-FFF2-40B4-BE49-F238E27FC236}">
                  <a16:creationId xmlns:a16="http://schemas.microsoft.com/office/drawing/2014/main" id="{80A8AB3C-056D-4907-ACF6-ABD5BA9052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>
                <a:gd name="T0" fmla="*/ 0 w 250"/>
                <a:gd name="T1" fmla="*/ 242 h 242"/>
                <a:gd name="T2" fmla="*/ 250 w 250"/>
                <a:gd name="T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Freeform 18">
              <a:extLst>
                <a:ext uri="{FF2B5EF4-FFF2-40B4-BE49-F238E27FC236}">
                  <a16:creationId xmlns:a16="http://schemas.microsoft.com/office/drawing/2014/main" id="{CF51BEC3-1414-4B86-B1E1-0051FF1819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>
                <a:gd name="T0" fmla="*/ 720 w 720"/>
                <a:gd name="T1" fmla="*/ 0 h 1440"/>
                <a:gd name="T2" fmla="*/ 362 w 7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 19">
              <a:extLst>
                <a:ext uri="{FF2B5EF4-FFF2-40B4-BE49-F238E27FC236}">
                  <a16:creationId xmlns:a16="http://schemas.microsoft.com/office/drawing/2014/main" id="{F69D94F0-358D-4931-B5CA-5A223180DE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>
                <a:gd name="T0" fmla="*/ 0 w 185"/>
                <a:gd name="T1" fmla="*/ 167 h 167"/>
                <a:gd name="T2" fmla="*/ 185 w 185"/>
                <a:gd name="T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 20">
              <a:extLst>
                <a:ext uri="{FF2B5EF4-FFF2-40B4-BE49-F238E27FC236}">
                  <a16:creationId xmlns:a16="http://schemas.microsoft.com/office/drawing/2014/main" id="{5CFB12DB-F2CC-466C-828B-009EA7B57B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>
                <a:gd name="T0" fmla="*/ 572 w 572"/>
                <a:gd name="T1" fmla="*/ 0 h 1440"/>
                <a:gd name="T2" fmla="*/ 164 w 57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 21">
              <a:extLst>
                <a:ext uri="{FF2B5EF4-FFF2-40B4-BE49-F238E27FC236}">
                  <a16:creationId xmlns:a16="http://schemas.microsoft.com/office/drawing/2014/main" id="{43D8F6E9-0540-4297-A310-D7C9FA65A0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>
                <a:gd name="T0" fmla="*/ 620 w 620"/>
                <a:gd name="T1" fmla="*/ 0 h 1440"/>
                <a:gd name="T2" fmla="*/ 186 w 6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Freeform 22">
              <a:extLst>
                <a:ext uri="{FF2B5EF4-FFF2-40B4-BE49-F238E27FC236}">
                  <a16:creationId xmlns:a16="http://schemas.microsoft.com/office/drawing/2014/main" id="{077E47D8-A4D7-46C2-9EF0-AF1C777C28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>
                <a:gd name="T0" fmla="*/ 506 w 506"/>
                <a:gd name="T1" fmla="*/ 0 h 1440"/>
                <a:gd name="T2" fmla="*/ 171 w 506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Freeform 23">
              <a:extLst>
                <a:ext uri="{FF2B5EF4-FFF2-40B4-BE49-F238E27FC236}">
                  <a16:creationId xmlns:a16="http://schemas.microsoft.com/office/drawing/2014/main" id="{F1D21ED2-F5A9-4411-934F-B972429F4C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>
                <a:gd name="T0" fmla="*/ 373 w 373"/>
                <a:gd name="T1" fmla="*/ 0 h 673"/>
                <a:gd name="T2" fmla="*/ 0 w 373"/>
                <a:gd name="T3" fmla="*/ 673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" name="Freeform 24">
              <a:extLst>
                <a:ext uri="{FF2B5EF4-FFF2-40B4-BE49-F238E27FC236}">
                  <a16:creationId xmlns:a16="http://schemas.microsoft.com/office/drawing/2014/main" id="{E2EDE38A-AE13-4408-9B8B-EE6F62C91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>
                <a:gd name="T0" fmla="*/ 0 w 45"/>
                <a:gd name="T1" fmla="*/ 0 h 174"/>
                <a:gd name="T2" fmla="*/ 45 w 45"/>
                <a:gd name="T3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" name="Freeform 25">
              <a:extLst>
                <a:ext uri="{FF2B5EF4-FFF2-40B4-BE49-F238E27FC236}">
                  <a16:creationId xmlns:a16="http://schemas.microsoft.com/office/drawing/2014/main" id="{3630CEB6-A7D8-45A1-AC44-147C2AF130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>
                <a:gd name="T0" fmla="*/ 329 w 329"/>
                <a:gd name="T1" fmla="*/ 0 h 469"/>
                <a:gd name="T2" fmla="*/ 0 w 329"/>
                <a:gd name="T3" fmla="*/ 46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83118EC2-A2C7-4CDB-887C-21E0B0C437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E7D642C1-20ED-4515-B19F-47B6CC8341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Isosceles Triangle 22">
              <a:extLst>
                <a:ext uri="{FF2B5EF4-FFF2-40B4-BE49-F238E27FC236}">
                  <a16:creationId xmlns:a16="http://schemas.microsoft.com/office/drawing/2014/main" id="{0E5C6FE8-B8C9-4163-830B-3F8E408EA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E3A09EDA-AF27-4D31-8A57-4407E05749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A2F7105-FDC3-4C68-A779-B4D3FD5DC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631" y="2358391"/>
            <a:ext cx="3498979" cy="2453676"/>
          </a:xfrm>
          <a:prstGeom prst="ellipse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700" dirty="0">
                <a:solidFill>
                  <a:srgbClr val="FFFFFF"/>
                </a:solidFill>
              </a:rPr>
              <a:t>Questions?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6F57F5-7E13-400C-ABCC-32A386A2E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ECBF6976-6C13-4CE9-A43C-D0343EEB6151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8</a:t>
            </a:fld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/>
            </a:endParaRPr>
          </a:p>
        </p:txBody>
      </p:sp>
      <p:pic>
        <p:nvPicPr>
          <p:cNvPr id="7" name="Content Placeholder 6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9CCBB6C6-5095-44BC-B1D4-53557FC2098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r="3201" b="-3"/>
          <a:stretch/>
        </p:blipFill>
        <p:spPr>
          <a:xfrm>
            <a:off x="5115908" y="804036"/>
            <a:ext cx="6274561" cy="2977469"/>
          </a:xfrm>
          <a:prstGeom prst="rect">
            <a:avLst/>
          </a:prstGeom>
          <a:ln w="9525">
            <a:solidFill>
              <a:schemeClr val="tx1">
                <a:alpha val="20000"/>
              </a:schemeClr>
            </a:solidFill>
          </a:ln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15D57B-D4D7-499B-B4A9-1C6A40C331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18447" y="4267830"/>
            <a:ext cx="6281873" cy="1783977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indent="0" algn="ctr">
              <a:buNone/>
            </a:pPr>
            <a:r>
              <a:rPr lang="en-US" dirty="0"/>
              <a:t>Dawn Alford</a:t>
            </a:r>
          </a:p>
          <a:p>
            <a:pPr marL="0" indent="0" algn="ctr">
              <a:buNone/>
            </a:pPr>
            <a:r>
              <a:rPr lang="en-US" dirty="0"/>
              <a:t>Public Policy Director</a:t>
            </a:r>
          </a:p>
          <a:p>
            <a:pPr marL="0" indent="0" algn="ctr">
              <a:buNone/>
            </a:pPr>
            <a:r>
              <a:rPr lang="en-US" dirty="0">
                <a:hlinkClick r:id="rId3"/>
              </a:rPr>
              <a:t>Dawn.alford@gcdd.ga.gov</a:t>
            </a:r>
            <a:endParaRPr lang="en-US" dirty="0"/>
          </a:p>
          <a:p>
            <a:pPr marL="0" indent="0" algn="ctr">
              <a:buNone/>
            </a:pPr>
            <a:r>
              <a:rPr lang="en-US" dirty="0"/>
              <a:t>www.gcdd.org</a:t>
            </a:r>
          </a:p>
        </p:txBody>
      </p:sp>
    </p:spTree>
    <p:extLst>
      <p:ext uri="{BB962C8B-B14F-4D97-AF65-F5344CB8AC3E}">
        <p14:creationId xmlns:p14="http://schemas.microsoft.com/office/powerpoint/2010/main" val="42466931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D4480C948BFE43BEB99D9404D53592" ma:contentTypeVersion="13" ma:contentTypeDescription="Create a new document." ma:contentTypeScope="" ma:versionID="df98c18cb17bb596799a9e41261c76e1">
  <xsd:schema xmlns:xsd="http://www.w3.org/2001/XMLSchema" xmlns:p="http://schemas.microsoft.com/office/2006/metadata/properties" xmlns:ns1="http://schemas.microsoft.com/sharepoint/v3" xmlns:ns2="http://schemas.microsoft.com/sharepoint/v3/fields" targetNamespace="http://schemas.microsoft.com/office/2006/metadata/properties" ma:root="true" ma:fieldsID="86b18fa2e63a446d1848931aa16f4f78" ns1:_="" ns2:_="">
    <xsd:import namespace="http://schemas.microsoft.com/sharepoint/v3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_ResourceType" minOccurs="0"/>
                <xsd:element ref="ns1:Company" minOccurs="0"/>
                <xsd:element ref="ns1:CustomerID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PublishingStartDate" ma:index="8" nillable="true" ma:displayName="Scheduling Start Date" ma:internalName="PublishingStartDate">
      <xsd:simpleType>
        <xsd:restriction base="dms:Unknown"/>
      </xsd:simpleType>
    </xsd:element>
    <xsd:element name="PublishingExpirationDate" ma:index="9" nillable="true" ma:displayName="Scheduling End Date" ma:internalName="PublishingExpirationDate">
      <xsd:simpleType>
        <xsd:restriction base="dms:Unknown"/>
      </xsd:simpleType>
    </xsd:element>
    <xsd:element name="Company" ma:index="11" nillable="true" ma:displayName="Committee" ma:decimals="0" ma:internalName="Company">
      <xsd:simpleType>
        <xsd:restriction base="dms:Number"/>
      </xsd:simpleType>
    </xsd:element>
    <xsd:element name="CustomerID" ma:index="12" nillable="true" ma:displayName="Session" ma:description="" ma:internalName="CustomerID">
      <xsd:simpleType>
        <xsd:restriction base="dms:Text"/>
      </xsd:simpleType>
    </xsd:element>
  </xsd:schema>
  <xsd:schema xmlns:xsd="http://www.w3.org/2001/XMLSchema" xmlns:dms="http://schemas.microsoft.com/office/2006/documentManagement/types" targetNamespace="http://schemas.microsoft.com/sharepoint/v3/fields" elementFormDefault="qualified">
    <xsd:import namespace="http://schemas.microsoft.com/office/2006/documentManagement/types"/>
    <xsd:element name="_ResourceType" ma:index="10" nillable="true" ma:displayName="Resource Type" ma:default="Minutes" ma:description="A set of categories, functions, genres or aggregation levels" ma:format="Dropdown" ma:internalName="_ResourceType">
      <xsd:simpleType>
        <xsd:restriction base="dms:Choice">
          <xsd:enumeration value="Agenda"/>
          <xsd:enumeration value="Meeting Notice"/>
          <xsd:enumeration value="Minutes"/>
          <xsd:enumeration value="Presentations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Company xmlns="http://schemas.microsoft.com/sharepoint/v3" xsi:nil="true"/>
    <CustomerID xmlns="http://schemas.microsoft.com/sharepoint/v3" xsi:nil="true"/>
    <PublishingExpirationDate xmlns="http://schemas.microsoft.com/sharepoint/v3" xsi:nil="true"/>
    <_ResourceType xmlns="http://schemas.microsoft.com/sharepoint/v3/fields">Presentations</_ResourceType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3A1F87BB-A591-423F-9393-AF2E144B7078}"/>
</file>

<file path=customXml/itemProps2.xml><?xml version="1.0" encoding="utf-8"?>
<ds:datastoreItem xmlns:ds="http://schemas.openxmlformats.org/officeDocument/2006/customXml" ds:itemID="{4B344DE5-815F-4A0E-A6A7-51A60354E471}"/>
</file>

<file path=customXml/itemProps3.xml><?xml version="1.0" encoding="utf-8"?>
<ds:datastoreItem xmlns:ds="http://schemas.openxmlformats.org/officeDocument/2006/customXml" ds:itemID="{7420A3A4-5927-4D7F-8A86-FA35C67C8885}"/>
</file>

<file path=docProps/app.xml><?xml version="1.0" encoding="utf-8"?>
<Properties xmlns="http://schemas.openxmlformats.org/officeDocument/2006/extended-properties" xmlns:vt="http://schemas.openxmlformats.org/officeDocument/2006/docPropsVTypes">
  <TotalTime>2213</TotalTime>
  <Words>910</Words>
  <Application>Microsoft Office PowerPoint</Application>
  <PresentationFormat>Widescreen</PresentationFormat>
  <Paragraphs>82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Tahoma</vt:lpstr>
      <vt:lpstr>Office Theme</vt:lpstr>
      <vt:lpstr>HR 467 Georgia Senate Study Committee on Service Animals</vt:lpstr>
      <vt:lpstr>Legal Definition of Disability – Defined by the Americans with Disabilities Act (ADA)</vt:lpstr>
      <vt:lpstr>Classification of Animals</vt:lpstr>
      <vt:lpstr>Legal Definition - Service Animal</vt:lpstr>
      <vt:lpstr>Legal Access for Emotional Support Animals and Assistance Animals</vt:lpstr>
      <vt:lpstr>Context is key</vt:lpstr>
      <vt:lpstr>Should we criminalize “fake service dogs”?  Would it hurt or help?</vt:lpstr>
      <vt:lpstr>So what should we do?</vt:lpstr>
      <vt:lpstr>So what should we do (continued)?</vt:lpstr>
      <vt:lpstr>A big thank you</vt:lpstr>
      <vt:lpstr>Resources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HR 467 Senate Study Committee on Service Animals</dc:title>
  <dc:creator>Alford, Dawn</dc:creator>
  <cp:lastModifiedBy>Alford, Dawn</cp:lastModifiedBy>
  <cp:revision>52</cp:revision>
  <dcterms:created xsi:type="dcterms:W3CDTF">2018-11-25T04:28:09Z</dcterms:created>
  <dcterms:modified xsi:type="dcterms:W3CDTF">2018-11-27T04:15:53Z</dcterms:modified>
  <cp:contentType>Document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0x0101001FD4480C948BFE43BEB99D9404D53592</vt:lpwstr>
  </property>
</Properties>
</file>