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charts/style2.xml" ContentType="application/vnd.ms-office.chart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charts/colors2.xml" ContentType="application/vnd.ms-office.chartcolorstyle+xml"/>
  <Override PartName="/ppt/charts/colors3.xml" ContentType="application/vnd.ms-office.chartcolorstyl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3.xml" ContentType="application/vnd.ms-office.chartstyle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ppt/charts/style1.xml" ContentType="application/vnd.ms-office.chart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49A942"/>
            </a:solidFill>
            <a:ln w="2857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A3E0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8F-416B-B4F1-E1717F9A39D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8F-416B-B4F1-E1717F9A39DB}"/>
              </c:ext>
            </c:extLst>
          </c:dPt>
          <c:dPt>
            <c:idx val="2"/>
            <c:bubble3D val="0"/>
            <c:spPr>
              <a:solidFill>
                <a:srgbClr val="49A942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8F-416B-B4F1-E1717F9A39DB}"/>
              </c:ext>
            </c:extLst>
          </c:dPt>
          <c:val>
            <c:numRef>
              <c:f>Sheet1!$A$2:$A$4</c:f>
              <c:numCache>
                <c:formatCode>General</c:formatCode>
                <c:ptCount val="3"/>
                <c:pt idx="0">
                  <c:v>46</c:v>
                </c:pt>
                <c:pt idx="1">
                  <c:v>32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8F-416B-B4F1-E1717F9A3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49A942"/>
            </a:solidFill>
          </c:spPr>
          <c:dPt>
            <c:idx val="0"/>
            <c:bubble3D val="0"/>
            <c:spPr>
              <a:solidFill>
                <a:srgbClr val="49A94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8C-4192-BC26-BF7868B2D76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85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8C-4192-BC26-BF7868B2D76F}"/>
              </c:ext>
            </c:extLst>
          </c:dPt>
          <c:val>
            <c:numRef>
              <c:f>Sheet2!$A$3:$A$4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8C-4192-BC26-BF7868B2D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28575"/>
          </c:spPr>
          <c:dPt>
            <c:idx val="0"/>
            <c:bubble3D val="0"/>
            <c:spPr>
              <a:solidFill>
                <a:srgbClr val="00A3E0"/>
              </a:solidFill>
              <a:ln w="285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0B-401A-AD7B-54A6DFA21C5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85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0B-401A-AD7B-54A6DFA21C5D}"/>
              </c:ext>
            </c:extLst>
          </c:dPt>
          <c:dPt>
            <c:idx val="2"/>
            <c:bubble3D val="0"/>
            <c:spPr>
              <a:solidFill>
                <a:srgbClr val="49A942"/>
              </a:solidFill>
              <a:ln w="285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0B-401A-AD7B-54A6DFA21C5D}"/>
              </c:ext>
            </c:extLst>
          </c:dPt>
          <c:val>
            <c:numRef>
              <c:f>Sheet3!$A$1:$A$3</c:f>
              <c:numCache>
                <c:formatCode>General</c:formatCode>
                <c:ptCount val="3"/>
                <c:pt idx="0">
                  <c:v>56</c:v>
                </c:pt>
                <c:pt idx="1">
                  <c:v>26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0B-401A-AD7B-54A6DFA21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285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8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2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4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2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4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3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3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9AA5B-34A3-457F-B560-22B44DBF555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B3D5D-60E7-4C30-88EB-150AB9C28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2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235" y="233953"/>
            <a:ext cx="1335111" cy="49514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4299" y="470410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45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  <a:ea typeface="Grotesque MT Std ExtraCond" panose="020B0508020202020204"/>
                <a:cs typeface="Grotesque MT Std ExtraCond" panose="020B0508020202020204"/>
              </a:rPr>
              <a:t>GDEcD</a:t>
            </a:r>
            <a:r>
              <a:rPr lang="en-US" altLang="en-US" sz="4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  <a:ea typeface="Grotesque MT Std ExtraCond" panose="020B0508020202020204"/>
                <a:cs typeface="Grotesque MT Std ExtraCond" panose="020B0508020202020204"/>
              </a:rPr>
              <a:t> TRADE SERVICES</a:t>
            </a:r>
            <a:endParaRPr lang="en-US" sz="4500" dirty="0">
              <a:solidFill>
                <a:schemeClr val="tx1">
                  <a:lumMod val="50000"/>
                  <a:lumOff val="50000"/>
                </a:schemeClr>
              </a:solidFill>
              <a:latin typeface="Grotesque MT Std Cond" panose="020B0506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410335" y="914400"/>
            <a:ext cx="1819373" cy="9426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spect="1"/>
          </p:cNvSpPr>
          <p:nvPr/>
        </p:nvSpPr>
        <p:spPr>
          <a:xfrm>
            <a:off x="2378844" y="2401652"/>
            <a:ext cx="20939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Grotesque MT Std Cond" panose="020B0506020202020204" pitchFamily="34" charset="0"/>
              </a:rPr>
              <a:t>Export Counseling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Grotesque MT Std Cond" panose="020B0506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229136" y="2409317"/>
            <a:ext cx="21793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Grotesque MT Std Cond" panose="020B0506020202020204" pitchFamily="34" charset="0"/>
              </a:rPr>
              <a:t>Due </a:t>
            </a:r>
            <a:endParaRPr kumimoji="0" lang="en-US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Grotesque MT Std Cond" panose="020B0506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Grotesque MT Std Cond" panose="020B0506020202020204" pitchFamily="34" charset="0"/>
              </a:rPr>
              <a:t>Diligence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Grotesque MT Std Cond" panose="020B0506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7229136" y="5047699"/>
            <a:ext cx="209397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Research Tools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Grotesque MT Std Cond" panose="020B0506020202020204" pitchFamily="34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4933844" y="5047699"/>
            <a:ext cx="186661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Grotesque MT Std Cond" panose="020B0506020202020204" pitchFamily="34" charset="0"/>
              </a:rPr>
              <a:t>Global Events </a:t>
            </a: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4934739" y="2209292"/>
            <a:ext cx="186661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Grotesque MT Std Cond" panose="020B0506020202020204" pitchFamily="34" charset="0"/>
              </a:rPr>
              <a:t>Business Partner 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Grotesque MT Std Cond" panose="020B0506020202020204" pitchFamily="34" charset="0"/>
              </a:rPr>
              <a:t>Identification         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Grotesque MT Std Cond" panose="020B0506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7CA9616-59CD-2B4D-95C0-FB93874AB098}"/>
              </a:ext>
            </a:extLst>
          </p:cNvPr>
          <p:cNvSpPr/>
          <p:nvPr/>
        </p:nvSpPr>
        <p:spPr>
          <a:xfrm>
            <a:off x="2203256" y="4088911"/>
            <a:ext cx="2361917" cy="2399497"/>
          </a:xfrm>
          <a:prstGeom prst="ellipse">
            <a:avLst/>
          </a:prstGeom>
          <a:noFill/>
          <a:ln w="38100">
            <a:solidFill>
              <a:srgbClr val="49A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A2D34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2203256" y="4893439"/>
            <a:ext cx="23572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Grotesque MT Std Cond" panose="020B0506020202020204" pitchFamily="34" charset="0"/>
              </a:rPr>
              <a:t>International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Representatives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Grotesque MT Std Cond" panose="020B0506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7CA9616-59CD-2B4D-95C0-FB93874AB098}"/>
              </a:ext>
            </a:extLst>
          </p:cNvPr>
          <p:cNvSpPr/>
          <p:nvPr/>
        </p:nvSpPr>
        <p:spPr>
          <a:xfrm>
            <a:off x="4654957" y="4088911"/>
            <a:ext cx="2361917" cy="2399497"/>
          </a:xfrm>
          <a:prstGeom prst="ellipse">
            <a:avLst/>
          </a:prstGeom>
          <a:noFill/>
          <a:ln w="38100">
            <a:solidFill>
              <a:srgbClr val="49A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A2D34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CA9616-59CD-2B4D-95C0-FB93874AB098}"/>
              </a:ext>
            </a:extLst>
          </p:cNvPr>
          <p:cNvSpPr/>
          <p:nvPr/>
        </p:nvSpPr>
        <p:spPr>
          <a:xfrm>
            <a:off x="2244876" y="1647424"/>
            <a:ext cx="2361917" cy="2399497"/>
          </a:xfrm>
          <a:prstGeom prst="ellipse">
            <a:avLst/>
          </a:prstGeom>
          <a:noFill/>
          <a:ln w="38100">
            <a:solidFill>
              <a:srgbClr val="49A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A2D34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7CA9616-59CD-2B4D-95C0-FB93874AB098}"/>
              </a:ext>
            </a:extLst>
          </p:cNvPr>
          <p:cNvSpPr/>
          <p:nvPr/>
        </p:nvSpPr>
        <p:spPr>
          <a:xfrm>
            <a:off x="4654958" y="1603017"/>
            <a:ext cx="2361917" cy="2399497"/>
          </a:xfrm>
          <a:prstGeom prst="ellipse">
            <a:avLst/>
          </a:prstGeom>
          <a:noFill/>
          <a:ln w="38100">
            <a:solidFill>
              <a:srgbClr val="49A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A2D34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7CA9616-59CD-2B4D-95C0-FB93874AB098}"/>
              </a:ext>
            </a:extLst>
          </p:cNvPr>
          <p:cNvSpPr/>
          <p:nvPr/>
        </p:nvSpPr>
        <p:spPr>
          <a:xfrm>
            <a:off x="7095168" y="4046921"/>
            <a:ext cx="2361917" cy="2399497"/>
          </a:xfrm>
          <a:prstGeom prst="ellipse">
            <a:avLst/>
          </a:prstGeom>
          <a:noFill/>
          <a:ln w="38100">
            <a:solidFill>
              <a:srgbClr val="49A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A2D34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7CA9616-59CD-2B4D-95C0-FB93874AB098}"/>
              </a:ext>
            </a:extLst>
          </p:cNvPr>
          <p:cNvSpPr/>
          <p:nvPr/>
        </p:nvSpPr>
        <p:spPr>
          <a:xfrm>
            <a:off x="7101882" y="1603017"/>
            <a:ext cx="2361917" cy="2399497"/>
          </a:xfrm>
          <a:prstGeom prst="ellipse">
            <a:avLst/>
          </a:prstGeom>
          <a:noFill/>
          <a:ln w="38100">
            <a:solidFill>
              <a:srgbClr val="49A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A2D34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02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235" y="233953"/>
            <a:ext cx="1335111" cy="49514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4299" y="470410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 SMALL BUSINESS ASSISTANCE</a:t>
            </a:r>
            <a:endParaRPr lang="en-US" sz="4500" dirty="0">
              <a:solidFill>
                <a:schemeClr val="tx1">
                  <a:lumMod val="50000"/>
                  <a:lumOff val="50000"/>
                </a:schemeClr>
              </a:solidFill>
              <a:latin typeface="Grotesque MT Std Cond" panose="020B0506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410335" y="914400"/>
            <a:ext cx="1819373" cy="9426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6664520"/>
              </p:ext>
            </p:extLst>
          </p:nvPr>
        </p:nvGraphicFramePr>
        <p:xfrm>
          <a:off x="3821322" y="1998867"/>
          <a:ext cx="4780413" cy="3281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252009"/>
              </p:ext>
            </p:extLst>
          </p:nvPr>
        </p:nvGraphicFramePr>
        <p:xfrm>
          <a:off x="7828411" y="1984578"/>
          <a:ext cx="4815872" cy="3310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841783"/>
              </p:ext>
            </p:extLst>
          </p:nvPr>
        </p:nvGraphicFramePr>
        <p:xfrm>
          <a:off x="-221226" y="2020990"/>
          <a:ext cx="4955458" cy="3324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116203" y="3703072"/>
            <a:ext cx="766916" cy="56043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Grotesque MT Std ExtraCond" panose="020B0508020202020204" pitchFamily="34" charset="0"/>
              </a:rPr>
              <a:t>2</a:t>
            </a:r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6%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4335" y="2551471"/>
            <a:ext cx="757568" cy="58010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18%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69378" y="2721750"/>
            <a:ext cx="943898" cy="52556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22%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44503" y="3824748"/>
            <a:ext cx="766916" cy="56043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32%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54019" y="3422852"/>
            <a:ext cx="766916" cy="56043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56%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18546" y="3359403"/>
            <a:ext cx="766916" cy="56043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46%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42347" y="2686876"/>
            <a:ext cx="766916" cy="56043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20%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54326" y="3703072"/>
            <a:ext cx="766916" cy="56043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Grotesque MT Std ExtraCond" panose="020B0508020202020204" pitchFamily="34" charset="0"/>
              </a:rPr>
              <a:t>80%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958" y="1609568"/>
            <a:ext cx="4007089" cy="45074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ExtraCond" panose="020B0508020202020204" pitchFamily="34" charset="0"/>
              </a:rPr>
              <a:t>Engagement by Company Size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3595" y="1617064"/>
            <a:ext cx="4007089" cy="45074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ExtraCond" panose="020B0508020202020204" pitchFamily="34" charset="0"/>
              </a:rPr>
              <a:t>International Rep Assistance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56440" y="1605353"/>
            <a:ext cx="4007089" cy="45074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ExtraCond" panose="020B0508020202020204" pitchFamily="34" charset="0"/>
              </a:rPr>
              <a:t>Successes by Company Size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2319" y="5469489"/>
            <a:ext cx="3568365" cy="45074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ExtraCond" panose="020B0508020202020204" pitchFamily="34" charset="0"/>
              </a:rPr>
              <a:t>82% of export assistance provided to SMEs with fewer than 100 employees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89839" y="5472515"/>
            <a:ext cx="3328598" cy="45074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ExtraCond" panose="020B0508020202020204" pitchFamily="34" charset="0"/>
              </a:rPr>
              <a:t>80% of key clients work with GDEcD’s International Representatives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55575" y="5469489"/>
            <a:ext cx="3511905" cy="45074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ExtraCond" panose="020B0508020202020204" pitchFamily="34" charset="0"/>
              </a:rPr>
              <a:t>78% of export successes achieved by  SMEs with fewer than 100 employees</a:t>
            </a:r>
          </a:p>
        </p:txBody>
      </p:sp>
    </p:spTree>
    <p:extLst>
      <p:ext uri="{BB962C8B-B14F-4D97-AF65-F5344CB8AC3E}">
        <p14:creationId xmlns:p14="http://schemas.microsoft.com/office/powerpoint/2010/main" val="226872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235" y="233953"/>
            <a:ext cx="1335111" cy="4951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99601"/>
            <a:ext cx="10058400" cy="565839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4299" y="470410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INTERNATIONAL REPRESENTATIVES</a:t>
            </a:r>
            <a:endParaRPr lang="en-US" sz="4500" dirty="0">
              <a:solidFill>
                <a:schemeClr val="tx1">
                  <a:lumMod val="50000"/>
                  <a:lumOff val="50000"/>
                </a:schemeClr>
              </a:solidFill>
              <a:latin typeface="Grotesque MT Std Cond" panose="020B0506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410335" y="914400"/>
            <a:ext cx="1819373" cy="9426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75348" y="3452295"/>
            <a:ext cx="2129589" cy="27071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Brazil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Canada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Chile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China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Colombia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Europe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Israel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Japan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Korea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Mexico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Peru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UK &amp; Ireland</a:t>
            </a:r>
            <a:b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</a:br>
            <a:endParaRPr lang="en-US" sz="2000" baseline="30000" dirty="0">
              <a:solidFill>
                <a:schemeClr val="tx1">
                  <a:lumMod val="50000"/>
                  <a:lumOff val="50000"/>
                </a:schemeClr>
              </a:solidFill>
              <a:latin typeface="Grotesque MT Std Cond" panose="020B0506020202020204" pitchFamily="34" charset="0"/>
            </a:endParaRPr>
          </a:p>
          <a:p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Grotesque MT Std Con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3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235" y="233953"/>
            <a:ext cx="1335111" cy="49514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4299" y="470410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rotesque MT Std Cond" panose="020B0506020202020204" pitchFamily="34" charset="0"/>
              </a:rPr>
              <a:t>GLOBAL REACH</a:t>
            </a:r>
            <a:endParaRPr lang="en-US" sz="4500" dirty="0">
              <a:solidFill>
                <a:schemeClr val="tx1">
                  <a:lumMod val="50000"/>
                  <a:lumOff val="50000"/>
                </a:schemeClr>
              </a:solidFill>
              <a:latin typeface="Grotesque MT Std Cond" panose="020B0506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410335" y="914400"/>
            <a:ext cx="1819373" cy="9426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13865"/>
            <a:ext cx="10058400" cy="56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9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DC22A7E-4F48-4A56-A642-57AF633A2EFE}"/>
</file>

<file path=customXml/itemProps2.xml><?xml version="1.0" encoding="utf-8"?>
<ds:datastoreItem xmlns:ds="http://schemas.openxmlformats.org/officeDocument/2006/customXml" ds:itemID="{B9F10B37-9D76-468B-9D14-62152AE2D2E0}"/>
</file>

<file path=customXml/itemProps3.xml><?xml version="1.0" encoding="utf-8"?>
<ds:datastoreItem xmlns:ds="http://schemas.openxmlformats.org/officeDocument/2006/customXml" ds:itemID="{EC3BD2BD-CB49-4511-BF43-AD11C2A322F8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88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Grotesque MT Std Cond</vt:lpstr>
      <vt:lpstr>Grotesque MT Std ExtraCond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Lleras</dc:creator>
  <cp:lastModifiedBy>Mary Waters</cp:lastModifiedBy>
  <cp:revision>4</cp:revision>
  <dcterms:created xsi:type="dcterms:W3CDTF">2019-09-17T13:13:02Z</dcterms:created>
  <dcterms:modified xsi:type="dcterms:W3CDTF">2019-09-17T13:28:10Z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