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5"/>
  </p:notesMasterIdLst>
  <p:sldIdLst>
    <p:sldId id="335" r:id="rId5"/>
    <p:sldId id="333" r:id="rId6"/>
    <p:sldId id="332" r:id="rId7"/>
    <p:sldId id="329" r:id="rId8"/>
    <p:sldId id="324" r:id="rId9"/>
    <p:sldId id="320" r:id="rId10"/>
    <p:sldId id="321" r:id="rId11"/>
    <p:sldId id="322" r:id="rId12"/>
    <p:sldId id="323" r:id="rId13"/>
    <p:sldId id="318" r:id="rId14"/>
    <p:sldId id="319" r:id="rId15"/>
    <p:sldId id="317" r:id="rId16"/>
    <p:sldId id="325" r:id="rId17"/>
    <p:sldId id="288" r:id="rId18"/>
    <p:sldId id="315" r:id="rId19"/>
    <p:sldId id="316" r:id="rId20"/>
    <p:sldId id="336" r:id="rId21"/>
    <p:sldId id="326" r:id="rId22"/>
    <p:sldId id="327" r:id="rId23"/>
    <p:sldId id="328" r:id="rId24"/>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61" userDrawn="1">
          <p15:clr>
            <a:srgbClr val="A4A3A4"/>
          </p15:clr>
        </p15:guide>
        <p15:guide id="2" pos="2160" userDrawn="1">
          <p15:clr>
            <a:srgbClr val="A4A3A4"/>
          </p15:clr>
        </p15:guide>
        <p15:guide id="3" orient="horz" pos="2909" userDrawn="1">
          <p15:clr>
            <a:srgbClr val="A4A3A4"/>
          </p15:clr>
        </p15:guide>
        <p15:guide id="4"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206"/>
    <a:srgbClr val="174617"/>
    <a:srgbClr val="083711"/>
    <a:srgbClr val="143711"/>
    <a:srgbClr val="142911"/>
    <a:srgbClr val="212911"/>
    <a:srgbClr val="455E24"/>
    <a:srgbClr val="303B19"/>
    <a:srgbClr val="669900"/>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6022" autoAdjust="0"/>
  </p:normalViewPr>
  <p:slideViewPr>
    <p:cSldViewPr snapToGrid="0" snapToObjects="1">
      <p:cViewPr varScale="1">
        <p:scale>
          <a:sx n="112" d="100"/>
          <a:sy n="112" d="100"/>
        </p:scale>
        <p:origin x="-158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92" d="100"/>
          <a:sy n="92" d="100"/>
        </p:scale>
        <p:origin x="-3732" y="-102"/>
      </p:cViewPr>
      <p:guideLst>
        <p:guide orient="horz" pos="2861"/>
        <p:guide orient="horz" pos="2909"/>
        <p:guide pos="2160"/>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crandall.STL2\AppData\Local\Microsoft\Windows\Temporary%20Internet%20Files\Content.Outlook\EUFP0K0S\Georgia%20Horseracing%20Coalition%20-%20Executive%20Summary%20Year%20%23%201%20-%20With%20Chart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acrandall.STL2\AppData\Local\Microsoft\Windows\Temporary%20Internet%20Files\Content.Outlook\EUFP0K0S\Georgia%20Horseracing%20Coalition%20-%20Executive%20Summary%20Year%20%23%201%20-%20With%20Charts.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acrandall.STL2\AppData\Local\Microsoft\Windows\Temporary%20Internet%20Files\Content.Outlook\EUFP0K0S\Georgia%20Horseracing%20Coalition%20-%20Executive%20Summary%20Year%20%23%201%20-%20With%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sng" strike="noStrike" kern="1200" baseline="0">
                <a:solidFill>
                  <a:schemeClr val="tx1"/>
                </a:solidFill>
                <a:latin typeface="+mn-lt"/>
                <a:ea typeface="+mn-ea"/>
                <a:cs typeface="+mn-cs"/>
              </a:defRPr>
            </a:pPr>
            <a:r>
              <a:rPr lang="en-US" sz="1600" u="sng" dirty="0"/>
              <a:t>Source of</a:t>
            </a:r>
            <a:r>
              <a:rPr lang="en-US" sz="1600" u="sng" baseline="0" dirty="0"/>
              <a:t> </a:t>
            </a:r>
            <a:r>
              <a:rPr lang="en-US" sz="1600" u="sng" dirty="0"/>
              <a:t>Estimated Year # 1 </a:t>
            </a:r>
            <a:r>
              <a:rPr lang="en-US" sz="1600" u="sng" dirty="0" smtClean="0"/>
              <a:t>Pari-Mutuel Handle $537M</a:t>
            </a:r>
          </a:p>
          <a:p>
            <a:pPr>
              <a:defRPr sz="1600" b="1" i="0" u="sng" strike="noStrike" kern="1200" baseline="0">
                <a:solidFill>
                  <a:schemeClr val="tx1"/>
                </a:solidFill>
                <a:latin typeface="+mn-lt"/>
                <a:ea typeface="+mn-ea"/>
                <a:cs typeface="+mn-cs"/>
              </a:defRPr>
            </a:pPr>
            <a:endParaRPr lang="en-US" sz="1600" u="sng" dirty="0"/>
          </a:p>
        </c:rich>
      </c:tx>
      <c:layout>
        <c:manualLayout>
          <c:xMode val="edge"/>
          <c:yMode val="edge"/>
          <c:x val="0.19234521304671626"/>
          <c:y val="3.4529614132200181E-2"/>
        </c:manualLayout>
      </c:layout>
      <c:overlay val="0"/>
      <c:spPr>
        <a:noFill/>
        <a:ln>
          <a:noFill/>
        </a:ln>
        <a:effectLst/>
      </c:spPr>
    </c:title>
    <c:autoTitleDeleted val="0"/>
    <c:view3D>
      <c:rotX val="30"/>
      <c:rotY val="0"/>
      <c:rAngAx val="0"/>
      <c:perspective val="0"/>
    </c:view3D>
    <c:floor>
      <c:thickness val="0"/>
      <c:spPr>
        <a:noFill/>
        <a:ln w="9525" cap="flat" cmpd="sng" algn="ctr">
          <a:solidFill>
            <a:schemeClr val="tx1">
              <a:tint val="75000"/>
              <a:shade val="95000"/>
              <a:satMod val="105000"/>
            </a:schemeClr>
          </a:solidFill>
          <a:prstDash val="solid"/>
          <a:round/>
        </a:ln>
        <a:effectLst/>
        <a:sp3d contourW="9525">
          <a:contourClr>
            <a:schemeClr val="tx1">
              <a:tint val="75000"/>
              <a:shade val="95000"/>
              <a:satMod val="105000"/>
            </a:schemeClr>
          </a:contourClr>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2021286595373921E-2"/>
          <c:y val="0.16416724798749019"/>
          <c:w val="0.80330170902402287"/>
          <c:h val="0.78578330336114299"/>
        </c:manualLayout>
      </c:layout>
      <c:pie3DChart>
        <c:varyColors val="1"/>
        <c:ser>
          <c:idx val="0"/>
          <c:order val="0"/>
          <c:spPr>
            <a:ln>
              <a:noFill/>
            </a:ln>
          </c:spPr>
          <c:explosion val="3"/>
          <c:dPt>
            <c:idx val="0"/>
            <c:bubble3D val="0"/>
            <c:explosion val="19"/>
            <c:spPr>
              <a:solidFill>
                <a:schemeClr val="accent1"/>
              </a:solidFill>
              <a:ln>
                <a:noFill/>
              </a:ln>
              <a:effectLst/>
              <a:sp3d/>
            </c:spPr>
          </c:dPt>
          <c:dPt>
            <c:idx val="1"/>
            <c:bubble3D val="0"/>
            <c:explosion val="21"/>
            <c:spPr>
              <a:solidFill>
                <a:srgbClr val="FF0000"/>
              </a:solidFill>
              <a:ln>
                <a:noFill/>
              </a:ln>
              <a:effectLst/>
              <a:sp3d/>
            </c:spPr>
          </c:dPt>
          <c:dPt>
            <c:idx val="2"/>
            <c:bubble3D val="0"/>
            <c:explosion val="24"/>
            <c:spPr>
              <a:solidFill>
                <a:srgbClr val="FFFF00"/>
              </a:solidFill>
              <a:ln>
                <a:noFill/>
              </a:ln>
              <a:effectLst/>
              <a:sp3d/>
            </c:spPr>
          </c:dPt>
          <c:dPt>
            <c:idx val="3"/>
            <c:bubble3D val="0"/>
            <c:spPr>
              <a:solidFill>
                <a:schemeClr val="accent4"/>
              </a:solidFill>
              <a:ln>
                <a:noFill/>
              </a:ln>
              <a:effectLst/>
              <a:sp3d/>
            </c:spPr>
          </c:dPt>
          <c:dLbls>
            <c:delete val="1"/>
          </c:dLbls>
          <c:cat>
            <c:strRef>
              <c:f>'Chart Data '!$A$4:$A$6</c:f>
              <c:strCache>
                <c:ptCount val="3"/>
                <c:pt idx="0">
                  <c:v>Off Track - Interstate (87%)</c:v>
                </c:pt>
                <c:pt idx="1">
                  <c:v>Off Track - Intrastate (7%)</c:v>
                </c:pt>
                <c:pt idx="2">
                  <c:v>On Track Live Racing (6%)</c:v>
                </c:pt>
              </c:strCache>
            </c:strRef>
          </c:cat>
          <c:val>
            <c:numRef>
              <c:f>'Chart Data '!$B$4:$B$6</c:f>
              <c:numCache>
                <c:formatCode>_(* #,##0_);_(* \(#,##0\);_(* "-"??_);_(@_)</c:formatCode>
                <c:ptCount val="3"/>
                <c:pt idx="0">
                  <c:v>467000000</c:v>
                </c:pt>
                <c:pt idx="1">
                  <c:v>37590000</c:v>
                </c:pt>
                <c:pt idx="2">
                  <c:v>32220000</c:v>
                </c:pt>
              </c:numCache>
            </c:numRef>
          </c:val>
        </c:ser>
        <c:dLbls>
          <c:showLegendKey val="0"/>
          <c:showVal val="1"/>
          <c:showCatName val="1"/>
          <c:showSerName val="0"/>
          <c:showPercent val="0"/>
          <c:showBubbleSize val="0"/>
          <c:showLeaderLines val="1"/>
        </c:dLbls>
      </c:pie3DChart>
      <c:spPr>
        <a:noFill/>
        <a:ln w="25400">
          <a:noFill/>
        </a:ln>
        <a:effectLst/>
      </c:spPr>
    </c:plotArea>
    <c:plotVisOnly val="1"/>
    <c:dispBlanksAs val="zero"/>
    <c:showDLblsOverMax val="0"/>
  </c:chart>
  <c:spPr>
    <a:solidFill>
      <a:schemeClr val="bg1"/>
    </a:solidFill>
    <a:ln w="9525" cap="flat" cmpd="sng" algn="ctr">
      <a:noFill/>
      <a:prstDash val="solid"/>
      <a:round/>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u="sng"/>
            </a:pPr>
            <a:r>
              <a:rPr lang="en-US" sz="1600" u="sng" dirty="0"/>
              <a:t>Use of Estimated Year #</a:t>
            </a:r>
            <a:r>
              <a:rPr lang="en-US" sz="1600" u="sng" baseline="0" dirty="0"/>
              <a:t> 1 </a:t>
            </a:r>
            <a:r>
              <a:rPr lang="en-US" sz="1600" u="sng" baseline="0" dirty="0" smtClean="0"/>
              <a:t>Pari-Mutuel </a:t>
            </a:r>
            <a:r>
              <a:rPr lang="en-US" sz="1600" u="sng" dirty="0" smtClean="0"/>
              <a:t>Handle </a:t>
            </a:r>
            <a:r>
              <a:rPr lang="en-US" sz="1600" u="sng" dirty="0"/>
              <a:t>$537M</a:t>
            </a:r>
          </a:p>
        </c:rich>
      </c:tx>
      <c:layout>
        <c:manualLayout>
          <c:xMode val="edge"/>
          <c:yMode val="edge"/>
          <c:x val="0.19335118721149747"/>
          <c:y val="6.2718742732600044E-2"/>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6.9178892589813815E-2"/>
          <c:y val="0.18663307726459391"/>
          <c:w val="0.81047494236502715"/>
          <c:h val="0.7922184726909135"/>
        </c:manualLayout>
      </c:layout>
      <c:pie3DChart>
        <c:varyColors val="1"/>
        <c:ser>
          <c:idx val="0"/>
          <c:order val="0"/>
          <c:explosion val="17"/>
          <c:dPt>
            <c:idx val="0"/>
            <c:bubble3D val="0"/>
            <c:spPr>
              <a:solidFill>
                <a:schemeClr val="tx2">
                  <a:lumMod val="60000"/>
                  <a:lumOff val="40000"/>
                </a:schemeClr>
              </a:solidFill>
            </c:spPr>
          </c:dPt>
          <c:dPt>
            <c:idx val="1"/>
            <c:bubble3D val="0"/>
            <c:spPr>
              <a:solidFill>
                <a:srgbClr val="FF0000"/>
              </a:solidFill>
            </c:spPr>
          </c:dPt>
          <c:dPt>
            <c:idx val="2"/>
            <c:bubble3D val="0"/>
          </c:dPt>
          <c:dPt>
            <c:idx val="3"/>
            <c:bubble3D val="0"/>
          </c:dPt>
          <c:dLbls>
            <c:delete val="1"/>
          </c:dLbls>
          <c:cat>
            <c:strRef>
              <c:f>'Chart Data '!$A$12:$A$13</c:f>
              <c:strCache>
                <c:ptCount val="2"/>
                <c:pt idx="0">
                  <c:v>Return to Pari-Mutuel Player Pool (81%) $435M</c:v>
                </c:pt>
                <c:pt idx="1">
                  <c:v>Net to Operator (19%) $102M</c:v>
                </c:pt>
              </c:strCache>
            </c:strRef>
          </c:cat>
          <c:val>
            <c:numRef>
              <c:f>'Chart Data '!$B$12:$B$13</c:f>
              <c:numCache>
                <c:formatCode>_(* #,##0_);_(* \(#,##0\);_(* "-"??_);_(@_)</c:formatCode>
                <c:ptCount val="2"/>
                <c:pt idx="0">
                  <c:v>434970000</c:v>
                </c:pt>
                <c:pt idx="1">
                  <c:v>102030000</c:v>
                </c:pt>
              </c:numCache>
            </c:numRef>
          </c:val>
        </c:ser>
        <c:dLbls>
          <c:showLegendKey val="0"/>
          <c:showVal val="1"/>
          <c:showCatName val="1"/>
          <c:showSerName val="0"/>
          <c:showPercent val="0"/>
          <c:showBubbleSize val="0"/>
          <c:showLeaderLines val="1"/>
        </c:dLbls>
      </c:pie3DChart>
      <c:spPr>
        <a:noFill/>
        <a:ln w="25400">
          <a:noFill/>
        </a:ln>
      </c:spPr>
    </c:plotArea>
    <c:plotVisOnly val="1"/>
    <c:dispBlanksAs val="zero"/>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700" u="sng"/>
            </a:pPr>
            <a:r>
              <a:rPr lang="en-US" sz="1700" u="sng" dirty="0" smtClean="0"/>
              <a:t>Estimated Distribution of </a:t>
            </a:r>
            <a:r>
              <a:rPr lang="en-US" sz="1700" b="1" i="0" u="sng" strike="noStrike" baseline="0" dirty="0">
                <a:effectLst/>
              </a:rPr>
              <a:t>Year # 1</a:t>
            </a:r>
            <a:r>
              <a:rPr lang="en-US" sz="1700" u="sng" dirty="0"/>
              <a:t> Pro-Forma Racing </a:t>
            </a:r>
            <a:r>
              <a:rPr lang="en-US" sz="1700" u="sng" dirty="0" smtClean="0"/>
              <a:t>Operations (A)</a:t>
            </a:r>
            <a:endParaRPr lang="en-US" sz="1700" u="sng" dirty="0"/>
          </a:p>
        </c:rich>
      </c:tx>
      <c:layout>
        <c:manualLayout>
          <c:xMode val="edge"/>
          <c:yMode val="edge"/>
          <c:x val="0.11934077702114519"/>
          <c:y val="3.6564857272818149E-2"/>
        </c:manualLayout>
      </c:layout>
      <c:overlay val="0"/>
    </c:title>
    <c:autoTitleDeleted val="0"/>
    <c:view3D>
      <c:rotX val="30"/>
      <c:rotY val="0"/>
      <c:rAngAx val="0"/>
      <c:perspective val="20"/>
    </c:view3D>
    <c:floor>
      <c:thickness val="0"/>
    </c:floor>
    <c:sideWall>
      <c:thickness val="0"/>
    </c:sideWall>
    <c:backWall>
      <c:thickness val="0"/>
    </c:backWall>
    <c:plotArea>
      <c:layout>
        <c:manualLayout>
          <c:layoutTarget val="inner"/>
          <c:xMode val="edge"/>
          <c:yMode val="edge"/>
          <c:x val="7.899743445711338E-2"/>
          <c:y val="0.16444559980523615"/>
          <c:w val="0.84128373608471363"/>
          <c:h val="0.82107843137255065"/>
        </c:manualLayout>
      </c:layout>
      <c:pie3DChart>
        <c:varyColors val="1"/>
        <c:ser>
          <c:idx val="0"/>
          <c:order val="0"/>
          <c:spPr>
            <a:ln>
              <a:noFill/>
            </a:ln>
          </c:spPr>
          <c:explosion val="4"/>
          <c:dPt>
            <c:idx val="0"/>
            <c:bubble3D val="0"/>
            <c:explosion val="3"/>
            <c:spPr>
              <a:solidFill>
                <a:schemeClr val="tx2">
                  <a:lumMod val="60000"/>
                  <a:lumOff val="40000"/>
                </a:schemeClr>
              </a:solidFill>
              <a:ln>
                <a:noFill/>
              </a:ln>
            </c:spPr>
          </c:dPt>
          <c:dPt>
            <c:idx val="1"/>
            <c:bubble3D val="0"/>
            <c:explosion val="22"/>
            <c:spPr>
              <a:solidFill>
                <a:srgbClr val="FF4343"/>
              </a:solidFill>
              <a:ln>
                <a:noFill/>
              </a:ln>
            </c:spPr>
          </c:dPt>
          <c:dPt>
            <c:idx val="2"/>
            <c:bubble3D val="0"/>
            <c:explosion val="16"/>
            <c:spPr>
              <a:solidFill>
                <a:srgbClr val="FFFF00"/>
              </a:solidFill>
              <a:ln>
                <a:noFill/>
              </a:ln>
            </c:spPr>
          </c:dPt>
          <c:dPt>
            <c:idx val="3"/>
            <c:bubble3D val="0"/>
          </c:dPt>
          <c:dPt>
            <c:idx val="4"/>
            <c:bubble3D val="0"/>
          </c:dPt>
          <c:dLbls>
            <c:dLbl>
              <c:idx val="0"/>
              <c:layout>
                <c:manualLayout>
                  <c:x val="-0.21821568298956373"/>
                  <c:y val="0.1024256039855802"/>
                </c:manualLayout>
              </c:layout>
              <c:tx>
                <c:rich>
                  <a:bodyPr/>
                  <a:lstStyle/>
                  <a:p>
                    <a:r>
                      <a:rPr lang="en-US" dirty="0" smtClean="0"/>
                      <a:t>State </a:t>
                    </a:r>
                    <a:r>
                      <a:rPr lang="en-US" dirty="0"/>
                      <a:t>Pari-Mutuel Wagering Proceeds (30%) $31M </a:t>
                    </a:r>
                    <a:r>
                      <a:rPr lang="en-US" dirty="0" smtClean="0"/>
                      <a:t>(B) </a:t>
                    </a:r>
                    <a:endParaRPr lang="en-US" dirty="0"/>
                  </a:p>
                </c:rich>
              </c:tx>
              <c:dLblPos val="bestFit"/>
              <c:showLegendKey val="0"/>
              <c:showVal val="0"/>
              <c:showCatName val="1"/>
              <c:showSerName val="0"/>
              <c:showPercent val="0"/>
              <c:showBubbleSize val="0"/>
              <c:extLst>
                <c:ext xmlns:c15="http://schemas.microsoft.com/office/drawing/2012/chart" uri="{CE6537A1-D6FC-4f65-9D91-7224C49458BB}">
                  <c15:layout>
                    <c:manualLayout>
                      <c:w val="0.23099567099567098"/>
                      <c:h val="0.23255683021702983"/>
                    </c:manualLayout>
                  </c15:layout>
                </c:ext>
              </c:extLst>
            </c:dLbl>
            <c:dLbl>
              <c:idx val="1"/>
              <c:delete val="1"/>
              <c:extLst>
                <c:ext xmlns:c15="http://schemas.microsoft.com/office/drawing/2012/chart" uri="{CE6537A1-D6FC-4f65-9D91-7224C49458BB}"/>
              </c:extLst>
            </c:dLbl>
            <c:dLbl>
              <c:idx val="2"/>
              <c:layout>
                <c:manualLayout>
                  <c:x val="0.14894883594096187"/>
                  <c:y val="0.15393017886537541"/>
                </c:manualLayout>
              </c:layout>
              <c:dLblPos val="bestFit"/>
              <c:showLegendKey val="0"/>
              <c:showVal val="0"/>
              <c:showCatName val="1"/>
              <c:showSerName val="0"/>
              <c:showPercent val="0"/>
              <c:showBubbleSize val="0"/>
              <c:extLst>
                <c:ext xmlns:c15="http://schemas.microsoft.com/office/drawing/2012/chart" uri="{CE6537A1-D6FC-4f65-9D91-7224C49458BB}">
                  <c15:layout/>
                </c:ext>
              </c:extLst>
            </c:dLbl>
            <c:dLbl>
              <c:idx val="3"/>
              <c:layout>
                <c:manualLayout>
                  <c:x val="0.128369722050239"/>
                  <c:y val="-0.1533617388735499"/>
                </c:manualLayout>
              </c:layout>
              <c:showLegendKey val="0"/>
              <c:showVal val="0"/>
              <c:showCatName val="1"/>
              <c:showSerName val="0"/>
              <c:showPercent val="0"/>
              <c:showBubbleSize val="0"/>
              <c:extLst>
                <c:ext xmlns:c15="http://schemas.microsoft.com/office/drawing/2012/chart" uri="{CE6537A1-D6FC-4f65-9D91-7224C49458BB}"/>
              </c:extLst>
            </c:dLbl>
            <c:dLbl>
              <c:idx val="4"/>
              <c:layout>
                <c:manualLayout>
                  <c:x val="0.19086845856872281"/>
                  <c:y val="7.5503062117235314E-2"/>
                </c:manualLayout>
              </c:layout>
              <c:showLegendKey val="0"/>
              <c:showVal val="0"/>
              <c:showCatName val="1"/>
              <c:showSerName val="0"/>
              <c:showPercent val="0"/>
              <c:showBubbleSize val="0"/>
              <c:extLst>
                <c:ext xmlns:c15="http://schemas.microsoft.com/office/drawing/2012/chart" uri="{CE6537A1-D6FC-4f65-9D91-7224C49458BB}"/>
              </c:extLst>
            </c:dLbl>
            <c:dLbl>
              <c:idx val="6"/>
              <c:layout>
                <c:manualLayout>
                  <c:x val="1.6687526074259558E-3"/>
                  <c:y val="4.2417571487774572E-2"/>
                </c:manualLayout>
              </c:layout>
              <c:dLblPos val="bestFit"/>
              <c:showLegendKey val="0"/>
              <c:showVal val="0"/>
              <c:showCatName val="1"/>
              <c:showSerName val="0"/>
              <c:showPercent val="0"/>
              <c:showBubbleSize val="0"/>
              <c:extLst>
                <c:ext xmlns:c15="http://schemas.microsoft.com/office/drawing/2012/chart" uri="{CE6537A1-D6FC-4f65-9D91-7224C49458BB}"/>
              </c:extLst>
            </c:dLbl>
            <c:dLbl>
              <c:idx val="7"/>
              <c:layout>
                <c:manualLayout>
                  <c:x val="-1.0150483379815368E-3"/>
                  <c:y val="-1.9034010222406413E-2"/>
                </c:manualLayout>
              </c:layout>
              <c:showLegendKey val="0"/>
              <c:showVal val="0"/>
              <c:showCatName val="1"/>
              <c:showSerName val="0"/>
              <c:showPercent val="0"/>
              <c:showBubbleSize val="0"/>
              <c:extLst>
                <c:ext xmlns:c15="http://schemas.microsoft.com/office/drawing/2012/chart" uri="{CE6537A1-D6FC-4f65-9D91-7224C49458BB}"/>
              </c:extLst>
            </c:dLbl>
            <c:spPr>
              <a:noFill/>
              <a:ln>
                <a:noFill/>
              </a:ln>
              <a:effectLst/>
            </c:spPr>
            <c:txPr>
              <a:bodyPr/>
              <a:lstStyle/>
              <a:p>
                <a:pPr>
                  <a:defRPr sz="1400" b="1" i="0" baseline="0"/>
                </a:pPr>
                <a:endParaRPr lang="en-US"/>
              </a:p>
            </c:txPr>
            <c:showLegendKey val="0"/>
            <c:showVal val="0"/>
            <c:showCatName val="1"/>
            <c:showSerName val="0"/>
            <c:showPercent val="0"/>
            <c:showBubbleSize val="0"/>
            <c:showLeaderLines val="1"/>
            <c:extLst>
              <c:ext xmlns:c15="http://schemas.microsoft.com/office/drawing/2012/chart" uri="{CE6537A1-D6FC-4f65-9D91-7224C49458BB}"/>
            </c:extLst>
          </c:dLbls>
          <c:cat>
            <c:strRef>
              <c:f>'Chart Data '!$A$18:$A$20</c:f>
              <c:strCache>
                <c:ptCount val="3"/>
                <c:pt idx="0">
                  <c:v>State Pari-Mutuel Wagering Proceeds (30%) $31M (A) </c:v>
                </c:pt>
                <c:pt idx="1">
                  <c:v>Operating Expenses: Purses, Breeders Fund, Host Fees, Payroll, Marketing, &amp; Other (62%) $63M</c:v>
                </c:pt>
                <c:pt idx="2">
                  <c:v>Operator Margin, EBIDTA (18%) $19M</c:v>
                </c:pt>
              </c:strCache>
            </c:strRef>
          </c:cat>
          <c:val>
            <c:numRef>
              <c:f>'Chart Data '!$B$18:$B$20</c:f>
              <c:numCache>
                <c:formatCode>_(* #,##0_);_(* \(#,##0\);_(* "-"??_);_(@_)</c:formatCode>
                <c:ptCount val="3"/>
                <c:pt idx="0">
                  <c:v>30609000</c:v>
                </c:pt>
                <c:pt idx="1">
                  <c:v>63263063.420000002</c:v>
                </c:pt>
                <c:pt idx="2">
                  <c:v>18559736.579999998</c:v>
                </c:pt>
              </c:numCache>
            </c:numRef>
          </c:val>
        </c:ser>
        <c:dLbls>
          <c:showLegendKey val="0"/>
          <c:showVal val="1"/>
          <c:showCatName val="1"/>
          <c:showSerName val="0"/>
          <c:showPercent val="0"/>
          <c:showBubbleSize val="0"/>
          <c:showLeaderLines val="1"/>
        </c:dLbls>
      </c:pie3DChart>
      <c:spPr>
        <a:noFill/>
        <a:ln w="25400">
          <a:noFill/>
        </a:ln>
      </c:spPr>
    </c:plotArea>
    <c:plotVisOnly val="1"/>
    <c:dispBlanksAs val="zero"/>
    <c:showDLblsOverMax val="0"/>
  </c:chart>
  <c:spPr>
    <a:ln>
      <a:noFill/>
    </a:ln>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cdr:x>
      <cdr:y>0.77655</cdr:y>
    </cdr:from>
    <cdr:to>
      <cdr:x>0.23655</cdr:x>
      <cdr:y>0.99158</cdr:y>
    </cdr:to>
    <cdr:sp macro="" textlink="">
      <cdr:nvSpPr>
        <cdr:cNvPr id="2" name="TextBox 1"/>
        <cdr:cNvSpPr txBox="1"/>
      </cdr:nvSpPr>
      <cdr:spPr>
        <a:xfrm xmlns:a="http://schemas.openxmlformats.org/drawingml/2006/main">
          <a:off x="0" y="3513407"/>
          <a:ext cx="1800225" cy="97286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0.70634</cdr:x>
      <cdr:y>0.13816</cdr:y>
    </cdr:from>
    <cdr:to>
      <cdr:x>0.78143</cdr:x>
      <cdr:y>0.22869</cdr:y>
    </cdr:to>
    <cdr:sp macro="" textlink="">
      <cdr:nvSpPr>
        <cdr:cNvPr id="3" name="TextBox 2"/>
        <cdr:cNvSpPr txBox="1"/>
      </cdr:nvSpPr>
      <cdr:spPr>
        <a:xfrm xmlns:a="http://schemas.openxmlformats.org/drawingml/2006/main">
          <a:off x="5241014" y="607982"/>
          <a:ext cx="557165" cy="3983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b="1" dirty="0"/>
        </a:p>
        <a:p xmlns:a="http://schemas.openxmlformats.org/drawingml/2006/main">
          <a:endParaRPr lang="en-US" sz="1100" dirty="0"/>
        </a:p>
      </cdr:txBody>
    </cdr:sp>
  </cdr:relSizeAnchor>
  <cdr:relSizeAnchor xmlns:cdr="http://schemas.openxmlformats.org/drawingml/2006/chartDrawing">
    <cdr:from>
      <cdr:x>0.28285</cdr:x>
      <cdr:y>0.40632</cdr:y>
    </cdr:from>
    <cdr:to>
      <cdr:x>0.3617</cdr:x>
      <cdr:y>0.47368</cdr:y>
    </cdr:to>
    <cdr:sp macro="" textlink="">
      <cdr:nvSpPr>
        <cdr:cNvPr id="4" name="TextBox 3"/>
        <cdr:cNvSpPr txBox="1"/>
      </cdr:nvSpPr>
      <cdr:spPr>
        <a:xfrm xmlns:a="http://schemas.openxmlformats.org/drawingml/2006/main">
          <a:off x="2152650" y="1838325"/>
          <a:ext cx="600075"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0.89044</cdr:x>
      <cdr:y>0.28092</cdr:y>
    </cdr:from>
    <cdr:to>
      <cdr:x>0.95427</cdr:x>
      <cdr:y>0.33986</cdr:y>
    </cdr:to>
    <cdr:sp macro="" textlink="">
      <cdr:nvSpPr>
        <cdr:cNvPr id="5" name="TextBox 4"/>
        <cdr:cNvSpPr txBox="1"/>
      </cdr:nvSpPr>
      <cdr:spPr>
        <a:xfrm xmlns:a="http://schemas.openxmlformats.org/drawingml/2006/main">
          <a:off x="6607078" y="1236201"/>
          <a:ext cx="473617" cy="2593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0.37356</cdr:x>
      <cdr:y>0.61255</cdr:y>
    </cdr:from>
    <cdr:to>
      <cdr:x>0.49679</cdr:x>
      <cdr:y>0.82035</cdr:y>
    </cdr:to>
    <cdr:sp macro="" textlink="">
      <cdr:nvSpPr>
        <cdr:cNvPr id="7" name="TextBox 6"/>
        <cdr:cNvSpPr txBox="1"/>
      </cdr:nvSpPr>
      <cdr:spPr>
        <a:xfrm xmlns:a="http://schemas.openxmlformats.org/drawingml/2006/main">
          <a:off x="2771774" y="269557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0.46298</cdr:x>
      <cdr:y>0.20131</cdr:y>
    </cdr:from>
    <cdr:to>
      <cdr:x>0.61806</cdr:x>
      <cdr:y>0.22697</cdr:y>
    </cdr:to>
    <cdr:cxnSp macro="">
      <cdr:nvCxnSpPr>
        <cdr:cNvPr id="8" name="Straight Connector 7"/>
        <cdr:cNvCxnSpPr/>
      </cdr:nvCxnSpPr>
      <cdr:spPr>
        <a:xfrm xmlns:a="http://schemas.openxmlformats.org/drawingml/2006/main" flipV="1">
          <a:off x="3201543" y="836021"/>
          <a:ext cx="1072435" cy="106573"/>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0.30959</cdr:x>
      <cdr:y>0.59327</cdr:y>
    </cdr:from>
    <cdr:to>
      <cdr:x>0.6838</cdr:x>
      <cdr:y>0.79945</cdr:y>
    </cdr:to>
    <cdr:sp macro="" textlink="">
      <cdr:nvSpPr>
        <cdr:cNvPr id="10" name="TextBox 9"/>
        <cdr:cNvSpPr txBox="1"/>
      </cdr:nvSpPr>
      <cdr:spPr>
        <a:xfrm xmlns:a="http://schemas.openxmlformats.org/drawingml/2006/main">
          <a:off x="2140839" y="2463799"/>
          <a:ext cx="2587752" cy="8562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b="1" dirty="0" smtClean="0"/>
            <a:t>Off Track – Interstate</a:t>
          </a:r>
        </a:p>
        <a:p xmlns:a="http://schemas.openxmlformats.org/drawingml/2006/main">
          <a:pPr algn="ctr"/>
          <a:r>
            <a:rPr lang="en-US" sz="1800" b="1" dirty="0" smtClean="0"/>
            <a:t>(87%)</a:t>
          </a:r>
          <a:endParaRPr lang="en-US" sz="1800" b="1" dirty="0"/>
        </a:p>
      </cdr:txBody>
    </cdr:sp>
  </cdr:relSizeAnchor>
  <cdr:relSizeAnchor xmlns:cdr="http://schemas.openxmlformats.org/drawingml/2006/chartDrawing">
    <cdr:from>
      <cdr:x>0.6719</cdr:x>
      <cdr:y>0.31284</cdr:y>
    </cdr:from>
    <cdr:to>
      <cdr:x>0.97603</cdr:x>
      <cdr:y>0.46037</cdr:y>
    </cdr:to>
    <cdr:sp macro="" textlink="">
      <cdr:nvSpPr>
        <cdr:cNvPr id="11" name="TextBox 10"/>
        <cdr:cNvSpPr txBox="1"/>
      </cdr:nvSpPr>
      <cdr:spPr>
        <a:xfrm xmlns:a="http://schemas.openxmlformats.org/drawingml/2006/main">
          <a:off x="4646295" y="1299210"/>
          <a:ext cx="2103120" cy="6126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0.62694</cdr:x>
      <cdr:y>0.14716</cdr:y>
    </cdr:from>
    <cdr:to>
      <cdr:x>0.96942</cdr:x>
      <cdr:y>0.23743</cdr:y>
    </cdr:to>
    <cdr:sp macro="" textlink="">
      <cdr:nvSpPr>
        <cdr:cNvPr id="12" name="TextBox 11"/>
        <cdr:cNvSpPr txBox="1"/>
      </cdr:nvSpPr>
      <cdr:spPr>
        <a:xfrm xmlns:a="http://schemas.openxmlformats.org/drawingml/2006/main">
          <a:off x="4335399" y="611124"/>
          <a:ext cx="2368296" cy="3749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smtClean="0"/>
            <a:t>On Track Live Racing (6%)</a:t>
          </a:r>
          <a:endParaRPr lang="en-US" sz="1600" b="1" dirty="0"/>
        </a:p>
      </cdr:txBody>
    </cdr:sp>
  </cdr:relSizeAnchor>
  <cdr:relSizeAnchor xmlns:cdr="http://schemas.openxmlformats.org/drawingml/2006/chartDrawing">
    <cdr:from>
      <cdr:x>0</cdr:x>
      <cdr:y>0.1367</cdr:y>
    </cdr:from>
    <cdr:to>
      <cdr:x>0.20893</cdr:x>
      <cdr:y>0.29303</cdr:y>
    </cdr:to>
    <cdr:sp macro="" textlink="">
      <cdr:nvSpPr>
        <cdr:cNvPr id="13" name="TextBox 12"/>
        <cdr:cNvSpPr txBox="1"/>
      </cdr:nvSpPr>
      <cdr:spPr>
        <a:xfrm xmlns:a="http://schemas.openxmlformats.org/drawingml/2006/main">
          <a:off x="0" y="567690"/>
          <a:ext cx="1444752" cy="6492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smtClean="0"/>
            <a:t>Off Track – Intrastate (7%)</a:t>
          </a:r>
          <a:endParaRPr lang="en-US" sz="1600" b="1" dirty="0"/>
        </a:p>
      </cdr:txBody>
    </cdr:sp>
  </cdr:relSizeAnchor>
  <cdr:relSizeAnchor xmlns:cdr="http://schemas.openxmlformats.org/drawingml/2006/chartDrawing">
    <cdr:from>
      <cdr:x>0.18529</cdr:x>
      <cdr:y>0.19229</cdr:y>
    </cdr:from>
    <cdr:to>
      <cdr:x>0.26331</cdr:x>
      <cdr:y>0.23798</cdr:y>
    </cdr:to>
    <cdr:cxnSp macro="">
      <cdr:nvCxnSpPr>
        <cdr:cNvPr id="15" name="Straight Connector 14"/>
        <cdr:cNvCxnSpPr/>
      </cdr:nvCxnSpPr>
      <cdr:spPr>
        <a:xfrm xmlns:a="http://schemas.openxmlformats.org/drawingml/2006/main">
          <a:off x="1281303" y="798576"/>
          <a:ext cx="539496" cy="189738"/>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cdr:x>
      <cdr:y>0.77655</cdr:y>
    </cdr:from>
    <cdr:to>
      <cdr:x>0.23655</cdr:x>
      <cdr:y>0.99158</cdr:y>
    </cdr:to>
    <cdr:sp macro="" textlink="">
      <cdr:nvSpPr>
        <cdr:cNvPr id="2" name="TextBox 1"/>
        <cdr:cNvSpPr txBox="1"/>
      </cdr:nvSpPr>
      <cdr:spPr>
        <a:xfrm xmlns:a="http://schemas.openxmlformats.org/drawingml/2006/main">
          <a:off x="0" y="3513407"/>
          <a:ext cx="1800225" cy="97286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0.70634</cdr:x>
      <cdr:y>0.13816</cdr:y>
    </cdr:from>
    <cdr:to>
      <cdr:x>0.78143</cdr:x>
      <cdr:y>0.22869</cdr:y>
    </cdr:to>
    <cdr:sp macro="" textlink="">
      <cdr:nvSpPr>
        <cdr:cNvPr id="3" name="TextBox 2"/>
        <cdr:cNvSpPr txBox="1"/>
      </cdr:nvSpPr>
      <cdr:spPr>
        <a:xfrm xmlns:a="http://schemas.openxmlformats.org/drawingml/2006/main">
          <a:off x="5241014" y="607982"/>
          <a:ext cx="557165" cy="3983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b="1" dirty="0"/>
        </a:p>
        <a:p xmlns:a="http://schemas.openxmlformats.org/drawingml/2006/main">
          <a:endParaRPr lang="en-US" sz="1100" dirty="0"/>
        </a:p>
      </cdr:txBody>
    </cdr:sp>
  </cdr:relSizeAnchor>
  <cdr:relSizeAnchor xmlns:cdr="http://schemas.openxmlformats.org/drawingml/2006/chartDrawing">
    <cdr:from>
      <cdr:x>0.28285</cdr:x>
      <cdr:y>0.40632</cdr:y>
    </cdr:from>
    <cdr:to>
      <cdr:x>0.3617</cdr:x>
      <cdr:y>0.47368</cdr:y>
    </cdr:to>
    <cdr:sp macro="" textlink="">
      <cdr:nvSpPr>
        <cdr:cNvPr id="4" name="TextBox 3"/>
        <cdr:cNvSpPr txBox="1"/>
      </cdr:nvSpPr>
      <cdr:spPr>
        <a:xfrm xmlns:a="http://schemas.openxmlformats.org/drawingml/2006/main">
          <a:off x="2152650" y="1838325"/>
          <a:ext cx="600075"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0.89044</cdr:x>
      <cdr:y>0.28092</cdr:y>
    </cdr:from>
    <cdr:to>
      <cdr:x>0.95427</cdr:x>
      <cdr:y>0.33986</cdr:y>
    </cdr:to>
    <cdr:sp macro="" textlink="">
      <cdr:nvSpPr>
        <cdr:cNvPr id="5" name="TextBox 4"/>
        <cdr:cNvSpPr txBox="1"/>
      </cdr:nvSpPr>
      <cdr:spPr>
        <a:xfrm xmlns:a="http://schemas.openxmlformats.org/drawingml/2006/main">
          <a:off x="6607078" y="1236201"/>
          <a:ext cx="473617" cy="2593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0.37356</cdr:x>
      <cdr:y>0.61255</cdr:y>
    </cdr:from>
    <cdr:to>
      <cdr:x>0.49679</cdr:x>
      <cdr:y>0.82035</cdr:y>
    </cdr:to>
    <cdr:sp macro="" textlink="">
      <cdr:nvSpPr>
        <cdr:cNvPr id="7" name="TextBox 6"/>
        <cdr:cNvSpPr txBox="1"/>
      </cdr:nvSpPr>
      <cdr:spPr>
        <a:xfrm xmlns:a="http://schemas.openxmlformats.org/drawingml/2006/main">
          <a:off x="2771774" y="269557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0.24486</cdr:x>
      <cdr:y>0.24297</cdr:y>
    </cdr:from>
    <cdr:to>
      <cdr:x>0.46392</cdr:x>
      <cdr:y>0.38577</cdr:y>
    </cdr:to>
    <cdr:sp macro="" textlink="">
      <cdr:nvSpPr>
        <cdr:cNvPr id="6" name="TextBox 5"/>
        <cdr:cNvSpPr txBox="1"/>
      </cdr:nvSpPr>
      <cdr:spPr>
        <a:xfrm xmlns:a="http://schemas.openxmlformats.org/drawingml/2006/main">
          <a:off x="1737550" y="1011364"/>
          <a:ext cx="1554480" cy="5943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t>Net to Operator</a:t>
          </a:r>
        </a:p>
        <a:p xmlns:a="http://schemas.openxmlformats.org/drawingml/2006/main">
          <a:r>
            <a:rPr lang="en-US" sz="1400" b="1" dirty="0" smtClean="0"/>
            <a:t>(19%) $102M</a:t>
          </a:r>
          <a:endParaRPr lang="en-US" sz="1400" b="1" dirty="0"/>
        </a:p>
      </cdr:txBody>
    </cdr:sp>
  </cdr:relSizeAnchor>
  <cdr:relSizeAnchor xmlns:cdr="http://schemas.openxmlformats.org/drawingml/2006/chartDrawing">
    <cdr:from>
      <cdr:x>0.35052</cdr:x>
      <cdr:y>0.57689</cdr:y>
    </cdr:from>
    <cdr:to>
      <cdr:x>0.7036</cdr:x>
      <cdr:y>0.73945</cdr:y>
    </cdr:to>
    <cdr:sp macro="" textlink="">
      <cdr:nvSpPr>
        <cdr:cNvPr id="8" name="TextBox 7"/>
        <cdr:cNvSpPr txBox="1"/>
      </cdr:nvSpPr>
      <cdr:spPr>
        <a:xfrm xmlns:a="http://schemas.openxmlformats.org/drawingml/2006/main">
          <a:off x="2487358" y="2401252"/>
          <a:ext cx="2505456" cy="6766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t>Return to Pari-Mutuel</a:t>
          </a:r>
        </a:p>
        <a:p xmlns:a="http://schemas.openxmlformats.org/drawingml/2006/main">
          <a:r>
            <a:rPr lang="en-US" sz="1400" b="1" dirty="0" smtClean="0"/>
            <a:t>Player </a:t>
          </a:r>
          <a:r>
            <a:rPr lang="en-US" sz="1600" b="1" dirty="0" smtClean="0"/>
            <a:t>Pool</a:t>
          </a:r>
          <a:r>
            <a:rPr lang="en-US" sz="1400" b="1" dirty="0" smtClean="0"/>
            <a:t> (81%) $435M</a:t>
          </a:r>
          <a:endParaRPr lang="en-US" sz="14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cdr:x>
      <cdr:y>0.77655</cdr:y>
    </cdr:from>
    <cdr:to>
      <cdr:x>0.23655</cdr:x>
      <cdr:y>0.99158</cdr:y>
    </cdr:to>
    <cdr:sp macro="" textlink="">
      <cdr:nvSpPr>
        <cdr:cNvPr id="2" name="TextBox 1"/>
        <cdr:cNvSpPr txBox="1"/>
      </cdr:nvSpPr>
      <cdr:spPr>
        <a:xfrm xmlns:a="http://schemas.openxmlformats.org/drawingml/2006/main">
          <a:off x="0" y="3513407"/>
          <a:ext cx="1800225" cy="97286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0.83652</cdr:x>
      <cdr:y>0.22681</cdr:y>
    </cdr:from>
    <cdr:to>
      <cdr:x>0.90035</cdr:x>
      <cdr:y>0.28575</cdr:y>
    </cdr:to>
    <cdr:sp macro="" textlink="">
      <cdr:nvSpPr>
        <cdr:cNvPr id="5" name="TextBox 4"/>
        <cdr:cNvSpPr txBox="1"/>
      </cdr:nvSpPr>
      <cdr:spPr>
        <a:xfrm xmlns:a="http://schemas.openxmlformats.org/drawingml/2006/main">
          <a:off x="6206992" y="998078"/>
          <a:ext cx="473617" cy="2593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b="1" dirty="0"/>
        </a:p>
      </cdr:txBody>
    </cdr:sp>
  </cdr:relSizeAnchor>
  <cdr:relSizeAnchor xmlns:cdr="http://schemas.openxmlformats.org/drawingml/2006/chartDrawing">
    <cdr:from>
      <cdr:x>0.37356</cdr:x>
      <cdr:y>0.61255</cdr:y>
    </cdr:from>
    <cdr:to>
      <cdr:x>0.49679</cdr:x>
      <cdr:y>0.82035</cdr:y>
    </cdr:to>
    <cdr:sp macro="" textlink="">
      <cdr:nvSpPr>
        <cdr:cNvPr id="7" name="TextBox 6"/>
        <cdr:cNvSpPr txBox="1"/>
      </cdr:nvSpPr>
      <cdr:spPr>
        <a:xfrm xmlns:a="http://schemas.openxmlformats.org/drawingml/2006/main">
          <a:off x="2771774" y="269557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0.78258</cdr:x>
      <cdr:y>0.17057</cdr:y>
    </cdr:from>
    <cdr:to>
      <cdr:x>1</cdr:x>
      <cdr:y>0.27763</cdr:y>
    </cdr:to>
    <cdr:sp macro="" textlink="">
      <cdr:nvSpPr>
        <cdr:cNvPr id="3" name="TextBox 2"/>
        <cdr:cNvSpPr txBox="1"/>
      </cdr:nvSpPr>
      <cdr:spPr>
        <a:xfrm xmlns:a="http://schemas.openxmlformats.org/drawingml/2006/main">
          <a:off x="5955806" y="713234"/>
          <a:ext cx="1654669" cy="447669"/>
        </a:xfrm>
        <a:prstGeom xmlns:a="http://schemas.openxmlformats.org/drawingml/2006/main" prst="rect">
          <a:avLst/>
        </a:prstGeom>
        <a:noFill xmlns:a="http://schemas.openxmlformats.org/drawingml/2006/main"/>
        <a:ln xmlns:a="http://schemas.openxmlformats.org/drawingml/2006/main">
          <a:solidFill>
            <a:sysClr val="windowText" lastClr="000000"/>
          </a:solidFill>
        </a:ln>
      </cdr:spPr>
      <cdr:txBody>
        <a:bodyPr xmlns:a="http://schemas.openxmlformats.org/drawingml/2006/main" vertOverflow="clip" wrap="square" rtlCol="0"/>
        <a:lstStyle xmlns:a="http://schemas.openxmlformats.org/drawingml/2006/main"/>
        <a:p xmlns:a="http://schemas.openxmlformats.org/drawingml/2006/main">
          <a:r>
            <a:rPr lang="en-US" sz="1100" dirty="0"/>
            <a:t>Approximately 10,500 Student </a:t>
          </a:r>
          <a:r>
            <a:rPr lang="en-US" sz="1100" dirty="0" smtClean="0"/>
            <a:t>Scholarships (C)</a:t>
          </a:r>
          <a:endParaRPr lang="en-US" sz="1100" dirty="0"/>
        </a:p>
      </cdr:txBody>
    </cdr:sp>
  </cdr:relSizeAnchor>
  <cdr:relSizeAnchor xmlns:cdr="http://schemas.openxmlformats.org/drawingml/2006/chartDrawing">
    <cdr:from>
      <cdr:x>0.68501</cdr:x>
      <cdr:y>0.22419</cdr:y>
    </cdr:from>
    <cdr:to>
      <cdr:x>0.78138</cdr:x>
      <cdr:y>0.26519</cdr:y>
    </cdr:to>
    <cdr:cxnSp macro="">
      <cdr:nvCxnSpPr>
        <cdr:cNvPr id="6" name="Straight Connector 5"/>
        <cdr:cNvCxnSpPr/>
      </cdr:nvCxnSpPr>
      <cdr:spPr>
        <a:xfrm xmlns:a="http://schemas.openxmlformats.org/drawingml/2006/main" flipV="1">
          <a:off x="5213236" y="937454"/>
          <a:ext cx="733422" cy="171441"/>
        </a:xfrm>
        <a:prstGeom xmlns:a="http://schemas.openxmlformats.org/drawingml/2006/main" prst="line">
          <a:avLst/>
        </a:prstGeom>
        <a:ln xmlns:a="http://schemas.openxmlformats.org/drawingml/2006/main">
          <a:solidFill>
            <a:sysClr val="windowText" lastClr="0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0.27316</cdr:x>
      <cdr:y>0.57623</cdr:y>
    </cdr:from>
    <cdr:to>
      <cdr:x>0.67181</cdr:x>
      <cdr:y>0.84521</cdr:y>
    </cdr:to>
    <cdr:sp macro="" textlink="">
      <cdr:nvSpPr>
        <cdr:cNvPr id="4" name="TextBox 3"/>
        <cdr:cNvSpPr txBox="1"/>
      </cdr:nvSpPr>
      <cdr:spPr>
        <a:xfrm xmlns:a="http://schemas.openxmlformats.org/drawingml/2006/main">
          <a:off x="2078907" y="2409506"/>
          <a:ext cx="3033923" cy="11247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rtl="0"/>
          <a:r>
            <a:rPr lang="en-US" sz="1400" b="1" dirty="0" smtClean="0"/>
            <a:t>Operating Expenses: Purses, </a:t>
          </a:r>
        </a:p>
        <a:p xmlns:a="http://schemas.openxmlformats.org/drawingml/2006/main">
          <a:pPr algn="ctr" rtl="0"/>
          <a:r>
            <a:rPr lang="en-US" sz="1400" b="1" dirty="0" smtClean="0"/>
            <a:t>Breeders Fund, Host Fees, Payroll, Marketing, &amp; Other (62%) $63M</a:t>
          </a:r>
        </a:p>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3177" tIns="46589" rIns="93177" bIns="46589" rtlCol="0"/>
          <a:lstStyle>
            <a:lvl1pPr algn="r">
              <a:defRPr sz="1200"/>
            </a:lvl1pPr>
          </a:lstStyle>
          <a:p>
            <a:fld id="{B3B94A56-32A3-D149-A9D0-62AB68A0CCAB}" type="datetimeFigureOut">
              <a:rPr lang="en-US" smtClean="0"/>
              <a:pPr/>
              <a:t>9/24/2015</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3177" tIns="46589" rIns="93177" bIns="46589" rtlCol="0" anchor="b"/>
          <a:lstStyle>
            <a:lvl1pPr algn="r">
              <a:defRPr sz="1200"/>
            </a:lvl1pPr>
          </a:lstStyle>
          <a:p>
            <a:fld id="{585CBCF2-B6EF-324B-BE35-8AC7F7BAF6ED}" type="slidenum">
              <a:rPr lang="en-US" smtClean="0"/>
              <a:pPr/>
              <a:t>‹#›</a:t>
            </a:fld>
            <a:endParaRPr lang="en-US" dirty="0"/>
          </a:p>
        </p:txBody>
      </p:sp>
    </p:spTree>
    <p:extLst>
      <p:ext uri="{BB962C8B-B14F-4D97-AF65-F5344CB8AC3E}">
        <p14:creationId xmlns:p14="http://schemas.microsoft.com/office/powerpoint/2010/main" val="21995578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338">
              <a:defRPr/>
            </a:pPr>
            <a:r>
              <a:rPr lang="en-US" baseline="0" dirty="0" smtClean="0"/>
              <a:t>House Bill 4</a:t>
            </a:r>
          </a:p>
          <a:p>
            <a:pPr defTabSz="921338">
              <a:defRPr/>
            </a:pPr>
            <a:r>
              <a:rPr lang="en-US" baseline="0" dirty="0" smtClean="0"/>
              <a:t>By: Representatives Geisinger of the 48th, Lindsey of the 54th, Stephens of the 164th, McCall</a:t>
            </a:r>
          </a:p>
          <a:p>
            <a:pPr defTabSz="921338">
              <a:defRPr/>
            </a:pPr>
            <a:r>
              <a:rPr lang="en-US" baseline="0" dirty="0" smtClean="0"/>
              <a:t>of the 33rd, Riley of the 50th, and others </a:t>
            </a:r>
          </a:p>
          <a:p>
            <a:pPr defTabSz="921338">
              <a:defRPr/>
            </a:pPr>
            <a:r>
              <a:rPr lang="en-US" baseline="0" dirty="0" smtClean="0"/>
              <a:t>884 (4) One-half of 1 percent of the retainage to the University of Georgia College of Veterinary Medicine to be used solely for the promotion and growth of the equine racing</a:t>
            </a:r>
          </a:p>
          <a:p>
            <a:pPr defTabSz="921338">
              <a:defRPr/>
            </a:pPr>
            <a:r>
              <a:rPr lang="en-US" baseline="0" dirty="0" smtClean="0"/>
              <a:t>and breeding industries in the State of Georgia; One-half of 1 percent of the retainage to the University of Georgia College of Agricultural and Environmental Sciences to be used solely for the promotion and growth</a:t>
            </a:r>
          </a:p>
          <a:p>
            <a:pPr defTabSz="921338">
              <a:defRPr/>
            </a:pPr>
            <a:r>
              <a:rPr lang="en-US" baseline="0" dirty="0" smtClean="0"/>
              <a:t>of the equine racing and breeding industries in the State of Georgia.</a:t>
            </a:r>
          </a:p>
        </p:txBody>
      </p:sp>
      <p:sp>
        <p:nvSpPr>
          <p:cNvPr id="4" name="Slide Number Placeholder 3"/>
          <p:cNvSpPr>
            <a:spLocks noGrp="1"/>
          </p:cNvSpPr>
          <p:nvPr>
            <p:ph type="sldNum" sz="quarter" idx="10"/>
          </p:nvPr>
        </p:nvSpPr>
        <p:spPr/>
        <p:txBody>
          <a:bodyPr/>
          <a:lstStyle/>
          <a:p>
            <a:fld id="{585CBCF2-B6EF-324B-BE35-8AC7F7BAF6ED}" type="slidenum">
              <a:rPr lang="en-US" smtClean="0"/>
              <a:pPr/>
              <a:t>10</a:t>
            </a:fld>
            <a:endParaRPr lang="en-US" dirty="0"/>
          </a:p>
        </p:txBody>
      </p:sp>
    </p:spTree>
    <p:extLst>
      <p:ext uri="{BB962C8B-B14F-4D97-AF65-F5344CB8AC3E}">
        <p14:creationId xmlns:p14="http://schemas.microsoft.com/office/powerpoint/2010/main" val="135529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338">
              <a:defRPr/>
            </a:pPr>
            <a:r>
              <a:rPr lang="en-US" baseline="0" dirty="0" smtClean="0"/>
              <a:t>House Bill 4</a:t>
            </a:r>
          </a:p>
          <a:p>
            <a:pPr defTabSz="921338">
              <a:defRPr/>
            </a:pPr>
            <a:r>
              <a:rPr lang="en-US" baseline="0" dirty="0" smtClean="0"/>
              <a:t>By: Representatives Geisinger of the 48th, Lindsey of the 54th, Stephens of the 164th, McCall</a:t>
            </a:r>
          </a:p>
          <a:p>
            <a:pPr defTabSz="921338">
              <a:defRPr/>
            </a:pPr>
            <a:r>
              <a:rPr lang="en-US" baseline="0" dirty="0" smtClean="0"/>
              <a:t>of the 33rd, Riley of the 50th, and others </a:t>
            </a:r>
          </a:p>
          <a:p>
            <a:pPr defTabSz="921338">
              <a:defRPr/>
            </a:pPr>
            <a:r>
              <a:rPr lang="en-US" baseline="0" dirty="0" smtClean="0"/>
              <a:t>884 (4) One-half of 1 percent of the retainage to the University of Georgia College of Veterinary Medicine to be used solely for the promotion and growth of the equine racing</a:t>
            </a:r>
          </a:p>
          <a:p>
            <a:pPr defTabSz="921338">
              <a:defRPr/>
            </a:pPr>
            <a:r>
              <a:rPr lang="en-US" baseline="0" dirty="0" smtClean="0"/>
              <a:t>and breeding industries in the State of Georgia; One-half of 1 percent of the retainage to the University of Georgia College of Agricultural and Environmental Sciences to be used solely for the promotion and growth</a:t>
            </a:r>
          </a:p>
          <a:p>
            <a:pPr defTabSz="921338">
              <a:defRPr/>
            </a:pPr>
            <a:r>
              <a:rPr lang="en-US" baseline="0" dirty="0" smtClean="0"/>
              <a:t>of the equine racing and breeding industries in the State of Georgia.</a:t>
            </a:r>
          </a:p>
        </p:txBody>
      </p:sp>
      <p:sp>
        <p:nvSpPr>
          <p:cNvPr id="4" name="Slide Number Placeholder 3"/>
          <p:cNvSpPr>
            <a:spLocks noGrp="1"/>
          </p:cNvSpPr>
          <p:nvPr>
            <p:ph type="sldNum" sz="quarter" idx="10"/>
          </p:nvPr>
        </p:nvSpPr>
        <p:spPr/>
        <p:txBody>
          <a:bodyPr/>
          <a:lstStyle/>
          <a:p>
            <a:fld id="{585CBCF2-B6EF-324B-BE35-8AC7F7BAF6ED}" type="slidenum">
              <a:rPr lang="en-US" smtClean="0"/>
              <a:pPr/>
              <a:t>11</a:t>
            </a:fld>
            <a:endParaRPr lang="en-US" dirty="0"/>
          </a:p>
        </p:txBody>
      </p:sp>
    </p:spTree>
    <p:extLst>
      <p:ext uri="{BB962C8B-B14F-4D97-AF65-F5344CB8AC3E}">
        <p14:creationId xmlns:p14="http://schemas.microsoft.com/office/powerpoint/2010/main" val="135529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338">
              <a:defRPr/>
            </a:pPr>
            <a:r>
              <a:rPr lang="en-US" baseline="0" dirty="0" smtClean="0"/>
              <a:t>House Bill 4</a:t>
            </a:r>
          </a:p>
          <a:p>
            <a:pPr defTabSz="921338">
              <a:defRPr/>
            </a:pPr>
            <a:r>
              <a:rPr lang="en-US" baseline="0" dirty="0" smtClean="0"/>
              <a:t>By: Representatives Geisinger of the 48th, Lindsey of the 54th, Stephens of the 164th, McCall</a:t>
            </a:r>
          </a:p>
          <a:p>
            <a:pPr defTabSz="921338">
              <a:defRPr/>
            </a:pPr>
            <a:r>
              <a:rPr lang="en-US" baseline="0" dirty="0" smtClean="0"/>
              <a:t>of the 33rd, Riley of the 50th, and others </a:t>
            </a:r>
          </a:p>
          <a:p>
            <a:pPr defTabSz="921338">
              <a:defRPr/>
            </a:pPr>
            <a:r>
              <a:rPr lang="en-US" baseline="0" dirty="0" smtClean="0"/>
              <a:t>884 (4) One-half of 1 percent of the retainage to the University of Georgia College of Veterinary Medicine to be used solely for the promotion and growth of the equine racing</a:t>
            </a:r>
          </a:p>
          <a:p>
            <a:pPr defTabSz="921338">
              <a:defRPr/>
            </a:pPr>
            <a:r>
              <a:rPr lang="en-US" baseline="0" dirty="0" smtClean="0"/>
              <a:t>and breeding industries in the State of Georgia; One-half of 1 percent of the retainage to the University of Georgia College of Agricultural and Environmental Sciences to be used solely for the promotion and growth</a:t>
            </a:r>
          </a:p>
          <a:p>
            <a:pPr defTabSz="921338">
              <a:defRPr/>
            </a:pPr>
            <a:r>
              <a:rPr lang="en-US" baseline="0" dirty="0" smtClean="0"/>
              <a:t>of the equine racing and breeding industries in the State of Georgia.</a:t>
            </a:r>
          </a:p>
        </p:txBody>
      </p:sp>
      <p:sp>
        <p:nvSpPr>
          <p:cNvPr id="4" name="Slide Number Placeholder 3"/>
          <p:cNvSpPr>
            <a:spLocks noGrp="1"/>
          </p:cNvSpPr>
          <p:nvPr>
            <p:ph type="sldNum" sz="quarter" idx="10"/>
          </p:nvPr>
        </p:nvSpPr>
        <p:spPr/>
        <p:txBody>
          <a:bodyPr/>
          <a:lstStyle/>
          <a:p>
            <a:fld id="{585CBCF2-B6EF-324B-BE35-8AC7F7BAF6ED}" type="slidenum">
              <a:rPr lang="en-US" smtClean="0"/>
              <a:pPr/>
              <a:t>12</a:t>
            </a:fld>
            <a:endParaRPr lang="en-US" dirty="0"/>
          </a:p>
        </p:txBody>
      </p:sp>
    </p:spTree>
    <p:extLst>
      <p:ext uri="{BB962C8B-B14F-4D97-AF65-F5344CB8AC3E}">
        <p14:creationId xmlns:p14="http://schemas.microsoft.com/office/powerpoint/2010/main" val="135529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338">
              <a:defRPr/>
            </a:pPr>
            <a:r>
              <a:rPr lang="en-US" baseline="0" dirty="0" smtClean="0"/>
              <a:t>House Bill 4</a:t>
            </a:r>
          </a:p>
          <a:p>
            <a:pPr defTabSz="921338">
              <a:defRPr/>
            </a:pPr>
            <a:r>
              <a:rPr lang="en-US" baseline="0" dirty="0" smtClean="0"/>
              <a:t>By: Representatives Geisinger of the 48th, Lindsey of the 54th, Stephens of the 164th, McCall</a:t>
            </a:r>
          </a:p>
          <a:p>
            <a:pPr defTabSz="921338">
              <a:defRPr/>
            </a:pPr>
            <a:r>
              <a:rPr lang="en-US" baseline="0" dirty="0" smtClean="0"/>
              <a:t>of the 33rd, Riley of the 50th, and others </a:t>
            </a:r>
          </a:p>
          <a:p>
            <a:pPr defTabSz="921338">
              <a:defRPr/>
            </a:pPr>
            <a:r>
              <a:rPr lang="en-US" baseline="0" dirty="0" smtClean="0"/>
              <a:t>884 (4) One-half of 1 percent of the retainage to the University of Georgia College of Veterinary Medicine to be used solely for the promotion and growth of the equine racing</a:t>
            </a:r>
          </a:p>
          <a:p>
            <a:pPr defTabSz="921338">
              <a:defRPr/>
            </a:pPr>
            <a:r>
              <a:rPr lang="en-US" baseline="0" dirty="0" smtClean="0"/>
              <a:t>and breeding industries in the State of Georgia; One-half of 1 percent of the retainage to the University of Georgia College of Agricultural and Environmental Sciences to be used solely for the promotion and growth</a:t>
            </a:r>
          </a:p>
          <a:p>
            <a:pPr defTabSz="921338">
              <a:defRPr/>
            </a:pPr>
            <a:r>
              <a:rPr lang="en-US" baseline="0" dirty="0" smtClean="0"/>
              <a:t>of the equine racing and breeding industries in the State of Georgia.</a:t>
            </a:r>
          </a:p>
        </p:txBody>
      </p:sp>
      <p:sp>
        <p:nvSpPr>
          <p:cNvPr id="4" name="Slide Number Placeholder 3"/>
          <p:cNvSpPr>
            <a:spLocks noGrp="1"/>
          </p:cNvSpPr>
          <p:nvPr>
            <p:ph type="sldNum" sz="quarter" idx="10"/>
          </p:nvPr>
        </p:nvSpPr>
        <p:spPr/>
        <p:txBody>
          <a:bodyPr/>
          <a:lstStyle/>
          <a:p>
            <a:fld id="{585CBCF2-B6EF-324B-BE35-8AC7F7BAF6ED}" type="slidenum">
              <a:rPr lang="en-US" smtClean="0"/>
              <a:pPr/>
              <a:t>14</a:t>
            </a:fld>
            <a:endParaRPr lang="en-US" dirty="0"/>
          </a:p>
        </p:txBody>
      </p:sp>
    </p:spTree>
    <p:extLst>
      <p:ext uri="{BB962C8B-B14F-4D97-AF65-F5344CB8AC3E}">
        <p14:creationId xmlns:p14="http://schemas.microsoft.com/office/powerpoint/2010/main" val="135529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338">
              <a:defRPr/>
            </a:pPr>
            <a:r>
              <a:rPr lang="en-US" baseline="0" dirty="0" smtClean="0"/>
              <a:t>House Bill 4</a:t>
            </a:r>
          </a:p>
          <a:p>
            <a:pPr defTabSz="921338">
              <a:defRPr/>
            </a:pPr>
            <a:r>
              <a:rPr lang="en-US" baseline="0" dirty="0" smtClean="0"/>
              <a:t>By: Representatives Geisinger of the 48th, Lindsey of the 54th, Stephens of the 164th, McCall</a:t>
            </a:r>
          </a:p>
          <a:p>
            <a:pPr defTabSz="921338">
              <a:defRPr/>
            </a:pPr>
            <a:r>
              <a:rPr lang="en-US" baseline="0" dirty="0" smtClean="0"/>
              <a:t>of the 33rd, Riley of the 50th, and others </a:t>
            </a:r>
          </a:p>
          <a:p>
            <a:pPr defTabSz="921338">
              <a:defRPr/>
            </a:pPr>
            <a:r>
              <a:rPr lang="en-US" baseline="0" dirty="0" smtClean="0"/>
              <a:t>884 (4) One-half of 1 percent of the retainage to the University of Georgia College of Veterinary Medicine to be used solely for the promotion and growth of the equine racing</a:t>
            </a:r>
          </a:p>
          <a:p>
            <a:pPr defTabSz="921338">
              <a:defRPr/>
            </a:pPr>
            <a:r>
              <a:rPr lang="en-US" baseline="0" dirty="0" smtClean="0"/>
              <a:t>and breeding industries in the State of Georgia; One-half of 1 percent of the retainage to the University of Georgia College of Agricultural and Environmental Sciences to be used solely for the promotion and growth</a:t>
            </a:r>
          </a:p>
          <a:p>
            <a:pPr defTabSz="921338">
              <a:defRPr/>
            </a:pPr>
            <a:r>
              <a:rPr lang="en-US" baseline="0" dirty="0" smtClean="0"/>
              <a:t>of the equine racing and breeding industries in the State of Georgia.</a:t>
            </a:r>
          </a:p>
        </p:txBody>
      </p:sp>
      <p:sp>
        <p:nvSpPr>
          <p:cNvPr id="4" name="Slide Number Placeholder 3"/>
          <p:cNvSpPr>
            <a:spLocks noGrp="1"/>
          </p:cNvSpPr>
          <p:nvPr>
            <p:ph type="sldNum" sz="quarter" idx="10"/>
          </p:nvPr>
        </p:nvSpPr>
        <p:spPr/>
        <p:txBody>
          <a:bodyPr/>
          <a:lstStyle/>
          <a:p>
            <a:fld id="{585CBCF2-B6EF-324B-BE35-8AC7F7BAF6ED}" type="slidenum">
              <a:rPr lang="en-US" smtClean="0"/>
              <a:pPr/>
              <a:t>15</a:t>
            </a:fld>
            <a:endParaRPr lang="en-US" dirty="0"/>
          </a:p>
        </p:txBody>
      </p:sp>
    </p:spTree>
    <p:extLst>
      <p:ext uri="{BB962C8B-B14F-4D97-AF65-F5344CB8AC3E}">
        <p14:creationId xmlns:p14="http://schemas.microsoft.com/office/powerpoint/2010/main" val="135529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338">
              <a:defRPr/>
            </a:pPr>
            <a:r>
              <a:rPr lang="en-US" baseline="0" dirty="0" smtClean="0"/>
              <a:t>House Bill 4</a:t>
            </a:r>
          </a:p>
          <a:p>
            <a:pPr defTabSz="921338">
              <a:defRPr/>
            </a:pPr>
            <a:r>
              <a:rPr lang="en-US" baseline="0" dirty="0" smtClean="0"/>
              <a:t>By: Representatives Geisinger of the 48th, Lindsey of the 54th, Stephens of the 164th, McCall</a:t>
            </a:r>
          </a:p>
          <a:p>
            <a:pPr defTabSz="921338">
              <a:defRPr/>
            </a:pPr>
            <a:r>
              <a:rPr lang="en-US" baseline="0" dirty="0" smtClean="0"/>
              <a:t>of the 33rd, Riley of the 50th, and others </a:t>
            </a:r>
          </a:p>
          <a:p>
            <a:pPr defTabSz="921338">
              <a:defRPr/>
            </a:pPr>
            <a:r>
              <a:rPr lang="en-US" baseline="0" dirty="0" smtClean="0"/>
              <a:t>884 (4) One-half of 1 percent of the retainage to the University of Georgia College of Veterinary Medicine to be used solely for the promotion and growth of the equine racing</a:t>
            </a:r>
          </a:p>
          <a:p>
            <a:pPr defTabSz="921338">
              <a:defRPr/>
            </a:pPr>
            <a:r>
              <a:rPr lang="en-US" baseline="0" dirty="0" smtClean="0"/>
              <a:t>and breeding industries in the State of Georgia; One-half of 1 percent of the retainage to the University of Georgia College of Agricultural and Environmental Sciences to be used solely for the promotion and growth</a:t>
            </a:r>
          </a:p>
          <a:p>
            <a:pPr defTabSz="921338">
              <a:defRPr/>
            </a:pPr>
            <a:r>
              <a:rPr lang="en-US" baseline="0" dirty="0" smtClean="0"/>
              <a:t>of the equine racing and breeding industries in the State of Georgia.</a:t>
            </a:r>
          </a:p>
        </p:txBody>
      </p:sp>
      <p:sp>
        <p:nvSpPr>
          <p:cNvPr id="4" name="Slide Number Placeholder 3"/>
          <p:cNvSpPr>
            <a:spLocks noGrp="1"/>
          </p:cNvSpPr>
          <p:nvPr>
            <p:ph type="sldNum" sz="quarter" idx="10"/>
          </p:nvPr>
        </p:nvSpPr>
        <p:spPr/>
        <p:txBody>
          <a:bodyPr/>
          <a:lstStyle/>
          <a:p>
            <a:fld id="{585CBCF2-B6EF-324B-BE35-8AC7F7BAF6ED}" type="slidenum">
              <a:rPr lang="en-US" smtClean="0"/>
              <a:pPr/>
              <a:t>16</a:t>
            </a:fld>
            <a:endParaRPr lang="en-US" dirty="0"/>
          </a:p>
        </p:txBody>
      </p:sp>
    </p:spTree>
    <p:extLst>
      <p:ext uri="{BB962C8B-B14F-4D97-AF65-F5344CB8AC3E}">
        <p14:creationId xmlns:p14="http://schemas.microsoft.com/office/powerpoint/2010/main" val="135529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981D3C-C722-4A1C-BD2D-7105F126699A}" type="datetime1">
              <a:rPr lang="en-US" smtClean="0"/>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476265520"/>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0E91D-03D3-49DD-9E67-3A7F4E56006C}" type="datetime1">
              <a:rPr lang="en-US" smtClean="0"/>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46057264"/>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7EEDA4-054A-4607-B4CC-500D11473909}" type="datetime1">
              <a:rPr lang="en-US" smtClean="0"/>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136252093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783666-088D-4EB4-862A-43D54452AB4B}" type="datetime1">
              <a:rPr lang="en-US" smtClean="0"/>
              <a:t>9/24/2015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2394325276"/>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850923-AE5B-4834-9E89-908DE7D20BDF}" type="datetime1">
              <a:rPr lang="en-US" smtClean="0"/>
              <a:t>9/24/2015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2896215539"/>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B12BC5-FE77-472D-BA93-9CAEAEF405E6}" type="datetime1">
              <a:rPr lang="en-US" smtClean="0"/>
              <a:t>9/24/2015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78848058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4492AA-8322-4F2D-8C87-57FF03D3A18F}" type="datetime1">
              <a:rPr lang="en-US" smtClean="0"/>
              <a:t>9/24/2015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2094235240"/>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00C0BF-627A-4228-8B3A-C9F41B72EAE7}" type="datetime1">
              <a:rPr lang="en-US" smtClean="0"/>
              <a:t>9/24/2015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248570075"/>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257278-4E3C-40A2-A465-BB7A19813F1E}" type="datetime1">
              <a:rPr lang="en-US" smtClean="0"/>
              <a:t>9/24/2015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241766722"/>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6FECFA-4BDE-4BBF-B5C5-D714AEFB2C13}" type="datetime1">
              <a:rPr lang="en-US" smtClean="0"/>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464739256"/>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102E55-F31A-4E48-81D3-CD7F4B7F5DC6}" type="datetime1">
              <a:rPr lang="en-US" smtClean="0"/>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2134188273"/>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3C595-E9E5-4D6C-BD79-6511B54B8138}" type="datetime1">
              <a:rPr lang="en-US" smtClean="0"/>
              <a:t>9/24/2015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2BA9B-BDCD-AE41-BCD6-6788643CD347}" type="slidenum">
              <a:rPr lang="en-US" smtClean="0"/>
              <a:pPr/>
              <a:t>‹#›</a:t>
            </a:fld>
            <a:endParaRPr lang="en-US" dirty="0"/>
          </a:p>
        </p:txBody>
      </p:sp>
    </p:spTree>
    <p:extLst>
      <p:ext uri="{BB962C8B-B14F-4D97-AF65-F5344CB8AC3E}">
        <p14:creationId xmlns:p14="http://schemas.microsoft.com/office/powerpoint/2010/main" val="806071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171140" y="747025"/>
            <a:ext cx="7848302" cy="666849"/>
          </a:xfrm>
          <a:prstGeom prst="rect">
            <a:avLst/>
          </a:prstGeom>
          <a:noFill/>
        </p:spPr>
        <p:txBody>
          <a:bodyPr vert="horz" wrap="none" lIns="0" tIns="0" rIns="0" bIns="0" rtlCol="0">
            <a:spAutoFit/>
          </a:bodyPr>
          <a:lstStyle/>
          <a:p>
            <a:pPr>
              <a:lnSpc>
                <a:spcPts val="2700"/>
              </a:lnSpc>
            </a:pPr>
            <a:r>
              <a:rPr lang="en-US" sz="3000" b="1" dirty="0" smtClean="0">
                <a:solidFill>
                  <a:srgbClr val="174617"/>
                </a:solidFill>
                <a:latin typeface="Georgia" panose="02040502050405020303" pitchFamily="18" charset="0"/>
              </a:rPr>
              <a:t>GEORGIA HORSE RACING COALITION</a:t>
            </a:r>
          </a:p>
          <a:p>
            <a:pPr>
              <a:lnSpc>
                <a:spcPts val="2700"/>
              </a:lnSpc>
            </a:pPr>
            <a:endParaRPr lang="en-US" dirty="0"/>
          </a:p>
        </p:txBody>
      </p:sp>
      <p:sp>
        <p:nvSpPr>
          <p:cNvPr id="12" name="TextBox 11"/>
          <p:cNvSpPr txBox="1"/>
          <p:nvPr/>
        </p:nvSpPr>
        <p:spPr>
          <a:xfrm>
            <a:off x="1612900" y="1749900"/>
            <a:ext cx="6558948" cy="4285789"/>
          </a:xfrm>
          <a:prstGeom prst="rect">
            <a:avLst/>
          </a:prstGeom>
          <a:noFill/>
        </p:spPr>
        <p:txBody>
          <a:bodyPr vert="horz" wrap="square" lIns="0" tIns="0" rIns="0" bIns="0" rtlCol="0">
            <a:spAutoFit/>
          </a:bodyPr>
          <a:lstStyle/>
          <a:p>
            <a:pPr algn="ctr"/>
            <a:r>
              <a:rPr lang="en-US" sz="3200" b="1" dirty="0" smtClean="0">
                <a:solidFill>
                  <a:srgbClr val="174617"/>
                </a:solidFill>
                <a:latin typeface="Georgia" panose="02040502050405020303" pitchFamily="18" charset="0"/>
              </a:rPr>
              <a:t>The Senate Preservation</a:t>
            </a:r>
            <a:r>
              <a:rPr lang="en-US" sz="3200" b="1" dirty="0">
                <a:solidFill>
                  <a:srgbClr val="174617"/>
                </a:solidFill>
                <a:latin typeface="Georgia" panose="02040502050405020303" pitchFamily="18" charset="0"/>
              </a:rPr>
              <a:t> </a:t>
            </a:r>
            <a:r>
              <a:rPr lang="en-US" sz="3200" b="1" dirty="0" smtClean="0">
                <a:solidFill>
                  <a:srgbClr val="174617"/>
                </a:solidFill>
                <a:latin typeface="Georgia" panose="02040502050405020303" pitchFamily="18" charset="0"/>
              </a:rPr>
              <a:t>of the </a:t>
            </a:r>
          </a:p>
          <a:p>
            <a:pPr algn="ctr"/>
            <a:r>
              <a:rPr lang="en-US" sz="3200" b="1" dirty="0" smtClean="0">
                <a:solidFill>
                  <a:srgbClr val="174617"/>
                </a:solidFill>
                <a:latin typeface="Georgia" panose="02040502050405020303" pitchFamily="18" charset="0"/>
              </a:rPr>
              <a:t>HOPE Scholarship Program</a:t>
            </a:r>
          </a:p>
          <a:p>
            <a:pPr algn="ctr"/>
            <a:r>
              <a:rPr lang="en-US" sz="3200" b="1" dirty="0" smtClean="0">
                <a:solidFill>
                  <a:srgbClr val="174617"/>
                </a:solidFill>
                <a:latin typeface="Georgia" panose="02040502050405020303" pitchFamily="18" charset="0"/>
              </a:rPr>
              <a:t>Study Committee </a:t>
            </a:r>
          </a:p>
          <a:p>
            <a:pPr algn="ctr"/>
            <a:r>
              <a:rPr lang="en-US" sz="3200" b="1" dirty="0" smtClean="0">
                <a:solidFill>
                  <a:srgbClr val="174617"/>
                </a:solidFill>
                <a:latin typeface="Georgia" panose="02040502050405020303" pitchFamily="18" charset="0"/>
              </a:rPr>
              <a:t> </a:t>
            </a:r>
          </a:p>
          <a:p>
            <a:pPr algn="ctr"/>
            <a:r>
              <a:rPr lang="en-US" sz="3200" b="1" dirty="0" smtClean="0">
                <a:solidFill>
                  <a:srgbClr val="174617"/>
                </a:solidFill>
                <a:latin typeface="Georgia" panose="02040502050405020303" pitchFamily="18" charset="0"/>
              </a:rPr>
              <a:t>Senator Brandon Beach, 21</a:t>
            </a:r>
            <a:r>
              <a:rPr lang="en-US" sz="3200" b="1" baseline="30000" dirty="0" smtClean="0">
                <a:solidFill>
                  <a:srgbClr val="174617"/>
                </a:solidFill>
                <a:latin typeface="Georgia" panose="02040502050405020303" pitchFamily="18" charset="0"/>
              </a:rPr>
              <a:t>st</a:t>
            </a:r>
            <a:r>
              <a:rPr lang="en-US" sz="3200" b="1" dirty="0" smtClean="0">
                <a:solidFill>
                  <a:srgbClr val="174617"/>
                </a:solidFill>
                <a:latin typeface="Georgia" panose="02040502050405020303" pitchFamily="18" charset="0"/>
              </a:rPr>
              <a:t>, Chairman</a:t>
            </a:r>
          </a:p>
          <a:p>
            <a:pPr algn="ctr"/>
            <a:endParaRPr lang="en-US" sz="3200" b="1" dirty="0">
              <a:solidFill>
                <a:srgbClr val="174617"/>
              </a:solidFill>
              <a:latin typeface="Georgia" panose="02040502050405020303" pitchFamily="18" charset="0"/>
            </a:endParaRPr>
          </a:p>
          <a:p>
            <a:pPr algn="ctr"/>
            <a:r>
              <a:rPr lang="en-US" sz="3200" b="1" dirty="0" smtClean="0">
                <a:solidFill>
                  <a:srgbClr val="174617"/>
                </a:solidFill>
                <a:latin typeface="Georgia" panose="02040502050405020303" pitchFamily="18" charset="0"/>
              </a:rPr>
              <a:t>September 14, 2015</a:t>
            </a:r>
          </a:p>
          <a:p>
            <a:pPr>
              <a:lnSpc>
                <a:spcPts val="2700"/>
              </a:lnSpc>
            </a:pPr>
            <a:endParaRPr lang="en-US" dirty="0"/>
          </a:p>
        </p:txBody>
      </p:sp>
    </p:spTree>
    <p:extLst>
      <p:ext uri="{BB962C8B-B14F-4D97-AF65-F5344CB8AC3E}">
        <p14:creationId xmlns:p14="http://schemas.microsoft.com/office/powerpoint/2010/main" val="2766232687"/>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2206">
            <a:alpha val="94000"/>
          </a:srgbClr>
        </a:solidFill>
        <a:effectLst/>
      </p:bgPr>
    </p:bg>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9194620" cy="6957263"/>
          </a:xfrm>
        </p:spPr>
      </p:pic>
      <p:sp>
        <p:nvSpPr>
          <p:cNvPr id="2" name="Title 1"/>
          <p:cNvSpPr>
            <a:spLocks noGrp="1"/>
          </p:cNvSpPr>
          <p:nvPr>
            <p:ph type="title"/>
          </p:nvPr>
        </p:nvSpPr>
        <p:spPr>
          <a:xfrm>
            <a:off x="1065542" y="5196433"/>
            <a:ext cx="7345428" cy="2345478"/>
          </a:xfrm>
        </p:spPr>
        <p:txBody>
          <a:bodyPr>
            <a:noAutofit/>
          </a:bodyPr>
          <a:lstStyle/>
          <a:p>
            <a:r>
              <a:rPr lang="en-US" sz="5400" b="1" dirty="0" smtClean="0">
                <a:solidFill>
                  <a:srgbClr val="002060"/>
                </a:solidFill>
                <a:latin typeface="Georgia" pitchFamily="18" charset="0"/>
                <a:cs typeface="Palatino Linotype"/>
              </a:rPr>
              <a:t>Executive Summary</a:t>
            </a:r>
            <a:endParaRPr lang="en-US" sz="5400" dirty="0">
              <a:solidFill>
                <a:srgbClr val="002060"/>
              </a:solidFill>
            </a:endParaRPr>
          </a:p>
        </p:txBody>
      </p:sp>
    </p:spTree>
    <p:extLst>
      <p:ext uri="{BB962C8B-B14F-4D97-AF65-F5344CB8AC3E}">
        <p14:creationId xmlns:p14="http://schemas.microsoft.com/office/powerpoint/2010/main" val="3449877184"/>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sp>
        <p:nvSpPr>
          <p:cNvPr id="3" name="TextBox 2"/>
          <p:cNvSpPr txBox="1"/>
          <p:nvPr/>
        </p:nvSpPr>
        <p:spPr>
          <a:xfrm>
            <a:off x="1752600" y="276127"/>
            <a:ext cx="7338547" cy="820738"/>
          </a:xfrm>
          <a:prstGeom prst="rect">
            <a:avLst/>
          </a:prstGeom>
          <a:noFill/>
        </p:spPr>
        <p:txBody>
          <a:bodyPr vert="horz" wrap="none" lIns="0" tIns="0" rIns="0" bIns="0" rtlCol="0">
            <a:spAutoFit/>
          </a:bodyPr>
          <a:lstStyle/>
          <a:p>
            <a:pPr>
              <a:lnSpc>
                <a:spcPts val="3200"/>
              </a:lnSpc>
            </a:pPr>
            <a:r>
              <a:rPr lang="en-US" sz="2806" b="1" dirty="0" smtClean="0">
                <a:solidFill>
                  <a:srgbClr val="174617"/>
                </a:solidFill>
                <a:latin typeface="Georgia" panose="02040502050405020303" pitchFamily="18" charset="0"/>
              </a:rPr>
              <a:t>GEORGIA HORSE RACING COALITION</a:t>
            </a:r>
          </a:p>
          <a:p>
            <a:pPr>
              <a:lnSpc>
                <a:spcPts val="3200"/>
              </a:lnSpc>
            </a:pPr>
            <a:endParaRPr lang="en-US" dirty="0"/>
          </a:p>
        </p:txBody>
      </p:sp>
      <p:sp>
        <p:nvSpPr>
          <p:cNvPr id="29" name="Content Placeholder 2"/>
          <p:cNvSpPr txBox="1">
            <a:spLocks/>
          </p:cNvSpPr>
          <p:nvPr/>
        </p:nvSpPr>
        <p:spPr>
          <a:xfrm>
            <a:off x="1607282" y="1194184"/>
            <a:ext cx="7293816" cy="4525963"/>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400" b="1" dirty="0" smtClean="0">
                <a:solidFill>
                  <a:srgbClr val="163811"/>
                </a:solidFill>
                <a:latin typeface="times" panose="02020603050405020304" pitchFamily="18" charset="0"/>
              </a:rPr>
              <a:t>About the Coalition</a:t>
            </a:r>
            <a:endParaRPr lang="en-US" sz="3400" b="1" dirty="0" smtClean="0"/>
          </a:p>
          <a:p>
            <a:pPr marL="339725" indent="0">
              <a:buFont typeface="Arial"/>
              <a:buNone/>
            </a:pPr>
            <a:r>
              <a:rPr lang="en-US" sz="3400" dirty="0" smtClean="0">
                <a:latin typeface="times" panose="02020603050405020304" pitchFamily="18" charset="0"/>
              </a:rPr>
              <a:t>The GHRC is a group of leading business executives who love horse racing and understand the exponential economic impact that pari-mutuel wagering and the horse racing industry could bring to Georgia through statewide jobs, tax revenue and tourism. </a:t>
            </a:r>
          </a:p>
          <a:p>
            <a:pPr marL="0" indent="0">
              <a:buFont typeface="Arial"/>
              <a:buNone/>
            </a:pPr>
            <a:endParaRPr lang="en-US" sz="3400" dirty="0" smtClean="0"/>
          </a:p>
          <a:p>
            <a:r>
              <a:rPr lang="en-US" sz="3400" b="1" dirty="0" smtClean="0">
                <a:solidFill>
                  <a:srgbClr val="163811"/>
                </a:solidFill>
                <a:latin typeface="times" panose="02020603050405020304" pitchFamily="18" charset="0"/>
              </a:rPr>
              <a:t>Our Mission</a:t>
            </a:r>
            <a:endParaRPr lang="en-US" sz="3400" b="1" dirty="0" smtClean="0"/>
          </a:p>
          <a:p>
            <a:pPr marL="339725" indent="0">
              <a:buFont typeface="Arial"/>
              <a:buNone/>
            </a:pPr>
            <a:r>
              <a:rPr lang="en-US" sz="3400" dirty="0" smtClean="0">
                <a:latin typeface="times" panose="02020603050405020304" pitchFamily="18" charset="0"/>
              </a:rPr>
              <a:t>Our mission is to work with our state leaders to </a:t>
            </a:r>
            <a:br>
              <a:rPr lang="en-US" sz="3400" dirty="0" smtClean="0">
                <a:latin typeface="times" panose="02020603050405020304" pitchFamily="18" charset="0"/>
              </a:rPr>
            </a:br>
            <a:r>
              <a:rPr lang="en-US" sz="3400" dirty="0" smtClean="0">
                <a:latin typeface="times" panose="02020603050405020304" pitchFamily="18" charset="0"/>
              </a:rPr>
              <a:t>pass enabling legislation that will allow Georgians to vote on a constitutional amendment on the 2016 general election ballot to legalize pari-mutuel wagering on horse racing in our great State.</a:t>
            </a:r>
            <a:endParaRPr lang="en-US" sz="3400" dirty="0" smtClean="0"/>
          </a:p>
          <a:p>
            <a:endParaRPr lang="en-US" dirty="0"/>
          </a:p>
        </p:txBody>
      </p:sp>
    </p:spTree>
    <p:extLst>
      <p:ext uri="{BB962C8B-B14F-4D97-AF65-F5344CB8AC3E}">
        <p14:creationId xmlns:p14="http://schemas.microsoft.com/office/powerpoint/2010/main" val="794126689"/>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52600" y="266700"/>
            <a:ext cx="6589946" cy="820738"/>
          </a:xfrm>
          <a:prstGeom prst="rect">
            <a:avLst/>
          </a:prstGeom>
          <a:noFill/>
        </p:spPr>
        <p:txBody>
          <a:bodyPr vert="horz" wrap="none" lIns="0" tIns="0" rIns="0" bIns="0" rtlCol="0">
            <a:spAutoFit/>
          </a:bodyPr>
          <a:lstStyle/>
          <a:p>
            <a:pPr>
              <a:lnSpc>
                <a:spcPts val="3200"/>
              </a:lnSpc>
            </a:pPr>
            <a:r>
              <a:rPr lang="en-US" sz="2806" b="1" dirty="0" smtClean="0">
                <a:solidFill>
                  <a:srgbClr val="174617"/>
                </a:solidFill>
                <a:latin typeface="Georgia" panose="02040502050405020303" pitchFamily="18" charset="0"/>
              </a:rPr>
              <a:t> Winning Team: Board of Directors </a:t>
            </a:r>
          </a:p>
          <a:p>
            <a:pPr>
              <a:lnSpc>
                <a:spcPts val="3200"/>
              </a:lnSpc>
            </a:pPr>
            <a:endParaRPr lang="en-US" dirty="0"/>
          </a:p>
        </p:txBody>
      </p:sp>
      <p:sp>
        <p:nvSpPr>
          <p:cNvPr id="4" name="TextBox 3"/>
          <p:cNvSpPr txBox="1"/>
          <p:nvPr/>
        </p:nvSpPr>
        <p:spPr>
          <a:xfrm>
            <a:off x="1270000" y="952500"/>
            <a:ext cx="5608908" cy="410369"/>
          </a:xfrm>
          <a:prstGeom prst="rect">
            <a:avLst/>
          </a:prstGeom>
          <a:noFill/>
        </p:spPr>
        <p:txBody>
          <a:bodyPr vert="horz" wrap="none" lIns="0" tIns="0" rIns="0" bIns="0" rtlCol="0">
            <a:spAutoFit/>
          </a:bodyPr>
          <a:lstStyle/>
          <a:p>
            <a:pPr marL="0" marR="0" lvl="0" defTabSz="914400" eaLnBrk="1" fontAlgn="auto" latinLnBrk="0" hangingPunct="1">
              <a:lnSpc>
                <a:spcPts val="1600"/>
              </a:lnSpc>
              <a:spcBef>
                <a:spcPts val="0"/>
              </a:spcBef>
              <a:spcAft>
                <a:spcPts val="0"/>
              </a:spcAft>
              <a:buClrTx/>
              <a:buSzTx/>
              <a:buNone/>
              <a:tabLst>
                <a:tab pos="850900" algn="l"/>
              </a:tabLst>
              <a:defRPr/>
            </a:pPr>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091" dirty="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t>
            </a:r>
            <a:r>
              <a:rPr lang="en-US" sz="109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Chairman: Carl Bouckaert, Founder and Owner of Beaulieu Group LLC; Two-Time </a:t>
            </a:r>
          </a:p>
          <a:p>
            <a:pPr marL="0" marR="0" lvl="0" indent="0" defTabSz="914400" eaLnBrk="1" fontAlgn="auto" latinLnBrk="0" hangingPunct="1">
              <a:lnSpc>
                <a:spcPts val="1600"/>
              </a:lnSpc>
              <a:spcBef>
                <a:spcPts val="0"/>
              </a:spcBef>
              <a:spcAft>
                <a:spcPts val="0"/>
              </a:spcAft>
              <a:buClrTx/>
              <a:buSzTx/>
              <a:buNone/>
              <a:tabLst>
                <a:tab pos="850900" algn="l"/>
              </a:tabLst>
              <a:defRPr/>
            </a:pPr>
            <a:endParaRPr lang="en-US" sz="1091" dirty="0">
              <a:solidFill>
                <a:srgbClr val="000000"/>
              </a:solidFill>
              <a:latin typeface="Arial Unicode MS" panose="020B0604020202020204" pitchFamily="34" charset="-128"/>
            </a:endParaRPr>
          </a:p>
        </p:txBody>
      </p:sp>
      <p:sp>
        <p:nvSpPr>
          <p:cNvPr id="5" name="TextBox 4"/>
          <p:cNvSpPr txBox="1"/>
          <p:nvPr/>
        </p:nvSpPr>
        <p:spPr>
          <a:xfrm>
            <a:off x="1755150" y="1168400"/>
            <a:ext cx="4079643" cy="419987"/>
          </a:xfrm>
          <a:prstGeom prst="rect">
            <a:avLst/>
          </a:prstGeom>
          <a:noFill/>
        </p:spPr>
        <p:txBody>
          <a:bodyPr vert="horz" wrap="none" lIns="0" tIns="0" rIns="0" bIns="0" rtlCol="0">
            <a:spAutoFit/>
          </a:bodyPr>
          <a:lstStyle/>
          <a:p>
            <a:pPr>
              <a:lnSpc>
                <a:spcPts val="1600"/>
              </a:lnSpc>
            </a:pPr>
            <a:r>
              <a:rPr lang="en-US" sz="1091" dirty="0" smtClean="0">
                <a:solidFill>
                  <a:srgbClr val="000000"/>
                </a:solidFill>
                <a:latin typeface="Georgia" panose="02040502050405020303" pitchFamily="18" charset="0"/>
              </a:rPr>
              <a:t>Olympic Equestrian; Owner Chattahoochee Hills Bouckaert Farm </a:t>
            </a:r>
          </a:p>
          <a:p>
            <a:pPr>
              <a:lnSpc>
                <a:spcPts val="1600"/>
              </a:lnSpc>
            </a:pPr>
            <a:endParaRPr lang="en-US" dirty="0"/>
          </a:p>
        </p:txBody>
      </p:sp>
      <p:sp>
        <p:nvSpPr>
          <p:cNvPr id="6" name="TextBox 5"/>
          <p:cNvSpPr txBox="1"/>
          <p:nvPr/>
        </p:nvSpPr>
        <p:spPr>
          <a:xfrm>
            <a:off x="1269999" y="1511300"/>
            <a:ext cx="6470763" cy="410369"/>
          </a:xfrm>
          <a:prstGeom prst="rect">
            <a:avLst/>
          </a:prstGeom>
          <a:noFill/>
        </p:spPr>
        <p:txBody>
          <a:bodyPr vert="horz" wrap="square" lIns="0" tIns="0" rIns="0" bIns="0" rtlCol="0">
            <a:spAutoFit/>
          </a:bodyPr>
          <a:lstStyle/>
          <a:p>
            <a:pPr marL="0" marR="0" lvl="0" defTabSz="914400" eaLnBrk="1" fontAlgn="auto" latinLnBrk="0" hangingPunct="1">
              <a:lnSpc>
                <a:spcPts val="1600"/>
              </a:lnSpc>
              <a:spcBef>
                <a:spcPts val="0"/>
              </a:spcBef>
              <a:spcAft>
                <a:spcPts val="0"/>
              </a:spcAft>
              <a:buClrTx/>
              <a:buSzTx/>
              <a:buNone/>
              <a:tabLst>
                <a:tab pos="850900" algn="l"/>
              </a:tabLst>
              <a:defRPr/>
            </a:pPr>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091" dirty="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t>
            </a:r>
            <a:r>
              <a:rPr lang="en-US" sz="109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President: Dean Reeves, Owner of Reeves Thoroughbred Racing and Breeders' Cup World</a:t>
            </a:r>
          </a:p>
          <a:p>
            <a:pPr marL="0" marR="0" lvl="0" indent="0" defTabSz="914400" eaLnBrk="1" fontAlgn="auto" latinLnBrk="0" hangingPunct="1">
              <a:lnSpc>
                <a:spcPts val="1600"/>
              </a:lnSpc>
              <a:spcBef>
                <a:spcPts val="0"/>
              </a:spcBef>
              <a:spcAft>
                <a:spcPts val="0"/>
              </a:spcAft>
              <a:buClrTx/>
              <a:buSzTx/>
              <a:buNone/>
              <a:tabLst>
                <a:tab pos="850900" algn="l"/>
              </a:tabLst>
              <a:defRPr/>
            </a:pPr>
            <a:endParaRPr lang="en-US" sz="1091" dirty="0">
              <a:solidFill>
                <a:srgbClr val="000000"/>
              </a:solidFill>
              <a:latin typeface="Arial Unicode MS" panose="020B0604020202020204" pitchFamily="34" charset="-128"/>
            </a:endParaRPr>
          </a:p>
        </p:txBody>
      </p:sp>
      <p:sp>
        <p:nvSpPr>
          <p:cNvPr id="7" name="TextBox 6"/>
          <p:cNvSpPr txBox="1"/>
          <p:nvPr/>
        </p:nvSpPr>
        <p:spPr>
          <a:xfrm>
            <a:off x="1755150" y="1714500"/>
            <a:ext cx="3701334" cy="410369"/>
          </a:xfrm>
          <a:prstGeom prst="rect">
            <a:avLst/>
          </a:prstGeom>
          <a:noFill/>
        </p:spPr>
        <p:txBody>
          <a:bodyPr vert="horz" wrap="none" lIns="0" tIns="0" rIns="0" bIns="0" rtlCol="0">
            <a:spAutoFit/>
          </a:bodyPr>
          <a:lstStyle/>
          <a:p>
            <a:pPr>
              <a:lnSpc>
                <a:spcPts val="1600"/>
              </a:lnSpc>
            </a:pPr>
            <a:r>
              <a:rPr lang="en-US" sz="1091" dirty="0" smtClean="0">
                <a:solidFill>
                  <a:srgbClr val="000000"/>
                </a:solidFill>
                <a:latin typeface="Georgia" panose="02040502050405020303" pitchFamily="18" charset="0"/>
              </a:rPr>
              <a:t>Champion, Mucho Macho Man; CEO of Reeves Contracting </a:t>
            </a:r>
          </a:p>
          <a:p>
            <a:pPr>
              <a:lnSpc>
                <a:spcPts val="1600"/>
              </a:lnSpc>
            </a:pPr>
            <a:endParaRPr lang="en-US" dirty="0"/>
          </a:p>
        </p:txBody>
      </p:sp>
      <p:sp>
        <p:nvSpPr>
          <p:cNvPr id="8" name="TextBox 7"/>
          <p:cNvSpPr txBox="1"/>
          <p:nvPr/>
        </p:nvSpPr>
        <p:spPr>
          <a:xfrm>
            <a:off x="1270000" y="2057400"/>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9" name="TextBox 8"/>
          <p:cNvSpPr txBox="1"/>
          <p:nvPr/>
        </p:nvSpPr>
        <p:spPr>
          <a:xfrm>
            <a:off x="1755150" y="2057400"/>
            <a:ext cx="6123471"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VP / Treasurer: Jack Damico, Partner, Matson Driscoll &amp; Damico Forensic CPAs; The Posse Racing</a:t>
            </a:r>
            <a:endParaRPr lang="en-US" sz="1091" dirty="0">
              <a:solidFill>
                <a:srgbClr val="000000"/>
              </a:solidFill>
              <a:latin typeface="Georgia" panose="02040502050405020303" pitchFamily="18" charset="0"/>
            </a:endParaRPr>
          </a:p>
        </p:txBody>
      </p:sp>
      <p:sp>
        <p:nvSpPr>
          <p:cNvPr id="10" name="TextBox 9"/>
          <p:cNvSpPr txBox="1"/>
          <p:nvPr/>
        </p:nvSpPr>
        <p:spPr>
          <a:xfrm>
            <a:off x="1755150" y="2260600"/>
            <a:ext cx="2055050"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Stable - General Manager/Owner</a:t>
            </a:r>
            <a:endParaRPr lang="en-US" sz="1091" dirty="0">
              <a:solidFill>
                <a:srgbClr val="000000"/>
              </a:solidFill>
              <a:latin typeface="Georgia" panose="02040502050405020303" pitchFamily="18" charset="0"/>
            </a:endParaRPr>
          </a:p>
        </p:txBody>
      </p:sp>
      <p:sp>
        <p:nvSpPr>
          <p:cNvPr id="11" name="TextBox 10"/>
          <p:cNvSpPr txBox="1"/>
          <p:nvPr/>
        </p:nvSpPr>
        <p:spPr>
          <a:xfrm>
            <a:off x="1270000" y="2603500"/>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12" name="TextBox 11"/>
          <p:cNvSpPr txBox="1"/>
          <p:nvPr/>
        </p:nvSpPr>
        <p:spPr>
          <a:xfrm>
            <a:off x="1755150" y="2603500"/>
            <a:ext cx="5985613" cy="335733"/>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VP / Secretary: Tom Schulte, Senior Vice President, Dominion Benefits, Southern Oak Farm. and </a:t>
            </a:r>
          </a:p>
          <a:p>
            <a:r>
              <a:rPr lang="en-US" sz="1091" dirty="0" smtClean="0">
                <a:solidFill>
                  <a:srgbClr val="000000"/>
                </a:solidFill>
                <a:latin typeface="Georgia" panose="02040502050405020303" pitchFamily="18" charset="0"/>
              </a:rPr>
              <a:t>The Posse Racing Stable</a:t>
            </a:r>
            <a:endParaRPr lang="en-US" sz="1091" dirty="0">
              <a:solidFill>
                <a:srgbClr val="000000"/>
              </a:solidFill>
              <a:latin typeface="Georgia" panose="02040502050405020303" pitchFamily="18" charset="0"/>
            </a:endParaRPr>
          </a:p>
        </p:txBody>
      </p:sp>
      <p:sp>
        <p:nvSpPr>
          <p:cNvPr id="13" name="TextBox 12"/>
          <p:cNvSpPr txBox="1"/>
          <p:nvPr/>
        </p:nvSpPr>
        <p:spPr>
          <a:xfrm>
            <a:off x="1270000" y="4019074"/>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14" name="TextBox 13"/>
          <p:cNvSpPr txBox="1"/>
          <p:nvPr/>
        </p:nvSpPr>
        <p:spPr>
          <a:xfrm>
            <a:off x="1755150" y="4019074"/>
            <a:ext cx="5237011"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Executive Director: Steven Crayne, Founder &amp; Owner of StartingGate Marketing LLC</a:t>
            </a:r>
            <a:endParaRPr lang="en-US" sz="1091" dirty="0">
              <a:solidFill>
                <a:srgbClr val="000000"/>
              </a:solidFill>
              <a:latin typeface="Georgia" panose="02040502050405020303" pitchFamily="18" charset="0"/>
            </a:endParaRPr>
          </a:p>
        </p:txBody>
      </p:sp>
      <p:sp>
        <p:nvSpPr>
          <p:cNvPr id="15" name="TextBox 14"/>
          <p:cNvSpPr txBox="1"/>
          <p:nvPr/>
        </p:nvSpPr>
        <p:spPr>
          <a:xfrm>
            <a:off x="1270000" y="4361974"/>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16" name="TextBox 15"/>
          <p:cNvSpPr txBox="1"/>
          <p:nvPr/>
        </p:nvSpPr>
        <p:spPr>
          <a:xfrm>
            <a:off x="2120900" y="4361974"/>
            <a:ext cx="2277868"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Directors of Equine Welfare Policies:</a:t>
            </a:r>
            <a:endParaRPr lang="en-US" sz="1091" dirty="0">
              <a:solidFill>
                <a:srgbClr val="000000"/>
              </a:solidFill>
              <a:latin typeface="Georgia" panose="02040502050405020303" pitchFamily="18" charset="0"/>
            </a:endParaRPr>
          </a:p>
        </p:txBody>
      </p:sp>
      <p:sp>
        <p:nvSpPr>
          <p:cNvPr id="17" name="TextBox 16"/>
          <p:cNvSpPr txBox="1"/>
          <p:nvPr/>
        </p:nvSpPr>
        <p:spPr>
          <a:xfrm>
            <a:off x="2120243" y="4687912"/>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18" name="TextBox 17"/>
          <p:cNvSpPr txBox="1"/>
          <p:nvPr/>
        </p:nvSpPr>
        <p:spPr>
          <a:xfrm>
            <a:off x="2560343" y="4687912"/>
            <a:ext cx="4767331"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Dr. Northrup is an UGA alumna and Vice Chairman of the Racing Committee</a:t>
            </a:r>
            <a:endParaRPr lang="en-US" sz="1091" dirty="0">
              <a:solidFill>
                <a:srgbClr val="000000"/>
              </a:solidFill>
              <a:latin typeface="Georgia" panose="02040502050405020303" pitchFamily="18" charset="0"/>
            </a:endParaRPr>
          </a:p>
        </p:txBody>
      </p:sp>
      <p:sp>
        <p:nvSpPr>
          <p:cNvPr id="19" name="TextBox 18"/>
          <p:cNvSpPr txBox="1"/>
          <p:nvPr/>
        </p:nvSpPr>
        <p:spPr>
          <a:xfrm>
            <a:off x="2560343" y="4903812"/>
            <a:ext cx="3298980"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for the American Association of Equine Practitioners.</a:t>
            </a:r>
            <a:endParaRPr lang="en-US" sz="1091" dirty="0">
              <a:solidFill>
                <a:srgbClr val="000000"/>
              </a:solidFill>
              <a:latin typeface="Georgia" panose="02040502050405020303" pitchFamily="18" charset="0"/>
            </a:endParaRPr>
          </a:p>
        </p:txBody>
      </p:sp>
      <p:sp>
        <p:nvSpPr>
          <p:cNvPr id="20" name="TextBox 19"/>
          <p:cNvSpPr txBox="1"/>
          <p:nvPr/>
        </p:nvSpPr>
        <p:spPr>
          <a:xfrm>
            <a:off x="2120243" y="5246712"/>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21" name="TextBox 20"/>
          <p:cNvSpPr txBox="1"/>
          <p:nvPr/>
        </p:nvSpPr>
        <p:spPr>
          <a:xfrm>
            <a:off x="2560343" y="5246712"/>
            <a:ext cx="4849084"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Dr. Mueller is Professor, Director of Equine Programs and Chief of Staff, Large</a:t>
            </a:r>
            <a:endParaRPr lang="en-US" sz="1091" dirty="0">
              <a:solidFill>
                <a:srgbClr val="000000"/>
              </a:solidFill>
              <a:latin typeface="Georgia" panose="02040502050405020303" pitchFamily="18" charset="0"/>
            </a:endParaRPr>
          </a:p>
        </p:txBody>
      </p:sp>
      <p:sp>
        <p:nvSpPr>
          <p:cNvPr id="22" name="TextBox 21"/>
          <p:cNvSpPr txBox="1"/>
          <p:nvPr/>
        </p:nvSpPr>
        <p:spPr>
          <a:xfrm>
            <a:off x="2560343" y="5462612"/>
            <a:ext cx="4879541"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Animal Veterinary Medical Teaching Hospital at the UGA College of Veterinary</a:t>
            </a:r>
            <a:endParaRPr lang="en-US" sz="1091" dirty="0">
              <a:solidFill>
                <a:srgbClr val="000000"/>
              </a:solidFill>
              <a:latin typeface="Georgia" panose="02040502050405020303" pitchFamily="18" charset="0"/>
            </a:endParaRPr>
          </a:p>
        </p:txBody>
      </p:sp>
      <p:sp>
        <p:nvSpPr>
          <p:cNvPr id="23" name="TextBox 22"/>
          <p:cNvSpPr txBox="1"/>
          <p:nvPr/>
        </p:nvSpPr>
        <p:spPr>
          <a:xfrm>
            <a:off x="2560343" y="5678512"/>
            <a:ext cx="613951"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Medicine.</a:t>
            </a:r>
            <a:endParaRPr lang="en-US" sz="1091" dirty="0">
              <a:solidFill>
                <a:srgbClr val="000000"/>
              </a:solidFill>
              <a:latin typeface="Georgia" panose="02040502050405020303" pitchFamily="18" charset="0"/>
            </a:endParaRPr>
          </a:p>
        </p:txBody>
      </p:sp>
      <p:sp>
        <p:nvSpPr>
          <p:cNvPr id="24" name="TextBox 23"/>
          <p:cNvSpPr txBox="1"/>
          <p:nvPr/>
        </p:nvSpPr>
        <p:spPr>
          <a:xfrm>
            <a:off x="1262194" y="3166708"/>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25" name="TextBox 24"/>
          <p:cNvSpPr txBox="1"/>
          <p:nvPr/>
        </p:nvSpPr>
        <p:spPr>
          <a:xfrm>
            <a:off x="1755150" y="3130406"/>
            <a:ext cx="4863511" cy="167866"/>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Director: Tyler Alexander, VP/ Partner GCI Graphics, Owner Calloway Stables.</a:t>
            </a:r>
            <a:endParaRPr lang="en-US" sz="1091" dirty="0">
              <a:solidFill>
                <a:srgbClr val="000000"/>
              </a:solidFill>
              <a:latin typeface="Georgia" panose="02040502050405020303" pitchFamily="18" charset="0"/>
            </a:endParaRPr>
          </a:p>
        </p:txBody>
      </p:sp>
      <p:sp>
        <p:nvSpPr>
          <p:cNvPr id="26" name="TextBox 25"/>
          <p:cNvSpPr txBox="1"/>
          <p:nvPr/>
        </p:nvSpPr>
        <p:spPr>
          <a:xfrm>
            <a:off x="1262194" y="3496908"/>
            <a:ext cx="139462" cy="167866"/>
          </a:xfrm>
          <a:prstGeom prst="rect">
            <a:avLst/>
          </a:prstGeom>
          <a:noFill/>
        </p:spPr>
        <p:txBody>
          <a:bodyPr vert="horz" wrap="none" lIns="0" tIns="0" rIns="0" bIns="0" rtlCol="0">
            <a:spAutoFit/>
          </a:bodyPr>
          <a:lstStyle/>
          <a:p>
            <a:r>
              <a:rPr lang="en-US" sz="1091"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1091" dirty="0">
              <a:solidFill>
                <a:srgbClr val="000000"/>
              </a:solidFill>
              <a:latin typeface="Arial Unicode MS" panose="020B0604020202020204" pitchFamily="34" charset="-128"/>
            </a:endParaRPr>
          </a:p>
        </p:txBody>
      </p:sp>
      <p:sp>
        <p:nvSpPr>
          <p:cNvPr id="27" name="TextBox 26"/>
          <p:cNvSpPr txBox="1"/>
          <p:nvPr/>
        </p:nvSpPr>
        <p:spPr>
          <a:xfrm>
            <a:off x="1755150" y="3490471"/>
            <a:ext cx="5370060" cy="335733"/>
          </a:xfrm>
          <a:prstGeom prst="rect">
            <a:avLst/>
          </a:prstGeom>
          <a:noFill/>
        </p:spPr>
        <p:txBody>
          <a:bodyPr vert="horz" wrap="none" lIns="0" tIns="0" rIns="0" bIns="0" rtlCol="0">
            <a:spAutoFit/>
          </a:bodyPr>
          <a:lstStyle/>
          <a:p>
            <a:r>
              <a:rPr lang="en-US" sz="1091" dirty="0" smtClean="0">
                <a:solidFill>
                  <a:srgbClr val="000000"/>
                </a:solidFill>
                <a:latin typeface="Georgia" panose="02040502050405020303" pitchFamily="18" charset="0"/>
              </a:rPr>
              <a:t>Director: Fred Fletcher, Executive Vice President Capital Group at Jones Lang LaSalle, </a:t>
            </a:r>
          </a:p>
          <a:p>
            <a:r>
              <a:rPr lang="en-US" sz="1091" dirty="0" smtClean="0">
                <a:solidFill>
                  <a:srgbClr val="000000"/>
                </a:solidFill>
                <a:latin typeface="Georgia" panose="02040502050405020303" pitchFamily="18" charset="0"/>
              </a:rPr>
              <a:t>Partner The Posse Racing Stable .</a:t>
            </a:r>
            <a:endParaRPr lang="en-US" sz="1091" dirty="0">
              <a:solidFill>
                <a:srgbClr val="000000"/>
              </a:solidFill>
              <a:latin typeface="Georgia" panose="02040502050405020303" pitchFamily="18" charset="0"/>
            </a:endParaRPr>
          </a:p>
        </p:txBody>
      </p:sp>
      <p:pic>
        <p:nvPicPr>
          <p:cNvPr id="29" name="Picture 28"/>
          <p:cNvPicPr>
            <a:picLocks/>
          </p:cNvPicPr>
          <p:nvPr/>
        </p:nvPicPr>
        <p:blipFill>
          <a:blip r:embed="rId2">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sp>
        <p:nvSpPr>
          <p:cNvPr id="30" name="TextBox 29"/>
          <p:cNvSpPr txBox="1"/>
          <p:nvPr/>
        </p:nvSpPr>
        <p:spPr>
          <a:xfrm>
            <a:off x="1167075" y="266700"/>
            <a:ext cx="7845096" cy="820738"/>
          </a:xfrm>
          <a:prstGeom prst="rect">
            <a:avLst/>
          </a:prstGeom>
          <a:noFill/>
        </p:spPr>
        <p:txBody>
          <a:bodyPr vert="horz" wrap="none" lIns="0" tIns="0" rIns="0" bIns="0" rtlCol="0">
            <a:spAutoFit/>
          </a:bodyPr>
          <a:lstStyle/>
          <a:p>
            <a:pPr>
              <a:lnSpc>
                <a:spcPts val="3200"/>
              </a:lnSpc>
            </a:pPr>
            <a:r>
              <a:rPr lang="en-US" sz="2806" b="1" dirty="0" smtClean="0">
                <a:solidFill>
                  <a:srgbClr val="174617"/>
                </a:solidFill>
                <a:latin typeface="Georgia" panose="02040502050405020303" pitchFamily="18" charset="0"/>
              </a:rPr>
              <a:t>Winning Team:  GHRC Board of Directors </a:t>
            </a:r>
          </a:p>
          <a:p>
            <a:pPr>
              <a:lnSpc>
                <a:spcPts val="3200"/>
              </a:lnSpc>
            </a:pPr>
            <a:endParaRPr lang="en-US" dirty="0"/>
          </a:p>
        </p:txBody>
      </p:sp>
      <p:sp>
        <p:nvSpPr>
          <p:cNvPr id="31" name="TextBox 30"/>
          <p:cNvSpPr txBox="1"/>
          <p:nvPr/>
        </p:nvSpPr>
        <p:spPr>
          <a:xfrm>
            <a:off x="1029902" y="797708"/>
            <a:ext cx="8114097" cy="4801314"/>
          </a:xfrm>
          <a:prstGeom prst="rect">
            <a:avLst/>
          </a:prstGeom>
          <a:noFill/>
        </p:spPr>
        <p:txBody>
          <a:bodyPr wrap="square" rtlCol="0">
            <a:spAutoFit/>
          </a:bodyPr>
          <a:lstStyle/>
          <a:p>
            <a:pPr marL="285750" indent="-285750">
              <a:buFont typeface="Wingdings"/>
              <a:buChar char=""/>
            </a:pPr>
            <a:r>
              <a:rPr lang="en-US" sz="1700" dirty="0" smtClean="0">
                <a:latin typeface="times" panose="02020603050405020304" pitchFamily="18" charset="0"/>
                <a:cs typeface="times" panose="02020603050405020304" pitchFamily="18" charset="0"/>
                <a:sym typeface="Wingdings"/>
              </a:rPr>
              <a:t>Chairman:  Carl Bouckaert, Founder and Owner of Beaulieu Group LLC; Two-Time Olympic Equestrian; Owner Chattahoochee Hills Bouckaert Farm</a:t>
            </a:r>
            <a:br>
              <a:rPr lang="en-US" sz="1700" dirty="0" smtClean="0">
                <a:latin typeface="times" panose="02020603050405020304" pitchFamily="18" charset="0"/>
                <a:cs typeface="times" panose="02020603050405020304" pitchFamily="18" charset="0"/>
                <a:sym typeface="Wingdings"/>
              </a:rPr>
            </a:br>
            <a:endParaRPr lang="en-US" sz="1700" dirty="0" smtClean="0">
              <a:latin typeface="times" panose="02020603050405020304" pitchFamily="18" charset="0"/>
              <a:cs typeface="times" panose="02020603050405020304" pitchFamily="18" charset="0"/>
              <a:sym typeface="Wingdings"/>
            </a:endParaRPr>
          </a:p>
          <a:p>
            <a:pPr marL="285750" indent="-285750">
              <a:buFont typeface="Wingdings"/>
              <a:buChar char=""/>
            </a:pPr>
            <a:r>
              <a:rPr lang="en-US" sz="1700" dirty="0" smtClean="0">
                <a:latin typeface="times" panose="02020603050405020304" pitchFamily="18" charset="0"/>
                <a:cs typeface="times" panose="02020603050405020304" pitchFamily="18" charset="0"/>
              </a:rPr>
              <a:t>President:  Dean Reeves, Owner of Reeves Thoroughbred Racing and Breeders’ Cup World Champion, Mucho Macho Man; CEO of Reeves Contracting</a:t>
            </a:r>
            <a:br>
              <a:rPr lang="en-US" sz="1700" dirty="0" smtClean="0">
                <a:latin typeface="times" panose="02020603050405020304" pitchFamily="18" charset="0"/>
                <a:cs typeface="times" panose="02020603050405020304" pitchFamily="18" charset="0"/>
              </a:rPr>
            </a:br>
            <a:endParaRPr lang="en-US" sz="1700" dirty="0" smtClean="0">
              <a:latin typeface="times" panose="02020603050405020304" pitchFamily="18" charset="0"/>
              <a:cs typeface="times" panose="02020603050405020304" pitchFamily="18" charset="0"/>
            </a:endParaRPr>
          </a:p>
          <a:p>
            <a:pPr marL="285750" indent="-285750">
              <a:buFont typeface="Wingdings"/>
              <a:buChar char=""/>
            </a:pPr>
            <a:r>
              <a:rPr lang="en-US" sz="1700" dirty="0" smtClean="0">
                <a:latin typeface="times" panose="02020603050405020304" pitchFamily="18" charset="0"/>
                <a:cs typeface="times" panose="02020603050405020304" pitchFamily="18" charset="0"/>
              </a:rPr>
              <a:t>VP / Treasurer:  Jack Damico, Partner, Matson Driscoll &amp; Damico Forensic CPAs; General Manager/Owner of  The Posse Racing Stable</a:t>
            </a:r>
            <a:br>
              <a:rPr lang="en-US" sz="1700" dirty="0" smtClean="0">
                <a:latin typeface="times" panose="02020603050405020304" pitchFamily="18" charset="0"/>
                <a:cs typeface="times" panose="02020603050405020304" pitchFamily="18" charset="0"/>
              </a:rPr>
            </a:br>
            <a:endParaRPr lang="en-US" sz="1700" dirty="0" smtClean="0">
              <a:latin typeface="times" panose="02020603050405020304" pitchFamily="18" charset="0"/>
              <a:cs typeface="times" panose="02020603050405020304" pitchFamily="18" charset="0"/>
            </a:endParaRPr>
          </a:p>
          <a:p>
            <a:pPr marL="285750" indent="-285750">
              <a:buFont typeface="Wingdings"/>
              <a:buChar char=""/>
            </a:pPr>
            <a:r>
              <a:rPr lang="en-US" sz="1700" dirty="0" smtClean="0">
                <a:latin typeface="times" panose="02020603050405020304" pitchFamily="18" charset="0"/>
                <a:cs typeface="times" panose="02020603050405020304" pitchFamily="18" charset="0"/>
              </a:rPr>
              <a:t>VP / Secretary:  Tom Schulte, Senior Vice President, Dominion Benefits; Southern </a:t>
            </a:r>
            <a:br>
              <a:rPr lang="en-US" sz="1700" dirty="0" smtClean="0">
                <a:latin typeface="times" panose="02020603050405020304" pitchFamily="18" charset="0"/>
                <a:cs typeface="times" panose="02020603050405020304" pitchFamily="18" charset="0"/>
              </a:rPr>
            </a:br>
            <a:r>
              <a:rPr lang="en-US" sz="1700" dirty="0" smtClean="0">
                <a:latin typeface="times" panose="02020603050405020304" pitchFamily="18" charset="0"/>
                <a:cs typeface="times" panose="02020603050405020304" pitchFamily="18" charset="0"/>
              </a:rPr>
              <a:t>Oak Farm; The Posse Racing Stable</a:t>
            </a:r>
            <a:br>
              <a:rPr lang="en-US" sz="1700" dirty="0" smtClean="0">
                <a:latin typeface="times" panose="02020603050405020304" pitchFamily="18" charset="0"/>
                <a:cs typeface="times" panose="02020603050405020304" pitchFamily="18" charset="0"/>
              </a:rPr>
            </a:br>
            <a:endParaRPr lang="en-US" sz="1700" dirty="0" smtClean="0">
              <a:latin typeface="times" panose="02020603050405020304" pitchFamily="18" charset="0"/>
              <a:cs typeface="times" panose="02020603050405020304" pitchFamily="18" charset="0"/>
            </a:endParaRPr>
          </a:p>
          <a:p>
            <a:pPr marL="285750" indent="-285750">
              <a:buFont typeface="Wingdings"/>
              <a:buChar char=""/>
            </a:pPr>
            <a:r>
              <a:rPr lang="en-US" sz="1700" dirty="0" smtClean="0">
                <a:latin typeface="times" panose="02020603050405020304" pitchFamily="18" charset="0"/>
                <a:cs typeface="times" panose="02020603050405020304" pitchFamily="18" charset="0"/>
              </a:rPr>
              <a:t>Director:  Tyler Alexander, VP / Partner GCI Graphics; Owner Calloway Stables</a:t>
            </a:r>
            <a:br>
              <a:rPr lang="en-US" sz="1700" dirty="0" smtClean="0">
                <a:latin typeface="times" panose="02020603050405020304" pitchFamily="18" charset="0"/>
                <a:cs typeface="times" panose="02020603050405020304" pitchFamily="18" charset="0"/>
              </a:rPr>
            </a:br>
            <a:endParaRPr lang="en-US" sz="1700" dirty="0" smtClean="0">
              <a:latin typeface="times" panose="02020603050405020304" pitchFamily="18" charset="0"/>
              <a:cs typeface="times" panose="02020603050405020304" pitchFamily="18" charset="0"/>
            </a:endParaRPr>
          </a:p>
          <a:p>
            <a:pPr marL="285750" indent="-285750">
              <a:buFont typeface="Wingdings"/>
              <a:buChar char=""/>
            </a:pPr>
            <a:r>
              <a:rPr lang="en-US" sz="1700" dirty="0" smtClean="0">
                <a:latin typeface="times" panose="02020603050405020304" pitchFamily="18" charset="0"/>
                <a:cs typeface="times" panose="02020603050405020304" pitchFamily="18" charset="0"/>
              </a:rPr>
              <a:t>Director:  Fred Fletcher, Executive VP Capital Group at Jones Lang LaSalle; Partner, The Posse Racing Stable</a:t>
            </a:r>
            <a:br>
              <a:rPr lang="en-US" sz="1700" dirty="0" smtClean="0">
                <a:latin typeface="times" panose="02020603050405020304" pitchFamily="18" charset="0"/>
                <a:cs typeface="times" panose="02020603050405020304" pitchFamily="18" charset="0"/>
              </a:rPr>
            </a:br>
            <a:endParaRPr lang="en-US" sz="1700" dirty="0" smtClean="0">
              <a:latin typeface="times" panose="02020603050405020304" pitchFamily="18" charset="0"/>
              <a:cs typeface="times" panose="02020603050405020304" pitchFamily="18" charset="0"/>
            </a:endParaRPr>
          </a:p>
          <a:p>
            <a:pPr marL="285750" indent="-285750">
              <a:buFont typeface="Wingdings"/>
              <a:buChar char=""/>
            </a:pPr>
            <a:r>
              <a:rPr lang="en-US" sz="1700" dirty="0" smtClean="0">
                <a:latin typeface="times" panose="02020603050405020304" pitchFamily="18" charset="0"/>
                <a:cs typeface="times" panose="02020603050405020304" pitchFamily="18" charset="0"/>
              </a:rPr>
              <a:t>Executive Director:  Steven Crayne, Founder &amp; Owner of StartingGate Marketing LLC</a:t>
            </a:r>
            <a:endParaRPr lang="en-US" sz="1700"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790625560"/>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600200" y="266700"/>
            <a:ext cx="6819174" cy="779059"/>
          </a:xfrm>
          <a:prstGeom prst="rect">
            <a:avLst/>
          </a:prstGeom>
          <a:noFill/>
        </p:spPr>
        <p:txBody>
          <a:bodyPr vert="horz" wrap="none" lIns="0" tIns="0" rIns="0" bIns="0" rtlCol="0">
            <a:spAutoFit/>
          </a:bodyPr>
          <a:lstStyle/>
          <a:p>
            <a:pPr>
              <a:lnSpc>
                <a:spcPts val="3200"/>
              </a:lnSpc>
            </a:pPr>
            <a:r>
              <a:rPr lang="en-US" sz="2806" b="1" dirty="0" smtClean="0">
                <a:solidFill>
                  <a:srgbClr val="174617"/>
                </a:solidFill>
                <a:latin typeface="Georgia" panose="02040502050405020303" pitchFamily="18" charset="0"/>
              </a:rPr>
              <a:t>Directors of Equine Welfare Policies </a:t>
            </a:r>
          </a:p>
          <a:p>
            <a:pPr>
              <a:lnSpc>
                <a:spcPts val="3200"/>
              </a:lnSpc>
            </a:pPr>
            <a:endParaRPr lang="en-US" dirty="0"/>
          </a:p>
        </p:txBody>
      </p:sp>
      <p:sp>
        <p:nvSpPr>
          <p:cNvPr id="4" name="TextBox 3"/>
          <p:cNvSpPr txBox="1"/>
          <p:nvPr/>
        </p:nvSpPr>
        <p:spPr>
          <a:xfrm>
            <a:off x="1270000" y="1003300"/>
            <a:ext cx="7173439" cy="1269578"/>
          </a:xfrm>
          <a:prstGeom prst="rect">
            <a:avLst/>
          </a:prstGeom>
          <a:noFill/>
        </p:spPr>
        <p:txBody>
          <a:bodyPr vert="horz" wrap="none" lIns="0" tIns="0" rIns="0" bIns="0" rtlCol="0">
            <a:spAutoFit/>
          </a:bodyPr>
          <a:lstStyle/>
          <a:p>
            <a:pPr marL="0" marR="0" lvl="0" defTabSz="914400" eaLnBrk="1" fontAlgn="auto" latinLnBrk="0" hangingPunct="1">
              <a:lnSpc>
                <a:spcPts val="3300"/>
              </a:lnSpc>
              <a:spcBef>
                <a:spcPts val="0"/>
              </a:spcBef>
              <a:spcAft>
                <a:spcPts val="0"/>
              </a:spcAft>
              <a:buClrTx/>
              <a:buSzTx/>
              <a:buNone/>
              <a:tabLst>
                <a:tab pos="3429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Foster Northrop, DVM, and Eric Mueller, DVM, will help guide the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GHRC on animal welfare policies. </a:t>
            </a:r>
          </a:p>
          <a:p>
            <a:pPr marL="0" marR="0" lvl="0" indent="0" defTabSz="914400" eaLnBrk="1" fontAlgn="auto" latinLnBrk="0" hangingPunct="1">
              <a:lnSpc>
                <a:spcPts val="3300"/>
              </a:lnSpc>
              <a:spcBef>
                <a:spcPts val="0"/>
              </a:spcBef>
              <a:spcAft>
                <a:spcPts val="0"/>
              </a:spcAft>
              <a:buClrTx/>
              <a:buSzTx/>
              <a:buNone/>
              <a:tabLst>
                <a:tab pos="342900" algn="l"/>
              </a:tabLst>
              <a:defRPr/>
            </a:pPr>
            <a:endParaRPr lang="en-US" sz="1810" dirty="0">
              <a:solidFill>
                <a:srgbClr val="000000"/>
              </a:solidFill>
              <a:latin typeface="Georgia" panose="02040502050405020303" pitchFamily="18" charset="0"/>
            </a:endParaRPr>
          </a:p>
        </p:txBody>
      </p:sp>
      <p:sp>
        <p:nvSpPr>
          <p:cNvPr id="5" name="TextBox 4"/>
          <p:cNvSpPr txBox="1"/>
          <p:nvPr/>
        </p:nvSpPr>
        <p:spPr>
          <a:xfrm>
            <a:off x="1270000" y="1866900"/>
            <a:ext cx="7167027" cy="1691425"/>
          </a:xfrm>
          <a:prstGeom prst="rect">
            <a:avLst/>
          </a:prstGeom>
          <a:noFill/>
        </p:spPr>
        <p:txBody>
          <a:bodyPr vert="horz" wrap="none" lIns="0" tIns="0" rIns="0" bIns="0" rtlCol="0">
            <a:spAutoFit/>
          </a:bodyPr>
          <a:lstStyle/>
          <a:p>
            <a:pPr marL="0" marR="0" lvl="0" defTabSz="914400" eaLnBrk="1" fontAlgn="auto" latinLnBrk="0" hangingPunct="1">
              <a:lnSpc>
                <a:spcPts val="3400"/>
              </a:lnSpc>
              <a:spcBef>
                <a:spcPts val="0"/>
              </a:spcBef>
              <a:spcAft>
                <a:spcPts val="0"/>
              </a:spcAft>
              <a:buClrTx/>
              <a:buSzTx/>
              <a:buNone/>
              <a:tabLst>
                <a:tab pos="3429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Dr. Northrop is an UGA alumna and Vice Chairman of the Racing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Committee for the American Association of Equine Practitioners. </a:t>
            </a: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Dr. Mueller is Professor, Director of Equine Programs and Chief of </a:t>
            </a:r>
          </a:p>
          <a:p>
            <a:pPr marL="0" marR="0" lvl="0" defTabSz="914400" eaLnBrk="1" fontAlgn="auto" latinLnBrk="0" hangingPunct="1">
              <a:lnSpc>
                <a:spcPts val="3400"/>
              </a:lnSpc>
              <a:spcBef>
                <a:spcPts val="0"/>
              </a:spcBef>
              <a:spcAft>
                <a:spcPts val="0"/>
              </a:spcAft>
              <a:buClrTx/>
              <a:buSzTx/>
              <a:buNone/>
              <a:tabLst>
                <a:tab pos="342900" algn="l"/>
              </a:tabLst>
              <a:defRPr/>
            </a:pPr>
            <a:endParaRPr lang="en-US" sz="1810" dirty="0">
              <a:solidFill>
                <a:srgbClr val="000000"/>
              </a:solidFill>
              <a:latin typeface="Arial Unicode MS" panose="020B0604020202020204" pitchFamily="34" charset="-128"/>
            </a:endParaRPr>
          </a:p>
        </p:txBody>
      </p:sp>
      <p:sp>
        <p:nvSpPr>
          <p:cNvPr id="6" name="TextBox 5"/>
          <p:cNvSpPr txBox="1"/>
          <p:nvPr/>
        </p:nvSpPr>
        <p:spPr>
          <a:xfrm>
            <a:off x="1612900" y="3175000"/>
            <a:ext cx="7173439" cy="1182247"/>
          </a:xfrm>
          <a:prstGeom prst="rect">
            <a:avLst/>
          </a:prstGeom>
          <a:noFill/>
        </p:spPr>
        <p:txBody>
          <a:bodyPr vert="horz" wrap="none" lIns="0" tIns="0" rIns="0" bIns="0" rtlCol="0">
            <a:spAutoFit/>
          </a:bodyPr>
          <a:lstStyle/>
          <a:p>
            <a:pPr>
              <a:lnSpc>
                <a:spcPts val="3200"/>
              </a:lnSpc>
            </a:pPr>
            <a:r>
              <a:rPr lang="en-US" sz="1810" dirty="0" smtClean="0">
                <a:solidFill>
                  <a:srgbClr val="000000"/>
                </a:solidFill>
                <a:latin typeface="Georgia" panose="02040502050405020303" pitchFamily="18" charset="0"/>
              </a:rPr>
              <a:t>Staff, Large Animal Veterinary Medical Teaching Hospital at the UGA </a:t>
            </a:r>
            <a:br>
              <a:rPr lang="en-US" sz="1810" dirty="0" smtClean="0">
                <a:solidFill>
                  <a:srgbClr val="000000"/>
                </a:solidFill>
                <a:latin typeface="Georgia" panose="02040502050405020303" pitchFamily="18" charset="0"/>
              </a:rPr>
            </a:br>
            <a:r>
              <a:rPr lang="en-US" sz="1810" dirty="0" smtClean="0">
                <a:solidFill>
                  <a:srgbClr val="000000"/>
                </a:solidFill>
                <a:latin typeface="Georgia" panose="02040502050405020303" pitchFamily="18" charset="0"/>
              </a:rPr>
              <a:t>College of Veterinary Medicine. </a:t>
            </a:r>
          </a:p>
          <a:p>
            <a:pPr>
              <a:lnSpc>
                <a:spcPts val="3200"/>
              </a:lnSpc>
            </a:pPr>
            <a:endParaRPr lang="en-US" sz="1810" dirty="0">
              <a:solidFill>
                <a:srgbClr val="000000"/>
              </a:solidFill>
              <a:latin typeface="Georgia" panose="02040502050405020303" pitchFamily="18" charset="0"/>
            </a:endParaRPr>
          </a:p>
        </p:txBody>
      </p:sp>
    </p:spTree>
    <p:extLst>
      <p:ext uri="{BB962C8B-B14F-4D97-AF65-F5344CB8AC3E}">
        <p14:creationId xmlns:p14="http://schemas.microsoft.com/office/powerpoint/2010/main" val="1335559158"/>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3527974" y="406400"/>
            <a:ext cx="2827697" cy="666849"/>
          </a:xfrm>
          <a:prstGeom prst="rect">
            <a:avLst/>
          </a:prstGeom>
          <a:noFill/>
        </p:spPr>
        <p:txBody>
          <a:bodyPr vert="horz" wrap="none" lIns="0" tIns="0" rIns="0" bIns="0" rtlCol="0">
            <a:spAutoFit/>
          </a:bodyPr>
          <a:lstStyle/>
          <a:p>
            <a:pPr>
              <a:lnSpc>
                <a:spcPts val="2700"/>
              </a:lnSpc>
            </a:pPr>
            <a:r>
              <a:rPr lang="en-US" sz="2410" b="1" dirty="0" smtClean="0">
                <a:solidFill>
                  <a:srgbClr val="174617"/>
                </a:solidFill>
                <a:latin typeface="Georgia" panose="02040502050405020303" pitchFamily="18" charset="0"/>
              </a:rPr>
              <a:t>The Time is Now: </a:t>
            </a:r>
          </a:p>
          <a:p>
            <a:pPr>
              <a:lnSpc>
                <a:spcPts val="2700"/>
              </a:lnSpc>
            </a:pPr>
            <a:endParaRPr lang="en-US" dirty="0"/>
          </a:p>
        </p:txBody>
      </p:sp>
      <p:sp>
        <p:nvSpPr>
          <p:cNvPr id="4" name="TextBox 3"/>
          <p:cNvSpPr txBox="1"/>
          <p:nvPr/>
        </p:nvSpPr>
        <p:spPr>
          <a:xfrm>
            <a:off x="1668149" y="774700"/>
            <a:ext cx="7160615" cy="692497"/>
          </a:xfrm>
          <a:prstGeom prst="rect">
            <a:avLst/>
          </a:prstGeom>
          <a:noFill/>
        </p:spPr>
        <p:txBody>
          <a:bodyPr vert="horz" wrap="none" lIns="0" tIns="0" rIns="0" bIns="0" rtlCol="0">
            <a:spAutoFit/>
          </a:bodyPr>
          <a:lstStyle/>
          <a:p>
            <a:pPr>
              <a:lnSpc>
                <a:spcPts val="2700"/>
              </a:lnSpc>
            </a:pPr>
            <a:r>
              <a:rPr lang="en-US" sz="2410" b="1" dirty="0" smtClean="0">
                <a:solidFill>
                  <a:srgbClr val="174617"/>
                </a:solidFill>
                <a:latin typeface="Georgia" panose="02040502050405020303" pitchFamily="18" charset="0"/>
              </a:rPr>
              <a:t>‘Win-Win’ Factors for Pari-mutuel Wagering </a:t>
            </a:r>
          </a:p>
          <a:p>
            <a:pPr>
              <a:lnSpc>
                <a:spcPts val="2700"/>
              </a:lnSpc>
            </a:pPr>
            <a:endParaRPr lang="en-US" sz="2410" b="1" dirty="0">
              <a:solidFill>
                <a:srgbClr val="174617"/>
              </a:solidFill>
              <a:latin typeface="Georgia" panose="02040502050405020303" pitchFamily="18" charset="0"/>
            </a:endParaRPr>
          </a:p>
        </p:txBody>
      </p:sp>
      <p:sp>
        <p:nvSpPr>
          <p:cNvPr id="5" name="TextBox 4"/>
          <p:cNvSpPr txBox="1"/>
          <p:nvPr/>
        </p:nvSpPr>
        <p:spPr>
          <a:xfrm>
            <a:off x="1353530" y="2273348"/>
            <a:ext cx="6679714" cy="923330"/>
          </a:xfrm>
          <a:prstGeom prst="rect">
            <a:avLst/>
          </a:prstGeom>
          <a:noFill/>
        </p:spPr>
        <p:txBody>
          <a:bodyPr vert="horz" wrap="none" lIns="0" tIns="0" rIns="0" bIns="0" rtlCol="0">
            <a:spAutoFit/>
          </a:bodyPr>
          <a:lstStyle/>
          <a:p>
            <a:pPr marL="395288" marR="0" lvl="0" indent="-395288" defTabSz="914400" eaLnBrk="1" fontAlgn="auto" latinLnBrk="0" hangingPunct="1">
              <a:lnSpc>
                <a:spcPts val="2400"/>
              </a:lnSpc>
              <a:spcBef>
                <a:spcPts val="0"/>
              </a:spcBef>
              <a:spcAft>
                <a:spcPts val="0"/>
              </a:spcAft>
              <a:buClrTx/>
              <a:buSzTx/>
              <a:buNone/>
              <a:tabLst>
                <a:tab pos="520700" algn="l"/>
              </a:tabLst>
              <a:defRPr/>
            </a:pPr>
            <a:r>
              <a:rPr lang="en-US" sz="2014"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014"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New Jobs:  </a:t>
            </a:r>
            <a:r>
              <a:rPr lang="en-US" sz="2014"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Thousands of Racing, Breeding, Farming, </a:t>
            </a:r>
            <a:br>
              <a:rPr lang="en-US" sz="2014"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014"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Hospitality, Tourism, et al. </a:t>
            </a:r>
          </a:p>
          <a:p>
            <a:pPr marL="0" marR="0" lvl="0" indent="0" defTabSz="914400" eaLnBrk="1" fontAlgn="auto" latinLnBrk="0" hangingPunct="1">
              <a:lnSpc>
                <a:spcPts val="2400"/>
              </a:lnSpc>
              <a:spcBef>
                <a:spcPts val="0"/>
              </a:spcBef>
              <a:spcAft>
                <a:spcPts val="0"/>
              </a:spcAft>
              <a:buClrTx/>
              <a:buSzTx/>
              <a:buNone/>
              <a:tabLst>
                <a:tab pos="520700" algn="l"/>
              </a:tabLst>
              <a:defRPr/>
            </a:pPr>
            <a:endParaRPr lang="en-US" sz="2014" dirty="0">
              <a:solidFill>
                <a:srgbClr val="000000"/>
              </a:solidFill>
              <a:latin typeface="Georgia" panose="02040502050405020303" pitchFamily="18" charset="0"/>
            </a:endParaRPr>
          </a:p>
        </p:txBody>
      </p:sp>
      <p:sp>
        <p:nvSpPr>
          <p:cNvPr id="6" name="TextBox 5"/>
          <p:cNvSpPr txBox="1"/>
          <p:nvPr/>
        </p:nvSpPr>
        <p:spPr>
          <a:xfrm>
            <a:off x="1353530" y="3092981"/>
            <a:ext cx="7479933" cy="1846659"/>
          </a:xfrm>
          <a:prstGeom prst="rect">
            <a:avLst/>
          </a:prstGeom>
          <a:noFill/>
        </p:spPr>
        <p:txBody>
          <a:bodyPr vert="horz" wrap="none" lIns="0" tIns="0" rIns="0" bIns="0" rtlCol="0">
            <a:spAutoFit/>
          </a:bodyPr>
          <a:lstStyle/>
          <a:p>
            <a:pPr marL="395288" marR="0" lvl="0" indent="-395288" defTabSz="914400" eaLnBrk="1" fontAlgn="auto" latinLnBrk="0" hangingPunct="1">
              <a:lnSpc>
                <a:spcPts val="2400"/>
              </a:lnSpc>
              <a:spcBef>
                <a:spcPts val="0"/>
              </a:spcBef>
              <a:spcAft>
                <a:spcPts val="0"/>
              </a:spcAft>
              <a:buClrTx/>
              <a:buSzTx/>
              <a:buNone/>
              <a:tabLst>
                <a:tab pos="520700" algn="l"/>
              </a:tabLst>
              <a:defRPr/>
            </a:pPr>
            <a:r>
              <a:rPr lang="en-US" sz="2014"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014"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Pari-Mutuel Wagering Proceeds: </a:t>
            </a:r>
            <a:r>
              <a:rPr lang="en-US" sz="2014"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$25 million for </a:t>
            </a:r>
            <a: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r>
            <a:b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need-based scholarships, grants, or loans to enable citizens to </a:t>
            </a:r>
            <a:b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attend units of the University or Technical College System of </a:t>
            </a:r>
            <a:b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Georgia, or eligible private colleges and universities; and </a:t>
            </a:r>
            <a:b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01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voluntary pre-kindergarten </a:t>
            </a:r>
          </a:p>
          <a:p>
            <a:pPr marL="0" marR="0" lvl="0" indent="0" defTabSz="914400" eaLnBrk="1" fontAlgn="auto" latinLnBrk="0" hangingPunct="1">
              <a:lnSpc>
                <a:spcPts val="2400"/>
              </a:lnSpc>
              <a:spcBef>
                <a:spcPts val="0"/>
              </a:spcBef>
              <a:spcAft>
                <a:spcPts val="0"/>
              </a:spcAft>
              <a:buClrTx/>
              <a:buSzTx/>
              <a:buNone/>
              <a:tabLst>
                <a:tab pos="520700" algn="l"/>
              </a:tabLst>
              <a:defRPr/>
            </a:pPr>
            <a:endParaRPr lang="en-US" sz="2014" dirty="0">
              <a:solidFill>
                <a:srgbClr val="000000"/>
              </a:solidFill>
              <a:latin typeface="Georgia" panose="02040502050405020303" pitchFamily="18" charset="0"/>
            </a:endParaRPr>
          </a:p>
        </p:txBody>
      </p:sp>
      <p:sp>
        <p:nvSpPr>
          <p:cNvPr id="7" name="TextBox 6"/>
          <p:cNvSpPr txBox="1"/>
          <p:nvPr/>
        </p:nvSpPr>
        <p:spPr>
          <a:xfrm>
            <a:off x="1745921" y="1472572"/>
            <a:ext cx="7210307" cy="923330"/>
          </a:xfrm>
          <a:prstGeom prst="rect">
            <a:avLst/>
          </a:prstGeom>
          <a:noFill/>
        </p:spPr>
        <p:txBody>
          <a:bodyPr vert="horz" wrap="none" lIns="0" tIns="0" rIns="0" bIns="0" rtlCol="0">
            <a:spAutoFit/>
          </a:bodyPr>
          <a:lstStyle/>
          <a:p>
            <a:pPr lvl="0">
              <a:lnSpc>
                <a:spcPts val="2400"/>
              </a:lnSpc>
            </a:pPr>
            <a:r>
              <a:rPr lang="en-US" sz="2014"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Privately </a:t>
            </a:r>
            <a:r>
              <a:rPr lang="en-US" sz="2014" b="1" dirty="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Financed:  </a:t>
            </a:r>
            <a:r>
              <a:rPr lang="en-US" sz="2014" u="sng" dirty="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No Taxpayer Dollars Required</a:t>
            </a:r>
            <a:r>
              <a:rPr lang="en-US" sz="2014" dirty="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to Build </a:t>
            </a:r>
            <a:br>
              <a:rPr lang="en-US" sz="2014" dirty="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014"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Year </a:t>
            </a:r>
            <a:r>
              <a:rPr lang="en-US" sz="2014" dirty="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Round World Class Racing  Entertainment Complex </a:t>
            </a:r>
          </a:p>
          <a:p>
            <a:pPr>
              <a:lnSpc>
                <a:spcPts val="2400"/>
              </a:lnSpc>
            </a:pPr>
            <a:endParaRPr lang="en-US" sz="2014" dirty="0">
              <a:solidFill>
                <a:srgbClr val="000000"/>
              </a:solidFill>
              <a:latin typeface="Georgia" panose="02040502050405020303" pitchFamily="18" charset="0"/>
            </a:endParaRPr>
          </a:p>
        </p:txBody>
      </p:sp>
      <p:sp>
        <p:nvSpPr>
          <p:cNvPr id="8" name="TextBox 7"/>
          <p:cNvSpPr txBox="1"/>
          <p:nvPr/>
        </p:nvSpPr>
        <p:spPr>
          <a:xfrm>
            <a:off x="1338930" y="1484370"/>
            <a:ext cx="258084" cy="307777"/>
          </a:xfrm>
          <a:prstGeom prst="rect">
            <a:avLst/>
          </a:prstGeom>
          <a:noFill/>
        </p:spPr>
        <p:txBody>
          <a:bodyPr vert="horz" wrap="none" lIns="0" tIns="0" rIns="0" bIns="0" rtlCol="0">
            <a:spAutoFit/>
          </a:bodyPr>
          <a:lstStyle/>
          <a:p>
            <a:pPr marL="0" marR="0" lvl="0" defTabSz="914400" eaLnBrk="1" fontAlgn="auto" latinLnBrk="0" hangingPunct="1">
              <a:lnSpc>
                <a:spcPts val="2400"/>
              </a:lnSpc>
              <a:spcBef>
                <a:spcPts val="0"/>
              </a:spcBef>
              <a:spcAft>
                <a:spcPts val="0"/>
              </a:spcAft>
              <a:buClrTx/>
              <a:buSzTx/>
              <a:buNone/>
              <a:tabLst>
                <a:tab pos="520700" algn="l"/>
              </a:tabLst>
              <a:defRPr/>
            </a:pPr>
            <a:r>
              <a:rPr lang="en-US" sz="2014"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014" dirty="0">
              <a:solidFill>
                <a:srgbClr val="000000"/>
              </a:solidFill>
              <a:latin typeface="Georgia" panose="02040502050405020303" pitchFamily="18" charset="0"/>
            </a:endParaRPr>
          </a:p>
        </p:txBody>
      </p:sp>
    </p:spTree>
    <p:extLst>
      <p:ext uri="{BB962C8B-B14F-4D97-AF65-F5344CB8AC3E}">
        <p14:creationId xmlns:p14="http://schemas.microsoft.com/office/powerpoint/2010/main" val="572304561"/>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447800" y="381000"/>
            <a:ext cx="2954335" cy="779059"/>
          </a:xfrm>
          <a:prstGeom prst="rect">
            <a:avLst/>
          </a:prstGeom>
          <a:noFill/>
        </p:spPr>
        <p:txBody>
          <a:bodyPr vert="horz" wrap="none" lIns="0" tIns="0" rIns="0" bIns="0" rtlCol="0">
            <a:spAutoFit/>
          </a:bodyPr>
          <a:lstStyle/>
          <a:p>
            <a:pPr>
              <a:lnSpc>
                <a:spcPts val="3200"/>
              </a:lnSpc>
            </a:pPr>
            <a:r>
              <a:rPr lang="en-US" sz="2806" b="1" dirty="0" smtClean="0">
                <a:solidFill>
                  <a:srgbClr val="174617"/>
                </a:solidFill>
                <a:latin typeface="Georgia" panose="02040502050405020303" pitchFamily="18" charset="0"/>
              </a:rPr>
              <a:t>Did You Know? </a:t>
            </a:r>
          </a:p>
          <a:p>
            <a:pPr>
              <a:lnSpc>
                <a:spcPts val="3200"/>
              </a:lnSpc>
            </a:pPr>
            <a:endParaRPr lang="en-US" dirty="0"/>
          </a:p>
        </p:txBody>
      </p:sp>
      <p:sp>
        <p:nvSpPr>
          <p:cNvPr id="4" name="TextBox 3"/>
          <p:cNvSpPr txBox="1"/>
          <p:nvPr/>
        </p:nvSpPr>
        <p:spPr>
          <a:xfrm>
            <a:off x="1270000" y="1150722"/>
            <a:ext cx="6498574" cy="692497"/>
          </a:xfrm>
          <a:prstGeom prst="rect">
            <a:avLst/>
          </a:prstGeom>
          <a:noFill/>
        </p:spPr>
        <p:txBody>
          <a:bodyPr vert="horz" wrap="none" lIns="0" tIns="0" rIns="0" bIns="0" rtlCol="0">
            <a:spAutoFit/>
          </a:bodyPr>
          <a:lstStyle/>
          <a:p>
            <a:pPr marL="0" marR="0" lvl="0" defTabSz="914400" eaLnBrk="1" fontAlgn="auto" latinLnBrk="0" hangingPunct="1">
              <a:lnSpc>
                <a:spcPts val="2700"/>
              </a:lnSpc>
              <a:spcBef>
                <a:spcPts val="0"/>
              </a:spcBef>
              <a:spcAft>
                <a:spcPts val="0"/>
              </a:spcAft>
              <a:buClrTx/>
              <a:buSzTx/>
              <a:buNone/>
              <a:tabLst>
                <a:tab pos="457200" algn="l"/>
              </a:tabLst>
              <a:defRPr/>
            </a:pPr>
            <a:r>
              <a:rPr lang="en-US" sz="2410" b="1" dirty="0" smtClean="0">
                <a:solidFill>
                  <a:srgbClr val="000000"/>
                </a:solidFill>
                <a:latin typeface="Georgia" panose="02040502050405020303" pitchFamily="18" charset="0"/>
              </a:rPr>
              <a:t>1. 	72% Voter Support:  </a:t>
            </a:r>
            <a:r>
              <a:rPr lang="en-US" sz="2410" dirty="0" smtClean="0">
                <a:solidFill>
                  <a:srgbClr val="000000"/>
                </a:solidFill>
                <a:latin typeface="Georgia" panose="02040502050405020303" pitchFamily="18" charset="0"/>
              </a:rPr>
              <a:t>Per 2012 Landmark </a:t>
            </a:r>
          </a:p>
          <a:p>
            <a:pPr marL="0" marR="0" lvl="0" indent="0" defTabSz="914400" eaLnBrk="1" fontAlgn="auto" latinLnBrk="0" hangingPunct="1">
              <a:lnSpc>
                <a:spcPts val="2700"/>
              </a:lnSpc>
              <a:spcBef>
                <a:spcPts val="0"/>
              </a:spcBef>
              <a:spcAft>
                <a:spcPts val="0"/>
              </a:spcAft>
              <a:buClrTx/>
              <a:buSzTx/>
              <a:buNone/>
              <a:tabLst>
                <a:tab pos="457200" algn="l"/>
              </a:tabLst>
              <a:defRPr/>
            </a:pPr>
            <a:endParaRPr lang="en-US" sz="2410" b="1" dirty="0">
              <a:solidFill>
                <a:srgbClr val="000000"/>
              </a:solidFill>
              <a:latin typeface="Georgia" panose="02040502050405020303" pitchFamily="18" charset="0"/>
            </a:endParaRPr>
          </a:p>
        </p:txBody>
      </p:sp>
      <p:sp>
        <p:nvSpPr>
          <p:cNvPr id="5" name="TextBox 4"/>
          <p:cNvSpPr txBox="1"/>
          <p:nvPr/>
        </p:nvSpPr>
        <p:spPr>
          <a:xfrm>
            <a:off x="1727200" y="1659114"/>
            <a:ext cx="5745163" cy="666849"/>
          </a:xfrm>
          <a:prstGeom prst="rect">
            <a:avLst/>
          </a:prstGeom>
          <a:noFill/>
        </p:spPr>
        <p:txBody>
          <a:bodyPr vert="horz" wrap="none" lIns="0" tIns="0" rIns="0" bIns="0" rtlCol="0">
            <a:spAutoFit/>
          </a:bodyPr>
          <a:lstStyle/>
          <a:p>
            <a:pPr>
              <a:lnSpc>
                <a:spcPts val="2700"/>
              </a:lnSpc>
            </a:pPr>
            <a:r>
              <a:rPr lang="en-US" sz="2412" dirty="0" smtClean="0">
                <a:solidFill>
                  <a:srgbClr val="000000"/>
                </a:solidFill>
                <a:latin typeface="Georgia" panose="02040502050405020303" pitchFamily="18" charset="0"/>
              </a:rPr>
              <a:t>Communication Survey of Georgia Voters </a:t>
            </a:r>
          </a:p>
          <a:p>
            <a:pPr>
              <a:lnSpc>
                <a:spcPts val="2700"/>
              </a:lnSpc>
            </a:pPr>
            <a:endParaRPr lang="en-US" dirty="0"/>
          </a:p>
        </p:txBody>
      </p:sp>
      <p:sp>
        <p:nvSpPr>
          <p:cNvPr id="6" name="TextBox 5"/>
          <p:cNvSpPr txBox="1"/>
          <p:nvPr/>
        </p:nvSpPr>
        <p:spPr>
          <a:xfrm>
            <a:off x="1270000" y="2309695"/>
            <a:ext cx="7062831" cy="666849"/>
          </a:xfrm>
          <a:prstGeom prst="rect">
            <a:avLst/>
          </a:prstGeom>
          <a:noFill/>
        </p:spPr>
        <p:txBody>
          <a:bodyPr vert="horz" wrap="none" lIns="0" tIns="0" rIns="0" bIns="0" rtlCol="0">
            <a:spAutoFit/>
          </a:bodyPr>
          <a:lstStyle/>
          <a:p>
            <a:pPr>
              <a:lnSpc>
                <a:spcPts val="2700"/>
              </a:lnSpc>
            </a:pPr>
            <a:r>
              <a:rPr lang="en-US" sz="2410" b="1" dirty="0" smtClean="0">
                <a:solidFill>
                  <a:srgbClr val="000000"/>
                </a:solidFill>
                <a:latin typeface="Georgia" panose="02040502050405020303" pitchFamily="18" charset="0"/>
              </a:rPr>
              <a:t>2. Pari-Mutuel Wagering (Similar to Bingo): </a:t>
            </a:r>
          </a:p>
          <a:p>
            <a:pPr>
              <a:lnSpc>
                <a:spcPts val="2700"/>
              </a:lnSpc>
            </a:pPr>
            <a:endParaRPr lang="en-US" dirty="0"/>
          </a:p>
        </p:txBody>
      </p:sp>
      <p:sp>
        <p:nvSpPr>
          <p:cNvPr id="7" name="TextBox 6"/>
          <p:cNvSpPr txBox="1"/>
          <p:nvPr/>
        </p:nvSpPr>
        <p:spPr>
          <a:xfrm>
            <a:off x="1727200" y="2827514"/>
            <a:ext cx="7056419" cy="1038746"/>
          </a:xfrm>
          <a:prstGeom prst="rect">
            <a:avLst/>
          </a:prstGeom>
          <a:noFill/>
        </p:spPr>
        <p:txBody>
          <a:bodyPr vert="horz" wrap="none" lIns="0" tIns="0" rIns="0" bIns="0" rtlCol="0">
            <a:spAutoFit/>
          </a:bodyPr>
          <a:lstStyle/>
          <a:p>
            <a:pPr>
              <a:lnSpc>
                <a:spcPts val="2700"/>
              </a:lnSpc>
            </a:pPr>
            <a:r>
              <a:rPr lang="en-US" sz="2410" dirty="0" smtClean="0">
                <a:solidFill>
                  <a:srgbClr val="000000"/>
                </a:solidFill>
                <a:latin typeface="Georgia" panose="02040502050405020303" pitchFamily="18" charset="0"/>
              </a:rPr>
              <a:t>Self-sufficient Without  Casino or Alternate Gaming</a:t>
            </a:r>
          </a:p>
          <a:p>
            <a:pPr>
              <a:lnSpc>
                <a:spcPts val="2700"/>
              </a:lnSpc>
            </a:pPr>
            <a:endParaRPr lang="en-US" sz="2410" dirty="0" smtClean="0">
              <a:solidFill>
                <a:srgbClr val="000000"/>
              </a:solidFill>
              <a:latin typeface="Georgia" panose="02040502050405020303" pitchFamily="18" charset="0"/>
            </a:endParaRPr>
          </a:p>
          <a:p>
            <a:pPr>
              <a:lnSpc>
                <a:spcPts val="2700"/>
              </a:lnSpc>
            </a:pPr>
            <a:endParaRPr lang="en-US" dirty="0"/>
          </a:p>
        </p:txBody>
      </p:sp>
      <p:sp>
        <p:nvSpPr>
          <p:cNvPr id="8" name="TextBox 7"/>
          <p:cNvSpPr txBox="1"/>
          <p:nvPr/>
        </p:nvSpPr>
        <p:spPr>
          <a:xfrm>
            <a:off x="1270000" y="3360130"/>
            <a:ext cx="7053213" cy="2257028"/>
          </a:xfrm>
          <a:prstGeom prst="rect">
            <a:avLst/>
          </a:prstGeom>
          <a:noFill/>
        </p:spPr>
        <p:txBody>
          <a:bodyPr vert="horz" wrap="none" lIns="0" tIns="0" rIns="0" bIns="0" rtlCol="0">
            <a:spAutoFit/>
          </a:bodyPr>
          <a:lstStyle/>
          <a:p>
            <a:pPr marL="0" marR="0" lvl="0" defTabSz="914400" eaLnBrk="1" fontAlgn="auto" latinLnBrk="0" hangingPunct="1">
              <a:lnSpc>
                <a:spcPts val="4400"/>
              </a:lnSpc>
              <a:spcBef>
                <a:spcPts val="0"/>
              </a:spcBef>
              <a:spcAft>
                <a:spcPts val="0"/>
              </a:spcAft>
              <a:buClrTx/>
              <a:buSzTx/>
              <a:buNone/>
              <a:tabLst>
                <a:tab pos="457200" algn="l"/>
              </a:tabLst>
              <a:defRPr/>
            </a:pPr>
            <a:r>
              <a:rPr lang="en-US" sz="2410" b="1" dirty="0" smtClean="0">
                <a:solidFill>
                  <a:srgbClr val="000000"/>
                </a:solidFill>
                <a:latin typeface="Georgia" panose="02040502050405020303" pitchFamily="18" charset="0"/>
              </a:rPr>
              <a:t>3. Today’s Racing Model:   </a:t>
            </a:r>
            <a:r>
              <a:rPr lang="en-US" sz="2410" dirty="0" smtClean="0">
                <a:solidFill>
                  <a:srgbClr val="000000"/>
                </a:solidFill>
                <a:latin typeface="Georgia" panose="02040502050405020303" pitchFamily="18" charset="0"/>
              </a:rPr>
              <a:t>Out-of</a:t>
            </a:r>
            <a:r>
              <a:rPr lang="en-US" sz="2410" dirty="0">
                <a:solidFill>
                  <a:srgbClr val="000000"/>
                </a:solidFill>
                <a:latin typeface="Georgia" panose="02040502050405020303" pitchFamily="18" charset="0"/>
              </a:rPr>
              <a:t>-</a:t>
            </a:r>
            <a:r>
              <a:rPr lang="en-US" sz="2410" dirty="0" smtClean="0">
                <a:solidFill>
                  <a:srgbClr val="000000"/>
                </a:solidFill>
                <a:latin typeface="Georgia" panose="02040502050405020303" pitchFamily="18" charset="0"/>
              </a:rPr>
              <a:t>state Internet</a:t>
            </a:r>
          </a:p>
          <a:p>
            <a:pPr marL="0" marR="0" lvl="0" defTabSz="914400" eaLnBrk="1" fontAlgn="auto" latinLnBrk="0" hangingPunct="1">
              <a:lnSpc>
                <a:spcPts val="4400"/>
              </a:lnSpc>
              <a:spcBef>
                <a:spcPts val="0"/>
              </a:spcBef>
              <a:spcAft>
                <a:spcPts val="0"/>
              </a:spcAft>
              <a:buClrTx/>
              <a:buSzTx/>
              <a:buNone/>
              <a:tabLst>
                <a:tab pos="457200" algn="l"/>
              </a:tabLst>
              <a:defRPr/>
            </a:pPr>
            <a:r>
              <a:rPr lang="en-US" sz="2410" dirty="0" smtClean="0">
                <a:solidFill>
                  <a:srgbClr val="000000"/>
                </a:solidFill>
                <a:latin typeface="Georgia" panose="02040502050405020303" pitchFamily="18" charset="0"/>
              </a:rPr>
              <a:t> 	wagering accounts for 87% of Monies Wagered, </a:t>
            </a:r>
          </a:p>
          <a:p>
            <a:pPr marL="0" marR="0" lvl="0" defTabSz="914400" eaLnBrk="1" fontAlgn="auto" latinLnBrk="0" hangingPunct="1">
              <a:lnSpc>
                <a:spcPts val="4400"/>
              </a:lnSpc>
              <a:spcBef>
                <a:spcPts val="0"/>
              </a:spcBef>
              <a:spcAft>
                <a:spcPts val="0"/>
              </a:spcAft>
              <a:buClrTx/>
              <a:buSzTx/>
              <a:buNone/>
              <a:tabLst>
                <a:tab pos="457200" algn="l"/>
              </a:tabLst>
              <a:defRPr/>
            </a:pPr>
            <a:r>
              <a:rPr lang="en-US" sz="2410" dirty="0">
                <a:solidFill>
                  <a:srgbClr val="000000"/>
                </a:solidFill>
                <a:latin typeface="Georgia" panose="02040502050405020303" pitchFamily="18" charset="0"/>
              </a:rPr>
              <a:t>	</a:t>
            </a:r>
            <a:r>
              <a:rPr lang="en-US" sz="2410" dirty="0" smtClean="0">
                <a:solidFill>
                  <a:srgbClr val="000000"/>
                </a:solidFill>
                <a:latin typeface="Georgia" panose="02040502050405020303" pitchFamily="18" charset="0"/>
              </a:rPr>
              <a:t>with 6% on Track and 7%  in State </a:t>
            </a:r>
          </a:p>
          <a:p>
            <a:pPr marL="0" marR="0" lvl="0" indent="0" defTabSz="914400" eaLnBrk="1" fontAlgn="auto" latinLnBrk="0" hangingPunct="1">
              <a:lnSpc>
                <a:spcPts val="4400"/>
              </a:lnSpc>
              <a:spcBef>
                <a:spcPts val="0"/>
              </a:spcBef>
              <a:spcAft>
                <a:spcPts val="0"/>
              </a:spcAft>
              <a:buClrTx/>
              <a:buSzTx/>
              <a:buNone/>
              <a:tabLst>
                <a:tab pos="457200" algn="l"/>
              </a:tabLst>
              <a:defRPr/>
            </a:pPr>
            <a:endParaRPr lang="en-US" sz="2410" dirty="0">
              <a:solidFill>
                <a:srgbClr val="000000"/>
              </a:solidFill>
              <a:latin typeface="Georgia" panose="02040502050405020303" pitchFamily="18" charset="0"/>
            </a:endParaRPr>
          </a:p>
        </p:txBody>
      </p:sp>
    </p:spTree>
    <p:extLst>
      <p:ext uri="{BB962C8B-B14F-4D97-AF65-F5344CB8AC3E}">
        <p14:creationId xmlns:p14="http://schemas.microsoft.com/office/powerpoint/2010/main" val="523481044"/>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447800" y="381000"/>
            <a:ext cx="5240217" cy="779059"/>
          </a:xfrm>
          <a:prstGeom prst="rect">
            <a:avLst/>
          </a:prstGeom>
          <a:noFill/>
        </p:spPr>
        <p:txBody>
          <a:bodyPr vert="horz" wrap="none" lIns="0" tIns="0" rIns="0" bIns="0" rtlCol="0">
            <a:spAutoFit/>
          </a:bodyPr>
          <a:lstStyle/>
          <a:p>
            <a:pPr>
              <a:lnSpc>
                <a:spcPts val="3200"/>
              </a:lnSpc>
            </a:pPr>
            <a:r>
              <a:rPr lang="en-US" sz="2806" b="1" dirty="0" smtClean="0">
                <a:solidFill>
                  <a:srgbClr val="174617"/>
                </a:solidFill>
                <a:latin typeface="Georgia" panose="02040502050405020303" pitchFamily="18" charset="0"/>
              </a:rPr>
              <a:t>Did You Know? (continued) </a:t>
            </a:r>
          </a:p>
          <a:p>
            <a:pPr>
              <a:lnSpc>
                <a:spcPts val="3200"/>
              </a:lnSpc>
            </a:pPr>
            <a:endParaRPr lang="en-US" dirty="0"/>
          </a:p>
        </p:txBody>
      </p:sp>
      <p:sp>
        <p:nvSpPr>
          <p:cNvPr id="4" name="TextBox 3"/>
          <p:cNvSpPr txBox="1"/>
          <p:nvPr/>
        </p:nvSpPr>
        <p:spPr>
          <a:xfrm>
            <a:off x="1270000" y="1155700"/>
            <a:ext cx="7136569" cy="1094274"/>
          </a:xfrm>
          <a:prstGeom prst="rect">
            <a:avLst/>
          </a:prstGeom>
          <a:noFill/>
        </p:spPr>
        <p:txBody>
          <a:bodyPr vert="horz" wrap="none" lIns="0" tIns="0" rIns="0" bIns="0" rtlCol="0">
            <a:spAutoFit/>
          </a:bodyPr>
          <a:lstStyle/>
          <a:p>
            <a:pPr marL="0" marR="0" lvl="0" defTabSz="914400" eaLnBrk="1" fontAlgn="auto" latinLnBrk="0" hangingPunct="1">
              <a:lnSpc>
                <a:spcPts val="2900"/>
              </a:lnSpc>
              <a:spcBef>
                <a:spcPts val="0"/>
              </a:spcBef>
              <a:spcAft>
                <a:spcPts val="0"/>
              </a:spcAft>
              <a:buClrTx/>
              <a:buSzTx/>
              <a:buNone/>
              <a:tabLst>
                <a:tab pos="457200" algn="l"/>
              </a:tabLst>
              <a:defRPr/>
            </a:pPr>
            <a:r>
              <a:rPr lang="en-US" sz="2410" b="1" dirty="0" smtClean="0">
                <a:solidFill>
                  <a:srgbClr val="000000"/>
                </a:solidFill>
                <a:latin typeface="Georgia" panose="02040502050405020303" pitchFamily="18" charset="0"/>
              </a:rPr>
              <a:t>5. Regional Advantage:  </a:t>
            </a:r>
            <a:r>
              <a:rPr lang="en-US" sz="2410" dirty="0" smtClean="0">
                <a:solidFill>
                  <a:srgbClr val="000000"/>
                </a:solidFill>
                <a:latin typeface="Georgia" panose="02040502050405020303" pitchFamily="18" charset="0"/>
              </a:rPr>
              <a:t>Georgia Offers the Ideal </a:t>
            </a:r>
            <a:br>
              <a:rPr lang="en-US" sz="2410" dirty="0" smtClean="0">
                <a:solidFill>
                  <a:srgbClr val="000000"/>
                </a:solidFill>
                <a:latin typeface="Georgia" panose="02040502050405020303" pitchFamily="18" charset="0"/>
              </a:rPr>
            </a:br>
            <a:r>
              <a:rPr lang="en-US" sz="2410" dirty="0" smtClean="0">
                <a:solidFill>
                  <a:srgbClr val="000000"/>
                </a:solidFill>
                <a:latin typeface="Georgia" panose="02040502050405020303" pitchFamily="18" charset="0"/>
              </a:rPr>
              <a:t>	Location for the Sport of Horse Racing </a:t>
            </a:r>
          </a:p>
          <a:p>
            <a:pPr marL="0" marR="0" lvl="0" indent="0" defTabSz="914400" eaLnBrk="1" fontAlgn="auto" latinLnBrk="0" hangingPunct="1">
              <a:lnSpc>
                <a:spcPts val="2900"/>
              </a:lnSpc>
              <a:spcBef>
                <a:spcPts val="0"/>
              </a:spcBef>
              <a:spcAft>
                <a:spcPts val="0"/>
              </a:spcAft>
              <a:buClrTx/>
              <a:buSzTx/>
              <a:buNone/>
              <a:tabLst>
                <a:tab pos="457200" algn="l"/>
              </a:tabLst>
              <a:defRPr/>
            </a:pPr>
            <a:endParaRPr lang="en-US" sz="2410" dirty="0">
              <a:solidFill>
                <a:srgbClr val="000000"/>
              </a:solidFill>
              <a:latin typeface="Georgia" panose="02040502050405020303" pitchFamily="18" charset="0"/>
            </a:endParaRPr>
          </a:p>
        </p:txBody>
      </p:sp>
      <p:sp>
        <p:nvSpPr>
          <p:cNvPr id="5" name="TextBox 4"/>
          <p:cNvSpPr txBox="1"/>
          <p:nvPr/>
        </p:nvSpPr>
        <p:spPr>
          <a:xfrm>
            <a:off x="1270000" y="2122605"/>
            <a:ext cx="6545061" cy="692497"/>
          </a:xfrm>
          <a:prstGeom prst="rect">
            <a:avLst/>
          </a:prstGeom>
          <a:noFill/>
        </p:spPr>
        <p:txBody>
          <a:bodyPr vert="horz" wrap="none" lIns="0" tIns="0" rIns="0" bIns="0" rtlCol="0">
            <a:spAutoFit/>
          </a:bodyPr>
          <a:lstStyle/>
          <a:p>
            <a:pPr>
              <a:lnSpc>
                <a:spcPts val="2700"/>
              </a:lnSpc>
            </a:pPr>
            <a:r>
              <a:rPr lang="en-US" sz="2410" b="1" dirty="0" smtClean="0">
                <a:solidFill>
                  <a:srgbClr val="000000"/>
                </a:solidFill>
                <a:latin typeface="Georgia" panose="02040502050405020303" pitchFamily="18" charset="0"/>
              </a:rPr>
              <a:t>6. Established Equine Industry:  </a:t>
            </a:r>
            <a:r>
              <a:rPr lang="en-US" sz="2410" dirty="0" smtClean="0">
                <a:solidFill>
                  <a:srgbClr val="000000"/>
                </a:solidFill>
                <a:latin typeface="Georgia" panose="02040502050405020303" pitchFamily="18" charset="0"/>
              </a:rPr>
              <a:t>Existing </a:t>
            </a:r>
          </a:p>
          <a:p>
            <a:pPr>
              <a:lnSpc>
                <a:spcPts val="2700"/>
              </a:lnSpc>
            </a:pPr>
            <a:endParaRPr lang="en-US" sz="2410" b="1" dirty="0">
              <a:solidFill>
                <a:srgbClr val="000000"/>
              </a:solidFill>
              <a:latin typeface="Georgia" panose="02040502050405020303" pitchFamily="18" charset="0"/>
            </a:endParaRPr>
          </a:p>
        </p:txBody>
      </p:sp>
      <p:sp>
        <p:nvSpPr>
          <p:cNvPr id="6" name="TextBox 5"/>
          <p:cNvSpPr txBox="1"/>
          <p:nvPr/>
        </p:nvSpPr>
        <p:spPr>
          <a:xfrm>
            <a:off x="1727200" y="2490905"/>
            <a:ext cx="6905393" cy="692497"/>
          </a:xfrm>
          <a:prstGeom prst="rect">
            <a:avLst/>
          </a:prstGeom>
          <a:noFill/>
        </p:spPr>
        <p:txBody>
          <a:bodyPr vert="horz" wrap="square" lIns="0" tIns="0" rIns="0" bIns="0" rtlCol="0">
            <a:spAutoFit/>
          </a:bodyPr>
          <a:lstStyle/>
          <a:p>
            <a:pPr>
              <a:lnSpc>
                <a:spcPts val="2700"/>
              </a:lnSpc>
            </a:pPr>
            <a:r>
              <a:rPr lang="en-US" sz="2412" dirty="0" smtClean="0">
                <a:solidFill>
                  <a:srgbClr val="000000"/>
                </a:solidFill>
                <a:latin typeface="Georgia" panose="02040502050405020303" pitchFamily="18" charset="0"/>
              </a:rPr>
              <a:t>180,000 Horse Population </a:t>
            </a:r>
            <a:r>
              <a:rPr lang="en-US" sz="2410" dirty="0">
                <a:solidFill>
                  <a:srgbClr val="000000"/>
                </a:solidFill>
                <a:latin typeface="Georgia" panose="02040502050405020303" pitchFamily="18" charset="0"/>
              </a:rPr>
              <a:t>and Demographics</a:t>
            </a:r>
            <a:r>
              <a:rPr lang="en-US" sz="2412" dirty="0" smtClean="0">
                <a:solidFill>
                  <a:srgbClr val="000000"/>
                </a:solidFill>
                <a:latin typeface="Georgia" panose="02040502050405020303" pitchFamily="18" charset="0"/>
              </a:rPr>
              <a:t> </a:t>
            </a:r>
          </a:p>
          <a:p>
            <a:pPr>
              <a:lnSpc>
                <a:spcPts val="2700"/>
              </a:lnSpc>
            </a:pPr>
            <a:endParaRPr lang="en-US" dirty="0"/>
          </a:p>
        </p:txBody>
      </p:sp>
      <p:sp>
        <p:nvSpPr>
          <p:cNvPr id="7" name="TextBox 6"/>
          <p:cNvSpPr txBox="1"/>
          <p:nvPr/>
        </p:nvSpPr>
        <p:spPr>
          <a:xfrm>
            <a:off x="1727200" y="2852659"/>
            <a:ext cx="5161669" cy="1115690"/>
          </a:xfrm>
          <a:prstGeom prst="rect">
            <a:avLst/>
          </a:prstGeom>
          <a:noFill/>
        </p:spPr>
        <p:txBody>
          <a:bodyPr vert="horz" wrap="none" lIns="0" tIns="0" rIns="0" bIns="0" rtlCol="0">
            <a:spAutoFit/>
          </a:bodyPr>
          <a:lstStyle/>
          <a:p>
            <a:pPr>
              <a:lnSpc>
                <a:spcPts val="2900"/>
              </a:lnSpc>
            </a:pPr>
            <a:r>
              <a:rPr lang="en-US" sz="2410" dirty="0">
                <a:solidFill>
                  <a:srgbClr val="000000"/>
                </a:solidFill>
                <a:latin typeface="Georgia" panose="02040502050405020303" pitchFamily="18" charset="0"/>
              </a:rPr>
              <a:t>Provide Solid Foundation for Success </a:t>
            </a:r>
            <a:r>
              <a:rPr lang="en-US" sz="2410" dirty="0" smtClean="0">
                <a:solidFill>
                  <a:srgbClr val="000000"/>
                </a:solidFill>
                <a:latin typeface="Georgia" panose="02040502050405020303" pitchFamily="18" charset="0"/>
              </a:rPr>
              <a:t/>
            </a:r>
            <a:br>
              <a:rPr lang="en-US" sz="2410" dirty="0" smtClean="0">
                <a:solidFill>
                  <a:srgbClr val="000000"/>
                </a:solidFill>
                <a:latin typeface="Georgia" panose="02040502050405020303" pitchFamily="18" charset="0"/>
              </a:rPr>
            </a:br>
            <a:endParaRPr lang="en-US" sz="2410" dirty="0" smtClean="0">
              <a:solidFill>
                <a:srgbClr val="000000"/>
              </a:solidFill>
              <a:latin typeface="Georgia" panose="02040502050405020303" pitchFamily="18" charset="0"/>
            </a:endParaRPr>
          </a:p>
          <a:p>
            <a:pPr>
              <a:lnSpc>
                <a:spcPts val="2900"/>
              </a:lnSpc>
            </a:pPr>
            <a:endParaRPr lang="en-US" sz="2410" dirty="0">
              <a:solidFill>
                <a:srgbClr val="000000"/>
              </a:solidFill>
              <a:latin typeface="Georgia" panose="02040502050405020303" pitchFamily="18" charset="0"/>
            </a:endParaRPr>
          </a:p>
        </p:txBody>
      </p:sp>
      <p:sp>
        <p:nvSpPr>
          <p:cNvPr id="8" name="TextBox 7"/>
          <p:cNvSpPr txBox="1"/>
          <p:nvPr/>
        </p:nvSpPr>
        <p:spPr>
          <a:xfrm>
            <a:off x="1270000" y="3505200"/>
            <a:ext cx="7362593" cy="1094274"/>
          </a:xfrm>
          <a:prstGeom prst="rect">
            <a:avLst/>
          </a:prstGeom>
          <a:noFill/>
        </p:spPr>
        <p:txBody>
          <a:bodyPr vert="horz" wrap="none" lIns="0" tIns="0" rIns="0" bIns="0" rtlCol="0">
            <a:spAutoFit/>
          </a:bodyPr>
          <a:lstStyle/>
          <a:p>
            <a:pPr marL="0" marR="0" lvl="0" defTabSz="914400" eaLnBrk="1" fontAlgn="auto" latinLnBrk="0" hangingPunct="1">
              <a:lnSpc>
                <a:spcPts val="2900"/>
              </a:lnSpc>
              <a:spcBef>
                <a:spcPts val="0"/>
              </a:spcBef>
              <a:spcAft>
                <a:spcPts val="0"/>
              </a:spcAft>
              <a:buClrTx/>
              <a:buSzTx/>
              <a:buNone/>
              <a:tabLst>
                <a:tab pos="457200" algn="l"/>
              </a:tabLst>
              <a:defRPr/>
            </a:pPr>
            <a:r>
              <a:rPr lang="en-US" sz="2410" b="1" dirty="0" smtClean="0">
                <a:solidFill>
                  <a:srgbClr val="000000"/>
                </a:solidFill>
                <a:latin typeface="Georgia" panose="02040502050405020303" pitchFamily="18" charset="0"/>
              </a:rPr>
              <a:t>7.  Partnerships:  </a:t>
            </a:r>
            <a:r>
              <a:rPr lang="en-US" sz="2410" dirty="0" smtClean="0">
                <a:solidFill>
                  <a:srgbClr val="000000"/>
                </a:solidFill>
                <a:latin typeface="Georgia" panose="02040502050405020303" pitchFamily="18" charset="0"/>
              </a:rPr>
              <a:t>Racetrack Chaplaincy of America </a:t>
            </a:r>
            <a:r>
              <a:rPr lang="en-US" sz="2412" dirty="0" smtClean="0">
                <a:solidFill>
                  <a:srgbClr val="000000"/>
                </a:solidFill>
                <a:latin typeface="Georgia" panose="02040502050405020303" pitchFamily="18" charset="0"/>
              </a:rPr>
              <a:t/>
            </a:r>
            <a:br>
              <a:rPr lang="en-US" sz="2412" dirty="0" smtClean="0">
                <a:solidFill>
                  <a:srgbClr val="000000"/>
                </a:solidFill>
                <a:latin typeface="Georgia" panose="02040502050405020303" pitchFamily="18" charset="0"/>
              </a:rPr>
            </a:br>
            <a:r>
              <a:rPr lang="en-US" sz="2412" dirty="0" smtClean="0">
                <a:solidFill>
                  <a:srgbClr val="000000"/>
                </a:solidFill>
                <a:latin typeface="Georgia" panose="02040502050405020303" pitchFamily="18" charset="0"/>
              </a:rPr>
              <a:t>	&amp; Old Friends Thoroughbred  Aftercare </a:t>
            </a:r>
          </a:p>
          <a:p>
            <a:pPr marL="0" marR="0" lvl="0" indent="0" defTabSz="914400" eaLnBrk="1" fontAlgn="auto" latinLnBrk="0" hangingPunct="1">
              <a:lnSpc>
                <a:spcPts val="2900"/>
              </a:lnSpc>
              <a:spcBef>
                <a:spcPts val="0"/>
              </a:spcBef>
              <a:spcAft>
                <a:spcPts val="0"/>
              </a:spcAft>
              <a:buClrTx/>
              <a:buSzTx/>
              <a:buNone/>
              <a:tabLst>
                <a:tab pos="457200" algn="l"/>
              </a:tabLst>
              <a:defRPr/>
            </a:pPr>
            <a:endParaRPr lang="en-US" sz="2410" dirty="0">
              <a:solidFill>
                <a:srgbClr val="000000"/>
              </a:solidFill>
              <a:latin typeface="Georgia" panose="02040502050405020303" pitchFamily="18" charset="0"/>
            </a:endParaRPr>
          </a:p>
        </p:txBody>
      </p:sp>
    </p:spTree>
    <p:extLst>
      <p:ext uri="{BB962C8B-B14F-4D97-AF65-F5344CB8AC3E}">
        <p14:creationId xmlns:p14="http://schemas.microsoft.com/office/powerpoint/2010/main" val="529018324"/>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2362200" y="431800"/>
            <a:ext cx="5927905" cy="779059"/>
          </a:xfrm>
          <a:prstGeom prst="rect">
            <a:avLst/>
          </a:prstGeom>
          <a:noFill/>
        </p:spPr>
        <p:txBody>
          <a:bodyPr vert="horz" wrap="none" lIns="0" tIns="0" rIns="0" bIns="0" rtlCol="0">
            <a:spAutoFit/>
          </a:bodyPr>
          <a:lstStyle/>
          <a:p>
            <a:pPr>
              <a:lnSpc>
                <a:spcPts val="3200"/>
              </a:lnSpc>
            </a:pPr>
            <a:r>
              <a:rPr lang="en-US" sz="2806" b="1" dirty="0" smtClean="0">
                <a:solidFill>
                  <a:srgbClr val="174617"/>
                </a:solidFill>
                <a:latin typeface="Georgia" panose="02040502050405020303" pitchFamily="18" charset="0"/>
              </a:rPr>
              <a:t>Building Strategic Partnerships </a:t>
            </a:r>
          </a:p>
          <a:p>
            <a:pPr>
              <a:lnSpc>
                <a:spcPts val="3200"/>
              </a:lnSpc>
            </a:pPr>
            <a:endParaRPr lang="en-US" dirty="0"/>
          </a:p>
        </p:txBody>
      </p:sp>
      <p:sp>
        <p:nvSpPr>
          <p:cNvPr id="4" name="TextBox 3"/>
          <p:cNvSpPr txBox="1"/>
          <p:nvPr/>
        </p:nvSpPr>
        <p:spPr>
          <a:xfrm>
            <a:off x="1447800" y="1054100"/>
            <a:ext cx="7583807" cy="1077218"/>
          </a:xfrm>
          <a:prstGeom prst="rect">
            <a:avLst/>
          </a:prstGeom>
          <a:noFill/>
        </p:spPr>
        <p:txBody>
          <a:bodyPr vert="horz" wrap="none" lIns="0" tIns="0" rIns="0" bIns="0" rtlCol="0">
            <a:spAutoFit/>
          </a:bodyPr>
          <a:lstStyle/>
          <a:p>
            <a:pPr marL="0" marR="0" lvl="0" defTabSz="914400" eaLnBrk="1" fontAlgn="auto" latinLnBrk="0" hangingPunct="1">
              <a:lnSpc>
                <a:spcPts val="2100"/>
              </a:lnSpc>
              <a:spcBef>
                <a:spcPts val="0"/>
              </a:spcBef>
              <a:spcAft>
                <a:spcPts val="0"/>
              </a:spcAft>
              <a:buClrTx/>
              <a:buSzTx/>
              <a:buNone/>
              <a:tabLst>
                <a:tab pos="3429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GHRC has partnered with </a:t>
            </a:r>
            <a: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Race Track Chaplaincy of America </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and </a:t>
            </a:r>
            <a: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r>
            <a:b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Old Friends Thoroughbred Retirement Center</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to help bring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racing to Georgia </a:t>
            </a:r>
          </a:p>
          <a:p>
            <a:pPr marL="0" marR="0" lvl="0" defTabSz="914400" eaLnBrk="1" fontAlgn="auto" latinLnBrk="0" hangingPunct="1">
              <a:lnSpc>
                <a:spcPts val="2100"/>
              </a:lnSpc>
              <a:spcBef>
                <a:spcPts val="0"/>
              </a:spcBef>
              <a:spcAft>
                <a:spcPts val="0"/>
              </a:spcAft>
              <a:buClrTx/>
              <a:buSzTx/>
              <a:buNone/>
              <a:tabLst>
                <a:tab pos="342900" algn="l"/>
              </a:tabLst>
              <a:defRPr/>
            </a:pPr>
            <a:endParaRPr lang="en-US" sz="1810" dirty="0">
              <a:solidFill>
                <a:srgbClr val="000000"/>
              </a:solidFill>
              <a:latin typeface="Georgia" panose="02040502050405020303" pitchFamily="18" charset="0"/>
            </a:endParaRPr>
          </a:p>
        </p:txBody>
      </p:sp>
      <p:sp>
        <p:nvSpPr>
          <p:cNvPr id="5" name="TextBox 4"/>
          <p:cNvSpPr txBox="1"/>
          <p:nvPr/>
        </p:nvSpPr>
        <p:spPr>
          <a:xfrm>
            <a:off x="1447800" y="1930400"/>
            <a:ext cx="7662354" cy="829586"/>
          </a:xfrm>
          <a:prstGeom prst="rect">
            <a:avLst/>
          </a:prstGeom>
          <a:noFill/>
        </p:spPr>
        <p:txBody>
          <a:bodyPr vert="horz" wrap="none" lIns="0" tIns="0" rIns="0" bIns="0" rtlCol="0">
            <a:spAutoFit/>
          </a:bodyPr>
          <a:lstStyle/>
          <a:p>
            <a:pPr marL="0" marR="0" lvl="0" defTabSz="914400" eaLnBrk="1" fontAlgn="auto" latinLnBrk="0" hangingPunct="1">
              <a:lnSpc>
                <a:spcPts val="2200"/>
              </a:lnSpc>
              <a:spcBef>
                <a:spcPts val="0"/>
              </a:spcBef>
              <a:spcAft>
                <a:spcPts val="0"/>
              </a:spcAft>
              <a:buClrTx/>
              <a:buSzTx/>
              <a:buNone/>
              <a:tabLst>
                <a:tab pos="3429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The mission of RTCA is to minister to the spiritual, emotional, physical, </a:t>
            </a:r>
            <a:r>
              <a:rPr lang="en-US" sz="1812"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r>
            <a:br>
              <a:rPr lang="en-US" sz="1812"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2"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social and educational needs of people involved in all aspects of the </a:t>
            </a:r>
          </a:p>
          <a:p>
            <a:pPr marL="0" marR="0" lvl="0" indent="0" defTabSz="914400" eaLnBrk="1" fontAlgn="auto" latinLnBrk="0" hangingPunct="1">
              <a:lnSpc>
                <a:spcPts val="2200"/>
              </a:lnSpc>
              <a:spcBef>
                <a:spcPts val="0"/>
              </a:spcBef>
              <a:spcAft>
                <a:spcPts val="0"/>
              </a:spcAft>
              <a:buClrTx/>
              <a:buSzTx/>
              <a:buNone/>
              <a:tabLst>
                <a:tab pos="342900" algn="l"/>
              </a:tabLst>
              <a:defRPr/>
            </a:pPr>
            <a:endParaRPr lang="en-US" sz="1810" dirty="0">
              <a:solidFill>
                <a:srgbClr val="000000"/>
              </a:solidFill>
              <a:latin typeface="Georgia" panose="02040502050405020303" pitchFamily="18" charset="0"/>
            </a:endParaRPr>
          </a:p>
        </p:txBody>
      </p:sp>
      <p:sp>
        <p:nvSpPr>
          <p:cNvPr id="6" name="TextBox 5"/>
          <p:cNvSpPr txBox="1"/>
          <p:nvPr/>
        </p:nvSpPr>
        <p:spPr>
          <a:xfrm>
            <a:off x="1790700" y="2489200"/>
            <a:ext cx="2237792" cy="538609"/>
          </a:xfrm>
          <a:prstGeom prst="rect">
            <a:avLst/>
          </a:prstGeom>
          <a:noFill/>
        </p:spPr>
        <p:txBody>
          <a:bodyPr vert="horz" wrap="none" lIns="0" tIns="0" rIns="0" bIns="0" rtlCol="0">
            <a:spAutoFit/>
          </a:bodyPr>
          <a:lstStyle/>
          <a:p>
            <a:pPr>
              <a:lnSpc>
                <a:spcPts val="2100"/>
              </a:lnSpc>
            </a:pPr>
            <a:r>
              <a:rPr lang="en-US" sz="1810" dirty="0" smtClean="0">
                <a:solidFill>
                  <a:srgbClr val="000000"/>
                </a:solidFill>
                <a:latin typeface="Georgia" panose="02040502050405020303" pitchFamily="18" charset="0"/>
              </a:rPr>
              <a:t>horse racing industry </a:t>
            </a:r>
          </a:p>
          <a:p>
            <a:pPr>
              <a:lnSpc>
                <a:spcPts val="2100"/>
              </a:lnSpc>
            </a:pPr>
            <a:endParaRPr lang="en-US" dirty="0"/>
          </a:p>
        </p:txBody>
      </p:sp>
      <p:sp>
        <p:nvSpPr>
          <p:cNvPr id="7" name="TextBox 6"/>
          <p:cNvSpPr txBox="1"/>
          <p:nvPr/>
        </p:nvSpPr>
        <p:spPr>
          <a:xfrm>
            <a:off x="1447800" y="2806700"/>
            <a:ext cx="7556556" cy="1346522"/>
          </a:xfrm>
          <a:prstGeom prst="rect">
            <a:avLst/>
          </a:prstGeom>
          <a:noFill/>
        </p:spPr>
        <p:txBody>
          <a:bodyPr vert="horz" wrap="none" lIns="0" tIns="0" rIns="0" bIns="0" rtlCol="0">
            <a:spAutoFit/>
          </a:bodyPr>
          <a:lstStyle/>
          <a:p>
            <a:pPr marL="0" marR="0" lvl="0" defTabSz="914400" eaLnBrk="1" fontAlgn="auto" latinLnBrk="0" hangingPunct="1">
              <a:lnSpc>
                <a:spcPts val="2100"/>
              </a:lnSpc>
              <a:spcBef>
                <a:spcPts val="0"/>
              </a:spcBef>
              <a:spcAft>
                <a:spcPts val="0"/>
              </a:spcAft>
              <a:buClrTx/>
              <a:buSzTx/>
              <a:buNone/>
              <a:tabLst>
                <a:tab pos="3429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“Our partnership with the Georgia Horse Race Coalition will help us in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our mission to spread the word about the necessity for dignified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retirement and second careers for these great horses,” says </a:t>
            </a:r>
            <a: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Old </a:t>
            </a:r>
            <a:r>
              <a:rPr lang="en-US" sz="1812"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r>
            <a:br>
              <a:rPr lang="en-US" sz="1812"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2"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Friends </a:t>
            </a:r>
            <a:r>
              <a:rPr lang="en-US" sz="1812"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founder </a:t>
            </a:r>
            <a:r>
              <a:rPr lang="en-US" sz="1812"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Michael Blowen </a:t>
            </a:r>
          </a:p>
          <a:p>
            <a:pPr marL="0" marR="0" lvl="0" defTabSz="914400" eaLnBrk="1" fontAlgn="auto" latinLnBrk="0" hangingPunct="1">
              <a:lnSpc>
                <a:spcPts val="2100"/>
              </a:lnSpc>
              <a:spcBef>
                <a:spcPts val="0"/>
              </a:spcBef>
              <a:spcAft>
                <a:spcPts val="0"/>
              </a:spcAft>
              <a:buClrTx/>
              <a:buSzTx/>
              <a:buNone/>
              <a:tabLst>
                <a:tab pos="342900" algn="l"/>
              </a:tabLst>
              <a:defRPr/>
            </a:pPr>
            <a:endParaRPr lang="en-US" sz="1812" dirty="0">
              <a:solidFill>
                <a:srgbClr val="000000"/>
              </a:solidFill>
              <a:latin typeface="Georgia" panose="02040502050405020303" pitchFamily="18" charset="0"/>
            </a:endParaRPr>
          </a:p>
        </p:txBody>
      </p:sp>
    </p:spTree>
    <p:extLst>
      <p:ext uri="{BB962C8B-B14F-4D97-AF65-F5344CB8AC3E}">
        <p14:creationId xmlns:p14="http://schemas.microsoft.com/office/powerpoint/2010/main" val="2058035707"/>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64341" y="1428750"/>
            <a:ext cx="7779658" cy="376935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spcBef>
                <a:spcPts val="1800"/>
              </a:spcBef>
              <a:buFont typeface="+mj-lt"/>
              <a:buAutoNum type="arabicPeriod"/>
            </a:pPr>
            <a:endParaRPr lang="en-US" sz="2800" dirty="0" smtClean="0">
              <a:solidFill>
                <a:srgbClr val="000000"/>
              </a:solidFill>
              <a:latin typeface="Palatino Linotype"/>
              <a:cs typeface="Palatino Linotype"/>
            </a:endParaRPr>
          </a:p>
          <a:p>
            <a:pPr>
              <a:spcBef>
                <a:spcPts val="1800"/>
              </a:spcBef>
            </a:pPr>
            <a:endParaRPr lang="en-US" sz="3500" b="1" dirty="0" smtClean="0"/>
          </a:p>
          <a:p>
            <a:pPr>
              <a:spcBef>
                <a:spcPts val="1800"/>
              </a:spcBef>
            </a:pPr>
            <a:endParaRPr lang="en-US" sz="3500" b="1" dirty="0" smtClean="0"/>
          </a:p>
          <a:p>
            <a:endParaRPr lang="en-US" dirty="0"/>
          </a:p>
        </p:txBody>
      </p:sp>
      <p:sp>
        <p:nvSpPr>
          <p:cNvPr id="5" name="Rectangle 4"/>
          <p:cNvSpPr/>
          <p:nvPr/>
        </p:nvSpPr>
        <p:spPr>
          <a:xfrm>
            <a:off x="1246909" y="157073"/>
            <a:ext cx="7730836" cy="6463308"/>
          </a:xfrm>
          <a:prstGeom prst="rect">
            <a:avLst/>
          </a:prstGeom>
        </p:spPr>
        <p:txBody>
          <a:bodyPr wrap="square">
            <a:spAutoFit/>
          </a:bodyPr>
          <a:lstStyle/>
          <a:p>
            <a:pPr algn="ctr"/>
            <a:r>
              <a:rPr lang="en-US" sz="2400" b="1" dirty="0" smtClean="0">
                <a:solidFill>
                  <a:srgbClr val="174617"/>
                </a:solidFill>
                <a:latin typeface="Georgia" pitchFamily="18" charset="0"/>
                <a:cs typeface="Palatino Linotype"/>
              </a:rPr>
              <a:t>Jobs </a:t>
            </a:r>
            <a:r>
              <a:rPr lang="en-US" sz="2400" b="1" dirty="0">
                <a:solidFill>
                  <a:srgbClr val="174617"/>
                </a:solidFill>
                <a:latin typeface="Georgia" pitchFamily="18" charset="0"/>
                <a:cs typeface="Palatino Linotype"/>
              </a:rPr>
              <a:t>For Georgia</a:t>
            </a:r>
            <a:r>
              <a:rPr lang="en-US" sz="2400" b="1" dirty="0" smtClean="0">
                <a:solidFill>
                  <a:srgbClr val="174617"/>
                </a:solidFill>
                <a:latin typeface="Georgia" pitchFamily="18" charset="0"/>
                <a:cs typeface="Palatino Linotype"/>
              </a:rPr>
              <a:t>:</a:t>
            </a:r>
          </a:p>
          <a:p>
            <a:pPr algn="ctr"/>
            <a:r>
              <a:rPr lang="en-US" sz="2000" b="1" dirty="0" smtClean="0">
                <a:solidFill>
                  <a:srgbClr val="174617"/>
                </a:solidFill>
                <a:latin typeface="Georgia" panose="02040502050405020303" pitchFamily="18" charset="0"/>
                <a:cs typeface="Palatino Linotype"/>
              </a:rPr>
              <a:t>2012 </a:t>
            </a:r>
            <a:r>
              <a:rPr lang="en-US" sz="2000" b="1" dirty="0">
                <a:solidFill>
                  <a:srgbClr val="174617"/>
                </a:solidFill>
                <a:latin typeface="Georgia" pitchFamily="18" charset="0"/>
                <a:cs typeface="Palatino Linotype"/>
              </a:rPr>
              <a:t>Georgia State University Economic Impact </a:t>
            </a:r>
            <a:r>
              <a:rPr lang="en-US" sz="2000" b="1" dirty="0" smtClean="0">
                <a:solidFill>
                  <a:srgbClr val="174617"/>
                </a:solidFill>
                <a:latin typeface="Georgia" pitchFamily="18" charset="0"/>
                <a:cs typeface="Palatino Linotype"/>
              </a:rPr>
              <a:t>Study (The Andrew Young School of Policy Studies)</a:t>
            </a:r>
            <a:r>
              <a:rPr lang="en-US" sz="2000" b="1" dirty="0">
                <a:latin typeface="Georgia" panose="02040502050405020303" pitchFamily="18" charset="0"/>
              </a:rPr>
              <a:t/>
            </a:r>
            <a:br>
              <a:rPr lang="en-US" sz="2000" b="1" dirty="0">
                <a:latin typeface="Georgia" panose="02040502050405020303" pitchFamily="18" charset="0"/>
              </a:rPr>
            </a:br>
            <a:endParaRPr lang="en-US" sz="2000" b="1" dirty="0" smtClean="0">
              <a:latin typeface="Georgia" panose="02040502050405020303" pitchFamily="18" charset="0"/>
            </a:endParaRPr>
          </a:p>
          <a:p>
            <a:pPr algn="ctr"/>
            <a:r>
              <a:rPr lang="en-US" sz="1600" u="sng" dirty="0" smtClean="0">
                <a:latin typeface="Georgia" panose="02040502050405020303" pitchFamily="18" charset="0"/>
              </a:rPr>
              <a:t>The </a:t>
            </a:r>
            <a:r>
              <a:rPr lang="en-US" sz="1600" u="sng" dirty="0">
                <a:latin typeface="Georgia" panose="02040502050405020303" pitchFamily="18" charset="0"/>
              </a:rPr>
              <a:t>Possible Economic Benefits from instituting Pari-mutuel </a:t>
            </a:r>
            <a:r>
              <a:rPr lang="en-US" sz="1600" u="sng" dirty="0" smtClean="0">
                <a:latin typeface="Georgia" panose="02040502050405020303" pitchFamily="18" charset="0"/>
              </a:rPr>
              <a:t>Wagering</a:t>
            </a:r>
          </a:p>
          <a:p>
            <a:pPr algn="ctr"/>
            <a:r>
              <a:rPr lang="en-US" sz="1600" u="sng" dirty="0" smtClean="0">
                <a:latin typeface="Georgia" panose="02040502050405020303" pitchFamily="18" charset="0"/>
              </a:rPr>
              <a:t> </a:t>
            </a:r>
            <a:r>
              <a:rPr lang="en-US" sz="1600" u="sng" dirty="0">
                <a:latin typeface="Georgia" panose="02040502050405020303" pitchFamily="18" charset="0"/>
              </a:rPr>
              <a:t>on Horse Racing in </a:t>
            </a:r>
            <a:r>
              <a:rPr lang="en-US" sz="1600" u="sng" dirty="0" smtClean="0">
                <a:latin typeface="Georgia" panose="02040502050405020303" pitchFamily="18" charset="0"/>
              </a:rPr>
              <a:t>Georgia Key Findings:</a:t>
            </a:r>
            <a:endParaRPr lang="en-US" dirty="0"/>
          </a:p>
          <a:p>
            <a:pPr marL="742950" lvl="1" indent="-285750">
              <a:spcBef>
                <a:spcPts val="1200"/>
              </a:spcBef>
              <a:buFont typeface="Wingdings" panose="05000000000000000000" pitchFamily="2" charset="2"/>
              <a:buChar char="v"/>
            </a:pPr>
            <a:r>
              <a:rPr lang="en-US" dirty="0"/>
              <a:t>Georgia has an established equine industry with nearly 180,000 horses in the state…thus by allowing pari-mutuel wagering, Georgia would be growing an industry that is already well established.</a:t>
            </a:r>
          </a:p>
          <a:p>
            <a:pPr marL="742950" lvl="1" indent="-285750">
              <a:spcBef>
                <a:spcPts val="1200"/>
              </a:spcBef>
              <a:buFont typeface="Wingdings" panose="05000000000000000000" pitchFamily="2" charset="2"/>
              <a:buChar char="v"/>
            </a:pPr>
            <a:r>
              <a:rPr lang="en-US" dirty="0"/>
              <a:t>The regional and metro advantage being located within the largest cluster of non-pari-mutuel states in the nation and in a position to grab market share from neighboring states that do have pari-mutuel wagering such as Florida, Kentucky, Maryland and New York.</a:t>
            </a:r>
          </a:p>
          <a:p>
            <a:pPr marL="742950" lvl="1" indent="-285750">
              <a:spcBef>
                <a:spcPts val="1200"/>
              </a:spcBef>
              <a:buFont typeface="Wingdings" panose="05000000000000000000" pitchFamily="2" charset="2"/>
              <a:buChar char="v"/>
            </a:pPr>
            <a:r>
              <a:rPr lang="en-US" dirty="0"/>
              <a:t>Overall, we find compelling evidence supporting arguments that legalizing pari-mutuel wagering would produce a broad range of economic benefits.  Growing the state equine industry and increasing state revenues would be the two most likely possibilities.  Broader impacts are also possible that would contribute to enhancing Georgia as a destination state and possibly creating a more positive synergy between urban and rural areas of the state.</a:t>
            </a:r>
          </a:p>
          <a:p>
            <a:pPr algn="ctr"/>
            <a:endParaRPr lang="en-US" sz="2000" b="1" dirty="0" smtClean="0">
              <a:solidFill>
                <a:srgbClr val="174617"/>
              </a:solidFill>
              <a:latin typeface="Georgia" pitchFamily="18" charset="0"/>
              <a:cs typeface="Palatino Linotype"/>
            </a:endParaRPr>
          </a:p>
        </p:txBody>
      </p:sp>
    </p:spTree>
    <p:extLst>
      <p:ext uri="{BB962C8B-B14F-4D97-AF65-F5344CB8AC3E}">
        <p14:creationId xmlns:p14="http://schemas.microsoft.com/office/powerpoint/2010/main" val="2756746516"/>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64341" y="1428750"/>
            <a:ext cx="7779658" cy="376935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spcBef>
                <a:spcPts val="1800"/>
              </a:spcBef>
              <a:buFont typeface="+mj-lt"/>
              <a:buAutoNum type="arabicPeriod"/>
            </a:pPr>
            <a:endParaRPr lang="en-US" sz="2800" dirty="0" smtClean="0">
              <a:solidFill>
                <a:srgbClr val="000000"/>
              </a:solidFill>
              <a:latin typeface="Palatino Linotype"/>
              <a:cs typeface="Palatino Linotype"/>
            </a:endParaRPr>
          </a:p>
          <a:p>
            <a:pPr>
              <a:spcBef>
                <a:spcPts val="1800"/>
              </a:spcBef>
            </a:pPr>
            <a:endParaRPr lang="en-US" sz="3500" b="1" dirty="0" smtClean="0"/>
          </a:p>
          <a:p>
            <a:pPr>
              <a:spcBef>
                <a:spcPts val="1800"/>
              </a:spcBef>
            </a:pPr>
            <a:endParaRPr lang="en-US" sz="3500" b="1" dirty="0" smtClean="0"/>
          </a:p>
          <a:p>
            <a:endParaRPr lang="en-US" dirty="0"/>
          </a:p>
        </p:txBody>
      </p:sp>
      <p:sp>
        <p:nvSpPr>
          <p:cNvPr id="5" name="Rectangle 4"/>
          <p:cNvSpPr/>
          <p:nvPr/>
        </p:nvSpPr>
        <p:spPr>
          <a:xfrm>
            <a:off x="1364341" y="358241"/>
            <a:ext cx="7489373" cy="1692771"/>
          </a:xfrm>
          <a:prstGeom prst="rect">
            <a:avLst/>
          </a:prstGeom>
        </p:spPr>
        <p:txBody>
          <a:bodyPr wrap="square">
            <a:spAutoFit/>
          </a:bodyPr>
          <a:lstStyle/>
          <a:p>
            <a:pPr algn="ctr"/>
            <a:r>
              <a:rPr lang="en-US" sz="2800" b="1" dirty="0" smtClean="0">
                <a:solidFill>
                  <a:srgbClr val="174617"/>
                </a:solidFill>
                <a:latin typeface="Georgia" pitchFamily="18" charset="0"/>
                <a:cs typeface="Palatino Linotype"/>
              </a:rPr>
              <a:t>Jobs </a:t>
            </a:r>
            <a:r>
              <a:rPr lang="en-US" sz="2800" b="1" dirty="0">
                <a:solidFill>
                  <a:srgbClr val="174617"/>
                </a:solidFill>
                <a:latin typeface="Georgia" pitchFamily="18" charset="0"/>
                <a:cs typeface="Palatino Linotype"/>
              </a:rPr>
              <a:t>For Georgia</a:t>
            </a:r>
            <a:r>
              <a:rPr lang="en-US" sz="2800" b="1" dirty="0" smtClean="0">
                <a:solidFill>
                  <a:srgbClr val="174617"/>
                </a:solidFill>
                <a:latin typeface="Georgia" pitchFamily="18" charset="0"/>
                <a:cs typeface="Palatino Linotype"/>
              </a:rPr>
              <a:t>:</a:t>
            </a:r>
          </a:p>
          <a:p>
            <a:pPr algn="ctr"/>
            <a:r>
              <a:rPr lang="en-US" sz="2400" b="1" dirty="0" smtClean="0">
                <a:solidFill>
                  <a:srgbClr val="174617"/>
                </a:solidFill>
                <a:latin typeface="Georgia" pitchFamily="18" charset="0"/>
                <a:cs typeface="Palatino Linotype"/>
              </a:rPr>
              <a:t>2014 </a:t>
            </a:r>
            <a:r>
              <a:rPr lang="en-US" sz="2400" b="1" dirty="0">
                <a:solidFill>
                  <a:srgbClr val="174617"/>
                </a:solidFill>
                <a:latin typeface="Georgia" pitchFamily="18" charset="0"/>
                <a:cs typeface="Palatino Linotype"/>
              </a:rPr>
              <a:t>Florida Economic Impact </a:t>
            </a:r>
            <a:endParaRPr lang="en-US" sz="2400" b="1" dirty="0" smtClean="0">
              <a:solidFill>
                <a:srgbClr val="174617"/>
              </a:solidFill>
              <a:latin typeface="Georgia" pitchFamily="18" charset="0"/>
              <a:cs typeface="Palatino Linotype"/>
            </a:endParaRPr>
          </a:p>
          <a:p>
            <a:pPr algn="ctr"/>
            <a:r>
              <a:rPr lang="en-US" sz="2400" b="1" dirty="0" smtClean="0">
                <a:solidFill>
                  <a:srgbClr val="174617"/>
                </a:solidFill>
                <a:latin typeface="Georgia" pitchFamily="18" charset="0"/>
                <a:cs typeface="Palatino Linotype"/>
              </a:rPr>
              <a:t>of </a:t>
            </a:r>
            <a:r>
              <a:rPr lang="en-US" sz="2400" b="1" dirty="0">
                <a:solidFill>
                  <a:srgbClr val="174617"/>
                </a:solidFill>
                <a:latin typeface="Georgia" pitchFamily="18" charset="0"/>
                <a:cs typeface="Palatino Linotype"/>
              </a:rPr>
              <a:t>the Horse Racing Industry </a:t>
            </a:r>
            <a:endParaRPr lang="en-US" sz="2400" b="1" dirty="0" smtClean="0">
              <a:solidFill>
                <a:srgbClr val="174617"/>
              </a:solidFill>
              <a:latin typeface="Georgia" pitchFamily="18" charset="0"/>
              <a:cs typeface="Palatino Linotype"/>
            </a:endParaRPr>
          </a:p>
          <a:p>
            <a:pPr algn="ctr"/>
            <a:endParaRPr lang="en-US" sz="2800" b="1" dirty="0">
              <a:latin typeface="Palatino Linotype"/>
              <a:cs typeface="Palatino Linotype"/>
            </a:endParaRPr>
          </a:p>
        </p:txBody>
      </p:sp>
      <p:sp>
        <p:nvSpPr>
          <p:cNvPr id="6" name="Rectangle 5"/>
          <p:cNvSpPr/>
          <p:nvPr/>
        </p:nvSpPr>
        <p:spPr>
          <a:xfrm>
            <a:off x="1288769" y="2025000"/>
            <a:ext cx="7489373" cy="3939540"/>
          </a:xfrm>
          <a:prstGeom prst="rect">
            <a:avLst/>
          </a:prstGeom>
        </p:spPr>
        <p:txBody>
          <a:bodyPr wrap="square">
            <a:spAutoFit/>
          </a:bodyPr>
          <a:lstStyle/>
          <a:p>
            <a:pPr marL="285750" indent="-285750">
              <a:buFont typeface="Wingdings" panose="05000000000000000000" pitchFamily="2" charset="2"/>
              <a:buChar char="v"/>
            </a:pPr>
            <a:r>
              <a:rPr lang="en-US" sz="2000" dirty="0" smtClean="0"/>
              <a:t>In Feb. 2014 Senate </a:t>
            </a:r>
            <a:r>
              <a:rPr lang="en-US" sz="2000" dirty="0"/>
              <a:t>Gaming Committee hearing in Tallahassee, members of the Florida horse industry presented new economic impact figures from a just released </a:t>
            </a:r>
            <a:r>
              <a:rPr lang="en-US" sz="2000" dirty="0" smtClean="0"/>
              <a:t>statewide, compressive and independent study </a:t>
            </a:r>
            <a:r>
              <a:rPr lang="en-US" sz="2000" dirty="0"/>
              <a:t>of the economic impacts of the horse racing industry in </a:t>
            </a:r>
            <a:r>
              <a:rPr lang="en-US" sz="2000" dirty="0" smtClean="0"/>
              <a:t>Florida </a:t>
            </a:r>
            <a:r>
              <a:rPr lang="en-US" sz="2000" dirty="0"/>
              <a:t>by Cummings Associates.</a:t>
            </a:r>
          </a:p>
          <a:p>
            <a:pPr marL="285750" indent="-285750">
              <a:spcBef>
                <a:spcPts val="1200"/>
              </a:spcBef>
              <a:buFont typeface="Wingdings" panose="05000000000000000000" pitchFamily="2" charset="2"/>
              <a:buChar char="v"/>
            </a:pPr>
            <a:r>
              <a:rPr lang="en-US" sz="2000" dirty="0" smtClean="0"/>
              <a:t>Major </a:t>
            </a:r>
            <a:r>
              <a:rPr lang="en-US" sz="2000" dirty="0"/>
              <a:t>findings of the Cummings Associate study were that:</a:t>
            </a:r>
          </a:p>
          <a:p>
            <a:pPr marL="742950" lvl="1" indent="-285750">
              <a:buFont typeface="Wingdings" panose="05000000000000000000" pitchFamily="2" charset="2"/>
              <a:buChar char="v"/>
            </a:pPr>
            <a:r>
              <a:rPr lang="en-US" sz="2000" dirty="0"/>
              <a:t>The horse racing industry supports more than </a:t>
            </a:r>
            <a:r>
              <a:rPr lang="en-US" sz="2000" b="1" dirty="0"/>
              <a:t>12,000</a:t>
            </a:r>
            <a:r>
              <a:rPr lang="en-US" sz="2000" dirty="0"/>
              <a:t> jobs.</a:t>
            </a:r>
          </a:p>
          <a:p>
            <a:pPr marL="742950" lvl="1" indent="-285750">
              <a:buFont typeface="Wingdings" panose="05000000000000000000" pitchFamily="2" charset="2"/>
              <a:buChar char="v"/>
            </a:pPr>
            <a:r>
              <a:rPr lang="en-US" sz="2000" dirty="0"/>
              <a:t>The industry annually pays those workers more than $400M in wages and benefits.</a:t>
            </a:r>
          </a:p>
          <a:p>
            <a:pPr marL="742950" lvl="1" indent="-285750">
              <a:buFont typeface="Wingdings" panose="05000000000000000000" pitchFamily="2" charset="2"/>
              <a:buChar char="v"/>
            </a:pPr>
            <a:r>
              <a:rPr lang="en-US" sz="2000" dirty="0"/>
              <a:t>The industry generates an annual impact of more that $900M each year – a larger impact than spring training baseball in the state.</a:t>
            </a:r>
          </a:p>
        </p:txBody>
      </p:sp>
    </p:spTree>
    <p:extLst>
      <p:ext uri="{BB962C8B-B14F-4D97-AF65-F5344CB8AC3E}">
        <p14:creationId xmlns:p14="http://schemas.microsoft.com/office/powerpoint/2010/main" val="806546225"/>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64341" y="1428750"/>
            <a:ext cx="7779658" cy="376935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spcBef>
                <a:spcPts val="1800"/>
              </a:spcBef>
              <a:buFont typeface="+mj-lt"/>
              <a:buAutoNum type="arabicPeriod"/>
            </a:pPr>
            <a:endParaRPr lang="en-US" sz="2800" dirty="0" smtClean="0">
              <a:solidFill>
                <a:srgbClr val="000000"/>
              </a:solidFill>
              <a:latin typeface="Palatino Linotype"/>
              <a:cs typeface="Palatino Linotype"/>
            </a:endParaRPr>
          </a:p>
          <a:p>
            <a:pPr>
              <a:spcBef>
                <a:spcPts val="1800"/>
              </a:spcBef>
            </a:pPr>
            <a:endParaRPr lang="en-US" sz="3500" b="1" dirty="0" smtClean="0"/>
          </a:p>
          <a:p>
            <a:pPr>
              <a:spcBef>
                <a:spcPts val="1800"/>
              </a:spcBef>
            </a:pPr>
            <a:endParaRPr lang="en-US" sz="3500" b="1" dirty="0" smtClean="0"/>
          </a:p>
          <a:p>
            <a:endParaRPr lang="en-US" dirty="0"/>
          </a:p>
        </p:txBody>
      </p:sp>
      <p:sp>
        <p:nvSpPr>
          <p:cNvPr id="6" name="Rectangle 5"/>
          <p:cNvSpPr/>
          <p:nvPr/>
        </p:nvSpPr>
        <p:spPr>
          <a:xfrm>
            <a:off x="1051561" y="623417"/>
            <a:ext cx="7738146" cy="954107"/>
          </a:xfrm>
          <a:prstGeom prst="rect">
            <a:avLst/>
          </a:prstGeom>
        </p:spPr>
        <p:txBody>
          <a:bodyPr wrap="square">
            <a:spAutoFit/>
          </a:bodyPr>
          <a:lstStyle/>
          <a:p>
            <a:pPr algn="ctr"/>
            <a:r>
              <a:rPr lang="en-US" sz="2800" b="1" dirty="0" smtClean="0">
                <a:solidFill>
                  <a:srgbClr val="174617"/>
                </a:solidFill>
                <a:latin typeface="Georgia" pitchFamily="18" charset="0"/>
                <a:cs typeface="Palatino Linotype"/>
              </a:rPr>
              <a:t>Jobs </a:t>
            </a:r>
            <a:r>
              <a:rPr lang="en-US" sz="2800" b="1" dirty="0">
                <a:solidFill>
                  <a:srgbClr val="174617"/>
                </a:solidFill>
                <a:latin typeface="Georgia" pitchFamily="18" charset="0"/>
                <a:cs typeface="Palatino Linotype"/>
              </a:rPr>
              <a:t>For Georgia</a:t>
            </a:r>
            <a:r>
              <a:rPr lang="en-US" sz="2800" b="1" dirty="0" smtClean="0">
                <a:solidFill>
                  <a:srgbClr val="174617"/>
                </a:solidFill>
                <a:latin typeface="Georgia" pitchFamily="18" charset="0"/>
                <a:cs typeface="Palatino Linotype"/>
              </a:rPr>
              <a:t>:</a:t>
            </a:r>
          </a:p>
          <a:p>
            <a:pPr algn="ctr"/>
            <a:r>
              <a:rPr lang="en-US" sz="2800" b="1" dirty="0">
                <a:solidFill>
                  <a:srgbClr val="174617"/>
                </a:solidFill>
                <a:latin typeface="Georgia" panose="02040502050405020303" pitchFamily="18" charset="0"/>
              </a:rPr>
              <a:t>2012 </a:t>
            </a:r>
            <a:r>
              <a:rPr lang="en-US" sz="2800" b="1" dirty="0" smtClean="0">
                <a:solidFill>
                  <a:srgbClr val="174617"/>
                </a:solidFill>
                <a:latin typeface="Georgia" panose="02040502050405020303" pitchFamily="18" charset="0"/>
              </a:rPr>
              <a:t>Univ. of Kentucky Ag Equine Study</a:t>
            </a:r>
            <a:endParaRPr lang="en-US" sz="2800" b="1" dirty="0">
              <a:solidFill>
                <a:srgbClr val="174617"/>
              </a:solidFill>
              <a:latin typeface="Georgia" panose="02040502050405020303" pitchFamily="18" charset="0"/>
              <a:cs typeface="Palatino Linotype"/>
            </a:endParaRPr>
          </a:p>
        </p:txBody>
      </p:sp>
      <p:sp>
        <p:nvSpPr>
          <p:cNvPr id="7" name="Rectangle 6"/>
          <p:cNvSpPr/>
          <p:nvPr/>
        </p:nvSpPr>
        <p:spPr>
          <a:xfrm>
            <a:off x="1182449" y="1762762"/>
            <a:ext cx="7859304" cy="3785652"/>
          </a:xfrm>
          <a:prstGeom prst="rect">
            <a:avLst/>
          </a:prstGeom>
        </p:spPr>
        <p:txBody>
          <a:bodyPr wrap="square">
            <a:spAutoFit/>
          </a:bodyPr>
          <a:lstStyle/>
          <a:p>
            <a:pPr marL="285750" indent="-285750">
              <a:lnSpc>
                <a:spcPct val="150000"/>
              </a:lnSpc>
              <a:buFont typeface="Wingdings" panose="05000000000000000000" pitchFamily="2" charset="2"/>
              <a:buChar char="v"/>
            </a:pPr>
            <a:r>
              <a:rPr lang="en-US" sz="2000" dirty="0" smtClean="0">
                <a:latin typeface="Georgia" panose="02040502050405020303" pitchFamily="18" charset="0"/>
              </a:rPr>
              <a:t>Equine </a:t>
            </a:r>
            <a:r>
              <a:rPr lang="en-US" sz="2000" dirty="0">
                <a:latin typeface="Georgia" panose="02040502050405020303" pitchFamily="18" charset="0"/>
              </a:rPr>
              <a:t>industry </a:t>
            </a:r>
            <a:r>
              <a:rPr lang="en-US" sz="2000" dirty="0" smtClean="0">
                <a:latin typeface="Georgia" panose="02040502050405020303" pitchFamily="18" charset="0"/>
              </a:rPr>
              <a:t>has total </a:t>
            </a:r>
            <a:r>
              <a:rPr lang="en-US" sz="2000" dirty="0">
                <a:latin typeface="Georgia" panose="02040502050405020303" pitchFamily="18" charset="0"/>
              </a:rPr>
              <a:t>economic impact of almost $</a:t>
            </a:r>
            <a:r>
              <a:rPr lang="en-US" sz="2000" dirty="0" smtClean="0">
                <a:latin typeface="Georgia" panose="02040502050405020303" pitchFamily="18" charset="0"/>
              </a:rPr>
              <a:t>3B</a:t>
            </a:r>
          </a:p>
          <a:p>
            <a:pPr marL="285750" indent="-285750">
              <a:lnSpc>
                <a:spcPct val="150000"/>
              </a:lnSpc>
              <a:buFont typeface="Wingdings" panose="05000000000000000000" pitchFamily="2" charset="2"/>
              <a:buChar char="v"/>
            </a:pPr>
            <a:r>
              <a:rPr lang="en-US" sz="2000" dirty="0" smtClean="0">
                <a:latin typeface="Georgia" panose="02040502050405020303" pitchFamily="18" charset="0"/>
              </a:rPr>
              <a:t>Generated </a:t>
            </a:r>
            <a:r>
              <a:rPr lang="en-US" sz="2000" b="1" dirty="0">
                <a:latin typeface="Georgia" panose="02040502050405020303" pitchFamily="18" charset="0"/>
              </a:rPr>
              <a:t>40,665</a:t>
            </a:r>
            <a:r>
              <a:rPr lang="en-US" sz="2000" dirty="0">
                <a:latin typeface="Georgia" panose="02040502050405020303" pitchFamily="18" charset="0"/>
              </a:rPr>
              <a:t> jobs in 2012</a:t>
            </a:r>
            <a:r>
              <a:rPr lang="en-US" sz="2000" dirty="0" smtClean="0">
                <a:latin typeface="Georgia" panose="02040502050405020303" pitchFamily="18" charset="0"/>
              </a:rPr>
              <a:t>.</a:t>
            </a:r>
          </a:p>
          <a:p>
            <a:pPr marL="285750" indent="-285750">
              <a:lnSpc>
                <a:spcPct val="150000"/>
              </a:lnSpc>
              <a:buFont typeface="Wingdings" panose="05000000000000000000" pitchFamily="2" charset="2"/>
              <a:buChar char="v"/>
            </a:pPr>
            <a:r>
              <a:rPr lang="en-US" sz="2000" dirty="0" smtClean="0">
                <a:latin typeface="Georgia" panose="02040502050405020303" pitchFamily="18" charset="0"/>
              </a:rPr>
              <a:t>The </a:t>
            </a:r>
            <a:r>
              <a:rPr lang="en-US" sz="2000" dirty="0">
                <a:latin typeface="Georgia" panose="02040502050405020303" pitchFamily="18" charset="0"/>
              </a:rPr>
              <a:t>tax contribution </a:t>
            </a:r>
            <a:r>
              <a:rPr lang="en-US" sz="2000" dirty="0" smtClean="0">
                <a:latin typeface="Georgia" panose="02040502050405020303" pitchFamily="18" charset="0"/>
              </a:rPr>
              <a:t>to </a:t>
            </a:r>
            <a:r>
              <a:rPr lang="en-US" sz="2000" dirty="0">
                <a:latin typeface="Georgia" panose="02040502050405020303" pitchFamily="18" charset="0"/>
              </a:rPr>
              <a:t>Kentucky was approximately $</a:t>
            </a:r>
            <a:r>
              <a:rPr lang="en-US" sz="2000" dirty="0" smtClean="0">
                <a:latin typeface="Georgia" panose="02040502050405020303" pitchFamily="18" charset="0"/>
              </a:rPr>
              <a:t>134M.</a:t>
            </a:r>
          </a:p>
          <a:p>
            <a:pPr marL="285750" indent="-285750">
              <a:lnSpc>
                <a:spcPct val="150000"/>
              </a:lnSpc>
              <a:buFont typeface="Wingdings" panose="05000000000000000000" pitchFamily="2" charset="2"/>
              <a:buChar char="v"/>
            </a:pPr>
            <a:r>
              <a:rPr lang="en-US" sz="2000" dirty="0" smtClean="0">
                <a:latin typeface="Georgia" panose="02040502050405020303" pitchFamily="18" charset="0"/>
              </a:rPr>
              <a:t>Breeding </a:t>
            </a:r>
            <a:r>
              <a:rPr lang="en-US" sz="2000" dirty="0">
                <a:latin typeface="Georgia" panose="02040502050405020303" pitchFamily="18" charset="0"/>
              </a:rPr>
              <a:t>had the highest employment figure of </a:t>
            </a:r>
            <a:r>
              <a:rPr lang="en-US" sz="2000" b="1" dirty="0">
                <a:latin typeface="Georgia" panose="02040502050405020303" pitchFamily="18" charset="0"/>
              </a:rPr>
              <a:t>16,198</a:t>
            </a:r>
            <a:r>
              <a:rPr lang="en-US" sz="2000" dirty="0">
                <a:latin typeface="Georgia" panose="02040502050405020303" pitchFamily="18" charset="0"/>
              </a:rPr>
              <a:t> with an output of $</a:t>
            </a:r>
            <a:r>
              <a:rPr lang="en-US" sz="2000" dirty="0" smtClean="0">
                <a:latin typeface="Georgia" panose="02040502050405020303" pitchFamily="18" charset="0"/>
              </a:rPr>
              <a:t>710M.</a:t>
            </a:r>
          </a:p>
          <a:p>
            <a:pPr marL="285750" indent="-285750">
              <a:lnSpc>
                <a:spcPct val="150000"/>
              </a:lnSpc>
              <a:buFont typeface="Wingdings" panose="05000000000000000000" pitchFamily="2" charset="2"/>
              <a:buChar char="v"/>
            </a:pPr>
            <a:r>
              <a:rPr lang="en-US" sz="2000" dirty="0" smtClean="0">
                <a:latin typeface="Georgia" panose="02040502050405020303" pitchFamily="18" charset="0"/>
              </a:rPr>
              <a:t>Racing </a:t>
            </a:r>
            <a:r>
              <a:rPr lang="en-US" sz="2000" dirty="0">
                <a:latin typeface="Georgia" panose="02040502050405020303" pitchFamily="18" charset="0"/>
              </a:rPr>
              <a:t>had the highest output impact of $1.28B with an employment figure of </a:t>
            </a:r>
            <a:r>
              <a:rPr lang="en-US" sz="2000" b="1" dirty="0">
                <a:latin typeface="Georgia" panose="02040502050405020303" pitchFamily="18" charset="0"/>
              </a:rPr>
              <a:t>6,251</a:t>
            </a:r>
            <a:r>
              <a:rPr lang="en-US" sz="2000" b="1" dirty="0" smtClean="0">
                <a:latin typeface="Georgia" panose="02040502050405020303" pitchFamily="18" charset="0"/>
              </a:rPr>
              <a:t>.</a:t>
            </a:r>
          </a:p>
          <a:p>
            <a:pPr marL="285750" indent="-285750">
              <a:lnSpc>
                <a:spcPct val="150000"/>
              </a:lnSpc>
              <a:buFont typeface="Wingdings" panose="05000000000000000000" pitchFamily="2" charset="2"/>
              <a:buChar char="v"/>
            </a:pPr>
            <a:r>
              <a:rPr lang="en-US" sz="2000" dirty="0" smtClean="0">
                <a:latin typeface="Georgia" panose="02040502050405020303" pitchFamily="18" charset="0"/>
              </a:rPr>
              <a:t>The total number of racing and breeding jobs was </a:t>
            </a:r>
            <a:r>
              <a:rPr lang="en-US" sz="2000" b="1" dirty="0" smtClean="0">
                <a:latin typeface="Georgia" panose="02040502050405020303" pitchFamily="18" charset="0"/>
              </a:rPr>
              <a:t>22,449.</a:t>
            </a:r>
            <a:endParaRPr lang="en-US" sz="2000" b="1" dirty="0">
              <a:latin typeface="Georgia" panose="02040502050405020303" pitchFamily="18" charset="0"/>
            </a:endParaRPr>
          </a:p>
        </p:txBody>
      </p:sp>
    </p:spTree>
    <p:extLst>
      <p:ext uri="{BB962C8B-B14F-4D97-AF65-F5344CB8AC3E}">
        <p14:creationId xmlns:p14="http://schemas.microsoft.com/office/powerpoint/2010/main" val="1201178640"/>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612900" y="273893"/>
            <a:ext cx="6811160" cy="666849"/>
          </a:xfrm>
          <a:prstGeom prst="rect">
            <a:avLst/>
          </a:prstGeom>
          <a:noFill/>
        </p:spPr>
        <p:txBody>
          <a:bodyPr vert="horz" wrap="none" lIns="0" tIns="0" rIns="0" bIns="0" rtlCol="0">
            <a:spAutoFit/>
          </a:bodyPr>
          <a:lstStyle/>
          <a:p>
            <a:pPr>
              <a:lnSpc>
                <a:spcPts val="2700"/>
              </a:lnSpc>
            </a:pPr>
            <a:r>
              <a:rPr lang="en-US" sz="2410" b="1" dirty="0" smtClean="0">
                <a:solidFill>
                  <a:srgbClr val="174617"/>
                </a:solidFill>
                <a:latin typeface="Georgia" panose="02040502050405020303" pitchFamily="18" charset="0"/>
              </a:rPr>
              <a:t>The Georgia Horse Racing Business Model </a:t>
            </a:r>
          </a:p>
          <a:p>
            <a:pPr>
              <a:lnSpc>
                <a:spcPts val="2700"/>
              </a:lnSpc>
            </a:pPr>
            <a:endParaRPr lang="en-US" dirty="0"/>
          </a:p>
        </p:txBody>
      </p:sp>
      <p:sp>
        <p:nvSpPr>
          <p:cNvPr id="4" name="TextBox 3"/>
          <p:cNvSpPr txBox="1"/>
          <p:nvPr/>
        </p:nvSpPr>
        <p:spPr>
          <a:xfrm>
            <a:off x="1150070" y="816975"/>
            <a:ext cx="7692272" cy="2077492"/>
          </a:xfrm>
          <a:prstGeom prst="rect">
            <a:avLst/>
          </a:prstGeom>
          <a:noFill/>
        </p:spPr>
        <p:txBody>
          <a:bodyPr vert="horz" wrap="square" lIns="0" tIns="0" rIns="0" bIns="0" rtlCol="0">
            <a:spAutoFit/>
          </a:bodyPr>
          <a:lstStyle/>
          <a:p>
            <a:pPr>
              <a:lnSpc>
                <a:spcPts val="2700"/>
              </a:lnSpc>
            </a:pPr>
            <a:r>
              <a:rPr lang="en-US" sz="2410" dirty="0" smtClean="0">
                <a:solidFill>
                  <a:srgbClr val="000000"/>
                </a:solidFill>
                <a:latin typeface="Arial" panose="020B0604020202020204" pitchFamily="34" charset="0"/>
                <a:cs typeface="Arial" panose="020B0604020202020204" pitchFamily="34" charset="0"/>
              </a:rPr>
              <a:t>•</a:t>
            </a:r>
            <a:r>
              <a:rPr lang="en-US" sz="2410" dirty="0" smtClean="0">
                <a:solidFill>
                  <a:srgbClr val="000000"/>
                </a:solidFill>
                <a:latin typeface="Georgia" panose="02040502050405020303" pitchFamily="18" charset="0"/>
                <a:cs typeface="Arial" panose="020B0604020202020204" pitchFamily="34" charset="0"/>
              </a:rPr>
              <a:t> </a:t>
            </a:r>
            <a:r>
              <a:rPr lang="en-US" dirty="0" smtClean="0">
                <a:solidFill>
                  <a:srgbClr val="000000"/>
                </a:solidFill>
                <a:latin typeface="Georgia" panose="02040502050405020303" pitchFamily="18" charset="0"/>
                <a:cs typeface="Arial" panose="020B0604020202020204" pitchFamily="34" charset="0"/>
              </a:rPr>
              <a:t>The new business model is vastly different than it was about 30 years ago</a:t>
            </a:r>
            <a:r>
              <a:rPr lang="en-US" dirty="0">
                <a:solidFill>
                  <a:srgbClr val="000000"/>
                </a:solidFill>
                <a:latin typeface="Georgia" panose="02040502050405020303" pitchFamily="18" charset="0"/>
                <a:cs typeface="Arial" panose="020B0604020202020204" pitchFamily="34" charset="0"/>
              </a:rPr>
              <a:t>,</a:t>
            </a:r>
            <a:r>
              <a:rPr lang="en-US" dirty="0" smtClean="0">
                <a:solidFill>
                  <a:srgbClr val="000000"/>
                </a:solidFill>
                <a:latin typeface="Georgia" panose="02040502050405020303" pitchFamily="18" charset="0"/>
                <a:cs typeface="Arial" panose="020B0604020202020204" pitchFamily="34" charset="0"/>
              </a:rPr>
              <a:t> with wagering over the internet making large, expensive facilities and the need for on-track patrons almost a thing of the past.  Our business model is based on considerable industry research which indicates that approximately 87% of the pari-mutuel  handle (wagering) will come from out of state, 7% within the state and 6% at the track.  </a:t>
            </a:r>
            <a:endParaRPr lang="en-US" dirty="0">
              <a:solidFill>
                <a:srgbClr val="000000"/>
              </a:solidFill>
              <a:latin typeface="Arial" panose="020B0604020202020204" pitchFamily="34" charset="0"/>
            </a:endParaRPr>
          </a:p>
        </p:txBody>
      </p:sp>
      <p:sp>
        <p:nvSpPr>
          <p:cNvPr id="13" name="TextBox 12"/>
          <p:cNvSpPr txBox="1"/>
          <p:nvPr/>
        </p:nvSpPr>
        <p:spPr>
          <a:xfrm>
            <a:off x="1150070" y="3071029"/>
            <a:ext cx="7692272" cy="692497"/>
          </a:xfrm>
          <a:prstGeom prst="rect">
            <a:avLst/>
          </a:prstGeom>
          <a:noFill/>
        </p:spPr>
        <p:txBody>
          <a:bodyPr vert="horz" wrap="square" lIns="0" tIns="0" rIns="0" bIns="0" rtlCol="0">
            <a:spAutoFit/>
          </a:bodyPr>
          <a:lstStyle/>
          <a:p>
            <a:pPr>
              <a:lnSpc>
                <a:spcPts val="2700"/>
              </a:lnSpc>
            </a:pPr>
            <a:r>
              <a:rPr lang="en-US" sz="2410" dirty="0" smtClean="0">
                <a:solidFill>
                  <a:srgbClr val="000000"/>
                </a:solidFill>
                <a:latin typeface="Arial" panose="020B0604020202020204" pitchFamily="34" charset="0"/>
                <a:cs typeface="Arial" panose="020B0604020202020204" pitchFamily="34" charset="0"/>
              </a:rPr>
              <a:t>•</a:t>
            </a:r>
            <a:r>
              <a:rPr lang="en-US" sz="2410" dirty="0" smtClean="0">
                <a:solidFill>
                  <a:srgbClr val="000000"/>
                </a:solidFill>
                <a:latin typeface="Georgia" panose="02040502050405020303" pitchFamily="18" charset="0"/>
                <a:cs typeface="Arial" panose="020B0604020202020204" pitchFamily="34" charset="0"/>
              </a:rPr>
              <a:t> </a:t>
            </a:r>
            <a:r>
              <a:rPr lang="en-US" dirty="0" smtClean="0">
                <a:solidFill>
                  <a:srgbClr val="000000"/>
                </a:solidFill>
                <a:latin typeface="Georgia" panose="02040502050405020303" pitchFamily="18" charset="0"/>
                <a:cs typeface="Arial" panose="020B0604020202020204" pitchFamily="34" charset="0"/>
              </a:rPr>
              <a:t>A boutique 10-day live racing meet for Thoroughbreds, one in the spring and one in fall.</a:t>
            </a:r>
            <a:endParaRPr lang="en-US" dirty="0">
              <a:solidFill>
                <a:srgbClr val="000000"/>
              </a:solidFill>
              <a:latin typeface="Arial" panose="020B0604020202020204" pitchFamily="34" charset="0"/>
            </a:endParaRPr>
          </a:p>
        </p:txBody>
      </p:sp>
      <p:sp>
        <p:nvSpPr>
          <p:cNvPr id="14" name="TextBox 13"/>
          <p:cNvSpPr txBox="1"/>
          <p:nvPr/>
        </p:nvSpPr>
        <p:spPr>
          <a:xfrm>
            <a:off x="1150071" y="3991342"/>
            <a:ext cx="7607430" cy="1038746"/>
          </a:xfrm>
          <a:prstGeom prst="rect">
            <a:avLst/>
          </a:prstGeom>
          <a:noFill/>
        </p:spPr>
        <p:txBody>
          <a:bodyPr vert="horz" wrap="square" lIns="0" tIns="0" rIns="0" bIns="0" rtlCol="0">
            <a:spAutoFit/>
          </a:bodyPr>
          <a:lstStyle/>
          <a:p>
            <a:pPr>
              <a:lnSpc>
                <a:spcPts val="2700"/>
              </a:lnSpc>
            </a:pPr>
            <a:r>
              <a:rPr lang="en-US" sz="2410" dirty="0" smtClean="0">
                <a:solidFill>
                  <a:srgbClr val="000000"/>
                </a:solidFill>
                <a:latin typeface="Arial" panose="020B0604020202020204" pitchFamily="34" charset="0"/>
                <a:cs typeface="Arial" panose="020B0604020202020204" pitchFamily="34" charset="0"/>
              </a:rPr>
              <a:t>•</a:t>
            </a:r>
            <a:r>
              <a:rPr lang="en-US" sz="2410" dirty="0" smtClean="0">
                <a:solidFill>
                  <a:srgbClr val="000000"/>
                </a:solidFill>
                <a:latin typeface="Georgia" panose="02040502050405020303" pitchFamily="18" charset="0"/>
                <a:cs typeface="Arial" panose="020B0604020202020204" pitchFamily="34" charset="0"/>
              </a:rPr>
              <a:t> </a:t>
            </a:r>
            <a:r>
              <a:rPr lang="en-US" dirty="0" smtClean="0">
                <a:solidFill>
                  <a:srgbClr val="000000"/>
                </a:solidFill>
                <a:latin typeface="Georgia" panose="02040502050405020303" pitchFamily="18" charset="0"/>
                <a:cs typeface="Arial" panose="020B0604020202020204" pitchFamily="34" charset="0"/>
              </a:rPr>
              <a:t>On “dark days” when there is no live racing, simulcast operations would be open at the racetrack plus online wagering and additional OTB facilities around the state, except on certain holidays.</a:t>
            </a:r>
          </a:p>
        </p:txBody>
      </p:sp>
      <p:sp>
        <p:nvSpPr>
          <p:cNvPr id="15" name="TextBox 14"/>
          <p:cNvSpPr txBox="1"/>
          <p:nvPr/>
        </p:nvSpPr>
        <p:spPr>
          <a:xfrm>
            <a:off x="2130457" y="5212488"/>
            <a:ext cx="6711885" cy="1038746"/>
          </a:xfrm>
          <a:prstGeom prst="rect">
            <a:avLst/>
          </a:prstGeom>
          <a:noFill/>
        </p:spPr>
        <p:txBody>
          <a:bodyPr vert="horz" wrap="square" lIns="0" tIns="0" rIns="0" bIns="0" rtlCol="0">
            <a:spAutoFit/>
          </a:bodyPr>
          <a:lstStyle/>
          <a:p>
            <a:pPr>
              <a:lnSpc>
                <a:spcPts val="2700"/>
              </a:lnSpc>
            </a:pPr>
            <a:r>
              <a:rPr lang="en-US" sz="2410" dirty="0" smtClean="0">
                <a:solidFill>
                  <a:srgbClr val="000000"/>
                </a:solidFill>
                <a:latin typeface="Arial" panose="020B0604020202020204" pitchFamily="34" charset="0"/>
                <a:cs typeface="Arial" panose="020B0604020202020204" pitchFamily="34" charset="0"/>
              </a:rPr>
              <a:t>•</a:t>
            </a:r>
            <a:r>
              <a:rPr lang="en-US" sz="2410" dirty="0" smtClean="0">
                <a:solidFill>
                  <a:srgbClr val="000000"/>
                </a:solidFill>
                <a:latin typeface="Georgia" panose="02040502050405020303" pitchFamily="18" charset="0"/>
                <a:cs typeface="Arial" panose="020B0604020202020204" pitchFamily="34" charset="0"/>
              </a:rPr>
              <a:t> </a:t>
            </a:r>
            <a:r>
              <a:rPr lang="en-US" dirty="0" smtClean="0">
                <a:solidFill>
                  <a:srgbClr val="000000"/>
                </a:solidFill>
                <a:latin typeface="Georgia" panose="02040502050405020303" pitchFamily="18" charset="0"/>
                <a:cs typeface="Arial" panose="020B0604020202020204" pitchFamily="34" charset="0"/>
              </a:rPr>
              <a:t>In addition to Thoroughbreds, other horse racing breeds, such as Harness, Arabians, et al., could use the track at other times and other domestic and international equine / entertainment events.</a:t>
            </a:r>
            <a:endParaRPr 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65522934"/>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64341" y="1428750"/>
            <a:ext cx="7779658" cy="376935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spcBef>
                <a:spcPts val="1800"/>
              </a:spcBef>
              <a:buFont typeface="+mj-lt"/>
              <a:buAutoNum type="arabicPeriod"/>
            </a:pPr>
            <a:endParaRPr lang="en-US" sz="2800" dirty="0" smtClean="0">
              <a:solidFill>
                <a:srgbClr val="000000"/>
              </a:solidFill>
              <a:latin typeface="Palatino Linotype"/>
              <a:cs typeface="Palatino Linotype"/>
            </a:endParaRPr>
          </a:p>
          <a:p>
            <a:pPr>
              <a:spcBef>
                <a:spcPts val="1800"/>
              </a:spcBef>
            </a:pPr>
            <a:endParaRPr lang="en-US" sz="3500" b="1" dirty="0" smtClean="0"/>
          </a:p>
          <a:p>
            <a:pPr>
              <a:spcBef>
                <a:spcPts val="1800"/>
              </a:spcBef>
            </a:pPr>
            <a:endParaRPr lang="en-US" sz="3500" b="1" dirty="0" smtClean="0"/>
          </a:p>
          <a:p>
            <a:endParaRPr lang="en-US" dirty="0"/>
          </a:p>
        </p:txBody>
      </p:sp>
      <p:graphicFrame>
        <p:nvGraphicFramePr>
          <p:cNvPr id="3" name="Chart 2"/>
          <p:cNvGraphicFramePr>
            <a:graphicFrameLocks/>
          </p:cNvGraphicFramePr>
          <p:nvPr>
            <p:extLst>
              <p:ext uri="{D42A27DB-BD31-4B8C-83A1-F6EECF244321}">
                <p14:modId xmlns:p14="http://schemas.microsoft.com/office/powerpoint/2010/main" val="907495782"/>
              </p:ext>
            </p:extLst>
          </p:nvPr>
        </p:nvGraphicFramePr>
        <p:xfrm>
          <a:off x="1489329" y="630174"/>
          <a:ext cx="6915150" cy="4152899"/>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2148840" y="4956048"/>
            <a:ext cx="6255639" cy="1446550"/>
          </a:xfrm>
          <a:prstGeom prst="rect">
            <a:avLst/>
          </a:prstGeom>
          <a:noFill/>
        </p:spPr>
        <p:txBody>
          <a:bodyPr wrap="square" rtlCol="0">
            <a:spAutoFit/>
          </a:bodyPr>
          <a:lstStyle/>
          <a:p>
            <a:r>
              <a:rPr lang="en-US" sz="1400" u="sng" dirty="0" smtClean="0"/>
              <a:t>Preliminary and Subject to Change Based on New or Additional Information.</a:t>
            </a:r>
          </a:p>
          <a:p>
            <a:endParaRPr lang="en-US" sz="1200" dirty="0" smtClean="0"/>
          </a:p>
          <a:p>
            <a:pPr marL="457200" indent="-457200">
              <a:tabLst>
                <a:tab pos="741363" algn="l"/>
              </a:tabLst>
            </a:pPr>
            <a:r>
              <a:rPr lang="en-US" sz="1200" dirty="0" smtClean="0"/>
              <a:t>Note: 	(1)   Percentages are predicated on the 2014 actual results for Florida and presented for 	illustrative purposes only.</a:t>
            </a:r>
          </a:p>
          <a:p>
            <a:pPr marL="457200" indent="-457200">
              <a:tabLst>
                <a:tab pos="741363" algn="l"/>
              </a:tabLst>
            </a:pPr>
            <a:r>
              <a:rPr lang="en-US" sz="1200" dirty="0" smtClean="0"/>
              <a:t>	(2)   Percentages for Georgia will change based on the number of live racing days and 	simulcast facilities.</a:t>
            </a:r>
          </a:p>
          <a:p>
            <a:endParaRPr lang="en-US" sz="1400" dirty="0"/>
          </a:p>
        </p:txBody>
      </p:sp>
    </p:spTree>
    <p:extLst>
      <p:ext uri="{BB962C8B-B14F-4D97-AF65-F5344CB8AC3E}">
        <p14:creationId xmlns:p14="http://schemas.microsoft.com/office/powerpoint/2010/main" val="541292822"/>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64341" y="1428750"/>
            <a:ext cx="7779658" cy="376935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spcBef>
                <a:spcPts val="1800"/>
              </a:spcBef>
              <a:buFont typeface="+mj-lt"/>
              <a:buAutoNum type="arabicPeriod"/>
            </a:pPr>
            <a:endParaRPr lang="en-US" sz="2800" dirty="0" smtClean="0">
              <a:solidFill>
                <a:srgbClr val="000000"/>
              </a:solidFill>
              <a:latin typeface="Palatino Linotype"/>
              <a:cs typeface="Palatino Linotype"/>
            </a:endParaRPr>
          </a:p>
          <a:p>
            <a:pPr>
              <a:spcBef>
                <a:spcPts val="1800"/>
              </a:spcBef>
            </a:pPr>
            <a:endParaRPr lang="en-US" sz="3500" b="1" dirty="0" smtClean="0"/>
          </a:p>
          <a:p>
            <a:pPr>
              <a:spcBef>
                <a:spcPts val="1800"/>
              </a:spcBef>
            </a:pPr>
            <a:endParaRPr lang="en-US" sz="3500" b="1" dirty="0" smtClean="0"/>
          </a:p>
          <a:p>
            <a:endParaRPr lang="en-US" dirty="0"/>
          </a:p>
        </p:txBody>
      </p:sp>
      <p:graphicFrame>
        <p:nvGraphicFramePr>
          <p:cNvPr id="3" name="Chart 2"/>
          <p:cNvGraphicFramePr>
            <a:graphicFrameLocks/>
          </p:cNvGraphicFramePr>
          <p:nvPr>
            <p:extLst>
              <p:ext uri="{D42A27DB-BD31-4B8C-83A1-F6EECF244321}">
                <p14:modId xmlns:p14="http://schemas.microsoft.com/office/powerpoint/2010/main" val="2509851370"/>
              </p:ext>
            </p:extLst>
          </p:nvPr>
        </p:nvGraphicFramePr>
        <p:xfrm>
          <a:off x="1364341" y="579692"/>
          <a:ext cx="7096124" cy="4162424"/>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304288" y="5198109"/>
            <a:ext cx="6437566" cy="369332"/>
          </a:xfrm>
          <a:prstGeom prst="rect">
            <a:avLst/>
          </a:prstGeom>
          <a:noFill/>
        </p:spPr>
        <p:txBody>
          <a:bodyPr wrap="square" rtlCol="0">
            <a:spAutoFit/>
          </a:bodyPr>
          <a:lstStyle/>
          <a:p>
            <a:r>
              <a:rPr lang="en-US" sz="1400" u="sng" dirty="0" smtClean="0"/>
              <a:t>Preliminary and Subject to Change Based on New or Additional Information</a:t>
            </a:r>
            <a:r>
              <a:rPr lang="en-US" dirty="0" smtClean="0"/>
              <a:t>.</a:t>
            </a:r>
            <a:endParaRPr lang="en-US" dirty="0"/>
          </a:p>
        </p:txBody>
      </p:sp>
    </p:spTree>
    <p:extLst>
      <p:ext uri="{BB962C8B-B14F-4D97-AF65-F5344CB8AC3E}">
        <p14:creationId xmlns:p14="http://schemas.microsoft.com/office/powerpoint/2010/main" val="1137377661"/>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64341" y="1428750"/>
            <a:ext cx="7779658" cy="376935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spcBef>
                <a:spcPts val="1800"/>
              </a:spcBef>
              <a:buFont typeface="+mj-lt"/>
              <a:buAutoNum type="arabicPeriod"/>
            </a:pPr>
            <a:endParaRPr lang="en-US" sz="2800" dirty="0" smtClean="0">
              <a:solidFill>
                <a:srgbClr val="000000"/>
              </a:solidFill>
              <a:latin typeface="Palatino Linotype"/>
              <a:cs typeface="Palatino Linotype"/>
            </a:endParaRPr>
          </a:p>
          <a:p>
            <a:pPr>
              <a:spcBef>
                <a:spcPts val="1800"/>
              </a:spcBef>
            </a:pPr>
            <a:endParaRPr lang="en-US" sz="3500" b="1" dirty="0" smtClean="0"/>
          </a:p>
          <a:p>
            <a:pPr>
              <a:spcBef>
                <a:spcPts val="1800"/>
              </a:spcBef>
            </a:pPr>
            <a:endParaRPr lang="en-US" sz="3500" b="1" dirty="0" smtClean="0"/>
          </a:p>
          <a:p>
            <a:endParaRPr lang="en-US" dirty="0"/>
          </a:p>
        </p:txBody>
      </p:sp>
      <p:graphicFrame>
        <p:nvGraphicFramePr>
          <p:cNvPr id="3" name="Chart 2"/>
          <p:cNvGraphicFramePr>
            <a:graphicFrameLocks/>
          </p:cNvGraphicFramePr>
          <p:nvPr>
            <p:extLst>
              <p:ext uri="{D42A27DB-BD31-4B8C-83A1-F6EECF244321}">
                <p14:modId xmlns:p14="http://schemas.microsoft.com/office/powerpoint/2010/main" val="4157260933"/>
              </p:ext>
            </p:extLst>
          </p:nvPr>
        </p:nvGraphicFramePr>
        <p:xfrm>
          <a:off x="1013650" y="405575"/>
          <a:ext cx="7610475" cy="4181474"/>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121408" y="4814061"/>
            <a:ext cx="5870448" cy="1815882"/>
          </a:xfrm>
          <a:prstGeom prst="rect">
            <a:avLst/>
          </a:prstGeom>
          <a:noFill/>
        </p:spPr>
        <p:txBody>
          <a:bodyPr wrap="square" rtlCol="0">
            <a:spAutoFit/>
          </a:bodyPr>
          <a:lstStyle/>
          <a:p>
            <a:r>
              <a:rPr lang="en-US" sz="1400" u="sng" dirty="0" smtClean="0"/>
              <a:t>Preliminary and Subject to Change Based on New or Additional Information</a:t>
            </a:r>
            <a:r>
              <a:rPr lang="en-US" sz="1400" dirty="0" smtClean="0"/>
              <a:t>.</a:t>
            </a:r>
          </a:p>
          <a:p>
            <a:endParaRPr lang="en-US" sz="1400" dirty="0"/>
          </a:p>
          <a:p>
            <a:pPr marL="741363" indent="-741363">
              <a:tabLst>
                <a:tab pos="457200" algn="l"/>
              </a:tabLst>
            </a:pPr>
            <a:r>
              <a:rPr lang="en-US" sz="1200" dirty="0" smtClean="0"/>
              <a:t>Note: 	(A)   Pro-forma racing operations based on estimated total revenue of $112M.</a:t>
            </a:r>
          </a:p>
          <a:p>
            <a:pPr marL="741363" indent="-741363">
              <a:tabLst>
                <a:tab pos="457200" algn="l"/>
              </a:tabLst>
            </a:pPr>
            <a:r>
              <a:rPr lang="en-US" sz="1200" dirty="0"/>
              <a:t>	</a:t>
            </a:r>
            <a:r>
              <a:rPr lang="en-US" sz="1200" dirty="0" smtClean="0"/>
              <a:t>(B)   Need-based scholarships, grants, or loans to citizens of this state to enable such citizens to attend units of the University System of Georgia, branches of the technical College System of Georgia, or eligible private colleges and universities; and voluntary pre-Kindergarten.</a:t>
            </a:r>
          </a:p>
          <a:p>
            <a:pPr marL="741363" indent="-741363">
              <a:tabLst>
                <a:tab pos="457200" algn="l"/>
              </a:tabLst>
            </a:pPr>
            <a:r>
              <a:rPr lang="en-US" sz="1200" dirty="0" smtClean="0"/>
              <a:t>	(C)   According to the Georgia Student Finance Commission, these funds would benefit approximately 10,500 students.</a:t>
            </a:r>
            <a:endParaRPr lang="en-US" sz="1200" dirty="0"/>
          </a:p>
        </p:txBody>
      </p:sp>
    </p:spTree>
    <p:extLst>
      <p:ext uri="{BB962C8B-B14F-4D97-AF65-F5344CB8AC3E}">
        <p14:creationId xmlns:p14="http://schemas.microsoft.com/office/powerpoint/2010/main" val="2220414881"/>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171140" y="369945"/>
            <a:ext cx="7415492" cy="692497"/>
          </a:xfrm>
          <a:prstGeom prst="rect">
            <a:avLst/>
          </a:prstGeom>
          <a:noFill/>
        </p:spPr>
        <p:txBody>
          <a:bodyPr vert="horz" wrap="none" lIns="0" tIns="0" rIns="0" bIns="0" rtlCol="0">
            <a:spAutoFit/>
          </a:bodyPr>
          <a:lstStyle/>
          <a:p>
            <a:pPr>
              <a:lnSpc>
                <a:spcPts val="2700"/>
              </a:lnSpc>
            </a:pPr>
            <a:r>
              <a:rPr lang="en-US" sz="3000" b="1" dirty="0" smtClean="0">
                <a:solidFill>
                  <a:srgbClr val="174617"/>
                </a:solidFill>
                <a:latin typeface="Georgia" panose="02040502050405020303" pitchFamily="18" charset="0"/>
              </a:rPr>
              <a:t>Why Birmingham Race Course Failed</a:t>
            </a:r>
          </a:p>
          <a:p>
            <a:pPr>
              <a:lnSpc>
                <a:spcPts val="2700"/>
              </a:lnSpc>
            </a:pPr>
            <a:endParaRPr lang="en-US" dirty="0"/>
          </a:p>
        </p:txBody>
      </p:sp>
      <p:sp>
        <p:nvSpPr>
          <p:cNvPr id="12" name="TextBox 11"/>
          <p:cNvSpPr txBox="1"/>
          <p:nvPr/>
        </p:nvSpPr>
        <p:spPr>
          <a:xfrm>
            <a:off x="1171140" y="992389"/>
            <a:ext cx="7515660" cy="5740033"/>
          </a:xfrm>
          <a:prstGeom prst="rect">
            <a:avLst/>
          </a:prstGeom>
          <a:noFill/>
        </p:spPr>
        <p:txBody>
          <a:bodyPr vert="horz" wrap="square" lIns="0" tIns="0" rIns="0" bIns="0" rtlCol="0">
            <a:spAutoFit/>
          </a:bodyPr>
          <a:lstStyle/>
          <a:p>
            <a:r>
              <a:rPr lang="en-US" sz="1700" b="1" dirty="0" smtClean="0">
                <a:latin typeface="times" panose="02020603050405020304" pitchFamily="18" charset="0"/>
                <a:cs typeface="times" panose="02020603050405020304" pitchFamily="18" charset="0"/>
              </a:rPr>
              <a:t>A.</a:t>
            </a:r>
            <a:r>
              <a:rPr lang="en-US" sz="1700" b="1" dirty="0">
                <a:latin typeface="times" panose="02020603050405020304" pitchFamily="18" charset="0"/>
                <a:cs typeface="times" panose="02020603050405020304" pitchFamily="18" charset="0"/>
              </a:rPr>
              <a:t>	 LOCATION-LOCATION-LOCATION</a:t>
            </a:r>
            <a:r>
              <a:rPr lang="en-US" sz="1700" dirty="0">
                <a:latin typeface="times" panose="02020603050405020304" pitchFamily="18" charset="0"/>
                <a:cs typeface="times" panose="02020603050405020304" pitchFamily="18" charset="0"/>
              </a:rPr>
              <a:t/>
            </a:r>
            <a:br>
              <a:rPr lang="en-US" sz="1700" dirty="0">
                <a:latin typeface="times" panose="02020603050405020304" pitchFamily="18" charset="0"/>
                <a:cs typeface="times" panose="02020603050405020304" pitchFamily="18" charset="0"/>
              </a:rPr>
            </a:br>
            <a:r>
              <a:rPr lang="en-US" sz="1700" dirty="0">
                <a:latin typeface="times" panose="02020603050405020304" pitchFamily="18" charset="0"/>
                <a:cs typeface="times" panose="02020603050405020304" pitchFamily="18" charset="0"/>
              </a:rPr>
              <a:t>	</a:t>
            </a:r>
            <a:r>
              <a:rPr lang="en-US" sz="1700" dirty="0" smtClean="0">
                <a:latin typeface="times" panose="02020603050405020304" pitchFamily="18" charset="0"/>
                <a:cs typeface="times" panose="02020603050405020304" pitchFamily="18" charset="0"/>
              </a:rPr>
              <a:t> The </a:t>
            </a:r>
            <a:r>
              <a:rPr lang="en-US" sz="1700" dirty="0">
                <a:latin typeface="times" panose="02020603050405020304" pitchFamily="18" charset="0"/>
                <a:cs typeface="times" panose="02020603050405020304" pitchFamily="18" charset="0"/>
              </a:rPr>
              <a:t>demographics of the greater Birmingham Metro Area could not </a:t>
            </a:r>
            <a:br>
              <a:rPr lang="en-US" sz="1700" dirty="0">
                <a:latin typeface="times" panose="02020603050405020304" pitchFamily="18" charset="0"/>
                <a:cs typeface="times" panose="02020603050405020304" pitchFamily="18" charset="0"/>
              </a:rPr>
            </a:br>
            <a:r>
              <a:rPr lang="en-US" sz="1700" dirty="0">
                <a:latin typeface="times" panose="02020603050405020304" pitchFamily="18" charset="0"/>
                <a:cs typeface="times" panose="02020603050405020304" pitchFamily="18" charset="0"/>
              </a:rPr>
              <a:t>          support a racetrack of this size and considerable capital investment.  </a:t>
            </a:r>
            <a:br>
              <a:rPr lang="en-US" sz="1700" dirty="0">
                <a:latin typeface="times" panose="02020603050405020304" pitchFamily="18" charset="0"/>
                <a:cs typeface="times" panose="02020603050405020304" pitchFamily="18" charset="0"/>
              </a:rPr>
            </a:br>
            <a:r>
              <a:rPr lang="en-US" sz="1700" dirty="0">
                <a:latin typeface="times" panose="02020603050405020304" pitchFamily="18" charset="0"/>
                <a:cs typeface="times" panose="02020603050405020304" pitchFamily="18" charset="0"/>
              </a:rPr>
              <a:t>          Their “build it and they will come” approach relied heavily on the </a:t>
            </a:r>
            <a:br>
              <a:rPr lang="en-US" sz="1700" dirty="0">
                <a:latin typeface="times" panose="02020603050405020304" pitchFamily="18" charset="0"/>
                <a:cs typeface="times" panose="02020603050405020304" pitchFamily="18" charset="0"/>
              </a:rPr>
            </a:br>
            <a:r>
              <a:rPr lang="en-US" sz="1700" dirty="0">
                <a:latin typeface="times" panose="02020603050405020304" pitchFamily="18" charset="0"/>
                <a:cs typeface="times" panose="02020603050405020304" pitchFamily="18" charset="0"/>
              </a:rPr>
              <a:t>          Atlanta Metro Area, in particular, which did not materialize.</a:t>
            </a:r>
            <a:endParaRPr lang="en-US" sz="1700" b="1" dirty="0" smtClean="0">
              <a:latin typeface="times" panose="02020603050405020304" pitchFamily="18" charset="0"/>
              <a:cs typeface="times" panose="02020603050405020304" pitchFamily="18" charset="0"/>
            </a:endParaRPr>
          </a:p>
          <a:p>
            <a:endParaRPr lang="en-US" sz="1700" b="1" dirty="0">
              <a:latin typeface="times" panose="02020603050405020304" pitchFamily="18" charset="0"/>
              <a:cs typeface="times" panose="02020603050405020304" pitchFamily="18" charset="0"/>
            </a:endParaRPr>
          </a:p>
          <a:p>
            <a:r>
              <a:rPr lang="en-US" sz="1700" b="1" dirty="0">
                <a:latin typeface="times" panose="02020603050405020304" pitchFamily="18" charset="0"/>
                <a:cs typeface="times" panose="02020603050405020304" pitchFamily="18" charset="0"/>
              </a:rPr>
              <a:t>B</a:t>
            </a:r>
            <a:r>
              <a:rPr lang="en-US" sz="1700" b="1" dirty="0" smtClean="0">
                <a:latin typeface="times" panose="02020603050405020304" pitchFamily="18" charset="0"/>
                <a:cs typeface="times" panose="02020603050405020304" pitchFamily="18" charset="0"/>
              </a:rPr>
              <a:t>.     OVER-BUILT</a:t>
            </a:r>
          </a:p>
          <a:p>
            <a:r>
              <a:rPr lang="en-US" sz="1700" dirty="0" smtClean="0">
                <a:latin typeface="times" panose="02020603050405020304" pitchFamily="18" charset="0"/>
                <a:cs typeface="times" panose="02020603050405020304" pitchFamily="18" charset="0"/>
              </a:rPr>
              <a:t>         1.     The BRC was constructed for $85M in 1987, which translates into $185M</a:t>
            </a:r>
            <a:br>
              <a:rPr lang="en-US" sz="1700" dirty="0" smtClean="0">
                <a:latin typeface="times" panose="02020603050405020304" pitchFamily="18" charset="0"/>
                <a:cs typeface="times" panose="02020603050405020304" pitchFamily="18" charset="0"/>
              </a:rPr>
            </a:br>
            <a:r>
              <a:rPr lang="en-US" sz="1700" dirty="0" smtClean="0">
                <a:latin typeface="times" panose="02020603050405020304" pitchFamily="18" charset="0"/>
                <a:cs typeface="times" panose="02020603050405020304" pitchFamily="18" charset="0"/>
              </a:rPr>
              <a:t>	         in today’s dollars and was further saddled with significant debt</a:t>
            </a:r>
            <a:r>
              <a:rPr lang="en-US" sz="1700" dirty="0">
                <a:latin typeface="times" panose="02020603050405020304" pitchFamily="18" charset="0"/>
                <a:cs typeface="times" panose="02020603050405020304" pitchFamily="18" charset="0"/>
              </a:rPr>
              <a:t> </a:t>
            </a:r>
            <a:r>
              <a:rPr lang="en-US" sz="1700" dirty="0" smtClean="0">
                <a:latin typeface="times" panose="02020603050405020304" pitchFamily="18" charset="0"/>
                <a:cs typeface="times" panose="02020603050405020304" pitchFamily="18" charset="0"/>
              </a:rPr>
              <a:t>it could not </a:t>
            </a:r>
          </a:p>
          <a:p>
            <a:r>
              <a:rPr lang="en-US" sz="1700" dirty="0">
                <a:latin typeface="times" panose="02020603050405020304" pitchFamily="18" charset="0"/>
                <a:cs typeface="times" panose="02020603050405020304" pitchFamily="18" charset="0"/>
              </a:rPr>
              <a:t>	</a:t>
            </a:r>
            <a:r>
              <a:rPr lang="en-US" sz="1700" dirty="0" smtClean="0">
                <a:latin typeface="times" panose="02020603050405020304" pitchFamily="18" charset="0"/>
                <a:cs typeface="times" panose="02020603050405020304" pitchFamily="18" charset="0"/>
              </a:rPr>
              <a:t>	 service.  Our privately funded complex will cost approximately $50M.</a:t>
            </a:r>
          </a:p>
          <a:p>
            <a:r>
              <a:rPr lang="en-US" sz="1700" dirty="0">
                <a:latin typeface="times" panose="02020603050405020304" pitchFamily="18" charset="0"/>
                <a:cs typeface="times" panose="02020603050405020304" pitchFamily="18" charset="0"/>
              </a:rPr>
              <a:t> </a:t>
            </a:r>
            <a:r>
              <a:rPr lang="en-US" sz="1700" dirty="0" smtClean="0">
                <a:latin typeface="times" panose="02020603050405020304" pitchFamily="18" charset="0"/>
                <a:cs typeface="times" panose="02020603050405020304" pitchFamily="18" charset="0"/>
              </a:rPr>
              <a:t>        2.      Their upscale, glitzy, Taj Mahal kind of Turf Club was a turn-off to its </a:t>
            </a:r>
            <a:br>
              <a:rPr lang="en-US" sz="1700" dirty="0" smtClean="0">
                <a:latin typeface="times" panose="02020603050405020304" pitchFamily="18" charset="0"/>
                <a:cs typeface="times" panose="02020603050405020304" pitchFamily="18" charset="0"/>
              </a:rPr>
            </a:br>
            <a:r>
              <a:rPr lang="en-US" sz="1700" dirty="0" smtClean="0">
                <a:latin typeface="times" panose="02020603050405020304" pitchFamily="18" charset="0"/>
                <a:cs typeface="times" panose="02020603050405020304" pitchFamily="18" charset="0"/>
              </a:rPr>
              <a:t>	         regular blue collar patrons.</a:t>
            </a:r>
          </a:p>
          <a:p>
            <a:endParaRPr lang="en-US" sz="1700" dirty="0" smtClean="0">
              <a:latin typeface="times" panose="02020603050405020304" pitchFamily="18" charset="0"/>
              <a:cs typeface="times" panose="02020603050405020304" pitchFamily="18" charset="0"/>
            </a:endParaRPr>
          </a:p>
          <a:p>
            <a:pPr marL="461963" indent="-461963"/>
            <a:r>
              <a:rPr lang="en-US" sz="1700" b="1" dirty="0" smtClean="0">
                <a:latin typeface="times" panose="02020603050405020304" pitchFamily="18" charset="0"/>
                <a:cs typeface="times" panose="02020603050405020304" pitchFamily="18" charset="0"/>
              </a:rPr>
              <a:t>C.	OVER PROMISED</a:t>
            </a:r>
            <a:r>
              <a:rPr lang="en-US" sz="1700" dirty="0">
                <a:latin typeface="times" panose="02020603050405020304" pitchFamily="18" charset="0"/>
                <a:cs typeface="times" panose="02020603050405020304" pitchFamily="18" charset="0"/>
              </a:rPr>
              <a:t/>
            </a:r>
            <a:br>
              <a:rPr lang="en-US" sz="1700" dirty="0">
                <a:latin typeface="times" panose="02020603050405020304" pitchFamily="18" charset="0"/>
                <a:cs typeface="times" panose="02020603050405020304" pitchFamily="18" charset="0"/>
              </a:rPr>
            </a:br>
            <a:r>
              <a:rPr lang="en-US" sz="1700" dirty="0" smtClean="0">
                <a:latin typeface="times" panose="02020603050405020304" pitchFamily="18" charset="0"/>
                <a:cs typeface="times" panose="02020603050405020304" pitchFamily="18" charset="0"/>
              </a:rPr>
              <a:t>The financial assumptions for attendance and pari-mutuel handle were seriously flawed and considered by some to be naïve.</a:t>
            </a:r>
          </a:p>
          <a:p>
            <a:pPr marL="342900" indent="-342900">
              <a:buAutoNum type="alphaUcPeriod" startAt="2"/>
            </a:pPr>
            <a:endParaRPr lang="en-US" sz="1700" dirty="0">
              <a:latin typeface="times" panose="02020603050405020304" pitchFamily="18" charset="0"/>
              <a:cs typeface="times" panose="02020603050405020304" pitchFamily="18" charset="0"/>
            </a:endParaRPr>
          </a:p>
          <a:p>
            <a:pPr marL="971550"/>
            <a:r>
              <a:rPr lang="en-US" sz="1700" b="1" dirty="0" smtClean="0">
                <a:latin typeface="times" panose="02020603050405020304" pitchFamily="18" charset="0"/>
                <a:cs typeface="times" panose="02020603050405020304" pitchFamily="18" charset="0"/>
              </a:rPr>
              <a:t>D.	DECLINE IN PURSES</a:t>
            </a:r>
            <a:r>
              <a:rPr lang="en-US" sz="1700" dirty="0" smtClean="0">
                <a:latin typeface="times" panose="02020603050405020304" pitchFamily="18" charset="0"/>
                <a:cs typeface="times" panose="02020603050405020304" pitchFamily="18" charset="0"/>
              </a:rPr>
              <a:t/>
            </a:r>
            <a:br>
              <a:rPr lang="en-US" sz="1700" dirty="0" smtClean="0">
                <a:latin typeface="times" panose="02020603050405020304" pitchFamily="18" charset="0"/>
                <a:cs typeface="times" panose="02020603050405020304" pitchFamily="18" charset="0"/>
              </a:rPr>
            </a:br>
            <a:r>
              <a:rPr lang="en-US" sz="1700" dirty="0" smtClean="0">
                <a:latin typeface="times" panose="02020603050405020304" pitchFamily="18" charset="0"/>
                <a:cs typeface="times" panose="02020603050405020304" pitchFamily="18" charset="0"/>
              </a:rPr>
              <a:t>As the actual v projected pari-mutuel handle dropped, it created a free-fall of significant proportion</a:t>
            </a:r>
            <a:r>
              <a:rPr lang="en-US" sz="1700" dirty="0">
                <a:latin typeface="times" panose="02020603050405020304" pitchFamily="18" charset="0"/>
                <a:cs typeface="times" panose="02020603050405020304" pitchFamily="18" charset="0"/>
              </a:rPr>
              <a:t> </a:t>
            </a:r>
            <a:r>
              <a:rPr lang="en-US" sz="1700" dirty="0" smtClean="0">
                <a:latin typeface="times" panose="02020603050405020304" pitchFamily="18" charset="0"/>
                <a:cs typeface="times" panose="02020603050405020304" pitchFamily="18" charset="0"/>
              </a:rPr>
              <a:t>followed by</a:t>
            </a:r>
            <a:r>
              <a:rPr lang="en-US" sz="1700" dirty="0">
                <a:latin typeface="times" panose="02020603050405020304" pitchFamily="18" charset="0"/>
                <a:cs typeface="times" panose="02020603050405020304" pitchFamily="18" charset="0"/>
              </a:rPr>
              <a:t> </a:t>
            </a:r>
            <a:r>
              <a:rPr lang="en-US" sz="1700" dirty="0" smtClean="0">
                <a:latin typeface="times" panose="02020603050405020304" pitchFamily="18" charset="0"/>
                <a:cs typeface="times" panose="02020603050405020304" pitchFamily="18" charset="0"/>
              </a:rPr>
              <a:t>owners, horses and jockeys moving to more favorable racing venues.</a:t>
            </a:r>
          </a:p>
          <a:p>
            <a:pPr marL="342900" indent="-342900">
              <a:buAutoNum type="alphaUcPeriod" startAt="2"/>
            </a:pPr>
            <a:endParaRPr lang="en-US" sz="1600" dirty="0"/>
          </a:p>
        </p:txBody>
      </p:sp>
    </p:spTree>
    <p:extLst>
      <p:ext uri="{BB962C8B-B14F-4D97-AF65-F5344CB8AC3E}">
        <p14:creationId xmlns:p14="http://schemas.microsoft.com/office/powerpoint/2010/main" val="145986359"/>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701800" y="393700"/>
            <a:ext cx="6553076" cy="666849"/>
          </a:xfrm>
          <a:prstGeom prst="rect">
            <a:avLst/>
          </a:prstGeom>
          <a:noFill/>
        </p:spPr>
        <p:txBody>
          <a:bodyPr vert="horz" wrap="none" lIns="0" tIns="0" rIns="0" bIns="0" rtlCol="0">
            <a:spAutoFit/>
          </a:bodyPr>
          <a:lstStyle/>
          <a:p>
            <a:pPr>
              <a:lnSpc>
                <a:spcPts val="2700"/>
              </a:lnSpc>
            </a:pPr>
            <a:r>
              <a:rPr lang="en-US" sz="2410" b="1" dirty="0" smtClean="0">
                <a:solidFill>
                  <a:srgbClr val="174617"/>
                </a:solidFill>
                <a:latin typeface="Georgia" panose="02040502050405020303" pitchFamily="18" charset="0"/>
              </a:rPr>
              <a:t>The Rebirth of the Sport of Horse Racing </a:t>
            </a:r>
          </a:p>
          <a:p>
            <a:pPr>
              <a:lnSpc>
                <a:spcPts val="2700"/>
              </a:lnSpc>
            </a:pPr>
            <a:endParaRPr lang="en-US" dirty="0"/>
          </a:p>
        </p:txBody>
      </p:sp>
      <p:sp>
        <p:nvSpPr>
          <p:cNvPr id="4" name="TextBox 3"/>
          <p:cNvSpPr txBox="1"/>
          <p:nvPr/>
        </p:nvSpPr>
        <p:spPr>
          <a:xfrm>
            <a:off x="1574800" y="1270000"/>
            <a:ext cx="6384761" cy="829586"/>
          </a:xfrm>
          <a:prstGeom prst="rect">
            <a:avLst/>
          </a:prstGeom>
          <a:noFill/>
        </p:spPr>
        <p:txBody>
          <a:bodyPr vert="horz" wrap="none" lIns="0" tIns="0" rIns="0" bIns="0" rtlCol="0">
            <a:spAutoFit/>
          </a:bodyPr>
          <a:lstStyle/>
          <a:p>
            <a:pPr marL="0" marR="0" lvl="0" defTabSz="914400" eaLnBrk="1" fontAlgn="auto" latinLnBrk="0" hangingPunct="1">
              <a:lnSpc>
                <a:spcPts val="2200"/>
              </a:lnSpc>
              <a:spcBef>
                <a:spcPts val="0"/>
              </a:spcBef>
              <a:spcAft>
                <a:spcPts val="0"/>
              </a:spcAft>
              <a:buClrTx/>
              <a:buSzTx/>
              <a:buNone/>
              <a:tabLst>
                <a:tab pos="5207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National TV Exposure: </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NBC Sports Signs 10 Year Deal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to Broadcast the Breeders’ Cup </a:t>
            </a:r>
          </a:p>
          <a:p>
            <a:pPr marL="0" marR="0" lvl="0" indent="0" defTabSz="914400" eaLnBrk="1" fontAlgn="auto" latinLnBrk="0" hangingPunct="1">
              <a:lnSpc>
                <a:spcPts val="2200"/>
              </a:lnSpc>
              <a:spcBef>
                <a:spcPts val="0"/>
              </a:spcBef>
              <a:spcAft>
                <a:spcPts val="0"/>
              </a:spcAft>
              <a:buClrTx/>
              <a:buSzTx/>
              <a:buNone/>
              <a:tabLst>
                <a:tab pos="520700" algn="l"/>
              </a:tabLst>
              <a:defRPr/>
            </a:pPr>
            <a:endParaRPr lang="en-US" sz="1810" dirty="0">
              <a:solidFill>
                <a:srgbClr val="000000"/>
              </a:solidFill>
              <a:latin typeface="Georgia" panose="02040502050405020303" pitchFamily="18" charset="0"/>
            </a:endParaRPr>
          </a:p>
        </p:txBody>
      </p:sp>
      <p:sp>
        <p:nvSpPr>
          <p:cNvPr id="5" name="TextBox 4"/>
          <p:cNvSpPr txBox="1"/>
          <p:nvPr/>
        </p:nvSpPr>
        <p:spPr>
          <a:xfrm>
            <a:off x="1574800" y="1892300"/>
            <a:ext cx="5714706" cy="829586"/>
          </a:xfrm>
          <a:prstGeom prst="rect">
            <a:avLst/>
          </a:prstGeom>
          <a:noFill/>
        </p:spPr>
        <p:txBody>
          <a:bodyPr vert="horz" wrap="none" lIns="0" tIns="0" rIns="0" bIns="0" rtlCol="0">
            <a:spAutoFit/>
          </a:bodyPr>
          <a:lstStyle/>
          <a:p>
            <a:pPr marL="0" marR="0" lvl="0" defTabSz="914400" eaLnBrk="1" fontAlgn="auto" latinLnBrk="0" hangingPunct="1">
              <a:lnSpc>
                <a:spcPts val="2200"/>
              </a:lnSpc>
              <a:spcBef>
                <a:spcPts val="0"/>
              </a:spcBef>
              <a:spcAft>
                <a:spcPts val="0"/>
              </a:spcAft>
              <a:buClrTx/>
              <a:buSzTx/>
              <a:buNone/>
              <a:tabLst>
                <a:tab pos="5207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TV Ratings Rise: </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National Breeders’ Cup Ratings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Increase by 24% in 2014 with Atlanta Up 135% </a:t>
            </a:r>
          </a:p>
          <a:p>
            <a:pPr marL="0" marR="0" lvl="0" indent="0" defTabSz="914400" eaLnBrk="1" fontAlgn="auto" latinLnBrk="0" hangingPunct="1">
              <a:lnSpc>
                <a:spcPts val="2200"/>
              </a:lnSpc>
              <a:spcBef>
                <a:spcPts val="0"/>
              </a:spcBef>
              <a:spcAft>
                <a:spcPts val="0"/>
              </a:spcAft>
              <a:buClrTx/>
              <a:buSzTx/>
              <a:buNone/>
              <a:tabLst>
                <a:tab pos="520700" algn="l"/>
              </a:tabLst>
              <a:defRPr/>
            </a:pPr>
            <a:endParaRPr lang="en-US" sz="1810" dirty="0">
              <a:solidFill>
                <a:srgbClr val="000000"/>
              </a:solidFill>
              <a:latin typeface="Georgia" panose="02040502050405020303" pitchFamily="18" charset="0"/>
            </a:endParaRPr>
          </a:p>
        </p:txBody>
      </p:sp>
      <p:sp>
        <p:nvSpPr>
          <p:cNvPr id="6" name="TextBox 5"/>
          <p:cNvSpPr txBox="1"/>
          <p:nvPr/>
        </p:nvSpPr>
        <p:spPr>
          <a:xfrm>
            <a:off x="1574800" y="2514600"/>
            <a:ext cx="6211637" cy="1128514"/>
          </a:xfrm>
          <a:prstGeom prst="rect">
            <a:avLst/>
          </a:prstGeom>
          <a:noFill/>
        </p:spPr>
        <p:txBody>
          <a:bodyPr vert="horz" wrap="none" lIns="0" tIns="0" rIns="0" bIns="0" rtlCol="0">
            <a:spAutoFit/>
          </a:bodyPr>
          <a:lstStyle/>
          <a:p>
            <a:pPr marL="0" marR="0" lvl="0" defTabSz="914400" eaLnBrk="1" fontAlgn="auto" latinLnBrk="0" hangingPunct="1">
              <a:lnSpc>
                <a:spcPts val="2200"/>
              </a:lnSpc>
              <a:spcBef>
                <a:spcPts val="0"/>
              </a:spcBef>
              <a:spcAft>
                <a:spcPts val="0"/>
              </a:spcAft>
              <a:buClrTx/>
              <a:buSzTx/>
              <a:buNone/>
              <a:tabLst>
                <a:tab pos="520700" algn="l"/>
              </a:tabLst>
              <a:defRPr/>
            </a:pPr>
            <a:r>
              <a:rPr lang="en-US" sz="1812"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2"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Fans Are Coming Back: </a:t>
            </a:r>
            <a:r>
              <a:rPr lang="en-US" sz="1812"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Daily Average Attendance in </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2015 Increases at Saratoga, Keeneland (Spring Meet),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Delmar.  Major Racing Events See Steady Growth </a:t>
            </a:r>
          </a:p>
          <a:p>
            <a:pPr marL="0" marR="0" lvl="0" defTabSz="914400" eaLnBrk="1" fontAlgn="auto" latinLnBrk="0" hangingPunct="1">
              <a:lnSpc>
                <a:spcPts val="2200"/>
              </a:lnSpc>
              <a:spcBef>
                <a:spcPts val="0"/>
              </a:spcBef>
              <a:spcAft>
                <a:spcPts val="0"/>
              </a:spcAft>
              <a:buClrTx/>
              <a:buSzTx/>
              <a:buNone/>
              <a:tabLst>
                <a:tab pos="520700" algn="l"/>
              </a:tabLst>
              <a:defRPr/>
            </a:pPr>
            <a:endParaRPr lang="en-US" sz="1810" dirty="0">
              <a:solidFill>
                <a:srgbClr val="000000"/>
              </a:solidFill>
              <a:latin typeface="Georgia" panose="02040502050405020303" pitchFamily="18" charset="0"/>
            </a:endParaRPr>
          </a:p>
        </p:txBody>
      </p:sp>
      <p:sp>
        <p:nvSpPr>
          <p:cNvPr id="7" name="TextBox 6"/>
          <p:cNvSpPr txBox="1"/>
          <p:nvPr/>
        </p:nvSpPr>
        <p:spPr>
          <a:xfrm>
            <a:off x="1574800" y="3416300"/>
            <a:ext cx="6578724" cy="829586"/>
          </a:xfrm>
          <a:prstGeom prst="rect">
            <a:avLst/>
          </a:prstGeom>
          <a:noFill/>
        </p:spPr>
        <p:txBody>
          <a:bodyPr vert="horz" wrap="none" lIns="0" tIns="0" rIns="0" bIns="0" rtlCol="0">
            <a:spAutoFit/>
          </a:bodyPr>
          <a:lstStyle/>
          <a:p>
            <a:pPr marL="0" marR="0" lvl="0" defTabSz="914400" eaLnBrk="1" fontAlgn="auto" latinLnBrk="0" hangingPunct="1">
              <a:lnSpc>
                <a:spcPts val="2200"/>
              </a:lnSpc>
              <a:spcBef>
                <a:spcPts val="0"/>
              </a:spcBef>
              <a:spcAft>
                <a:spcPts val="0"/>
              </a:spcAft>
              <a:buClrTx/>
              <a:buSzTx/>
              <a:buNone/>
              <a:tabLst>
                <a:tab pos="520700" algn="l"/>
              </a:tabLst>
              <a:defRPr/>
            </a:pPr>
            <a:r>
              <a:rPr lang="en-US" sz="18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810" b="1"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Keeneland  Yearling Sales Up 3 Straight Years: </a:t>
            </a: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Over </a:t>
            </a:r>
            <a:b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18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$200 Million in Yearlings Sold in November 2014 Sale </a:t>
            </a:r>
          </a:p>
          <a:p>
            <a:pPr marL="0" marR="0" lvl="0" indent="0" defTabSz="914400" eaLnBrk="1" fontAlgn="auto" latinLnBrk="0" hangingPunct="1">
              <a:lnSpc>
                <a:spcPts val="2200"/>
              </a:lnSpc>
              <a:spcBef>
                <a:spcPts val="0"/>
              </a:spcBef>
              <a:spcAft>
                <a:spcPts val="0"/>
              </a:spcAft>
              <a:buClrTx/>
              <a:buSzTx/>
              <a:buNone/>
              <a:tabLst>
                <a:tab pos="520700" algn="l"/>
              </a:tabLst>
              <a:defRPr/>
            </a:pPr>
            <a:endParaRPr lang="en-US" sz="1810" dirty="0">
              <a:solidFill>
                <a:srgbClr val="000000"/>
              </a:solidFill>
              <a:latin typeface="Georgia" panose="02040502050405020303" pitchFamily="18" charset="0"/>
            </a:endParaRPr>
          </a:p>
        </p:txBody>
      </p:sp>
    </p:spTree>
    <p:extLst>
      <p:ext uri="{BB962C8B-B14F-4D97-AF65-F5344CB8AC3E}">
        <p14:creationId xmlns:p14="http://schemas.microsoft.com/office/powerpoint/2010/main" val="536649137"/>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2667000" y="533400"/>
            <a:ext cx="5017399" cy="666849"/>
          </a:xfrm>
          <a:prstGeom prst="rect">
            <a:avLst/>
          </a:prstGeom>
          <a:noFill/>
        </p:spPr>
        <p:txBody>
          <a:bodyPr vert="horz" wrap="none" lIns="0" tIns="0" rIns="0" bIns="0" rtlCol="0">
            <a:spAutoFit/>
          </a:bodyPr>
          <a:lstStyle/>
          <a:p>
            <a:pPr>
              <a:lnSpc>
                <a:spcPts val="2700"/>
              </a:lnSpc>
            </a:pPr>
            <a:r>
              <a:rPr lang="en-US" sz="2412" b="1" dirty="0" smtClean="0">
                <a:solidFill>
                  <a:srgbClr val="174617"/>
                </a:solidFill>
                <a:latin typeface="Georgia" panose="02040502050405020303" pitchFamily="18" charset="0"/>
              </a:rPr>
              <a:t>State of the Industry: Overview </a:t>
            </a:r>
          </a:p>
          <a:p>
            <a:pPr>
              <a:lnSpc>
                <a:spcPts val="2700"/>
              </a:lnSpc>
            </a:pPr>
            <a:endParaRPr lang="en-US" dirty="0"/>
          </a:p>
        </p:txBody>
      </p:sp>
      <p:sp>
        <p:nvSpPr>
          <p:cNvPr id="4" name="TextBox 3"/>
          <p:cNvSpPr txBox="1"/>
          <p:nvPr/>
        </p:nvSpPr>
        <p:spPr>
          <a:xfrm>
            <a:off x="1778000" y="901700"/>
            <a:ext cx="6815968" cy="666849"/>
          </a:xfrm>
          <a:prstGeom prst="rect">
            <a:avLst/>
          </a:prstGeom>
          <a:noFill/>
        </p:spPr>
        <p:txBody>
          <a:bodyPr vert="horz" wrap="none" lIns="0" tIns="0" rIns="0" bIns="0" rtlCol="0">
            <a:spAutoFit/>
          </a:bodyPr>
          <a:lstStyle/>
          <a:p>
            <a:pPr>
              <a:lnSpc>
                <a:spcPts val="2700"/>
              </a:lnSpc>
            </a:pPr>
            <a:r>
              <a:rPr lang="en-US" sz="2410" b="1" dirty="0" smtClean="0">
                <a:solidFill>
                  <a:srgbClr val="174617"/>
                </a:solidFill>
                <a:latin typeface="Georgia" panose="02040502050405020303" pitchFamily="18" charset="0"/>
              </a:rPr>
              <a:t>U.S. Thoroughbred Horse Racing Industry </a:t>
            </a:r>
          </a:p>
          <a:p>
            <a:pPr>
              <a:lnSpc>
                <a:spcPts val="2700"/>
              </a:lnSpc>
            </a:pPr>
            <a:endParaRPr lang="en-US" dirty="0"/>
          </a:p>
        </p:txBody>
      </p:sp>
      <p:sp>
        <p:nvSpPr>
          <p:cNvPr id="5" name="TextBox 4"/>
          <p:cNvSpPr txBox="1"/>
          <p:nvPr/>
        </p:nvSpPr>
        <p:spPr>
          <a:xfrm>
            <a:off x="1447800" y="1397000"/>
            <a:ext cx="6235681" cy="1620380"/>
          </a:xfrm>
          <a:prstGeom prst="rect">
            <a:avLst/>
          </a:prstGeom>
          <a:noFill/>
        </p:spPr>
        <p:txBody>
          <a:bodyPr vert="horz" wrap="none" lIns="0" tIns="0" rIns="0" bIns="0" rtlCol="0">
            <a:spAutoFit/>
          </a:bodyPr>
          <a:lstStyle/>
          <a:p>
            <a:pPr>
              <a:lnSpc>
                <a:spcPts val="4400"/>
              </a:lnSpc>
            </a:pPr>
            <a:r>
              <a:rPr lang="en-US" sz="2206"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Pari-mutuel Horse Race Wagering in 43 States </a:t>
            </a:r>
            <a:r>
              <a:rPr lang="en-US" sz="2206"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US" sz="2206"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206"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Live Horse Racing in 33 States </a:t>
            </a:r>
          </a:p>
          <a:p>
            <a:pPr>
              <a:lnSpc>
                <a:spcPts val="4400"/>
              </a:lnSpc>
            </a:pPr>
            <a:endParaRPr lang="en-US" sz="2206" dirty="0">
              <a:solidFill>
                <a:srgbClr val="000000"/>
              </a:solidFill>
              <a:latin typeface="Arial Unicode MS" panose="020B0604020202020204" pitchFamily="34" charset="-128"/>
            </a:endParaRPr>
          </a:p>
        </p:txBody>
      </p:sp>
      <p:sp>
        <p:nvSpPr>
          <p:cNvPr id="6" name="TextBox 5"/>
          <p:cNvSpPr txBox="1"/>
          <p:nvPr/>
        </p:nvSpPr>
        <p:spPr>
          <a:xfrm>
            <a:off x="1447800" y="2717800"/>
            <a:ext cx="4821833" cy="641201"/>
          </a:xfrm>
          <a:prstGeom prst="rect">
            <a:avLst/>
          </a:prstGeom>
          <a:noFill/>
        </p:spPr>
        <p:txBody>
          <a:bodyPr vert="horz" wrap="none" lIns="0" tIns="0" rIns="0" bIns="0" rtlCol="0">
            <a:spAutoFit/>
          </a:bodyPr>
          <a:lstStyle/>
          <a:p>
            <a:pPr>
              <a:lnSpc>
                <a:spcPts val="2500"/>
              </a:lnSpc>
            </a:pPr>
            <a:r>
              <a:rPr lang="en-US" sz="2206"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Over $10 Billion Wagered Annually </a:t>
            </a:r>
          </a:p>
          <a:p>
            <a:pPr>
              <a:lnSpc>
                <a:spcPts val="2500"/>
              </a:lnSpc>
            </a:pPr>
            <a:endParaRPr lang="en-US" sz="2206" dirty="0">
              <a:solidFill>
                <a:srgbClr val="000000"/>
              </a:solidFill>
              <a:latin typeface="Arial Unicode MS" panose="020B0604020202020204" pitchFamily="34" charset="-128"/>
            </a:endParaRPr>
          </a:p>
        </p:txBody>
      </p:sp>
      <p:sp>
        <p:nvSpPr>
          <p:cNvPr id="7" name="TextBox 6"/>
          <p:cNvSpPr txBox="1"/>
          <p:nvPr/>
        </p:nvSpPr>
        <p:spPr>
          <a:xfrm>
            <a:off x="1447800" y="3073400"/>
            <a:ext cx="5201745" cy="1655710"/>
          </a:xfrm>
          <a:prstGeom prst="rect">
            <a:avLst/>
          </a:prstGeom>
          <a:noFill/>
        </p:spPr>
        <p:txBody>
          <a:bodyPr vert="horz" wrap="none" lIns="0" tIns="0" rIns="0" bIns="0" rtlCol="0">
            <a:spAutoFit/>
          </a:bodyPr>
          <a:lstStyle/>
          <a:p>
            <a:pPr>
              <a:lnSpc>
                <a:spcPts val="4500"/>
              </a:lnSpc>
            </a:pPr>
            <a:r>
              <a:rPr lang="en-US" sz="2206"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6"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Over 125 Racetracks in North America </a:t>
            </a:r>
            <a:r>
              <a:rPr lang="en-US" sz="2208"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US" sz="2208"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208"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208"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Over $1 Billion in Purses to Owners </a:t>
            </a:r>
          </a:p>
          <a:p>
            <a:pPr>
              <a:lnSpc>
                <a:spcPts val="4500"/>
              </a:lnSpc>
            </a:pPr>
            <a:endParaRPr lang="en-US" sz="2208" dirty="0">
              <a:solidFill>
                <a:srgbClr val="000000"/>
              </a:solidFill>
              <a:latin typeface="Arial Unicode MS" panose="020B0604020202020204" pitchFamily="34" charset="-128"/>
            </a:endParaRPr>
          </a:p>
        </p:txBody>
      </p:sp>
    </p:spTree>
    <p:extLst>
      <p:ext uri="{BB962C8B-B14F-4D97-AF65-F5344CB8AC3E}">
        <p14:creationId xmlns:p14="http://schemas.microsoft.com/office/powerpoint/2010/main" val="3372504585"/>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981200" y="647700"/>
            <a:ext cx="6716582" cy="779059"/>
          </a:xfrm>
          <a:prstGeom prst="rect">
            <a:avLst/>
          </a:prstGeom>
          <a:noFill/>
        </p:spPr>
        <p:txBody>
          <a:bodyPr vert="horz" wrap="none" lIns="0" tIns="0" rIns="0" bIns="0" rtlCol="0">
            <a:spAutoFit/>
          </a:bodyPr>
          <a:lstStyle/>
          <a:p>
            <a:pPr>
              <a:lnSpc>
                <a:spcPts val="3200"/>
              </a:lnSpc>
            </a:pPr>
            <a:r>
              <a:rPr lang="en-US" sz="2808" b="1" dirty="0" smtClean="0">
                <a:solidFill>
                  <a:srgbClr val="174617"/>
                </a:solidFill>
                <a:latin typeface="Georgia" panose="02040502050405020303" pitchFamily="18" charset="0"/>
              </a:rPr>
              <a:t>Grassroots/ Social Media Campaign </a:t>
            </a:r>
          </a:p>
          <a:p>
            <a:pPr>
              <a:lnSpc>
                <a:spcPts val="3200"/>
              </a:lnSpc>
            </a:pPr>
            <a:endParaRPr lang="en-US" dirty="0"/>
          </a:p>
        </p:txBody>
      </p:sp>
      <p:sp>
        <p:nvSpPr>
          <p:cNvPr id="4" name="TextBox 3"/>
          <p:cNvSpPr txBox="1"/>
          <p:nvPr/>
        </p:nvSpPr>
        <p:spPr>
          <a:xfrm>
            <a:off x="1422400" y="1600200"/>
            <a:ext cx="6955430" cy="1094339"/>
          </a:xfrm>
          <a:prstGeom prst="rect">
            <a:avLst/>
          </a:prstGeom>
          <a:noFill/>
        </p:spPr>
        <p:txBody>
          <a:bodyPr vert="horz" wrap="none" lIns="0" tIns="0" rIns="0" bIns="0" rtlCol="0">
            <a:spAutoFit/>
          </a:bodyPr>
          <a:lstStyle/>
          <a:p>
            <a:pPr marL="0" marR="0" lvl="0" defTabSz="914400" eaLnBrk="1" fontAlgn="auto" latinLnBrk="0" hangingPunct="1">
              <a:lnSpc>
                <a:spcPts val="2900"/>
              </a:lnSpc>
              <a:spcBef>
                <a:spcPts val="0"/>
              </a:spcBef>
              <a:spcAft>
                <a:spcPts val="0"/>
              </a:spcAft>
              <a:buClrTx/>
              <a:buSzTx/>
              <a:buNone/>
              <a:tabLst>
                <a:tab pos="342900" algn="l"/>
              </a:tabLst>
              <a:defRPr/>
            </a:pPr>
            <a:r>
              <a:rPr lang="en-US" sz="2412"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412"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GHRC plan garners praise across the state from </a:t>
            </a: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r>
            <a:b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political, business &amp; civic leaders. </a:t>
            </a:r>
          </a:p>
          <a:p>
            <a:pPr marL="0" marR="0" lvl="0" indent="0" defTabSz="914400" eaLnBrk="1" fontAlgn="auto" latinLnBrk="0" hangingPunct="1">
              <a:lnSpc>
                <a:spcPts val="2900"/>
              </a:lnSpc>
              <a:spcBef>
                <a:spcPts val="0"/>
              </a:spcBef>
              <a:spcAft>
                <a:spcPts val="0"/>
              </a:spcAft>
              <a:buClrTx/>
              <a:buSzTx/>
              <a:buNone/>
              <a:tabLst>
                <a:tab pos="342900" algn="l"/>
              </a:tabLst>
              <a:defRPr/>
            </a:pPr>
            <a:endParaRPr lang="en-US" sz="2412" dirty="0">
              <a:solidFill>
                <a:srgbClr val="000000"/>
              </a:solidFill>
              <a:latin typeface="Georgia" panose="02040502050405020303" pitchFamily="18" charset="0"/>
            </a:endParaRPr>
          </a:p>
        </p:txBody>
      </p:sp>
      <p:sp>
        <p:nvSpPr>
          <p:cNvPr id="5" name="TextBox 4"/>
          <p:cNvSpPr txBox="1"/>
          <p:nvPr/>
        </p:nvSpPr>
        <p:spPr>
          <a:xfrm>
            <a:off x="1422400" y="2400300"/>
            <a:ext cx="6811160" cy="1094274"/>
          </a:xfrm>
          <a:prstGeom prst="rect">
            <a:avLst/>
          </a:prstGeom>
          <a:noFill/>
        </p:spPr>
        <p:txBody>
          <a:bodyPr vert="horz" wrap="none" lIns="0" tIns="0" rIns="0" bIns="0" rtlCol="0">
            <a:spAutoFit/>
          </a:bodyPr>
          <a:lstStyle/>
          <a:p>
            <a:pPr marL="0" marR="0" lvl="0" defTabSz="914400" eaLnBrk="1" fontAlgn="auto" latinLnBrk="0" hangingPunct="1">
              <a:lnSpc>
                <a:spcPts val="2900"/>
              </a:lnSpc>
              <a:spcBef>
                <a:spcPts val="0"/>
              </a:spcBef>
              <a:spcAft>
                <a:spcPts val="0"/>
              </a:spcAft>
              <a:buClrTx/>
              <a:buSzTx/>
              <a:buNone/>
              <a:tabLst>
                <a:tab pos="342900" algn="l"/>
              </a:tabLst>
              <a:defRPr/>
            </a:pPr>
            <a:r>
              <a:rPr lang="en-US" sz="24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Statewide and National following by reporters, </a:t>
            </a:r>
            <a:b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politicians, business leaders. </a:t>
            </a:r>
          </a:p>
          <a:p>
            <a:pPr marL="0" marR="0" lvl="0" indent="0" defTabSz="914400" eaLnBrk="1" fontAlgn="auto" latinLnBrk="0" hangingPunct="1">
              <a:lnSpc>
                <a:spcPts val="2900"/>
              </a:lnSpc>
              <a:spcBef>
                <a:spcPts val="0"/>
              </a:spcBef>
              <a:spcAft>
                <a:spcPts val="0"/>
              </a:spcAft>
              <a:buClrTx/>
              <a:buSzTx/>
              <a:buNone/>
              <a:tabLst>
                <a:tab pos="342900" algn="l"/>
              </a:tabLst>
              <a:defRPr/>
            </a:pPr>
            <a:endParaRPr lang="en-US" sz="2410" dirty="0">
              <a:solidFill>
                <a:srgbClr val="000000"/>
              </a:solidFill>
              <a:latin typeface="Georgia" panose="02040502050405020303" pitchFamily="18" charset="0"/>
            </a:endParaRPr>
          </a:p>
        </p:txBody>
      </p:sp>
      <p:sp>
        <p:nvSpPr>
          <p:cNvPr id="6" name="TextBox 5"/>
          <p:cNvSpPr txBox="1"/>
          <p:nvPr/>
        </p:nvSpPr>
        <p:spPr>
          <a:xfrm>
            <a:off x="1422400" y="3200400"/>
            <a:ext cx="7197483" cy="1466171"/>
          </a:xfrm>
          <a:prstGeom prst="rect">
            <a:avLst/>
          </a:prstGeom>
          <a:noFill/>
        </p:spPr>
        <p:txBody>
          <a:bodyPr vert="horz" wrap="none" lIns="0" tIns="0" rIns="0" bIns="0" rtlCol="0">
            <a:spAutoFit/>
          </a:bodyPr>
          <a:lstStyle/>
          <a:p>
            <a:pPr marL="0" marR="0" lvl="0" defTabSz="914400" eaLnBrk="1" fontAlgn="auto" latinLnBrk="0" hangingPunct="1">
              <a:lnSpc>
                <a:spcPts val="2900"/>
              </a:lnSpc>
              <a:spcBef>
                <a:spcPts val="0"/>
              </a:spcBef>
              <a:spcAft>
                <a:spcPts val="0"/>
              </a:spcAft>
              <a:buClrTx/>
              <a:buSzTx/>
              <a:buNone/>
              <a:tabLst>
                <a:tab pos="342900" algn="l"/>
              </a:tabLst>
              <a:defRPr/>
            </a:pPr>
            <a:r>
              <a:rPr lang="en-US" sz="2410"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Unanimous industry from the Breeders’ Cup, The </a:t>
            </a:r>
            <a:b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Jockey Club, National Racing Association and </a:t>
            </a:r>
            <a:b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Keeneland Association. </a:t>
            </a:r>
          </a:p>
          <a:p>
            <a:pPr marL="0" marR="0" lvl="0" defTabSz="914400" eaLnBrk="1" fontAlgn="auto" latinLnBrk="0" hangingPunct="1">
              <a:lnSpc>
                <a:spcPts val="2900"/>
              </a:lnSpc>
              <a:spcBef>
                <a:spcPts val="0"/>
              </a:spcBef>
              <a:spcAft>
                <a:spcPts val="0"/>
              </a:spcAft>
              <a:buClrTx/>
              <a:buSzTx/>
              <a:buNone/>
              <a:tabLst>
                <a:tab pos="342900" algn="l"/>
              </a:tabLst>
              <a:defRPr/>
            </a:pPr>
            <a:endParaRPr lang="en-US" sz="2410" dirty="0">
              <a:solidFill>
                <a:srgbClr val="000000"/>
              </a:solidFill>
              <a:latin typeface="Georgia" panose="02040502050405020303" pitchFamily="18" charset="0"/>
            </a:endParaRPr>
          </a:p>
        </p:txBody>
      </p:sp>
      <p:sp>
        <p:nvSpPr>
          <p:cNvPr id="7" name="TextBox 6"/>
          <p:cNvSpPr txBox="1"/>
          <p:nvPr/>
        </p:nvSpPr>
        <p:spPr>
          <a:xfrm>
            <a:off x="1422400" y="4368800"/>
            <a:ext cx="7227941" cy="1094339"/>
          </a:xfrm>
          <a:prstGeom prst="rect">
            <a:avLst/>
          </a:prstGeom>
          <a:noFill/>
        </p:spPr>
        <p:txBody>
          <a:bodyPr vert="horz" wrap="none" lIns="0" tIns="0" rIns="0" bIns="0" rtlCol="0">
            <a:spAutoFit/>
          </a:bodyPr>
          <a:lstStyle/>
          <a:p>
            <a:pPr marL="0" marR="0" lvl="0" defTabSz="914400" eaLnBrk="1" fontAlgn="auto" latinLnBrk="0" hangingPunct="1">
              <a:lnSpc>
                <a:spcPts val="2900"/>
              </a:lnSpc>
              <a:spcBef>
                <a:spcPts val="0"/>
              </a:spcBef>
              <a:spcAft>
                <a:spcPts val="0"/>
              </a:spcAft>
              <a:buClrTx/>
              <a:buSzTx/>
              <a:buNone/>
              <a:tabLst>
                <a:tab pos="342900" algn="l"/>
              </a:tabLst>
              <a:defRPr/>
            </a:pPr>
            <a:r>
              <a:rPr lang="en-US" sz="2412" dirty="0" smtClean="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412"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Over 5,000 Fans, Followers and Connections that </a:t>
            </a: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a:r>
            <a:b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br>
            <a:r>
              <a:rPr lang="en-US" sz="2410" dirty="0" smtClean="0">
                <a:solidFill>
                  <a:srgbClr val="000000"/>
                </a:solidFill>
                <a:latin typeface="Georgia" panose="02040502050405020303" pitchFamily="18" charset="0"/>
                <a:ea typeface="Arial Unicode MS" panose="020B0604020202020204" pitchFamily="34" charset="-128"/>
                <a:cs typeface="Arial Unicode MS" panose="020B0604020202020204" pitchFamily="34" charset="-128"/>
              </a:rPr>
              <a:t>	reach over 50,000 people monthly </a:t>
            </a:r>
          </a:p>
          <a:p>
            <a:pPr marL="0" marR="0" lvl="0" indent="0" defTabSz="914400" eaLnBrk="1" fontAlgn="auto" latinLnBrk="0" hangingPunct="1">
              <a:lnSpc>
                <a:spcPts val="2900"/>
              </a:lnSpc>
              <a:spcBef>
                <a:spcPts val="0"/>
              </a:spcBef>
              <a:spcAft>
                <a:spcPts val="0"/>
              </a:spcAft>
              <a:buClrTx/>
              <a:buSzTx/>
              <a:buNone/>
              <a:tabLst>
                <a:tab pos="342900" algn="l"/>
              </a:tabLst>
              <a:defRPr/>
            </a:pPr>
            <a:endParaRPr lang="en-US" sz="2412" dirty="0">
              <a:solidFill>
                <a:srgbClr val="000000"/>
              </a:solidFill>
              <a:latin typeface="Georgia" panose="02040502050405020303" pitchFamily="18" charset="0"/>
            </a:endParaRPr>
          </a:p>
        </p:txBody>
      </p:sp>
    </p:spTree>
    <p:extLst>
      <p:ext uri="{BB962C8B-B14F-4D97-AF65-F5344CB8AC3E}">
        <p14:creationId xmlns:p14="http://schemas.microsoft.com/office/powerpoint/2010/main" val="2594567131"/>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Company xmlns="http://schemas.microsoft.com/sharepoint/v3" xsi:nil="true"/>
    <CustomerID xmlns="http://schemas.microsoft.com/sharepoint/v3" xsi:nil="true"/>
    <_ResourceType xmlns="http://schemas.microsoft.com/sharepoint/v3/fields">Meeting Notice</_ResourceTyp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A740F8-21C1-434B-B1CE-3EA5C1CEFC76}"/>
</file>

<file path=customXml/itemProps2.xml><?xml version="1.0" encoding="utf-8"?>
<ds:datastoreItem xmlns:ds="http://schemas.openxmlformats.org/officeDocument/2006/customXml" ds:itemID="{21BB2B9D-46AA-4261-8CC6-53A10A9BFCC0}"/>
</file>

<file path=customXml/itemProps3.xml><?xml version="1.0" encoding="utf-8"?>
<ds:datastoreItem xmlns:ds="http://schemas.openxmlformats.org/officeDocument/2006/customXml" ds:itemID="{4C0D99B2-4316-44AD-89D3-1769024B9CCB}"/>
</file>

<file path=docProps/app.xml><?xml version="1.0" encoding="utf-8"?>
<Properties xmlns="http://schemas.openxmlformats.org/officeDocument/2006/extended-properties" xmlns:vt="http://schemas.openxmlformats.org/officeDocument/2006/docPropsVTypes">
  <TotalTime>5735</TotalTime>
  <Words>1923</Words>
  <Application>Microsoft Office PowerPoint</Application>
  <PresentationFormat>On-screen Show (4:3)</PresentationFormat>
  <Paragraphs>212</Paragraphs>
  <Slides>20</Slides>
  <Notes>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Executive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OWNER1</dc:creator>
  <cp:lastModifiedBy>Messier, Laura</cp:lastModifiedBy>
  <cp:revision>274</cp:revision>
  <cp:lastPrinted>2015-09-09T17:46:01Z</cp:lastPrinted>
  <dcterms:created xsi:type="dcterms:W3CDTF">2013-08-02T19:52:03Z</dcterms:created>
  <dcterms:modified xsi:type="dcterms:W3CDTF">2015-09-24T13:06:02Z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