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76" r:id="rId2"/>
    <p:sldId id="366" r:id="rId3"/>
    <p:sldId id="367" r:id="rId4"/>
    <p:sldId id="360" r:id="rId5"/>
    <p:sldId id="395" r:id="rId6"/>
    <p:sldId id="341" r:id="rId7"/>
    <p:sldId id="336" r:id="rId8"/>
    <p:sldId id="316" r:id="rId9"/>
    <p:sldId id="320" r:id="rId10"/>
    <p:sldId id="287" r:id="rId11"/>
    <p:sldId id="352" r:id="rId12"/>
    <p:sldId id="363" r:id="rId13"/>
    <p:sldId id="342" r:id="rId14"/>
    <p:sldId id="291" r:id="rId15"/>
    <p:sldId id="358" r:id="rId16"/>
    <p:sldId id="290" r:id="rId17"/>
    <p:sldId id="396" r:id="rId18"/>
    <p:sldId id="380" r:id="rId19"/>
    <p:sldId id="369" r:id="rId20"/>
    <p:sldId id="306" r:id="rId21"/>
    <p:sldId id="397" r:id="rId22"/>
  </p:sldIdLst>
  <p:sldSz cx="12192000" cy="6858000"/>
  <p:notesSz cx="9296400" cy="7010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6600"/>
    <a:srgbClr val="FF6600"/>
    <a:srgbClr val="3366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594" y="108"/>
      </p:cViewPr>
      <p:guideLst>
        <p:guide orient="horz" pos="2160"/>
        <p:guide pos="3840"/>
      </p:guideLst>
    </p:cSldViewPr>
  </p:slideViewPr>
  <p:notesTextViewPr>
    <p:cViewPr>
      <p:scale>
        <a:sx n="1" d="1"/>
        <a:sy n="1" d="1"/>
      </p:scale>
      <p:origin x="0" y="0"/>
    </p:cViewPr>
  </p:notesTextViewPr>
  <p:notesViewPr>
    <p:cSldViewPr>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029282" cy="350760"/>
          </a:xfrm>
          <a:prstGeom prst="rect">
            <a:avLst/>
          </a:prstGeom>
        </p:spPr>
        <p:txBody>
          <a:bodyPr vert="horz" lIns="91440" tIns="45720" rIns="91440" bIns="45720" rtlCol="0"/>
          <a:lstStyle>
            <a:lvl1pPr algn="l">
              <a:defRPr sz="1200">
                <a:latin typeface="Arial" charset="0"/>
                <a:ea typeface="ＭＳ Ｐゴシック" charset="0"/>
                <a:cs typeface="Arial" charset="0"/>
              </a:defRPr>
            </a:lvl1pPr>
          </a:lstStyle>
          <a:p>
            <a:pPr>
              <a:defRPr/>
            </a:pPr>
            <a:endParaRPr lang="en-US" dirty="0"/>
          </a:p>
        </p:txBody>
      </p:sp>
      <p:sp>
        <p:nvSpPr>
          <p:cNvPr id="4" name="Footer Placeholder 3"/>
          <p:cNvSpPr>
            <a:spLocks noGrp="1"/>
          </p:cNvSpPr>
          <p:nvPr>
            <p:ph type="ftr" sz="quarter" idx="2"/>
          </p:nvPr>
        </p:nvSpPr>
        <p:spPr>
          <a:xfrm>
            <a:off x="2" y="6658443"/>
            <a:ext cx="4029282" cy="350760"/>
          </a:xfrm>
          <a:prstGeom prst="rect">
            <a:avLst/>
          </a:prstGeom>
        </p:spPr>
        <p:txBody>
          <a:bodyPr vert="horz" lIns="91440" tIns="45720" rIns="91440" bIns="45720" rtlCol="0" anchor="b"/>
          <a:lstStyle>
            <a:lvl1pPr algn="l">
              <a:defRPr sz="1200">
                <a:latin typeface="Arial" charset="0"/>
                <a:ea typeface="ＭＳ Ｐゴシック" charset="0"/>
                <a:cs typeface="Arial" charset="0"/>
              </a:defRPr>
            </a:lvl1pPr>
          </a:lstStyle>
          <a:p>
            <a:pPr>
              <a:defRPr/>
            </a:pPr>
            <a:endParaRPr lang="en-US" dirty="0"/>
          </a:p>
        </p:txBody>
      </p:sp>
    </p:spTree>
    <p:extLst>
      <p:ext uri="{BB962C8B-B14F-4D97-AF65-F5344CB8AC3E}">
        <p14:creationId xmlns:p14="http://schemas.microsoft.com/office/powerpoint/2010/main" val="1793765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029282" cy="350760"/>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5265014" y="0"/>
            <a:ext cx="4029282" cy="35076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25815757-CE9D-4055-85A2-39ACEFF8A98B}" type="datetimeFigureOut">
              <a:rPr lang="en-US" altLang="en-US"/>
              <a:pPr>
                <a:defRPr/>
              </a:pPr>
              <a:t>8/26/2019</a:t>
            </a:fld>
            <a:endParaRPr lang="en-US" altLang="en-US" dirty="0"/>
          </a:p>
        </p:txBody>
      </p:sp>
      <p:sp>
        <p:nvSpPr>
          <p:cNvPr id="4" name="Slide Image Placeholder 3"/>
          <p:cNvSpPr>
            <a:spLocks noGrp="1" noRot="1" noChangeAspect="1"/>
          </p:cNvSpPr>
          <p:nvPr>
            <p:ph type="sldImg" idx="2"/>
          </p:nvPr>
        </p:nvSpPr>
        <p:spPr>
          <a:xfrm>
            <a:off x="2311400" y="525463"/>
            <a:ext cx="4673600" cy="262890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930482" y="3330420"/>
            <a:ext cx="7435436" cy="3154441"/>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2" y="6658443"/>
            <a:ext cx="4029282" cy="350760"/>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5265014" y="6658443"/>
            <a:ext cx="4029282" cy="35076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B7AF3042-1897-472E-964B-F8493425C45C}" type="slidenum">
              <a:rPr lang="en-US" altLang="en-US"/>
              <a:pPr>
                <a:defRPr/>
              </a:pPr>
              <a:t>‹#›</a:t>
            </a:fld>
            <a:endParaRPr lang="en-US" altLang="en-US" dirty="0"/>
          </a:p>
        </p:txBody>
      </p:sp>
    </p:spTree>
    <p:extLst>
      <p:ext uri="{BB962C8B-B14F-4D97-AF65-F5344CB8AC3E}">
        <p14:creationId xmlns:p14="http://schemas.microsoft.com/office/powerpoint/2010/main" val="3905236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2311400" y="525463"/>
            <a:ext cx="4673600"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Difference in number of machines connected and the number of machines on location licenses is 442 (20,852) which are those pending to be installed.</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0985D45-7E90-477B-886A-4416DE9191DD}" type="slidenum">
              <a:rPr lang="en-US" altLang="en-US" smtClean="0">
                <a:latin typeface="Calibri" panose="020F0502020204030204" pitchFamily="34" charset="0"/>
              </a:rPr>
              <a:pPr/>
              <a:t>14</a:t>
            </a:fld>
            <a:endParaRPr lang="en-US" altLang="en-US" dirty="0" smtClean="0">
              <a:latin typeface="Calibri" panose="020F0502020204030204" pitchFamily="34" charset="0"/>
            </a:endParaRPr>
          </a:p>
        </p:txBody>
      </p:sp>
    </p:spTree>
    <p:extLst>
      <p:ext uri="{BB962C8B-B14F-4D97-AF65-F5344CB8AC3E}">
        <p14:creationId xmlns:p14="http://schemas.microsoft.com/office/powerpoint/2010/main" val="999022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xfrm>
            <a:off x="2311400" y="525463"/>
            <a:ext cx="4673600"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QUESTIONS AFTER THIS SLIDE</a:t>
            </a: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F79044B-FC67-4534-8513-F77145EAFE47}" type="slidenum">
              <a:rPr lang="en-US" altLang="en-US" smtClean="0">
                <a:latin typeface="Calibri" panose="020F0502020204030204" pitchFamily="34" charset="0"/>
              </a:rPr>
              <a:pPr/>
              <a:t>16</a:t>
            </a:fld>
            <a:endParaRPr lang="en-US" altLang="en-US" dirty="0" smtClean="0">
              <a:latin typeface="Calibri" panose="020F0502020204030204" pitchFamily="34" charset="0"/>
            </a:endParaRPr>
          </a:p>
        </p:txBody>
      </p:sp>
    </p:spTree>
    <p:extLst>
      <p:ext uri="{BB962C8B-B14F-4D97-AF65-F5344CB8AC3E}">
        <p14:creationId xmlns:p14="http://schemas.microsoft.com/office/powerpoint/2010/main" val="1175560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2311400" y="525463"/>
            <a:ext cx="4673600"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E866470-3CF9-4EB0-8407-C2BEC3D9E364}" type="slidenum">
              <a:rPr lang="en-US" altLang="en-US" smtClean="0">
                <a:latin typeface="Calibri" panose="020F0502020204030204" pitchFamily="34" charset="0"/>
              </a:rPr>
              <a:pPr/>
              <a:t>17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508574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347200" y="152400"/>
            <a:ext cx="26416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p:nvSpPr>
        <p:spPr>
          <a:xfrm>
            <a:off x="203200" y="153988"/>
            <a:ext cx="89408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Subtitle 2"/>
          <p:cNvSpPr>
            <a:spLocks noGrp="1"/>
          </p:cNvSpPr>
          <p:nvPr>
            <p:ph type="subTitle" idx="1"/>
          </p:nvPr>
        </p:nvSpPr>
        <p:spPr>
          <a:xfrm>
            <a:off x="9347200" y="2052960"/>
            <a:ext cx="2641600" cy="1828800"/>
          </a:xfrm>
        </p:spPr>
        <p:txBody>
          <a:bodyPr anchor="ct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609600" y="2052960"/>
            <a:ext cx="8432800" cy="1828800"/>
          </a:xfrm>
        </p:spPr>
        <p:txBody>
          <a:bodyPr/>
          <a:lstStyle>
            <a:lvl1pPr algn="r">
              <a:defRPr sz="4200" spc="150"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pPr>
              <a:defRPr/>
            </a:pPr>
            <a:fld id="{E02489ED-562E-4204-BA01-E70F7E9CD1A8}" type="datetimeFigureOut">
              <a:rPr lang="en-US" altLang="en-US"/>
              <a:pPr>
                <a:defRPr/>
              </a:pPr>
              <a:t>8/26/2019</a:t>
            </a:fld>
            <a:endParaRPr lang="en-US" altLang="en-US" dirty="0"/>
          </a:p>
        </p:txBody>
      </p:sp>
      <p:sp>
        <p:nvSpPr>
          <p:cNvPr id="7" name="Slide Number Placeholder 10"/>
          <p:cNvSpPr>
            <a:spLocks noGrp="1"/>
          </p:cNvSpPr>
          <p:nvPr>
            <p:ph type="sldNum" sz="quarter" idx="11"/>
          </p:nvPr>
        </p:nvSpPr>
        <p:spPr/>
        <p:txBody>
          <a:bodyPr/>
          <a:lstStyle>
            <a:lvl1pPr>
              <a:defRPr>
                <a:solidFill>
                  <a:srgbClr val="FFFFFF"/>
                </a:solidFill>
              </a:defRPr>
            </a:lvl1pPr>
          </a:lstStyle>
          <a:p>
            <a:pPr>
              <a:defRPr/>
            </a:pPr>
            <a:fld id="{D93E128B-BC65-4C93-A15D-5DB9DD7CA3AB}" type="slidenum">
              <a:rPr lang="en-US" altLang="en-US"/>
              <a:pPr>
                <a:defRPr/>
              </a:pPr>
              <a:t>‹#›</a:t>
            </a:fld>
            <a:endParaRPr lang="en-US" altLang="en-US" dirty="0"/>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US" dirty="0"/>
          </a:p>
        </p:txBody>
      </p:sp>
    </p:spTree>
    <p:extLst>
      <p:ext uri="{BB962C8B-B14F-4D97-AF65-F5344CB8AC3E}">
        <p14:creationId xmlns:p14="http://schemas.microsoft.com/office/powerpoint/2010/main" val="1303242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lvl1pPr>
              <a:defRPr sz="2600"/>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99E48E3F-515D-4486-A88A-C6EB6FA3032A}" type="datetimeFigureOut">
              <a:rPr lang="en-US" altLang="en-US"/>
              <a:pPr>
                <a:defRPr/>
              </a:pPr>
              <a:t>8/26/2019</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a:ln/>
        </p:spPr>
        <p:txBody>
          <a:bodyPr/>
          <a:lstStyle>
            <a:lvl1pPr>
              <a:defRPr/>
            </a:lvl1pPr>
          </a:lstStyle>
          <a:p>
            <a:pPr>
              <a:defRPr/>
            </a:pPr>
            <a:fld id="{8CA12D93-05EA-491D-9221-D94C7304E5B8}" type="slidenum">
              <a:rPr lang="en-US" altLang="en-US"/>
              <a:pPr>
                <a:defRPr/>
              </a:pPr>
              <a:t>‹#›</a:t>
            </a:fld>
            <a:endParaRPr lang="en-US" altLang="en-US" dirty="0"/>
          </a:p>
        </p:txBody>
      </p:sp>
    </p:spTree>
    <p:extLst>
      <p:ext uri="{BB962C8B-B14F-4D97-AF65-F5344CB8AC3E}">
        <p14:creationId xmlns:p14="http://schemas.microsoft.com/office/powerpoint/2010/main" val="2339620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9347200" y="152400"/>
            <a:ext cx="26416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p:nvSpPr>
        <p:spPr>
          <a:xfrm>
            <a:off x="203200" y="153988"/>
            <a:ext cx="89408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Text Placeholder 2"/>
          <p:cNvSpPr>
            <a:spLocks noGrp="1"/>
          </p:cNvSpPr>
          <p:nvPr>
            <p:ph type="body" idx="1"/>
          </p:nvPr>
        </p:nvSpPr>
        <p:spPr>
          <a:xfrm>
            <a:off x="9550400" y="2892277"/>
            <a:ext cx="21336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508000" y="2892277"/>
            <a:ext cx="8432800" cy="1645920"/>
          </a:xfrm>
        </p:spPr>
        <p:txBody>
          <a:bodyPr/>
          <a:lstStyle>
            <a:lvl1pPr algn="r">
              <a:defRPr sz="4200" spc="150"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pPr>
              <a:defRPr/>
            </a:pPr>
            <a:fld id="{05E405DB-D067-4E48-9D4A-F246AC8D0A07}" type="datetimeFigureOut">
              <a:rPr lang="en-US" altLang="en-US"/>
              <a:pPr>
                <a:defRPr/>
              </a:pPr>
              <a:t>8/26/2019</a:t>
            </a:fld>
            <a:endParaRPr lang="en-US" altLang="en-US" dirty="0"/>
          </a:p>
        </p:txBody>
      </p:sp>
      <p:sp>
        <p:nvSpPr>
          <p:cNvPr id="7" name="Slide Number Placeholder 9"/>
          <p:cNvSpPr>
            <a:spLocks noGrp="1"/>
          </p:cNvSpPr>
          <p:nvPr>
            <p:ph type="sldNum" sz="quarter" idx="11"/>
          </p:nvPr>
        </p:nvSpPr>
        <p:spPr/>
        <p:txBody>
          <a:bodyPr/>
          <a:lstStyle>
            <a:lvl1pPr>
              <a:defRPr>
                <a:solidFill>
                  <a:schemeClr val="bg2"/>
                </a:solidFill>
              </a:defRPr>
            </a:lvl1pPr>
          </a:lstStyle>
          <a:p>
            <a:pPr>
              <a:defRPr/>
            </a:pPr>
            <a:fld id="{6B06E9D5-E439-4EB6-81F9-61941893C5A1}" type="slidenum">
              <a:rPr lang="en-US" altLang="en-US"/>
              <a:pPr>
                <a:defRPr/>
              </a:pPr>
              <a:t>‹#›</a:t>
            </a:fld>
            <a:endParaRPr lang="en-US" altLang="en-US" dirty="0"/>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US" dirty="0"/>
          </a:p>
        </p:txBody>
      </p:sp>
    </p:spTree>
    <p:extLst>
      <p:ext uri="{BB962C8B-B14F-4D97-AF65-F5344CB8AC3E}">
        <p14:creationId xmlns:p14="http://schemas.microsoft.com/office/powerpoint/2010/main" val="806339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pPr>
              <a:defRPr/>
            </a:pPr>
            <a:fld id="{D5C997D5-DE77-40DD-AF35-507E07E6A102}" type="datetimeFigureOut">
              <a:rPr lang="en-US" altLang="en-US"/>
              <a:pPr>
                <a:defRPr/>
              </a:pPr>
              <a:t>8/26/2019</a:t>
            </a:fld>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ln/>
        </p:spPr>
        <p:txBody>
          <a:bodyPr/>
          <a:lstStyle>
            <a:lvl1pPr>
              <a:defRPr/>
            </a:lvl1pPr>
          </a:lstStyle>
          <a:p>
            <a:pPr>
              <a:defRPr/>
            </a:pPr>
            <a:fld id="{6238EDE9-FC95-4CE1-AEBF-950C18E376F9}" type="slidenum">
              <a:rPr lang="en-US" altLang="en-US"/>
              <a:pPr>
                <a:defRPr/>
              </a:pPr>
              <a:t>‹#›</a:t>
            </a:fld>
            <a:endParaRPr lang="en-US" altLang="en-US" dirty="0"/>
          </a:p>
        </p:txBody>
      </p:sp>
    </p:spTree>
    <p:extLst>
      <p:ext uri="{BB962C8B-B14F-4D97-AF65-F5344CB8AC3E}">
        <p14:creationId xmlns:p14="http://schemas.microsoft.com/office/powerpoint/2010/main" val="2010504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22438"/>
            <a:ext cx="5386917"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438400"/>
            <a:ext cx="5386917"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438400"/>
            <a:ext cx="5389033"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pPr>
              <a:defRPr/>
            </a:pPr>
            <a:fld id="{AB7D8B67-489E-4DC4-9F46-81E826E26CB9}" type="datetimeFigureOut">
              <a:rPr lang="en-US" altLang="en-US"/>
              <a:pPr>
                <a:defRPr/>
              </a:pPr>
              <a:t>8/26/2019</a:t>
            </a:fld>
            <a:endParaRPr lang="en-US" alt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a:ln/>
        </p:spPr>
        <p:txBody>
          <a:bodyPr/>
          <a:lstStyle>
            <a:lvl1pPr>
              <a:defRPr/>
            </a:lvl1pPr>
          </a:lstStyle>
          <a:p>
            <a:pPr>
              <a:defRPr/>
            </a:pPr>
            <a:fld id="{13871121-1A0D-4BCF-8686-E45000E9046E}" type="slidenum">
              <a:rPr lang="en-US" altLang="en-US"/>
              <a:pPr>
                <a:defRPr/>
              </a:pPr>
              <a:t>‹#›</a:t>
            </a:fld>
            <a:endParaRPr lang="en-US" altLang="en-US" dirty="0"/>
          </a:p>
        </p:txBody>
      </p:sp>
    </p:spTree>
    <p:extLst>
      <p:ext uri="{BB962C8B-B14F-4D97-AF65-F5344CB8AC3E}">
        <p14:creationId xmlns:p14="http://schemas.microsoft.com/office/powerpoint/2010/main" val="1070466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DB37292-30E7-45AB-9473-9A24A4F30899}" type="datetimeFigureOut">
              <a:rPr lang="en-US" altLang="en-US"/>
              <a:pPr>
                <a:defRPr/>
              </a:pPr>
              <a:t>8/26/2019</a:t>
            </a:fld>
            <a:endParaRPr lang="en-US" alt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a:ln/>
        </p:spPr>
        <p:txBody>
          <a:bodyPr/>
          <a:lstStyle>
            <a:lvl1pPr>
              <a:defRPr/>
            </a:lvl1pPr>
          </a:lstStyle>
          <a:p>
            <a:pPr>
              <a:defRPr/>
            </a:pPr>
            <a:fld id="{354157A8-27DC-49BF-B1C7-D224329E2FCD}" type="slidenum">
              <a:rPr lang="en-US" altLang="en-US"/>
              <a:pPr>
                <a:defRPr/>
              </a:pPr>
              <a:t>‹#›</a:t>
            </a:fld>
            <a:endParaRPr lang="en-US" altLang="en-US" dirty="0"/>
          </a:p>
        </p:txBody>
      </p:sp>
    </p:spTree>
    <p:extLst>
      <p:ext uri="{BB962C8B-B14F-4D97-AF65-F5344CB8AC3E}">
        <p14:creationId xmlns:p14="http://schemas.microsoft.com/office/powerpoint/2010/main" val="3964432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203201" y="150814"/>
            <a:ext cx="11775017"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Date Placeholder 1"/>
          <p:cNvSpPr>
            <a:spLocks noGrp="1"/>
          </p:cNvSpPr>
          <p:nvPr>
            <p:ph type="dt" sz="half" idx="10"/>
          </p:nvPr>
        </p:nvSpPr>
        <p:spPr/>
        <p:txBody>
          <a:bodyPr/>
          <a:lstStyle>
            <a:lvl1pPr>
              <a:defRPr/>
            </a:lvl1pPr>
          </a:lstStyle>
          <a:p>
            <a:pPr>
              <a:defRPr/>
            </a:pPr>
            <a:fld id="{E49D80D9-C9B2-4705-843B-2E547763B8FB}" type="datetimeFigureOut">
              <a:rPr lang="en-US" altLang="en-US"/>
              <a:pPr>
                <a:defRPr/>
              </a:pPr>
              <a:t>8/26/2019</a:t>
            </a:fld>
            <a:endParaRPr lang="en-US" alt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3"/>
          <p:cNvSpPr>
            <a:spLocks noGrp="1"/>
          </p:cNvSpPr>
          <p:nvPr>
            <p:ph type="sldNum" sz="quarter" idx="12"/>
          </p:nvPr>
        </p:nvSpPr>
        <p:spPr/>
        <p:txBody>
          <a:bodyPr/>
          <a:lstStyle>
            <a:lvl1pPr>
              <a:defRPr/>
            </a:lvl1pPr>
          </a:lstStyle>
          <a:p>
            <a:pPr>
              <a:defRPr/>
            </a:pPr>
            <a:fld id="{5DCF3A6F-574E-4398-81BC-F0A5CCF94CD3}" type="slidenum">
              <a:rPr lang="en-US" altLang="en-US"/>
              <a:pPr>
                <a:defRPr/>
              </a:pPr>
              <a:t>‹#›</a:t>
            </a:fld>
            <a:endParaRPr lang="en-US" altLang="en-US" dirty="0"/>
          </a:p>
        </p:txBody>
      </p:sp>
    </p:spTree>
    <p:extLst>
      <p:ext uri="{BB962C8B-B14F-4D97-AF65-F5344CB8AC3E}">
        <p14:creationId xmlns:p14="http://schemas.microsoft.com/office/powerpoint/2010/main" val="2415167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p:nvSpPr>
        <p:spPr>
          <a:xfrm>
            <a:off x="9347200" y="150814"/>
            <a:ext cx="26416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7" name="Rectangle 6"/>
          <p:cNvSpPr/>
          <p:nvPr/>
        </p:nvSpPr>
        <p:spPr>
          <a:xfrm>
            <a:off x="203200" y="152400"/>
            <a:ext cx="89408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Content Placeholder 2"/>
          <p:cNvSpPr>
            <a:spLocks noGrp="1"/>
          </p:cNvSpPr>
          <p:nvPr>
            <p:ph idx="1"/>
          </p:nvPr>
        </p:nvSpPr>
        <p:spPr>
          <a:xfrm>
            <a:off x="812800" y="304801"/>
            <a:ext cx="7823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546336" y="2130552"/>
            <a:ext cx="2231136"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a:xfrm>
            <a:off x="9546336" y="457200"/>
            <a:ext cx="2234213" cy="1673352"/>
          </a:xfrm>
        </p:spPr>
        <p:txBody>
          <a:bodyPr anchor="b"/>
          <a:lstStyle>
            <a:lvl1pPr algn="l">
              <a:defRPr sz="2000" spc="150"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pPr>
              <a:defRPr/>
            </a:pPr>
            <a:fld id="{B4838F3B-1BC3-4154-8B6F-535BF3CB7C0E}" type="datetimeFigureOut">
              <a:rPr lang="en-US" altLang="en-US"/>
              <a:pPr>
                <a:defRPr/>
              </a:pPr>
              <a:t>8/26/2019</a:t>
            </a:fld>
            <a:endParaRPr lang="en-US" altLang="en-US" dirty="0"/>
          </a:p>
        </p:txBody>
      </p:sp>
      <p:sp>
        <p:nvSpPr>
          <p:cNvPr id="9" name="Footer Placeholder 5"/>
          <p:cNvSpPr>
            <a:spLocks noGrp="1"/>
          </p:cNvSpPr>
          <p:nvPr>
            <p:ph type="ftr" sz="quarter" idx="11"/>
          </p:nvPr>
        </p:nvSpPr>
        <p:spPr/>
        <p:txBody>
          <a:bodyPr/>
          <a:lstStyle>
            <a:lvl1pPr>
              <a:defRPr/>
            </a:lvl1pPr>
          </a:lstStyle>
          <a:p>
            <a:pPr>
              <a:defRPr/>
            </a:pPr>
            <a:endParaRPr lang="en-US" dirty="0"/>
          </a:p>
        </p:txBody>
      </p:sp>
      <p:sp>
        <p:nvSpPr>
          <p:cNvPr id="10" name="Slide Number Placeholder 6"/>
          <p:cNvSpPr>
            <a:spLocks noGrp="1"/>
          </p:cNvSpPr>
          <p:nvPr>
            <p:ph type="sldNum" sz="quarter" idx="12"/>
          </p:nvPr>
        </p:nvSpPr>
        <p:spPr/>
        <p:txBody>
          <a:bodyPr/>
          <a:lstStyle>
            <a:lvl1pPr>
              <a:defRPr>
                <a:solidFill>
                  <a:srgbClr val="FFFFFF"/>
                </a:solidFill>
              </a:defRPr>
            </a:lvl1pPr>
          </a:lstStyle>
          <a:p>
            <a:pPr>
              <a:defRPr/>
            </a:pPr>
            <a:fld id="{789FF3E3-A0B7-47E2-A5B9-2AD8DE8B2933}" type="slidenum">
              <a:rPr lang="en-US" altLang="en-US"/>
              <a:pPr>
                <a:defRPr/>
              </a:pPr>
              <a:t>‹#›</a:t>
            </a:fld>
            <a:endParaRPr lang="en-US" altLang="en-US" dirty="0"/>
          </a:p>
        </p:txBody>
      </p:sp>
    </p:spTree>
    <p:extLst>
      <p:ext uri="{BB962C8B-B14F-4D97-AF65-F5344CB8AC3E}">
        <p14:creationId xmlns:p14="http://schemas.microsoft.com/office/powerpoint/2010/main" val="118565371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6" name="Rectangle 5"/>
          <p:cNvSpPr/>
          <p:nvPr/>
        </p:nvSpPr>
        <p:spPr>
          <a:xfrm>
            <a:off x="9347200" y="150814"/>
            <a:ext cx="26416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Picture Placeholder 2"/>
          <p:cNvSpPr>
            <a:spLocks noGrp="1"/>
          </p:cNvSpPr>
          <p:nvPr>
            <p:ph type="pic" idx="1"/>
          </p:nvPr>
        </p:nvSpPr>
        <p:spPr>
          <a:xfrm>
            <a:off x="203200" y="152400"/>
            <a:ext cx="89408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9550400" y="2133600"/>
            <a:ext cx="22352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itle 9"/>
          <p:cNvSpPr>
            <a:spLocks noGrp="1"/>
          </p:cNvSpPr>
          <p:nvPr>
            <p:ph type="title"/>
          </p:nvPr>
        </p:nvSpPr>
        <p:spPr>
          <a:xfrm>
            <a:off x="9550400" y="460248"/>
            <a:ext cx="22352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pPr>
              <a:defRPr/>
            </a:pPr>
            <a:fld id="{943900A3-B932-4CA4-ACBE-D15B682EC6AB}" type="datetimeFigureOut">
              <a:rPr lang="en-US" altLang="en-US"/>
              <a:pPr>
                <a:defRPr/>
              </a:pPr>
              <a:t>8/26/2019</a:t>
            </a:fld>
            <a:endParaRPr lang="en-US" altLang="en-US" dirty="0"/>
          </a:p>
        </p:txBody>
      </p:sp>
      <p:sp>
        <p:nvSpPr>
          <p:cNvPr id="8" name="Footer Placeholder 5"/>
          <p:cNvSpPr>
            <a:spLocks noGrp="1"/>
          </p:cNvSpPr>
          <p:nvPr>
            <p:ph type="ftr" sz="quarter" idx="11"/>
          </p:nvPr>
        </p:nvSpPr>
        <p:spPr/>
        <p:txBody>
          <a:bodyPr/>
          <a:lstStyle>
            <a:lvl1pPr>
              <a:defRPr/>
            </a:lvl1pPr>
          </a:lstStyle>
          <a:p>
            <a:pPr>
              <a:defRPr/>
            </a:pPr>
            <a:endParaRPr lang="en-US" dirty="0"/>
          </a:p>
        </p:txBody>
      </p:sp>
      <p:sp>
        <p:nvSpPr>
          <p:cNvPr id="9" name="Slide Number Placeholder 6"/>
          <p:cNvSpPr>
            <a:spLocks noGrp="1"/>
          </p:cNvSpPr>
          <p:nvPr>
            <p:ph type="sldNum" sz="quarter" idx="12"/>
          </p:nvPr>
        </p:nvSpPr>
        <p:spPr/>
        <p:txBody>
          <a:bodyPr/>
          <a:lstStyle>
            <a:lvl1pPr>
              <a:defRPr/>
            </a:lvl1pPr>
          </a:lstStyle>
          <a:p>
            <a:pPr>
              <a:defRPr/>
            </a:pPr>
            <a:fld id="{690FF9F7-0B0B-4F5C-A291-08BB16466B82}" type="slidenum">
              <a:rPr lang="en-US" altLang="en-US"/>
              <a:pPr>
                <a:defRPr/>
              </a:pPr>
              <a:t>‹#›</a:t>
            </a:fld>
            <a:endParaRPr lang="en-US" altLang="en-US" dirty="0"/>
          </a:p>
        </p:txBody>
      </p:sp>
    </p:spTree>
    <p:extLst>
      <p:ext uri="{BB962C8B-B14F-4D97-AF65-F5344CB8AC3E}">
        <p14:creationId xmlns:p14="http://schemas.microsoft.com/office/powerpoint/2010/main" val="299161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77CECDF-485D-44F8-96E8-FAA23ED4F9BA}" type="datetimeFigureOut">
              <a:rPr lang="en-US" altLang="en-US"/>
              <a:pPr>
                <a:defRPr/>
              </a:pPr>
              <a:t>8/26/2019</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a:ln/>
        </p:spPr>
        <p:txBody>
          <a:bodyPr/>
          <a:lstStyle>
            <a:lvl1pPr>
              <a:defRPr/>
            </a:lvl1pPr>
          </a:lstStyle>
          <a:p>
            <a:pPr>
              <a:defRPr/>
            </a:pPr>
            <a:fld id="{D31518C3-86A7-437E-9077-F229721E173C}" type="slidenum">
              <a:rPr lang="en-US" altLang="en-US"/>
              <a:pPr>
                <a:defRPr/>
              </a:pPr>
              <a:t>‹#›</a:t>
            </a:fld>
            <a:endParaRPr lang="en-US" altLang="en-US" dirty="0"/>
          </a:p>
        </p:txBody>
      </p:sp>
    </p:spTree>
    <p:extLst>
      <p:ext uri="{BB962C8B-B14F-4D97-AF65-F5344CB8AC3E}">
        <p14:creationId xmlns:p14="http://schemas.microsoft.com/office/powerpoint/2010/main" val="3698314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203200" y="147639"/>
            <a:ext cx="89408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p:nvSpPr>
        <p:spPr>
          <a:xfrm>
            <a:off x="9347200" y="147639"/>
            <a:ext cx="2607733"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Vertical Title 1"/>
          <p:cNvSpPr>
            <a:spLocks noGrp="1"/>
          </p:cNvSpPr>
          <p:nvPr>
            <p:ph type="title" orient="vert"/>
          </p:nvPr>
        </p:nvSpPr>
        <p:spPr>
          <a:xfrm>
            <a:off x="9550400" y="274639"/>
            <a:ext cx="22352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565E586D-7FCD-4670-B0C6-1EAEDAC2D04A}" type="datetimeFigureOut">
              <a:rPr lang="en-US" altLang="en-US"/>
              <a:pPr>
                <a:defRPr/>
              </a:pPr>
              <a:t>8/26/2019</a:t>
            </a:fld>
            <a:endParaRPr lang="en-US" altLang="en-US" dirty="0"/>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solidFill>
                  <a:schemeClr val="bg2"/>
                </a:solidFill>
              </a:defRPr>
            </a:lvl1pPr>
          </a:lstStyle>
          <a:p>
            <a:pPr>
              <a:defRPr/>
            </a:pPr>
            <a:fld id="{AC80377E-B48F-4C9E-8E27-814FCEA62695}" type="slidenum">
              <a:rPr lang="en-US" altLang="en-US"/>
              <a:pPr>
                <a:defRPr/>
              </a:pPr>
              <a:t>‹#›</a:t>
            </a:fld>
            <a:endParaRPr lang="en-US" altLang="en-US" dirty="0"/>
          </a:p>
        </p:txBody>
      </p:sp>
    </p:spTree>
    <p:extLst>
      <p:ext uri="{BB962C8B-B14F-4D97-AF65-F5344CB8AC3E}">
        <p14:creationId xmlns:p14="http://schemas.microsoft.com/office/powerpoint/2010/main" val="1753842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203201" y="1635125"/>
            <a:ext cx="11775017"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p:cNvSpPr/>
          <p:nvPr/>
        </p:nvSpPr>
        <p:spPr>
          <a:xfrm>
            <a:off x="203200" y="152400"/>
            <a:ext cx="11751733"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Placeholder 1"/>
          <p:cNvSpPr>
            <a:spLocks noGrp="1"/>
          </p:cNvSpPr>
          <p:nvPr>
            <p:ph type="title"/>
          </p:nvPr>
        </p:nvSpPr>
        <p:spPr>
          <a:xfrm>
            <a:off x="508000" y="355600"/>
            <a:ext cx="11176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0" y="1719263"/>
            <a:ext cx="11209867"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95300" y="6356350"/>
            <a:ext cx="2844800" cy="274638"/>
          </a:xfrm>
          <a:prstGeom prst="rect">
            <a:avLst/>
          </a:prstGeom>
        </p:spPr>
        <p:txBody>
          <a:bodyPr vert="horz" wrap="square" lIns="91440" tIns="45720" rIns="91440" bIns="45720" numCol="1" anchor="ctr" anchorCtr="0" compatLnSpc="1">
            <a:prstTxWarp prst="textNoShape">
              <a:avLst/>
            </a:prstTxWarp>
          </a:bodyPr>
          <a:lstStyle>
            <a:lvl1pPr eaLnBrk="1" hangingPunct="1">
              <a:defRPr sz="1100">
                <a:solidFill>
                  <a:schemeClr val="tx2"/>
                </a:solidFill>
                <a:latin typeface="Franklin Gothic Medium" panose="020B0603020102020204" pitchFamily="34" charset="0"/>
                <a:cs typeface="Arial" panose="020B0604020202020204" pitchFamily="34" charset="0"/>
              </a:defRPr>
            </a:lvl1pPr>
          </a:lstStyle>
          <a:p>
            <a:pPr>
              <a:defRPr/>
            </a:pPr>
            <a:fld id="{82151867-3582-4778-8F4A-44F2AD16C377}" type="datetimeFigureOut">
              <a:rPr lang="en-US" altLang="en-US"/>
              <a:pPr>
                <a:defRPr/>
              </a:pPr>
              <a:t>8/26/2019</a:t>
            </a:fld>
            <a:endParaRPr lang="en-US" altLang="en-US" dirty="0"/>
          </a:p>
        </p:txBody>
      </p:sp>
      <p:sp>
        <p:nvSpPr>
          <p:cNvPr id="5" name="Footer Placeholder 4"/>
          <p:cNvSpPr>
            <a:spLocks noGrp="1"/>
          </p:cNvSpPr>
          <p:nvPr>
            <p:ph type="ftr" sz="quarter" idx="3"/>
          </p:nvPr>
        </p:nvSpPr>
        <p:spPr>
          <a:xfrm>
            <a:off x="4064000" y="6356350"/>
            <a:ext cx="4470400" cy="274638"/>
          </a:xfrm>
          <a:prstGeom prst="rect">
            <a:avLst/>
          </a:prstGeom>
        </p:spPr>
        <p:txBody>
          <a:bodyPr vert="horz" lIns="91440" tIns="45720" rIns="91440" bIns="45720" rtlCol="0" anchor="ctr"/>
          <a:lstStyle>
            <a:lvl1pPr algn="ctr" eaLnBrk="1" fontAlgn="auto" hangingPunct="1">
              <a:spcBef>
                <a:spcPts val="0"/>
              </a:spcBef>
              <a:spcAft>
                <a:spcPts val="0"/>
              </a:spcAft>
              <a:defRPr sz="1100">
                <a:solidFill>
                  <a:schemeClr val="tx2"/>
                </a:solidFill>
                <a:latin typeface="+mn-lt"/>
                <a:ea typeface="+mn-ea"/>
                <a:cs typeface="+mn-cs"/>
              </a:defRPr>
            </a:lvl1pPr>
          </a:lstStyle>
          <a:p>
            <a:pPr>
              <a:defRPr/>
            </a:pPr>
            <a:endParaRPr lang="en-US" dirty="0"/>
          </a:p>
        </p:txBody>
      </p:sp>
      <p:sp>
        <p:nvSpPr>
          <p:cNvPr id="6" name="Slide Number Placeholder 5"/>
          <p:cNvSpPr>
            <a:spLocks noGrp="1"/>
          </p:cNvSpPr>
          <p:nvPr>
            <p:ph type="sldNum" sz="quarter" idx="4"/>
          </p:nvPr>
        </p:nvSpPr>
        <p:spPr>
          <a:xfrm>
            <a:off x="10979151" y="6354764"/>
            <a:ext cx="776816"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eaLnBrk="1" hangingPunct="1">
              <a:defRPr sz="1100">
                <a:solidFill>
                  <a:schemeClr val="tx2"/>
                </a:solidFill>
                <a:latin typeface="Franklin Gothic Medium" panose="020B0603020102020204" pitchFamily="34" charset="0"/>
                <a:cs typeface="Arial" panose="020B0604020202020204" pitchFamily="34" charset="0"/>
              </a:defRPr>
            </a:lvl1pPr>
          </a:lstStyle>
          <a:p>
            <a:pPr>
              <a:defRPr/>
            </a:pPr>
            <a:fld id="{624C6AAA-080C-46B5-9C60-D0608957E07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108" r:id="rId1"/>
    <p:sldLayoutId id="2147484103" r:id="rId2"/>
    <p:sldLayoutId id="2147484109" r:id="rId3"/>
    <p:sldLayoutId id="2147484104" r:id="rId4"/>
    <p:sldLayoutId id="2147484105" r:id="rId5"/>
    <p:sldLayoutId id="2147484106" r:id="rId6"/>
    <p:sldLayoutId id="2147484110" r:id="rId7"/>
    <p:sldLayoutId id="2147484111" r:id="rId8"/>
    <p:sldLayoutId id="2147484112" r:id="rId9"/>
    <p:sldLayoutId id="2147484107" r:id="rId10"/>
    <p:sldLayoutId id="2147484113" r:id="rId11"/>
  </p:sldLayoutIdLst>
  <p:txStyles>
    <p:titleStyle>
      <a:lvl1pPr algn="ctr" rtl="0" eaLnBrk="0" fontAlgn="base" hangingPunct="0">
        <a:spcBef>
          <a:spcPct val="0"/>
        </a:spcBef>
        <a:spcAft>
          <a:spcPct val="0"/>
        </a:spcAft>
        <a:defRPr sz="3200" kern="1200" cap="all" spc="200">
          <a:solidFill>
            <a:schemeClr val="bg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3200">
          <a:solidFill>
            <a:schemeClr val="bg1"/>
          </a:solidFill>
          <a:latin typeface="Franklin Gothic Medium" panose="020B06030201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3200">
          <a:solidFill>
            <a:schemeClr val="bg1"/>
          </a:solidFill>
          <a:latin typeface="Franklin Gothic Medium" panose="020B06030201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3200">
          <a:solidFill>
            <a:schemeClr val="bg1"/>
          </a:solidFill>
          <a:latin typeface="Franklin Gothic Medium" panose="020B06030201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3200">
          <a:solidFill>
            <a:schemeClr val="bg1"/>
          </a:solidFill>
          <a:latin typeface="Franklin Gothic Medium" panose="020B0603020102020204" pitchFamily="34" charset="0"/>
          <a:ea typeface="MS PGothic" panose="020B0600070205080204" pitchFamily="34" charset="-128"/>
          <a:cs typeface="MS PGothic" charset="0"/>
        </a:defRPr>
      </a:lvl5pPr>
      <a:lvl6pPr marL="457200" algn="ctr" rtl="0" fontAlgn="base">
        <a:spcBef>
          <a:spcPct val="0"/>
        </a:spcBef>
        <a:spcAft>
          <a:spcPct val="0"/>
        </a:spcAft>
        <a:defRPr sz="3200">
          <a:solidFill>
            <a:schemeClr val="bg1"/>
          </a:solidFill>
          <a:latin typeface="Franklin Gothic Medium" panose="020B0603020102020204" pitchFamily="34" charset="0"/>
        </a:defRPr>
      </a:lvl6pPr>
      <a:lvl7pPr marL="914400" algn="ctr" rtl="0" fontAlgn="base">
        <a:spcBef>
          <a:spcPct val="0"/>
        </a:spcBef>
        <a:spcAft>
          <a:spcPct val="0"/>
        </a:spcAft>
        <a:defRPr sz="3200">
          <a:solidFill>
            <a:schemeClr val="bg1"/>
          </a:solidFill>
          <a:latin typeface="Franklin Gothic Medium" panose="020B0603020102020204" pitchFamily="34" charset="0"/>
        </a:defRPr>
      </a:lvl7pPr>
      <a:lvl8pPr marL="1371600" algn="ctr" rtl="0" fontAlgn="base">
        <a:spcBef>
          <a:spcPct val="0"/>
        </a:spcBef>
        <a:spcAft>
          <a:spcPct val="0"/>
        </a:spcAft>
        <a:defRPr sz="3200">
          <a:solidFill>
            <a:schemeClr val="bg1"/>
          </a:solidFill>
          <a:latin typeface="Franklin Gothic Medium" panose="020B0603020102020204" pitchFamily="34" charset="0"/>
        </a:defRPr>
      </a:lvl8pPr>
      <a:lvl9pPr marL="1828800" algn="ctr" rtl="0" fontAlgn="base">
        <a:spcBef>
          <a:spcPct val="0"/>
        </a:spcBef>
        <a:spcAft>
          <a:spcPct val="0"/>
        </a:spcAft>
        <a:defRPr sz="3200">
          <a:solidFill>
            <a:schemeClr val="bg1"/>
          </a:solidFill>
          <a:latin typeface="Franklin Gothic Medium" panose="020B0603020102020204" pitchFamily="34" charset="0"/>
        </a:defRPr>
      </a:lvl9pPr>
    </p:titleStyle>
    <p:bodyStyle>
      <a:lvl1pPr marL="273050" indent="-228600" algn="l" rtl="0" eaLnBrk="0" fontAlgn="base" hangingPunct="0">
        <a:spcBef>
          <a:spcPct val="20000"/>
        </a:spcBef>
        <a:spcAft>
          <a:spcPct val="0"/>
        </a:spcAft>
        <a:buClr>
          <a:schemeClr val="accent1"/>
        </a:buClr>
        <a:buFont typeface="Wingdings 2" panose="05020102010507070707" pitchFamily="18" charset="2"/>
        <a:buChar char=""/>
        <a:defRPr sz="2000" kern="1200" spc="150">
          <a:solidFill>
            <a:schemeClr val="tx2"/>
          </a:solidFill>
          <a:latin typeface="+mn-lt"/>
          <a:ea typeface="MS PGothic" panose="020B0600070205080204" pitchFamily="34" charset="-128"/>
          <a:cs typeface="MS PGothic" charset="0"/>
        </a:defRPr>
      </a:lvl1pPr>
      <a:lvl2pPr marL="547688" indent="-182563" algn="l" rtl="0" eaLnBrk="0" fontAlgn="base" hangingPunct="0">
        <a:spcBef>
          <a:spcPct val="20000"/>
        </a:spcBef>
        <a:spcAft>
          <a:spcPct val="0"/>
        </a:spcAft>
        <a:buClr>
          <a:schemeClr val="accent2"/>
        </a:buClr>
        <a:buFont typeface="Wingdings" panose="05000000000000000000" pitchFamily="2" charset="2"/>
        <a:buChar char="§"/>
        <a:defRPr kern="1200" spc="100">
          <a:solidFill>
            <a:schemeClr val="tx2"/>
          </a:solidFill>
          <a:latin typeface="+mn-lt"/>
          <a:ea typeface="MS PGothic" panose="020B0600070205080204" pitchFamily="34" charset="-128"/>
          <a:cs typeface="MS PGothic" charset="0"/>
        </a:defRPr>
      </a:lvl2pPr>
      <a:lvl3pPr marL="822325" indent="-182563" algn="l" rtl="0" eaLnBrk="0" fontAlgn="base" hangingPunct="0">
        <a:spcBef>
          <a:spcPct val="20000"/>
        </a:spcBef>
        <a:spcAft>
          <a:spcPct val="0"/>
        </a:spcAft>
        <a:buClr>
          <a:srgbClr val="928B70"/>
        </a:buClr>
        <a:buFont typeface="Wingdings" panose="05000000000000000000" pitchFamily="2" charset="2"/>
        <a:buChar char="§"/>
        <a:defRPr sz="1600" kern="1200" spc="100">
          <a:solidFill>
            <a:schemeClr val="tx2"/>
          </a:solidFill>
          <a:latin typeface="+mn-lt"/>
          <a:ea typeface="MS PGothic" panose="020B0600070205080204" pitchFamily="34" charset="-128"/>
          <a:cs typeface="MS PGothic" charset="0"/>
        </a:defRPr>
      </a:lvl3pPr>
      <a:lvl4pPr marL="1096963" indent="-182563" algn="l" rtl="0" eaLnBrk="0" fontAlgn="base" hangingPunct="0">
        <a:spcBef>
          <a:spcPct val="20000"/>
        </a:spcBef>
        <a:spcAft>
          <a:spcPct val="0"/>
        </a:spcAft>
        <a:buClr>
          <a:srgbClr val="87706B"/>
        </a:buClr>
        <a:buFont typeface="Wingdings" panose="05000000000000000000" pitchFamily="2" charset="2"/>
        <a:buChar char="§"/>
        <a:defRPr sz="1400" kern="1200">
          <a:solidFill>
            <a:schemeClr val="tx2"/>
          </a:solidFill>
          <a:latin typeface="+mn-lt"/>
          <a:ea typeface="MS PGothic" panose="020B0600070205080204" pitchFamily="34" charset="-128"/>
          <a:cs typeface="MS PGothic" charset="0"/>
        </a:defRPr>
      </a:lvl4pPr>
      <a:lvl5pPr marL="1279525" indent="-182563" algn="l" rtl="0" eaLnBrk="0" fontAlgn="base" hangingPunct="0">
        <a:spcBef>
          <a:spcPct val="20000"/>
        </a:spcBef>
        <a:spcAft>
          <a:spcPct val="0"/>
        </a:spcAft>
        <a:buClr>
          <a:srgbClr val="6F777D"/>
        </a:buClr>
        <a:buFont typeface="Wingdings" panose="05000000000000000000" pitchFamily="2" charset="2"/>
        <a:buChar char="§"/>
        <a:defRPr sz="1300" kern="1200" spc="100">
          <a:solidFill>
            <a:schemeClr val="tx2"/>
          </a:solidFill>
          <a:latin typeface="+mn-lt"/>
          <a:ea typeface="MS PGothic" panose="020B0600070205080204" pitchFamily="34" charset="-128"/>
          <a:cs typeface="MS PGothic" charset="0"/>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gacoam.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HNU9y_VyqB8" TargetMode="External"/><Relationship Id="rId2" Type="http://schemas.openxmlformats.org/officeDocument/2006/relationships/hyperlink" Target="https://www.gacoam.com/" TargetMode="Externa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youtube.com/watch?v=E_cOo1RAagU" TargetMode="External"/><Relationship Id="rId4" Type="http://schemas.openxmlformats.org/officeDocument/2006/relationships/hyperlink" Target="https://www.youtube.com/watch?v=LQTTJ1DcUF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334001"/>
            <a:ext cx="8229600" cy="792163"/>
          </a:xfrm>
        </p:spPr>
        <p:txBody>
          <a:bodyPr>
            <a:normAutofit fontScale="25000" lnSpcReduction="20000"/>
          </a:bodyPr>
          <a:lstStyle/>
          <a:p>
            <a:pPr marL="0" indent="0" algn="ctr" eaLnBrk="1" fontAlgn="auto" hangingPunct="1">
              <a:spcAft>
                <a:spcPts val="0"/>
              </a:spcAft>
              <a:buNone/>
              <a:defRPr/>
            </a:pPr>
            <a:endParaRPr lang="en-US" dirty="0" smtClean="0">
              <a:ea typeface="+mn-ea"/>
              <a:cs typeface="+mn-cs"/>
            </a:endParaRPr>
          </a:p>
          <a:p>
            <a:pPr marL="0" indent="0" algn="ctr" eaLnBrk="1" fontAlgn="auto" hangingPunct="1">
              <a:spcAft>
                <a:spcPts val="0"/>
              </a:spcAft>
              <a:buNone/>
              <a:defRPr/>
            </a:pPr>
            <a:r>
              <a:rPr lang="en-US" sz="10400" b="1" dirty="0">
                <a:solidFill>
                  <a:schemeClr val="tx1"/>
                </a:solidFill>
                <a:ea typeface="+mn-ea"/>
                <a:cs typeface="+mn-cs"/>
              </a:rPr>
              <a:t>The Georgia Lottery Corporation</a:t>
            </a:r>
            <a:br>
              <a:rPr lang="en-US" sz="10400" b="1" dirty="0">
                <a:solidFill>
                  <a:schemeClr val="tx1"/>
                </a:solidFill>
                <a:ea typeface="+mn-ea"/>
                <a:cs typeface="+mn-cs"/>
              </a:rPr>
            </a:br>
            <a:r>
              <a:rPr lang="en-US" sz="10400" b="1" dirty="0">
                <a:solidFill>
                  <a:schemeClr val="tx1"/>
                </a:solidFill>
                <a:ea typeface="+mn-ea"/>
                <a:cs typeface="+mn-cs"/>
              </a:rPr>
              <a:t>Coin Operated Amusement Machine (COAM) Division</a:t>
            </a:r>
          </a:p>
        </p:txBody>
      </p:sp>
      <p:pic>
        <p:nvPicPr>
          <p:cNvPr id="102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762000"/>
            <a:ext cx="59959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58490" y="1757361"/>
            <a:ext cx="3492501" cy="2095500"/>
          </a:xfrm>
        </p:spPr>
      </p:pic>
      <p:pic>
        <p:nvPicPr>
          <p:cNvPr id="1126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011180"/>
            <a:ext cx="4439194" cy="253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757361"/>
            <a:ext cx="3876344"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28737" y="4004004"/>
            <a:ext cx="3395664" cy="254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800224"/>
            <a:ext cx="1944491" cy="4887913"/>
          </a:xfrm>
        </p:spPr>
      </p:pic>
      <p:pic>
        <p:nvPicPr>
          <p:cNvPr id="12292" name="Picture 6"/>
          <p:cNvPicPr>
            <a:picLocks noChangeAspect="1"/>
          </p:cNvPicPr>
          <p:nvPr/>
        </p:nvPicPr>
        <p:blipFill rotWithShape="1">
          <a:blip r:embed="rId3">
            <a:extLst>
              <a:ext uri="{28A0092B-C50C-407E-A947-70E740481C1C}">
                <a14:useLocalDpi xmlns:a14="http://schemas.microsoft.com/office/drawing/2010/main" val="0"/>
              </a:ext>
            </a:extLst>
          </a:blip>
          <a:srcRect t="10000" b="6250"/>
          <a:stretch/>
        </p:blipFill>
        <p:spPr bwMode="auto">
          <a:xfrm>
            <a:off x="7162800" y="1653235"/>
            <a:ext cx="3339902" cy="5034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7189" y="1780478"/>
            <a:ext cx="2995611" cy="4907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bwMode="auto">
          <a:xfrm>
            <a:off x="1828800" y="1752600"/>
            <a:ext cx="8305800" cy="4953000"/>
          </a:xfrm>
        </p:spPr>
        <p:txBody>
          <a:bodyPr wrap="square" numCol="1" anchor="t" anchorCtr="0" compatLnSpc="1">
            <a:prstTxWarp prst="textNoShape">
              <a:avLst/>
            </a:prstTxWarp>
          </a:bodyPr>
          <a:lstStyle/>
          <a:p>
            <a:pPr marL="0" indent="0" eaLnBrk="1" hangingPunct="1">
              <a:buNone/>
              <a:defRPr/>
            </a:pPr>
            <a:r>
              <a:rPr lang="en-US" altLang="en-US" sz="1600" b="1" dirty="0">
                <a:solidFill>
                  <a:schemeClr val="tx1"/>
                </a:solidFill>
              </a:rPr>
              <a:t>Coin Operated Amusement Machine </a:t>
            </a:r>
            <a:r>
              <a:rPr lang="en-US" altLang="en-US" sz="1600" dirty="0">
                <a:solidFill>
                  <a:schemeClr val="tx1"/>
                </a:solidFill>
              </a:rPr>
              <a:t>- A machine used by the public to provide amusement or entertainment whose operation requires the payment or insertion of a coin, bill, other money, token, ticket, card or similar object and the result of whose operation depends in whole or in part upon the </a:t>
            </a:r>
            <a:r>
              <a:rPr lang="en-US" altLang="en-US" sz="1600" u="sng" dirty="0">
                <a:solidFill>
                  <a:schemeClr val="tx1"/>
                </a:solidFill>
              </a:rPr>
              <a:t>skill</a:t>
            </a:r>
            <a:r>
              <a:rPr lang="en-US" altLang="en-US" sz="1600" dirty="0">
                <a:solidFill>
                  <a:schemeClr val="tx1"/>
                </a:solidFill>
              </a:rPr>
              <a:t> of a player</a:t>
            </a:r>
          </a:p>
          <a:p>
            <a:pPr marL="0" indent="0" eaLnBrk="1" hangingPunct="1">
              <a:buNone/>
              <a:defRPr/>
            </a:pPr>
            <a:endParaRPr lang="en-US" altLang="en-US" sz="1000" b="1" dirty="0">
              <a:solidFill>
                <a:schemeClr val="tx1"/>
              </a:solidFill>
            </a:endParaRPr>
          </a:p>
          <a:p>
            <a:pPr marL="0" indent="0" eaLnBrk="1" hangingPunct="1">
              <a:buClrTx/>
              <a:buFont typeface="Arial" panose="020B0604020202020204" pitchFamily="34" charset="0"/>
              <a:buChar char="•"/>
              <a:defRPr/>
            </a:pPr>
            <a:r>
              <a:rPr lang="en-US" altLang="en-US" sz="1600" b="1" dirty="0">
                <a:solidFill>
                  <a:schemeClr val="tx1"/>
                </a:solidFill>
              </a:rPr>
              <a:t>Class A machine </a:t>
            </a:r>
            <a:r>
              <a:rPr lang="en-US" altLang="en-US" sz="1600" dirty="0">
                <a:solidFill>
                  <a:schemeClr val="tx1"/>
                </a:solidFill>
              </a:rPr>
              <a:t>– A COAM that does not allow a successful player to carry over points won on one play to a subsequent play or plays</a:t>
            </a:r>
          </a:p>
          <a:p>
            <a:pPr marL="0" indent="0" eaLnBrk="1" hangingPunct="1">
              <a:buClrTx/>
              <a:buFont typeface="Arial" panose="020B0604020202020204" pitchFamily="34" charset="0"/>
              <a:buChar char="•"/>
              <a:defRPr/>
            </a:pPr>
            <a:endParaRPr lang="en-US" altLang="en-US" sz="500" dirty="0">
              <a:solidFill>
                <a:schemeClr val="tx1"/>
              </a:solidFill>
            </a:endParaRPr>
          </a:p>
          <a:p>
            <a:pPr marL="461963" lvl="1" indent="-176213" eaLnBrk="1" hangingPunct="1">
              <a:buClrTx/>
              <a:buFont typeface="Arial" panose="020B0604020202020204" pitchFamily="34" charset="0"/>
              <a:buChar char="•"/>
              <a:defRPr/>
            </a:pPr>
            <a:r>
              <a:rPr lang="en-US" altLang="en-US" sz="1600" dirty="0">
                <a:solidFill>
                  <a:schemeClr val="tx1"/>
                </a:solidFill>
              </a:rPr>
              <a:t>Examples:  Jukeboxes, crane machines, skee ball machines</a:t>
            </a:r>
          </a:p>
          <a:p>
            <a:pPr marL="461963" lvl="1" indent="-176213" eaLnBrk="1" hangingPunct="1">
              <a:buClrTx/>
              <a:buNone/>
              <a:defRPr/>
            </a:pPr>
            <a:endParaRPr lang="en-US" altLang="en-US" sz="1000" dirty="0">
              <a:solidFill>
                <a:schemeClr val="tx1"/>
              </a:solidFill>
            </a:endParaRPr>
          </a:p>
          <a:p>
            <a:pPr marL="0" indent="0" eaLnBrk="1" hangingPunct="1">
              <a:buClrTx/>
              <a:buFont typeface="Arial" panose="020B0604020202020204" pitchFamily="34" charset="0"/>
              <a:buChar char="•"/>
              <a:defRPr/>
            </a:pPr>
            <a:r>
              <a:rPr lang="en-US" altLang="en-US" sz="1600" b="1" dirty="0">
                <a:solidFill>
                  <a:schemeClr val="tx1"/>
                </a:solidFill>
              </a:rPr>
              <a:t>Class B machine </a:t>
            </a:r>
            <a:r>
              <a:rPr lang="en-US" altLang="en-US" sz="1600" dirty="0">
                <a:solidFill>
                  <a:schemeClr val="tx1"/>
                </a:solidFill>
              </a:rPr>
              <a:t>– A COAM that allows a successful player to accrue points on the machine or carry over points won on one play to a subsequent play or plays</a:t>
            </a:r>
          </a:p>
          <a:p>
            <a:pPr marL="0" indent="0" eaLnBrk="1" hangingPunct="1">
              <a:buClrTx/>
              <a:buFont typeface="Arial" panose="020B0604020202020204" pitchFamily="34" charset="0"/>
              <a:buChar char="•"/>
              <a:defRPr/>
            </a:pPr>
            <a:endParaRPr lang="en-US" altLang="en-US" sz="400" dirty="0">
              <a:solidFill>
                <a:schemeClr val="tx1"/>
              </a:solidFill>
            </a:endParaRPr>
          </a:p>
          <a:p>
            <a:pPr marL="461963" lvl="1" indent="-176213" eaLnBrk="1" hangingPunct="1">
              <a:buClrTx/>
              <a:buFont typeface="Arial" panose="020B0604020202020204" pitchFamily="34" charset="0"/>
              <a:buChar char="•"/>
              <a:defRPr/>
            </a:pPr>
            <a:r>
              <a:rPr lang="en-US" altLang="en-US" sz="1600" dirty="0">
                <a:solidFill>
                  <a:schemeClr val="tx1"/>
                </a:solidFill>
              </a:rPr>
              <a:t>Example: Video line-up, match-up “slot type” machines with some skill</a:t>
            </a:r>
          </a:p>
          <a:p>
            <a:pPr marL="461963" lvl="1" indent="-176213" eaLnBrk="1" hangingPunct="1">
              <a:buClrTx/>
              <a:buNone/>
              <a:defRPr/>
            </a:pPr>
            <a:endParaRPr lang="en-US" altLang="en-US" sz="1000" dirty="0">
              <a:solidFill>
                <a:schemeClr val="tx1"/>
              </a:solidFill>
            </a:endParaRPr>
          </a:p>
          <a:p>
            <a:pPr marL="0" indent="0" eaLnBrk="1" hangingPunct="1">
              <a:buClrTx/>
              <a:buFont typeface="Arial" panose="020B0604020202020204" pitchFamily="34" charset="0"/>
              <a:buChar char="•"/>
              <a:defRPr/>
            </a:pPr>
            <a:r>
              <a:rPr lang="en-US" altLang="en-US" sz="1600" dirty="0">
                <a:solidFill>
                  <a:schemeClr val="tx1"/>
                </a:solidFill>
              </a:rPr>
              <a:t>COAMs </a:t>
            </a:r>
            <a:r>
              <a:rPr lang="en-US" altLang="en-US" sz="1600" b="1" dirty="0">
                <a:solidFill>
                  <a:schemeClr val="tx1"/>
                </a:solidFill>
              </a:rPr>
              <a:t>do not include </a:t>
            </a:r>
            <a:r>
              <a:rPr lang="en-US" altLang="en-US" sz="1600" dirty="0">
                <a:solidFill>
                  <a:schemeClr val="tx1"/>
                </a:solidFill>
              </a:rPr>
              <a:t>the following types of machines:</a:t>
            </a:r>
          </a:p>
          <a:p>
            <a:pPr marL="0" indent="0" eaLnBrk="1" hangingPunct="1">
              <a:buClrTx/>
              <a:buFont typeface="Arial" panose="020B0604020202020204" pitchFamily="34" charset="0"/>
              <a:buChar char="•"/>
              <a:defRPr/>
            </a:pPr>
            <a:endParaRPr lang="en-US" altLang="en-US" sz="500" dirty="0">
              <a:solidFill>
                <a:schemeClr val="tx1"/>
              </a:solidFill>
            </a:endParaRPr>
          </a:p>
          <a:p>
            <a:pPr marL="461963" lvl="1" indent="-176213" eaLnBrk="1" hangingPunct="1">
              <a:buClrTx/>
              <a:buFont typeface="Arial" panose="020B0604020202020204" pitchFamily="34" charset="0"/>
              <a:buChar char="•"/>
              <a:defRPr/>
            </a:pPr>
            <a:r>
              <a:rPr lang="en-US" altLang="en-US" sz="1600" dirty="0">
                <a:solidFill>
                  <a:schemeClr val="tx1"/>
                </a:solidFill>
              </a:rPr>
              <a:t>Examples: Coin operated washers or dryers, gumball machines, pay phones, parking meters</a:t>
            </a:r>
          </a:p>
        </p:txBody>
      </p:sp>
      <p:sp>
        <p:nvSpPr>
          <p:cNvPr id="2" name="Title 1"/>
          <p:cNvSpPr>
            <a:spLocks noGrp="1"/>
          </p:cNvSpPr>
          <p:nvPr>
            <p:ph type="title"/>
          </p:nvPr>
        </p:nvSpPr>
        <p:spPr/>
        <p:txBody>
          <a:bodyPr/>
          <a:lstStyle/>
          <a:p>
            <a:pPr eaLnBrk="1" fontAlgn="auto" hangingPunct="1">
              <a:spcAft>
                <a:spcPts val="0"/>
              </a:spcAft>
              <a:defRPr/>
            </a:pPr>
            <a:r>
              <a:rPr lang="en-US" b="1" dirty="0" smtClean="0">
                <a:ea typeface="+mj-ea"/>
                <a:cs typeface="+mj-cs"/>
              </a:rPr>
              <a:t>Types of Machines</a:t>
            </a:r>
            <a:endParaRPr lang="en-US" b="1" dirty="0">
              <a:ea typeface="+mj-ea"/>
              <a:cs typeface="+mj-cs"/>
            </a:endParaRPr>
          </a:p>
        </p:txBody>
      </p:sp>
      <p:pic>
        <p:nvPicPr>
          <p:cNvPr id="133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1905000" y="5562600"/>
            <a:ext cx="8153400" cy="0"/>
          </a:xfrm>
          <a:prstGeom prst="line">
            <a:avLst/>
          </a:prstGeom>
          <a:ln w="15875">
            <a:solidFill>
              <a:schemeClr val="tx1">
                <a:alpha val="92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0" y="2209800"/>
            <a:ext cx="8991600" cy="1447800"/>
          </a:xfrm>
        </p:spPr>
        <p:txBody>
          <a:bodyPr numCol="3">
            <a:noAutofit/>
          </a:bodyPr>
          <a:lstStyle/>
          <a:p>
            <a:pPr marL="365125" lvl="1" indent="0">
              <a:spcAft>
                <a:spcPts val="600"/>
              </a:spcAft>
              <a:buNone/>
              <a:defRPr/>
            </a:pPr>
            <a:r>
              <a:rPr lang="en-US" b="1" spc="0" dirty="0"/>
              <a:t>	</a:t>
            </a:r>
            <a:r>
              <a:rPr lang="en-US" b="1" u="sng" spc="0" dirty="0">
                <a:solidFill>
                  <a:schemeClr val="tx1"/>
                </a:solidFill>
              </a:rPr>
              <a:t>MASTERS</a:t>
            </a:r>
          </a:p>
          <a:p>
            <a:pPr lvl="1">
              <a:spcAft>
                <a:spcPts val="600"/>
              </a:spcAft>
              <a:defRPr/>
            </a:pPr>
            <a:r>
              <a:rPr lang="en-US" spc="0" dirty="0">
                <a:solidFill>
                  <a:schemeClr val="tx1"/>
                </a:solidFill>
              </a:rPr>
              <a:t>Master A: 283</a:t>
            </a:r>
          </a:p>
          <a:p>
            <a:pPr lvl="1">
              <a:spcAft>
                <a:spcPts val="600"/>
              </a:spcAft>
              <a:defRPr/>
            </a:pPr>
            <a:r>
              <a:rPr lang="en-US" spc="0" dirty="0">
                <a:solidFill>
                  <a:schemeClr val="tx1"/>
                </a:solidFill>
              </a:rPr>
              <a:t>Master B: 185</a:t>
            </a:r>
          </a:p>
          <a:p>
            <a:pPr lvl="1">
              <a:spcAft>
                <a:spcPts val="600"/>
              </a:spcAft>
              <a:defRPr/>
            </a:pPr>
            <a:endParaRPr lang="en-US" spc="0" dirty="0">
              <a:solidFill>
                <a:schemeClr val="tx1"/>
              </a:solidFill>
            </a:endParaRPr>
          </a:p>
          <a:p>
            <a:pPr marL="365125" lvl="1" indent="0">
              <a:spcAft>
                <a:spcPts val="600"/>
              </a:spcAft>
              <a:buNone/>
              <a:defRPr/>
            </a:pPr>
            <a:r>
              <a:rPr lang="en-US" spc="0" dirty="0">
                <a:solidFill>
                  <a:schemeClr val="tx1"/>
                </a:solidFill>
              </a:rPr>
              <a:t> 	</a:t>
            </a:r>
            <a:r>
              <a:rPr lang="en-US" b="1" u="sng" spc="0" dirty="0">
                <a:solidFill>
                  <a:schemeClr val="tx1"/>
                </a:solidFill>
              </a:rPr>
              <a:t>LOCATIONS</a:t>
            </a:r>
          </a:p>
          <a:p>
            <a:pPr lvl="1">
              <a:spcAft>
                <a:spcPts val="600"/>
              </a:spcAft>
              <a:defRPr/>
            </a:pPr>
            <a:r>
              <a:rPr lang="en-US" spc="0" dirty="0">
                <a:solidFill>
                  <a:schemeClr val="tx1"/>
                </a:solidFill>
              </a:rPr>
              <a:t>Location A: 2,314</a:t>
            </a:r>
          </a:p>
          <a:p>
            <a:pPr lvl="1">
              <a:spcAft>
                <a:spcPts val="600"/>
              </a:spcAft>
              <a:defRPr/>
            </a:pPr>
            <a:r>
              <a:rPr lang="en-US" spc="0" dirty="0">
                <a:solidFill>
                  <a:schemeClr val="tx1"/>
                </a:solidFill>
              </a:rPr>
              <a:t>Location B: 4,582</a:t>
            </a:r>
          </a:p>
          <a:p>
            <a:pPr lvl="1">
              <a:spcAft>
                <a:spcPts val="600"/>
              </a:spcAft>
              <a:defRPr/>
            </a:pPr>
            <a:endParaRPr lang="en-US" spc="0" dirty="0">
              <a:solidFill>
                <a:schemeClr val="tx1"/>
              </a:solidFill>
            </a:endParaRPr>
          </a:p>
          <a:p>
            <a:pPr marL="365125" lvl="1" indent="0">
              <a:spcAft>
                <a:spcPts val="600"/>
              </a:spcAft>
              <a:buNone/>
              <a:defRPr/>
            </a:pPr>
            <a:r>
              <a:rPr lang="en-US" b="1" spc="0" dirty="0">
                <a:solidFill>
                  <a:schemeClr val="tx1"/>
                </a:solidFill>
              </a:rPr>
              <a:t>	</a:t>
            </a:r>
            <a:r>
              <a:rPr lang="en-US" b="1" u="sng" spc="0" dirty="0">
                <a:solidFill>
                  <a:schemeClr val="tx1"/>
                </a:solidFill>
              </a:rPr>
              <a:t>MACHINE COUNT</a:t>
            </a:r>
          </a:p>
          <a:p>
            <a:pPr lvl="1">
              <a:spcAft>
                <a:spcPts val="600"/>
              </a:spcAft>
              <a:defRPr/>
            </a:pPr>
            <a:r>
              <a:rPr lang="en-US" spc="0" dirty="0">
                <a:solidFill>
                  <a:schemeClr val="tx1"/>
                </a:solidFill>
              </a:rPr>
              <a:t>Class A COAMs: 19,002</a:t>
            </a:r>
          </a:p>
          <a:p>
            <a:pPr lvl="1">
              <a:spcAft>
                <a:spcPts val="600"/>
              </a:spcAft>
              <a:defRPr/>
            </a:pPr>
            <a:r>
              <a:rPr lang="en-US" spc="0" dirty="0">
                <a:solidFill>
                  <a:schemeClr val="tx1"/>
                </a:solidFill>
              </a:rPr>
              <a:t>Class B COAMs: 22,354</a:t>
            </a:r>
          </a:p>
        </p:txBody>
      </p:sp>
      <p:sp>
        <p:nvSpPr>
          <p:cNvPr id="3" name="Title 2"/>
          <p:cNvSpPr>
            <a:spLocks noGrp="1"/>
          </p:cNvSpPr>
          <p:nvPr>
            <p:ph type="title"/>
          </p:nvPr>
        </p:nvSpPr>
        <p:spPr/>
        <p:txBody>
          <a:bodyPr/>
          <a:lstStyle/>
          <a:p>
            <a:pPr>
              <a:defRPr/>
            </a:pPr>
            <a:r>
              <a:rPr lang="en-US" dirty="0" smtClean="0"/>
              <a:t>COAM Licensing data</a:t>
            </a:r>
            <a:br>
              <a:rPr lang="en-US" dirty="0" smtClean="0"/>
            </a:br>
            <a:r>
              <a:rPr lang="en-US" dirty="0" smtClean="0"/>
              <a:t>(as of May 2019)</a:t>
            </a:r>
            <a:endParaRPr lang="en-US" dirty="0"/>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724400" y="4343401"/>
            <a:ext cx="4038600" cy="923925"/>
          </a:xfrm>
          <a:prstGeom prst="rect">
            <a:avLst/>
          </a:prstGeom>
          <a:noFill/>
        </p:spPr>
        <p:txBody>
          <a:bodyPr>
            <a:spAutoFit/>
          </a:bodyPr>
          <a:lstStyle/>
          <a:p>
            <a:pPr marL="285750" indent="-285750">
              <a:buFont typeface="Wingdings" panose="05000000000000000000" pitchFamily="2" charset="2"/>
              <a:buChar char="v"/>
              <a:defRPr/>
            </a:pPr>
            <a:r>
              <a:rPr lang="en-US" dirty="0">
                <a:latin typeface="+mj-lt"/>
              </a:rPr>
              <a:t>Manufacturers- 22</a:t>
            </a:r>
          </a:p>
          <a:p>
            <a:pPr marL="285750" indent="-285750">
              <a:buFont typeface="Wingdings" panose="05000000000000000000" pitchFamily="2" charset="2"/>
              <a:buChar char="v"/>
              <a:defRPr/>
            </a:pPr>
            <a:endParaRPr lang="en-US" dirty="0">
              <a:latin typeface="+mj-lt"/>
            </a:endParaRPr>
          </a:p>
          <a:p>
            <a:pPr marL="285750" indent="-285750">
              <a:buFont typeface="Wingdings" panose="05000000000000000000" pitchFamily="2" charset="2"/>
              <a:buChar char="v"/>
              <a:defRPr/>
            </a:pPr>
            <a:r>
              <a:rPr lang="en-US" dirty="0">
                <a:latin typeface="+mj-lt"/>
              </a:rPr>
              <a:t>Distributors- 2</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274638"/>
            <a:ext cx="7620000" cy="1143000"/>
          </a:xfrm>
        </p:spPr>
        <p:txBody>
          <a:bodyPr>
            <a:normAutofit/>
          </a:bodyPr>
          <a:lstStyle/>
          <a:p>
            <a:pPr eaLnBrk="1" fontAlgn="auto" hangingPunct="1">
              <a:spcAft>
                <a:spcPts val="0"/>
              </a:spcAft>
              <a:defRPr/>
            </a:pPr>
            <a:r>
              <a:rPr lang="en-US" b="1" dirty="0">
                <a:ea typeface="+mj-ea"/>
                <a:cs typeface="+mj-cs"/>
              </a:rPr>
              <a:t>Legal Class B Machines</a:t>
            </a:r>
            <a:endParaRPr lang="en-US" b="1" dirty="0">
              <a:latin typeface="Arial Rounded MT Bold" panose="020F0704030504030204" pitchFamily="34" charset="0"/>
              <a:ea typeface="+mj-ea"/>
              <a:cs typeface="Times New Roman" pitchFamily="18" charset="0"/>
            </a:endParaRPr>
          </a:p>
        </p:txBody>
      </p:sp>
      <p:pic>
        <p:nvPicPr>
          <p:cNvPr id="153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71800" y="1676400"/>
            <a:ext cx="6604000" cy="49530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Content Placeholder 3" descr="C:\Users\mparham\AppData\Local\Microsoft\Windows\Temporary Internet Files\Content.Outlook\SPORNN0B\photo (40).JPG"/>
          <p:cNvPicPr>
            <a:picLocks noGrp="1"/>
          </p:cNvPicPr>
          <p:nvPr>
            <p:ph idx="1"/>
          </p:nvPr>
        </p:nvPicPr>
        <p:blipFill>
          <a:blip r:embed="rId2">
            <a:extLst>
              <a:ext uri="{28A0092B-C50C-407E-A947-70E740481C1C}">
                <a14:useLocalDpi xmlns:a14="http://schemas.microsoft.com/office/drawing/2010/main" val="0"/>
              </a:ext>
            </a:extLst>
          </a:blip>
          <a:srcRect l="25481" t="7510" r="2885" b="18239"/>
          <a:stretch>
            <a:fillRect/>
          </a:stretch>
        </p:blipFill>
        <p:spPr bwMode="auto">
          <a:xfrm>
            <a:off x="1752600" y="2057400"/>
            <a:ext cx="4114800" cy="3733800"/>
          </a:xfrm>
        </p:spPr>
      </p:pic>
      <p:sp>
        <p:nvSpPr>
          <p:cNvPr id="2" name="Title 1"/>
          <p:cNvSpPr>
            <a:spLocks noGrp="1"/>
          </p:cNvSpPr>
          <p:nvPr>
            <p:ph type="title"/>
          </p:nvPr>
        </p:nvSpPr>
        <p:spPr/>
        <p:txBody>
          <a:bodyPr/>
          <a:lstStyle/>
          <a:p>
            <a:pPr eaLnBrk="1" fontAlgn="auto" hangingPunct="1">
              <a:spcAft>
                <a:spcPts val="0"/>
              </a:spcAft>
              <a:defRPr/>
            </a:pPr>
            <a:r>
              <a:rPr lang="en-US" b="1" dirty="0" smtClean="0">
                <a:ea typeface="+mj-ea"/>
                <a:cs typeface="+mj-cs"/>
              </a:rPr>
              <a:t>    Illegal Class B Machines</a:t>
            </a:r>
            <a:endParaRPr lang="en-US" b="1" dirty="0">
              <a:ea typeface="+mj-ea"/>
              <a:cs typeface="+mj-cs"/>
            </a:endParaRPr>
          </a:p>
        </p:txBody>
      </p:sp>
      <p:pic>
        <p:nvPicPr>
          <p:cNvPr id="16388" name="Picture 4" descr="C:\Users\mparham\AppData\Local\Microsoft\Windows\Temporary Internet Files\Content.Outlook\SPORNN0B\photo (43).JPG"/>
          <p:cNvPicPr>
            <a:picLocks noChangeAspect="1" noChangeArrowheads="1"/>
          </p:cNvPicPr>
          <p:nvPr/>
        </p:nvPicPr>
        <p:blipFill>
          <a:blip r:embed="rId3">
            <a:extLst>
              <a:ext uri="{28A0092B-C50C-407E-A947-70E740481C1C}">
                <a14:useLocalDpi xmlns:a14="http://schemas.microsoft.com/office/drawing/2010/main" val="0"/>
              </a:ext>
            </a:extLst>
          </a:blip>
          <a:srcRect l="18109" t="13948" r="8173" b="9010"/>
          <a:stretch>
            <a:fillRect/>
          </a:stretch>
        </p:blipFill>
        <p:spPr bwMode="auto">
          <a:xfrm>
            <a:off x="6096001" y="2057400"/>
            <a:ext cx="428942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6477000" y="2590800"/>
            <a:ext cx="3733800" cy="3886200"/>
          </a:xfrm>
        </p:spPr>
        <p:txBody>
          <a:bodyPr wrap="square" numCol="1" anchor="t" anchorCtr="0" compatLnSpc="1">
            <a:prstTxWarp prst="textNoShape">
              <a:avLst/>
            </a:prstTxWarp>
          </a:bodyPr>
          <a:lstStyle/>
          <a:p>
            <a:pPr marL="0" indent="0" algn="ctr" eaLnBrk="1" hangingPunct="1">
              <a:lnSpc>
                <a:spcPct val="80000"/>
              </a:lnSpc>
              <a:buNone/>
              <a:defRPr/>
            </a:pPr>
            <a:r>
              <a:rPr lang="en-US" altLang="en-US" sz="1600" b="1" u="sng" spc="0" dirty="0">
                <a:solidFill>
                  <a:schemeClr val="tx1"/>
                </a:solidFill>
              </a:rPr>
              <a:t>Items Not Allowed as Prizes</a:t>
            </a:r>
          </a:p>
          <a:p>
            <a:pPr marL="0" indent="0" eaLnBrk="1" hangingPunct="1">
              <a:lnSpc>
                <a:spcPct val="80000"/>
              </a:lnSpc>
              <a:buNone/>
              <a:defRPr/>
            </a:pPr>
            <a:endParaRPr lang="en-US" altLang="en-US" sz="500" b="1" spc="0" dirty="0"/>
          </a:p>
          <a:p>
            <a:pPr marL="285750" indent="-285750" eaLnBrk="1" hangingPunct="1">
              <a:lnSpc>
                <a:spcPct val="80000"/>
              </a:lnSpc>
              <a:buClrTx/>
              <a:buFont typeface="Arial" panose="020B0604020202020204" pitchFamily="34" charset="0"/>
              <a:buChar char="•"/>
              <a:defRPr/>
            </a:pPr>
            <a:r>
              <a:rPr lang="en-US" altLang="en-US" sz="1600" spc="0" dirty="0">
                <a:solidFill>
                  <a:schemeClr val="tx1"/>
                </a:solidFill>
              </a:rPr>
              <a:t>Cash</a:t>
            </a:r>
          </a:p>
          <a:p>
            <a:pPr marL="285750" indent="-285750" eaLnBrk="1" hangingPunct="1">
              <a:lnSpc>
                <a:spcPct val="80000"/>
              </a:lnSpc>
              <a:buClrTx/>
              <a:buFont typeface="Arial" panose="020B0604020202020204" pitchFamily="34" charset="0"/>
              <a:buChar char="•"/>
              <a:defRPr/>
            </a:pPr>
            <a:endParaRPr lang="en-US" altLang="en-US" sz="1600" spc="0" dirty="0">
              <a:solidFill>
                <a:schemeClr val="tx1"/>
              </a:solidFill>
            </a:endParaRPr>
          </a:p>
          <a:p>
            <a:pPr marL="285750" indent="-285750" eaLnBrk="1" hangingPunct="1">
              <a:lnSpc>
                <a:spcPct val="80000"/>
              </a:lnSpc>
              <a:buClrTx/>
              <a:buFont typeface="Arial" panose="020B0604020202020204" pitchFamily="34" charset="0"/>
              <a:buChar char="•"/>
              <a:defRPr/>
            </a:pPr>
            <a:r>
              <a:rPr lang="en-US" altLang="en-US" sz="1600" spc="0" dirty="0">
                <a:solidFill>
                  <a:schemeClr val="tx1"/>
                </a:solidFill>
              </a:rPr>
              <a:t>Alcohol</a:t>
            </a:r>
          </a:p>
          <a:p>
            <a:pPr marL="285750" indent="-285750" eaLnBrk="1" hangingPunct="1">
              <a:lnSpc>
                <a:spcPct val="80000"/>
              </a:lnSpc>
              <a:buClrTx/>
              <a:buFont typeface="Arial" panose="020B0604020202020204" pitchFamily="34" charset="0"/>
              <a:buChar char="•"/>
              <a:defRPr/>
            </a:pPr>
            <a:endParaRPr lang="en-US" altLang="en-US" sz="1600" spc="0" dirty="0">
              <a:solidFill>
                <a:schemeClr val="tx1"/>
              </a:solidFill>
            </a:endParaRPr>
          </a:p>
          <a:p>
            <a:pPr marL="285750" indent="-285750" eaLnBrk="1" hangingPunct="1">
              <a:lnSpc>
                <a:spcPct val="80000"/>
              </a:lnSpc>
              <a:buClrTx/>
              <a:buFont typeface="Arial" panose="020B0604020202020204" pitchFamily="34" charset="0"/>
              <a:buChar char="•"/>
              <a:defRPr/>
            </a:pPr>
            <a:r>
              <a:rPr lang="en-US" altLang="en-US" sz="1600" spc="0" dirty="0">
                <a:solidFill>
                  <a:schemeClr val="tx1"/>
                </a:solidFill>
              </a:rPr>
              <a:t>Tobacco</a:t>
            </a:r>
          </a:p>
          <a:p>
            <a:pPr marL="285750" indent="-285750" eaLnBrk="1" hangingPunct="1">
              <a:lnSpc>
                <a:spcPct val="80000"/>
              </a:lnSpc>
              <a:buClrTx/>
              <a:buFont typeface="Arial" panose="020B0604020202020204" pitchFamily="34" charset="0"/>
              <a:buChar char="•"/>
              <a:defRPr/>
            </a:pPr>
            <a:endParaRPr lang="en-US" altLang="en-US" sz="1600" spc="0" dirty="0">
              <a:solidFill>
                <a:schemeClr val="tx1"/>
              </a:solidFill>
            </a:endParaRPr>
          </a:p>
          <a:p>
            <a:pPr marL="285750" indent="-285750" eaLnBrk="1" hangingPunct="1">
              <a:lnSpc>
                <a:spcPct val="80000"/>
              </a:lnSpc>
              <a:buClrTx/>
              <a:buFont typeface="Arial" panose="020B0604020202020204" pitchFamily="34" charset="0"/>
              <a:buChar char="•"/>
              <a:defRPr/>
            </a:pPr>
            <a:r>
              <a:rPr lang="en-US" altLang="en-US" sz="1600" spc="0" dirty="0">
                <a:solidFill>
                  <a:schemeClr val="tx1"/>
                </a:solidFill>
              </a:rPr>
              <a:t>Firearms</a:t>
            </a:r>
          </a:p>
          <a:p>
            <a:pPr marL="285750" indent="-285750" eaLnBrk="1" hangingPunct="1">
              <a:lnSpc>
                <a:spcPct val="80000"/>
              </a:lnSpc>
              <a:buClrTx/>
              <a:buFont typeface="Arial" panose="020B0604020202020204" pitchFamily="34" charset="0"/>
              <a:buChar char="•"/>
              <a:defRPr/>
            </a:pPr>
            <a:endParaRPr lang="en-US" altLang="en-US" sz="1600" spc="0" dirty="0">
              <a:solidFill>
                <a:schemeClr val="tx1"/>
              </a:solidFill>
            </a:endParaRPr>
          </a:p>
          <a:p>
            <a:pPr marL="285750" indent="-285750" eaLnBrk="1" hangingPunct="1">
              <a:lnSpc>
                <a:spcPct val="80000"/>
              </a:lnSpc>
              <a:buClrTx/>
              <a:buFont typeface="Arial" panose="020B0604020202020204" pitchFamily="34" charset="0"/>
              <a:buChar char="•"/>
              <a:defRPr/>
            </a:pPr>
            <a:r>
              <a:rPr lang="en-US" altLang="en-US" sz="1600" spc="0" dirty="0">
                <a:solidFill>
                  <a:schemeClr val="tx1"/>
                </a:solidFill>
              </a:rPr>
              <a:t>Gift cards (to other stores)</a:t>
            </a:r>
          </a:p>
          <a:p>
            <a:pPr marL="285750" indent="-285750" eaLnBrk="1" hangingPunct="1">
              <a:lnSpc>
                <a:spcPct val="80000"/>
              </a:lnSpc>
              <a:buClrTx/>
              <a:buFont typeface="Arial" panose="020B0604020202020204" pitchFamily="34" charset="0"/>
              <a:buChar char="•"/>
              <a:defRPr/>
            </a:pPr>
            <a:endParaRPr lang="en-US" altLang="en-US" sz="1600" spc="0" dirty="0">
              <a:solidFill>
                <a:schemeClr val="tx1"/>
              </a:solidFill>
            </a:endParaRPr>
          </a:p>
          <a:p>
            <a:pPr marL="285750" indent="-285750" eaLnBrk="1" hangingPunct="1">
              <a:lnSpc>
                <a:spcPct val="80000"/>
              </a:lnSpc>
              <a:buClrTx/>
              <a:buFont typeface="Arial" panose="020B0604020202020204" pitchFamily="34" charset="0"/>
              <a:buChar char="•"/>
              <a:defRPr/>
            </a:pPr>
            <a:r>
              <a:rPr lang="en-US" altLang="en-US" sz="1600" spc="0" dirty="0">
                <a:solidFill>
                  <a:schemeClr val="tx1"/>
                </a:solidFill>
              </a:rPr>
              <a:t>Payment of utilities</a:t>
            </a:r>
          </a:p>
          <a:p>
            <a:pPr marL="285750" indent="-285750" eaLnBrk="1" hangingPunct="1">
              <a:lnSpc>
                <a:spcPct val="80000"/>
              </a:lnSpc>
              <a:buClrTx/>
              <a:buFont typeface="Arial" panose="020B0604020202020204" pitchFamily="34" charset="0"/>
              <a:buChar char="•"/>
              <a:defRPr/>
            </a:pPr>
            <a:endParaRPr lang="en-US" altLang="en-US" sz="1600" spc="0" dirty="0">
              <a:solidFill>
                <a:schemeClr val="tx1"/>
              </a:solidFill>
            </a:endParaRPr>
          </a:p>
          <a:p>
            <a:pPr marL="285750" indent="-285750" eaLnBrk="1" hangingPunct="1">
              <a:lnSpc>
                <a:spcPct val="80000"/>
              </a:lnSpc>
              <a:buClrTx/>
              <a:buFont typeface="Arial" panose="020B0604020202020204" pitchFamily="34" charset="0"/>
              <a:buChar char="•"/>
              <a:defRPr/>
            </a:pPr>
            <a:r>
              <a:rPr lang="ja-JP" altLang="en-US" sz="1600" spc="0" dirty="0">
                <a:solidFill>
                  <a:schemeClr val="tx1"/>
                </a:solidFill>
              </a:rPr>
              <a:t>“</a:t>
            </a:r>
            <a:r>
              <a:rPr lang="en-US" altLang="ja-JP" sz="1600" spc="0" dirty="0">
                <a:solidFill>
                  <a:schemeClr val="tx1"/>
                </a:solidFill>
              </a:rPr>
              <a:t>Teddy Bear</a:t>
            </a:r>
            <a:r>
              <a:rPr lang="ja-JP" altLang="en-US" sz="1600" spc="0" dirty="0">
                <a:solidFill>
                  <a:schemeClr val="tx1"/>
                </a:solidFill>
              </a:rPr>
              <a:t>”</a:t>
            </a:r>
            <a:r>
              <a:rPr lang="en-US" altLang="ja-JP" sz="1600" spc="0" dirty="0">
                <a:solidFill>
                  <a:schemeClr val="tx1"/>
                </a:solidFill>
              </a:rPr>
              <a:t> transaction</a:t>
            </a:r>
          </a:p>
          <a:p>
            <a:pPr marL="171450" indent="-171450" eaLnBrk="1" hangingPunct="1">
              <a:lnSpc>
                <a:spcPct val="80000"/>
              </a:lnSpc>
              <a:buFont typeface="Arial" panose="020B0604020202020204" pitchFamily="34" charset="0"/>
              <a:buChar char="•"/>
              <a:defRPr/>
            </a:pPr>
            <a:endParaRPr lang="en-US" altLang="en-US" sz="600" dirty="0"/>
          </a:p>
          <a:p>
            <a:pPr marL="0" indent="0" algn="just" eaLnBrk="1" hangingPunct="1">
              <a:lnSpc>
                <a:spcPct val="80000"/>
              </a:lnSpc>
              <a:defRPr/>
            </a:pPr>
            <a:endParaRPr lang="en-US" altLang="en-US" sz="500" dirty="0"/>
          </a:p>
          <a:p>
            <a:pPr marL="0" indent="0" algn="just" eaLnBrk="1" hangingPunct="1">
              <a:lnSpc>
                <a:spcPct val="80000"/>
              </a:lnSpc>
              <a:buNone/>
              <a:defRPr/>
            </a:pPr>
            <a:endParaRPr lang="en-US" altLang="en-US" sz="500" dirty="0"/>
          </a:p>
          <a:p>
            <a:pPr marL="0" indent="0" algn="just" eaLnBrk="1" hangingPunct="1">
              <a:lnSpc>
                <a:spcPct val="80000"/>
              </a:lnSpc>
              <a:buNone/>
              <a:defRPr/>
            </a:pPr>
            <a:endParaRPr lang="en-US" altLang="en-US" sz="500" dirty="0"/>
          </a:p>
          <a:p>
            <a:pPr marL="0" indent="0" algn="just" eaLnBrk="1" hangingPunct="1">
              <a:lnSpc>
                <a:spcPct val="80000"/>
              </a:lnSpc>
              <a:buNone/>
              <a:defRPr/>
            </a:pPr>
            <a:endParaRPr lang="en-US" altLang="en-US" sz="500" dirty="0"/>
          </a:p>
          <a:p>
            <a:pPr marL="0" indent="0" eaLnBrk="1" hangingPunct="1">
              <a:lnSpc>
                <a:spcPct val="80000"/>
              </a:lnSpc>
              <a:defRPr/>
            </a:pPr>
            <a:endParaRPr lang="en-US" altLang="en-US" sz="500" dirty="0"/>
          </a:p>
          <a:p>
            <a:pPr marL="0" indent="0" eaLnBrk="1" hangingPunct="1">
              <a:lnSpc>
                <a:spcPct val="80000"/>
              </a:lnSpc>
              <a:defRPr/>
            </a:pPr>
            <a:endParaRPr lang="en-US" altLang="en-US" sz="500" dirty="0"/>
          </a:p>
          <a:p>
            <a:pPr marL="0" indent="0" eaLnBrk="1" hangingPunct="1">
              <a:lnSpc>
                <a:spcPct val="80000"/>
              </a:lnSpc>
              <a:buNone/>
              <a:defRPr/>
            </a:pPr>
            <a:endParaRPr lang="en-US" altLang="en-US" sz="500" dirty="0"/>
          </a:p>
          <a:p>
            <a:pPr marL="0" indent="0" eaLnBrk="1" hangingPunct="1">
              <a:lnSpc>
                <a:spcPct val="80000"/>
              </a:lnSpc>
              <a:defRPr/>
            </a:pPr>
            <a:endParaRPr lang="en-US" altLang="en-US" sz="500" dirty="0"/>
          </a:p>
        </p:txBody>
      </p:sp>
      <p:sp>
        <p:nvSpPr>
          <p:cNvPr id="2" name="Title 1"/>
          <p:cNvSpPr>
            <a:spLocks noGrp="1"/>
          </p:cNvSpPr>
          <p:nvPr>
            <p:ph type="title"/>
          </p:nvPr>
        </p:nvSpPr>
        <p:spPr/>
        <p:txBody>
          <a:bodyPr>
            <a:normAutofit/>
          </a:bodyPr>
          <a:lstStyle/>
          <a:p>
            <a:pPr eaLnBrk="1" fontAlgn="auto" hangingPunct="1">
              <a:spcAft>
                <a:spcPts val="0"/>
              </a:spcAft>
              <a:defRPr/>
            </a:pPr>
            <a:r>
              <a:rPr lang="en-US" b="1" dirty="0" smtClean="0">
                <a:ea typeface="+mj-ea"/>
                <a:cs typeface="+mj-cs"/>
              </a:rPr>
              <a:t>Redemption</a:t>
            </a:r>
            <a:endParaRPr lang="en-US" b="1" dirty="0">
              <a:ea typeface="+mj-ea"/>
              <a:cs typeface="+mj-cs"/>
            </a:endParaRPr>
          </a:p>
        </p:txBody>
      </p:sp>
      <p:sp>
        <p:nvSpPr>
          <p:cNvPr id="6" name="Content Placeholder 2"/>
          <p:cNvSpPr txBox="1">
            <a:spLocks/>
          </p:cNvSpPr>
          <p:nvPr/>
        </p:nvSpPr>
        <p:spPr>
          <a:xfrm>
            <a:off x="2133600" y="2590800"/>
            <a:ext cx="4038600" cy="3733800"/>
          </a:xfrm>
          <a:prstGeom prst="rect">
            <a:avLst/>
          </a:prstGeom>
        </p:spPr>
        <p:txBody>
          <a:bodyPr>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2100" b="1" u="sng" dirty="0"/>
              <a:t>Items Allowed as Prizes</a:t>
            </a:r>
          </a:p>
          <a:p>
            <a:pPr marL="0" indent="0" fontAlgn="auto">
              <a:spcAft>
                <a:spcPts val="0"/>
              </a:spcAft>
              <a:buNone/>
              <a:defRPr/>
            </a:pPr>
            <a:endParaRPr lang="en-US" sz="500" b="1" dirty="0"/>
          </a:p>
          <a:p>
            <a:pPr fontAlgn="auto">
              <a:spcAft>
                <a:spcPts val="0"/>
              </a:spcAft>
              <a:defRPr/>
            </a:pPr>
            <a:r>
              <a:rPr lang="en-US" sz="2100" dirty="0"/>
              <a:t>Lottery Tickets (any Price Point)</a:t>
            </a:r>
          </a:p>
          <a:p>
            <a:pPr lvl="1" fontAlgn="auto">
              <a:spcAft>
                <a:spcPts val="0"/>
              </a:spcAft>
              <a:buFont typeface="Arial" panose="020B0604020202020204" pitchFamily="34" charset="0"/>
              <a:buChar char="•"/>
              <a:defRPr/>
            </a:pPr>
            <a:r>
              <a:rPr lang="en-US" sz="2100" dirty="0"/>
              <a:t>Lottery Retailer</a:t>
            </a:r>
          </a:p>
          <a:p>
            <a:pPr lvl="1" fontAlgn="auto">
              <a:spcAft>
                <a:spcPts val="0"/>
              </a:spcAft>
              <a:buFont typeface="Arial" panose="020B0604020202020204" pitchFamily="34" charset="0"/>
              <a:buChar char="•"/>
              <a:defRPr/>
            </a:pPr>
            <a:r>
              <a:rPr lang="en-US" sz="2100" dirty="0"/>
              <a:t>Non-lottery Retailer</a:t>
            </a:r>
          </a:p>
          <a:p>
            <a:pPr lvl="1" fontAlgn="auto">
              <a:spcAft>
                <a:spcPts val="0"/>
              </a:spcAft>
              <a:buFont typeface="Arial" panose="020B0604020202020204" pitchFamily="34" charset="0"/>
              <a:buChar char="•"/>
              <a:defRPr/>
            </a:pPr>
            <a:r>
              <a:rPr lang="en-US" sz="2100" dirty="0"/>
              <a:t>Master License Holders as Lottery  Retailers</a:t>
            </a:r>
          </a:p>
          <a:p>
            <a:pPr fontAlgn="auto">
              <a:spcAft>
                <a:spcPts val="0"/>
              </a:spcAft>
              <a:defRPr/>
            </a:pPr>
            <a:endParaRPr lang="en-US" sz="2100" dirty="0"/>
          </a:p>
          <a:p>
            <a:pPr fontAlgn="auto">
              <a:spcAft>
                <a:spcPts val="0"/>
              </a:spcAft>
              <a:defRPr/>
            </a:pPr>
            <a:r>
              <a:rPr lang="en-US" sz="2100" dirty="0"/>
              <a:t>Food and Beverages (non-alcoholic)</a:t>
            </a:r>
          </a:p>
          <a:p>
            <a:pPr fontAlgn="auto">
              <a:spcAft>
                <a:spcPts val="0"/>
              </a:spcAft>
              <a:defRPr/>
            </a:pPr>
            <a:endParaRPr lang="en-US" sz="2100" dirty="0"/>
          </a:p>
          <a:p>
            <a:pPr fontAlgn="auto">
              <a:spcAft>
                <a:spcPts val="0"/>
              </a:spcAft>
              <a:defRPr/>
            </a:pPr>
            <a:r>
              <a:rPr lang="en-US" sz="2100" dirty="0"/>
              <a:t>Store merchandise</a:t>
            </a:r>
          </a:p>
          <a:p>
            <a:pPr fontAlgn="auto">
              <a:spcAft>
                <a:spcPts val="0"/>
              </a:spcAft>
              <a:defRPr/>
            </a:pPr>
            <a:endParaRPr lang="en-US" sz="2100" dirty="0"/>
          </a:p>
          <a:p>
            <a:pPr fontAlgn="auto">
              <a:spcAft>
                <a:spcPts val="0"/>
              </a:spcAft>
              <a:defRPr/>
            </a:pPr>
            <a:r>
              <a:rPr lang="en-US" sz="2100" dirty="0"/>
              <a:t>Fuel</a:t>
            </a:r>
          </a:p>
          <a:p>
            <a:pPr fontAlgn="auto">
              <a:spcAft>
                <a:spcPts val="0"/>
              </a:spcAft>
              <a:defRPr/>
            </a:pPr>
            <a:endParaRPr lang="en-US" sz="2100" dirty="0"/>
          </a:p>
          <a:p>
            <a:pPr fontAlgn="auto">
              <a:spcAft>
                <a:spcPts val="0"/>
              </a:spcAft>
              <a:defRPr/>
            </a:pPr>
            <a:r>
              <a:rPr lang="en-US" sz="2100" dirty="0"/>
              <a:t>In-store gift cards</a:t>
            </a:r>
          </a:p>
          <a:p>
            <a:pPr algn="just" fontAlgn="auto">
              <a:spcAft>
                <a:spcPts val="0"/>
              </a:spcAft>
              <a:defRPr/>
            </a:pPr>
            <a:endParaRPr lang="en-US" sz="2200" dirty="0"/>
          </a:p>
          <a:p>
            <a:pPr algn="just" fontAlgn="auto">
              <a:spcAft>
                <a:spcPts val="0"/>
              </a:spcAft>
              <a:defRPr/>
            </a:pPr>
            <a:endParaRPr lang="en-US" dirty="0"/>
          </a:p>
          <a:p>
            <a:pPr marL="0" indent="0" algn="just" fontAlgn="auto">
              <a:spcAft>
                <a:spcPts val="0"/>
              </a:spcAft>
              <a:buNone/>
              <a:defRPr/>
            </a:pPr>
            <a:endParaRPr lang="en-US" dirty="0"/>
          </a:p>
          <a:p>
            <a:pPr marL="0" indent="0" algn="just" fontAlgn="auto">
              <a:spcAft>
                <a:spcPts val="0"/>
              </a:spcAft>
              <a:buNone/>
              <a:defRPr/>
            </a:pPr>
            <a:endParaRPr lang="en-US" dirty="0"/>
          </a:p>
          <a:p>
            <a:pPr marL="0" indent="0" algn="just" fontAlgn="auto">
              <a:spcAft>
                <a:spcPts val="0"/>
              </a:spcAft>
              <a:buNone/>
              <a:defRPr/>
            </a:pPr>
            <a:endParaRPr lang="en-US" dirty="0"/>
          </a:p>
          <a:p>
            <a:pPr fontAlgn="auto">
              <a:spcAft>
                <a:spcPts val="0"/>
              </a:spcAft>
              <a:defRPr/>
            </a:pPr>
            <a:endParaRPr lang="en-US" dirty="0"/>
          </a:p>
          <a:p>
            <a:pPr fontAlgn="auto">
              <a:spcAft>
                <a:spcPts val="0"/>
              </a:spcAft>
              <a:defRPr/>
            </a:pPr>
            <a:endParaRPr lang="en-US" dirty="0"/>
          </a:p>
          <a:p>
            <a:pPr marL="0" indent="0" fontAlgn="auto">
              <a:spcAft>
                <a:spcPts val="0"/>
              </a:spcAft>
              <a:buNone/>
              <a:defRPr/>
            </a:pPr>
            <a:endParaRPr lang="en-US" dirty="0"/>
          </a:p>
          <a:p>
            <a:pPr fontAlgn="auto">
              <a:spcAft>
                <a:spcPts val="0"/>
              </a:spcAft>
              <a:defRPr/>
            </a:pPr>
            <a:endParaRPr lang="en-US" dirty="0"/>
          </a:p>
        </p:txBody>
      </p:sp>
      <p:sp>
        <p:nvSpPr>
          <p:cNvPr id="7" name="Title 1"/>
          <p:cNvSpPr txBox="1">
            <a:spLocks/>
          </p:cNvSpPr>
          <p:nvPr/>
        </p:nvSpPr>
        <p:spPr>
          <a:xfrm>
            <a:off x="2133600" y="1646238"/>
            <a:ext cx="8229600" cy="944562"/>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r>
              <a:rPr lang="en-US" sz="1600" dirty="0"/>
              <a:t>Restriction:  Points/vouchers may only be redeemed </a:t>
            </a:r>
            <a:r>
              <a:rPr lang="en-US" sz="1600" u="sng" dirty="0"/>
              <a:t>at the premises </a:t>
            </a:r>
            <a:r>
              <a:rPr lang="en-US" sz="1600" dirty="0"/>
              <a:t>on which the game or device is located</a:t>
            </a:r>
          </a:p>
        </p:txBody>
      </p:sp>
      <p:pic>
        <p:nvPicPr>
          <p:cNvPr id="174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981200"/>
            <a:ext cx="8382000" cy="4572000"/>
          </a:xfrm>
        </p:spPr>
        <p:txBody>
          <a:bodyPr>
            <a:normAutofit lnSpcReduction="10000"/>
          </a:bodyPr>
          <a:lstStyle/>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House Bill 487 was signed into law on April 10, 2013</a:t>
            </a:r>
          </a:p>
          <a:p>
            <a:pPr marL="342900" indent="-342900"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Transferred responsibility for administration and enforcement relating to COAMs from the Department of Revenue (DOR) to the Georgia Lottery Corporation (GLC)</a:t>
            </a:r>
          </a:p>
          <a:p>
            <a:pPr marL="342900" indent="-342900"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GLC responsibilities include:</a:t>
            </a:r>
          </a:p>
          <a:p>
            <a:pPr marL="548640" lvl="1" indent="-18288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Issuance of licenses to owners and operators (Class A and B)</a:t>
            </a:r>
          </a:p>
          <a:p>
            <a:pPr marL="548640" lvl="1" indent="-18288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Issuance of licenses to manufacturers and distributors</a:t>
            </a:r>
          </a:p>
          <a:p>
            <a:pPr marL="548640" lvl="1" indent="-18288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Issuance of decals for COAMs (Class A and B)</a:t>
            </a:r>
          </a:p>
          <a:p>
            <a:pPr marL="548640" lvl="1" indent="-18288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Revenue collection of license and decal fees </a:t>
            </a:r>
          </a:p>
          <a:p>
            <a:pPr marL="548640" lvl="1" indent="-18288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Collection of net proceeds from Class B machines</a:t>
            </a:r>
          </a:p>
          <a:p>
            <a:pPr marL="548640" lvl="1" indent="-18288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Enforcement of laws, rules, and regulations</a:t>
            </a:r>
          </a:p>
          <a:p>
            <a:pPr marL="274320" algn="just" eaLnBrk="1" fontAlgn="auto" hangingPunct="1">
              <a:spcAft>
                <a:spcPts val="0"/>
              </a:spcAft>
              <a:defRPr/>
            </a:pPr>
            <a:endParaRPr lang="en-US" dirty="0" smtClean="0">
              <a:ea typeface="+mn-ea"/>
              <a:cs typeface="+mn-cs"/>
            </a:endParaRPr>
          </a:p>
          <a:p>
            <a:pPr marL="274320" eaLnBrk="1" fontAlgn="auto" hangingPunct="1">
              <a:spcAft>
                <a:spcPts val="0"/>
              </a:spcAft>
              <a:defRPr/>
            </a:pPr>
            <a:endParaRPr lang="en-US" dirty="0">
              <a:ea typeface="+mn-ea"/>
              <a:cs typeface="+mn-cs"/>
            </a:endParaRPr>
          </a:p>
        </p:txBody>
      </p:sp>
      <p:sp>
        <p:nvSpPr>
          <p:cNvPr id="2" name="Title 1"/>
          <p:cNvSpPr>
            <a:spLocks noGrp="1"/>
          </p:cNvSpPr>
          <p:nvPr>
            <p:ph type="title"/>
          </p:nvPr>
        </p:nvSpPr>
        <p:spPr/>
        <p:txBody>
          <a:bodyPr>
            <a:normAutofit/>
          </a:bodyPr>
          <a:lstStyle/>
          <a:p>
            <a:pPr eaLnBrk="1" fontAlgn="auto" hangingPunct="1">
              <a:spcAft>
                <a:spcPts val="0"/>
              </a:spcAft>
              <a:defRPr/>
            </a:pPr>
            <a:r>
              <a:rPr lang="en-US" sz="2800" b="1" dirty="0">
                <a:ea typeface="+mj-ea"/>
                <a:cs typeface="+mj-cs"/>
              </a:rPr>
              <a:t>House Bill 487</a:t>
            </a:r>
            <a:r>
              <a:rPr lang="en-US" sz="3600" b="1" dirty="0">
                <a:ea typeface="+mj-ea"/>
                <a:cs typeface="+mj-cs"/>
              </a:rPr>
              <a:t/>
            </a:r>
            <a:br>
              <a:rPr lang="en-US" sz="3600" b="1" dirty="0">
                <a:ea typeface="+mj-ea"/>
                <a:cs typeface="+mj-cs"/>
              </a:rPr>
            </a:br>
            <a:r>
              <a:rPr lang="en-US" sz="2000" b="1" dirty="0">
                <a:ea typeface="+mj-ea"/>
                <a:cs typeface="+mj-cs"/>
              </a:rPr>
              <a:t>(2013)</a:t>
            </a:r>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8014" y="1752600"/>
            <a:ext cx="8485187" cy="4800600"/>
          </a:xfrm>
        </p:spPr>
        <p:txBody>
          <a:bodyPr wrap="square" numCol="1" anchor="t" anchorCtr="0" compatLnSpc="1">
            <a:prstTxWarp prst="textNoShape">
              <a:avLst/>
            </a:prstTxWarp>
          </a:bodyPr>
          <a:lstStyle/>
          <a:p>
            <a:pPr eaLnBrk="1" hangingPunct="1">
              <a:lnSpc>
                <a:spcPct val="90000"/>
              </a:lnSpc>
              <a:buClrTx/>
              <a:buFont typeface="Arial" panose="020B0604020202020204" pitchFamily="34" charset="0"/>
              <a:buChar char="•"/>
              <a:defRPr/>
            </a:pPr>
            <a:r>
              <a:rPr lang="en-US" altLang="en-US" sz="1600" b="1" u="sng" dirty="0">
                <a:solidFill>
                  <a:schemeClr val="tx1"/>
                </a:solidFill>
              </a:rPr>
              <a:t>Master Licenses</a:t>
            </a:r>
            <a:r>
              <a:rPr lang="en-US" altLang="en-US" sz="1600" b="1" dirty="0">
                <a:solidFill>
                  <a:schemeClr val="tx1"/>
                </a:solidFill>
              </a:rPr>
              <a:t> </a:t>
            </a:r>
            <a:r>
              <a:rPr lang="en-US" altLang="en-US" sz="1600" dirty="0">
                <a:solidFill>
                  <a:schemeClr val="tx1"/>
                </a:solidFill>
              </a:rPr>
              <a:t>– The certificate (copy) which every owner of a COAM must purchase and display in the owner</a:t>
            </a:r>
            <a:r>
              <a:rPr lang="ja-JP" altLang="en-US" sz="1600" dirty="0">
                <a:solidFill>
                  <a:schemeClr val="tx1"/>
                </a:solidFill>
              </a:rPr>
              <a:t>’</a:t>
            </a:r>
            <a:r>
              <a:rPr lang="en-US" altLang="ja-JP" sz="1600" dirty="0">
                <a:solidFill>
                  <a:schemeClr val="tx1"/>
                </a:solidFill>
              </a:rPr>
              <a:t>s or operator</a:t>
            </a:r>
            <a:r>
              <a:rPr lang="ja-JP" altLang="en-US" sz="1600" dirty="0">
                <a:solidFill>
                  <a:schemeClr val="tx1"/>
                </a:solidFill>
              </a:rPr>
              <a:t>’</a:t>
            </a:r>
            <a:r>
              <a:rPr lang="en-US" altLang="ja-JP" sz="1600" dirty="0">
                <a:solidFill>
                  <a:schemeClr val="tx1"/>
                </a:solidFill>
              </a:rPr>
              <a:t>s place of business where the machine is located for commercial use by the public or play in order to legally operate the machine in the state. </a:t>
            </a:r>
          </a:p>
          <a:p>
            <a:pPr eaLnBrk="1" hangingPunct="1">
              <a:lnSpc>
                <a:spcPct val="90000"/>
              </a:lnSpc>
              <a:buFont typeface="Wingdings 2" panose="05020102010507070707" pitchFamily="18" charset="2"/>
              <a:buNone/>
              <a:defRPr/>
            </a:pPr>
            <a:endParaRPr lang="en-US" altLang="en-US" sz="1600" dirty="0">
              <a:solidFill>
                <a:schemeClr val="tx1"/>
              </a:solidFill>
            </a:endParaRPr>
          </a:p>
          <a:p>
            <a:pPr eaLnBrk="1" hangingPunct="1">
              <a:lnSpc>
                <a:spcPct val="90000"/>
              </a:lnSpc>
              <a:buFont typeface="Wingdings 2" panose="05020102010507070707" pitchFamily="18" charset="2"/>
              <a:buNone/>
              <a:defRPr/>
            </a:pPr>
            <a:r>
              <a:rPr lang="en-US" altLang="en-US" sz="1600" dirty="0">
                <a:solidFill>
                  <a:schemeClr val="tx1"/>
                </a:solidFill>
              </a:rPr>
              <a:t>	</a:t>
            </a:r>
            <a:r>
              <a:rPr lang="en-US" altLang="en-US" sz="1600" b="1" u="sng" dirty="0">
                <a:solidFill>
                  <a:schemeClr val="tx1"/>
                </a:solidFill>
              </a:rPr>
              <a:t>Class A Master License</a:t>
            </a:r>
          </a:p>
          <a:p>
            <a:pPr eaLnBrk="1" hangingPunct="1">
              <a:lnSpc>
                <a:spcPct val="90000"/>
              </a:lnSpc>
              <a:buFont typeface="Wingdings 2" panose="05020102010507070707" pitchFamily="18" charset="2"/>
              <a:buNone/>
              <a:defRPr/>
            </a:pPr>
            <a:r>
              <a:rPr lang="en-US" altLang="en-US" sz="1600" dirty="0">
                <a:solidFill>
                  <a:schemeClr val="tx1"/>
                </a:solidFill>
              </a:rPr>
              <a:t>		1 to 5 machines	      		$     500.00 </a:t>
            </a:r>
          </a:p>
          <a:p>
            <a:pPr eaLnBrk="1" hangingPunct="1">
              <a:lnSpc>
                <a:spcPct val="90000"/>
              </a:lnSpc>
              <a:buFont typeface="Wingdings 2" panose="05020102010507070707" pitchFamily="18" charset="2"/>
              <a:buNone/>
              <a:defRPr/>
            </a:pPr>
            <a:r>
              <a:rPr lang="en-US" altLang="en-US" sz="1600" dirty="0">
                <a:solidFill>
                  <a:schemeClr val="tx1"/>
                </a:solidFill>
              </a:rPr>
              <a:t>	     	6 to 60 machines	     	$  2,000.00 </a:t>
            </a:r>
          </a:p>
          <a:p>
            <a:pPr eaLnBrk="1" hangingPunct="1">
              <a:lnSpc>
                <a:spcPct val="90000"/>
              </a:lnSpc>
              <a:buFont typeface="Wingdings 2" panose="05020102010507070707" pitchFamily="18" charset="2"/>
              <a:buNone/>
              <a:defRPr/>
            </a:pPr>
            <a:r>
              <a:rPr lang="en-US" altLang="en-US" sz="1600" dirty="0">
                <a:solidFill>
                  <a:schemeClr val="tx1"/>
                </a:solidFill>
              </a:rPr>
              <a:t>	    	61 or more machines   		$  3,500.00</a:t>
            </a:r>
          </a:p>
          <a:p>
            <a:pPr eaLnBrk="1" hangingPunct="1">
              <a:lnSpc>
                <a:spcPct val="90000"/>
              </a:lnSpc>
              <a:buFont typeface="Wingdings 2" panose="05020102010507070707" pitchFamily="18" charset="2"/>
              <a:buNone/>
              <a:defRPr/>
            </a:pPr>
            <a:r>
              <a:rPr lang="en-US" altLang="en-US" sz="1600" dirty="0">
                <a:solidFill>
                  <a:schemeClr val="tx1"/>
                </a:solidFill>
              </a:rPr>
              <a:t>                                            	      </a:t>
            </a:r>
          </a:p>
          <a:p>
            <a:pPr eaLnBrk="1" hangingPunct="1">
              <a:lnSpc>
                <a:spcPct val="90000"/>
              </a:lnSpc>
              <a:buFont typeface="Wingdings 2" panose="05020102010507070707" pitchFamily="18" charset="2"/>
              <a:buNone/>
              <a:defRPr/>
            </a:pPr>
            <a:r>
              <a:rPr lang="en-US" altLang="en-US" sz="1600" dirty="0">
                <a:solidFill>
                  <a:schemeClr val="tx1"/>
                </a:solidFill>
              </a:rPr>
              <a:t>	</a:t>
            </a:r>
            <a:r>
              <a:rPr lang="en-US" altLang="en-US" sz="1600" b="1" dirty="0">
                <a:solidFill>
                  <a:schemeClr val="tx1"/>
                </a:solidFill>
              </a:rPr>
              <a:t> 	</a:t>
            </a:r>
            <a:r>
              <a:rPr lang="en-US" altLang="en-US" sz="1600" u="sng" dirty="0">
                <a:solidFill>
                  <a:schemeClr val="tx1"/>
                </a:solidFill>
              </a:rPr>
              <a:t>Decals</a:t>
            </a:r>
          </a:p>
          <a:p>
            <a:pPr eaLnBrk="1" hangingPunct="1">
              <a:lnSpc>
                <a:spcPct val="90000"/>
              </a:lnSpc>
              <a:buFont typeface="Wingdings 2" panose="05020102010507070707" pitchFamily="18" charset="2"/>
              <a:buNone/>
              <a:defRPr/>
            </a:pPr>
            <a:r>
              <a:rPr lang="en-US" altLang="en-US" sz="1600" dirty="0">
                <a:solidFill>
                  <a:schemeClr val="tx1"/>
                </a:solidFill>
              </a:rPr>
              <a:t>		Cost Per Decal                              $       25.00</a:t>
            </a:r>
          </a:p>
          <a:p>
            <a:pPr eaLnBrk="1" hangingPunct="1">
              <a:lnSpc>
                <a:spcPct val="90000"/>
              </a:lnSpc>
              <a:buFont typeface="Wingdings 2" panose="05020102010507070707" pitchFamily="18" charset="2"/>
              <a:buNone/>
              <a:defRPr/>
            </a:pPr>
            <a:endParaRPr lang="en-US" altLang="en-US" sz="1600" dirty="0">
              <a:solidFill>
                <a:schemeClr val="tx1"/>
              </a:solidFill>
            </a:endParaRPr>
          </a:p>
          <a:p>
            <a:pPr eaLnBrk="1" hangingPunct="1">
              <a:lnSpc>
                <a:spcPct val="90000"/>
              </a:lnSpc>
              <a:buFont typeface="Wingdings 2" panose="05020102010507070707" pitchFamily="18" charset="2"/>
              <a:buNone/>
              <a:defRPr/>
            </a:pPr>
            <a:r>
              <a:rPr lang="en-US" altLang="en-US" sz="1600" dirty="0">
                <a:solidFill>
                  <a:schemeClr val="tx1"/>
                </a:solidFill>
              </a:rPr>
              <a:t>	</a:t>
            </a:r>
            <a:r>
              <a:rPr lang="en-US" altLang="en-US" sz="1600" b="1" u="sng" dirty="0">
                <a:solidFill>
                  <a:schemeClr val="tx1"/>
                </a:solidFill>
              </a:rPr>
              <a:t>Class B Master License</a:t>
            </a:r>
          </a:p>
          <a:p>
            <a:pPr eaLnBrk="1" hangingPunct="1">
              <a:lnSpc>
                <a:spcPct val="90000"/>
              </a:lnSpc>
              <a:buFont typeface="Wingdings 2" panose="05020102010507070707" pitchFamily="18" charset="2"/>
              <a:buNone/>
              <a:defRPr/>
            </a:pPr>
            <a:r>
              <a:rPr lang="en-US" altLang="en-US" sz="1600" dirty="0">
                <a:solidFill>
                  <a:schemeClr val="tx1"/>
                </a:solidFill>
              </a:rPr>
              <a:t>		Unlimited number of machines      $  5,000.00</a:t>
            </a:r>
          </a:p>
          <a:p>
            <a:pPr eaLnBrk="1" hangingPunct="1">
              <a:lnSpc>
                <a:spcPct val="90000"/>
              </a:lnSpc>
              <a:buFont typeface="Wingdings 2" panose="05020102010507070707" pitchFamily="18" charset="2"/>
              <a:buNone/>
              <a:defRPr/>
            </a:pPr>
            <a:r>
              <a:rPr lang="en-US" altLang="en-US" sz="1600" dirty="0">
                <a:solidFill>
                  <a:schemeClr val="tx1"/>
                </a:solidFill>
              </a:rPr>
              <a:t>		</a:t>
            </a:r>
          </a:p>
          <a:p>
            <a:pPr eaLnBrk="1" hangingPunct="1">
              <a:lnSpc>
                <a:spcPct val="90000"/>
              </a:lnSpc>
              <a:buFont typeface="Wingdings 2" panose="05020102010507070707" pitchFamily="18" charset="2"/>
              <a:buNone/>
              <a:defRPr/>
            </a:pPr>
            <a:r>
              <a:rPr lang="en-US" altLang="en-US" sz="1600" dirty="0">
                <a:solidFill>
                  <a:schemeClr val="tx1"/>
                </a:solidFill>
              </a:rPr>
              <a:t>		</a:t>
            </a:r>
            <a:r>
              <a:rPr lang="en-US" altLang="en-US" sz="1600" u="sng" dirty="0">
                <a:solidFill>
                  <a:schemeClr val="tx1"/>
                </a:solidFill>
              </a:rPr>
              <a:t>Decals</a:t>
            </a:r>
            <a:r>
              <a:rPr lang="en-US" altLang="en-US" sz="1600" dirty="0">
                <a:solidFill>
                  <a:schemeClr val="tx1"/>
                </a:solidFill>
              </a:rPr>
              <a:t>                                                   </a:t>
            </a:r>
          </a:p>
          <a:p>
            <a:pPr eaLnBrk="1" hangingPunct="1">
              <a:lnSpc>
                <a:spcPct val="90000"/>
              </a:lnSpc>
              <a:buFont typeface="Wingdings 2" panose="05020102010507070707" pitchFamily="18" charset="2"/>
              <a:buNone/>
              <a:defRPr/>
            </a:pPr>
            <a:r>
              <a:rPr lang="en-US" altLang="en-US" sz="1600" dirty="0">
                <a:solidFill>
                  <a:schemeClr val="tx1"/>
                </a:solidFill>
              </a:rPr>
              <a:t>		Cost Per Decal                              $     125.00</a:t>
            </a:r>
          </a:p>
          <a:p>
            <a:pPr algn="just" eaLnBrk="1" hangingPunct="1">
              <a:lnSpc>
                <a:spcPct val="90000"/>
              </a:lnSpc>
              <a:buFont typeface="Wingdings" panose="05000000000000000000" pitchFamily="2" charset="2"/>
              <a:buChar char="Ø"/>
              <a:defRPr/>
            </a:pPr>
            <a:endParaRPr lang="en-US" altLang="en-US" sz="2900" b="1" u="sng" dirty="0"/>
          </a:p>
          <a:p>
            <a:pPr algn="just" eaLnBrk="1" hangingPunct="1">
              <a:lnSpc>
                <a:spcPct val="90000"/>
              </a:lnSpc>
              <a:buFont typeface="Wingdings" panose="05000000000000000000" pitchFamily="2" charset="2"/>
              <a:buChar char="Ø"/>
              <a:defRPr/>
            </a:pPr>
            <a:endParaRPr lang="en-US" altLang="en-US" sz="2900" b="1" u="sng" dirty="0"/>
          </a:p>
          <a:p>
            <a:pPr algn="just" eaLnBrk="1" hangingPunct="1">
              <a:lnSpc>
                <a:spcPct val="90000"/>
              </a:lnSpc>
              <a:buFont typeface="Wingdings 2" panose="05020102010507070707" pitchFamily="18" charset="2"/>
              <a:buNone/>
              <a:defRPr/>
            </a:pPr>
            <a:endParaRPr lang="en-US" altLang="en-US" sz="3100" dirty="0"/>
          </a:p>
          <a:p>
            <a:pPr marL="457200" lvl="1" indent="0" eaLnBrk="1" hangingPunct="1">
              <a:lnSpc>
                <a:spcPct val="90000"/>
              </a:lnSpc>
              <a:buNone/>
              <a:defRPr/>
            </a:pPr>
            <a:endParaRPr lang="en-US" altLang="en-US" sz="1700" dirty="0"/>
          </a:p>
        </p:txBody>
      </p:sp>
      <p:sp>
        <p:nvSpPr>
          <p:cNvPr id="2" name="Title 1"/>
          <p:cNvSpPr>
            <a:spLocks noGrp="1"/>
          </p:cNvSpPr>
          <p:nvPr>
            <p:ph type="title"/>
          </p:nvPr>
        </p:nvSpPr>
        <p:spPr>
          <a:xfrm>
            <a:off x="2209800" y="355600"/>
            <a:ext cx="8382000" cy="1054100"/>
          </a:xfrm>
        </p:spPr>
        <p:txBody>
          <a:bodyPr wrap="square" numCol="1" anchorCtr="0" compatLnSpc="1">
            <a:prstTxWarp prst="textNoShape">
              <a:avLst/>
            </a:prstTxWarp>
            <a:normAutofit/>
          </a:bodyPr>
          <a:lstStyle/>
          <a:p>
            <a:pPr eaLnBrk="1" hangingPunct="1">
              <a:defRPr/>
            </a:pPr>
            <a:r>
              <a:rPr lang="en-US" altLang="en-US" b="1" cap="none" dirty="0" smtClean="0"/>
              <a:t>TYPES OF COAM LICENSES</a:t>
            </a:r>
            <a:br>
              <a:rPr lang="en-US" altLang="en-US" b="1" cap="none" dirty="0" smtClean="0"/>
            </a:br>
            <a:r>
              <a:rPr lang="en-US" altLang="en-US" sz="2000" b="1" cap="none" dirty="0"/>
              <a:t>(VALID FROM JULY 1 – JUNE 30)</a:t>
            </a:r>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8014" y="1752600"/>
            <a:ext cx="8485187" cy="4953000"/>
          </a:xfrm>
        </p:spPr>
        <p:txBody>
          <a:bodyPr wrap="square" numCol="1" anchor="t" anchorCtr="0" compatLnSpc="1">
            <a:prstTxWarp prst="textNoShape">
              <a:avLst/>
            </a:prstTxWarp>
          </a:bodyPr>
          <a:lstStyle/>
          <a:p>
            <a:pPr eaLnBrk="1" hangingPunct="1">
              <a:lnSpc>
                <a:spcPct val="90000"/>
              </a:lnSpc>
              <a:buClrTx/>
              <a:buFont typeface="Arial" panose="020B0604020202020204" pitchFamily="34" charset="0"/>
              <a:buChar char="•"/>
              <a:defRPr/>
            </a:pPr>
            <a:r>
              <a:rPr lang="en-US" altLang="en-US" sz="1600" b="1" u="sng" dirty="0">
                <a:solidFill>
                  <a:schemeClr val="tx1"/>
                </a:solidFill>
              </a:rPr>
              <a:t>Location Licenses</a:t>
            </a:r>
            <a:r>
              <a:rPr lang="en-US" altLang="en-US" sz="1600" dirty="0">
                <a:solidFill>
                  <a:schemeClr val="tx1"/>
                </a:solidFill>
              </a:rPr>
              <a:t> – </a:t>
            </a:r>
            <a:r>
              <a:rPr lang="en-US" altLang="en-US" sz="1600" spc="0" dirty="0">
                <a:solidFill>
                  <a:schemeClr val="tx1"/>
                </a:solidFill>
              </a:rPr>
              <a:t>The initial and annually renewed license which every business location owner or business location operator must purchase and display in the location where one or more bona fide coin operated amusement machines are available for commercial use by the public for play in order to operate legally any such machine in this state.</a:t>
            </a:r>
          </a:p>
          <a:p>
            <a:pPr eaLnBrk="1" hangingPunct="1">
              <a:lnSpc>
                <a:spcPct val="90000"/>
              </a:lnSpc>
              <a:buFont typeface="Wingdings 2" panose="05020102010507070707" pitchFamily="18" charset="2"/>
              <a:buNone/>
              <a:defRPr/>
            </a:pPr>
            <a:r>
              <a:rPr lang="en-US" altLang="en-US" sz="1600" spc="0" dirty="0">
                <a:solidFill>
                  <a:schemeClr val="tx1"/>
                </a:solidFill>
              </a:rPr>
              <a:t>	</a:t>
            </a:r>
          </a:p>
          <a:p>
            <a:pPr eaLnBrk="1" hangingPunct="1">
              <a:lnSpc>
                <a:spcPct val="90000"/>
              </a:lnSpc>
              <a:buFont typeface="Wingdings 2" panose="05020102010507070707" pitchFamily="18" charset="2"/>
              <a:buNone/>
              <a:defRPr/>
            </a:pPr>
            <a:r>
              <a:rPr lang="en-US" altLang="en-US" sz="1600" dirty="0">
                <a:solidFill>
                  <a:schemeClr val="tx1"/>
                </a:solidFill>
              </a:rPr>
              <a:t>	Class A License  		Cost Per Machine  	$      25.00</a:t>
            </a:r>
          </a:p>
          <a:p>
            <a:pPr eaLnBrk="1" hangingPunct="1">
              <a:lnSpc>
                <a:spcPct val="90000"/>
              </a:lnSpc>
              <a:buFont typeface="Wingdings 2" panose="05020102010507070707" pitchFamily="18" charset="2"/>
              <a:buNone/>
              <a:defRPr/>
            </a:pPr>
            <a:endParaRPr lang="en-US" altLang="en-US" sz="1600" dirty="0">
              <a:solidFill>
                <a:schemeClr val="tx1"/>
              </a:solidFill>
            </a:endParaRPr>
          </a:p>
          <a:p>
            <a:pPr eaLnBrk="1" hangingPunct="1">
              <a:lnSpc>
                <a:spcPct val="90000"/>
              </a:lnSpc>
              <a:buFont typeface="Wingdings 2" panose="05020102010507070707" pitchFamily="18" charset="2"/>
              <a:buNone/>
              <a:defRPr/>
            </a:pPr>
            <a:r>
              <a:rPr lang="en-US" altLang="en-US" sz="1600" dirty="0">
                <a:solidFill>
                  <a:schemeClr val="tx1"/>
                </a:solidFill>
              </a:rPr>
              <a:t>	Class B License 		Cost Per Machine  	$    125.00</a:t>
            </a:r>
          </a:p>
          <a:p>
            <a:pPr eaLnBrk="1" hangingPunct="1">
              <a:lnSpc>
                <a:spcPct val="90000"/>
              </a:lnSpc>
              <a:defRPr/>
            </a:pPr>
            <a:endParaRPr lang="en-US" altLang="en-US" sz="1600" dirty="0">
              <a:solidFill>
                <a:schemeClr val="tx1"/>
              </a:solidFill>
            </a:endParaRPr>
          </a:p>
          <a:p>
            <a:pPr eaLnBrk="1" hangingPunct="1">
              <a:lnSpc>
                <a:spcPct val="90000"/>
              </a:lnSpc>
              <a:buClrTx/>
              <a:buFont typeface="Arial" panose="020B0604020202020204" pitchFamily="34" charset="0"/>
              <a:buChar char="•"/>
              <a:defRPr/>
            </a:pPr>
            <a:r>
              <a:rPr lang="en-US" altLang="en-US" sz="1600" b="1" u="sng" dirty="0">
                <a:solidFill>
                  <a:schemeClr val="tx1"/>
                </a:solidFill>
              </a:rPr>
              <a:t>Manufacturer and Distributor Licenses</a:t>
            </a:r>
            <a:r>
              <a:rPr lang="en-US" altLang="en-US" sz="1600" dirty="0">
                <a:solidFill>
                  <a:schemeClr val="tx1"/>
                </a:solidFill>
              </a:rPr>
              <a:t> – </a:t>
            </a:r>
            <a:r>
              <a:rPr lang="en-US" altLang="en-US" sz="1600" spc="0" dirty="0">
                <a:solidFill>
                  <a:schemeClr val="tx1"/>
                </a:solidFill>
              </a:rPr>
              <a:t>A </a:t>
            </a:r>
            <a:r>
              <a:rPr lang="ja-JP" altLang="en-US" sz="1600" spc="0" dirty="0">
                <a:solidFill>
                  <a:schemeClr val="tx1"/>
                </a:solidFill>
              </a:rPr>
              <a:t>“</a:t>
            </a:r>
            <a:r>
              <a:rPr lang="en-US" altLang="ja-JP" sz="1600" spc="0" dirty="0">
                <a:solidFill>
                  <a:schemeClr val="tx1"/>
                </a:solidFill>
              </a:rPr>
              <a:t>Manufacturer" means a person, individual, partnership, corporation, limited liability company, or any other business entity that supplies and sells major components or parts, including software, hardware, or both, to Class B machine distributors or operators. A </a:t>
            </a:r>
            <a:r>
              <a:rPr lang="ja-JP" altLang="en-US" sz="1600" spc="0" dirty="0">
                <a:solidFill>
                  <a:schemeClr val="tx1"/>
                </a:solidFill>
              </a:rPr>
              <a:t>“</a:t>
            </a:r>
            <a:r>
              <a:rPr lang="en-US" altLang="ja-JP" sz="1600" spc="0" dirty="0">
                <a:solidFill>
                  <a:schemeClr val="tx1"/>
                </a:solidFill>
              </a:rPr>
              <a:t>Distributor" means a person, individual, partnership, corporation, limited liability company, or any other business entity that buys, sells, or distributes Class B machines to or from operators. </a:t>
            </a:r>
          </a:p>
          <a:p>
            <a:pPr eaLnBrk="1" hangingPunct="1">
              <a:lnSpc>
                <a:spcPct val="90000"/>
              </a:lnSpc>
              <a:buFont typeface="Wingdings 2" panose="05020102010507070707" pitchFamily="18" charset="2"/>
              <a:buNone/>
              <a:defRPr/>
            </a:pPr>
            <a:r>
              <a:rPr lang="en-US" altLang="en-US" sz="1600" spc="0" dirty="0">
                <a:solidFill>
                  <a:schemeClr val="tx1"/>
                </a:solidFill>
              </a:rPr>
              <a:t>	</a:t>
            </a:r>
          </a:p>
          <a:p>
            <a:pPr eaLnBrk="1" hangingPunct="1">
              <a:lnSpc>
                <a:spcPct val="90000"/>
              </a:lnSpc>
              <a:buFont typeface="Wingdings 2" panose="05020102010507070707" pitchFamily="18" charset="2"/>
              <a:buNone/>
              <a:defRPr/>
            </a:pPr>
            <a:r>
              <a:rPr lang="en-US" altLang="en-US" sz="1600" dirty="0">
                <a:solidFill>
                  <a:schemeClr val="tx1"/>
                </a:solidFill>
              </a:rPr>
              <a:t>	Manufacturer/Distributor	 License	Cost		$  5,000.00</a:t>
            </a:r>
          </a:p>
          <a:p>
            <a:pPr algn="just" eaLnBrk="1" hangingPunct="1">
              <a:lnSpc>
                <a:spcPct val="90000"/>
              </a:lnSpc>
              <a:buFont typeface="Wingdings" panose="05000000000000000000" pitchFamily="2" charset="2"/>
              <a:buChar char="Ø"/>
              <a:defRPr/>
            </a:pPr>
            <a:endParaRPr lang="en-US" altLang="en-US" sz="2600" b="1" u="sng" dirty="0"/>
          </a:p>
          <a:p>
            <a:pPr algn="just" eaLnBrk="1" hangingPunct="1">
              <a:lnSpc>
                <a:spcPct val="90000"/>
              </a:lnSpc>
              <a:buFont typeface="Wingdings" panose="05000000000000000000" pitchFamily="2" charset="2"/>
              <a:buChar char="Ø"/>
              <a:defRPr/>
            </a:pPr>
            <a:endParaRPr lang="en-US" altLang="en-US" sz="2600" b="1" u="sng" dirty="0"/>
          </a:p>
          <a:p>
            <a:pPr algn="just" eaLnBrk="1" hangingPunct="1">
              <a:lnSpc>
                <a:spcPct val="90000"/>
              </a:lnSpc>
              <a:buFont typeface="Wingdings 2" panose="05020102010507070707" pitchFamily="18" charset="2"/>
              <a:buNone/>
              <a:defRPr/>
            </a:pPr>
            <a:endParaRPr lang="en-US" altLang="en-US" sz="2900" dirty="0"/>
          </a:p>
          <a:p>
            <a:pPr marL="457200" lvl="1" indent="0" eaLnBrk="1" hangingPunct="1">
              <a:lnSpc>
                <a:spcPct val="90000"/>
              </a:lnSpc>
              <a:buNone/>
              <a:defRPr/>
            </a:pPr>
            <a:endParaRPr lang="en-US" altLang="en-US" sz="1500" dirty="0"/>
          </a:p>
        </p:txBody>
      </p:sp>
      <p:sp>
        <p:nvSpPr>
          <p:cNvPr id="2" name="Title 1"/>
          <p:cNvSpPr>
            <a:spLocks noGrp="1"/>
          </p:cNvSpPr>
          <p:nvPr>
            <p:ph type="title"/>
          </p:nvPr>
        </p:nvSpPr>
        <p:spPr>
          <a:xfrm>
            <a:off x="2286000" y="355600"/>
            <a:ext cx="8382000" cy="1054100"/>
          </a:xfrm>
        </p:spPr>
        <p:txBody>
          <a:bodyPr wrap="square" numCol="1" anchorCtr="0" compatLnSpc="1">
            <a:prstTxWarp prst="textNoShape">
              <a:avLst/>
            </a:prstTxWarp>
            <a:normAutofit/>
          </a:bodyPr>
          <a:lstStyle/>
          <a:p>
            <a:pPr eaLnBrk="1" hangingPunct="1">
              <a:defRPr/>
            </a:pPr>
            <a:r>
              <a:rPr lang="en-US" altLang="en-US" b="1" cap="none" dirty="0" smtClean="0"/>
              <a:t>TYPES OF COAM LICENSES</a:t>
            </a:r>
            <a:br>
              <a:rPr lang="en-US" altLang="en-US" b="1" cap="none" dirty="0" smtClean="0"/>
            </a:br>
            <a:r>
              <a:rPr lang="en-US" altLang="en-US" sz="2000" b="1" cap="none" dirty="0"/>
              <a:t>(VALID FROM JULY 1 – JUNE 30)</a:t>
            </a:r>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1914525"/>
            <a:ext cx="8485188" cy="4953000"/>
          </a:xfrm>
        </p:spPr>
        <p:txBody>
          <a:bodyPr/>
          <a:lstStyle/>
          <a:p>
            <a:pPr marL="274320" eaLnBrk="1" fontAlgn="auto" hangingPunct="1">
              <a:spcAft>
                <a:spcPts val="0"/>
              </a:spcAft>
              <a:buClrTx/>
              <a:buFont typeface="Arial" panose="020B0604020202020204" pitchFamily="34" charset="0"/>
              <a:buChar char="•"/>
              <a:defRPr/>
            </a:pPr>
            <a:r>
              <a:rPr lang="en-US" sz="1800" b="1" u="sng" dirty="0">
                <a:solidFill>
                  <a:schemeClr val="tx1"/>
                </a:solidFill>
                <a:ea typeface="+mn-ea"/>
                <a:cs typeface="+mn-cs"/>
              </a:rPr>
              <a:t>Master License Holder (Class B) Expenditure</a:t>
            </a:r>
            <a:r>
              <a:rPr lang="en-US" sz="1800" b="1" dirty="0">
                <a:solidFill>
                  <a:schemeClr val="tx1"/>
                </a:solidFill>
                <a:ea typeface="+mn-ea"/>
                <a:cs typeface="+mn-cs"/>
              </a:rPr>
              <a:t> </a:t>
            </a:r>
          </a:p>
          <a:p>
            <a:pPr marL="45720" indent="0" eaLnBrk="1" fontAlgn="auto" hangingPunct="1">
              <a:spcAft>
                <a:spcPts val="0"/>
              </a:spcAft>
              <a:buClrTx/>
              <a:buNone/>
              <a:defRPr/>
            </a:pPr>
            <a:r>
              <a:rPr lang="en-US" sz="1800" b="1" dirty="0">
                <a:solidFill>
                  <a:schemeClr val="tx1"/>
                </a:solidFill>
                <a:ea typeface="+mn-ea"/>
                <a:cs typeface="+mn-cs"/>
              </a:rPr>
              <a:t>	</a:t>
            </a:r>
            <a:r>
              <a:rPr lang="en-US" sz="1500" dirty="0">
                <a:solidFill>
                  <a:schemeClr val="tx1"/>
                </a:solidFill>
                <a:ea typeface="+mn-ea"/>
                <a:cs typeface="+mn-cs"/>
              </a:rPr>
              <a:t>Fee for Master License Class B	      		$      5,000.00</a:t>
            </a:r>
          </a:p>
          <a:p>
            <a:pPr marL="45720" indent="0" eaLnBrk="1" fontAlgn="auto" hangingPunct="1">
              <a:spcAft>
                <a:spcPts val="0"/>
              </a:spcAft>
              <a:buClrTx/>
              <a:buNone/>
              <a:tabLst>
                <a:tab pos="914400" algn="l"/>
                <a:tab pos="6289675" algn="l"/>
              </a:tabLst>
              <a:defRPr/>
            </a:pPr>
            <a:r>
              <a:rPr lang="en-US" sz="1500" dirty="0">
                <a:solidFill>
                  <a:schemeClr val="tx1"/>
                </a:solidFill>
                <a:ea typeface="+mn-ea"/>
                <a:cs typeface="+mn-cs"/>
              </a:rPr>
              <a:t>	Fee for 1,425 Class B Decals   		</a:t>
            </a:r>
            <a:r>
              <a:rPr lang="en-US" sz="1500" u="sng" dirty="0">
                <a:solidFill>
                  <a:schemeClr val="tx1"/>
                </a:solidFill>
                <a:ea typeface="+mn-ea"/>
                <a:cs typeface="+mn-cs"/>
              </a:rPr>
              <a:t>$  178,125.00</a:t>
            </a:r>
          </a:p>
          <a:p>
            <a:pPr marL="45720" indent="0" eaLnBrk="1" fontAlgn="auto" hangingPunct="1">
              <a:spcAft>
                <a:spcPts val="0"/>
              </a:spcAft>
              <a:buClrTx/>
              <a:buNone/>
              <a:tabLst>
                <a:tab pos="914400" algn="l"/>
                <a:tab pos="4119563" algn="l"/>
                <a:tab pos="4572000" algn="l"/>
                <a:tab pos="6289675" algn="l"/>
              </a:tabLst>
              <a:defRPr/>
            </a:pPr>
            <a:r>
              <a:rPr lang="en-US" sz="1500" dirty="0">
                <a:solidFill>
                  <a:schemeClr val="tx1"/>
                </a:solidFill>
                <a:ea typeface="+mn-ea"/>
                <a:cs typeface="+mn-cs"/>
              </a:rPr>
              <a:t>	Subtotal				$  183,125.00</a:t>
            </a:r>
          </a:p>
          <a:p>
            <a:pPr marL="45720" indent="0" eaLnBrk="1" fontAlgn="auto" hangingPunct="1">
              <a:spcAft>
                <a:spcPts val="0"/>
              </a:spcAft>
              <a:buClrTx/>
              <a:buNone/>
              <a:tabLst>
                <a:tab pos="914400" algn="l"/>
                <a:tab pos="4119563" algn="l"/>
                <a:tab pos="4572000" algn="l"/>
                <a:tab pos="6289675" algn="l"/>
              </a:tabLst>
              <a:defRPr/>
            </a:pPr>
            <a:r>
              <a:rPr lang="en-US" sz="1500" dirty="0">
                <a:solidFill>
                  <a:schemeClr val="tx1"/>
                </a:solidFill>
                <a:ea typeface="+mn-ea"/>
                <a:cs typeface="+mn-cs"/>
              </a:rPr>
              <a:t>	Processing Fees </a:t>
            </a:r>
            <a:r>
              <a:rPr lang="en-US" sz="1500" b="1" dirty="0">
                <a:solidFill>
                  <a:schemeClr val="tx1"/>
                </a:solidFill>
                <a:ea typeface="+mn-ea"/>
                <a:cs typeface="+mn-cs"/>
              </a:rPr>
              <a:t>(.03% for ACH </a:t>
            </a:r>
            <a:r>
              <a:rPr lang="en-US" sz="1500" dirty="0">
                <a:solidFill>
                  <a:schemeClr val="tx1"/>
                </a:solidFill>
                <a:ea typeface="+mn-ea"/>
                <a:cs typeface="+mn-cs"/>
              </a:rPr>
              <a:t>or 2% for credit card) 		</a:t>
            </a:r>
            <a:r>
              <a:rPr lang="en-US" sz="1500" u="sng" dirty="0">
                <a:solidFill>
                  <a:schemeClr val="tx1"/>
                </a:solidFill>
                <a:ea typeface="+mn-ea"/>
                <a:cs typeface="+mn-cs"/>
              </a:rPr>
              <a:t>$         549.38</a:t>
            </a:r>
          </a:p>
          <a:p>
            <a:pPr marL="45720" indent="0" eaLnBrk="1" fontAlgn="auto" hangingPunct="1">
              <a:spcAft>
                <a:spcPts val="0"/>
              </a:spcAft>
              <a:buClrTx/>
              <a:buNone/>
              <a:tabLst>
                <a:tab pos="914400" algn="l"/>
                <a:tab pos="4119563" algn="l"/>
                <a:tab pos="4572000" algn="l"/>
                <a:tab pos="6289675" algn="l"/>
              </a:tabLst>
              <a:defRPr/>
            </a:pPr>
            <a:r>
              <a:rPr lang="en-US" sz="1500" dirty="0">
                <a:solidFill>
                  <a:schemeClr val="tx1"/>
                </a:solidFill>
                <a:ea typeface="+mn-ea"/>
                <a:cs typeface="+mn-cs"/>
              </a:rPr>
              <a:t>	Total				</a:t>
            </a:r>
            <a:r>
              <a:rPr lang="en-US" sz="1500" b="1" dirty="0">
                <a:solidFill>
                  <a:schemeClr val="tx1"/>
                </a:solidFill>
                <a:ea typeface="+mn-ea"/>
                <a:cs typeface="+mn-cs"/>
              </a:rPr>
              <a:t>$  183,674.38</a:t>
            </a:r>
          </a:p>
          <a:p>
            <a:pPr marL="45720" indent="0" eaLnBrk="1" fontAlgn="auto" hangingPunct="1">
              <a:spcAft>
                <a:spcPts val="0"/>
              </a:spcAft>
              <a:buClrTx/>
              <a:buNone/>
              <a:tabLst>
                <a:tab pos="914400" algn="l"/>
                <a:tab pos="6289675" algn="l"/>
              </a:tabLst>
              <a:defRPr/>
            </a:pPr>
            <a:endParaRPr lang="en-US" sz="1100" dirty="0">
              <a:solidFill>
                <a:schemeClr val="tx1"/>
              </a:solidFill>
              <a:ea typeface="+mn-ea"/>
              <a:cs typeface="+mn-cs"/>
            </a:endParaRPr>
          </a:p>
          <a:p>
            <a:pPr marL="45720" indent="0" eaLnBrk="1" fontAlgn="auto" hangingPunct="1">
              <a:spcAft>
                <a:spcPts val="0"/>
              </a:spcAft>
              <a:buClrTx/>
              <a:buNone/>
              <a:tabLst>
                <a:tab pos="914400" algn="l"/>
                <a:tab pos="4119563" algn="l"/>
                <a:tab pos="4572000" algn="l"/>
                <a:tab pos="6289675" algn="l"/>
              </a:tabLst>
              <a:defRPr/>
            </a:pPr>
            <a:endParaRPr lang="en-US" sz="110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z="1800" b="1" u="sng" dirty="0">
                <a:solidFill>
                  <a:schemeClr val="tx1"/>
                </a:solidFill>
                <a:ea typeface="+mn-ea"/>
                <a:cs typeface="+mn-cs"/>
              </a:rPr>
              <a:t>Location License Holder (Class B) Expenditure</a:t>
            </a:r>
            <a:r>
              <a:rPr lang="en-US" sz="1800" b="1" dirty="0">
                <a:solidFill>
                  <a:schemeClr val="tx1"/>
                </a:solidFill>
                <a:ea typeface="+mn-ea"/>
                <a:cs typeface="+mn-cs"/>
              </a:rPr>
              <a:t> </a:t>
            </a:r>
          </a:p>
          <a:p>
            <a:pPr marL="45720" indent="0" eaLnBrk="1" fontAlgn="auto" hangingPunct="1">
              <a:spcAft>
                <a:spcPts val="0"/>
              </a:spcAft>
              <a:buClrTx/>
              <a:buNone/>
              <a:defRPr/>
            </a:pPr>
            <a:r>
              <a:rPr lang="en-US" sz="1800" b="1" dirty="0">
                <a:solidFill>
                  <a:schemeClr val="tx1"/>
                </a:solidFill>
                <a:ea typeface="+mn-ea"/>
                <a:cs typeface="+mn-cs"/>
              </a:rPr>
              <a:t>	</a:t>
            </a:r>
            <a:r>
              <a:rPr lang="en-US" sz="1500" dirty="0">
                <a:solidFill>
                  <a:schemeClr val="tx1"/>
                </a:solidFill>
                <a:ea typeface="+mn-ea"/>
                <a:cs typeface="+mn-cs"/>
              </a:rPr>
              <a:t>Fee for Location License Class B for 9 machines	</a:t>
            </a:r>
            <a:r>
              <a:rPr lang="en-US" sz="1500" u="sng" dirty="0">
                <a:solidFill>
                  <a:schemeClr val="tx1"/>
                </a:solidFill>
                <a:ea typeface="+mn-ea"/>
                <a:cs typeface="+mn-cs"/>
              </a:rPr>
              <a:t>$      1,125.00</a:t>
            </a:r>
          </a:p>
          <a:p>
            <a:pPr marL="45720" indent="0" eaLnBrk="1" fontAlgn="auto" hangingPunct="1">
              <a:spcAft>
                <a:spcPts val="0"/>
              </a:spcAft>
              <a:buClrTx/>
              <a:buNone/>
              <a:tabLst>
                <a:tab pos="914400" algn="l"/>
                <a:tab pos="6289675" algn="l"/>
              </a:tabLst>
              <a:defRPr/>
            </a:pPr>
            <a:r>
              <a:rPr lang="en-US" sz="1500" dirty="0">
                <a:solidFill>
                  <a:schemeClr val="tx1"/>
                </a:solidFill>
                <a:ea typeface="+mn-ea"/>
                <a:cs typeface="+mn-cs"/>
              </a:rPr>
              <a:t>	Subtotal		$      1,125.00</a:t>
            </a:r>
          </a:p>
          <a:p>
            <a:pPr marL="45720" indent="0" eaLnBrk="1" fontAlgn="auto" hangingPunct="1">
              <a:spcAft>
                <a:spcPts val="0"/>
              </a:spcAft>
              <a:buClrTx/>
              <a:buNone/>
              <a:tabLst>
                <a:tab pos="914400" algn="l"/>
                <a:tab pos="4119563" algn="l"/>
                <a:tab pos="4572000" algn="l"/>
                <a:tab pos="6289675" algn="l"/>
              </a:tabLst>
              <a:defRPr/>
            </a:pPr>
            <a:r>
              <a:rPr lang="en-US" sz="1500" dirty="0">
                <a:solidFill>
                  <a:schemeClr val="tx1"/>
                </a:solidFill>
                <a:ea typeface="+mn-ea"/>
                <a:cs typeface="+mn-cs"/>
              </a:rPr>
              <a:t>	Processing Fees (.03% for ACH or </a:t>
            </a:r>
            <a:r>
              <a:rPr lang="en-US" sz="1500" b="1" dirty="0">
                <a:solidFill>
                  <a:schemeClr val="tx1"/>
                </a:solidFill>
                <a:ea typeface="+mn-ea"/>
                <a:cs typeface="+mn-cs"/>
              </a:rPr>
              <a:t>2% for credit card</a:t>
            </a:r>
            <a:r>
              <a:rPr lang="en-US" sz="1500" dirty="0">
                <a:solidFill>
                  <a:schemeClr val="tx1"/>
                </a:solidFill>
                <a:ea typeface="+mn-ea"/>
                <a:cs typeface="+mn-cs"/>
              </a:rPr>
              <a:t>)		</a:t>
            </a:r>
            <a:r>
              <a:rPr lang="en-US" sz="1500" u="sng" dirty="0">
                <a:solidFill>
                  <a:schemeClr val="tx1"/>
                </a:solidFill>
                <a:ea typeface="+mn-ea"/>
                <a:cs typeface="+mn-cs"/>
              </a:rPr>
              <a:t>$           22.50</a:t>
            </a:r>
          </a:p>
          <a:p>
            <a:pPr marL="45720" indent="0" eaLnBrk="1" fontAlgn="auto" hangingPunct="1">
              <a:spcAft>
                <a:spcPts val="0"/>
              </a:spcAft>
              <a:buClrTx/>
              <a:buNone/>
              <a:tabLst>
                <a:tab pos="914400" algn="l"/>
                <a:tab pos="4119563" algn="l"/>
                <a:tab pos="4572000" algn="l"/>
                <a:tab pos="6400800" algn="l"/>
              </a:tabLst>
              <a:defRPr/>
            </a:pPr>
            <a:r>
              <a:rPr lang="en-US" sz="1500" dirty="0">
                <a:solidFill>
                  <a:schemeClr val="tx1"/>
                </a:solidFill>
                <a:ea typeface="+mn-ea"/>
                <a:cs typeface="+mn-cs"/>
              </a:rPr>
              <a:t>	Total			</a:t>
            </a:r>
            <a:r>
              <a:rPr lang="en-US" sz="1500" b="1" dirty="0">
                <a:solidFill>
                  <a:schemeClr val="tx1"/>
                </a:solidFill>
                <a:ea typeface="+mn-ea"/>
                <a:cs typeface="+mn-cs"/>
              </a:rPr>
              <a:t>$      1,147.50</a:t>
            </a:r>
          </a:p>
          <a:p>
            <a:pPr marL="274320" algn="just" eaLnBrk="1" fontAlgn="auto" hangingPunct="1">
              <a:spcAft>
                <a:spcPts val="0"/>
              </a:spcAft>
              <a:buFont typeface="Wingdings" panose="05000000000000000000" pitchFamily="2" charset="2"/>
              <a:buChar char="Ø"/>
              <a:defRPr/>
            </a:pPr>
            <a:endParaRPr lang="en-US" sz="3100" b="1" u="sng" dirty="0">
              <a:ea typeface="+mn-ea"/>
              <a:cs typeface="+mn-cs"/>
            </a:endParaRPr>
          </a:p>
          <a:p>
            <a:pPr marL="274320" algn="just" eaLnBrk="1" fontAlgn="auto" hangingPunct="1">
              <a:spcAft>
                <a:spcPts val="0"/>
              </a:spcAft>
              <a:buFont typeface="Wingdings" panose="05000000000000000000" pitchFamily="2" charset="2"/>
              <a:buChar char="Ø"/>
              <a:defRPr/>
            </a:pPr>
            <a:endParaRPr lang="en-US" sz="3100" b="1" u="sng" dirty="0">
              <a:ea typeface="+mn-ea"/>
              <a:cs typeface="+mn-cs"/>
            </a:endParaRPr>
          </a:p>
          <a:p>
            <a:pPr marL="0" indent="0" algn="just" eaLnBrk="1" fontAlgn="auto" hangingPunct="1">
              <a:spcAft>
                <a:spcPts val="0"/>
              </a:spcAft>
              <a:buNone/>
              <a:defRPr/>
            </a:pPr>
            <a:endParaRPr lang="en-US" sz="3400" dirty="0">
              <a:ea typeface="+mn-ea"/>
              <a:cs typeface="+mn-cs"/>
            </a:endParaRPr>
          </a:p>
          <a:p>
            <a:pPr marL="457200" lvl="1" indent="0" eaLnBrk="1" fontAlgn="auto" hangingPunct="1">
              <a:spcAft>
                <a:spcPts val="0"/>
              </a:spcAft>
              <a:buNone/>
              <a:defRPr/>
            </a:pPr>
            <a:endParaRPr lang="en-US" dirty="0" smtClean="0">
              <a:ea typeface="+mn-ea"/>
              <a:cs typeface="+mn-cs"/>
            </a:endParaRPr>
          </a:p>
        </p:txBody>
      </p:sp>
      <p:sp>
        <p:nvSpPr>
          <p:cNvPr id="2" name="Title 1"/>
          <p:cNvSpPr>
            <a:spLocks noGrp="1"/>
          </p:cNvSpPr>
          <p:nvPr>
            <p:ph type="title"/>
          </p:nvPr>
        </p:nvSpPr>
        <p:spPr>
          <a:xfrm>
            <a:off x="2286000" y="355600"/>
            <a:ext cx="8382000" cy="1054100"/>
          </a:xfrm>
        </p:spPr>
        <p:txBody>
          <a:bodyPr>
            <a:normAutofit/>
          </a:bodyPr>
          <a:lstStyle/>
          <a:p>
            <a:pPr eaLnBrk="1" fontAlgn="auto" hangingPunct="1">
              <a:spcAft>
                <a:spcPts val="0"/>
              </a:spcAft>
              <a:defRPr/>
            </a:pPr>
            <a:r>
              <a:rPr lang="en-US" b="1" dirty="0" smtClean="0">
                <a:ea typeface="+mj-ea"/>
                <a:cs typeface="+mj-cs"/>
              </a:rPr>
              <a:t>License expenditure sample</a:t>
            </a:r>
            <a:r>
              <a:rPr lang="en-US" b="1" dirty="0">
                <a:ea typeface="+mj-ea"/>
                <a:cs typeface="+mj-cs"/>
              </a:rPr>
              <a:t/>
            </a:r>
            <a:br>
              <a:rPr lang="en-US" b="1" dirty="0">
                <a:ea typeface="+mj-ea"/>
                <a:cs typeface="+mj-cs"/>
              </a:rPr>
            </a:br>
            <a:endParaRPr lang="en-US" sz="2000" b="1" dirty="0">
              <a:ea typeface="+mj-ea"/>
              <a:cs typeface="+mj-cs"/>
            </a:endParaRPr>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p:cNvPicPr>
            <a:picLocks noChangeAspect="1" noChangeArrowheads="1"/>
          </p:cNvPicPr>
          <p:nvPr/>
        </p:nvPicPr>
        <p:blipFill>
          <a:blip r:embed="rId2">
            <a:extLst>
              <a:ext uri="{28A0092B-C50C-407E-A947-70E740481C1C}">
                <a14:useLocalDpi xmlns:a14="http://schemas.microsoft.com/office/drawing/2010/main" val="0"/>
              </a:ext>
            </a:extLst>
          </a:blip>
          <a:srcRect l="-6055" t="-9550" r="2" b="-2177"/>
          <a:stretch>
            <a:fillRect/>
          </a:stretch>
        </p:blipFill>
        <p:spPr bwMode="auto">
          <a:xfrm>
            <a:off x="1720851" y="1368425"/>
            <a:ext cx="83978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p:cNvSpPr>
            <a:spLocks noGrp="1"/>
          </p:cNvSpPr>
          <p:nvPr>
            <p:ph type="title"/>
          </p:nvPr>
        </p:nvSpPr>
        <p:spPr>
          <a:xfrm>
            <a:off x="3581400" y="350838"/>
            <a:ext cx="6629400" cy="868362"/>
          </a:xfrm>
        </p:spPr>
        <p:txBody>
          <a:bodyPr/>
          <a:lstStyle/>
          <a:p>
            <a:pPr eaLnBrk="1" fontAlgn="auto" hangingPunct="1">
              <a:spcAft>
                <a:spcPts val="0"/>
              </a:spcAft>
              <a:defRPr/>
            </a:pPr>
            <a:r>
              <a:rPr lang="en-US" b="1" dirty="0" smtClean="0">
                <a:ea typeface="+mj-ea"/>
                <a:cs typeface="+mj-cs"/>
              </a:rPr>
              <a:t>Central Accounting System Blueprint</a:t>
            </a:r>
            <a:endParaRPr lang="en-US" b="1" dirty="0">
              <a:ea typeface="+mj-ea"/>
              <a:cs typeface="+mj-cs"/>
            </a:endParaRPr>
          </a:p>
        </p:txBody>
      </p:sp>
      <p:pic>
        <p:nvPicPr>
          <p:cNvPr id="317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2057400"/>
            <a:ext cx="8534400" cy="4800600"/>
          </a:xfrm>
        </p:spPr>
        <p:txBody>
          <a:bodyPr>
            <a:noAutofit/>
          </a:bodyPr>
          <a:lstStyle/>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Central Accounting System for Class B machines was procured July 1, 2014 </a:t>
            </a:r>
          </a:p>
          <a:p>
            <a:pPr marL="171450" indent="-171450"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Vendor for the Central Accounting System is Intralot USA</a:t>
            </a:r>
          </a:p>
          <a:p>
            <a:pPr marL="709295" lvl="1" indent="-34290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1.2489% of Net Revenue</a:t>
            </a:r>
          </a:p>
          <a:p>
            <a:pPr marL="171450" indent="-171450"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Connectivity to COAMs began on January 8, 2015</a:t>
            </a:r>
          </a:p>
          <a:p>
            <a:pPr marL="171450" indent="-171450"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Ten (10) months after connectivity began, we connected to 20,410 Class B machines at 4,555 locations</a:t>
            </a:r>
          </a:p>
          <a:p>
            <a:pPr marL="171450" indent="-171450" algn="just" eaLnBrk="1" fontAlgn="auto" hangingPunct="1">
              <a:spcAft>
                <a:spcPts val="0"/>
              </a:spcAft>
              <a:buClrTx/>
              <a:buFont typeface="Arial" panose="020B0604020202020204" pitchFamily="34" charset="0"/>
              <a:buChar char="•"/>
              <a:defRPr/>
            </a:pPr>
            <a:endParaRPr lang="en-US" dirty="0" smtClean="0">
              <a:solidFill>
                <a:schemeClr val="tx1"/>
              </a:solidFill>
              <a:ea typeface="+mn-ea"/>
              <a:cs typeface="+mn-cs"/>
            </a:endParaRPr>
          </a:p>
          <a:p>
            <a:pPr marL="0" indent="0" algn="just" eaLnBrk="1" fontAlgn="auto" hangingPunct="1">
              <a:spcAft>
                <a:spcPts val="0"/>
              </a:spcAft>
              <a:buNone/>
              <a:defRPr/>
            </a:pPr>
            <a:endParaRPr lang="en-US" dirty="0" smtClean="0">
              <a:ea typeface="+mn-ea"/>
              <a:cs typeface="+mn-cs"/>
            </a:endParaRPr>
          </a:p>
          <a:p>
            <a:pPr marL="457200" lvl="1" indent="0" eaLnBrk="1" fontAlgn="auto" hangingPunct="1">
              <a:spcAft>
                <a:spcPts val="0"/>
              </a:spcAft>
              <a:buNone/>
              <a:defRPr/>
            </a:pPr>
            <a:endParaRPr lang="en-US" sz="2000" dirty="0">
              <a:ea typeface="+mn-ea"/>
              <a:cs typeface="+mn-cs"/>
            </a:endParaRPr>
          </a:p>
          <a:p>
            <a:pPr marL="548640" lvl="1" indent="-182880" eaLnBrk="1" fontAlgn="auto" hangingPunct="1">
              <a:spcAft>
                <a:spcPts val="0"/>
              </a:spcAft>
              <a:buFont typeface="Courier New" panose="02070309020205020404" pitchFamily="49" charset="0"/>
              <a:buChar char="o"/>
              <a:defRPr/>
            </a:pPr>
            <a:endParaRPr lang="en-US" sz="2000" dirty="0">
              <a:ea typeface="+mn-ea"/>
              <a:cs typeface="+mn-cs"/>
            </a:endParaRPr>
          </a:p>
          <a:p>
            <a:pPr marL="548640" lvl="1" indent="-182880" eaLnBrk="1" fontAlgn="auto" hangingPunct="1">
              <a:spcAft>
                <a:spcPts val="0"/>
              </a:spcAft>
              <a:buFont typeface="Courier New" panose="02070309020205020404" pitchFamily="49" charset="0"/>
              <a:buChar char="o"/>
              <a:defRPr/>
            </a:pPr>
            <a:endParaRPr lang="en-US" sz="1400" dirty="0">
              <a:ea typeface="+mn-ea"/>
              <a:cs typeface="+mn-cs"/>
            </a:endParaRPr>
          </a:p>
        </p:txBody>
      </p:sp>
      <p:sp>
        <p:nvSpPr>
          <p:cNvPr id="2" name="Title 1"/>
          <p:cNvSpPr>
            <a:spLocks noGrp="1"/>
          </p:cNvSpPr>
          <p:nvPr>
            <p:ph type="title"/>
          </p:nvPr>
        </p:nvSpPr>
        <p:spPr>
          <a:xfrm>
            <a:off x="3276600" y="228600"/>
            <a:ext cx="6934200" cy="1143000"/>
          </a:xfrm>
        </p:spPr>
        <p:txBody>
          <a:bodyPr>
            <a:normAutofit/>
          </a:bodyPr>
          <a:lstStyle/>
          <a:p>
            <a:pPr eaLnBrk="1" fontAlgn="auto" hangingPunct="1">
              <a:spcAft>
                <a:spcPts val="0"/>
              </a:spcAft>
              <a:defRPr/>
            </a:pPr>
            <a:r>
              <a:rPr lang="en-US" b="1" dirty="0" smtClean="0">
                <a:ea typeface="+mj-ea"/>
                <a:cs typeface="+mj-cs"/>
              </a:rPr>
              <a:t>Central Accounting System</a:t>
            </a:r>
            <a:endParaRPr lang="en-US" b="1" dirty="0">
              <a:ea typeface="+mj-ea"/>
              <a:cs typeface="+mj-cs"/>
            </a:endParaRPr>
          </a:p>
        </p:txBody>
      </p:sp>
      <p:pic>
        <p:nvPicPr>
          <p:cNvPr id="327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828800"/>
            <a:ext cx="8153400" cy="4800600"/>
          </a:xfrm>
        </p:spPr>
        <p:txBody>
          <a:bodyPr>
            <a:noAutofit/>
          </a:bodyPr>
          <a:lstStyle/>
          <a:p>
            <a:pPr marL="171450" indent="-171450" algn="just" eaLnBrk="1" fontAlgn="auto" hangingPunct="1">
              <a:spcAft>
                <a:spcPts val="0"/>
              </a:spcAft>
              <a:buClrTx/>
              <a:buFont typeface="Arial" panose="020B0604020202020204" pitchFamily="34" charset="0"/>
              <a:buChar char="•"/>
              <a:defRPr/>
            </a:pPr>
            <a:endParaRPr lang="en-US" sz="80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The GLC shall:</a:t>
            </a:r>
          </a:p>
          <a:p>
            <a:pPr marL="548640" lvl="1" indent="-18288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Retain 5% of net receipts the first year and add 1% each year up to a max of 10% (Currently at max)</a:t>
            </a:r>
          </a:p>
          <a:p>
            <a:pPr marL="548640" lvl="1" indent="-182880"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Remainder of net receipts is split evenly between Location Licensees and Master Licensees (Currently 45% each)</a:t>
            </a:r>
          </a:p>
          <a:p>
            <a:pPr marL="628650" lvl="1" indent="-171450" eaLnBrk="1" fontAlgn="auto" hangingPunct="1">
              <a:spcAft>
                <a:spcPts val="0"/>
              </a:spcAft>
              <a:buClrTx/>
              <a:buFont typeface="Arial" panose="020B0604020202020204" pitchFamily="34" charset="0"/>
              <a:buChar char="•"/>
              <a:defRPr/>
            </a:pPr>
            <a:endParaRPr lang="en-US" sz="2000" spc="0" dirty="0">
              <a:solidFill>
                <a:schemeClr val="tx1"/>
              </a:solidFill>
              <a:ea typeface="+mn-ea"/>
              <a:cs typeface="+mn-cs"/>
            </a:endParaRPr>
          </a:p>
          <a:p>
            <a:pPr marL="339725" lvl="1" indent="-339725"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Location Licensee accounts are swept on Wednesdays    </a:t>
            </a:r>
          </a:p>
          <a:p>
            <a:pPr marL="0" lvl="1" indent="0" eaLnBrk="1" fontAlgn="auto" hangingPunct="1">
              <a:spcAft>
                <a:spcPts val="0"/>
              </a:spcAft>
              <a:buClrTx/>
              <a:buNone/>
              <a:defRPr/>
            </a:pPr>
            <a:endParaRPr lang="en-US" sz="2000" spc="0" dirty="0">
              <a:solidFill>
                <a:schemeClr val="tx1"/>
              </a:solidFill>
              <a:ea typeface="+mn-ea"/>
              <a:cs typeface="+mn-cs"/>
            </a:endParaRPr>
          </a:p>
          <a:p>
            <a:pPr marL="339725" lvl="1" indent="-339725"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Master License accounts are pushed on following Tuesday</a:t>
            </a:r>
          </a:p>
          <a:p>
            <a:pPr marL="0" lvl="1" indent="0" eaLnBrk="1" fontAlgn="auto" hangingPunct="1">
              <a:spcAft>
                <a:spcPts val="0"/>
              </a:spcAft>
              <a:buClrTx/>
              <a:buNone/>
              <a:defRPr/>
            </a:pPr>
            <a:endParaRPr lang="en-US" sz="2000" spc="0" dirty="0">
              <a:solidFill>
                <a:schemeClr val="tx1"/>
              </a:solidFill>
              <a:ea typeface="+mn-ea"/>
              <a:cs typeface="+mn-cs"/>
            </a:endParaRPr>
          </a:p>
          <a:p>
            <a:pPr marL="339725" lvl="1" indent="-339725"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We can Disable and Enable individual machines and en masse</a:t>
            </a:r>
          </a:p>
          <a:p>
            <a:pPr marL="0" indent="0" algn="just" eaLnBrk="1" fontAlgn="auto" hangingPunct="1">
              <a:spcAft>
                <a:spcPts val="0"/>
              </a:spcAft>
              <a:buNone/>
              <a:defRPr/>
            </a:pPr>
            <a:endParaRPr lang="en-US" sz="1800" spc="0" dirty="0">
              <a:ea typeface="+mn-ea"/>
              <a:cs typeface="+mn-cs"/>
            </a:endParaRPr>
          </a:p>
          <a:p>
            <a:pPr marL="457200" lvl="1" indent="0" eaLnBrk="1" fontAlgn="auto" hangingPunct="1">
              <a:spcAft>
                <a:spcPts val="0"/>
              </a:spcAft>
              <a:buNone/>
              <a:defRPr/>
            </a:pPr>
            <a:endParaRPr lang="en-US" sz="1400" dirty="0">
              <a:ea typeface="+mn-ea"/>
              <a:cs typeface="+mn-cs"/>
            </a:endParaRPr>
          </a:p>
          <a:p>
            <a:pPr marL="548640" lvl="1" indent="-182880" eaLnBrk="1" fontAlgn="auto" hangingPunct="1">
              <a:spcAft>
                <a:spcPts val="0"/>
              </a:spcAft>
              <a:buFont typeface="Courier New" panose="02070309020205020404" pitchFamily="49" charset="0"/>
              <a:buChar char="o"/>
              <a:defRPr/>
            </a:pPr>
            <a:endParaRPr lang="en-US" sz="1400" dirty="0">
              <a:ea typeface="+mn-ea"/>
              <a:cs typeface="+mn-cs"/>
            </a:endParaRPr>
          </a:p>
          <a:p>
            <a:pPr marL="548640" lvl="1" indent="-182880" eaLnBrk="1" fontAlgn="auto" hangingPunct="1">
              <a:spcAft>
                <a:spcPts val="0"/>
              </a:spcAft>
              <a:buFont typeface="Courier New" panose="02070309020205020404" pitchFamily="49" charset="0"/>
              <a:buChar char="o"/>
              <a:defRPr/>
            </a:pPr>
            <a:endParaRPr lang="en-US" sz="1400" dirty="0">
              <a:ea typeface="+mn-ea"/>
              <a:cs typeface="+mn-cs"/>
            </a:endParaRPr>
          </a:p>
        </p:txBody>
      </p:sp>
      <p:sp>
        <p:nvSpPr>
          <p:cNvPr id="2" name="Title 1"/>
          <p:cNvSpPr>
            <a:spLocks noGrp="1"/>
          </p:cNvSpPr>
          <p:nvPr>
            <p:ph type="title"/>
          </p:nvPr>
        </p:nvSpPr>
        <p:spPr>
          <a:xfrm>
            <a:off x="3276600" y="228600"/>
            <a:ext cx="6934200" cy="1143000"/>
          </a:xfrm>
        </p:spPr>
        <p:txBody>
          <a:bodyPr>
            <a:normAutofit/>
          </a:bodyPr>
          <a:lstStyle/>
          <a:p>
            <a:pPr eaLnBrk="1" fontAlgn="auto" hangingPunct="1">
              <a:spcAft>
                <a:spcPts val="0"/>
              </a:spcAft>
              <a:defRPr/>
            </a:pPr>
            <a:r>
              <a:rPr lang="en-US" b="1" dirty="0" smtClean="0">
                <a:ea typeface="+mj-ea"/>
                <a:cs typeface="+mj-cs"/>
              </a:rPr>
              <a:t>Central Accounting System</a:t>
            </a:r>
            <a:br>
              <a:rPr lang="en-US" b="1" dirty="0" smtClean="0">
                <a:ea typeface="+mj-ea"/>
                <a:cs typeface="+mj-cs"/>
              </a:rPr>
            </a:br>
            <a:r>
              <a:rPr lang="en-US" sz="2000" b="1" dirty="0">
                <a:ea typeface="+mj-ea"/>
                <a:cs typeface="+mj-cs"/>
              </a:rPr>
              <a:t>(continued)</a:t>
            </a:r>
          </a:p>
        </p:txBody>
      </p:sp>
      <p:pic>
        <p:nvPicPr>
          <p:cNvPr id="348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1981200"/>
            <a:ext cx="8534400" cy="4648200"/>
          </a:xfrm>
        </p:spPr>
        <p:txBody>
          <a:bodyPr>
            <a:noAutofit/>
          </a:bodyPr>
          <a:lstStyle/>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On the 20</a:t>
            </a:r>
            <a:r>
              <a:rPr lang="en-US" spc="0" baseline="30000" dirty="0">
                <a:solidFill>
                  <a:schemeClr val="tx1"/>
                </a:solidFill>
                <a:ea typeface="+mn-ea"/>
                <a:cs typeface="+mn-cs"/>
              </a:rPr>
              <a:t>th</a:t>
            </a:r>
            <a:r>
              <a:rPr lang="en-US" spc="0" dirty="0">
                <a:solidFill>
                  <a:schemeClr val="tx1"/>
                </a:solidFill>
                <a:ea typeface="+mn-ea"/>
                <a:cs typeface="+mn-cs"/>
              </a:rPr>
              <a:t> of each month Location Owners/Operators are required to access </a:t>
            </a:r>
            <a:r>
              <a:rPr lang="en-US" spc="0" dirty="0">
                <a:solidFill>
                  <a:schemeClr val="tx1"/>
                </a:solidFill>
                <a:ea typeface="+mn-ea"/>
                <a:cs typeface="+mn-cs"/>
                <a:hlinkClick r:id="rId3"/>
              </a:rPr>
              <a:t>https://www.gacoam.com</a:t>
            </a:r>
            <a:r>
              <a:rPr lang="en-US" spc="0" dirty="0">
                <a:solidFill>
                  <a:schemeClr val="tx1"/>
                </a:solidFill>
                <a:ea typeface="+mn-ea"/>
                <a:cs typeface="+mn-cs"/>
              </a:rPr>
              <a:t> and report their Gross Retail Receipts</a:t>
            </a:r>
          </a:p>
          <a:p>
            <a:pPr marL="0" indent="0" eaLnBrk="1" fontAlgn="auto" hangingPunct="1">
              <a:spcAft>
                <a:spcPts val="0"/>
              </a:spcAft>
              <a:buClrTx/>
              <a:buNone/>
              <a:defRPr/>
            </a:pPr>
            <a:endParaRPr lang="en-US"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Inspectors use this data as well as DOR ST-3 forms and compare to Central Accounting System numbers</a:t>
            </a:r>
          </a:p>
          <a:p>
            <a:pPr marL="45720" indent="0" eaLnBrk="1" fontAlgn="auto" hangingPunct="1">
              <a:spcAft>
                <a:spcPts val="0"/>
              </a:spcAft>
              <a:buClrTx/>
              <a:buNone/>
              <a:defRPr/>
            </a:pPr>
            <a:endParaRPr lang="en-US" spc="0" dirty="0">
              <a:solidFill>
                <a:schemeClr val="tx1"/>
              </a:solidFill>
              <a:ea typeface="+mn-ea"/>
              <a:cs typeface="+mn-cs"/>
            </a:endParaRPr>
          </a:p>
          <a:p>
            <a:pPr marL="274320" eaLnBrk="1" fontAlgn="auto" hangingPunct="1">
              <a:spcAft>
                <a:spcPts val="0"/>
              </a:spcAft>
              <a:buClrTx/>
              <a:buFont typeface="Arial" panose="020B0604020202020204" pitchFamily="34" charset="0"/>
              <a:buChar char="•"/>
              <a:defRPr/>
            </a:pPr>
            <a:r>
              <a:rPr lang="en-US" spc="0" dirty="0">
                <a:solidFill>
                  <a:schemeClr val="tx1"/>
                </a:solidFill>
                <a:ea typeface="+mn-ea"/>
                <a:cs typeface="+mn-cs"/>
              </a:rPr>
              <a:t>Audits</a:t>
            </a:r>
          </a:p>
          <a:p>
            <a:pPr marL="548958" lvl="1"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Began with Georgia Department of Audits and Accounts</a:t>
            </a:r>
          </a:p>
          <a:p>
            <a:pPr marL="548958" lvl="1" eaLnBrk="1" fontAlgn="auto" hangingPunct="1">
              <a:spcAft>
                <a:spcPts val="0"/>
              </a:spcAft>
              <a:buClrTx/>
              <a:buFont typeface="Arial" panose="020B0604020202020204" pitchFamily="34" charset="0"/>
              <a:buChar char="•"/>
              <a:defRPr/>
            </a:pPr>
            <a:r>
              <a:rPr lang="en-US" sz="2000" spc="0" dirty="0">
                <a:solidFill>
                  <a:schemeClr val="tx1"/>
                </a:solidFill>
                <a:ea typeface="+mn-ea"/>
                <a:cs typeface="+mn-cs"/>
              </a:rPr>
              <a:t>Now use KPMG </a:t>
            </a:r>
          </a:p>
          <a:p>
            <a:pPr marL="274320" algn="just"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274320" algn="just" eaLnBrk="1" fontAlgn="auto" hangingPunct="1">
              <a:spcAft>
                <a:spcPts val="0"/>
              </a:spcAft>
              <a:buClrTx/>
              <a:buFont typeface="Arial" panose="020B0604020202020204" pitchFamily="34" charset="0"/>
              <a:buChar char="•"/>
              <a:defRPr/>
            </a:pPr>
            <a:endParaRPr lang="en-US" spc="0" dirty="0">
              <a:solidFill>
                <a:schemeClr val="tx1"/>
              </a:solidFill>
              <a:ea typeface="+mn-ea"/>
              <a:cs typeface="+mn-cs"/>
            </a:endParaRPr>
          </a:p>
          <a:p>
            <a:pPr marL="0" indent="0" algn="just" eaLnBrk="1" fontAlgn="auto" hangingPunct="1">
              <a:spcAft>
                <a:spcPts val="0"/>
              </a:spcAft>
              <a:buNone/>
              <a:defRPr/>
            </a:pPr>
            <a:endParaRPr lang="en-US" sz="1000" dirty="0">
              <a:ea typeface="+mn-ea"/>
              <a:cs typeface="+mn-cs"/>
            </a:endParaRPr>
          </a:p>
        </p:txBody>
      </p:sp>
      <p:sp>
        <p:nvSpPr>
          <p:cNvPr id="2" name="Title 1"/>
          <p:cNvSpPr>
            <a:spLocks noGrp="1"/>
          </p:cNvSpPr>
          <p:nvPr>
            <p:ph type="title"/>
          </p:nvPr>
        </p:nvSpPr>
        <p:spPr>
          <a:xfrm>
            <a:off x="2528888" y="274638"/>
            <a:ext cx="7758112" cy="1143000"/>
          </a:xfrm>
        </p:spPr>
        <p:txBody>
          <a:bodyPr/>
          <a:lstStyle/>
          <a:p>
            <a:pPr eaLnBrk="1" fontAlgn="auto" hangingPunct="1">
              <a:spcAft>
                <a:spcPts val="0"/>
              </a:spcAft>
              <a:defRPr/>
            </a:pPr>
            <a:r>
              <a:rPr lang="en-US" b="1" dirty="0" smtClean="0">
                <a:ea typeface="+mj-ea"/>
                <a:cs typeface="+mj-cs"/>
              </a:rPr>
              <a:t>COAM Financial Reporting</a:t>
            </a:r>
            <a:endParaRPr lang="en-US" b="1" dirty="0">
              <a:ea typeface="+mj-ea"/>
              <a:cs typeface="+mj-cs"/>
            </a:endParaRPr>
          </a:p>
        </p:txBody>
      </p:sp>
      <p:pic>
        <p:nvPicPr>
          <p:cNvPr id="358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39889" y="2057400"/>
            <a:ext cx="2281237" cy="4267200"/>
          </a:xfrm>
        </p:spPr>
        <p:txBody>
          <a:bodyPr/>
          <a:lstStyle/>
          <a:p>
            <a:pPr marL="0" indent="0" algn="ctr">
              <a:lnSpc>
                <a:spcPct val="90000"/>
              </a:lnSpc>
              <a:spcBef>
                <a:spcPts val="528"/>
              </a:spcBef>
              <a:buNone/>
              <a:defRPr/>
            </a:pPr>
            <a:r>
              <a:rPr lang="en-US" sz="1400" b="1" u="sng" spc="0" dirty="0">
                <a:solidFill>
                  <a:schemeClr val="tx1"/>
                </a:solidFill>
              </a:rPr>
              <a:t>2016</a:t>
            </a:r>
          </a:p>
          <a:p>
            <a:pPr marL="44450" algn="ctr">
              <a:lnSpc>
                <a:spcPct val="90000"/>
              </a:lnSpc>
              <a:spcBef>
                <a:spcPts val="528"/>
              </a:spcBef>
              <a:defRPr/>
            </a:pPr>
            <a:endParaRPr lang="en-US" sz="1400" dirty="0">
              <a:solidFill>
                <a:schemeClr val="tx1"/>
              </a:solidFill>
            </a:endParaRPr>
          </a:p>
          <a:p>
            <a:pPr marL="342900" indent="-342900">
              <a:lnSpc>
                <a:spcPct val="90000"/>
              </a:lnSpc>
              <a:spcBef>
                <a:spcPts val="528"/>
              </a:spcBef>
              <a:buSzPct val="120000"/>
              <a:buFont typeface="Wingdings" panose="05000000000000000000" pitchFamily="2" charset="2"/>
              <a:buChar char="§"/>
              <a:defRPr/>
            </a:pPr>
            <a:r>
              <a:rPr lang="en-US" sz="1400" spc="0" dirty="0">
                <a:solidFill>
                  <a:schemeClr val="tx1"/>
                </a:solidFill>
              </a:rPr>
              <a:t>Over $2B In/       $1.4B Out</a:t>
            </a:r>
          </a:p>
          <a:p>
            <a:pPr marL="342900" indent="-342900">
              <a:lnSpc>
                <a:spcPct val="90000"/>
              </a:lnSpc>
              <a:spcBef>
                <a:spcPts val="528"/>
              </a:spcBef>
              <a:buSzPct val="120000"/>
              <a:buFont typeface="Wingdings" panose="05000000000000000000" pitchFamily="2" charset="2"/>
              <a:buChar char="§"/>
              <a:defRPr/>
            </a:pPr>
            <a:r>
              <a:rPr lang="en-US" sz="1400" spc="0" dirty="0">
                <a:solidFill>
                  <a:schemeClr val="tx1"/>
                </a:solidFill>
              </a:rPr>
              <a:t>$81.00/Class B COAM/Day</a:t>
            </a:r>
          </a:p>
          <a:p>
            <a:pPr marL="342900" indent="-342900">
              <a:lnSpc>
                <a:spcPct val="90000"/>
              </a:lnSpc>
              <a:spcBef>
                <a:spcPts val="528"/>
              </a:spcBef>
              <a:buSzPct val="120000"/>
              <a:buFont typeface="Wingdings" panose="05000000000000000000" pitchFamily="2" charset="2"/>
              <a:buChar char="§"/>
              <a:defRPr/>
            </a:pPr>
            <a:r>
              <a:rPr lang="en-US" sz="1400" spc="0" dirty="0">
                <a:solidFill>
                  <a:schemeClr val="tx1"/>
                </a:solidFill>
              </a:rPr>
              <a:t>GLC Revenues</a:t>
            </a:r>
          </a:p>
          <a:p>
            <a:pPr marL="742950" lvl="1" indent="-285750">
              <a:lnSpc>
                <a:spcPct val="90000"/>
              </a:lnSpc>
              <a:spcBef>
                <a:spcPts val="528"/>
              </a:spcBef>
              <a:buSzPct val="90000"/>
              <a:defRPr/>
            </a:pPr>
            <a:r>
              <a:rPr lang="en-US" sz="1400" spc="0" dirty="0">
                <a:solidFill>
                  <a:schemeClr val="tx1"/>
                </a:solidFill>
              </a:rPr>
              <a:t>$9.5M Licensing/Decals</a:t>
            </a:r>
          </a:p>
          <a:p>
            <a:pPr marL="742950" lvl="1" indent="-285750">
              <a:lnSpc>
                <a:spcPct val="90000"/>
              </a:lnSpc>
              <a:spcBef>
                <a:spcPts val="528"/>
              </a:spcBef>
              <a:buSzPct val="90000"/>
              <a:defRPr/>
            </a:pPr>
            <a:r>
              <a:rPr lang="en-US" sz="1400" spc="0" dirty="0">
                <a:solidFill>
                  <a:schemeClr val="tx1"/>
                </a:solidFill>
              </a:rPr>
              <a:t>$1.4M Fines/Fees</a:t>
            </a:r>
          </a:p>
          <a:p>
            <a:pPr marL="742950" lvl="1" indent="-285750">
              <a:lnSpc>
                <a:spcPct val="90000"/>
              </a:lnSpc>
              <a:spcBef>
                <a:spcPts val="528"/>
              </a:spcBef>
              <a:buSzPct val="90000"/>
              <a:defRPr/>
            </a:pPr>
            <a:r>
              <a:rPr lang="en-US" sz="1400" spc="0" dirty="0">
                <a:solidFill>
                  <a:schemeClr val="tx1"/>
                </a:solidFill>
              </a:rPr>
              <a:t>$35.9M Central Acct System       @ 6%</a:t>
            </a:r>
          </a:p>
          <a:p>
            <a:pPr marL="742950" lvl="1" indent="-285750">
              <a:lnSpc>
                <a:spcPct val="90000"/>
              </a:lnSpc>
              <a:spcBef>
                <a:spcPts val="528"/>
              </a:spcBef>
              <a:buSzPct val="90000"/>
              <a:defRPr/>
            </a:pPr>
            <a:endParaRPr lang="en-US" sz="1400" spc="0" dirty="0">
              <a:solidFill>
                <a:schemeClr val="tx1"/>
              </a:solidFill>
            </a:endParaRPr>
          </a:p>
          <a:p>
            <a:pPr marL="742950" lvl="1" indent="-285750">
              <a:lnSpc>
                <a:spcPct val="90000"/>
              </a:lnSpc>
              <a:spcBef>
                <a:spcPts val="528"/>
              </a:spcBef>
              <a:buSzPct val="90000"/>
              <a:defRPr/>
            </a:pPr>
            <a:endParaRPr lang="en-US" sz="1400" spc="0" dirty="0">
              <a:solidFill>
                <a:srgbClr val="003300"/>
              </a:solidFill>
            </a:endParaRPr>
          </a:p>
          <a:p>
            <a:pPr marL="0" indent="0" algn="ctr">
              <a:lnSpc>
                <a:spcPct val="200000"/>
              </a:lnSpc>
              <a:spcBef>
                <a:spcPts val="528"/>
              </a:spcBef>
              <a:buSzPct val="120000"/>
              <a:buNone/>
              <a:defRPr/>
            </a:pPr>
            <a:r>
              <a:rPr lang="en-US" sz="1400" b="1" spc="0" dirty="0">
                <a:solidFill>
                  <a:srgbClr val="FF6600"/>
                </a:solidFill>
              </a:rPr>
              <a:t>$33.5M to Education</a:t>
            </a:r>
          </a:p>
          <a:p>
            <a:pPr marL="44450" indent="0" algn="ctr">
              <a:spcBef>
                <a:spcPts val="528"/>
              </a:spcBef>
              <a:buNone/>
              <a:defRPr/>
            </a:pPr>
            <a:endParaRPr lang="en-US" sz="1800" b="1" spc="0" dirty="0">
              <a:solidFill>
                <a:srgbClr val="FF6600"/>
              </a:solidFill>
            </a:endParaRPr>
          </a:p>
        </p:txBody>
      </p:sp>
      <p:sp>
        <p:nvSpPr>
          <p:cNvPr id="3" name="Title 2"/>
          <p:cNvSpPr>
            <a:spLocks noGrp="1"/>
          </p:cNvSpPr>
          <p:nvPr>
            <p:ph type="title"/>
          </p:nvPr>
        </p:nvSpPr>
        <p:spPr>
          <a:xfrm>
            <a:off x="2895600" y="355600"/>
            <a:ext cx="7391400" cy="1054100"/>
          </a:xfrm>
        </p:spPr>
        <p:txBody>
          <a:bodyPr/>
          <a:lstStyle/>
          <a:p>
            <a:pPr>
              <a:defRPr/>
            </a:pPr>
            <a:r>
              <a:rPr lang="en-US" dirty="0" smtClean="0"/>
              <a:t>COAM revenues &amp; Returns </a:t>
            </a:r>
            <a:br>
              <a:rPr lang="en-US" dirty="0" smtClean="0"/>
            </a:br>
            <a:r>
              <a:rPr lang="en-US" dirty="0" smtClean="0"/>
              <a:t>to Education</a:t>
            </a:r>
            <a:endParaRPr lang="en-US" dirty="0"/>
          </a:p>
        </p:txBody>
      </p:sp>
      <p:pic>
        <p:nvPicPr>
          <p:cNvPr id="512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846514" y="2057400"/>
            <a:ext cx="2244725" cy="4224338"/>
          </a:xfrm>
          <a:prstGeom prst="rect">
            <a:avLst/>
          </a:prstGeom>
          <a:noFill/>
        </p:spPr>
        <p:txBody>
          <a:bodyPr>
            <a:spAutoFit/>
          </a:bodyPr>
          <a:lstStyle/>
          <a:p>
            <a:pPr marL="44450" algn="ctr">
              <a:lnSpc>
                <a:spcPct val="90000"/>
              </a:lnSpc>
              <a:spcBef>
                <a:spcPts val="528"/>
              </a:spcBef>
              <a:defRPr/>
            </a:pPr>
            <a:r>
              <a:rPr lang="en-US" sz="1400" b="1" u="sng" dirty="0">
                <a:latin typeface="+mj-lt"/>
              </a:rPr>
              <a:t>2017</a:t>
            </a:r>
          </a:p>
          <a:p>
            <a:pPr marL="44450" algn="ctr">
              <a:lnSpc>
                <a:spcPct val="90000"/>
              </a:lnSpc>
              <a:spcBef>
                <a:spcPts val="528"/>
              </a:spcBef>
              <a:defRPr/>
            </a:pPr>
            <a:endParaRPr lang="en-US" sz="1400" dirty="0">
              <a:latin typeface="+mj-lt"/>
            </a:endParaRP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n-lt"/>
              </a:rPr>
              <a:t>Over $2.2B In/   $1.5B Out</a:t>
            </a: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n-lt"/>
              </a:rPr>
              <a:t>$85.70/Class B COAM/Day</a:t>
            </a: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n-lt"/>
              </a:rPr>
              <a:t>GLC Revenues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n-lt"/>
              </a:rPr>
              <a:t>$9.5M Licensing/Decals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n-lt"/>
              </a:rPr>
              <a:t>$1.2M Fines/Fees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n-lt"/>
              </a:rPr>
              <a:t>$47.2M Central Acct System      @ 7%</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n-lt"/>
              </a:rPr>
              <a:t>$4.5M Auction and Admin</a:t>
            </a:r>
          </a:p>
          <a:p>
            <a:pPr marL="742950" lvl="1" indent="-285750">
              <a:lnSpc>
                <a:spcPct val="90000"/>
              </a:lnSpc>
              <a:spcBef>
                <a:spcPts val="528"/>
              </a:spcBef>
              <a:buClr>
                <a:schemeClr val="accent2"/>
              </a:buClr>
              <a:buSzPct val="90000"/>
              <a:buFont typeface="Wingdings" panose="05000000000000000000" pitchFamily="2" charset="2"/>
              <a:buChar char="§"/>
              <a:defRPr/>
            </a:pPr>
            <a:endParaRPr lang="en-US" sz="1400" dirty="0">
              <a:latin typeface="+mn-lt"/>
            </a:endParaRPr>
          </a:p>
          <a:p>
            <a:pPr algn="ctr">
              <a:lnSpc>
                <a:spcPct val="90000"/>
              </a:lnSpc>
              <a:spcBef>
                <a:spcPts val="528"/>
              </a:spcBef>
              <a:buClr>
                <a:schemeClr val="accent1"/>
              </a:buClr>
              <a:buSzPct val="120000"/>
              <a:defRPr/>
            </a:pPr>
            <a:r>
              <a:rPr lang="en-US" sz="1400" b="1" dirty="0">
                <a:solidFill>
                  <a:srgbClr val="FF6600"/>
                </a:solidFill>
                <a:latin typeface="+mn-lt"/>
              </a:rPr>
              <a:t>$47.5M to Education</a:t>
            </a:r>
          </a:p>
        </p:txBody>
      </p:sp>
      <p:sp>
        <p:nvSpPr>
          <p:cNvPr id="5" name="Rectangle 4"/>
          <p:cNvSpPr/>
          <p:nvPr/>
        </p:nvSpPr>
        <p:spPr>
          <a:xfrm>
            <a:off x="6051551" y="2057400"/>
            <a:ext cx="2295525" cy="4224338"/>
          </a:xfrm>
          <a:prstGeom prst="rect">
            <a:avLst/>
          </a:prstGeom>
        </p:spPr>
        <p:txBody>
          <a:bodyPr>
            <a:spAutoFit/>
          </a:bodyPr>
          <a:lstStyle/>
          <a:p>
            <a:pPr marL="44450" algn="ctr">
              <a:lnSpc>
                <a:spcPct val="90000"/>
              </a:lnSpc>
              <a:spcBef>
                <a:spcPts val="528"/>
              </a:spcBef>
              <a:defRPr/>
            </a:pPr>
            <a:r>
              <a:rPr lang="en-US" sz="1400" b="1" u="sng" dirty="0">
                <a:latin typeface="+mn-lt"/>
              </a:rPr>
              <a:t>2018</a:t>
            </a:r>
          </a:p>
          <a:p>
            <a:pPr marL="44450" algn="ctr">
              <a:lnSpc>
                <a:spcPct val="90000"/>
              </a:lnSpc>
              <a:spcBef>
                <a:spcPts val="528"/>
              </a:spcBef>
              <a:defRPr/>
            </a:pPr>
            <a:endParaRPr lang="en-US" sz="1400" dirty="0">
              <a:latin typeface="+mn-lt"/>
            </a:endParaRP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n-lt"/>
              </a:rPr>
              <a:t>Over $2.4B In/    $1.7B Out</a:t>
            </a: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n-lt"/>
              </a:rPr>
              <a:t>$90.16/Class B COAM/Day</a:t>
            </a: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n-lt"/>
              </a:rPr>
              <a:t>GLC Revenues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n-lt"/>
              </a:rPr>
              <a:t>$10.9M Licensing/Decals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n-lt"/>
              </a:rPr>
              <a:t>$3.9M Fines/Fees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n-lt"/>
              </a:rPr>
              <a:t>$58.8M Central Acct System       @ 8%</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n-lt"/>
              </a:rPr>
              <a:t>$900K Auction and Admin</a:t>
            </a:r>
          </a:p>
          <a:p>
            <a:pPr marL="742950" lvl="1" indent="-285750">
              <a:lnSpc>
                <a:spcPct val="90000"/>
              </a:lnSpc>
              <a:spcBef>
                <a:spcPts val="528"/>
              </a:spcBef>
              <a:buClr>
                <a:schemeClr val="accent2"/>
              </a:buClr>
              <a:buSzPct val="90000"/>
              <a:buFont typeface="Wingdings" panose="05000000000000000000" pitchFamily="2" charset="2"/>
              <a:buChar char="§"/>
              <a:defRPr/>
            </a:pPr>
            <a:endParaRPr lang="en-US" sz="1400" dirty="0">
              <a:latin typeface="+mn-lt"/>
            </a:endParaRPr>
          </a:p>
          <a:p>
            <a:pPr algn="ctr">
              <a:lnSpc>
                <a:spcPct val="90000"/>
              </a:lnSpc>
              <a:spcBef>
                <a:spcPts val="528"/>
              </a:spcBef>
              <a:buClr>
                <a:schemeClr val="accent1"/>
              </a:buClr>
              <a:buSzPct val="120000"/>
              <a:defRPr/>
            </a:pPr>
            <a:r>
              <a:rPr lang="en-US" sz="1400" b="1" dirty="0">
                <a:solidFill>
                  <a:srgbClr val="FF6600"/>
                </a:solidFill>
                <a:latin typeface="+mn-lt"/>
              </a:rPr>
              <a:t>$58.1M to Education</a:t>
            </a:r>
          </a:p>
        </p:txBody>
      </p:sp>
      <p:sp>
        <p:nvSpPr>
          <p:cNvPr id="7" name="Rectangle 6"/>
          <p:cNvSpPr/>
          <p:nvPr/>
        </p:nvSpPr>
        <p:spPr>
          <a:xfrm>
            <a:off x="3846513" y="1654175"/>
            <a:ext cx="74612" cy="49720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a:p>
        </p:txBody>
      </p:sp>
      <p:sp>
        <p:nvSpPr>
          <p:cNvPr id="9" name="Rectangle 8"/>
          <p:cNvSpPr/>
          <p:nvPr/>
        </p:nvSpPr>
        <p:spPr>
          <a:xfrm>
            <a:off x="6026151" y="1654175"/>
            <a:ext cx="68263" cy="49720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a:p>
        </p:txBody>
      </p:sp>
      <p:sp>
        <p:nvSpPr>
          <p:cNvPr id="10" name="Rectangle 9"/>
          <p:cNvSpPr/>
          <p:nvPr/>
        </p:nvSpPr>
        <p:spPr>
          <a:xfrm>
            <a:off x="8351838" y="1654175"/>
            <a:ext cx="82550" cy="49720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a:p>
        </p:txBody>
      </p:sp>
      <p:sp>
        <p:nvSpPr>
          <p:cNvPr id="11" name="Rectangle 10"/>
          <p:cNvSpPr/>
          <p:nvPr/>
        </p:nvSpPr>
        <p:spPr>
          <a:xfrm>
            <a:off x="8347075" y="2057400"/>
            <a:ext cx="2293938" cy="4224338"/>
          </a:xfrm>
          <a:prstGeom prst="rect">
            <a:avLst/>
          </a:prstGeom>
        </p:spPr>
        <p:txBody>
          <a:bodyPr>
            <a:spAutoFit/>
          </a:bodyPr>
          <a:lstStyle/>
          <a:p>
            <a:pPr marL="44450" algn="ctr">
              <a:lnSpc>
                <a:spcPct val="90000"/>
              </a:lnSpc>
              <a:spcBef>
                <a:spcPts val="528"/>
              </a:spcBef>
              <a:defRPr/>
            </a:pPr>
            <a:r>
              <a:rPr lang="en-US" sz="1400" b="1" u="sng" dirty="0">
                <a:latin typeface="+mj-lt"/>
              </a:rPr>
              <a:t>2019</a:t>
            </a:r>
          </a:p>
          <a:p>
            <a:pPr marL="44450" algn="ctr">
              <a:lnSpc>
                <a:spcPct val="90000"/>
              </a:lnSpc>
              <a:spcBef>
                <a:spcPts val="528"/>
              </a:spcBef>
              <a:defRPr/>
            </a:pPr>
            <a:endParaRPr lang="en-US" sz="1400" dirty="0">
              <a:latin typeface="+mj-lt"/>
            </a:endParaRP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j-lt"/>
              </a:rPr>
              <a:t>Over $2.6B In/    $1.8B Out</a:t>
            </a: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j-lt"/>
              </a:rPr>
              <a:t>$95.98/Class B COAM/Day</a:t>
            </a:r>
          </a:p>
          <a:p>
            <a:pPr marL="342900" indent="-342900">
              <a:lnSpc>
                <a:spcPct val="90000"/>
              </a:lnSpc>
              <a:spcBef>
                <a:spcPts val="528"/>
              </a:spcBef>
              <a:buClr>
                <a:schemeClr val="accent1"/>
              </a:buClr>
              <a:buSzPct val="120000"/>
              <a:buFont typeface="Wingdings" panose="05000000000000000000" pitchFamily="2" charset="2"/>
              <a:buChar char="§"/>
              <a:defRPr/>
            </a:pPr>
            <a:r>
              <a:rPr lang="en-US" sz="1400" dirty="0">
                <a:latin typeface="+mj-lt"/>
              </a:rPr>
              <a:t>GLC Revenues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j-lt"/>
              </a:rPr>
              <a:t>$9.3M Licensing/Decals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j-lt"/>
              </a:rPr>
              <a:t>$3.5M Fines/Fees</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j-lt"/>
              </a:rPr>
              <a:t>$70.6M Central Acct System       @ 9%</a:t>
            </a:r>
          </a:p>
          <a:p>
            <a:pPr marL="742950" lvl="1" indent="-285750">
              <a:lnSpc>
                <a:spcPct val="90000"/>
              </a:lnSpc>
              <a:spcBef>
                <a:spcPts val="528"/>
              </a:spcBef>
              <a:buClr>
                <a:schemeClr val="accent2"/>
              </a:buClr>
              <a:buSzPct val="90000"/>
              <a:buFont typeface="Wingdings" panose="05000000000000000000" pitchFamily="2" charset="2"/>
              <a:buChar char="§"/>
              <a:defRPr/>
            </a:pPr>
            <a:r>
              <a:rPr lang="en-US" sz="1400" dirty="0">
                <a:latin typeface="+mj-lt"/>
              </a:rPr>
              <a:t>$73K Reprints and Admin</a:t>
            </a:r>
          </a:p>
          <a:p>
            <a:pPr marL="742950" lvl="1" indent="-285750">
              <a:lnSpc>
                <a:spcPct val="90000"/>
              </a:lnSpc>
              <a:spcBef>
                <a:spcPts val="528"/>
              </a:spcBef>
              <a:buClr>
                <a:schemeClr val="accent2"/>
              </a:buClr>
              <a:buSzPct val="90000"/>
              <a:buFont typeface="Wingdings" panose="05000000000000000000" pitchFamily="2" charset="2"/>
              <a:buChar char="§"/>
              <a:defRPr/>
            </a:pPr>
            <a:endParaRPr lang="en-US" sz="1400" dirty="0"/>
          </a:p>
          <a:p>
            <a:pPr algn="ctr">
              <a:lnSpc>
                <a:spcPct val="90000"/>
              </a:lnSpc>
              <a:spcBef>
                <a:spcPts val="528"/>
              </a:spcBef>
              <a:buClr>
                <a:schemeClr val="accent1"/>
              </a:buClr>
              <a:buSzPct val="120000"/>
              <a:defRPr/>
            </a:pPr>
            <a:r>
              <a:rPr lang="en-US" sz="1400" b="1" dirty="0">
                <a:solidFill>
                  <a:srgbClr val="FF6600"/>
                </a:solidFill>
                <a:latin typeface="+mn-lt"/>
              </a:rPr>
              <a:t>$66M to Education</a:t>
            </a:r>
          </a:p>
        </p:txBody>
      </p:sp>
    </p:spTree>
    <p:extLst>
      <p:ext uri="{BB962C8B-B14F-4D97-AF65-F5344CB8AC3E}">
        <p14:creationId xmlns:p14="http://schemas.microsoft.com/office/powerpoint/2010/main" val="38360412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95600" y="381000"/>
            <a:ext cx="7391400" cy="1054100"/>
          </a:xfrm>
        </p:spPr>
        <p:txBody>
          <a:bodyPr/>
          <a:lstStyle/>
          <a:p>
            <a:pPr>
              <a:defRPr/>
            </a:pPr>
            <a:r>
              <a:rPr lang="en-US" dirty="0" smtClean="0"/>
              <a:t>Compliance Inspector districts</a:t>
            </a:r>
            <a:endParaRPr lang="en-US" dirty="0"/>
          </a:p>
        </p:txBody>
      </p:sp>
      <p:pic>
        <p:nvPicPr>
          <p:cNvPr id="399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4353" b="2942"/>
          <a:stretch/>
        </p:blipFill>
        <p:spPr bwMode="auto">
          <a:xfrm>
            <a:off x="3886200" y="1600200"/>
            <a:ext cx="4419600" cy="5116602"/>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020762"/>
          </a:xfrm>
        </p:spPr>
        <p:txBody>
          <a:bodyPr/>
          <a:lstStyle/>
          <a:p>
            <a:pPr>
              <a:defRPr/>
            </a:pPr>
            <a:r>
              <a:rPr lang="en-US" b="1" dirty="0" smtClean="0">
                <a:ea typeface="ＭＳ Ｐゴシック" charset="0"/>
                <a:cs typeface="Times New Roman" pitchFamily="18" charset="0"/>
              </a:rPr>
              <a:t>Frequent Violations</a:t>
            </a:r>
            <a:endParaRPr lang="en-US" b="1" dirty="0">
              <a:ea typeface="ＭＳ Ｐゴシック" charset="0"/>
              <a:cs typeface="Times New Roman" pitchFamily="18" charset="0"/>
            </a:endParaRPr>
          </a:p>
        </p:txBody>
      </p:sp>
      <p:sp>
        <p:nvSpPr>
          <p:cNvPr id="3" name="Content Placeholder 2"/>
          <p:cNvSpPr>
            <a:spLocks noGrp="1"/>
          </p:cNvSpPr>
          <p:nvPr>
            <p:ph idx="1"/>
          </p:nvPr>
        </p:nvSpPr>
        <p:spPr>
          <a:xfrm>
            <a:off x="1752600" y="1752600"/>
            <a:ext cx="8686800" cy="4876800"/>
          </a:xfrm>
        </p:spPr>
        <p:txBody>
          <a:bodyPr numCol="2">
            <a:normAutofit fontScale="47500" lnSpcReduction="20000"/>
          </a:bodyPr>
          <a:lstStyle/>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Cash Payouts</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Inducements</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50% Rule</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Violation of the 50-50 Split</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“Straw” Owners</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Illegal prize redemption</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Not  keeping business records</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Hand Counts</a:t>
            </a:r>
          </a:p>
          <a:p>
            <a:pPr lvl="1">
              <a:lnSpc>
                <a:spcPct val="120000"/>
              </a:lnSpc>
              <a:spcBef>
                <a:spcPts val="600"/>
              </a:spcBef>
              <a:spcAft>
                <a:spcPts val="600"/>
              </a:spcAft>
              <a:buFont typeface="Arial" panose="020B0604020202020204" pitchFamily="34" charset="0"/>
              <a:buChar char="•"/>
              <a:defRPr/>
            </a:pPr>
            <a:endParaRPr lang="en-US" sz="4200" spc="0" dirty="0">
              <a:solidFill>
                <a:schemeClr val="tx1"/>
              </a:solidFill>
              <a:ea typeface="ＭＳ Ｐゴシック" charset="0"/>
              <a:cs typeface="Times New Roman" pitchFamily="18" charset="0"/>
            </a:endParaRPr>
          </a:p>
          <a:p>
            <a:pPr lvl="1">
              <a:lnSpc>
                <a:spcPct val="120000"/>
              </a:lnSpc>
              <a:spcBef>
                <a:spcPts val="600"/>
              </a:spcBef>
              <a:spcAft>
                <a:spcPts val="600"/>
              </a:spcAft>
              <a:buFont typeface="Arial" panose="020B0604020202020204" pitchFamily="34" charset="0"/>
              <a:buChar char="•"/>
              <a:defRPr/>
            </a:pPr>
            <a:endParaRPr lang="en-US" sz="4200" spc="0" dirty="0">
              <a:solidFill>
                <a:schemeClr val="tx1"/>
              </a:solidFill>
              <a:ea typeface="ＭＳ Ｐゴシック" charset="0"/>
              <a:cs typeface="Times New Roman" pitchFamily="18" charset="0"/>
            </a:endParaRP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Not Reporting Sales</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Manipulating meters or game</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Failure to notify of  owner/master change</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No written agreement</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Unlicensed location</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Machines without decals</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Illegal games</a:t>
            </a:r>
          </a:p>
          <a:p>
            <a:pPr lvl="1">
              <a:lnSpc>
                <a:spcPct val="120000"/>
              </a:lnSpc>
              <a:spcBef>
                <a:spcPts val="600"/>
              </a:spcBef>
              <a:spcAft>
                <a:spcPts val="600"/>
              </a:spcAft>
              <a:buFont typeface="Arial" panose="020B0604020202020204" pitchFamily="34" charset="0"/>
              <a:buChar char="•"/>
              <a:defRPr/>
            </a:pPr>
            <a:r>
              <a:rPr lang="en-US" sz="4200" spc="0" dirty="0">
                <a:solidFill>
                  <a:schemeClr val="tx1"/>
                </a:solidFill>
                <a:ea typeface="ＭＳ Ｐゴシック" charset="0"/>
                <a:cs typeface="Times New Roman" pitchFamily="18" charset="0"/>
              </a:rPr>
              <a:t>No play responsibly and tip-line signage</a:t>
            </a:r>
          </a:p>
          <a:p>
            <a:pPr lvl="1">
              <a:buFont typeface="Arial"/>
              <a:buChar char="•"/>
              <a:defRPr/>
            </a:pPr>
            <a:endParaRPr lang="en-US" sz="2800" spc="0" dirty="0">
              <a:latin typeface="Arial Rounded MT Bold" panose="020F0704030504030204" pitchFamily="34" charset="0"/>
              <a:ea typeface="ＭＳ Ｐゴシック" charset="0"/>
              <a:cs typeface="Times New Roman" pitchFamily="18" charset="0"/>
            </a:endParaRPr>
          </a:p>
        </p:txBody>
      </p:sp>
      <p:pic>
        <p:nvPicPr>
          <p:cNvPr id="409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2103438"/>
            <a:ext cx="8686800" cy="4525962"/>
          </a:xfrm>
        </p:spPr>
        <p:txBody>
          <a:bodyPr>
            <a:normAutofit fontScale="32500" lnSpcReduction="20000"/>
          </a:bodyPr>
          <a:lstStyle/>
          <a:p>
            <a:pPr marL="0" indent="0" eaLnBrk="1" fontAlgn="auto" hangingPunct="1">
              <a:spcAft>
                <a:spcPts val="0"/>
              </a:spcAft>
              <a:buNone/>
              <a:tabLst>
                <a:tab pos="3716338" algn="l"/>
              </a:tabLst>
              <a:defRPr/>
            </a:pPr>
            <a:r>
              <a:rPr lang="en-US" sz="5000" b="1" dirty="0">
                <a:solidFill>
                  <a:schemeClr val="tx1"/>
                </a:solidFill>
                <a:ea typeface="+mn-ea"/>
                <a:cs typeface="+mn-cs"/>
              </a:rPr>
              <a:t>Infraction	Fine		        Other Penalties</a:t>
            </a:r>
          </a:p>
          <a:p>
            <a:pPr marL="0" indent="0" eaLnBrk="1" fontAlgn="auto" hangingPunct="1">
              <a:spcAft>
                <a:spcPts val="0"/>
              </a:spcAft>
              <a:buNone/>
              <a:tabLst>
                <a:tab pos="3716338" algn="l"/>
              </a:tabLst>
              <a:defRPr/>
            </a:pPr>
            <a:endParaRPr lang="en-US" sz="2500" b="1" dirty="0">
              <a:solidFill>
                <a:schemeClr val="tx1"/>
              </a:solidFill>
              <a:ea typeface="+mn-ea"/>
              <a:cs typeface="+mn-cs"/>
            </a:endParaRPr>
          </a:p>
          <a:p>
            <a:pPr marL="0" indent="0" eaLnBrk="1" fontAlgn="auto" hangingPunct="1">
              <a:spcAft>
                <a:spcPts val="0"/>
              </a:spcAft>
              <a:buNone/>
              <a:tabLst>
                <a:tab pos="3716338" algn="l"/>
              </a:tabLst>
              <a:defRPr/>
            </a:pPr>
            <a:r>
              <a:rPr lang="en-US" sz="5000" dirty="0">
                <a:solidFill>
                  <a:schemeClr val="tx1"/>
                </a:solidFill>
                <a:ea typeface="+mn-ea"/>
                <a:cs typeface="+mn-cs"/>
              </a:rPr>
              <a:t>No License	Up to $25,000	        Loss of all licenses</a:t>
            </a:r>
          </a:p>
          <a:p>
            <a:pPr marL="0" indent="0" eaLnBrk="1" fontAlgn="auto" hangingPunct="1">
              <a:spcAft>
                <a:spcPts val="0"/>
              </a:spcAft>
              <a:buNone/>
              <a:tabLst>
                <a:tab pos="3716338" algn="l"/>
              </a:tabLst>
              <a:defRPr/>
            </a:pPr>
            <a:endParaRPr lang="en-US" sz="2500" dirty="0">
              <a:solidFill>
                <a:schemeClr val="tx1"/>
              </a:solidFill>
              <a:ea typeface="+mn-ea"/>
              <a:cs typeface="+mn-cs"/>
            </a:endParaRPr>
          </a:p>
          <a:p>
            <a:pPr marL="0" indent="0" eaLnBrk="1" fontAlgn="auto" hangingPunct="1">
              <a:spcAft>
                <a:spcPts val="0"/>
              </a:spcAft>
              <a:buNone/>
              <a:tabLst>
                <a:tab pos="3716338" algn="l"/>
              </a:tabLst>
              <a:defRPr/>
            </a:pPr>
            <a:r>
              <a:rPr lang="en-US" sz="5000" dirty="0">
                <a:solidFill>
                  <a:schemeClr val="tx1"/>
                </a:solidFill>
                <a:ea typeface="+mn-ea"/>
                <a:cs typeface="+mn-cs"/>
              </a:rPr>
              <a:t>False Entry on Report/Application  	Up to $25,000	        Felony</a:t>
            </a:r>
          </a:p>
          <a:p>
            <a:pPr marL="0" indent="0" eaLnBrk="1" fontAlgn="auto" hangingPunct="1">
              <a:spcAft>
                <a:spcPts val="0"/>
              </a:spcAft>
              <a:buNone/>
              <a:tabLst>
                <a:tab pos="3716338" algn="l"/>
              </a:tabLst>
              <a:defRPr/>
            </a:pPr>
            <a:endParaRPr lang="en-US" sz="2500" dirty="0">
              <a:solidFill>
                <a:schemeClr val="tx1"/>
              </a:solidFill>
              <a:ea typeface="+mn-ea"/>
              <a:cs typeface="+mn-cs"/>
            </a:endParaRPr>
          </a:p>
          <a:p>
            <a:pPr marL="0" indent="0" eaLnBrk="1" fontAlgn="auto" hangingPunct="1">
              <a:spcAft>
                <a:spcPts val="0"/>
              </a:spcAft>
              <a:buNone/>
              <a:tabLst>
                <a:tab pos="3716338" algn="l"/>
                <a:tab pos="6061075" algn="l"/>
              </a:tabLst>
              <a:defRPr/>
            </a:pPr>
            <a:r>
              <a:rPr lang="en-US" sz="5000" dirty="0">
                <a:solidFill>
                  <a:schemeClr val="tx1"/>
                </a:solidFill>
                <a:ea typeface="+mn-ea"/>
                <a:cs typeface="+mn-cs"/>
              </a:rPr>
              <a:t>Cash Payout	Up to $25,000	Felony</a:t>
            </a:r>
          </a:p>
          <a:p>
            <a:pPr marL="0" indent="0" eaLnBrk="1" fontAlgn="auto" hangingPunct="1">
              <a:spcAft>
                <a:spcPts val="0"/>
              </a:spcAft>
              <a:buNone/>
              <a:tabLst>
                <a:tab pos="3716338" algn="l"/>
                <a:tab pos="6061075" algn="l"/>
              </a:tabLst>
              <a:defRPr/>
            </a:pPr>
            <a:endParaRPr lang="en-US" sz="2500" dirty="0">
              <a:solidFill>
                <a:schemeClr val="tx1"/>
              </a:solidFill>
              <a:ea typeface="+mn-ea"/>
              <a:cs typeface="+mn-cs"/>
            </a:endParaRPr>
          </a:p>
          <a:p>
            <a:pPr marL="0" indent="0" eaLnBrk="1" fontAlgn="auto" hangingPunct="1">
              <a:spcAft>
                <a:spcPts val="0"/>
              </a:spcAft>
              <a:buNone/>
              <a:tabLst>
                <a:tab pos="3716338" algn="l"/>
                <a:tab pos="6061075" algn="l"/>
              </a:tabLst>
              <a:defRPr/>
            </a:pPr>
            <a:r>
              <a:rPr lang="en-US" sz="5000" dirty="0">
                <a:solidFill>
                  <a:schemeClr val="tx1"/>
                </a:solidFill>
                <a:ea typeface="+mn-ea"/>
                <a:cs typeface="+mn-cs"/>
              </a:rPr>
              <a:t>Inducements/Enticements	Up to $50,000	Loss of all licenses</a:t>
            </a:r>
          </a:p>
          <a:p>
            <a:pPr marL="0" indent="0" eaLnBrk="1" fontAlgn="auto" hangingPunct="1">
              <a:spcAft>
                <a:spcPts val="0"/>
              </a:spcAft>
              <a:buNone/>
              <a:tabLst>
                <a:tab pos="3716338" algn="l"/>
                <a:tab pos="6061075" algn="l"/>
              </a:tabLst>
              <a:defRPr/>
            </a:pPr>
            <a:endParaRPr lang="en-US" sz="2500" dirty="0">
              <a:solidFill>
                <a:schemeClr val="tx1"/>
              </a:solidFill>
              <a:ea typeface="+mn-ea"/>
              <a:cs typeface="+mn-cs"/>
            </a:endParaRPr>
          </a:p>
          <a:p>
            <a:pPr marL="0" indent="0" eaLnBrk="1" fontAlgn="auto" hangingPunct="1">
              <a:spcAft>
                <a:spcPts val="0"/>
              </a:spcAft>
              <a:buNone/>
              <a:tabLst>
                <a:tab pos="3716338" algn="l"/>
                <a:tab pos="6061075" algn="l"/>
              </a:tabLst>
              <a:defRPr/>
            </a:pPr>
            <a:r>
              <a:rPr lang="en-US" sz="5000" dirty="0">
                <a:solidFill>
                  <a:schemeClr val="tx1"/>
                </a:solidFill>
                <a:ea typeface="+mn-ea"/>
                <a:cs typeface="+mn-cs"/>
              </a:rPr>
              <a:t>No Written Contract	Up to $50,000	Loss of all licenses</a:t>
            </a:r>
          </a:p>
          <a:p>
            <a:pPr marL="0" indent="0" eaLnBrk="1" fontAlgn="auto" hangingPunct="1">
              <a:spcAft>
                <a:spcPts val="0"/>
              </a:spcAft>
              <a:buNone/>
              <a:tabLst>
                <a:tab pos="3716338" algn="l"/>
                <a:tab pos="6061075" algn="l"/>
              </a:tabLst>
              <a:defRPr/>
            </a:pPr>
            <a:endParaRPr lang="en-US" sz="2500" dirty="0">
              <a:solidFill>
                <a:schemeClr val="tx1"/>
              </a:solidFill>
              <a:ea typeface="+mn-ea"/>
              <a:cs typeface="+mn-cs"/>
            </a:endParaRPr>
          </a:p>
          <a:p>
            <a:pPr marL="0" indent="0" eaLnBrk="1" fontAlgn="auto" hangingPunct="1">
              <a:spcAft>
                <a:spcPts val="0"/>
              </a:spcAft>
              <a:buNone/>
              <a:tabLst>
                <a:tab pos="3716338" algn="l"/>
                <a:tab pos="6061075" algn="l"/>
              </a:tabLst>
              <a:defRPr/>
            </a:pPr>
            <a:r>
              <a:rPr lang="en-US" sz="5000" dirty="0">
                <a:solidFill>
                  <a:schemeClr val="tx1"/>
                </a:solidFill>
                <a:ea typeface="+mn-ea"/>
                <a:cs typeface="+mn-cs"/>
              </a:rPr>
              <a:t>50 Percent Rule	Up to $50,000	Loss of all licenses</a:t>
            </a:r>
          </a:p>
          <a:p>
            <a:pPr marL="0" indent="0" eaLnBrk="1" fontAlgn="auto" hangingPunct="1">
              <a:spcAft>
                <a:spcPts val="0"/>
              </a:spcAft>
              <a:buNone/>
              <a:tabLst>
                <a:tab pos="3716338" algn="l"/>
                <a:tab pos="6061075" algn="l"/>
              </a:tabLst>
              <a:defRPr/>
            </a:pPr>
            <a:endParaRPr lang="en-US" sz="2500" dirty="0">
              <a:solidFill>
                <a:schemeClr val="tx1"/>
              </a:solidFill>
              <a:ea typeface="+mn-ea"/>
              <a:cs typeface="+mn-cs"/>
            </a:endParaRPr>
          </a:p>
          <a:p>
            <a:pPr marL="0" indent="0" eaLnBrk="1" fontAlgn="auto" hangingPunct="1">
              <a:spcAft>
                <a:spcPts val="0"/>
              </a:spcAft>
              <a:buNone/>
              <a:tabLst>
                <a:tab pos="3716338" algn="l"/>
                <a:tab pos="6061075" algn="l"/>
              </a:tabLst>
              <a:defRPr/>
            </a:pPr>
            <a:r>
              <a:rPr lang="en-US" sz="5000" dirty="0">
                <a:solidFill>
                  <a:schemeClr val="tx1"/>
                </a:solidFill>
                <a:ea typeface="+mn-ea"/>
                <a:cs typeface="+mn-cs"/>
              </a:rPr>
              <a:t>No Immediate Family Interest	No Less $50,000	Loss of all licenses</a:t>
            </a:r>
          </a:p>
          <a:p>
            <a:pPr marL="0" indent="0" eaLnBrk="1" fontAlgn="auto" hangingPunct="1">
              <a:spcAft>
                <a:spcPts val="0"/>
              </a:spcAft>
              <a:buNone/>
              <a:tabLst>
                <a:tab pos="3716338" algn="l"/>
                <a:tab pos="6061075" algn="l"/>
              </a:tabLst>
              <a:defRPr/>
            </a:pPr>
            <a:endParaRPr lang="en-US" sz="2500" dirty="0">
              <a:solidFill>
                <a:schemeClr val="tx1"/>
              </a:solidFill>
              <a:ea typeface="+mn-ea"/>
              <a:cs typeface="+mn-cs"/>
            </a:endParaRPr>
          </a:p>
          <a:p>
            <a:pPr marL="0" indent="0" eaLnBrk="1" fontAlgn="auto" hangingPunct="1">
              <a:spcAft>
                <a:spcPts val="0"/>
              </a:spcAft>
              <a:buNone/>
              <a:tabLst>
                <a:tab pos="3716338" algn="l"/>
                <a:tab pos="6061075" algn="l"/>
              </a:tabLst>
              <a:defRPr/>
            </a:pPr>
            <a:r>
              <a:rPr lang="en-US" sz="5000" dirty="0">
                <a:solidFill>
                  <a:schemeClr val="tx1"/>
                </a:solidFill>
                <a:ea typeface="+mn-ea"/>
                <a:cs typeface="+mn-cs"/>
              </a:rPr>
              <a:t>Failure to Report Monthly	$500 to $1,000	Loss of license</a:t>
            </a:r>
            <a:r>
              <a:rPr lang="en-US" dirty="0" smtClean="0">
                <a:ea typeface="+mn-ea"/>
                <a:cs typeface="+mn-cs"/>
              </a:rPr>
              <a:t>	</a:t>
            </a:r>
            <a:endParaRPr lang="en-US" dirty="0">
              <a:ea typeface="+mn-ea"/>
              <a:cs typeface="+mn-cs"/>
            </a:endParaRPr>
          </a:p>
        </p:txBody>
      </p:sp>
      <p:sp>
        <p:nvSpPr>
          <p:cNvPr id="2" name="Title 1"/>
          <p:cNvSpPr>
            <a:spLocks noGrp="1"/>
          </p:cNvSpPr>
          <p:nvPr>
            <p:ph type="title"/>
          </p:nvPr>
        </p:nvSpPr>
        <p:spPr/>
        <p:txBody>
          <a:bodyPr/>
          <a:lstStyle/>
          <a:p>
            <a:pPr eaLnBrk="1" fontAlgn="auto" hangingPunct="1">
              <a:spcAft>
                <a:spcPts val="0"/>
              </a:spcAft>
              <a:defRPr/>
            </a:pPr>
            <a:r>
              <a:rPr lang="en-US" b="1" dirty="0" smtClean="0">
                <a:ea typeface="+mj-ea"/>
                <a:cs typeface="+mj-cs"/>
              </a:rPr>
              <a:t>    Infractions and Penalties</a:t>
            </a:r>
            <a:endParaRPr lang="en-US" b="1" dirty="0">
              <a:ea typeface="+mj-ea"/>
              <a:cs typeface="+mj-cs"/>
            </a:endParaRPr>
          </a:p>
        </p:txBody>
      </p:sp>
      <p:pic>
        <p:nvPicPr>
          <p:cNvPr id="419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Box 3"/>
          <p:cNvSpPr txBox="1">
            <a:spLocks noChangeArrowheads="1"/>
          </p:cNvSpPr>
          <p:nvPr/>
        </p:nvSpPr>
        <p:spPr bwMode="auto">
          <a:xfrm>
            <a:off x="3352801" y="5791200"/>
            <a:ext cx="6494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en-US" dirty="0" smtClean="0">
                <a:latin typeface="+mn-lt"/>
              </a:rPr>
              <a:t>In-house hearing officer has levied over $2-3 million fines a year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1981201"/>
            <a:ext cx="7620000" cy="4449763"/>
          </a:xfrm>
        </p:spPr>
        <p:txBody>
          <a:bodyPr/>
          <a:lstStyle/>
          <a:p>
            <a:pPr marL="45720" indent="0" eaLnBrk="1" fontAlgn="auto" hangingPunct="1">
              <a:spcAft>
                <a:spcPts val="0"/>
              </a:spcAft>
              <a:buClrTx/>
              <a:buNone/>
              <a:defRPr/>
            </a:pPr>
            <a:r>
              <a:rPr lang="en-US" sz="2800" dirty="0">
                <a:solidFill>
                  <a:schemeClr val="tx1"/>
                </a:solidFill>
                <a:ea typeface="+mn-ea"/>
                <a:cs typeface="+mn-cs"/>
              </a:rPr>
              <a:t>Go to </a:t>
            </a:r>
            <a:r>
              <a:rPr lang="en-US" sz="2800" dirty="0">
                <a:solidFill>
                  <a:schemeClr val="tx1"/>
                </a:solidFill>
                <a:ea typeface="+mn-ea"/>
                <a:cs typeface="+mn-cs"/>
                <a:hlinkClick r:id="rId2"/>
              </a:rPr>
              <a:t>https://www.gacoam.com</a:t>
            </a:r>
            <a:r>
              <a:rPr lang="en-US" sz="2800" dirty="0">
                <a:solidFill>
                  <a:schemeClr val="tx1"/>
                </a:solidFill>
                <a:ea typeface="+mn-ea"/>
                <a:cs typeface="+mn-cs"/>
              </a:rPr>
              <a:t>  </a:t>
            </a:r>
          </a:p>
          <a:p>
            <a:pPr marL="548640" lvl="1" indent="-182880" eaLnBrk="1" fontAlgn="auto" hangingPunct="1">
              <a:spcAft>
                <a:spcPts val="0"/>
              </a:spcAft>
              <a:buClrTx/>
              <a:buFont typeface="Arial" panose="020B0604020202020204" pitchFamily="34" charset="0"/>
              <a:buChar char="•"/>
              <a:defRPr/>
            </a:pPr>
            <a:r>
              <a:rPr lang="en-US" sz="2800" dirty="0">
                <a:solidFill>
                  <a:schemeClr val="tx1"/>
                </a:solidFill>
                <a:ea typeface="+mn-ea"/>
                <a:cs typeface="+mn-cs"/>
              </a:rPr>
              <a:t>Laws, Rules, and Regulations</a:t>
            </a:r>
          </a:p>
          <a:p>
            <a:pPr marL="548640" lvl="1" indent="-182880" eaLnBrk="1" fontAlgn="auto" hangingPunct="1">
              <a:spcAft>
                <a:spcPts val="0"/>
              </a:spcAft>
              <a:buClrTx/>
              <a:buFont typeface="Arial" panose="020B0604020202020204" pitchFamily="34" charset="0"/>
              <a:buChar char="•"/>
              <a:defRPr/>
            </a:pPr>
            <a:r>
              <a:rPr lang="en-US" sz="2800" dirty="0">
                <a:solidFill>
                  <a:schemeClr val="tx1"/>
                </a:solidFill>
                <a:ea typeface="+mn-ea"/>
                <a:cs typeface="+mn-cs"/>
              </a:rPr>
              <a:t>COAM Forms</a:t>
            </a:r>
          </a:p>
          <a:p>
            <a:pPr marL="548640" lvl="1" indent="-182880" eaLnBrk="1" fontAlgn="auto" hangingPunct="1">
              <a:spcAft>
                <a:spcPts val="0"/>
              </a:spcAft>
              <a:buClrTx/>
              <a:buFont typeface="Arial" panose="020B0604020202020204" pitchFamily="34" charset="0"/>
              <a:buChar char="•"/>
              <a:defRPr/>
            </a:pPr>
            <a:r>
              <a:rPr lang="en-US" sz="2800" dirty="0">
                <a:solidFill>
                  <a:schemeClr val="tx1"/>
                </a:solidFill>
                <a:ea typeface="+mn-ea"/>
                <a:cs typeface="+mn-cs"/>
              </a:rPr>
              <a:t>COAM Communications</a:t>
            </a:r>
          </a:p>
          <a:p>
            <a:pPr marL="548640" lvl="1" indent="-182880" eaLnBrk="1" fontAlgn="auto" hangingPunct="1">
              <a:spcAft>
                <a:spcPts val="0"/>
              </a:spcAft>
              <a:buClrTx/>
              <a:buFont typeface="Arial" panose="020B0604020202020204" pitchFamily="34" charset="0"/>
              <a:buChar char="•"/>
              <a:defRPr/>
            </a:pPr>
            <a:r>
              <a:rPr lang="en-US" sz="2800" dirty="0">
                <a:solidFill>
                  <a:schemeClr val="tx1"/>
                </a:solidFill>
                <a:ea typeface="+mn-ea"/>
                <a:cs typeface="+mn-cs"/>
              </a:rPr>
              <a:t>COAM Video</a:t>
            </a:r>
          </a:p>
          <a:p>
            <a:pPr lvl="2">
              <a:defRPr/>
            </a:pPr>
            <a:r>
              <a:rPr lang="en-US" sz="1500" dirty="0"/>
              <a:t>English:  </a:t>
            </a:r>
            <a:r>
              <a:rPr lang="en-US" sz="1500" u="sng" dirty="0">
                <a:hlinkClick r:id="rId3"/>
              </a:rPr>
              <a:t>https://www.youtube.com/watch?v=HNU9y_VyqB8</a:t>
            </a:r>
            <a:endParaRPr lang="en-US" sz="1500" dirty="0"/>
          </a:p>
          <a:p>
            <a:pPr lvl="2">
              <a:defRPr/>
            </a:pPr>
            <a:r>
              <a:rPr lang="en-US" sz="1500" dirty="0"/>
              <a:t>Hindi:  </a:t>
            </a:r>
            <a:r>
              <a:rPr lang="en-US" sz="1500" u="sng" dirty="0">
                <a:hlinkClick r:id="rId4"/>
              </a:rPr>
              <a:t>https://www.youtube.com/watch?v=LQTTJ1DcUFM</a:t>
            </a:r>
            <a:endParaRPr lang="en-US" sz="1500" dirty="0"/>
          </a:p>
          <a:p>
            <a:pPr lvl="2">
              <a:defRPr/>
            </a:pPr>
            <a:r>
              <a:rPr lang="en-US" sz="1500" dirty="0"/>
              <a:t>Spanish:  </a:t>
            </a:r>
            <a:r>
              <a:rPr lang="en-US" sz="1500" u="sng" dirty="0">
                <a:hlinkClick r:id="rId5"/>
              </a:rPr>
              <a:t>https://www.youtube.com/watch?v=E_cOo1RAagU</a:t>
            </a:r>
            <a:r>
              <a:rPr lang="en-US" sz="1500" dirty="0"/>
              <a:t>  </a:t>
            </a:r>
          </a:p>
          <a:p>
            <a:pPr marL="548640" lvl="1" indent="-182880" algn="just" eaLnBrk="1" fontAlgn="auto" hangingPunct="1">
              <a:spcAft>
                <a:spcPts val="0"/>
              </a:spcAft>
              <a:buClrTx/>
              <a:buFont typeface="Arial" panose="020B0604020202020204" pitchFamily="34" charset="0"/>
              <a:buChar char="•"/>
              <a:defRPr/>
            </a:pPr>
            <a:endParaRPr lang="en-US" sz="2800" dirty="0">
              <a:solidFill>
                <a:schemeClr val="tx1"/>
              </a:solidFill>
              <a:ea typeface="+mn-ea"/>
              <a:cs typeface="+mn-cs"/>
            </a:endParaRPr>
          </a:p>
          <a:p>
            <a:pPr marL="0" indent="0" algn="just" eaLnBrk="1" fontAlgn="auto" hangingPunct="1">
              <a:spcAft>
                <a:spcPts val="0"/>
              </a:spcAft>
              <a:buClrTx/>
              <a:buNone/>
              <a:defRPr/>
            </a:pPr>
            <a:endParaRPr lang="en-US" sz="1600" dirty="0">
              <a:solidFill>
                <a:schemeClr val="tx1"/>
              </a:solidFill>
              <a:ea typeface="+mn-ea"/>
              <a:cs typeface="+mn-cs"/>
            </a:endParaRPr>
          </a:p>
          <a:p>
            <a:pPr marL="548640" lvl="1" indent="-182880" algn="just" eaLnBrk="1" fontAlgn="auto" hangingPunct="1">
              <a:spcAft>
                <a:spcPts val="0"/>
              </a:spcAft>
              <a:buClrTx/>
              <a:buFont typeface="Arial" panose="020B0604020202020204" pitchFamily="34" charset="0"/>
              <a:buChar char="•"/>
              <a:defRPr/>
            </a:pPr>
            <a:endParaRPr lang="en-US" sz="1400" dirty="0">
              <a:solidFill>
                <a:schemeClr val="tx1"/>
              </a:solidFill>
              <a:ea typeface="+mn-ea"/>
              <a:cs typeface="+mn-cs"/>
            </a:endParaRPr>
          </a:p>
          <a:p>
            <a:pPr marL="274320" algn="just" eaLnBrk="1" fontAlgn="auto" hangingPunct="1">
              <a:spcAft>
                <a:spcPts val="0"/>
              </a:spcAft>
              <a:buClrTx/>
              <a:buFont typeface="Arial" panose="020B0604020202020204" pitchFamily="34" charset="0"/>
              <a:buChar char="•"/>
              <a:defRPr/>
            </a:pPr>
            <a:endParaRPr lang="en-US" sz="1600" dirty="0">
              <a:solidFill>
                <a:schemeClr val="tx1"/>
              </a:solidFill>
              <a:ea typeface="+mn-ea"/>
              <a:cs typeface="+mn-cs"/>
            </a:endParaRPr>
          </a:p>
          <a:p>
            <a:pPr marL="274320" algn="just" eaLnBrk="1" fontAlgn="auto" hangingPunct="1">
              <a:spcAft>
                <a:spcPts val="0"/>
              </a:spcAft>
              <a:buClrTx/>
              <a:buFont typeface="Arial" panose="020B0604020202020204" pitchFamily="34" charset="0"/>
              <a:buChar char="•"/>
              <a:defRPr/>
            </a:pPr>
            <a:endParaRPr lang="en-US" sz="1600" dirty="0">
              <a:solidFill>
                <a:schemeClr val="tx1"/>
              </a:solidFill>
              <a:ea typeface="+mn-ea"/>
              <a:cs typeface="+mn-cs"/>
            </a:endParaRPr>
          </a:p>
          <a:p>
            <a:pPr marL="274320" eaLnBrk="1" fontAlgn="auto" hangingPunct="1">
              <a:spcAft>
                <a:spcPts val="0"/>
              </a:spcAft>
              <a:defRPr/>
            </a:pPr>
            <a:endParaRPr lang="en-US" dirty="0" smtClean="0">
              <a:ea typeface="+mn-ea"/>
              <a:cs typeface="+mn-cs"/>
            </a:endParaRPr>
          </a:p>
          <a:p>
            <a:pPr marL="0" indent="0" eaLnBrk="1" fontAlgn="auto" hangingPunct="1">
              <a:spcAft>
                <a:spcPts val="0"/>
              </a:spcAft>
              <a:buNone/>
              <a:defRPr/>
            </a:pPr>
            <a:endParaRPr lang="en-US" dirty="0" smtClean="0">
              <a:ea typeface="+mn-ea"/>
              <a:cs typeface="+mn-cs"/>
            </a:endParaRPr>
          </a:p>
          <a:p>
            <a:pPr marL="457200" lvl="1" indent="0" eaLnBrk="1" fontAlgn="auto" hangingPunct="1">
              <a:spcAft>
                <a:spcPts val="0"/>
              </a:spcAft>
              <a:buNone/>
              <a:defRPr/>
            </a:pPr>
            <a:endParaRPr lang="en-US" dirty="0">
              <a:ea typeface="+mn-ea"/>
              <a:cs typeface="+mn-cs"/>
            </a:endParaRPr>
          </a:p>
        </p:txBody>
      </p:sp>
      <p:sp>
        <p:nvSpPr>
          <p:cNvPr id="2" name="Title 1"/>
          <p:cNvSpPr>
            <a:spLocks noGrp="1"/>
          </p:cNvSpPr>
          <p:nvPr>
            <p:ph type="title"/>
          </p:nvPr>
        </p:nvSpPr>
        <p:spPr>
          <a:xfrm>
            <a:off x="3303588" y="274638"/>
            <a:ext cx="7059612" cy="1143000"/>
          </a:xfrm>
        </p:spPr>
        <p:txBody>
          <a:bodyPr>
            <a:normAutofit/>
          </a:bodyPr>
          <a:lstStyle/>
          <a:p>
            <a:pPr eaLnBrk="1" fontAlgn="auto" hangingPunct="1">
              <a:spcAft>
                <a:spcPts val="0"/>
              </a:spcAft>
              <a:defRPr/>
            </a:pPr>
            <a:r>
              <a:rPr lang="en-US" b="1" dirty="0" smtClean="0">
                <a:ea typeface="+mj-ea"/>
                <a:cs typeface="+mj-cs"/>
              </a:rPr>
              <a:t>How can you get more information about COAMs?</a:t>
            </a:r>
            <a:endParaRPr lang="en-US" b="1" dirty="0">
              <a:ea typeface="+mj-ea"/>
              <a:cs typeface="+mj-cs"/>
            </a:endParaRPr>
          </a:p>
        </p:txBody>
      </p:sp>
      <p:pic>
        <p:nvPicPr>
          <p:cNvPr id="6861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304800"/>
            <a:ext cx="1398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1309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12">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0070C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2">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0070C0"/>
    </a:hlink>
    <a:folHlink>
      <a:srgbClr val="C0C0C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16239774-A17F-4AF8-B3D8-3A6987FF0F4B}"/>
</file>

<file path=customXml/itemProps2.xml><?xml version="1.0" encoding="utf-8"?>
<ds:datastoreItem xmlns:ds="http://schemas.openxmlformats.org/officeDocument/2006/customXml" ds:itemID="{48C56D97-AF84-4120-95A2-69FB45D95D9E}"/>
</file>

<file path=customXml/itemProps3.xml><?xml version="1.0" encoding="utf-8"?>
<ds:datastoreItem xmlns:ds="http://schemas.openxmlformats.org/officeDocument/2006/customXml" ds:itemID="{091D7B1F-B7CF-4F54-800E-833DAF0EE7B7}"/>
</file>

<file path=docProps/app.xml><?xml version="1.0" encoding="utf-8"?>
<Properties xmlns="http://schemas.openxmlformats.org/officeDocument/2006/extended-properties" xmlns:vt="http://schemas.openxmlformats.org/officeDocument/2006/docPropsVTypes">
  <Template>Grid</Template>
  <TotalTime>8408</TotalTime>
  <Words>974</Words>
  <Application>Microsoft Office PowerPoint</Application>
  <PresentationFormat>Widescreen</PresentationFormat>
  <Paragraphs>275</Paragraphs>
  <Slides>21</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MS PGothic</vt:lpstr>
      <vt:lpstr>MS PGothic</vt:lpstr>
      <vt:lpstr>Arial</vt:lpstr>
      <vt:lpstr>Arial Rounded MT Bold</vt:lpstr>
      <vt:lpstr>Calibri</vt:lpstr>
      <vt:lpstr>Courier New</vt:lpstr>
      <vt:lpstr>Franklin Gothic Medium</vt:lpstr>
      <vt:lpstr>Times New Roman</vt:lpstr>
      <vt:lpstr>Wingdings</vt:lpstr>
      <vt:lpstr>Wingdings 2</vt:lpstr>
      <vt:lpstr>Grid</vt:lpstr>
      <vt:lpstr>PowerPoint Presentation</vt:lpstr>
      <vt:lpstr>PowerPoint Presentation</vt:lpstr>
      <vt:lpstr>PowerPoint Presentation</vt:lpstr>
      <vt:lpstr>Types of Machines</vt:lpstr>
      <vt:lpstr>COAM Licensing data (as of May 2019)</vt:lpstr>
      <vt:lpstr>Legal Class B Machines</vt:lpstr>
      <vt:lpstr>    Illegal Class B Machines</vt:lpstr>
      <vt:lpstr>Redemption</vt:lpstr>
      <vt:lpstr>House Bill 487 (2013)</vt:lpstr>
      <vt:lpstr>TYPES OF COAM LICENSES (VALID FROM JULY 1 – JUNE 30)</vt:lpstr>
      <vt:lpstr>TYPES OF COAM LICENSES (VALID FROM JULY 1 – JUNE 30)</vt:lpstr>
      <vt:lpstr>License expenditure sample </vt:lpstr>
      <vt:lpstr>Central Accounting System Blueprint</vt:lpstr>
      <vt:lpstr>Central Accounting System</vt:lpstr>
      <vt:lpstr>Central Accounting System (continued)</vt:lpstr>
      <vt:lpstr>COAM Financial Reporting</vt:lpstr>
      <vt:lpstr>COAM revenues &amp; Returns  to Education</vt:lpstr>
      <vt:lpstr>Compliance Inspector districts</vt:lpstr>
      <vt:lpstr>Frequent Violations</vt:lpstr>
      <vt:lpstr>    Infractions and Penalties</vt:lpstr>
      <vt:lpstr>How can you get more information about COAMs?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Coin Operated Amusement Machine (COAM) Division of the Georgia Lottery Corporation</dc:title>
  <dc:creator>Michael Parham</dc:creator>
  <cp:lastModifiedBy>Bradley Bohannon</cp:lastModifiedBy>
  <cp:revision>458</cp:revision>
  <cp:lastPrinted>2019-08-23T17:39:36Z</cp:lastPrinted>
  <dcterms:created xsi:type="dcterms:W3CDTF">2014-03-18T13:22:53Z</dcterms:created>
  <dcterms:modified xsi:type="dcterms:W3CDTF">2019-08-26T20:07:21Z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