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charts/colors2.xml" ContentType="application/vnd.ms-office.chartcolorstyl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olors3.xml" ContentType="application/vnd.ms-office.chartcolor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Default Extension="gif" ContentType="image/gif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style2.xml" ContentType="application/vnd.ms-office.chartstyle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diagrams/drawing1.xml" ContentType="application/vnd.ms-office.drawingml.diagramDrawing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3" r:id="rId3"/>
    <p:sldMasterId id="2147483713" r:id="rId4"/>
    <p:sldMasterId id="2147483725" r:id="rId5"/>
    <p:sldMasterId id="2147483737" r:id="rId6"/>
  </p:sldMasterIdLst>
  <p:notesMasterIdLst>
    <p:notesMasterId r:id="rId28"/>
  </p:notesMasterIdLst>
  <p:handoutMasterIdLst>
    <p:handoutMasterId r:id="rId29"/>
  </p:handoutMasterIdLst>
  <p:sldIdLst>
    <p:sldId id="414" r:id="rId7"/>
    <p:sldId id="411" r:id="rId8"/>
    <p:sldId id="426" r:id="rId9"/>
    <p:sldId id="433" r:id="rId10"/>
    <p:sldId id="399" r:id="rId11"/>
    <p:sldId id="434" r:id="rId12"/>
    <p:sldId id="427" r:id="rId13"/>
    <p:sldId id="447" r:id="rId14"/>
    <p:sldId id="431" r:id="rId15"/>
    <p:sldId id="448" r:id="rId16"/>
    <p:sldId id="453" r:id="rId17"/>
    <p:sldId id="454" r:id="rId18"/>
    <p:sldId id="449" r:id="rId19"/>
    <p:sldId id="450" r:id="rId20"/>
    <p:sldId id="456" r:id="rId21"/>
    <p:sldId id="430" r:id="rId22"/>
    <p:sldId id="437" r:id="rId23"/>
    <p:sldId id="428" r:id="rId24"/>
    <p:sldId id="458" r:id="rId25"/>
    <p:sldId id="457" r:id="rId26"/>
    <p:sldId id="459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1" autoAdjust="0"/>
    <p:restoredTop sz="90219" autoAdjust="0"/>
  </p:normalViewPr>
  <p:slideViewPr>
    <p:cSldViewPr>
      <p:cViewPr varScale="1">
        <p:scale>
          <a:sx n="105" d="100"/>
          <a:sy n="105" d="100"/>
        </p:scale>
        <p:origin x="55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5.xml"/><Relationship Id="rId34" Type="http://schemas.openxmlformats.org/officeDocument/2006/relationships/customXml" Target="../customXml/item2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Returns to Education Since Inception</a:t>
            </a:r>
          </a:p>
        </c:rich>
      </c:tx>
      <c:layout>
        <c:manualLayout>
          <c:xMode val="edge"/>
          <c:yMode val="edge"/>
          <c:x val="0.35519067796610176"/>
          <c:y val="6.00610101143197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592774388495579"/>
          <c:y val="4.1437367765485816E-2"/>
          <c:w val="0.88946334543258487"/>
          <c:h val="0.80040891722112162"/>
        </c:manualLayout>
      </c:layout>
      <c:lineChart>
        <c:grouping val="standar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Returns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</c:numCache>
            </c:numRef>
          </c:cat>
          <c:val>
            <c:numRef>
              <c:f>Sheet1!$B$2:$B$27</c:f>
              <c:numCache>
                <c:formatCode>"$"#,##0</c:formatCode>
                <c:ptCount val="26"/>
                <c:pt idx="0">
                  <c:v>362</c:v>
                </c:pt>
                <c:pt idx="1">
                  <c:v>500</c:v>
                </c:pt>
                <c:pt idx="2">
                  <c:v>543</c:v>
                </c:pt>
                <c:pt idx="3">
                  <c:v>581</c:v>
                </c:pt>
                <c:pt idx="4">
                  <c:v>555</c:v>
                </c:pt>
                <c:pt idx="5">
                  <c:v>646</c:v>
                </c:pt>
                <c:pt idx="6">
                  <c:v>683</c:v>
                </c:pt>
                <c:pt idx="7">
                  <c:v>691</c:v>
                </c:pt>
                <c:pt idx="8">
                  <c:v>726</c:v>
                </c:pt>
                <c:pt idx="9">
                  <c:v>751</c:v>
                </c:pt>
                <c:pt idx="10">
                  <c:v>782</c:v>
                </c:pt>
                <c:pt idx="11">
                  <c:v>802</c:v>
                </c:pt>
                <c:pt idx="12">
                  <c:v>822</c:v>
                </c:pt>
                <c:pt idx="13">
                  <c:v>853</c:v>
                </c:pt>
                <c:pt idx="14">
                  <c:v>867</c:v>
                </c:pt>
                <c:pt idx="15">
                  <c:v>872</c:v>
                </c:pt>
                <c:pt idx="16">
                  <c:v>883</c:v>
                </c:pt>
                <c:pt idx="17">
                  <c:v>846</c:v>
                </c:pt>
                <c:pt idx="18">
                  <c:v>901</c:v>
                </c:pt>
                <c:pt idx="19">
                  <c:v>927</c:v>
                </c:pt>
                <c:pt idx="20">
                  <c:v>945</c:v>
                </c:pt>
                <c:pt idx="21">
                  <c:v>980</c:v>
                </c:pt>
                <c:pt idx="22">
                  <c:v>1097</c:v>
                </c:pt>
                <c:pt idx="23">
                  <c:v>1101</c:v>
                </c:pt>
                <c:pt idx="24">
                  <c:v>1140</c:v>
                </c:pt>
                <c:pt idx="25">
                  <c:v>1207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 Change YoY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</c:numCache>
            </c:numRef>
          </c:cat>
          <c:val>
            <c:numRef>
              <c:f>Sheet1!$C$2:$C$27</c:f>
              <c:numCache>
                <c:formatCode>"$"#,##0</c:formatCode>
                <c:ptCount val="26"/>
                <c:pt idx="0">
                  <c:v>0</c:v>
                </c:pt>
                <c:pt idx="1">
                  <c:v>138</c:v>
                </c:pt>
                <c:pt idx="2">
                  <c:v>43</c:v>
                </c:pt>
                <c:pt idx="3">
                  <c:v>38</c:v>
                </c:pt>
                <c:pt idx="4" formatCode="&quot;$&quot;#,##0_);\(&quot;$&quot;#,##0\)">
                  <c:v>-26</c:v>
                </c:pt>
                <c:pt idx="5">
                  <c:v>91</c:v>
                </c:pt>
                <c:pt idx="6">
                  <c:v>37</c:v>
                </c:pt>
                <c:pt idx="7">
                  <c:v>8</c:v>
                </c:pt>
                <c:pt idx="8">
                  <c:v>35</c:v>
                </c:pt>
                <c:pt idx="9">
                  <c:v>25</c:v>
                </c:pt>
                <c:pt idx="10">
                  <c:v>31</c:v>
                </c:pt>
                <c:pt idx="11">
                  <c:v>20</c:v>
                </c:pt>
                <c:pt idx="12">
                  <c:v>20</c:v>
                </c:pt>
                <c:pt idx="13">
                  <c:v>31</c:v>
                </c:pt>
                <c:pt idx="14">
                  <c:v>14</c:v>
                </c:pt>
                <c:pt idx="15">
                  <c:v>5</c:v>
                </c:pt>
                <c:pt idx="16">
                  <c:v>11</c:v>
                </c:pt>
                <c:pt idx="17" formatCode="&quot;$&quot;#,##0_);\(&quot;$&quot;#,##0\)">
                  <c:v>-37</c:v>
                </c:pt>
                <c:pt idx="18">
                  <c:v>55</c:v>
                </c:pt>
                <c:pt idx="19">
                  <c:v>26</c:v>
                </c:pt>
                <c:pt idx="20">
                  <c:v>18</c:v>
                </c:pt>
                <c:pt idx="21">
                  <c:v>35</c:v>
                </c:pt>
                <c:pt idx="22">
                  <c:v>117</c:v>
                </c:pt>
                <c:pt idx="23">
                  <c:v>4</c:v>
                </c:pt>
                <c:pt idx="24">
                  <c:v>42</c:v>
                </c:pt>
                <c:pt idx="25">
                  <c:v>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13992"/>
        <c:axId val="416809288"/>
      </c:lineChart>
      <c:catAx>
        <c:axId val="416813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09288"/>
        <c:crosses val="autoZero"/>
        <c:auto val="1"/>
        <c:lblAlgn val="ctr"/>
        <c:lblOffset val="100"/>
        <c:noMultiLvlLbl val="0"/>
      </c:catAx>
      <c:valAx>
        <c:axId val="416809288"/>
        <c:scaling>
          <c:orientation val="minMax"/>
          <c:max val="1250"/>
          <c:min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Returns (in Thousands USD)</a:t>
                </a:r>
              </a:p>
            </c:rich>
          </c:tx>
          <c:layout>
            <c:manualLayout>
              <c:xMode val="edge"/>
              <c:yMode val="edge"/>
              <c:x val="2.997803830495269E-2"/>
              <c:y val="0.273900656429868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13992"/>
        <c:crosses val="autoZero"/>
        <c:crossBetween val="between"/>
      </c:valAx>
      <c:dTable>
        <c:showHorzBorder val="0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360914241558363"/>
          <c:y val="4.3038360589541691E-2"/>
          <c:w val="0.72465518962070508"/>
          <c:h val="0.870367655966081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PC Returns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  <c:pt idx="4">
                  <c:v>FY 18</c:v>
                </c:pt>
                <c:pt idx="5">
                  <c:v>FY 19</c:v>
                </c:pt>
              </c:strCache>
            </c:strRef>
          </c:cat>
          <c:val>
            <c:numRef>
              <c:f>Sheet1!$B$2:$B$7</c:f>
              <c:numCache>
                <c:formatCode>"$"#,##0.00_);[Red]\("$"#,##0.00\)</c:formatCode>
                <c:ptCount val="6"/>
                <c:pt idx="0">
                  <c:v>93.601762899871247</c:v>
                </c:pt>
                <c:pt idx="1">
                  <c:v>95.986392559960848</c:v>
                </c:pt>
                <c:pt idx="2">
                  <c:v>106.37</c:v>
                </c:pt>
                <c:pt idx="3">
                  <c:v>105.7391721886104</c:v>
                </c:pt>
                <c:pt idx="4">
                  <c:v>109.64742544826925</c:v>
                </c:pt>
                <c:pt idx="5">
                  <c:v>114.77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12816"/>
        <c:axId val="416810856"/>
      </c:lineChart>
      <c:catAx>
        <c:axId val="41681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10856"/>
        <c:crosses val="autoZero"/>
        <c:auto val="1"/>
        <c:lblAlgn val="ctr"/>
        <c:lblOffset val="100"/>
        <c:noMultiLvlLbl val="0"/>
      </c:catAx>
      <c:valAx>
        <c:axId val="41681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12816"/>
        <c:crossesAt val="1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Internet/Mobile Sales by Fiscal Year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Sheet1!$B$2:$B$8</c:f>
              <c:numCache>
                <c:formatCode>_("$"* #,##0_);_("$"* \(#,##0\);_("$"* "-"_);_(@_)</c:formatCode>
                <c:ptCount val="7"/>
                <c:pt idx="0">
                  <c:v>691409</c:v>
                </c:pt>
                <c:pt idx="1">
                  <c:v>10152421</c:v>
                </c:pt>
                <c:pt idx="2">
                  <c:v>23456884</c:v>
                </c:pt>
                <c:pt idx="3">
                  <c:v>22963287</c:v>
                </c:pt>
                <c:pt idx="4">
                  <c:v>32709969</c:v>
                </c:pt>
                <c:pt idx="5">
                  <c:v>50060321</c:v>
                </c:pt>
                <c:pt idx="6" formatCode="&quot;$&quot;#,##0_);\(&quot;$&quot;#,##0\)">
                  <c:v>81659243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814776"/>
        <c:axId val="416809680"/>
      </c:barChart>
      <c:catAx>
        <c:axId val="41681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09680"/>
        <c:crosses val="autoZero"/>
        <c:auto val="1"/>
        <c:lblAlgn val="ctr"/>
        <c:lblOffset val="100"/>
        <c:noMultiLvlLbl val="0"/>
      </c:catAx>
      <c:valAx>
        <c:axId val="41680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681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BD96B-82AB-4791-A7F3-57200A8684FD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3757E8-3516-4FF4-96B7-A1C6985C94CF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2400" b="1" u="none" dirty="0">
              <a:latin typeface="Arial" panose="020B0604020202020204" pitchFamily="34" charset="0"/>
              <a:cs typeface="Arial" panose="020B0604020202020204" pitchFamily="34" charset="0"/>
            </a:rPr>
            <a:t>Draw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en-US" sz="2400" b="1" u="none" dirty="0">
              <a:latin typeface="Arial" panose="020B0604020202020204" pitchFamily="34" charset="0"/>
              <a:cs typeface="Arial" panose="020B0604020202020204" pitchFamily="34" charset="0"/>
            </a:rPr>
            <a:t>Sales Results  </a:t>
          </a:r>
        </a:p>
      </dgm:t>
    </dgm:pt>
    <dgm:pt modelId="{96BA81B2-D533-4E7C-AE86-564B7DBB9193}" type="parTrans" cxnId="{F09C0ADE-A1EC-43C1-A0D5-CED9E02304F1}">
      <dgm:prSet/>
      <dgm:spPr/>
      <dgm:t>
        <a:bodyPr/>
        <a:lstStyle/>
        <a:p>
          <a:endParaRPr lang="en-US"/>
        </a:p>
      </dgm:t>
    </dgm:pt>
    <dgm:pt modelId="{1A5A1F1B-77E8-40A0-9CF6-78ED9C8D2CF9}" type="sibTrans" cxnId="{F09C0ADE-A1EC-43C1-A0D5-CED9E02304F1}">
      <dgm:prSet/>
      <dgm:spPr/>
      <dgm:t>
        <a:bodyPr/>
        <a:lstStyle/>
        <a:p>
          <a:endParaRPr lang="en-US"/>
        </a:p>
      </dgm:t>
    </dgm:pt>
    <dgm:pt modelId="{DE9F326C-0B03-4E4E-9221-F3C2ECFCEF6B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5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Increase of 6%</a:t>
          </a:r>
          <a:r>
            <a:rPr lang="en-US" sz="15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5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3A0D93-98F7-417F-BF89-16B9C4D3BB83}" type="parTrans" cxnId="{1A7C4465-F152-4016-AE45-2A5BBF0DE9D8}">
      <dgm:prSet/>
      <dgm:spPr/>
      <dgm:t>
        <a:bodyPr/>
        <a:lstStyle/>
        <a:p>
          <a:endParaRPr lang="en-US"/>
        </a:p>
      </dgm:t>
    </dgm:pt>
    <dgm:pt modelId="{7BBB4C97-1C7E-4C2F-8BA2-377745EEC8BB}" type="sibTrans" cxnId="{1A7C4465-F152-4016-AE45-2A5BBF0DE9D8}">
      <dgm:prSet/>
      <dgm:spPr/>
      <dgm:t>
        <a:bodyPr/>
        <a:lstStyle/>
        <a:p>
          <a:endParaRPr lang="en-US"/>
        </a:p>
      </dgm:t>
    </dgm:pt>
    <dgm:pt modelId="{4A12CCF3-AB14-4CA9-AEF4-E827D51AAFED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Cash 4 up </a:t>
          </a:r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7% or $19.9M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1729C-AFFF-4EAB-863F-FAAB3AF84EE7}" type="parTrans" cxnId="{92229BFE-F05E-4DA4-87C0-8960FD6E97B6}">
      <dgm:prSet/>
      <dgm:spPr/>
      <dgm:t>
        <a:bodyPr/>
        <a:lstStyle/>
        <a:p>
          <a:endParaRPr lang="en-US"/>
        </a:p>
      </dgm:t>
    </dgm:pt>
    <dgm:pt modelId="{57D00E72-36F3-4985-9DDE-759D50FC3B0A}" type="sibTrans" cxnId="{92229BFE-F05E-4DA4-87C0-8960FD6E97B6}">
      <dgm:prSet/>
      <dgm:spPr/>
      <dgm:t>
        <a:bodyPr/>
        <a:lstStyle/>
        <a:p>
          <a:endParaRPr lang="en-US"/>
        </a:p>
      </dgm:t>
    </dgm:pt>
    <dgm:pt modelId="{D96FEE13-6A79-4B1B-9A91-617C7DEB1287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en-US" sz="2400" b="1" u="none" dirty="0">
              <a:latin typeface="Arial" panose="020B0604020202020204" pitchFamily="34" charset="0"/>
              <a:cs typeface="Arial" panose="020B0604020202020204" pitchFamily="34" charset="0"/>
            </a:rPr>
            <a:t>Scratcher Sales Results </a:t>
          </a:r>
        </a:p>
      </dgm:t>
    </dgm:pt>
    <dgm:pt modelId="{6C1B7127-CDB5-499B-831F-4239A85EB1A6}" type="parTrans" cxnId="{1FD5D63C-27E7-40C4-BF95-1D6874E74F47}">
      <dgm:prSet/>
      <dgm:spPr/>
      <dgm:t>
        <a:bodyPr/>
        <a:lstStyle/>
        <a:p>
          <a:endParaRPr lang="en-US"/>
        </a:p>
      </dgm:t>
    </dgm:pt>
    <dgm:pt modelId="{2D020E27-9BEF-4210-97ED-EE59BBD5AD81}" type="sibTrans" cxnId="{1FD5D63C-27E7-40C4-BF95-1D6874E74F47}">
      <dgm:prSet/>
      <dgm:spPr/>
      <dgm:t>
        <a:bodyPr/>
        <a:lstStyle/>
        <a:p>
          <a:endParaRPr lang="en-US"/>
        </a:p>
      </dgm:t>
    </dgm:pt>
    <dgm:pt modelId="{B1468C2B-4AFB-4530-AD82-39A6B5A067A9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5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Increase of 2.5% </a:t>
          </a:r>
          <a:endParaRPr lang="en-US" sz="15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C77D70-06AE-4B35-B3E4-6A8183473959}" type="parTrans" cxnId="{6D9942A2-96B7-4E57-BE5B-DCDFB56A70C9}">
      <dgm:prSet/>
      <dgm:spPr/>
      <dgm:t>
        <a:bodyPr/>
        <a:lstStyle/>
        <a:p>
          <a:endParaRPr lang="en-US"/>
        </a:p>
      </dgm:t>
    </dgm:pt>
    <dgm:pt modelId="{B60FF1D7-EA04-4B3E-BFC0-E577BE293A1E}" type="sibTrans" cxnId="{6D9942A2-96B7-4E57-BE5B-DCDFB56A70C9}">
      <dgm:prSet/>
      <dgm:spPr/>
      <dgm:t>
        <a:bodyPr/>
        <a:lstStyle/>
        <a:p>
          <a:endParaRPr lang="en-US"/>
        </a:p>
      </dgm:t>
    </dgm:pt>
    <dgm:pt modelId="{3AF2202F-5BB3-4184-8B92-7F66ACE40BFA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</a:t>
          </a:r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 Billionaire Club Series $219M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0C6457-199F-431E-B207-34ECAFD117B7}" type="parTrans" cxnId="{867DF56D-3BD9-4263-826E-115D5A729D2B}">
      <dgm:prSet/>
      <dgm:spPr/>
      <dgm:t>
        <a:bodyPr/>
        <a:lstStyle/>
        <a:p>
          <a:endParaRPr lang="en-US"/>
        </a:p>
      </dgm:t>
    </dgm:pt>
    <dgm:pt modelId="{546D42FE-AE07-4160-9C64-1DE348B5AE39}" type="sibTrans" cxnId="{867DF56D-3BD9-4263-826E-115D5A729D2B}">
      <dgm:prSet/>
      <dgm:spPr/>
      <dgm:t>
        <a:bodyPr/>
        <a:lstStyle/>
        <a:p>
          <a:endParaRPr lang="en-US"/>
        </a:p>
      </dgm:t>
    </dgm:pt>
    <dgm:pt modelId="{61A00308-5974-4C96-B5CB-F000A7DD723E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Keno up 6</a:t>
          </a:r>
          <a:r>
            <a:rPr lang="en-US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% or $11.2M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A4D87D-6506-42D2-8509-3CA7BA5792DF}" type="parTrans" cxnId="{FD45FC37-2207-4730-BF08-234509F28CA7}">
      <dgm:prSet/>
      <dgm:spPr/>
      <dgm:t>
        <a:bodyPr/>
        <a:lstStyle/>
        <a:p>
          <a:endParaRPr lang="en-US"/>
        </a:p>
      </dgm:t>
    </dgm:pt>
    <dgm:pt modelId="{E284FEC0-E493-4CA8-BEC6-61D57DC28587}" type="sibTrans" cxnId="{FD45FC37-2207-4730-BF08-234509F28CA7}">
      <dgm:prSet/>
      <dgm:spPr/>
      <dgm:t>
        <a:bodyPr/>
        <a:lstStyle/>
        <a:p>
          <a:endParaRPr lang="en-US"/>
        </a:p>
      </dgm:t>
    </dgm:pt>
    <dgm:pt modelId="{0FA67B49-924E-466E-B629-300C1A7FD7B0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Mega Millions up 59% or $10M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843D94-C209-4A61-B215-9B9CF6E84F11}" type="parTrans" cxnId="{0EDCE380-EB0E-45B3-9327-A4EB5F76F46A}">
      <dgm:prSet/>
      <dgm:spPr/>
      <dgm:t>
        <a:bodyPr/>
        <a:lstStyle/>
        <a:p>
          <a:endParaRPr lang="en-US"/>
        </a:p>
      </dgm:t>
    </dgm:pt>
    <dgm:pt modelId="{A839A9B2-5EDA-4C68-94AE-34E5CC2C94BA}" type="sibTrans" cxnId="{0EDCE380-EB0E-45B3-9327-A4EB5F76F46A}">
      <dgm:prSet/>
      <dgm:spPr/>
      <dgm:t>
        <a:bodyPr/>
        <a:lstStyle/>
        <a:p>
          <a:endParaRPr lang="en-US"/>
        </a:p>
      </dgm:t>
    </dgm:pt>
    <dgm:pt modelId="{8ECE078C-FDDA-4774-8344-6494A2A0DA54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Conducted 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29,849 </a:t>
          </a:r>
          <a:r>
            <a: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field promotions </a:t>
          </a:r>
        </a:p>
      </dgm:t>
    </dgm:pt>
    <dgm:pt modelId="{B0168E88-AEB4-4418-B457-D8ED7654D80A}" type="parTrans" cxnId="{6E8E51F2-2E55-4562-979F-0326F6646383}">
      <dgm:prSet/>
      <dgm:spPr/>
      <dgm:t>
        <a:bodyPr/>
        <a:lstStyle/>
        <a:p>
          <a:endParaRPr lang="en-US"/>
        </a:p>
      </dgm:t>
    </dgm:pt>
    <dgm:pt modelId="{9D7D48C1-F909-4262-9009-CE8AF53588D1}" type="sibTrans" cxnId="{6E8E51F2-2E55-4562-979F-0326F6646383}">
      <dgm:prSet/>
      <dgm:spPr/>
      <dgm:t>
        <a:bodyPr/>
        <a:lstStyle/>
        <a:p>
          <a:endParaRPr lang="en-US"/>
        </a:p>
      </dgm:t>
    </dgm:pt>
    <dgm:pt modelId="{731EB4D1-9343-4A8B-BAEB-439EEF46E983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$30 $75,000,000 Blowout $135M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9F007D-FE4A-4B0B-AFA6-2D5B521C5457}" type="parTrans" cxnId="{14B84710-F784-4631-9852-C73D040B5A61}">
      <dgm:prSet/>
      <dgm:spPr/>
      <dgm:t>
        <a:bodyPr/>
        <a:lstStyle/>
        <a:p>
          <a:endParaRPr lang="en-US"/>
        </a:p>
      </dgm:t>
    </dgm:pt>
    <dgm:pt modelId="{99983FBB-D13E-4CD7-BA81-8B89A151D63E}" type="sibTrans" cxnId="{14B84710-F784-4631-9852-C73D040B5A61}">
      <dgm:prSet/>
      <dgm:spPr/>
      <dgm:t>
        <a:bodyPr/>
        <a:lstStyle/>
        <a:p>
          <a:endParaRPr lang="en-US"/>
        </a:p>
      </dgm:t>
    </dgm:pt>
    <dgm:pt modelId="{AB2A7836-8105-4208-8098-1B2FA220FAA0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$10 50X The Money $120M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C1BF16-CC4E-43F6-8524-3AD0BA8FA62C}" type="parTrans" cxnId="{360C4856-2C63-4B72-8252-63323FFC64B3}">
      <dgm:prSet/>
      <dgm:spPr/>
      <dgm:t>
        <a:bodyPr/>
        <a:lstStyle/>
        <a:p>
          <a:endParaRPr lang="en-US"/>
        </a:p>
      </dgm:t>
    </dgm:pt>
    <dgm:pt modelId="{A0C9CF47-2B67-4F09-B089-E260468F85B8}" type="sibTrans" cxnId="{360C4856-2C63-4B72-8252-63323FFC64B3}">
      <dgm:prSet/>
      <dgm:spPr/>
      <dgm:t>
        <a:bodyPr/>
        <a:lstStyle/>
        <a:p>
          <a:endParaRPr lang="en-US"/>
        </a:p>
      </dgm:t>
    </dgm:pt>
    <dgm:pt modelId="{39CB81FE-C649-4488-8ED7-ECE7B76EE969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$30 The New Super Max $113M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3C787-31CC-4BD8-9651-19DB312335C2}" type="parTrans" cxnId="{8B849117-58C2-45C4-B541-9EF19529547D}">
      <dgm:prSet/>
      <dgm:spPr/>
      <dgm:t>
        <a:bodyPr/>
        <a:lstStyle/>
        <a:p>
          <a:endParaRPr lang="en-US"/>
        </a:p>
      </dgm:t>
    </dgm:pt>
    <dgm:pt modelId="{60F24892-B429-4C1C-AFBE-A7B038A1E931}" type="sibTrans" cxnId="{8B849117-58C2-45C4-B541-9EF19529547D}">
      <dgm:prSet/>
      <dgm:spPr/>
      <dgm:t>
        <a:bodyPr/>
        <a:lstStyle/>
        <a:p>
          <a:endParaRPr lang="en-US"/>
        </a:p>
      </dgm:t>
    </dgm:pt>
    <dgm:pt modelId="{147985BC-68DF-4BBC-AFBD-CABA4BB8CFA5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$10 $100 Million Cash Extreme $78.5M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F706A9-649A-4105-ABF6-E651B535743F}" type="parTrans" cxnId="{85262919-3ABB-4DAC-AC1A-6B88417DDB08}">
      <dgm:prSet/>
      <dgm:spPr/>
      <dgm:t>
        <a:bodyPr/>
        <a:lstStyle/>
        <a:p>
          <a:endParaRPr lang="en-US"/>
        </a:p>
      </dgm:t>
    </dgm:pt>
    <dgm:pt modelId="{BF68415C-4688-4F48-A7B8-AA1D7A5DBB65}" type="sibTrans" cxnId="{85262919-3ABB-4DAC-AC1A-6B88417DDB08}">
      <dgm:prSet/>
      <dgm:spPr/>
      <dgm:t>
        <a:bodyPr/>
        <a:lstStyle/>
        <a:p>
          <a:endParaRPr lang="en-US"/>
        </a:p>
      </dgm:t>
    </dgm:pt>
    <dgm:pt modelId="{6F5380FF-DB7F-466F-B1EB-B544C0B9B1D9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$1.5B jackpot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E6368-8F00-4FA8-851F-A949631D2E92}" type="parTrans" cxnId="{0AAB09E0-B61A-450B-809D-C39EAD6D4516}">
      <dgm:prSet/>
      <dgm:spPr/>
      <dgm:t>
        <a:bodyPr/>
        <a:lstStyle/>
        <a:p>
          <a:endParaRPr lang="en-US"/>
        </a:p>
      </dgm:t>
    </dgm:pt>
    <dgm:pt modelId="{CBABE25F-13A1-4877-B722-AA8B73A3640F}" type="sibTrans" cxnId="{0AAB09E0-B61A-450B-809D-C39EAD6D4516}">
      <dgm:prSet/>
      <dgm:spPr/>
      <dgm:t>
        <a:bodyPr/>
        <a:lstStyle/>
        <a:p>
          <a:endParaRPr lang="en-US"/>
        </a:p>
      </dgm:t>
    </dgm:pt>
    <dgm:pt modelId="{F4DA3C1D-2929-4B9C-BFF5-7891572F3BD0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Georgia Five up 9% or $.7M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F0439F-F880-442C-B3EC-E86C4691986D}" type="parTrans" cxnId="{22FDECCB-E4B7-4648-A5C4-9A186F891D38}">
      <dgm:prSet/>
      <dgm:spPr/>
      <dgm:t>
        <a:bodyPr/>
        <a:lstStyle/>
        <a:p>
          <a:endParaRPr lang="en-US"/>
        </a:p>
      </dgm:t>
    </dgm:pt>
    <dgm:pt modelId="{B327A51D-5D4C-431F-9330-30D1A609EA67}" type="sibTrans" cxnId="{22FDECCB-E4B7-4648-A5C4-9A186F891D38}">
      <dgm:prSet/>
      <dgm:spPr/>
      <dgm:t>
        <a:bodyPr/>
        <a:lstStyle/>
        <a:p>
          <a:endParaRPr lang="en-US"/>
        </a:p>
      </dgm:t>
    </dgm:pt>
    <dgm:pt modelId="{42A17238-1D11-4931-B8E1-3FE2FBC56797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Monopoly X Family ($1,$2,$5 and $10) $136M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995CE2-0EB2-4EED-882B-A625D6C070E2}" type="parTrans" cxnId="{7474A023-4E09-4B76-8A93-ED49514C4C4A}">
      <dgm:prSet/>
      <dgm:spPr/>
      <dgm:t>
        <a:bodyPr/>
        <a:lstStyle/>
        <a:p>
          <a:endParaRPr lang="en-US"/>
        </a:p>
      </dgm:t>
    </dgm:pt>
    <dgm:pt modelId="{15706307-1E23-4158-AE36-F780099C654D}" type="sibTrans" cxnId="{7474A023-4E09-4B76-8A93-ED49514C4C4A}">
      <dgm:prSet/>
      <dgm:spPr/>
      <dgm:t>
        <a:bodyPr/>
        <a:lstStyle/>
        <a:p>
          <a:endParaRPr lang="en-US"/>
        </a:p>
      </dgm:t>
    </dgm:pt>
    <dgm:pt modelId="{581D6C4C-41C6-4376-9B49-CB0310A596E9}" type="pres">
      <dgm:prSet presAssocID="{A0CBD96B-82AB-4791-A7F3-57200A8684F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5DF957-249F-40B2-B465-229994D986BE}" type="pres">
      <dgm:prSet presAssocID="{A0CBD96B-82AB-4791-A7F3-57200A8684FD}" presName="diamond" presStyleLbl="bgShp" presStyleIdx="0" presStyleCnt="1" custScaleX="68303" custScaleY="68303" custLinFactNeighborX="28462" custLinFactNeighborY="3293"/>
      <dgm:spPr>
        <a:prstGeom prst="diamond">
          <a:avLst/>
        </a:prstGeom>
        <a:solidFill>
          <a:schemeClr val="bg1"/>
        </a:solidFill>
      </dgm:spPr>
      <dgm:t>
        <a:bodyPr/>
        <a:lstStyle/>
        <a:p>
          <a:endParaRPr lang="en-US"/>
        </a:p>
      </dgm:t>
    </dgm:pt>
    <dgm:pt modelId="{55E0B528-7C2A-4A9C-9F04-830B4FEFDE91}" type="pres">
      <dgm:prSet presAssocID="{A0CBD96B-82AB-4791-A7F3-57200A8684FD}" presName="quad1" presStyleLbl="node1" presStyleIdx="0" presStyleCnt="4" custScaleX="107543" custScaleY="60509" custLinFactNeighborX="-67268" custLinFactNeighborY="-49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59A67-8B3F-4E48-BCEF-0ACDA9CBEE14}" type="pres">
      <dgm:prSet presAssocID="{A0CBD96B-82AB-4791-A7F3-57200A8684FD}" presName="quad2" presStyleLbl="node1" presStyleIdx="1" presStyleCnt="4" custScaleX="223466" custScaleY="103671" custLinFactNeighborX="-8985" custLinFactNeighborY="-191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6480E-A549-414B-ABEC-0D15FF95A134}" type="pres">
      <dgm:prSet presAssocID="{A0CBD96B-82AB-4791-A7F3-57200A8684FD}" presName="quad3" presStyleLbl="node1" presStyleIdx="2" presStyleCnt="4" custScaleX="110508" custScaleY="62696" custLinFactNeighborX="-67794" custLinFactNeighborY="65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3C6B86-0B2F-4331-8724-595C18C03E54}" type="pres">
      <dgm:prSet presAssocID="{A0CBD96B-82AB-4791-A7F3-57200A8684FD}" presName="quad4" presStyleLbl="node1" presStyleIdx="3" presStyleCnt="4" custScaleX="225622" custScaleY="117078" custLinFactNeighborX="-7253" custLinFactNeighborY="-107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81B726-75BD-4EFB-80E9-CC19A9436708}" type="presOf" srcId="{F4DA3C1D-2929-4B9C-BFF5-7891572F3BD0}" destId="{CB659A67-8B3F-4E48-BCEF-0ACDA9CBEE14}" srcOrd="0" destOrd="3" presId="urn:microsoft.com/office/officeart/2005/8/layout/matrix3"/>
    <dgm:cxn modelId="{B3738D09-5030-4E48-A1B9-A6567EB89581}" type="presOf" srcId="{147985BC-68DF-4BBC-AFBD-CABA4BB8CFA5}" destId="{E43C6B86-0B2F-4331-8724-595C18C03E54}" srcOrd="0" destOrd="5" presId="urn:microsoft.com/office/officeart/2005/8/layout/matrix3"/>
    <dgm:cxn modelId="{C639D699-6A75-44B6-A373-7A5173EE4BEC}" type="presOf" srcId="{3AF2202F-5BB3-4184-8B92-7F66ACE40BFA}" destId="{E43C6B86-0B2F-4331-8724-595C18C03E54}" srcOrd="0" destOrd="1" presId="urn:microsoft.com/office/officeart/2005/8/layout/matrix3"/>
    <dgm:cxn modelId="{D7BE334C-FFC9-47F4-8EEB-F0741E88EC8A}" type="presOf" srcId="{0FA67B49-924E-466E-B629-300C1A7FD7B0}" destId="{CB659A67-8B3F-4E48-BCEF-0ACDA9CBEE14}" srcOrd="0" destOrd="4" presId="urn:microsoft.com/office/officeart/2005/8/layout/matrix3"/>
    <dgm:cxn modelId="{1137B61B-03DE-4A5C-A5FF-0CBA0D981721}" type="presOf" srcId="{731EB4D1-9343-4A8B-BAEB-439EEF46E983}" destId="{E43C6B86-0B2F-4331-8724-595C18C03E54}" srcOrd="0" destOrd="2" presId="urn:microsoft.com/office/officeart/2005/8/layout/matrix3"/>
    <dgm:cxn modelId="{564B0008-99A7-4536-AF70-73988ABF8CBD}" type="presOf" srcId="{AB2A7836-8105-4208-8098-1B2FA220FAA0}" destId="{E43C6B86-0B2F-4331-8724-595C18C03E54}" srcOrd="0" destOrd="3" presId="urn:microsoft.com/office/officeart/2005/8/layout/matrix3"/>
    <dgm:cxn modelId="{2B1D8CD7-D98A-4838-AD54-81A38E46321D}" type="presOf" srcId="{B1468C2B-4AFB-4530-AD82-39A6B5A067A9}" destId="{E43C6B86-0B2F-4331-8724-595C18C03E54}" srcOrd="0" destOrd="0" presId="urn:microsoft.com/office/officeart/2005/8/layout/matrix3"/>
    <dgm:cxn modelId="{8B849117-58C2-45C4-B541-9EF19529547D}" srcId="{B1468C2B-4AFB-4530-AD82-39A6B5A067A9}" destId="{39CB81FE-C649-4488-8ED7-ECE7B76EE969}" srcOrd="3" destOrd="0" parTransId="{5333C787-31CC-4BD8-9651-19DB312335C2}" sibTransId="{60F24892-B429-4C1C-AFBE-A7B038A1E931}"/>
    <dgm:cxn modelId="{0EDCE380-EB0E-45B3-9327-A4EB5F76F46A}" srcId="{DE9F326C-0B03-4E4E-9221-F3C2ECFCEF6B}" destId="{0FA67B49-924E-466E-B629-300C1A7FD7B0}" srcOrd="3" destOrd="0" parTransId="{7D843D94-C209-4A61-B215-9B9CF6E84F11}" sibTransId="{A839A9B2-5EDA-4C68-94AE-34E5CC2C94BA}"/>
    <dgm:cxn modelId="{D9EFB7AD-E04F-4C48-9C73-41078773D8A6}" type="presOf" srcId="{42A17238-1D11-4931-B8E1-3FE2FBC56797}" destId="{E43C6B86-0B2F-4331-8724-595C18C03E54}" srcOrd="0" destOrd="6" presId="urn:microsoft.com/office/officeart/2005/8/layout/matrix3"/>
    <dgm:cxn modelId="{85262919-3ABB-4DAC-AC1A-6B88417DDB08}" srcId="{B1468C2B-4AFB-4530-AD82-39A6B5A067A9}" destId="{147985BC-68DF-4BBC-AFBD-CABA4BB8CFA5}" srcOrd="4" destOrd="0" parTransId="{ACF706A9-649A-4105-ABF6-E651B535743F}" sibTransId="{BF68415C-4688-4F48-A7B8-AA1D7A5DBB65}"/>
    <dgm:cxn modelId="{14B84710-F784-4631-9852-C73D040B5A61}" srcId="{B1468C2B-4AFB-4530-AD82-39A6B5A067A9}" destId="{731EB4D1-9343-4A8B-BAEB-439EEF46E983}" srcOrd="1" destOrd="0" parTransId="{079F007D-FE4A-4B0B-AFA6-2D5B521C5457}" sibTransId="{99983FBB-D13E-4CD7-BA81-8B89A151D63E}"/>
    <dgm:cxn modelId="{3801DC01-E411-45AF-A8C4-CF22654E1AB4}" type="presOf" srcId="{61A00308-5974-4C96-B5CB-F000A7DD723E}" destId="{CB659A67-8B3F-4E48-BCEF-0ACDA9CBEE14}" srcOrd="0" destOrd="2" presId="urn:microsoft.com/office/officeart/2005/8/layout/matrix3"/>
    <dgm:cxn modelId="{0FE4E3C6-938D-40F0-8076-353D1CB2CACC}" type="presOf" srcId="{4A12CCF3-AB14-4CA9-AEF4-E827D51AAFED}" destId="{CB659A67-8B3F-4E48-BCEF-0ACDA9CBEE14}" srcOrd="0" destOrd="1" presId="urn:microsoft.com/office/officeart/2005/8/layout/matrix3"/>
    <dgm:cxn modelId="{1FD5D63C-27E7-40C4-BF95-1D6874E74F47}" srcId="{A0CBD96B-82AB-4791-A7F3-57200A8684FD}" destId="{D96FEE13-6A79-4B1B-9A91-617C7DEB1287}" srcOrd="2" destOrd="0" parTransId="{6C1B7127-CDB5-499B-831F-4239A85EB1A6}" sibTransId="{2D020E27-9BEF-4210-97ED-EE59BBD5AD81}"/>
    <dgm:cxn modelId="{F09C0ADE-A1EC-43C1-A0D5-CED9E02304F1}" srcId="{A0CBD96B-82AB-4791-A7F3-57200A8684FD}" destId="{D13757E8-3516-4FF4-96B7-A1C6985C94CF}" srcOrd="0" destOrd="0" parTransId="{96BA81B2-D533-4E7C-AE86-564B7DBB9193}" sibTransId="{1A5A1F1B-77E8-40A0-9CF6-78ED9C8D2CF9}"/>
    <dgm:cxn modelId="{78A35879-2DDC-448B-B373-8729C9560906}" type="presOf" srcId="{D13757E8-3516-4FF4-96B7-A1C6985C94CF}" destId="{55E0B528-7C2A-4A9C-9F04-830B4FEFDE91}" srcOrd="0" destOrd="0" presId="urn:microsoft.com/office/officeart/2005/8/layout/matrix3"/>
    <dgm:cxn modelId="{7474A023-4E09-4B76-8A93-ED49514C4C4A}" srcId="{B1468C2B-4AFB-4530-AD82-39A6B5A067A9}" destId="{42A17238-1D11-4931-B8E1-3FE2FBC56797}" srcOrd="5" destOrd="0" parTransId="{52995CE2-0EB2-4EED-882B-A625D6C070E2}" sibTransId="{15706307-1E23-4158-AE36-F780099C654D}"/>
    <dgm:cxn modelId="{6E8E51F2-2E55-4562-979F-0326F6646383}" srcId="{DE9F326C-0B03-4E4E-9221-F3C2ECFCEF6B}" destId="{8ECE078C-FDDA-4774-8344-6494A2A0DA54}" srcOrd="4" destOrd="0" parTransId="{B0168E88-AEB4-4418-B457-D8ED7654D80A}" sibTransId="{9D7D48C1-F909-4262-9009-CE8AF53588D1}"/>
    <dgm:cxn modelId="{6D9942A2-96B7-4E57-BE5B-DCDFB56A70C9}" srcId="{A0CBD96B-82AB-4791-A7F3-57200A8684FD}" destId="{B1468C2B-4AFB-4530-AD82-39A6B5A067A9}" srcOrd="3" destOrd="0" parTransId="{7BC77D70-06AE-4B35-B3E4-6A8183473959}" sibTransId="{B60FF1D7-EA04-4B3E-BFC0-E577BE293A1E}"/>
    <dgm:cxn modelId="{92229BFE-F05E-4DA4-87C0-8960FD6E97B6}" srcId="{DE9F326C-0B03-4E4E-9221-F3C2ECFCEF6B}" destId="{4A12CCF3-AB14-4CA9-AEF4-E827D51AAFED}" srcOrd="0" destOrd="0" parTransId="{0A21729C-AFFF-4EAB-863F-FAAB3AF84EE7}" sibTransId="{57D00E72-36F3-4985-9DDE-759D50FC3B0A}"/>
    <dgm:cxn modelId="{360C4856-2C63-4B72-8252-63323FFC64B3}" srcId="{B1468C2B-4AFB-4530-AD82-39A6B5A067A9}" destId="{AB2A7836-8105-4208-8098-1B2FA220FAA0}" srcOrd="2" destOrd="0" parTransId="{EDC1BF16-CC4E-43F6-8524-3AD0BA8FA62C}" sibTransId="{A0C9CF47-2B67-4F09-B089-E260468F85B8}"/>
    <dgm:cxn modelId="{1F60F0F8-BF32-417B-8B19-9BD9E952773E}" type="presOf" srcId="{DE9F326C-0B03-4E4E-9221-F3C2ECFCEF6B}" destId="{CB659A67-8B3F-4E48-BCEF-0ACDA9CBEE14}" srcOrd="0" destOrd="0" presId="urn:microsoft.com/office/officeart/2005/8/layout/matrix3"/>
    <dgm:cxn modelId="{4C44DCCF-25A8-4687-938B-85257F283EFD}" type="presOf" srcId="{8ECE078C-FDDA-4774-8344-6494A2A0DA54}" destId="{CB659A67-8B3F-4E48-BCEF-0ACDA9CBEE14}" srcOrd="0" destOrd="6" presId="urn:microsoft.com/office/officeart/2005/8/layout/matrix3"/>
    <dgm:cxn modelId="{03A884D0-35BA-45D3-ACFE-4F01FA0C9F82}" type="presOf" srcId="{6F5380FF-DB7F-466F-B1EB-B544C0B9B1D9}" destId="{CB659A67-8B3F-4E48-BCEF-0ACDA9CBEE14}" srcOrd="0" destOrd="5" presId="urn:microsoft.com/office/officeart/2005/8/layout/matrix3"/>
    <dgm:cxn modelId="{EC9361C3-E1A9-4803-A13D-4D1C0C053C4F}" type="presOf" srcId="{A0CBD96B-82AB-4791-A7F3-57200A8684FD}" destId="{581D6C4C-41C6-4376-9B49-CB0310A596E9}" srcOrd="0" destOrd="0" presId="urn:microsoft.com/office/officeart/2005/8/layout/matrix3"/>
    <dgm:cxn modelId="{0AAB09E0-B61A-450B-809D-C39EAD6D4516}" srcId="{0FA67B49-924E-466E-B629-300C1A7FD7B0}" destId="{6F5380FF-DB7F-466F-B1EB-B544C0B9B1D9}" srcOrd="0" destOrd="0" parTransId="{C68E6368-8F00-4FA8-851F-A949631D2E92}" sibTransId="{CBABE25F-13A1-4877-B722-AA8B73A3640F}"/>
    <dgm:cxn modelId="{867DF56D-3BD9-4263-826E-115D5A729D2B}" srcId="{B1468C2B-4AFB-4530-AD82-39A6B5A067A9}" destId="{3AF2202F-5BB3-4184-8B92-7F66ACE40BFA}" srcOrd="0" destOrd="0" parTransId="{320C6457-199F-431E-B207-34ECAFD117B7}" sibTransId="{546D42FE-AE07-4160-9C64-1DE348B5AE39}"/>
    <dgm:cxn modelId="{06B0B8DE-9013-46D9-B095-3C7120276BE9}" type="presOf" srcId="{D96FEE13-6A79-4B1B-9A91-617C7DEB1287}" destId="{4BC6480E-A549-414B-ABEC-0D15FF95A134}" srcOrd="0" destOrd="0" presId="urn:microsoft.com/office/officeart/2005/8/layout/matrix3"/>
    <dgm:cxn modelId="{1A7C4465-F152-4016-AE45-2A5BBF0DE9D8}" srcId="{A0CBD96B-82AB-4791-A7F3-57200A8684FD}" destId="{DE9F326C-0B03-4E4E-9221-F3C2ECFCEF6B}" srcOrd="1" destOrd="0" parTransId="{7E3A0D93-98F7-417F-BF89-16B9C4D3BB83}" sibTransId="{7BBB4C97-1C7E-4C2F-8BA2-377745EEC8BB}"/>
    <dgm:cxn modelId="{FD45FC37-2207-4730-BF08-234509F28CA7}" srcId="{DE9F326C-0B03-4E4E-9221-F3C2ECFCEF6B}" destId="{61A00308-5974-4C96-B5CB-F000A7DD723E}" srcOrd="1" destOrd="0" parTransId="{8AA4D87D-6506-42D2-8509-3CA7BA5792DF}" sibTransId="{E284FEC0-E493-4CA8-BEC6-61D57DC28587}"/>
    <dgm:cxn modelId="{22FDECCB-E4B7-4648-A5C4-9A186F891D38}" srcId="{DE9F326C-0B03-4E4E-9221-F3C2ECFCEF6B}" destId="{F4DA3C1D-2929-4B9C-BFF5-7891572F3BD0}" srcOrd="2" destOrd="0" parTransId="{C9F0439F-F880-442C-B3EC-E86C4691986D}" sibTransId="{B327A51D-5D4C-431F-9330-30D1A609EA67}"/>
    <dgm:cxn modelId="{62A2EF35-EBC3-421A-953F-1906214699D3}" type="presOf" srcId="{39CB81FE-C649-4488-8ED7-ECE7B76EE969}" destId="{E43C6B86-0B2F-4331-8724-595C18C03E54}" srcOrd="0" destOrd="4" presId="urn:microsoft.com/office/officeart/2005/8/layout/matrix3"/>
    <dgm:cxn modelId="{3786F04C-58D9-4EF3-841A-C3763FC74049}" type="presParOf" srcId="{581D6C4C-41C6-4376-9B49-CB0310A596E9}" destId="{005DF957-249F-40B2-B465-229994D986BE}" srcOrd="0" destOrd="0" presId="urn:microsoft.com/office/officeart/2005/8/layout/matrix3"/>
    <dgm:cxn modelId="{09B9F15F-22E1-4C9C-BC6F-FF2BFF1C4F3E}" type="presParOf" srcId="{581D6C4C-41C6-4376-9B49-CB0310A596E9}" destId="{55E0B528-7C2A-4A9C-9F04-830B4FEFDE91}" srcOrd="1" destOrd="0" presId="urn:microsoft.com/office/officeart/2005/8/layout/matrix3"/>
    <dgm:cxn modelId="{817961FA-97D3-4D89-A8BD-B95CCAE1C413}" type="presParOf" srcId="{581D6C4C-41C6-4376-9B49-CB0310A596E9}" destId="{CB659A67-8B3F-4E48-BCEF-0ACDA9CBEE14}" srcOrd="2" destOrd="0" presId="urn:microsoft.com/office/officeart/2005/8/layout/matrix3"/>
    <dgm:cxn modelId="{D764651A-6501-43D9-97CB-320414C948AC}" type="presParOf" srcId="{581D6C4C-41C6-4376-9B49-CB0310A596E9}" destId="{4BC6480E-A549-414B-ABEC-0D15FF95A134}" srcOrd="3" destOrd="0" presId="urn:microsoft.com/office/officeart/2005/8/layout/matrix3"/>
    <dgm:cxn modelId="{7C883DD1-3E71-41FF-9417-F6D59B324AAE}" type="presParOf" srcId="{581D6C4C-41C6-4376-9B49-CB0310A596E9}" destId="{E43C6B86-0B2F-4331-8724-595C18C03E54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0E270-645E-42F7-8C56-A8CB7A22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0086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8" tIns="46584" rIns="93168" bIns="4658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>
              <a:defRPr sz="1200"/>
            </a:lvl1pPr>
          </a:lstStyle>
          <a:p>
            <a:fld id="{26A2E7E2-C79F-43C9-B2C6-59CA0DFC8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4399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57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27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70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43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1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85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9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254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81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69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27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8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E7E2-C79F-43C9-B2C6-59CA0DFC87FF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806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A2E7E2-C79F-43C9-B2C6-59CA0DFC87F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0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9" y="1905003"/>
            <a:ext cx="10242551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7" y="4344991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295400"/>
            <a:ext cx="12192000" cy="3202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1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4"/>
            <a:ext cx="54864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4"/>
            <a:ext cx="54864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57804"/>
            <a:ext cx="54864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3" y="1757804"/>
            <a:ext cx="548935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" y="6238878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295400"/>
            <a:ext cx="12192000" cy="3202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1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63084" y="1905002"/>
            <a:ext cx="10720917" cy="21082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97"/>
            <a:ext cx="1219199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7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624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40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13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81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059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30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39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40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29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487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9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12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290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84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336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46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35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8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32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792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78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71438"/>
            <a:ext cx="2235200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914400" y="2819400"/>
            <a:ext cx="10363200" cy="2057400"/>
          </a:xfrm>
        </p:spPr>
        <p:txBody>
          <a:bodyPr/>
          <a:lstStyle>
            <a:lvl1pPr algn="ct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5029200"/>
            <a:ext cx="85344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508000" y="6248400"/>
            <a:ext cx="2540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D7433141-D1A5-49FE-8C37-A924B8CDFF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5228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71439"/>
            <a:ext cx="203200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76200"/>
            <a:ext cx="9042400" cy="1066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800" y="1219200"/>
            <a:ext cx="90424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2A5BE-8464-41E6-AC09-3E4AF53FBB5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185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CC7EF-4A4D-402D-AF08-4B01CF2E60A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0364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219200"/>
            <a:ext cx="4419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219200"/>
            <a:ext cx="4419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05483-A364-402B-8FCB-FC6022280EF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335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CB034-5FAD-4AD8-AA15-B6F023A863F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65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DA328-45D7-4393-8B55-22212120EB6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279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51256-110C-434C-B98C-D2BAA8FBDCA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799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C1D14-F53F-4602-8D00-A31E03A860F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74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1F275-967E-4FCE-ABE4-3833B08B6B5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8257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8FD64-52BC-4899-8F04-C5DB224F394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40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5800" y="76200"/>
            <a:ext cx="22606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76200"/>
            <a:ext cx="65786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F10A1-3BBD-402C-808C-A4CFA8763FC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172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904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219200"/>
            <a:ext cx="904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3657600"/>
            <a:ext cx="904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BBBD-325F-4F24-A217-36E7A2C2FBB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25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91"/>
            <a:ext cx="11176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8"/>
            <a:ext cx="11176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61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12192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91"/>
            <a:ext cx="11176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905003"/>
            <a:ext cx="10720917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06920-0BD0-4241-9893-E22BAF21208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2F9E4-396A-4FFB-A1A6-8691E94E1B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19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66B8F-B533-4CAA-B8A1-CAC5DB30B3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400C-22D8-40F6-8077-2BF118318A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3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9042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219200"/>
            <a:ext cx="9042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86" name="Rectangle 10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6887" name="Rectangle 10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6888" name="Rectangle 10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ADD170-3B73-42FC-AB28-8477BDFAD715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8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png"/><Relationship Id="rId4" Type="http://schemas.openxmlformats.org/officeDocument/2006/relationships/diagramData" Target="../diagrams/data1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3" Type="http://schemas.openxmlformats.org/officeDocument/2006/relationships/image" Target="../media/image23.gif"/><Relationship Id="rId21" Type="http://schemas.openxmlformats.org/officeDocument/2006/relationships/image" Target="../media/image41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image" Target="../media/image22.png"/><Relationship Id="rId16" Type="http://schemas.openxmlformats.org/officeDocument/2006/relationships/image" Target="../media/image36.jpe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24" Type="http://schemas.openxmlformats.org/officeDocument/2006/relationships/image" Target="../media/image11.pn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23" Type="http://schemas.openxmlformats.org/officeDocument/2006/relationships/image" Target="../media/image43.jpe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Relationship Id="rId22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11.png"/><Relationship Id="rId2" Type="http://schemas.openxmlformats.org/officeDocument/2006/relationships/image" Target="../media/image44.png"/><Relationship Id="rId16" Type="http://schemas.openxmlformats.org/officeDocument/2006/relationships/image" Target="../media/image58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gif"/><Relationship Id="rId4" Type="http://schemas.openxmlformats.org/officeDocument/2006/relationships/image" Target="../media/image46.png"/><Relationship Id="rId9" Type="http://schemas.openxmlformats.org/officeDocument/2006/relationships/image" Target="../media/image51.gif"/><Relationship Id="rId1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1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92440" y="556260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Gretchen Corbin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&amp; CEO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990600"/>
            <a:ext cx="6839236" cy="42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429000" y="0"/>
            <a:ext cx="4276347" cy="68580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146876"/>
            <a:ext cx="2514692" cy="1727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0732" y="330763"/>
            <a:ext cx="3533543" cy="196005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History of the Georgia Lottery</a:t>
            </a:r>
            <a:endParaRPr lang="en-US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733800" y="501166"/>
            <a:ext cx="28575" cy="16192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9" y="244807"/>
            <a:ext cx="2269307" cy="2529804"/>
          </a:xfrm>
          <a:prstGeom prst="rect">
            <a:avLst/>
          </a:prstGeom>
        </p:spPr>
      </p:pic>
      <p:pic>
        <p:nvPicPr>
          <p:cNvPr id="13" name="Picture 5" descr="instantcash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542" y="3135312"/>
            <a:ext cx="2209800" cy="1139825"/>
          </a:xfrm>
          <a:prstGeom prst="rect">
            <a:avLst/>
          </a:prstGeom>
          <a:noFill/>
        </p:spPr>
      </p:pic>
      <p:pic>
        <p:nvPicPr>
          <p:cNvPr id="14" name="Picture 6" descr="georgiamillionair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42" y="4812659"/>
            <a:ext cx="2286000" cy="1157288"/>
          </a:xfrm>
          <a:prstGeom prst="rect">
            <a:avLst/>
          </a:prstGeom>
          <a:noFill/>
        </p:spPr>
      </p:pic>
      <p:pic>
        <p:nvPicPr>
          <p:cNvPr id="1028" name="Picture 4" descr="Image result for georgia lottery ray charl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56240"/>
            <a:ext cx="3688542" cy="276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mega millions ticke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660" y="1808027"/>
            <a:ext cx="1605890" cy="42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896" y="2760309"/>
            <a:ext cx="2611944" cy="261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5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85800" y="795172"/>
            <a:ext cx="9248775" cy="520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Georgia Lottery </a:t>
            </a:r>
            <a:r>
              <a:rPr lang="en-US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History and Oversight</a:t>
            </a:r>
          </a:p>
          <a:p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47675" y="1622425"/>
            <a:ext cx="11287125" cy="4935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Nov. 1992 - Georgia voters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narrowly 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approve a constitutional amendment to create the Georgia Lottery to enhance educational funding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(52-48)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Lottery for Education Act created the Georgia Lottery Corporation (GLC) to oversee and operate the lottery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Mission: Maximize revenues for HOPE and Pre-K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Governed by a 7 member Board appointed by the Governor and confirmed by the Senate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Board members serve staggered 5 year terms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Legislative oversight is provided by the General Assembly’s Lottery Corporation Legislative Oversight Committee, comprised of the House Committee of Regulated Industries and the Senate Economic Development Committee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Accountable through a series of reports including: quarterly and annual reports to the Governor, state auditor, state accounting officer, and the legislative oversight committee chairpersons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External Audits conducted annually by Mauldin &amp; Jenkins and copy submitted to the Governor, Lieutenant Governor, Speaker of the House of Representatives, and oversight committee chairpersons </a:t>
            </a:r>
          </a:p>
          <a:p>
            <a:pPr marL="342900" indent="-342900">
              <a:spcBef>
                <a:spcPct val="2500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Annual operating budgets submitted to the Office of Planning and Budget, the state auditor, and the state accounting officer by June 30 for the following fiscal year </a:t>
            </a:r>
          </a:p>
          <a:p>
            <a:pPr marL="342882" indent="-342882">
              <a:spcBef>
                <a:spcPct val="25000"/>
              </a:spcBef>
              <a:buFontTx/>
              <a:buChar char="•"/>
            </a:pPr>
            <a:endParaRPr lang="en-US" sz="17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5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85800" y="795172"/>
            <a:ext cx="9248775" cy="520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Georgia Lottery </a:t>
            </a:r>
            <a:r>
              <a:rPr lang="en-US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History and Oversight</a:t>
            </a:r>
          </a:p>
          <a:p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47675" y="1813718"/>
            <a:ext cx="11287125" cy="3301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By law, GLC is required to transfer proceeds on a quarterly basis to Lottery for Education Account in State Treasury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endParaRPr lang="en-US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On an annual basis, Governor &amp; General Assembly separately appropriate lottery proceeds to specific lottery-funded education programs, as defined by law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endParaRPr lang="en-US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Lottery funds are to be used to supplement, not supplant state funding of existing education programs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endParaRPr lang="en-US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HOPE Program is administered by Georgia Student Finance Commission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endParaRPr lang="en-US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Pre-K Program is administered by Georgia Department of Early Care &amp; Learning</a:t>
            </a:r>
          </a:p>
          <a:p>
            <a:pPr marL="0" lv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spcBef>
                <a:spcPts val="0"/>
              </a:spcBef>
              <a:buFontTx/>
              <a:buChar char="•"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$</a:t>
            </a:r>
            <a:r>
              <a:rPr lang="en-US" sz="1800" kern="0" dirty="0" smtClean="0">
                <a:solidFill>
                  <a:srgbClr val="000000"/>
                </a:solidFill>
                <a:latin typeface="Arial"/>
              </a:rPr>
              <a:t>3.2 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million (on average) raised for HOPE and Pre-K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every 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day</a:t>
            </a:r>
          </a:p>
          <a:p>
            <a:pPr marL="0" indent="0">
              <a:spcBef>
                <a:spcPct val="25000"/>
              </a:spcBef>
              <a:buNone/>
            </a:pPr>
            <a:endParaRPr lang="en-US" sz="17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57225" y="584596"/>
            <a:ext cx="9248775" cy="520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Georgia Lottery’s Record</a:t>
            </a:r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830386"/>
            <a:ext cx="5089288" cy="461010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 $21 billion for education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FY19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record $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1.207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billion for education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 1.8 million HOPE Scholarship &amp; Grant recipients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 1.6 million Pre-K students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consecutive record years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consecutive years over $1 billion in returns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72" y="1641475"/>
            <a:ext cx="4476961" cy="498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1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5875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   Georgia Lottery Rankings</a:t>
            </a:r>
            <a:endParaRPr lang="en-US" sz="3600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47675" y="1838538"/>
            <a:ext cx="6096000" cy="37918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3400" u="sng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Worldwide Rankings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#15 total sales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 total per cap sales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#9 instant sales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 instant per cap sales </a:t>
            </a:r>
            <a:endParaRPr lang="en-US" sz="2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endParaRPr lang="en-US" sz="11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endParaRPr lang="en-US" sz="11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Source – </a:t>
            </a:r>
            <a:r>
              <a:rPr lang="en-US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Fleur’s 2019 </a:t>
            </a:r>
            <a:r>
              <a:rPr lang="en-US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Lottery Almanac</a:t>
            </a:r>
          </a:p>
        </p:txBody>
      </p:sp>
      <p:sp>
        <p:nvSpPr>
          <p:cNvPr id="3" name="Rectangle 2"/>
          <p:cNvSpPr/>
          <p:nvPr/>
        </p:nvSpPr>
        <p:spPr>
          <a:xfrm>
            <a:off x="6248400" y="1654175"/>
            <a:ext cx="6096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3400" u="sng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Rankings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 total per cap sales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 instant per cap sales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sz="3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 per cap returns to beneficiaries (excluding states that have VLTs)</a:t>
            </a:r>
            <a:endParaRPr lang="en-US" sz="2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endParaRPr lang="en-US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Source- </a:t>
            </a:r>
            <a:r>
              <a:rPr lang="en-US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Fleur's 2019 </a:t>
            </a:r>
            <a:r>
              <a:rPr lang="en-US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Lottery Almanac</a:t>
            </a:r>
            <a:endParaRPr lang="en-US" sz="11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9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31147" y="500999"/>
            <a:ext cx="9248775" cy="716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00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Over $21 Billion Returned to Education</a:t>
            </a:r>
          </a:p>
          <a:p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040972496"/>
              </p:ext>
            </p:extLst>
          </p:nvPr>
        </p:nvGraphicFramePr>
        <p:xfrm>
          <a:off x="1509090" y="1622425"/>
          <a:ext cx="9173817" cy="521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8315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35513980"/>
              </p:ext>
            </p:extLst>
          </p:nvPr>
        </p:nvGraphicFramePr>
        <p:xfrm>
          <a:off x="2133600" y="1709060"/>
          <a:ext cx="7010400" cy="4419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3429000" y="6248400"/>
            <a:ext cx="94916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b"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obtained from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 S. Census (rounded).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92785" y="450562"/>
            <a:ext cx="965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_"/>
              </a:rPr>
              <a:t>Returns Per Capita Trend </a:t>
            </a:r>
            <a:endParaRPr lang="en-US" sz="36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_"/>
            </a:endParaRPr>
          </a:p>
        </p:txBody>
      </p:sp>
    </p:spTree>
    <p:extLst>
      <p:ext uri="{BB962C8B-B14F-4D97-AF65-F5344CB8AC3E}">
        <p14:creationId xmlns:p14="http://schemas.microsoft.com/office/powerpoint/2010/main" val="23151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31148" y="710274"/>
            <a:ext cx="9248775" cy="716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Where the Money Goes</a:t>
            </a:r>
          </a:p>
          <a:p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8889"/>
          <a:stretch/>
        </p:blipFill>
        <p:spPr>
          <a:xfrm>
            <a:off x="2895600" y="1594993"/>
            <a:ext cx="5954919" cy="516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1555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209278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168276"/>
            <a:ext cx="1190392" cy="81788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-107632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09600" y="235145"/>
            <a:ext cx="6248400" cy="5165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Sales &amp; Business Development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81000" y="287177"/>
            <a:ext cx="0" cy="6989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1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041521"/>
              </p:ext>
            </p:extLst>
          </p:nvPr>
        </p:nvGraphicFramePr>
        <p:xfrm>
          <a:off x="1600200" y="1600200"/>
          <a:ext cx="7467600" cy="4878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9987" y="1800756"/>
            <a:ext cx="956795" cy="1795745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09600" y="773651"/>
            <a:ext cx="5791200" cy="262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FY19 Annual Highlights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9755" y="3730290"/>
            <a:ext cx="1620891" cy="321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2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 flipV="1">
            <a:off x="637388" y="4121781"/>
            <a:ext cx="6973704" cy="6976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216" y="4310568"/>
            <a:ext cx="996558" cy="199228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698254" y="1680927"/>
            <a:ext cx="389906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Scratchers/Instant Tickets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Monthly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aunches of 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6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games. Approx. 52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- 65 unique games launched each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Wide range of price points:             $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1, $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$3, $5, $10, $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$25, $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esign considerations: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prize structure, top prizes, game themes, play types, licensed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games, shelf appeal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Scratcher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game portfolio must appeal to a wide-ranging audience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players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 smtClean="0">
              <a:solidFill>
                <a:srgbClr val="002060"/>
              </a:solidFill>
            </a:endParaRPr>
          </a:p>
          <a:p>
            <a:endParaRPr lang="en-US" sz="1600" b="1" dirty="0" smtClean="0">
              <a:solidFill>
                <a:prstClr val="black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90" y="1593930"/>
            <a:ext cx="963724" cy="18011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6" y="1573352"/>
            <a:ext cx="969760" cy="145464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78" y="2393975"/>
            <a:ext cx="955073" cy="143260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2" y="3048590"/>
            <a:ext cx="1067401" cy="6960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528" y="1641229"/>
            <a:ext cx="922876" cy="17295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728" y="6096711"/>
            <a:ext cx="1088168" cy="6819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67" y="1745289"/>
            <a:ext cx="957826" cy="191170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68" y="1622128"/>
            <a:ext cx="919327" cy="13608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62" y="2899734"/>
            <a:ext cx="922325" cy="11529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36" y="2436175"/>
            <a:ext cx="978221" cy="9774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t="3278" r="2672" b="1890"/>
          <a:stretch/>
        </p:blipFill>
        <p:spPr>
          <a:xfrm>
            <a:off x="6447366" y="4659219"/>
            <a:ext cx="1050203" cy="105925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115" y="2976244"/>
            <a:ext cx="957433" cy="144335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" t="2768" r="2986" b="2883"/>
          <a:stretch/>
        </p:blipFill>
        <p:spPr>
          <a:xfrm>
            <a:off x="6128582" y="5420702"/>
            <a:ext cx="1026462" cy="102900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11" r="1723" b="3626"/>
          <a:stretch/>
        </p:blipFill>
        <p:spPr>
          <a:xfrm>
            <a:off x="320836" y="3911640"/>
            <a:ext cx="977774" cy="192838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t="4220" r="5352" b="3876"/>
          <a:stretch/>
        </p:blipFill>
        <p:spPr>
          <a:xfrm>
            <a:off x="1520131" y="3221230"/>
            <a:ext cx="901213" cy="91490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38" y="3737011"/>
            <a:ext cx="918685" cy="13805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572" y="4233234"/>
            <a:ext cx="1339052" cy="167036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64" y="4793898"/>
            <a:ext cx="1022005" cy="204316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577" y="3941185"/>
            <a:ext cx="957645" cy="14360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59" y="3171793"/>
            <a:ext cx="988408" cy="63847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15" y="5287561"/>
            <a:ext cx="1034714" cy="1549497"/>
          </a:xfrm>
          <a:prstGeom prst="rect">
            <a:avLst/>
          </a:prstGeom>
        </p:spPr>
      </p:pic>
      <p:cxnSp>
        <p:nvCxnSpPr>
          <p:cNvPr id="42" name="Straight Connector 41"/>
          <p:cNvCxnSpPr/>
          <p:nvPr/>
        </p:nvCxnSpPr>
        <p:spPr>
          <a:xfrm>
            <a:off x="637388" y="228600"/>
            <a:ext cx="0" cy="802638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43" name="Rectangle 42"/>
          <p:cNvSpPr/>
          <p:nvPr/>
        </p:nvSpPr>
        <p:spPr>
          <a:xfrm>
            <a:off x="-6597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45" name="Straight Connector 44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 txBox="1">
            <a:spLocks/>
          </p:cNvSpPr>
          <p:nvPr/>
        </p:nvSpPr>
        <p:spPr>
          <a:xfrm>
            <a:off x="855006" y="335193"/>
            <a:ext cx="9656064" cy="9235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Product Development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1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DBF8BC94-76AF-ED44-94EB-A694C9FA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370379" y="240080"/>
            <a:ext cx="693692" cy="40286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54000" h="152400" prst="coolSlant"/>
            <a:bevelB w="165100" prst="coolSlant"/>
          </a:sp3d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DBF8BC94-76AF-ED44-94EB-A694C9FA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982082" y="1173249"/>
            <a:ext cx="693692" cy="22382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54000" h="152400" prst="coolSlant"/>
            <a:bevelB w="165100" prst="coolSlant"/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BF8BC94-76AF-ED44-94EB-A694C9FA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86769" y="1177494"/>
            <a:ext cx="693692" cy="22382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54000" h="152400" prst="coolSlant"/>
            <a:bevelB w="165100" prst="coolSlant"/>
          </a:sp3d>
        </p:spPr>
      </p:pic>
      <p:sp>
        <p:nvSpPr>
          <p:cNvPr id="4" name="Rectangle 3"/>
          <p:cNvSpPr/>
          <p:nvPr/>
        </p:nvSpPr>
        <p:spPr>
          <a:xfrm>
            <a:off x="224545" y="2026759"/>
            <a:ext cx="2418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</a:t>
            </a:r>
            <a:r>
              <a:rPr lang="en-US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Games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83523" y="2018118"/>
            <a:ext cx="189038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Games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4151" y="1502242"/>
            <a:ext cx="1023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DRAW (terminal generated games) – twelve (12) games in the current portfolio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23" y="3762127"/>
            <a:ext cx="1812971" cy="724804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0436226" y="3890422"/>
            <a:ext cx="1155379" cy="768221"/>
            <a:chOff x="2891681" y="4293705"/>
            <a:chExt cx="1550432" cy="960475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681" y="4293705"/>
              <a:ext cx="1550432" cy="72353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9595" y="4711627"/>
              <a:ext cx="439210" cy="542553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5682" y="4037731"/>
            <a:ext cx="1417600" cy="802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1070" y="5549757"/>
            <a:ext cx="1088130" cy="642851"/>
          </a:xfrm>
          <a:prstGeom prst="rect">
            <a:avLst/>
          </a:prstGeom>
        </p:spPr>
      </p:pic>
      <p:pic>
        <p:nvPicPr>
          <p:cNvPr id="37" name="Picture 36" descr="Keno_FinalColor_PM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073" y="2698145"/>
            <a:ext cx="1509445" cy="64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 noChangeArrowheads="1"/>
          </p:cNvPicPr>
          <p:nvPr/>
        </p:nvPicPr>
        <p:blipFill rotWithShape="1">
          <a:blip r:embed="rId9"/>
          <a:srcRect l="8848" t="10518" r="7657" b="35457"/>
          <a:stretch/>
        </p:blipFill>
        <p:spPr bwMode="auto">
          <a:xfrm>
            <a:off x="3007657" y="3258990"/>
            <a:ext cx="1449964" cy="72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38" descr="GLO_OOS_C9_2378_powerball_logo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4542" y="5200507"/>
            <a:ext cx="1729847" cy="5605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31" y="2641795"/>
            <a:ext cx="931832" cy="67460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02" y="3831584"/>
            <a:ext cx="1308850" cy="108379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6" y="5545366"/>
            <a:ext cx="1038219" cy="8619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DBF8BC94-76AF-ED44-94EB-A694C9FA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88999" y="1178407"/>
            <a:ext cx="693692" cy="22382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54000" h="152400" prst="coolSlant"/>
            <a:bevelB w="165100" prst="coolSlant"/>
          </a:sp3d>
        </p:spPr>
      </p:pic>
      <p:sp>
        <p:nvSpPr>
          <p:cNvPr id="14" name="Rectangle 13"/>
          <p:cNvSpPr/>
          <p:nvPr/>
        </p:nvSpPr>
        <p:spPr>
          <a:xfrm>
            <a:off x="2731321" y="2018118"/>
            <a:ext cx="2260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Multi-state Games</a:t>
            </a:r>
            <a:endParaRPr lang="en-US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50549" y="1982339"/>
            <a:ext cx="2260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Games</a:t>
            </a:r>
            <a:endParaRPr lang="en-US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163352" y="2727981"/>
            <a:ext cx="22606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PARTICIPATING STATES:</a:t>
            </a: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FL, IN, MD, NJ, NY, PA, </a:t>
            </a:r>
            <a:endParaRPr lang="en-US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TN, VA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337" y="3316399"/>
            <a:ext cx="1949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$500! Three times a day!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014" y="4775155"/>
            <a:ext cx="1949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$5,000! Three times a day!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5602" y="6339060"/>
            <a:ext cx="2218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JACKPOT STARTS AT $150,000!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2553702" y="2741333"/>
            <a:ext cx="6329" cy="4116972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063176" y="2741028"/>
            <a:ext cx="6329" cy="4116972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7548374" y="2713988"/>
            <a:ext cx="6329" cy="4116972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660614" y="2764748"/>
            <a:ext cx="226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 PARTICIPATING </a:t>
            </a: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 IN US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66272" y="3941477"/>
            <a:ext cx="1949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JACKPOTS START AT $40 MILLION!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on Tuesdays and Fridays at 11:00 PM!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66272" y="5735811"/>
            <a:ext cx="1949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JACKPOTS START AT $40 MILLION!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on Wednesdays and Saturdays at 11:00 PM!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46756" y="4584734"/>
            <a:ext cx="19491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$1,000 EVERYDAY FOR LIFE! </a:t>
            </a:r>
          </a:p>
          <a:p>
            <a:pPr algn="ctr"/>
            <a:r>
              <a:rPr lang="en-US" sz="1200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$1,000 EVERY WEEK FOR LIFE!</a:t>
            </a:r>
          </a:p>
          <a:p>
            <a:pPr algn="ctr"/>
            <a:endParaRPr lang="en-US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every day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2866272" y="5052445"/>
            <a:ext cx="1925191" cy="3664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350298" y="5369050"/>
            <a:ext cx="1925191" cy="3664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70467" y="3829752"/>
            <a:ext cx="1925191" cy="3664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85059" y="3281916"/>
            <a:ext cx="184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$100,000 OVER 300 TIMES A DAY!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039323" y="6289809"/>
            <a:ext cx="1949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the clerk,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INSTANTLY!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031951" y="4465088"/>
            <a:ext cx="1949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JACKPOT STARTS AT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 MILLION! 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on Mondays and Thursdays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49889" y="4663204"/>
            <a:ext cx="1949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$150,000! Drawings every day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806172" y="5797985"/>
            <a:ext cx="1949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$250,000! Match ALL or NONE of the numbers to win! </a:t>
            </a:r>
          </a:p>
          <a:p>
            <a:pPr algn="ctr"/>
            <a:endParaRPr lang="en-US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4 times a day! 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19618" y="3212279"/>
            <a:ext cx="1949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UP TO $10,000!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Drawings twice a day!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8060169" y="5207485"/>
            <a:ext cx="1597770" cy="602438"/>
            <a:chOff x="3741443" y="8395740"/>
            <a:chExt cx="1952339" cy="707512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1443" y="8458267"/>
              <a:ext cx="1553142" cy="644985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114612" y="8395740"/>
              <a:ext cx="579170" cy="640135"/>
            </a:xfrm>
            <a:prstGeom prst="rect">
              <a:avLst/>
            </a:prstGeom>
          </p:spPr>
        </p:pic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3" y="2727981"/>
            <a:ext cx="1455138" cy="478117"/>
          </a:xfrm>
          <a:prstGeom prst="rect">
            <a:avLst/>
          </a:prstGeom>
        </p:spPr>
      </p:pic>
      <p:cxnSp>
        <p:nvCxnSpPr>
          <p:cNvPr id="71" name="Straight Connector 70"/>
          <p:cNvCxnSpPr/>
          <p:nvPr/>
        </p:nvCxnSpPr>
        <p:spPr>
          <a:xfrm flipV="1">
            <a:off x="7845182" y="5174056"/>
            <a:ext cx="1925191" cy="3664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7806172" y="3936492"/>
            <a:ext cx="1925191" cy="3664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011322" y="3772416"/>
            <a:ext cx="1842540" cy="15745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0095726" y="5364489"/>
            <a:ext cx="1790432" cy="9122"/>
          </a:xfrm>
          <a:prstGeom prst="line">
            <a:avLst/>
          </a:prstGeom>
          <a:ln w="762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-6597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itle 1"/>
          <p:cNvSpPr txBox="1">
            <a:spLocks/>
          </p:cNvSpPr>
          <p:nvPr/>
        </p:nvSpPr>
        <p:spPr>
          <a:xfrm>
            <a:off x="855006" y="335193"/>
            <a:ext cx="9656064" cy="9235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Product Development</a:t>
            </a:r>
          </a:p>
        </p:txBody>
      </p:sp>
    </p:spTree>
    <p:extLst>
      <p:ext uri="{BB962C8B-B14F-4D97-AF65-F5344CB8AC3E}">
        <p14:creationId xmlns:p14="http://schemas.microsoft.com/office/powerpoint/2010/main" val="203309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/>
          <p:cNvSpPr/>
          <p:nvPr/>
        </p:nvSpPr>
        <p:spPr>
          <a:xfrm>
            <a:off x="0" y="0"/>
            <a:ext cx="12192001" cy="1437684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0" name="Straight Connector 129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1" y="287075"/>
            <a:ext cx="67818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iLottery Timeline</a:t>
            </a:r>
            <a:endParaRPr lang="en-US" sz="36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561974"/>
            <a:ext cx="8382000" cy="520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726330"/>
              </p:ext>
            </p:extLst>
          </p:nvPr>
        </p:nvGraphicFramePr>
        <p:xfrm>
          <a:off x="1752600" y="3192581"/>
          <a:ext cx="4953000" cy="332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1524000" y="1623845"/>
            <a:ext cx="85344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Current product portfolio: KENO!, Diggi Games, Mega Millions, Powerball, Fantasy 5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Channels: Internet (PC/Mac), mobile app (iOS/Android), mobile web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FY19 sales totaled $81,659,243 – 63% increase over FY18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1.2 million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app downloads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Players must have an iHOPE® account to purchase online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Over 1.4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million players in Players Club loyalty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6514344"/>
            <a:ext cx="259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FY2019 sales are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July-June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0" y="3162728"/>
            <a:ext cx="312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Players have won over $144 million in prizes.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ver $67 million returned to HOPE &amp; Pre-K.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Sales at 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rick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ortar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lottery retailers have increased every year since the introduction of the GLC’s iLottery channel.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791" y="1901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</a:t>
            </a:r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Lottery Sales</a:t>
            </a:r>
            <a:endParaRPr lang="en-US" sz="36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57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38199" y="1809108"/>
            <a:ext cx="10908957" cy="4545893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</a:pPr>
            <a:r>
              <a:rPr lang="en-US" sz="6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Background</a:t>
            </a:r>
          </a:p>
          <a:p>
            <a:pPr>
              <a:spcBef>
                <a:spcPts val="0"/>
              </a:spcBef>
            </a:pP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2011 </a:t>
            </a: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Justice </a:t>
            </a: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issued </a:t>
            </a: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opinion on </a:t>
            </a: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1961 Wire Act </a:t>
            </a: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it did no apply to lotteries 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6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Georgia Lottery began selling products via the internet in </a:t>
            </a:r>
            <a:r>
              <a:rPr lang="en-US" sz="6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2012 </a:t>
            </a:r>
          </a:p>
          <a:p>
            <a:pPr>
              <a:spcBef>
                <a:spcPts val="0"/>
              </a:spcBef>
            </a:pP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endParaRPr lang="en-US" sz="6400" b="1" u="sng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64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6400" b="1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Recent </a:t>
            </a:r>
            <a:r>
              <a:rPr lang="en-US" sz="6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Activity</a:t>
            </a:r>
          </a:p>
          <a:p>
            <a:pPr>
              <a:spcBef>
                <a:spcPts val="0"/>
              </a:spcBef>
            </a:pPr>
            <a:r>
              <a:rPr lang="en-US" sz="6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January of 2019 the Department of Justice issued a new opinion on the 1961 Wire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 </a:t>
            </a:r>
            <a:endParaRPr lang="en-US" sz="6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New Hampshire Lottery filed suit against the DOJ based on the new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decision</a:t>
            </a:r>
            <a:endParaRPr lang="en-US" sz="6400" baseline="30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judge </a:t>
            </a: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New Hampshire ruled in favor of the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lottery</a:t>
            </a:r>
            <a:endParaRPr lang="en-US" sz="6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DOJ has filed notice to appeal the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decision</a:t>
            </a:r>
            <a:endParaRPr lang="en-US" sz="6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Enforcement has been delayed until December 31</a:t>
            </a:r>
            <a:r>
              <a:rPr lang="en-US" sz="6400" baseline="30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 when legal proceedings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concluded</a:t>
            </a:r>
            <a:endParaRPr lang="en-US" sz="6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Governor Kemp and Attorney General </a:t>
            </a:r>
            <a:r>
              <a:rPr lang="en-US" sz="6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Carr</a:t>
            </a: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raised the concerns of the Georgia Lottery in a letter sent to DOJ </a:t>
            </a:r>
          </a:p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Federal delegation continues to be engaged on the </a:t>
            </a:r>
            <a:r>
              <a:rPr lang="en-US" sz="64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issue</a:t>
            </a:r>
            <a:endParaRPr lang="en-US" sz="6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666" y="248975"/>
            <a:ext cx="1342792" cy="92259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54271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08544" y="395954"/>
            <a:ext cx="2169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Wire Act</a:t>
            </a:r>
            <a:endParaRPr lang="en-US" sz="3600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71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91269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31148" y="508396"/>
            <a:ext cx="9248775" cy="520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COAM System/Licensing</a:t>
            </a:r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628364"/>
            <a:ext cx="10668000" cy="5128636"/>
          </a:xfrm>
        </p:spPr>
        <p:txBody>
          <a:bodyPr>
            <a:normAutofit fontScale="25000" lnSpcReduction="20000"/>
          </a:bodyPr>
          <a:lstStyle/>
          <a:p>
            <a:pPr marL="285750" indent="-285750" eaLnBrk="0" hangingPunct="0">
              <a:spcBef>
                <a:spcPct val="20000"/>
              </a:spcBef>
              <a:buClr>
                <a:prstClr val="black"/>
              </a:buClr>
            </a:pPr>
            <a:r>
              <a:rPr lang="en-US" sz="8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 487 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signed </a:t>
            </a:r>
            <a:r>
              <a:rPr lang="en-US" sz="8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law on 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10, 2013</a:t>
            </a:r>
          </a:p>
          <a:p>
            <a:pPr eaLnBrk="0" hangingPunct="0">
              <a:spcBef>
                <a:spcPct val="20000"/>
              </a:spcBef>
              <a:buClr>
                <a:prstClr val="black"/>
              </a:buClr>
            </a:pPr>
            <a:endParaRPr lang="en-US" sz="8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Transferred responsibility for administration and enforcement relating to COAMs from the Department of Revenue to the Georgia Lottery Corporation</a:t>
            </a:r>
          </a:p>
          <a:p>
            <a:pPr eaLnBrk="0" hangingPunct="0">
              <a:spcBef>
                <a:spcPct val="20000"/>
              </a:spcBef>
              <a:buClr>
                <a:prstClr val="black"/>
              </a:buClr>
            </a:pPr>
            <a:endParaRPr lang="en-US" sz="8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</a:pPr>
            <a:r>
              <a:rPr lang="en-US" sz="8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Responsibilities include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  <a:buFont typeface="Courier New" panose="02070309020205020404" pitchFamily="49" charset="0"/>
              <a:buChar char="o"/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Licensure of owners and operators of COAMs</a:t>
            </a:r>
          </a:p>
          <a:p>
            <a:pPr marL="742950" lvl="1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  <a:buFont typeface="Courier New" panose="02070309020205020404" pitchFamily="49" charset="0"/>
              <a:buChar char="o"/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Issuance of permits for COAMs</a:t>
            </a:r>
          </a:p>
          <a:p>
            <a:pPr marL="742950" lvl="1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  <a:buFont typeface="Courier New" panose="02070309020205020404" pitchFamily="49" charset="0"/>
              <a:buChar char="o"/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 of license fees for COAMs</a:t>
            </a:r>
          </a:p>
          <a:p>
            <a:pPr marL="742950" lvl="1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  <a:buFont typeface="Courier New" panose="02070309020205020404" pitchFamily="49" charset="0"/>
              <a:buChar char="o"/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 of net receipts from Class B machines</a:t>
            </a:r>
          </a:p>
          <a:p>
            <a:pPr marL="742950" lvl="1" indent="-285750" eaLnBrk="0" hangingPunct="0">
              <a:lnSpc>
                <a:spcPct val="120000"/>
              </a:lnSpc>
              <a:spcBef>
                <a:spcPct val="20000"/>
              </a:spcBef>
              <a:buClr>
                <a:prstClr val="black"/>
              </a:buClr>
              <a:buFont typeface="Courier New" panose="02070309020205020404" pitchFamily="49" charset="0"/>
              <a:buChar char="o"/>
            </a:pP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</a:p>
          <a:p>
            <a:pPr eaLnBrk="0" hangingPunct="0">
              <a:spcBef>
                <a:spcPct val="20000"/>
              </a:spcBef>
              <a:buClr>
                <a:prstClr val="black"/>
              </a:buClr>
            </a:pPr>
            <a:endParaRPr lang="en-US" sz="80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buClr>
                <a:prstClr val="black"/>
              </a:buClr>
            </a:pPr>
            <a:r>
              <a:rPr lang="en-US" sz="8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Licensing Numbers: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8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22,354 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B COAMs in </a:t>
            </a:r>
            <a:r>
              <a:rPr lang="en-US" sz="8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4,582 locations</a:t>
            </a:r>
            <a:r>
              <a:rPr lang="en-US" sz="8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Almost $66 </a:t>
            </a: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million generated from transfer through FY </a:t>
            </a:r>
            <a:r>
              <a:rPr lang="en-US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309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701190" y="678138"/>
            <a:ext cx="9248775" cy="716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GLC Recent Returns</a:t>
            </a:r>
          </a:p>
          <a:p>
            <a:endParaRPr lang="en-US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159396"/>
              </p:ext>
            </p:extLst>
          </p:nvPr>
        </p:nvGraphicFramePr>
        <p:xfrm>
          <a:off x="986070" y="2121885"/>
          <a:ext cx="9524998" cy="395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714"/>
                <a:gridCol w="1360714"/>
                <a:gridCol w="1360714"/>
                <a:gridCol w="1360714"/>
                <a:gridCol w="1360714"/>
                <a:gridCol w="1360714"/>
                <a:gridCol w="1360714"/>
              </a:tblGrid>
              <a:tr h="988524"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14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15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16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17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18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19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8852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Traditional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$940,097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$969,581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$1,064,100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$1,053,529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$1,085,328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$1,141,423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8852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COAM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$5,000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$10,920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$33,457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$47,533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$58,186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$65,946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8852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$945,097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$980,051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$1,097,567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$1,101,062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$1,143,513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$1,207,369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96477" y="6172200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COAM revenue percentage to GLC will cap out at 10% in FY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1434" y="1810966"/>
            <a:ext cx="13328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($ in Thousands)</a:t>
            </a:r>
          </a:p>
        </p:txBody>
      </p:sp>
    </p:spTree>
    <p:extLst>
      <p:ext uri="{BB962C8B-B14F-4D97-AF65-F5344CB8AC3E}">
        <p14:creationId xmlns:p14="http://schemas.microsoft.com/office/powerpoint/2010/main" val="357566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 result for We did i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91269"/>
            <a:ext cx="12192001" cy="14859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31148" y="508396"/>
            <a:ext cx="9248775" cy="520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Georgia Lottery FY19 </a:t>
            </a:r>
            <a:r>
              <a:rPr lang="en-US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Highlights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628364"/>
            <a:ext cx="10668000" cy="474763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Georgia Lottery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has now raised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Billion for educational programs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Georgia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FY2019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profit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 $63.8 Million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5.6%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higher than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  <a:p>
            <a:pPr marL="0" indent="0">
              <a:spcAft>
                <a:spcPts val="600"/>
              </a:spcAft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Largest quarterly transfer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(Q2 2019) in Georgia Lottery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history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$323.6 million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ollowed by second largest Q3 transfer in Georgia lottery history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Q4 quarterly return was the largest Q4 return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history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dirty="0" smtClean="0"/>
          </a:p>
          <a:p>
            <a:pPr marL="0" indent="0">
              <a:spcAft>
                <a:spcPts val="600"/>
              </a:spcAft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172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/>
          <p:cNvSpPr/>
          <p:nvPr/>
        </p:nvSpPr>
        <p:spPr>
          <a:xfrm>
            <a:off x="0" y="0"/>
            <a:ext cx="12192001" cy="1437684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0" name="Straight Connector 129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1" y="287075"/>
            <a:ext cx="67818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Growth Projections</a:t>
            </a:r>
            <a:endParaRPr lang="en-US" sz="36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093579"/>
              </p:ext>
            </p:extLst>
          </p:nvPr>
        </p:nvGraphicFramePr>
        <p:xfrm>
          <a:off x="1519470" y="2857317"/>
          <a:ext cx="8991600" cy="145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927600"/>
              </a:tblGrid>
              <a:tr h="4857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 Year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Lottery for Education Account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FY19 (Actual Returns)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$1,207,369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FY20 (Projected Returns)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$1,212,000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676400" y="2496509"/>
            <a:ext cx="13328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($ in Thousands)</a:t>
            </a:r>
          </a:p>
        </p:txBody>
      </p:sp>
    </p:spTree>
    <p:extLst>
      <p:ext uri="{BB962C8B-B14F-4D97-AF65-F5344CB8AC3E}">
        <p14:creationId xmlns:p14="http://schemas.microsoft.com/office/powerpoint/2010/main" val="847498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048124" y="0"/>
            <a:ext cx="8143876" cy="6858000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195" y="191825"/>
            <a:ext cx="1342792" cy="9225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7793" y="688353"/>
            <a:ext cx="4276725" cy="1606154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Partners and New Initiatives</a:t>
            </a:r>
            <a:endParaRPr lang="en-US" sz="4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954868" y="672404"/>
            <a:ext cx="28575" cy="16192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0" y="81692"/>
            <a:ext cx="1617438" cy="2432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879" y="81692"/>
            <a:ext cx="1588031" cy="2393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230" y="81692"/>
            <a:ext cx="1625969" cy="24423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251" y="2764682"/>
            <a:ext cx="2140349" cy="38005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" r="5428"/>
          <a:stretch/>
        </p:blipFill>
        <p:spPr>
          <a:xfrm>
            <a:off x="7696188" y="3276600"/>
            <a:ext cx="4038600" cy="24313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2769630"/>
            <a:ext cx="4891493" cy="385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6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/>
          <p:cNvSpPr/>
          <p:nvPr/>
        </p:nvSpPr>
        <p:spPr>
          <a:xfrm>
            <a:off x="0" y="0"/>
            <a:ext cx="12192001" cy="1437684"/>
          </a:xfrm>
          <a:prstGeom prst="rect">
            <a:avLst/>
          </a:prstGeom>
          <a:solidFill>
            <a:srgbClr val="F27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0" y="248975"/>
            <a:ext cx="1342792" cy="922599"/>
          </a:xfrm>
          <a:prstGeom prst="rect">
            <a:avLst/>
          </a:prstGeom>
        </p:spPr>
      </p:pic>
      <p:cxnSp>
        <p:nvCxnSpPr>
          <p:cNvPr id="130" name="Straight Connector 129"/>
          <p:cNvCxnSpPr/>
          <p:nvPr/>
        </p:nvCxnSpPr>
        <p:spPr>
          <a:xfrm>
            <a:off x="447675" y="327818"/>
            <a:ext cx="0" cy="881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1" y="287075"/>
            <a:ext cx="67818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We Do It For The Students</a:t>
            </a:r>
            <a:endParaRPr lang="en-US" sz="36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828800"/>
            <a:ext cx="7162800" cy="466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7432"/>
      </p:ext>
    </p:extLst>
  </p:cSld>
  <p:clrMapOvr>
    <a:masterClrMapping/>
  </p:clrMapOvr>
</p:sld>
</file>

<file path=ppt/theme/theme1.xml><?xml version="1.0" encoding="utf-8"?>
<a:theme xmlns:a="http://schemas.openxmlformats.org/drawingml/2006/main" name="1_Green_Swirls_Template_Segoe_TP1028674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p939[1]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9[1]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Trek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C8FDD91-C99A-4140-B031-DD40DA39F473}"/>
</file>

<file path=customXml/itemProps2.xml><?xml version="1.0" encoding="utf-8"?>
<ds:datastoreItem xmlns:ds="http://schemas.openxmlformats.org/officeDocument/2006/customXml" ds:itemID="{10B541F0-6FB1-4ACD-A641-0F3396B741BD}"/>
</file>

<file path=customXml/itemProps3.xml><?xml version="1.0" encoding="utf-8"?>
<ds:datastoreItem xmlns:ds="http://schemas.openxmlformats.org/officeDocument/2006/customXml" ds:itemID="{22CE8906-C2C8-4E8D-BA22-AD19D5CF2073}"/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 (Green swirls design)</Template>
  <TotalTime>5802</TotalTime>
  <Words>1227</Words>
  <Application>Microsoft Office PowerPoint</Application>
  <PresentationFormat>Widescreen</PresentationFormat>
  <Paragraphs>229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Arial_</vt:lpstr>
      <vt:lpstr>Calibri</vt:lpstr>
      <vt:lpstr>Calibri Light</vt:lpstr>
      <vt:lpstr>Courier New</vt:lpstr>
      <vt:lpstr>Franklin Gothic Book</vt:lpstr>
      <vt:lpstr>Franklin Gothic Medium</vt:lpstr>
      <vt:lpstr>Garamond</vt:lpstr>
      <vt:lpstr>Segoe UI Black</vt:lpstr>
      <vt:lpstr>Times New Roman</vt:lpstr>
      <vt:lpstr>Wingdings</vt:lpstr>
      <vt:lpstr>1_Green_Swirls_Template_Segoe_TP10286742</vt:lpstr>
      <vt:lpstr>White with Courier font for code slides</vt:lpstr>
      <vt:lpstr>2_Office Theme</vt:lpstr>
      <vt:lpstr>Office Theme</vt:lpstr>
      <vt:lpstr>tp939[1]</vt:lpstr>
      <vt:lpstr>PowerPoint Presentation</vt:lpstr>
      <vt:lpstr>History of the Georgia Lottery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iLottery Timeline</vt:lpstr>
      <vt:lpstr>iLottery Sales</vt:lpstr>
      <vt:lpstr>PowerPoint Presentation</vt:lpstr>
      <vt:lpstr>PowerPoint Presentation</vt:lpstr>
      <vt:lpstr>PowerPoint Presentation</vt:lpstr>
      <vt:lpstr>PowerPoint Presentation</vt:lpstr>
      <vt:lpstr>Growth Projections</vt:lpstr>
      <vt:lpstr>Partners and New Initiatives</vt:lpstr>
      <vt:lpstr>We Do It For The Students</vt:lpstr>
    </vt:vector>
  </TitlesOfParts>
  <Company>Georgia Lottery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GLC Presentation</dc:title>
  <dc:creator>TReddick@galottery.org</dc:creator>
  <cp:keywords/>
  <cp:lastModifiedBy>Bradley Bohannon</cp:lastModifiedBy>
  <cp:revision>447</cp:revision>
  <cp:lastPrinted>2019-08-23T19:03:20Z</cp:lastPrinted>
  <dcterms:created xsi:type="dcterms:W3CDTF">2016-06-30T21:13:46Z</dcterms:created>
  <dcterms:modified xsi:type="dcterms:W3CDTF">2019-08-26T20:06:47Z</dcterms:modified>
  <cp:contentType>Document</cp:contentTyp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TC102867429990</vt:lpwstr>
  </property>
  <property fmtid="{D5CDD505-2E9C-101B-9397-08002B2CF9AE}" pid="3" name="ContentTypeId">
    <vt:lpwstr>0x0101001FD4480C948BFE43BEB99D9404D53592</vt:lpwstr>
  </property>
</Properties>
</file>