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4" r:id="rId4"/>
    <p:sldMasterId id="2147483799" r:id="rId5"/>
    <p:sldMasterId id="2147484031" r:id="rId6"/>
    <p:sldMasterId id="2147484187" r:id="rId7"/>
    <p:sldMasterId id="2147484400" r:id="rId8"/>
    <p:sldMasterId id="2147484412" r:id="rId9"/>
  </p:sldMasterIdLst>
  <p:notesMasterIdLst>
    <p:notesMasterId r:id="rId22"/>
  </p:notesMasterIdLst>
  <p:handoutMasterIdLst>
    <p:handoutMasterId r:id="rId23"/>
  </p:handoutMasterIdLst>
  <p:sldIdLst>
    <p:sldId id="710" r:id="rId10"/>
    <p:sldId id="716" r:id="rId11"/>
    <p:sldId id="708" r:id="rId12"/>
    <p:sldId id="682" r:id="rId13"/>
    <p:sldId id="705" r:id="rId14"/>
    <p:sldId id="704" r:id="rId15"/>
    <p:sldId id="707" r:id="rId16"/>
    <p:sldId id="713" r:id="rId17"/>
    <p:sldId id="717" r:id="rId18"/>
    <p:sldId id="718" r:id="rId19"/>
    <p:sldId id="709" r:id="rId20"/>
    <p:sldId id="719" r:id="rId21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  <p15:guide id="3" orient="horz" pos="2909" userDrawn="1">
          <p15:clr>
            <a:srgbClr val="A4A3A4"/>
          </p15:clr>
        </p15:guide>
        <p15:guide id="4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28CE2"/>
    <a:srgbClr val="BE14C2"/>
    <a:srgbClr val="E67168"/>
    <a:srgbClr val="FFE38B"/>
    <a:srgbClr val="FF6600"/>
    <a:srgbClr val="4FCEFF"/>
    <a:srgbClr val="4D4D4D"/>
    <a:srgbClr val="FF9900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80320" autoAdjust="0"/>
  </p:normalViewPr>
  <p:slideViewPr>
    <p:cSldViewPr showGuides="1">
      <p:cViewPr>
        <p:scale>
          <a:sx n="65" d="100"/>
          <a:sy n="65" d="100"/>
        </p:scale>
        <p:origin x="-1500" y="-7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howGuides="1">
      <p:cViewPr>
        <p:scale>
          <a:sx n="120" d="100"/>
          <a:sy n="120" d="100"/>
        </p:scale>
        <p:origin x="1170" y="-306"/>
      </p:cViewPr>
      <p:guideLst>
        <p:guide orient="horz" pos="2928"/>
        <p:guide orient="horz" pos="2909"/>
        <p:guide pos="2208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774" y="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77238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774" y="877238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78CEE0F-2AFD-4285-9A59-8D9D3A5BB1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92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74" y="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6191"/>
            <a:ext cx="5560060" cy="415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77238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74" y="8772382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01" tIns="46401" rIns="92801" bIns="4640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3179B6D-0895-41A3-806B-A519CEDE22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107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5198" indent="-28276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1075" indent="-2262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3503" indent="-2262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5934" indent="-2262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8362" indent="-2262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0793" indent="-2262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93222" indent="-2262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5652" indent="-2262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6175294-E029-4FAC-B437-11419484411B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1</a:t>
            </a:fld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683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No directly appropriated state funds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Funds for IT are loaded directly into agency budgets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Data sales, contract administration fees</a:t>
            </a:r>
          </a:p>
          <a:p>
            <a:pPr eaLnBrk="1" hangingPunct="1">
              <a:spcBef>
                <a:spcPct val="0"/>
              </a:spcBef>
            </a:pPr>
            <a:endParaRPr lang="en-US" sz="1000" dirty="0" smtClean="0"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Just exec branch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“We often get questions…” – don’t support GGA laptops</a:t>
            </a:r>
          </a:p>
          <a:p>
            <a:pPr eaLnBrk="1" hangingPunct="1">
              <a:spcBef>
                <a:spcPct val="0"/>
              </a:spcBef>
            </a:pPr>
            <a:endParaRPr lang="en-US" sz="1000" dirty="0" smtClean="0"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Remind that Calvin is on the study committee</a:t>
            </a:r>
          </a:p>
          <a:p>
            <a:pPr eaLnBrk="1" hangingPunct="1">
              <a:spcBef>
                <a:spcPct val="0"/>
              </a:spcBef>
            </a:pP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2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67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Georgia is a federated model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Centralized at network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Partially centralized at server/desktop layer</a:t>
            </a:r>
          </a:p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Decentralized at the application layer</a:t>
            </a:r>
          </a:p>
          <a:p>
            <a:pPr eaLnBrk="1" hangingPunct="1">
              <a:spcBef>
                <a:spcPct val="0"/>
              </a:spcBef>
            </a:pPr>
            <a:endParaRPr lang="en-US" sz="1000" dirty="0"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Agencies own the data</a:t>
            </a:r>
          </a:p>
          <a:p>
            <a:pPr eaLnBrk="1" hangingPunct="1">
              <a:spcBef>
                <a:spcPct val="0"/>
              </a:spcBef>
            </a:pPr>
            <a:endParaRPr lang="en-US" sz="1000" dirty="0">
              <a:cs typeface="Arial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99A423F-340A-4F6D-9A41-4E5D39683130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3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86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dirty="0">
                <a:cs typeface="Arial" charset="0"/>
              </a:rPr>
              <a:t>Agencies are responsible for acquiring and managing the applications that meet their business</a:t>
            </a:r>
            <a:r>
              <a:rPr lang="en-US" sz="1000" baseline="0" dirty="0">
                <a:cs typeface="Arial" charset="0"/>
              </a:rPr>
              <a:t> needs.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000" dirty="0">
                <a:cs typeface="Arial" charset="0"/>
              </a:rPr>
              <a:t>GTA provides full services (EUC, NADC, Phone &amp; MNS) to 15 largest (GETS) agencies, which represent about 80% of IT spend in state government.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dirty="0">
                <a:cs typeface="Arial" charset="0"/>
              </a:rPr>
              <a:t>Some agencies</a:t>
            </a:r>
            <a:r>
              <a:rPr lang="en-US" sz="1000" baseline="0" dirty="0">
                <a:cs typeface="Arial" charset="0"/>
              </a:rPr>
              <a:t> use our Managed Network Services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>
                <a:cs typeface="Arial" charset="0"/>
              </a:rPr>
              <a:t>Local governments and the university system use our voice services</a:t>
            </a:r>
            <a:endParaRPr lang="en-US" sz="1000" dirty="0">
              <a:cs typeface="Arial" charset="0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dirty="0">
                <a:cs typeface="Arial" charset="0"/>
              </a:rPr>
              <a:t>We bill approx. 1,400</a:t>
            </a:r>
            <a:r>
              <a:rPr lang="en-US" sz="1000" baseline="0" dirty="0">
                <a:cs typeface="Arial" charset="0"/>
              </a:rPr>
              <a:t> at-will customers who are l</a:t>
            </a:r>
            <a:r>
              <a:rPr lang="en-US" sz="1000" dirty="0">
                <a:cs typeface="Arial" charset="0"/>
              </a:rPr>
              <a:t>ocal and federal government offices.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dirty="0">
                <a:cs typeface="Arial" charset="0"/>
              </a:rPr>
              <a:t>GTA</a:t>
            </a:r>
            <a:r>
              <a:rPr lang="en-US" sz="1000" baseline="0" dirty="0">
                <a:cs typeface="Arial" charset="0"/>
              </a:rPr>
              <a:t> provides no services to the General Assembly.</a:t>
            </a:r>
            <a:endParaRPr lang="en-US" sz="1000" dirty="0">
              <a:cs typeface="Arial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60950" indent="-29267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70691" indent="-23413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38968" indent="-23413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07245" indent="-23413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75520" indent="-23413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43796" indent="-23413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12074" indent="-23413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80350" indent="-23413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ECB633F-99DA-4A56-AFA3-7D8ADF78CB3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9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1000" dirty="0">
                <a:cs typeface="Arial" charset="0"/>
              </a:rPr>
              <a:t>GTA also runs a data sharing service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sz="10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1000" dirty="0">
                <a:cs typeface="Arial" charset="0"/>
              </a:rPr>
              <a:t>Sometimes called “hub and spoke” model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sz="10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1000" dirty="0">
                <a:cs typeface="Arial" charset="0"/>
              </a:rPr>
              <a:t>GTA doesn’t own the data – we simply pass it through from the sender to the delivery point, providing translation</a:t>
            </a:r>
            <a:r>
              <a:rPr lang="en-US" sz="1000" baseline="0" dirty="0">
                <a:cs typeface="Arial" charset="0"/>
              </a:rPr>
              <a:t> as needed so that the information can be used by different systems.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>
                <a:cs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sz="1000" baseline="0" dirty="0">
                <a:cs typeface="Arial" charset="0"/>
              </a:rPr>
              <a:t> </a:t>
            </a: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5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74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dirty="0">
                <a:cs typeface="Arial" charset="0"/>
              </a:rPr>
              <a:t>- Simple</a:t>
            </a:r>
            <a:r>
              <a:rPr lang="en-US" sz="1000" baseline="0" dirty="0">
                <a:cs typeface="Arial" charset="0"/>
              </a:rPr>
              <a:t> data sharing is the exchange of homogenous data between a small number of points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>
                <a:cs typeface="Arial" charset="0"/>
              </a:rPr>
              <a:t>Large organizations need to share large amounts of diverse data among multiple interfaces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>
                <a:cs typeface="Arial" charset="0"/>
              </a:rPr>
              <a:t>Saves the labor of writing and maintaining multiple interfaces on each system, just connect once to the ESB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endParaRPr lang="en-US" sz="1000" baseline="0" dirty="0">
              <a:cs typeface="Arial" charset="0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>
                <a:cs typeface="Arial" charset="0"/>
              </a:rPr>
              <a:t>Analogy: postal service.  You could deliver your own mail, or you could centralize delivery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endParaRPr lang="en-US" sz="1000" baseline="0" dirty="0">
              <a:cs typeface="Arial" charset="0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6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782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endParaRPr lang="en-US" sz="1000" baseline="0" dirty="0">
              <a:cs typeface="Arial" charset="0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 smtClean="0">
                <a:cs typeface="Arial" charset="0"/>
              </a:rPr>
              <a:t>Over the past decade or so, the GTA team has constructed more than 48 touchpoints connecting GETS agencies, smaller agencies and the federal government.  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 smtClean="0">
                <a:cs typeface="Arial" charset="0"/>
              </a:rPr>
              <a:t>Process more than 1M transactions each day to satisfy more than 350 separate business processes.  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en-US" sz="1000" baseline="0" dirty="0" smtClean="0">
                <a:cs typeface="Arial" charset="0"/>
              </a:rPr>
              <a:t>Software AG’s </a:t>
            </a:r>
            <a:r>
              <a:rPr lang="en-US" sz="1000" baseline="0" dirty="0" err="1" smtClean="0">
                <a:cs typeface="Arial" charset="0"/>
              </a:rPr>
              <a:t>webMethods</a:t>
            </a:r>
            <a:r>
              <a:rPr lang="en-US" sz="1000" baseline="0" dirty="0" smtClean="0">
                <a:cs typeface="Arial" charset="0"/>
              </a:rPr>
              <a:t> middleware technology rated as a best-of-breed product.</a:t>
            </a:r>
            <a:endParaRPr lang="en-US" sz="1000" baseline="0" dirty="0"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1000" baseline="0" dirty="0">
                <a:cs typeface="Arial" charset="0"/>
              </a:rPr>
              <a:t> </a:t>
            </a: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7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31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8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1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Why do we share?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9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498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dirty="0" smtClean="0">
                <a:cs typeface="Arial" charset="0"/>
              </a:rPr>
              <a:t>Agency</a:t>
            </a:r>
            <a:r>
              <a:rPr lang="en-US" sz="1000" baseline="0" dirty="0" smtClean="0">
                <a:cs typeface="Arial" charset="0"/>
              </a:rPr>
              <a:t> presentations will probably talk more about specific restrictions, but here are some of the main ones</a:t>
            </a:r>
            <a:endParaRPr lang="en-US" sz="1000" dirty="0"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2350" indent="-2893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746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0447" indent="-2314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3433" indent="-2314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4641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9403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2387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5372" indent="-2314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E3FBCF-54E1-4A85-91C1-EF08309B067A}" type="slidenum">
              <a:rPr lang="en-US">
                <a:solidFill>
                  <a:srgbClr val="000000"/>
                </a:solidFill>
                <a:latin typeface="Calibri" pitchFamily="34" charset="0"/>
              </a:rPr>
              <a:pPr eaLnBrk="1" hangingPunct="1"/>
              <a:t>10</a:t>
            </a:fld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04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GOSA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Other than GOSA,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Georgia Board of Physician Workforce (GBPW)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State Charter School Commission (SCSC) host their data sets with us.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 are getting ready to publish their dashboards in a week or so.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 have DHS and DPH in the pipeline. </a:t>
            </a:r>
          </a:p>
          <a:p>
            <a:pPr eaLnBrk="1" hangingPunct="1">
              <a:spcBef>
                <a:spcPct val="0"/>
              </a:spcBef>
            </a:pP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0257" indent="-28856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4240" indent="-23084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5936" indent="-23084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7633" indent="-23084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9327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01024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62720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4417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A87E232-52D9-47DC-9CF8-C2E495F9470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40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0257" indent="-28856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4240" indent="-23084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5936" indent="-23084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7633" indent="-23084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9327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01024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62720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4417" indent="-2308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A87E232-52D9-47DC-9CF8-C2E495F9470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18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Opening Slide PMS 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572000" y="22098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054225"/>
            <a:ext cx="7315200" cy="765175"/>
          </a:xfrm>
        </p:spPr>
        <p:txBody>
          <a:bodyPr/>
          <a:lstStyle>
            <a:lvl1pPr>
              <a:spcBef>
                <a:spcPct val="5000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971800"/>
            <a:ext cx="6629400" cy="762000"/>
          </a:xfrm>
        </p:spPr>
        <p:txBody>
          <a:bodyPr/>
          <a:lstStyle>
            <a:lvl1pPr marL="0" indent="0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Place Your Sub-Title If Needed Here</a:t>
            </a:r>
          </a:p>
        </p:txBody>
      </p:sp>
    </p:spTree>
    <p:extLst>
      <p:ext uri="{BB962C8B-B14F-4D97-AF65-F5344CB8AC3E}">
        <p14:creationId xmlns:p14="http://schemas.microsoft.com/office/powerpoint/2010/main" val="278841548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8005763" y="6435725"/>
            <a:ext cx="30956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fld id="{592DB90E-278A-4163-90AD-B090470AEEC1}" type="slidenum">
              <a:rPr lang="en-US" sz="800" b="1">
                <a:solidFill>
                  <a:srgbClr val="7D706B"/>
                </a:solidFill>
                <a:latin typeface="Arial" charset="0"/>
                <a:cs typeface="+mn-cs"/>
              </a:rPr>
              <a:pPr algn="ctr"/>
              <a:t>‹#›</a:t>
            </a:fld>
            <a:endParaRPr lang="en-US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084558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86225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640885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463972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027259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01081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792472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452947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361979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3650" y="914400"/>
            <a:ext cx="188595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50545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480165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6629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178550" y="6489700"/>
            <a:ext cx="2133600" cy="47625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AD3F872C-112C-4ED9-A2C5-E2EA5F09C15B}" type="slidenum">
              <a:rPr lang="en-US">
                <a:cs typeface="+mn-cs"/>
              </a:rPr>
              <a:pPr>
                <a:defRPr/>
              </a:pPr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06297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Opening Slide PMS 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572000" y="22098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054225"/>
            <a:ext cx="7315200" cy="765175"/>
          </a:xfrm>
        </p:spPr>
        <p:txBody>
          <a:bodyPr/>
          <a:lstStyle>
            <a:lvl1pPr>
              <a:spcBef>
                <a:spcPct val="5000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971800"/>
            <a:ext cx="6629400" cy="762000"/>
          </a:xfrm>
        </p:spPr>
        <p:txBody>
          <a:bodyPr/>
          <a:lstStyle>
            <a:lvl1pPr marL="0" indent="0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Place Your Sub-Title If Needed Here</a:t>
            </a:r>
          </a:p>
        </p:txBody>
      </p:sp>
    </p:spTree>
    <p:extLst>
      <p:ext uri="{BB962C8B-B14F-4D97-AF65-F5344CB8AC3E}">
        <p14:creationId xmlns:p14="http://schemas.microsoft.com/office/powerpoint/2010/main" val="375926170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8005763" y="6435725"/>
            <a:ext cx="30956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fld id="{592DB90E-278A-4163-90AD-B090470AEEC1}" type="slidenum">
              <a:rPr lang="en-US" sz="800" b="1">
                <a:solidFill>
                  <a:srgbClr val="7D706B"/>
                </a:solidFill>
                <a:latin typeface="Arial" charset="0"/>
              </a:rPr>
              <a:pPr algn="ctr"/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924207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5192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053798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40640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022232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10201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920562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129784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551287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3650" y="914400"/>
            <a:ext cx="188595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50545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545001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6629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178550" y="6489700"/>
            <a:ext cx="2133600" cy="47625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AD3F872C-112C-4ED9-A2C5-E2EA5F09C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0397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Opening Slide PMS 1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572000" y="22098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054225"/>
            <a:ext cx="7315200" cy="765175"/>
          </a:xfrm>
        </p:spPr>
        <p:txBody>
          <a:bodyPr/>
          <a:lstStyle>
            <a:lvl1pPr>
              <a:spcBef>
                <a:spcPct val="5000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971800"/>
            <a:ext cx="6629400" cy="762000"/>
          </a:xfrm>
        </p:spPr>
        <p:txBody>
          <a:bodyPr/>
          <a:lstStyle>
            <a:lvl1pPr marL="0" indent="0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Place Your Sub-Title If Needed Here</a:t>
            </a:r>
          </a:p>
        </p:txBody>
      </p:sp>
    </p:spTree>
    <p:extLst>
      <p:ext uri="{BB962C8B-B14F-4D97-AF65-F5344CB8AC3E}">
        <p14:creationId xmlns:p14="http://schemas.microsoft.com/office/powerpoint/2010/main" val="3331298060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005763" y="6435725"/>
            <a:ext cx="309562" cy="214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fld id="{065B5496-D6E4-4716-9057-F340AEF30AF6}" type="slidenum">
              <a:rPr lang="en-US" sz="800" b="1">
                <a:solidFill>
                  <a:srgbClr val="7D706B"/>
                </a:solidFill>
                <a:cs typeface="+mn-cs"/>
              </a:rPr>
              <a:pPr algn="ctr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635054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372023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325466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780824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074730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483078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49698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271247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622740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3650" y="914400"/>
            <a:ext cx="188595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50545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700371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6629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8288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178550" y="6489700"/>
            <a:ext cx="2133600" cy="47625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fld id="{9F48F4DD-2754-4184-BDED-FD581F24F364}" type="slidenum">
              <a:rPr lang="en-US">
                <a:solidFill>
                  <a:srgbClr val="FFFFFF"/>
                </a:solidFill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776673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662C8-E384-4053-A30B-D28C3C424B6B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7BE95-AF85-4120-A23B-15EBC4A1B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842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8C43D-E941-4CF3-B9B8-A5F283DCA5A4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D9BDF-F939-4025-9457-9C0954FFD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69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452B0-4505-4F97-AAA2-884053D979FD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CC60F-B00C-45DC-B7E9-B66D69A91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81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A3352-DE19-4487-A640-52423B596F2C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970A-E09C-4D9B-B5B8-84B66331C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08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C95A-70AB-478F-BF0D-7AA269C946D1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079B3-0E56-45C6-ACC2-0D634B3BD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679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34BBE-5459-4C0F-A412-02085175B089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5DC2F-E964-4FCC-ABD1-35774ED96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68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9F17-7A6A-4D33-85F6-743442D50A4B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11F30-F80F-466B-8211-64884CBDE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57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5EAAA-F7D1-4375-AA79-673418DB3B60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F3445-2F96-4B7B-8C4B-8FEE51D30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44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89AA4-F958-409E-BA9E-3D31AA6575A8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8E57-798E-4661-A2A6-1014E396E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457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F8A75-70CC-4B2A-8731-121D026656DA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A1C82-300B-4A0E-B710-072E8A1E3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2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03F1F-2F25-4CC6-B64F-4594C9071542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A643-D3E4-43C2-99B5-93DFB46A7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098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F6F37-8353-4A3F-BC47-9B939EDAA4E2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0C562-6260-498F-8077-CAA58CE8A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833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7A555-4D3C-43A5-846C-6C6965E60699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5DE47-43D6-4241-8FE7-776AEDEDE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192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2DF69-E82F-4278-83CB-F201C1475390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3D7E1-E01E-452B-872D-C5B0AE512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099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24605-8E4C-43EC-BA58-7C032D84336F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C4D02-CFF6-41BF-82EA-8A8D9DF85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68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86200-6BA6-45BB-A17B-864FBD11A939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3C04-AC01-4411-9033-72B7B6391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765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65E7C-7BF9-44E2-A82A-B57956204768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813B1-C0AE-4BA4-B137-385685F6E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89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6282B-6290-467F-A7A7-B9E9869F9507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ACE3-CE0A-487A-947E-FCD5895FE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211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0CED0-DA27-4F7A-97C6-39C89A09984A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7FE8-D5A3-4CDB-9D61-1A8D71F5D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403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A978-D559-4E8B-A165-44AE129423C8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89BF5-E6A4-40B0-BCD2-8B44C89D5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08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55B24-926D-4B5A-A28D-DE6D9C03DA0A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31CC-FC88-4F8C-BB5D-7D55716C9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332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F6D6-8F15-449D-9261-ED6974020A73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5296F-850D-432F-8D19-5A54606B2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736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B1091-77EE-499B-9598-6F15190AA6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549EA-E4AD-4EE2-A494-B7CDFA0376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537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6A2A5-4FFB-4ABF-8062-2BF3CD8378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BE911-4060-4577-BD0F-811A778DB8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835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24865-7875-4A72-919F-9556926F2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B0EC4-B439-4324-AD5C-432FAB48403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175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947E9-878D-43A1-B6E7-E56103C67C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48407-31BC-4D72-B27A-29222201CC1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556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A7460-491F-4AC8-B955-FB8C9F8A04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35317-DDB2-4E93-AF10-11D3B3925B5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778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0D127-B9F2-4B10-8376-881F5C9C19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F1E0E-A06D-4640-98A3-F1A18E0856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363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3310-3CEA-4F58-8BD4-0AA012BC34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280F1-8F1D-420A-A25F-16B31D6F182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3143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30E72-3A6C-4044-9F22-F7E959A285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0116C-CA7D-4961-8BF4-D696F651E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383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5EB50-CEDE-4466-8E9B-3660F62CBC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F1AD6-2420-49D3-95B1-5954370A6D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463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E44A-CFF7-413C-8A60-6563F6782F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EBFC-82F6-427D-9C5D-AB26CB11E6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4542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7AD98-FFE2-4EA0-B53C-14D2FB568D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A193F-5D4C-44E6-9A04-10816E574F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9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Background Slide PMS 37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662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for slide goes here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543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First row of your information goes here</a:t>
            </a:r>
          </a:p>
          <a:p>
            <a:pPr lvl="1"/>
            <a:r>
              <a:rPr lang="en-US"/>
              <a:t>Second row is located here</a:t>
            </a:r>
          </a:p>
          <a:p>
            <a:pPr lvl="2"/>
            <a:r>
              <a:rPr lang="en-US"/>
              <a:t>Third row here</a:t>
            </a:r>
          </a:p>
        </p:txBody>
      </p:sp>
    </p:spTree>
    <p:extLst>
      <p:ext uri="{BB962C8B-B14F-4D97-AF65-F5344CB8AC3E}">
        <p14:creationId xmlns:p14="http://schemas.microsoft.com/office/powerpoint/2010/main" val="323944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400" b="1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Font typeface="Arial" charset="0"/>
        <a:buChar char="▪"/>
        <a:defRPr sz="2300">
          <a:solidFill>
            <a:srgbClr val="59595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200">
          <a:solidFill>
            <a:srgbClr val="59595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rgbClr val="A19795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Background Slide PMS 37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662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for slide goes here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543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First row of your information goes here</a:t>
            </a:r>
          </a:p>
          <a:p>
            <a:pPr lvl="1"/>
            <a:r>
              <a:rPr lang="en-US"/>
              <a:t>Second row is located here</a:t>
            </a:r>
          </a:p>
          <a:p>
            <a:pPr lvl="2"/>
            <a:r>
              <a:rPr lang="en-US"/>
              <a:t>Third row here</a:t>
            </a:r>
          </a:p>
        </p:txBody>
      </p:sp>
    </p:spTree>
    <p:extLst>
      <p:ext uri="{BB962C8B-B14F-4D97-AF65-F5344CB8AC3E}">
        <p14:creationId xmlns:p14="http://schemas.microsoft.com/office/powerpoint/2010/main" val="16076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9595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400" b="1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Font typeface="Arial" charset="0"/>
        <a:buChar char="▪"/>
        <a:defRPr sz="2300">
          <a:solidFill>
            <a:srgbClr val="59595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200">
          <a:solidFill>
            <a:srgbClr val="59595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rgbClr val="A19795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Background Slide PMS 37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662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Heading for slide goes here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row of your information goes here</a:t>
            </a:r>
          </a:p>
          <a:p>
            <a:pPr lvl="1"/>
            <a:r>
              <a:rPr lang="en-US" dirty="0"/>
              <a:t>Second row is located here</a:t>
            </a:r>
          </a:p>
          <a:p>
            <a:pPr lvl="2"/>
            <a:r>
              <a:rPr lang="en-US" dirty="0"/>
              <a:t>Third row here</a:t>
            </a:r>
          </a:p>
        </p:txBody>
      </p:sp>
    </p:spTree>
    <p:extLst>
      <p:ext uri="{BB962C8B-B14F-4D97-AF65-F5344CB8AC3E}">
        <p14:creationId xmlns:p14="http://schemas.microsoft.com/office/powerpoint/2010/main" val="167311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96D6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400" b="1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Font typeface="Arial" pitchFamily="34" charset="0"/>
        <a:buChar char="▪"/>
        <a:defRPr sz="23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Char char="•"/>
        <a:defRPr sz="2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rgbClr val="A19795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700">
          <a:solidFill>
            <a:srgbClr val="A1979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51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B4A26F-97AF-4EA1-93A9-A5C980B88FC6}" type="datetime1">
              <a:rPr lang="en-US" smtClean="0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5630F6-6D9C-4906-9FD4-302C063015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3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90ED8F-0DC8-4652-9172-4DFB3F68D659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CEC469-BA11-47CE-B48F-0D4473C9F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2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1BC381-A78A-4491-97B1-2D8E616E19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9/8/2017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7F17B9-02BC-4343-8523-D4E5F086FC4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8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685800" y="2409825"/>
            <a:ext cx="7772400" cy="827088"/>
          </a:xfrm>
        </p:spPr>
        <p:txBody>
          <a:bodyPr/>
          <a:lstStyle/>
          <a:p>
            <a:pPr algn="l" eaLnBrk="1" hangingPunct="1">
              <a:spcAft>
                <a:spcPts val="1200"/>
              </a:spcAft>
            </a:pPr>
            <a:r>
              <a:rPr lang="en-US" sz="3400" b="1">
                <a:solidFill>
                  <a:schemeClr val="bg1"/>
                </a:solidFill>
                <a:latin typeface="Arial" charset="0"/>
                <a:cs typeface="Arial" charset="0"/>
              </a:rPr>
              <a:t>Georgia Technology Authority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5800" y="4137025"/>
            <a:ext cx="7456488" cy="12620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FontTx/>
              <a:buNone/>
              <a:defRPr sz="27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Font typeface="Arial" charset="0"/>
              <a:buChar char="▪"/>
              <a:defRPr sz="2300">
                <a:solidFill>
                  <a:srgbClr val="595959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•"/>
              <a:defRPr sz="2200">
                <a:solidFill>
                  <a:srgbClr val="595959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700">
                <a:solidFill>
                  <a:srgbClr val="A1979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rgbClr val="A1979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rgbClr val="A1979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rgbClr val="A1979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rgbClr val="A1979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rgbClr val="A19795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sz="2000" kern="0" dirty="0">
                <a:solidFill>
                  <a:srgbClr val="FFFFFF"/>
                </a:solidFill>
                <a:latin typeface="Arial"/>
              </a:rPr>
              <a:t>Presentation to the Joint Study Committee on Transparency and Open Access in Government</a:t>
            </a:r>
          </a:p>
          <a:p>
            <a:pPr>
              <a:spcBef>
                <a:spcPts val="600"/>
              </a:spcBef>
              <a:defRPr/>
            </a:pPr>
            <a:r>
              <a:rPr lang="en-US" sz="1800" kern="0" dirty="0">
                <a:solidFill>
                  <a:srgbClr val="FFFFFF"/>
                </a:solidFill>
                <a:latin typeface="Arial"/>
                <a:cs typeface="Arial" charset="0"/>
              </a:rPr>
              <a:t>September 8, 2017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827A5-7D9B-4936-A48B-CA334C5558B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51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903288"/>
            <a:ext cx="7554913" cy="4887912"/>
          </a:xfrm>
        </p:spPr>
        <p:txBody>
          <a:bodyPr/>
          <a:lstStyle/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State authority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Promote an enterprise approach to state IT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Manage the state’s central IT infrastructure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Data center,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servers, desktops, laptops, network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and telecomm services, cybersecurity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Support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executive branch agencies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Project review, consumption management, data sharing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No authority over Legislative, Judicial, Constitutional, Regents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GTA Board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11 members appointed by Governor, Speaker, Lt. Governor;   plus ex officio member of judiciary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762000"/>
            <a:ext cx="76295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What is the Georgia Technology Authority?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3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387475"/>
            <a:ext cx="7753905" cy="5334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Enterprise IT services contracts</a:t>
            </a:r>
          </a:p>
          <a:p>
            <a:pPr>
              <a:spcBef>
                <a:spcPts val="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Managing state technology resources</a:t>
            </a:r>
          </a:p>
          <a:p>
            <a:pPr>
              <a:spcBef>
                <a:spcPts val="0"/>
              </a:spcBef>
              <a:buClr>
                <a:schemeClr val="accent1">
                  <a:lumMod val="75000"/>
                </a:schemeClr>
              </a:buClr>
              <a:defRPr/>
            </a:pPr>
            <a:endParaRPr lang="en-US" sz="1800" b="1" kern="0" dirty="0">
              <a:solidFill>
                <a:srgbClr val="4D4D4D"/>
              </a:solidFill>
              <a:latin typeface="Arial"/>
            </a:endParaRPr>
          </a:p>
          <a:p>
            <a:pPr>
              <a:spcBef>
                <a:spcPts val="0"/>
              </a:spcBef>
              <a:buClr>
                <a:schemeClr val="accent1">
                  <a:lumMod val="75000"/>
                </a:schemeClr>
              </a:buClr>
              <a:defRPr/>
            </a:pPr>
            <a:endParaRPr lang="en-US" sz="1800" kern="0" dirty="0">
              <a:solidFill>
                <a:srgbClr val="4D4D4D"/>
              </a:solidFill>
              <a:latin typeface="Arial"/>
            </a:endParaRPr>
          </a:p>
          <a:p>
            <a:pPr>
              <a:buClr>
                <a:srgbClr val="FF9933"/>
              </a:buClr>
              <a:buFont typeface="Arial" charset="0"/>
              <a:buNone/>
              <a:defRPr/>
            </a:pPr>
            <a:endParaRPr lang="en-US" sz="1800" kern="0" dirty="0">
              <a:solidFill>
                <a:srgbClr val="4D4D4D"/>
              </a:solidFill>
              <a:latin typeface="Arial"/>
            </a:endParaRPr>
          </a:p>
          <a:p>
            <a:pPr>
              <a:buClr>
                <a:srgbClr val="FF9933"/>
              </a:buClr>
              <a:buFont typeface="Arial" charset="0"/>
              <a:buNone/>
              <a:defRPr/>
            </a:pPr>
            <a:endParaRPr lang="en-US" sz="1800" kern="0" dirty="0">
              <a:solidFill>
                <a:srgbClr val="4D4D4D"/>
              </a:solidFill>
              <a:latin typeface="Arial"/>
            </a:endParaRPr>
          </a:p>
          <a:p>
            <a:pPr>
              <a:spcBef>
                <a:spcPts val="1200"/>
              </a:spcBef>
              <a:buClr>
                <a:schemeClr val="accent1">
                  <a:lumMod val="75000"/>
                </a:schemeClr>
              </a:buClr>
              <a:defRPr/>
            </a:pPr>
            <a:endParaRPr lang="en-US" sz="2400" b="1" kern="0" dirty="0">
              <a:solidFill>
                <a:srgbClr val="4D4D4D"/>
              </a:solidFill>
              <a:latin typeface="Arial"/>
            </a:endParaRPr>
          </a:p>
          <a:p>
            <a:pPr>
              <a:spcBef>
                <a:spcPts val="120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Enterprise governance and planning</a:t>
            </a:r>
          </a:p>
          <a:p>
            <a:pPr marL="457200" lvl="1" indent="0">
              <a:spcBef>
                <a:spcPts val="1200"/>
              </a:spcBef>
              <a:buClr>
                <a:schemeClr val="accent1">
                  <a:lumMod val="75000"/>
                </a:schemeClr>
              </a:buClr>
              <a:buNone/>
              <a:defRPr/>
            </a:pPr>
            <a:endParaRPr lang="en-US" sz="1400" kern="0" dirty="0">
              <a:solidFill>
                <a:srgbClr val="4D4D4D"/>
              </a:solidFill>
              <a:latin typeface="Arial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endParaRPr lang="en-US" sz="2100" b="1" kern="0" dirty="0">
              <a:solidFill>
                <a:srgbClr val="4D4D4D"/>
              </a:solidFill>
              <a:latin typeface="Arial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Cybersecurity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State web portal (Georgia.gov)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1-800-Georgia contact center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sz="1900" b="1" kern="0" dirty="0">
                <a:solidFill>
                  <a:srgbClr val="4D4D4D"/>
                </a:solidFill>
                <a:latin typeface="Arial"/>
              </a:rPr>
              <a:t>Radio frequency management</a:t>
            </a:r>
            <a:endParaRPr lang="en-US" sz="1900" kern="0" dirty="0">
              <a:solidFill>
                <a:srgbClr val="4D4D4D"/>
              </a:solidFill>
              <a:latin typeface="Arial"/>
            </a:endParaRPr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8BF4530-9544-491F-9D0C-136B86554C2F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102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76061" y="765019"/>
            <a:ext cx="76295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4D4D4D"/>
                </a:solidFill>
                <a:latin typeface="Arial"/>
              </a:rPr>
              <a:t>Enterprise Approach to State IT</a:t>
            </a:r>
            <a:endParaRPr lang="en-US" sz="2800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0" y="2149282"/>
            <a:ext cx="379150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  <a:buClr>
                <a:srgbClr val="04617B"/>
              </a:buClr>
              <a:buFont typeface="Arial" pitchFamily="34" charset="0"/>
              <a:buChar char="•"/>
            </a:pPr>
            <a:r>
              <a:rPr lang="en-US" kern="0" dirty="0">
                <a:solidFill>
                  <a:srgbClr val="4D4D4D"/>
                </a:solidFill>
                <a:latin typeface="Arial"/>
              </a:rPr>
              <a:t>Managed Network Services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Telecom/voice services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Network connectivity</a:t>
            </a:r>
          </a:p>
          <a:p>
            <a:pPr lvl="1" eaLnBrk="0" hangingPunct="0">
              <a:spcBef>
                <a:spcPts val="400"/>
              </a:spcBef>
              <a:spcAft>
                <a:spcPts val="600"/>
              </a:spcAft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Cabling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228447" y="2148839"/>
            <a:ext cx="3791505" cy="190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  <a:buClr>
                <a:srgbClr val="04617B"/>
              </a:buClr>
              <a:buFont typeface="Arial" pitchFamily="34" charset="0"/>
              <a:buChar char="•"/>
            </a:pPr>
            <a:r>
              <a:rPr lang="en-US" kern="0" dirty="0">
                <a:solidFill>
                  <a:srgbClr val="4D4D4D"/>
                </a:solidFill>
                <a:latin typeface="Arial"/>
              </a:rPr>
              <a:t>IT Infrastructure Services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Desktop computing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Laptops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Software &amp; security included</a:t>
            </a:r>
          </a:p>
          <a:p>
            <a:pPr lvl="1" eaLnBrk="0" hangingPunct="0">
              <a:spcBef>
                <a:spcPts val="400"/>
              </a:spcBef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Maintenance &amp; refresh</a:t>
            </a:r>
          </a:p>
          <a:p>
            <a:pPr lvl="1" eaLnBrk="0" hangingPunct="0">
              <a:spcBef>
                <a:spcPts val="400"/>
              </a:spcBef>
              <a:spcAft>
                <a:spcPts val="600"/>
              </a:spcAft>
              <a:buClr>
                <a:srgbClr val="04617B"/>
              </a:buClr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- Data center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838200" y="4278347"/>
            <a:ext cx="4809848" cy="82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0" hangingPunct="0">
              <a:spcBef>
                <a:spcPts val="400"/>
              </a:spcBef>
              <a:buClr>
                <a:srgbClr val="04617B"/>
              </a:buClr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Statewide policies, standards, guidelines</a:t>
            </a:r>
          </a:p>
          <a:p>
            <a:pPr marL="742950" lvl="1" indent="-285750" eaLnBrk="0" hangingPunct="0">
              <a:spcBef>
                <a:spcPts val="400"/>
              </a:spcBef>
              <a:buClr>
                <a:srgbClr val="04617B"/>
              </a:buClr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4D4D4D"/>
                </a:solidFill>
                <a:latin typeface="Arial"/>
              </a:rPr>
              <a:t>Oversight of large IT projects</a:t>
            </a:r>
          </a:p>
        </p:txBody>
      </p:sp>
    </p:spTree>
    <p:extLst>
      <p:ext uri="{BB962C8B-B14F-4D97-AF65-F5344CB8AC3E}">
        <p14:creationId xmlns:p14="http://schemas.microsoft.com/office/powerpoint/2010/main" val="370876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ft Brace 7"/>
          <p:cNvSpPr/>
          <p:nvPr/>
        </p:nvSpPr>
        <p:spPr>
          <a:xfrm>
            <a:off x="418894" y="4139806"/>
            <a:ext cx="152139" cy="19513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756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6324601" y="62039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227502-57AD-46B8-9E7B-BB90336EB71F}" type="slidenum">
              <a:rPr lang="en-US" sz="1000" b="1" smtClean="0">
                <a:solidFill>
                  <a:srgbClr val="898989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 b="1" dirty="0">
              <a:solidFill>
                <a:srgbClr val="898989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381000"/>
            <a:ext cx="6705600" cy="584576"/>
          </a:xfrm>
        </p:spPr>
        <p:txBody>
          <a:bodyPr/>
          <a:lstStyle/>
          <a:p>
            <a:pPr algn="l"/>
            <a:r>
              <a:rPr lang="en-US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State’s IT Delivery Model</a:t>
            </a:r>
            <a:r>
              <a:rPr lang="en-US" b="1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00400" y="62039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b="1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2140857" y="5318518"/>
            <a:ext cx="5551535" cy="407882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  <a:r>
              <a:rPr lang="en-US" b="1" dirty="0">
                <a:solidFill>
                  <a:schemeClr val="tx1"/>
                </a:solidFill>
              </a:rPr>
              <a:t>Managed Network Services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33600" y="5715000"/>
            <a:ext cx="6400799" cy="381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  <a:r>
              <a:rPr lang="en-US" b="1" dirty="0">
                <a:solidFill>
                  <a:schemeClr val="tx1"/>
                </a:solidFill>
              </a:rPr>
              <a:t>Voice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43125" y="4890406"/>
            <a:ext cx="4552949" cy="414364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  <a:r>
              <a:rPr lang="en-US" b="1" dirty="0">
                <a:solidFill>
                  <a:schemeClr val="tx1"/>
                </a:solidFill>
              </a:rPr>
              <a:t>Infrastructure Services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50382" y="4493393"/>
            <a:ext cx="4545692" cy="392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  <a:r>
              <a:rPr lang="en-US" b="1" dirty="0">
                <a:solidFill>
                  <a:schemeClr val="tx1"/>
                </a:solidFill>
              </a:rPr>
              <a:t>Database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140857" y="4121604"/>
            <a:ext cx="4555217" cy="3878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</a:t>
            </a:r>
            <a:r>
              <a:rPr lang="en-US" b="1" dirty="0">
                <a:solidFill>
                  <a:schemeClr val="tx1"/>
                </a:solidFill>
              </a:rPr>
              <a:t>Middleware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50382" y="2403082"/>
            <a:ext cx="6685008" cy="17093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</a:rPr>
              <a:t>     </a:t>
            </a:r>
            <a:r>
              <a:rPr lang="en-US" b="1" dirty="0">
                <a:solidFill>
                  <a:schemeClr val="tx1"/>
                </a:solidFill>
              </a:rPr>
              <a:t>Applications (Software)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6856" y="5318518"/>
            <a:ext cx="1516743" cy="7774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GTA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6857" y="4890406"/>
            <a:ext cx="1524000" cy="412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GTA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6857" y="2403083"/>
            <a:ext cx="1524000" cy="17276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Agency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16857" y="4128406"/>
            <a:ext cx="1524000" cy="760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Agency &amp; GTA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705600" y="4874394"/>
            <a:ext cx="2133598" cy="4417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705600" y="4509406"/>
            <a:ext cx="2129790" cy="3672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705599" y="4139806"/>
            <a:ext cx="2133599" cy="3641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790825" y="1693726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DPH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352800" y="1685532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GBI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924298" y="1693726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GDC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209799" y="1693726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DOR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07285" y="1685532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GOV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627155" y="1676784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OPB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183386" y="1676400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SAO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932411" y="974787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DOAS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70925" y="1685532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GTA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781799" y="999732"/>
            <a:ext cx="22860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TCSG / DOT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924800" y="990600"/>
            <a:ext cx="22860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Local Gov.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620000" y="990600"/>
            <a:ext cx="22860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100" b="1" dirty="0">
                <a:solidFill>
                  <a:prstClr val="black"/>
                </a:solidFill>
              </a:rPr>
              <a:t>Small Agencies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97790" y="999732"/>
            <a:ext cx="44601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Constitutional / Judicial Agencies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57597" y="990600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DDS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069922" y="990600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1549" y="981059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DJJ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327802" y="973453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DNR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498423" y="990600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DBHDD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19573" y="990600"/>
            <a:ext cx="3810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DHS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705600" y="838200"/>
            <a:ext cx="0" cy="14626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696200" y="5318518"/>
            <a:ext cx="1142998" cy="3964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24799" y="999732"/>
            <a:ext cx="22860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USG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229598" y="999732"/>
            <a:ext cx="228601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Local Gov.</a:t>
            </a:r>
          </a:p>
        </p:txBody>
      </p:sp>
      <p:sp>
        <p:nvSpPr>
          <p:cNvPr id="50" name="Rectangle 49"/>
          <p:cNvSpPr/>
          <p:nvPr/>
        </p:nvSpPr>
        <p:spPr>
          <a:xfrm flipH="1">
            <a:off x="8534399" y="990600"/>
            <a:ext cx="3048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General Assembly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4849" y="1791344"/>
            <a:ext cx="1295402" cy="596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Responsible Entity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74041" y="5723903"/>
            <a:ext cx="261349" cy="3672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prstClr val="white"/>
                </a:solidFill>
              </a:rPr>
              <a:t>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935" y="4352904"/>
            <a:ext cx="461665" cy="15525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/>
              <a:t>GTA Manages</a:t>
            </a:r>
          </a:p>
        </p:txBody>
      </p:sp>
    </p:spTree>
    <p:extLst>
      <p:ext uri="{BB962C8B-B14F-4D97-AF65-F5344CB8AC3E}">
        <p14:creationId xmlns:p14="http://schemas.microsoft.com/office/powerpoint/2010/main" val="413028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47" grpId="0" animBg="1"/>
      <p:bldP spid="50" grpId="0" animBg="1"/>
      <p:bldP spid="54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762000"/>
            <a:ext cx="76295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What is the Enterprise Service Bus?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0531" y="1254444"/>
            <a:ext cx="7189470" cy="4689158"/>
          </a:xfrm>
        </p:spPr>
        <p:txBody>
          <a:bodyPr/>
          <a:lstStyle/>
          <a:p>
            <a:pPr marL="457200" lvl="1" indent="0" algn="ctr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The ESB allows different data </a:t>
            </a:r>
            <a:r>
              <a:rPr lang="en-US" sz="1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systems</a:t>
            </a: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 with different </a:t>
            </a:r>
            <a:r>
              <a:rPr lang="en-US" sz="18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types</a:t>
            </a: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 of data to communicate with each other</a:t>
            </a:r>
          </a:p>
          <a:p>
            <a:endParaRPr lang="en-US" dirty="0"/>
          </a:p>
        </p:txBody>
      </p:sp>
      <p:sp>
        <p:nvSpPr>
          <p:cNvPr id="10" name="Regular Pentagon 9"/>
          <p:cNvSpPr/>
          <p:nvPr/>
        </p:nvSpPr>
        <p:spPr>
          <a:xfrm>
            <a:off x="1246584" y="2926536"/>
            <a:ext cx="1239045" cy="1029256"/>
          </a:xfrm>
          <a:prstGeom prst="pentagon">
            <a:avLst/>
          </a:prstGeom>
          <a:solidFill>
            <a:srgbClr val="E671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Vital Records</a:t>
            </a: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3744277" y="3669769"/>
            <a:ext cx="1143000" cy="10472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ESB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64280" y="2156006"/>
            <a:ext cx="1143000" cy="637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Health</a:t>
            </a:r>
          </a:p>
        </p:txBody>
      </p:sp>
      <p:sp>
        <p:nvSpPr>
          <p:cNvPr id="15" name="Oval 14"/>
          <p:cNvSpPr/>
          <p:nvPr/>
        </p:nvSpPr>
        <p:spPr>
          <a:xfrm>
            <a:off x="1808955" y="5029200"/>
            <a:ext cx="1315245" cy="77406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Welfare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994" y="3124200"/>
            <a:ext cx="1142205" cy="633929"/>
          </a:xfrm>
          <a:prstGeom prst="roundRect">
            <a:avLst/>
          </a:prstGeom>
          <a:solidFill>
            <a:srgbClr val="FFE3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Justice</a:t>
            </a:r>
          </a:p>
        </p:txBody>
      </p:sp>
      <p:cxnSp>
        <p:nvCxnSpPr>
          <p:cNvPr id="17" name="Straight Arrow Connector 16"/>
          <p:cNvCxnSpPr>
            <a:endCxn id="11" idx="0"/>
          </p:cNvCxnSpPr>
          <p:nvPr/>
        </p:nvCxnSpPr>
        <p:spPr>
          <a:xfrm>
            <a:off x="4315777" y="2791484"/>
            <a:ext cx="0" cy="8782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>
            <a:off x="5657350" y="4877612"/>
            <a:ext cx="1271588" cy="826135"/>
          </a:xfrm>
          <a:prstGeom prst="triangl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Tax</a:t>
            </a:r>
          </a:p>
          <a:p>
            <a:pPr algn="ctr"/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2388869" y="3581400"/>
            <a:ext cx="1375411" cy="3616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2707759" y="4381351"/>
            <a:ext cx="1074064" cy="6478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7"/>
            <a:endCxn id="16" idx="1"/>
          </p:cNvCxnSpPr>
          <p:nvPr/>
        </p:nvCxnSpPr>
        <p:spPr>
          <a:xfrm flipV="1">
            <a:off x="4719889" y="3441165"/>
            <a:ext cx="1453105" cy="3819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0" idx="1"/>
          </p:cNvCxnSpPr>
          <p:nvPr/>
        </p:nvCxnSpPr>
        <p:spPr>
          <a:xfrm>
            <a:off x="4829430" y="4449582"/>
            <a:ext cx="1145817" cy="8410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owchart: Decision 29"/>
          <p:cNvSpPr/>
          <p:nvPr/>
        </p:nvSpPr>
        <p:spPr>
          <a:xfrm>
            <a:off x="3447255" y="5462063"/>
            <a:ext cx="1696442" cy="963077"/>
          </a:xfrm>
          <a:prstGeom prst="flowChartDecision">
            <a:avLst/>
          </a:prstGeom>
          <a:solidFill>
            <a:srgbClr val="BE14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Education</a:t>
            </a:r>
          </a:p>
        </p:txBody>
      </p:sp>
      <p:cxnSp>
        <p:nvCxnSpPr>
          <p:cNvPr id="29" name="Straight Arrow Connector 28"/>
          <p:cNvCxnSpPr>
            <a:stCxn id="11" idx="4"/>
            <a:endCxn id="30" idx="0"/>
          </p:cNvCxnSpPr>
          <p:nvPr/>
        </p:nvCxnSpPr>
        <p:spPr>
          <a:xfrm flipH="1">
            <a:off x="4295476" y="4717003"/>
            <a:ext cx="20301" cy="7450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730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50862" y="1295400"/>
            <a:ext cx="7554913" cy="4887912"/>
          </a:xfrm>
        </p:spPr>
        <p:txBody>
          <a:bodyPr/>
          <a:lstStyle/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Simple:			Complex:</a:t>
            </a:r>
          </a:p>
        </p:txBody>
      </p:sp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876140"/>
            <a:ext cx="73437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Why Centralize Data Sharing?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2812" y="2993230"/>
            <a:ext cx="992188" cy="538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47181" y="4094163"/>
            <a:ext cx="762000" cy="385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18022" y="4094163"/>
            <a:ext cx="762000" cy="385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80022" y="5361781"/>
            <a:ext cx="762000" cy="385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24200" y="2988706"/>
            <a:ext cx="915194" cy="538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8" name="Straight Arrow Connector 7"/>
          <p:cNvCxnSpPr>
            <a:stCxn id="5" idx="3"/>
            <a:endCxn id="13" idx="1"/>
          </p:cNvCxnSpPr>
          <p:nvPr/>
        </p:nvCxnSpPr>
        <p:spPr>
          <a:xfrm flipV="1">
            <a:off x="1905000" y="3257788"/>
            <a:ext cx="1219200" cy="45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3"/>
          </p:cNvCxnSpPr>
          <p:nvPr/>
        </p:nvCxnSpPr>
        <p:spPr>
          <a:xfrm>
            <a:off x="2080022" y="4287044"/>
            <a:ext cx="7612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2"/>
            <a:endCxn id="12" idx="1"/>
          </p:cNvCxnSpPr>
          <p:nvPr/>
        </p:nvCxnSpPr>
        <p:spPr>
          <a:xfrm>
            <a:off x="1699022" y="4479925"/>
            <a:ext cx="381000" cy="10747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>
            <a:off x="2842023" y="4479925"/>
            <a:ext cx="386158" cy="1062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48400" y="2486820"/>
            <a:ext cx="1143000" cy="637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Health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72756" y="3311803"/>
            <a:ext cx="990600" cy="583009"/>
          </a:xfrm>
          <a:prstGeom prst="roundRect">
            <a:avLst/>
          </a:prstGeom>
          <a:solidFill>
            <a:srgbClr val="FFE3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Justice</a:t>
            </a:r>
          </a:p>
        </p:txBody>
      </p:sp>
      <p:sp>
        <p:nvSpPr>
          <p:cNvPr id="23" name="Oval 22"/>
          <p:cNvSpPr/>
          <p:nvPr/>
        </p:nvSpPr>
        <p:spPr>
          <a:xfrm>
            <a:off x="4715672" y="4670908"/>
            <a:ext cx="1329927" cy="65920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Welfare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7708462" y="4644515"/>
            <a:ext cx="1119188" cy="685602"/>
          </a:xfrm>
          <a:prstGeom prst="triangl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Tax</a:t>
            </a:r>
          </a:p>
          <a:p>
            <a:pPr algn="ctr"/>
            <a:endParaRPr lang="en-US" dirty="0"/>
          </a:p>
        </p:txBody>
      </p:sp>
      <p:sp>
        <p:nvSpPr>
          <p:cNvPr id="30" name="Regular Pentagon 29"/>
          <p:cNvSpPr/>
          <p:nvPr/>
        </p:nvSpPr>
        <p:spPr>
          <a:xfrm>
            <a:off x="4767978" y="3110319"/>
            <a:ext cx="1239045" cy="1029256"/>
          </a:xfrm>
          <a:prstGeom prst="pentagon">
            <a:avLst/>
          </a:prstGeom>
          <a:solidFill>
            <a:srgbClr val="E671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Vital Records</a:t>
            </a: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9216" name="Straight Arrow Connector 9215"/>
          <p:cNvCxnSpPr>
            <a:stCxn id="26" idx="1"/>
            <a:endCxn id="30" idx="0"/>
          </p:cNvCxnSpPr>
          <p:nvPr/>
        </p:nvCxnSpPr>
        <p:spPr>
          <a:xfrm flipH="1">
            <a:off x="5387501" y="2805510"/>
            <a:ext cx="860899" cy="3048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8" name="Straight Arrow Connector 9217"/>
          <p:cNvCxnSpPr>
            <a:stCxn id="26" idx="3"/>
            <a:endCxn id="28" idx="0"/>
          </p:cNvCxnSpPr>
          <p:nvPr/>
        </p:nvCxnSpPr>
        <p:spPr>
          <a:xfrm>
            <a:off x="7391400" y="2805510"/>
            <a:ext cx="876656" cy="506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Arrow Connector 9221"/>
          <p:cNvCxnSpPr>
            <a:stCxn id="30" idx="3"/>
            <a:endCxn id="23" idx="0"/>
          </p:cNvCxnSpPr>
          <p:nvPr/>
        </p:nvCxnSpPr>
        <p:spPr>
          <a:xfrm flipH="1">
            <a:off x="5380636" y="4139575"/>
            <a:ext cx="6865" cy="5313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Straight Arrow Connector 9223"/>
          <p:cNvCxnSpPr>
            <a:stCxn id="28" idx="2"/>
            <a:endCxn id="24" idx="0"/>
          </p:cNvCxnSpPr>
          <p:nvPr/>
        </p:nvCxnSpPr>
        <p:spPr>
          <a:xfrm>
            <a:off x="8268056" y="3894812"/>
            <a:ext cx="0" cy="7497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Straight Arrow Connector 9225"/>
          <p:cNvCxnSpPr>
            <a:stCxn id="23" idx="6"/>
            <a:endCxn id="24" idx="1"/>
          </p:cNvCxnSpPr>
          <p:nvPr/>
        </p:nvCxnSpPr>
        <p:spPr>
          <a:xfrm flipV="1">
            <a:off x="6045599" y="4987316"/>
            <a:ext cx="1942660" cy="131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Arrow Connector 9227"/>
          <p:cNvCxnSpPr/>
          <p:nvPr/>
        </p:nvCxnSpPr>
        <p:spPr>
          <a:xfrm flipH="1">
            <a:off x="5881885" y="3137396"/>
            <a:ext cx="879873" cy="16147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Arrow Connector 9229"/>
          <p:cNvCxnSpPr>
            <a:stCxn id="26" idx="2"/>
            <a:endCxn id="24" idx="0"/>
          </p:cNvCxnSpPr>
          <p:nvPr/>
        </p:nvCxnSpPr>
        <p:spPr>
          <a:xfrm>
            <a:off x="6819900" y="3124200"/>
            <a:ext cx="1448156" cy="15203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Arrow Connector 9231"/>
          <p:cNvCxnSpPr/>
          <p:nvPr/>
        </p:nvCxnSpPr>
        <p:spPr>
          <a:xfrm flipH="1" flipV="1">
            <a:off x="5971680" y="3725260"/>
            <a:ext cx="1736782" cy="138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4" name="Straight Arrow Connector 9233"/>
          <p:cNvCxnSpPr>
            <a:endCxn id="23" idx="7"/>
          </p:cNvCxnSpPr>
          <p:nvPr/>
        </p:nvCxnSpPr>
        <p:spPr>
          <a:xfrm flipH="1">
            <a:off x="5850836" y="3752337"/>
            <a:ext cx="1910334" cy="10151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6" name="Straight Arrow Connector 9235"/>
          <p:cNvCxnSpPr>
            <a:endCxn id="24" idx="0"/>
          </p:cNvCxnSpPr>
          <p:nvPr/>
        </p:nvCxnSpPr>
        <p:spPr>
          <a:xfrm>
            <a:off x="5881885" y="3739356"/>
            <a:ext cx="2386171" cy="9051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5" name="Flowchart: Decision 9244"/>
          <p:cNvSpPr/>
          <p:nvPr/>
        </p:nvSpPr>
        <p:spPr>
          <a:xfrm>
            <a:off x="5961330" y="5426722"/>
            <a:ext cx="1696442" cy="963077"/>
          </a:xfrm>
          <a:prstGeom prst="flowChartDecision">
            <a:avLst/>
          </a:prstGeom>
          <a:solidFill>
            <a:srgbClr val="BE14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Education</a:t>
            </a:r>
          </a:p>
        </p:txBody>
      </p:sp>
      <p:cxnSp>
        <p:nvCxnSpPr>
          <p:cNvPr id="9262" name="Straight Arrow Connector 9261"/>
          <p:cNvCxnSpPr>
            <a:stCxn id="23" idx="4"/>
          </p:cNvCxnSpPr>
          <p:nvPr/>
        </p:nvCxnSpPr>
        <p:spPr>
          <a:xfrm>
            <a:off x="5380636" y="5330117"/>
            <a:ext cx="980912" cy="3397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4" name="Straight Arrow Connector 9263"/>
          <p:cNvCxnSpPr>
            <a:stCxn id="24" idx="3"/>
          </p:cNvCxnSpPr>
          <p:nvPr/>
        </p:nvCxnSpPr>
        <p:spPr>
          <a:xfrm flipH="1">
            <a:off x="7160366" y="5330117"/>
            <a:ext cx="1107690" cy="3164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6" name="Straight Arrow Connector 9265"/>
          <p:cNvCxnSpPr>
            <a:stCxn id="9245" idx="0"/>
          </p:cNvCxnSpPr>
          <p:nvPr/>
        </p:nvCxnSpPr>
        <p:spPr>
          <a:xfrm flipV="1">
            <a:off x="6809551" y="3752337"/>
            <a:ext cx="963205" cy="1674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8" name="Straight Arrow Connector 9267"/>
          <p:cNvCxnSpPr>
            <a:stCxn id="9245" idx="0"/>
            <a:endCxn id="26" idx="2"/>
          </p:cNvCxnSpPr>
          <p:nvPr/>
        </p:nvCxnSpPr>
        <p:spPr>
          <a:xfrm flipV="1">
            <a:off x="6809551" y="3124200"/>
            <a:ext cx="10349" cy="23025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0" name="Straight Arrow Connector 9269"/>
          <p:cNvCxnSpPr>
            <a:stCxn id="9245" idx="0"/>
          </p:cNvCxnSpPr>
          <p:nvPr/>
        </p:nvCxnSpPr>
        <p:spPr>
          <a:xfrm flipH="1" flipV="1">
            <a:off x="5871536" y="3909051"/>
            <a:ext cx="938015" cy="15176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738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762000"/>
            <a:ext cx="76295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Details on the Enterprise Service Bus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561070" cy="4201797"/>
          </a:xfrm>
        </p:spPr>
        <p:txBody>
          <a:bodyPr/>
          <a:lstStyle/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GTA has operated the ESB as an enterprise application since 2003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Uses Software AG’s </a:t>
            </a:r>
            <a:r>
              <a:rPr lang="en-US" sz="18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webMethods</a:t>
            </a: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 product</a:t>
            </a: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Over 150 different interfaces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35 different trading partners (state agencies, local government, private companies, federal government)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ESB allows quick and accurate data transfer in real time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Guaranteed delivery; retries if a trading partner is down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Once-and-only-once 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delivery; non-repudiation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Scales to millions of transactions per day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cs typeface="Arial" charset="0"/>
              </a:rPr>
              <a:t>Simplifies data interfaces for partners (SSA, local governments, etc.)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45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72129"/>
            <a:ext cx="76295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rgbClr val="4D4D4D"/>
                </a:solidFill>
                <a:latin typeface="Arial"/>
              </a:rPr>
              <a:t>Entities </a:t>
            </a: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using GTA’s ESB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C71332F2-3B4D-4631-B732-E3A6FAD00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756497"/>
              </p:ext>
            </p:extLst>
          </p:nvPr>
        </p:nvGraphicFramePr>
        <p:xfrm>
          <a:off x="538676" y="1174231"/>
          <a:ext cx="4572000" cy="49358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="" xmlns:a16="http://schemas.microsoft.com/office/drawing/2014/main" val="1611371008"/>
                    </a:ext>
                  </a:extLst>
                </a:gridCol>
              </a:tblGrid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u="sng" strike="noStrike" dirty="0" smtClean="0">
                          <a:effectLst/>
                        </a:rPr>
                        <a:t>Agencies</a:t>
                      </a:r>
                    </a:p>
                    <a:p>
                      <a:pPr algn="l" rtl="0" fontAlgn="ctr"/>
                      <a:r>
                        <a:rPr lang="en-US" sz="1400" u="none" strike="noStrike" dirty="0" smtClean="0">
                          <a:effectLst/>
                        </a:rPr>
                        <a:t>Dept</a:t>
                      </a:r>
                      <a:r>
                        <a:rPr lang="en-US" sz="1400" u="none" strike="noStrike" dirty="0">
                          <a:effectLst/>
                        </a:rPr>
                        <a:t>. of Behavioral Health </a:t>
                      </a:r>
                      <a:r>
                        <a:rPr lang="en-US" sz="1400" u="none" strike="noStrike" dirty="0" smtClean="0">
                          <a:effectLst/>
                        </a:rPr>
                        <a:t>and </a:t>
                      </a:r>
                      <a:r>
                        <a:rPr lang="en-US" sz="1400" u="none" strike="noStrike" dirty="0">
                          <a:effectLst/>
                        </a:rPr>
                        <a:t>Developmental Disabilities </a:t>
                      </a:r>
                      <a:r>
                        <a:rPr lang="en-US" sz="1400" u="none" strike="noStrike" dirty="0" smtClean="0">
                          <a:effectLst/>
                        </a:rPr>
                        <a:t>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3075501293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Dept. of Community Health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2291499026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Dept. of Early Child Care </a:t>
                      </a:r>
                      <a:r>
                        <a:rPr lang="en-US" sz="1400" u="none" strike="noStrike" dirty="0" smtClean="0">
                          <a:effectLst/>
                        </a:rPr>
                        <a:t>and </a:t>
                      </a:r>
                      <a:r>
                        <a:rPr lang="en-US" sz="1400" u="none" strike="noStrike" dirty="0">
                          <a:effectLst/>
                        </a:rPr>
                        <a:t>Learning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051842332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Dept. of Driver Services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583810452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Dept. of Human Services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2086686820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Dept. of Natural Resources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81249330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Dept. of Education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3796326221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Dept. of Revenue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3472101156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Dept. of Public Health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1496427698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Georgia Bureau of Investigation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3583949347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Dept. of Corrections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866316769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Dept. of Labor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032840764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Georgia Superior Court Clerks' Cooperative Authority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55152739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Georgia Technology Authority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183380788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USG Board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 Regents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491515402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Prosecuting Attorneys' Council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643311530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Board of Pardons and </a:t>
                      </a:r>
                      <a:r>
                        <a:rPr lang="en-US" sz="1400" u="none" strike="noStrike" dirty="0" smtClean="0">
                          <a:effectLst/>
                        </a:rPr>
                        <a:t>Parole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064712747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State Accounting Office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268335624"/>
                  </a:ext>
                </a:extLst>
              </a:tr>
              <a:tr h="250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State Health Benefit Plan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372380509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6EBA269C-FECB-443E-A6C1-67D488FB9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45553"/>
              </p:ext>
            </p:extLst>
          </p:nvPr>
        </p:nvGraphicFramePr>
        <p:xfrm>
          <a:off x="5245879" y="4500774"/>
          <a:ext cx="3200400" cy="1538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738">
                  <a:extLst>
                    <a:ext uri="{9D8B030D-6E8A-4147-A177-3AD203B41FA5}">
                      <a16:colId xmlns="" xmlns:a16="http://schemas.microsoft.com/office/drawing/2014/main" val="2767745497"/>
                    </a:ext>
                  </a:extLst>
                </a:gridCol>
                <a:gridCol w="38462"/>
                <a:gridCol w="1600200"/>
              </a:tblGrid>
              <a:tr h="22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u="sng" strike="noStrike" dirty="0" smtClean="0">
                          <a:effectLst/>
                        </a:rPr>
                        <a:t>Third </a:t>
                      </a:r>
                      <a:r>
                        <a:rPr lang="en-US" sz="1400" b="1" u="sng" strike="noStrike" dirty="0">
                          <a:effectLst/>
                        </a:rPr>
                        <a:t>parties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3531419245"/>
                  </a:ext>
                </a:extLst>
              </a:tr>
              <a:tr h="124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  <a:latin typeface="+mn-lt"/>
                        </a:rPr>
                        <a:t>Accuity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Morpho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Trust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066524452"/>
                  </a:ext>
                </a:extLst>
              </a:tr>
              <a:tr h="124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Contact Solutions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Platform 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957101362"/>
                  </a:ext>
                </a:extLst>
              </a:tr>
              <a:tr h="124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Experian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SilverPop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10604419"/>
                  </a:ext>
                </a:extLst>
              </a:tr>
              <a:tr h="124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HP (now DXC)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429382134"/>
                  </a:ext>
                </a:extLst>
              </a:tr>
              <a:tr h="124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Maximus PCS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Stellarware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221739018"/>
                  </a:ext>
                </a:extLst>
              </a:tr>
              <a:tr h="124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MDRC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SureBill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395988799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E18EF6C1-AE05-4C4F-B803-C0347E49E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382381"/>
              </p:ext>
            </p:extLst>
          </p:nvPr>
        </p:nvGraphicFramePr>
        <p:xfrm>
          <a:off x="5245879" y="1174231"/>
          <a:ext cx="3522397" cy="3025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397">
                  <a:extLst>
                    <a:ext uri="{9D8B030D-6E8A-4147-A177-3AD203B41FA5}">
                      <a16:colId xmlns="" xmlns:a16="http://schemas.microsoft.com/office/drawing/2014/main" val="2505758899"/>
                    </a:ext>
                  </a:extLst>
                </a:gridCol>
              </a:tblGrid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sng" strike="noStrike" dirty="0">
                          <a:effectLst/>
                        </a:rPr>
                        <a:t>Federal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3610898085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HHS CMS - Federally Facilitated Marketplace (aka healthcare.gov)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90716714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HHS ACF - Public Assistance Reporting Information System (PARIS)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022987852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USDA FNS - Electronic Disqualified Recipient </a:t>
                      </a:r>
                      <a:r>
                        <a:rPr lang="en-US" sz="1400" u="none" strike="noStrike" dirty="0" smtClean="0">
                          <a:effectLst/>
                        </a:rPr>
                        <a:t>System </a:t>
                      </a:r>
                      <a:r>
                        <a:rPr lang="en-US" sz="1400" u="none" strike="noStrike" dirty="0">
                          <a:effectLst/>
                        </a:rPr>
                        <a:t>(</a:t>
                      </a:r>
                      <a:r>
                        <a:rPr lang="en-US" sz="1400" u="none" strike="noStrike" dirty="0" err="1">
                          <a:effectLst/>
                        </a:rPr>
                        <a:t>eDRS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854774189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USDA FNS - Women, Infants, and Children (WIC)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593879896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USDA FNS - Electronic Benefit Transfer (EBT)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910072625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USDA FNS - Treasury Offset Program (TOP)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1780828629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Social Security Administration </a:t>
                      </a:r>
                    </a:p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US </a:t>
                      </a:r>
                      <a:r>
                        <a:rPr lang="en-US" sz="1400" u="none" strike="noStrike" dirty="0">
                          <a:effectLst/>
                        </a:rPr>
                        <a:t>Citizenship and Immigration Services - Systematic Alien Verification for Entitlements Program (SAVE)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="" xmlns:a16="http://schemas.microsoft.com/office/drawing/2014/main" val="2684279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63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841168"/>
            <a:ext cx="76295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rgbClr val="4D4D4D"/>
                </a:solidFill>
                <a:latin typeface="Arial"/>
              </a:rPr>
              <a:t>Examples of State Data Sharing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201797"/>
          </a:xfrm>
        </p:spPr>
        <p:txBody>
          <a:bodyPr/>
          <a:lstStyle/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Does this SSN belong to this person?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Does this driver’s license belong to this person? Is it valid?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Is this person currently in prison?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Does this person owe child support?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Is this person already receiving a benefit in another state?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Who owns this vehicle? Boat? RV?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Is this person wanted for a crime? Outstanding warrant?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Criminal justice information: release 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information 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/ inmate details /  rap sheets to P&amp;P, </a:t>
            </a:r>
            <a:r>
              <a:rPr lang="en-US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DoC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, DJJ, locals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Birth/death records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Arial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6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9D72F1-EF00-445A-A400-24B99E52D8BE}" type="slidenum">
              <a:rPr lang="en-US" sz="1000" smtClean="0">
                <a:solidFill>
                  <a:srgbClr val="898989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000" dirty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457200" y="370107"/>
            <a:ext cx="8229600" cy="1143000"/>
          </a:xfrm>
        </p:spPr>
        <p:txBody>
          <a:bodyPr/>
          <a:lstStyle/>
          <a:p>
            <a:r>
              <a:rPr lang="en-US" dirty="0"/>
              <a:t>		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Georgia Technology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20664"/>
            <a:ext cx="76295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Regulatory Restrictions on Data Sharing</a:t>
            </a:r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0874" y="2005550"/>
            <a:ext cx="7010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Federal tax information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subject to IRS Pub. 1075                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Criminal justice information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subject to Criminal Justice Information Services (CJIS) Security Policy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health information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(HIPAA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data), subject to HHS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MARS-E 2.0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Social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Security Administration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data, subject to    SSA rules    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Personally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Identifiable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 (PII), subject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OCGA §§10-1-910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-911, -912; §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46-5-214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1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EBE911-4060-4577-BD0F-811A778DB8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Georgia Technology Authority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D956028-9924-434C-B3DD-97D7A457E5B7}"/>
              </a:ext>
            </a:extLst>
          </p:cNvPr>
          <p:cNvSpPr/>
          <p:nvPr/>
        </p:nvSpPr>
        <p:spPr>
          <a:xfrm>
            <a:off x="300037" y="802479"/>
            <a:ext cx="76295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rgbClr val="4D4D4D"/>
                </a:solidFill>
                <a:latin typeface="Arial"/>
              </a:rPr>
              <a:t>Data Visualization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BC748B5-0021-40A0-8895-11A0ED997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88" y="1409302"/>
            <a:ext cx="6986823" cy="483235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1602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3935"/>
          <a:stretch/>
        </p:blipFill>
        <p:spPr>
          <a:xfrm>
            <a:off x="609600" y="1105861"/>
            <a:ext cx="5552492" cy="4267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EBE911-4060-4577-BD0F-811A778DB8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0546" y="3728768"/>
            <a:ext cx="3505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Steve Nichols, PhD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Georgia Technology Authority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404-463-4760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Steve.Nichols@gta.ga.gov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Jeff McCord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Georgia Technology Authority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404-463-2905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Jeff.McCord@gta.ga.gov</a:t>
            </a:r>
          </a:p>
          <a:p>
            <a:endParaRPr lang="en-US" sz="1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D1CADED-9CA2-447E-9B4D-93A590576017}"/>
              </a:ext>
            </a:extLst>
          </p:cNvPr>
          <p:cNvSpPr/>
          <p:nvPr/>
        </p:nvSpPr>
        <p:spPr>
          <a:xfrm>
            <a:off x="609600" y="536474"/>
            <a:ext cx="2226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 smtClean="0">
                <a:solidFill>
                  <a:srgbClr val="DDDDDD">
                    <a:lumMod val="50000"/>
                  </a:srgbClr>
                </a:solidFill>
                <a:latin typeface="Arial"/>
              </a:rPr>
              <a:t>Questions?</a:t>
            </a:r>
            <a:r>
              <a:rPr lang="en-US" b="1" kern="0" dirty="0" smtClean="0">
                <a:solidFill>
                  <a:srgbClr val="DDDDDD">
                    <a:lumMod val="50000"/>
                  </a:srgbClr>
                </a:solidFill>
                <a:latin typeface="Arial"/>
              </a:rPr>
              <a:t> </a:t>
            </a:r>
            <a:endParaRPr lang="en-US" kern="0" dirty="0">
              <a:solidFill>
                <a:srgbClr val="DDDDDD">
                  <a:lumMod val="50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905177"/>
            <a:ext cx="1842293" cy="9357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90600" y="584094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F8F8F8">
                    <a:lumMod val="50000"/>
                  </a:srgbClr>
                </a:solidFill>
                <a:latin typeface="open-sans-condensed"/>
              </a:rPr>
              <a:t>Technology </a:t>
            </a:r>
            <a:r>
              <a:rPr lang="en-US" sz="1400" dirty="0">
                <a:solidFill>
                  <a:srgbClr val="F8F8F8">
                    <a:lumMod val="50000"/>
                  </a:srgbClr>
                </a:solidFill>
                <a:latin typeface="open-sans-condensed"/>
              </a:rPr>
              <a:t>enabling the business of government</a:t>
            </a:r>
            <a:endParaRPr lang="en-US" sz="1400" dirty="0">
              <a:solidFill>
                <a:srgbClr val="F8F8F8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01958"/>
      </p:ext>
    </p:extLst>
  </p:cSld>
  <p:clrMapOvr>
    <a:masterClrMapping/>
  </p:clrMapOvr>
</p:sld>
</file>

<file path=ppt/theme/theme1.xml><?xml version="1.0" encoding="utf-8"?>
<a:theme xmlns:a="http://schemas.openxmlformats.org/drawingml/2006/main" name="7_Georgia Agency Powerpoint Template 11.2005">
  <a:themeElements>
    <a:clrScheme name="Georgia Agency Powerpoint Template 11.200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orgia Agency Powerpoint Template 11.20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eorgia Agency Powerpoint Template 11.20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Georgia Agency Powerpoint Template 11.2005">
  <a:themeElements>
    <a:clrScheme name="Georgia Agency Powerpoint Template 11.200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orgia Agency Powerpoint Template 11.20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eorgia Agency Powerpoint Template 11.20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9_Georgia Agency Powerpoint Template 11.2005">
  <a:themeElements>
    <a:clrScheme name="Georgia Agency Powerpoint Template 11.200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orgia Agency Powerpoint Template 11.20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eorgia Agency Powerpoint Template 11.20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rgia Agency Powerpoint Template 11.20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rgia Agency Powerpoint Template 11.20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4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9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CustomerID xmlns="http://schemas.microsoft.com/sharepoint/v3" xsi:nil="true"/>
    <PublishingExpirationDate xmlns="http://schemas.microsoft.com/sharepoint/v3" xsi:nil="true"/>
    <_ResourceType xmlns="http://schemas.microsoft.com/sharepoint/v3/fields">Presentations</_ResourceType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A87BE4C-57E5-45A0-8230-89D71F90BBA7}"/>
</file>

<file path=customXml/itemProps2.xml><?xml version="1.0" encoding="utf-8"?>
<ds:datastoreItem xmlns:ds="http://schemas.openxmlformats.org/officeDocument/2006/customXml" ds:itemID="{F326CC39-7083-4406-A3EF-C4131805B2CF}"/>
</file>

<file path=customXml/itemProps3.xml><?xml version="1.0" encoding="utf-8"?>
<ds:datastoreItem xmlns:ds="http://schemas.openxmlformats.org/officeDocument/2006/customXml" ds:itemID="{1D80C7E5-1CE2-42D0-BCFB-736CE1926C74}"/>
</file>

<file path=docProps/app.xml><?xml version="1.0" encoding="utf-8"?>
<Properties xmlns="http://schemas.openxmlformats.org/officeDocument/2006/extended-properties" xmlns:vt="http://schemas.openxmlformats.org/officeDocument/2006/docPropsVTypes">
  <TotalTime>15002</TotalTime>
  <Words>1209</Words>
  <Application>Microsoft Office PowerPoint</Application>
  <PresentationFormat>On-screen Show (4:3)</PresentationFormat>
  <Paragraphs>274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7_Georgia Agency Powerpoint Template 11.2005</vt:lpstr>
      <vt:lpstr>11_Georgia Agency Powerpoint Template 11.2005</vt:lpstr>
      <vt:lpstr>29_Georgia Agency Powerpoint Template 11.2005</vt:lpstr>
      <vt:lpstr>9_Office Theme</vt:lpstr>
      <vt:lpstr>14_Office Theme</vt:lpstr>
      <vt:lpstr>19_Office Theme</vt:lpstr>
      <vt:lpstr>Georgia Technology Authority</vt:lpstr>
      <vt:lpstr>  </vt:lpstr>
      <vt:lpstr>  </vt:lpstr>
      <vt:lpstr>State’s IT Delivery Model  </vt:lpstr>
      <vt:lpstr>  </vt:lpstr>
      <vt:lpstr>  </vt:lpstr>
      <vt:lpstr>  </vt:lpstr>
      <vt:lpstr>  </vt:lpstr>
      <vt:lpstr>  </vt:lpstr>
      <vt:lpstr>  </vt:lpstr>
      <vt:lpstr>PowerPoint Presentation</vt:lpstr>
      <vt:lpstr>PowerPoint Presentation</vt:lpstr>
    </vt:vector>
  </TitlesOfParts>
  <Company>GTA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Infrastructure Transformation (GAIT)</dc:title>
  <dc:creator>GTA</dc:creator>
  <cp:lastModifiedBy>Windows User</cp:lastModifiedBy>
  <cp:revision>1244</cp:revision>
  <cp:lastPrinted>2017-03-06T20:41:08Z</cp:lastPrinted>
  <dcterms:created xsi:type="dcterms:W3CDTF">2009-07-27T17:44:59Z</dcterms:created>
  <dcterms:modified xsi:type="dcterms:W3CDTF">2017-09-08T15:36:57Z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0x0101001FD4480C948BFE43BEB99D9404D53592</vt:lpwstr>
  </property>
  <property fmtid="{D5CDD505-2E9C-101B-9397-08002B2CF9AE}" pid="4" name="Status">
    <vt:lpwstr>Active</vt:lpwstr>
  </property>
  <property fmtid="{D5CDD505-2E9C-101B-9397-08002B2CF9AE}" pid="5" name="Document Type">
    <vt:lpwstr>Final Documents</vt:lpwstr>
  </property>
</Properties>
</file>