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1"/>
  </p:notesMasterIdLst>
  <p:handoutMasterIdLst>
    <p:handoutMasterId r:id="rId42"/>
  </p:handoutMasterIdLst>
  <p:sldIdLst>
    <p:sldId id="693" r:id="rId5"/>
    <p:sldId id="699" r:id="rId6"/>
    <p:sldId id="700" r:id="rId7"/>
    <p:sldId id="374" r:id="rId8"/>
    <p:sldId id="708" r:id="rId9"/>
    <p:sldId id="710" r:id="rId10"/>
    <p:sldId id="698" r:id="rId11"/>
    <p:sldId id="589" r:id="rId12"/>
    <p:sldId id="373" r:id="rId13"/>
    <p:sldId id="713" r:id="rId14"/>
    <p:sldId id="587" r:id="rId15"/>
    <p:sldId id="704" r:id="rId16"/>
    <p:sldId id="372" r:id="rId17"/>
    <p:sldId id="709" r:id="rId18"/>
    <p:sldId id="703" r:id="rId19"/>
    <p:sldId id="705" r:id="rId20"/>
    <p:sldId id="701" r:id="rId21"/>
    <p:sldId id="706" r:id="rId22"/>
    <p:sldId id="707" r:id="rId23"/>
    <p:sldId id="711" r:id="rId24"/>
    <p:sldId id="712" r:id="rId25"/>
    <p:sldId id="333" r:id="rId26"/>
    <p:sldId id="595" r:id="rId27"/>
    <p:sldId id="584" r:id="rId28"/>
    <p:sldId id="509" r:id="rId29"/>
    <p:sldId id="598" r:id="rId30"/>
    <p:sldId id="601" r:id="rId31"/>
    <p:sldId id="600" r:id="rId32"/>
    <p:sldId id="596" r:id="rId33"/>
    <p:sldId id="599" r:id="rId34"/>
    <p:sldId id="439" r:id="rId35"/>
    <p:sldId id="602" r:id="rId36"/>
    <p:sldId id="669" r:id="rId37"/>
    <p:sldId id="314" r:id="rId38"/>
    <p:sldId id="563" r:id="rId39"/>
    <p:sldId id="684" r:id="rId40"/>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wn Keim" initials="SK" lastIdx="10" clrIdx="0">
    <p:extLst>
      <p:ext uri="{19B8F6BF-5375-455C-9EA6-DF929625EA0E}">
        <p15:presenceInfo xmlns:p15="http://schemas.microsoft.com/office/powerpoint/2012/main" userId="S-1-5-21-4138756018-1546103158-1358996498-35742" providerId="AD"/>
      </p:ext>
    </p:extLst>
  </p:cmAuthor>
  <p:cmAuthor id="2" name="Keith Barnett" initials="KB" lastIdx="2" clrIdx="1">
    <p:extLst>
      <p:ext uri="{19B8F6BF-5375-455C-9EA6-DF929625EA0E}">
        <p15:presenceInfo xmlns:p15="http://schemas.microsoft.com/office/powerpoint/2012/main" userId="S-1-5-21-4138756018-1546103158-1358996498-31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902D"/>
    <a:srgbClr val="FFFFFF"/>
    <a:srgbClr val="ACDB79"/>
    <a:srgbClr val="1AC453"/>
    <a:srgbClr val="B1D620"/>
    <a:srgbClr val="FF3300"/>
    <a:srgbClr val="FF8F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070" autoAdjust="0"/>
    <p:restoredTop sz="79584" autoAdjust="0"/>
  </p:normalViewPr>
  <p:slideViewPr>
    <p:cSldViewPr snapToGrid="0">
      <p:cViewPr varScale="1">
        <p:scale>
          <a:sx n="67" d="100"/>
          <a:sy n="67" d="100"/>
        </p:scale>
        <p:origin x="176" y="240"/>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25000"/>
    </p:cViewPr>
  </p:sorterViewPr>
  <p:notesViewPr>
    <p:cSldViewPr snapToGrid="0">
      <p:cViewPr varScale="1">
        <p:scale>
          <a:sx n="64" d="100"/>
          <a:sy n="64" d="100"/>
        </p:scale>
        <p:origin x="2227"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1" Type="http://schemas.openxmlformats.org/officeDocument/2006/relationships/hyperlink" Target="https://www.ncbi.nlm.nih.gov/pmc/articles/PMC2528651/"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www.ncbi.nlm.nih.gov/pmc/articles/PMC2528651/"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B15F62-81FA-6E4F-8A21-093DE5DD8825}" type="doc">
      <dgm:prSet loTypeId="urn:microsoft.com/office/officeart/2005/8/layout/radial3" loCatId="" qsTypeId="urn:microsoft.com/office/officeart/2005/8/quickstyle/simple1" qsCatId="simple" csTypeId="urn:microsoft.com/office/officeart/2005/8/colors/accent1_2" csCatId="accent1" phldr="1"/>
      <dgm:spPr/>
      <dgm:t>
        <a:bodyPr/>
        <a:lstStyle/>
        <a:p>
          <a:endParaRPr lang="en-US"/>
        </a:p>
      </dgm:t>
    </dgm:pt>
    <dgm:pt modelId="{62FEA087-E16A-574E-9B91-A8FEBFA01538}">
      <dgm:prSet phldrT="[Text]"/>
      <dgm:spPr/>
      <dgm:t>
        <a:bodyPr/>
        <a:lstStyle/>
        <a:p>
          <a:r>
            <a:rPr lang="en-US" dirty="0"/>
            <a:t>Dyslexia</a:t>
          </a:r>
        </a:p>
      </dgm:t>
    </dgm:pt>
    <dgm:pt modelId="{FD2CDB6A-BD12-4045-91DC-FE0CC47998D7}" type="parTrans" cxnId="{555510D0-DADE-814F-BDE2-243EC6FDE5E2}">
      <dgm:prSet/>
      <dgm:spPr/>
      <dgm:t>
        <a:bodyPr/>
        <a:lstStyle/>
        <a:p>
          <a:endParaRPr lang="en-US"/>
        </a:p>
      </dgm:t>
    </dgm:pt>
    <dgm:pt modelId="{57286A56-5635-BB49-AA67-C451685BC857}" type="sibTrans" cxnId="{555510D0-DADE-814F-BDE2-243EC6FDE5E2}">
      <dgm:prSet/>
      <dgm:spPr/>
      <dgm:t>
        <a:bodyPr/>
        <a:lstStyle/>
        <a:p>
          <a:endParaRPr lang="en-US"/>
        </a:p>
      </dgm:t>
    </dgm:pt>
    <dgm:pt modelId="{8D471A66-7775-BE4B-BDF4-D7310157538D}">
      <dgm:prSet phldrT="[Text]"/>
      <dgm:spPr/>
      <dgm:t>
        <a:bodyPr/>
        <a:lstStyle/>
        <a:p>
          <a:r>
            <a:rPr lang="en-US" dirty="0"/>
            <a:t>Dialectal Difference</a:t>
          </a:r>
        </a:p>
      </dgm:t>
    </dgm:pt>
    <dgm:pt modelId="{438F1A54-7CA8-A044-BA5F-6FDD9296BC43}" type="parTrans" cxnId="{4E8DB77F-BF42-4940-8519-34A2EEAD95EE}">
      <dgm:prSet/>
      <dgm:spPr/>
      <dgm:t>
        <a:bodyPr/>
        <a:lstStyle/>
        <a:p>
          <a:endParaRPr lang="en-US"/>
        </a:p>
      </dgm:t>
    </dgm:pt>
    <dgm:pt modelId="{65615EE9-4D34-B14A-A06F-25154A1FD500}" type="sibTrans" cxnId="{4E8DB77F-BF42-4940-8519-34A2EEAD95EE}">
      <dgm:prSet/>
      <dgm:spPr/>
      <dgm:t>
        <a:bodyPr/>
        <a:lstStyle/>
        <a:p>
          <a:endParaRPr lang="en-US"/>
        </a:p>
      </dgm:t>
    </dgm:pt>
    <dgm:pt modelId="{7277835B-86C2-6742-B9A2-EDB729DE6372}">
      <dgm:prSet phldrT="[Text]"/>
      <dgm:spPr/>
      <dgm:t>
        <a:bodyPr/>
        <a:lstStyle/>
        <a:p>
          <a:r>
            <a:rPr lang="en-US" dirty="0"/>
            <a:t>Hearing Impairment</a:t>
          </a:r>
        </a:p>
      </dgm:t>
    </dgm:pt>
    <dgm:pt modelId="{A8927E73-8D9F-AB48-ABC3-229957933CA5}" type="parTrans" cxnId="{EB2D0FA2-0500-F64B-9BF8-BBCBB5D204A1}">
      <dgm:prSet/>
      <dgm:spPr/>
      <dgm:t>
        <a:bodyPr/>
        <a:lstStyle/>
        <a:p>
          <a:endParaRPr lang="en-US"/>
        </a:p>
      </dgm:t>
    </dgm:pt>
    <dgm:pt modelId="{25B0A729-F3C7-9545-83E0-020CC1905B5E}" type="sibTrans" cxnId="{EB2D0FA2-0500-F64B-9BF8-BBCBB5D204A1}">
      <dgm:prSet/>
      <dgm:spPr/>
      <dgm:t>
        <a:bodyPr/>
        <a:lstStyle/>
        <a:p>
          <a:endParaRPr lang="en-US"/>
        </a:p>
      </dgm:t>
    </dgm:pt>
    <dgm:pt modelId="{91E18ADB-1E27-924D-86C7-BE74D217D09E}">
      <dgm:prSet phldrT="[Text]"/>
      <dgm:spPr/>
      <dgm:t>
        <a:bodyPr/>
        <a:lstStyle/>
        <a:p>
          <a:r>
            <a:rPr lang="en-US" dirty="0"/>
            <a:t>Garden-variety learning difficulties</a:t>
          </a:r>
        </a:p>
      </dgm:t>
    </dgm:pt>
    <dgm:pt modelId="{D624475D-40D2-1E4E-AA1B-802B0FAA43C9}" type="parTrans" cxnId="{29AB9801-53B7-A740-8AA3-A6FB513A8606}">
      <dgm:prSet/>
      <dgm:spPr/>
      <dgm:t>
        <a:bodyPr/>
        <a:lstStyle/>
        <a:p>
          <a:endParaRPr lang="en-US"/>
        </a:p>
      </dgm:t>
    </dgm:pt>
    <dgm:pt modelId="{BEA22F41-44A5-3F44-B267-7D45C2FE7DAC}" type="sibTrans" cxnId="{29AB9801-53B7-A740-8AA3-A6FB513A8606}">
      <dgm:prSet/>
      <dgm:spPr/>
      <dgm:t>
        <a:bodyPr/>
        <a:lstStyle/>
        <a:p>
          <a:endParaRPr lang="en-US"/>
        </a:p>
      </dgm:t>
    </dgm:pt>
    <dgm:pt modelId="{B3743C9A-089F-0C4D-90EA-FDDE0F0392AF}">
      <dgm:prSet phldrT="[Text]"/>
      <dgm:spPr/>
      <dgm:t>
        <a:bodyPr/>
        <a:lstStyle/>
        <a:p>
          <a:r>
            <a:rPr lang="en-US" dirty="0"/>
            <a:t>Dysgraphia</a:t>
          </a:r>
        </a:p>
        <a:p>
          <a:r>
            <a:rPr lang="en-US" b="0" i="0" dirty="0"/>
            <a:t>Dyscalculia</a:t>
          </a:r>
          <a:endParaRPr lang="en-US" dirty="0"/>
        </a:p>
      </dgm:t>
    </dgm:pt>
    <dgm:pt modelId="{B7889584-7358-524E-9D11-BE8373FCF84D}" type="parTrans" cxnId="{C413F873-6265-8944-88ED-5EF6799F5358}">
      <dgm:prSet/>
      <dgm:spPr/>
      <dgm:t>
        <a:bodyPr/>
        <a:lstStyle/>
        <a:p>
          <a:endParaRPr lang="en-US"/>
        </a:p>
      </dgm:t>
    </dgm:pt>
    <dgm:pt modelId="{F9711460-0A8C-B740-84B8-D401963377FA}" type="sibTrans" cxnId="{C413F873-6265-8944-88ED-5EF6799F5358}">
      <dgm:prSet/>
      <dgm:spPr/>
      <dgm:t>
        <a:bodyPr/>
        <a:lstStyle/>
        <a:p>
          <a:endParaRPr lang="en-US"/>
        </a:p>
      </dgm:t>
    </dgm:pt>
    <dgm:pt modelId="{4B5D76C0-4ADF-9D44-9EAE-315892587C6E}">
      <dgm:prSet phldrT="[Text]"/>
      <dgm:spPr/>
      <dgm:t>
        <a:bodyPr/>
        <a:lstStyle/>
        <a:p>
          <a:r>
            <a:rPr lang="en-US" dirty="0"/>
            <a:t>Attention and sensory processing issues</a:t>
          </a:r>
        </a:p>
      </dgm:t>
    </dgm:pt>
    <dgm:pt modelId="{F298BF21-36F2-BB48-B0C4-AF079DFA3E27}" type="parTrans" cxnId="{A75E9142-D462-5D42-8315-159AE805B924}">
      <dgm:prSet/>
      <dgm:spPr/>
      <dgm:t>
        <a:bodyPr/>
        <a:lstStyle/>
        <a:p>
          <a:endParaRPr lang="en-US"/>
        </a:p>
      </dgm:t>
    </dgm:pt>
    <dgm:pt modelId="{D9E7278B-AACC-F849-B62E-6F3CA803F683}" type="sibTrans" cxnId="{A75E9142-D462-5D42-8315-159AE805B924}">
      <dgm:prSet/>
      <dgm:spPr/>
      <dgm:t>
        <a:bodyPr/>
        <a:lstStyle/>
        <a:p>
          <a:endParaRPr lang="en-US"/>
        </a:p>
      </dgm:t>
    </dgm:pt>
    <dgm:pt modelId="{4BA6AFC2-86FE-574E-8484-FF511CB1F965}">
      <dgm:prSet phldrT="[Text]"/>
      <dgm:spPr/>
      <dgm:t>
        <a:bodyPr/>
        <a:lstStyle/>
        <a:p>
          <a:r>
            <a:rPr lang="en-US" dirty="0"/>
            <a:t>Social and emotional developmental delays</a:t>
          </a:r>
        </a:p>
      </dgm:t>
    </dgm:pt>
    <dgm:pt modelId="{DB63C1D5-1426-F440-9441-30E25B43D699}" type="parTrans" cxnId="{888F368D-C665-504D-98B8-CE40FDF2F34D}">
      <dgm:prSet/>
      <dgm:spPr/>
      <dgm:t>
        <a:bodyPr/>
        <a:lstStyle/>
        <a:p>
          <a:endParaRPr lang="en-US"/>
        </a:p>
      </dgm:t>
    </dgm:pt>
    <dgm:pt modelId="{19812A2E-CE05-1545-A041-E67B3D253FB1}" type="sibTrans" cxnId="{888F368D-C665-504D-98B8-CE40FDF2F34D}">
      <dgm:prSet/>
      <dgm:spPr/>
      <dgm:t>
        <a:bodyPr/>
        <a:lstStyle/>
        <a:p>
          <a:endParaRPr lang="en-US"/>
        </a:p>
      </dgm:t>
    </dgm:pt>
    <dgm:pt modelId="{92C0C540-BE4F-574A-B199-B7BA8E1681A1}">
      <dgm:prSet phldrT="[Text]"/>
      <dgm:spPr/>
      <dgm:t>
        <a:bodyPr/>
        <a:lstStyle/>
        <a:p>
          <a:r>
            <a:rPr lang="en-US" dirty="0"/>
            <a:t>Speech and language delays</a:t>
          </a:r>
        </a:p>
      </dgm:t>
    </dgm:pt>
    <dgm:pt modelId="{1A778FB3-F286-8046-92CE-FE00FC435D03}" type="parTrans" cxnId="{690EC033-BD17-3244-8107-5489514E3306}">
      <dgm:prSet/>
      <dgm:spPr/>
    </dgm:pt>
    <dgm:pt modelId="{9DA211A3-BE85-884D-A0F6-35EDE4C735E4}" type="sibTrans" cxnId="{690EC033-BD17-3244-8107-5489514E3306}">
      <dgm:prSet/>
      <dgm:spPr/>
    </dgm:pt>
    <dgm:pt modelId="{F8843549-1733-084E-90D6-08B3F9BFC7DF}">
      <dgm:prSet phldrT="[Text]"/>
      <dgm:spPr/>
      <dgm:t>
        <a:bodyPr/>
        <a:lstStyle/>
        <a:p>
          <a:r>
            <a:rPr lang="en-US" dirty="0"/>
            <a:t>Autism</a:t>
          </a:r>
        </a:p>
      </dgm:t>
    </dgm:pt>
    <dgm:pt modelId="{2E990C47-EAC3-E54A-A0EC-BA733C3A9F91}" type="parTrans" cxnId="{112FB380-4206-A643-81A9-0EA693133A6E}">
      <dgm:prSet/>
      <dgm:spPr/>
    </dgm:pt>
    <dgm:pt modelId="{52F2D7E3-25D4-7747-AFFE-A33519DDA703}" type="sibTrans" cxnId="{112FB380-4206-A643-81A9-0EA693133A6E}">
      <dgm:prSet/>
      <dgm:spPr/>
    </dgm:pt>
    <dgm:pt modelId="{9035506E-6593-0943-9238-6B1D790AF976}" type="pres">
      <dgm:prSet presAssocID="{5BB15F62-81FA-6E4F-8A21-093DE5DD8825}" presName="composite" presStyleCnt="0">
        <dgm:presLayoutVars>
          <dgm:chMax val="1"/>
          <dgm:dir/>
          <dgm:resizeHandles val="exact"/>
        </dgm:presLayoutVars>
      </dgm:prSet>
      <dgm:spPr/>
    </dgm:pt>
    <dgm:pt modelId="{6DD09D1A-213D-6F4B-B3EC-27EB33A3D262}" type="pres">
      <dgm:prSet presAssocID="{5BB15F62-81FA-6E4F-8A21-093DE5DD8825}" presName="radial" presStyleCnt="0">
        <dgm:presLayoutVars>
          <dgm:animLvl val="ctr"/>
        </dgm:presLayoutVars>
      </dgm:prSet>
      <dgm:spPr/>
    </dgm:pt>
    <dgm:pt modelId="{B9CF3051-6B82-6D40-B5B3-66240320A0E7}" type="pres">
      <dgm:prSet presAssocID="{62FEA087-E16A-574E-9B91-A8FEBFA01538}" presName="centerShape" presStyleLbl="vennNode1" presStyleIdx="0" presStyleCnt="9"/>
      <dgm:spPr/>
    </dgm:pt>
    <dgm:pt modelId="{F27EE647-0B69-774D-B700-2C5C87F37633}" type="pres">
      <dgm:prSet presAssocID="{8D471A66-7775-BE4B-BDF4-D7310157538D}" presName="node" presStyleLbl="vennNode1" presStyleIdx="1" presStyleCnt="9">
        <dgm:presLayoutVars>
          <dgm:bulletEnabled val="1"/>
        </dgm:presLayoutVars>
      </dgm:prSet>
      <dgm:spPr/>
    </dgm:pt>
    <dgm:pt modelId="{D419A202-0304-3F42-BEC4-ECD275E385EA}" type="pres">
      <dgm:prSet presAssocID="{7277835B-86C2-6742-B9A2-EDB729DE6372}" presName="node" presStyleLbl="vennNode1" presStyleIdx="2" presStyleCnt="9">
        <dgm:presLayoutVars>
          <dgm:bulletEnabled val="1"/>
        </dgm:presLayoutVars>
      </dgm:prSet>
      <dgm:spPr/>
    </dgm:pt>
    <dgm:pt modelId="{96334DD9-18DB-3D4A-919C-F8614A7B835A}" type="pres">
      <dgm:prSet presAssocID="{91E18ADB-1E27-924D-86C7-BE74D217D09E}" presName="node" presStyleLbl="vennNode1" presStyleIdx="3" presStyleCnt="9">
        <dgm:presLayoutVars>
          <dgm:bulletEnabled val="1"/>
        </dgm:presLayoutVars>
      </dgm:prSet>
      <dgm:spPr/>
    </dgm:pt>
    <dgm:pt modelId="{31296108-B846-D041-81C1-94442D00A5A2}" type="pres">
      <dgm:prSet presAssocID="{F8843549-1733-084E-90D6-08B3F9BFC7DF}" presName="node" presStyleLbl="vennNode1" presStyleIdx="4" presStyleCnt="9">
        <dgm:presLayoutVars>
          <dgm:bulletEnabled val="1"/>
        </dgm:presLayoutVars>
      </dgm:prSet>
      <dgm:spPr/>
    </dgm:pt>
    <dgm:pt modelId="{B998423E-AAB5-0348-8B4D-BEB572049DD2}" type="pres">
      <dgm:prSet presAssocID="{4B5D76C0-4ADF-9D44-9EAE-315892587C6E}" presName="node" presStyleLbl="vennNode1" presStyleIdx="5" presStyleCnt="9">
        <dgm:presLayoutVars>
          <dgm:bulletEnabled val="1"/>
        </dgm:presLayoutVars>
      </dgm:prSet>
      <dgm:spPr/>
    </dgm:pt>
    <dgm:pt modelId="{E6182697-4067-0E4D-8FDD-CE4B08C9833B}" type="pres">
      <dgm:prSet presAssocID="{B3743C9A-089F-0C4D-90EA-FDDE0F0392AF}" presName="node" presStyleLbl="vennNode1" presStyleIdx="6" presStyleCnt="9">
        <dgm:presLayoutVars>
          <dgm:bulletEnabled val="1"/>
        </dgm:presLayoutVars>
      </dgm:prSet>
      <dgm:spPr/>
    </dgm:pt>
    <dgm:pt modelId="{83A1BBC6-D006-5D4C-8701-F7C7D06FE4CC}" type="pres">
      <dgm:prSet presAssocID="{4BA6AFC2-86FE-574E-8484-FF511CB1F965}" presName="node" presStyleLbl="vennNode1" presStyleIdx="7" presStyleCnt="9">
        <dgm:presLayoutVars>
          <dgm:bulletEnabled val="1"/>
        </dgm:presLayoutVars>
      </dgm:prSet>
      <dgm:spPr/>
    </dgm:pt>
    <dgm:pt modelId="{E4551FC3-9B77-6A43-AAD4-2DEEE775D81A}" type="pres">
      <dgm:prSet presAssocID="{92C0C540-BE4F-574A-B199-B7BA8E1681A1}" presName="node" presStyleLbl="vennNode1" presStyleIdx="8" presStyleCnt="9">
        <dgm:presLayoutVars>
          <dgm:bulletEnabled val="1"/>
        </dgm:presLayoutVars>
      </dgm:prSet>
      <dgm:spPr/>
    </dgm:pt>
  </dgm:ptLst>
  <dgm:cxnLst>
    <dgm:cxn modelId="{29AB9801-53B7-A740-8AA3-A6FB513A8606}" srcId="{62FEA087-E16A-574E-9B91-A8FEBFA01538}" destId="{91E18ADB-1E27-924D-86C7-BE74D217D09E}" srcOrd="2" destOrd="0" parTransId="{D624475D-40D2-1E4E-AA1B-802B0FAA43C9}" sibTransId="{BEA22F41-44A5-3F44-B267-7D45C2FE7DAC}"/>
    <dgm:cxn modelId="{DFABE10C-D02C-B94D-A482-04299363383A}" type="presOf" srcId="{92C0C540-BE4F-574A-B199-B7BA8E1681A1}" destId="{E4551FC3-9B77-6A43-AAD4-2DEEE775D81A}" srcOrd="0" destOrd="0" presId="urn:microsoft.com/office/officeart/2005/8/layout/radial3"/>
    <dgm:cxn modelId="{80C6C12A-403A-794C-B603-F8FCBFDC4A98}" type="presOf" srcId="{91E18ADB-1E27-924D-86C7-BE74D217D09E}" destId="{96334DD9-18DB-3D4A-919C-F8614A7B835A}" srcOrd="0" destOrd="0" presId="urn:microsoft.com/office/officeart/2005/8/layout/radial3"/>
    <dgm:cxn modelId="{690EC033-BD17-3244-8107-5489514E3306}" srcId="{62FEA087-E16A-574E-9B91-A8FEBFA01538}" destId="{92C0C540-BE4F-574A-B199-B7BA8E1681A1}" srcOrd="7" destOrd="0" parTransId="{1A778FB3-F286-8046-92CE-FE00FC435D03}" sibTransId="{9DA211A3-BE85-884D-A0F6-35EDE4C735E4}"/>
    <dgm:cxn modelId="{8001863C-FF7E-F448-ADFB-5E5EBB1CBB7B}" type="presOf" srcId="{B3743C9A-089F-0C4D-90EA-FDDE0F0392AF}" destId="{E6182697-4067-0E4D-8FDD-CE4B08C9833B}" srcOrd="0" destOrd="0" presId="urn:microsoft.com/office/officeart/2005/8/layout/radial3"/>
    <dgm:cxn modelId="{A75E9142-D462-5D42-8315-159AE805B924}" srcId="{62FEA087-E16A-574E-9B91-A8FEBFA01538}" destId="{4B5D76C0-4ADF-9D44-9EAE-315892587C6E}" srcOrd="4" destOrd="0" parTransId="{F298BF21-36F2-BB48-B0C4-AF079DFA3E27}" sibTransId="{D9E7278B-AACC-F849-B62E-6F3CA803F683}"/>
    <dgm:cxn modelId="{E8DB7765-9C43-F244-83FD-778A3E467089}" type="presOf" srcId="{4B5D76C0-4ADF-9D44-9EAE-315892587C6E}" destId="{B998423E-AAB5-0348-8B4D-BEB572049DD2}" srcOrd="0" destOrd="0" presId="urn:microsoft.com/office/officeart/2005/8/layout/radial3"/>
    <dgm:cxn modelId="{660DFA69-7FE0-534A-9516-3AECA54533CF}" type="presOf" srcId="{4BA6AFC2-86FE-574E-8484-FF511CB1F965}" destId="{83A1BBC6-D006-5D4C-8701-F7C7D06FE4CC}" srcOrd="0" destOrd="0" presId="urn:microsoft.com/office/officeart/2005/8/layout/radial3"/>
    <dgm:cxn modelId="{F98FEC6D-DB58-7348-ABFE-3224D12E37C0}" type="presOf" srcId="{F8843549-1733-084E-90D6-08B3F9BFC7DF}" destId="{31296108-B846-D041-81C1-94442D00A5A2}" srcOrd="0" destOrd="0" presId="urn:microsoft.com/office/officeart/2005/8/layout/radial3"/>
    <dgm:cxn modelId="{C413F873-6265-8944-88ED-5EF6799F5358}" srcId="{62FEA087-E16A-574E-9B91-A8FEBFA01538}" destId="{B3743C9A-089F-0C4D-90EA-FDDE0F0392AF}" srcOrd="5" destOrd="0" parTransId="{B7889584-7358-524E-9D11-BE8373FCF84D}" sibTransId="{F9711460-0A8C-B740-84B8-D401963377FA}"/>
    <dgm:cxn modelId="{4E8DB77F-BF42-4940-8519-34A2EEAD95EE}" srcId="{62FEA087-E16A-574E-9B91-A8FEBFA01538}" destId="{8D471A66-7775-BE4B-BDF4-D7310157538D}" srcOrd="0" destOrd="0" parTransId="{438F1A54-7CA8-A044-BA5F-6FDD9296BC43}" sibTransId="{65615EE9-4D34-B14A-A06F-25154A1FD500}"/>
    <dgm:cxn modelId="{112FB380-4206-A643-81A9-0EA693133A6E}" srcId="{62FEA087-E16A-574E-9B91-A8FEBFA01538}" destId="{F8843549-1733-084E-90D6-08B3F9BFC7DF}" srcOrd="3" destOrd="0" parTransId="{2E990C47-EAC3-E54A-A0EC-BA733C3A9F91}" sibTransId="{52F2D7E3-25D4-7747-AFFE-A33519DDA703}"/>
    <dgm:cxn modelId="{4F69BC83-2AEF-E546-A014-01BD23BF96D7}" type="presOf" srcId="{7277835B-86C2-6742-B9A2-EDB729DE6372}" destId="{D419A202-0304-3F42-BEC4-ECD275E385EA}" srcOrd="0" destOrd="0" presId="urn:microsoft.com/office/officeart/2005/8/layout/radial3"/>
    <dgm:cxn modelId="{2F4FFB8A-BFB6-8941-B762-4F1E91EF24D9}" type="presOf" srcId="{62FEA087-E16A-574E-9B91-A8FEBFA01538}" destId="{B9CF3051-6B82-6D40-B5B3-66240320A0E7}" srcOrd="0" destOrd="0" presId="urn:microsoft.com/office/officeart/2005/8/layout/radial3"/>
    <dgm:cxn modelId="{888F368D-C665-504D-98B8-CE40FDF2F34D}" srcId="{62FEA087-E16A-574E-9B91-A8FEBFA01538}" destId="{4BA6AFC2-86FE-574E-8484-FF511CB1F965}" srcOrd="6" destOrd="0" parTransId="{DB63C1D5-1426-F440-9441-30E25B43D699}" sibTransId="{19812A2E-CE05-1545-A041-E67B3D253FB1}"/>
    <dgm:cxn modelId="{EB2D0FA2-0500-F64B-9BF8-BBCBB5D204A1}" srcId="{62FEA087-E16A-574E-9B91-A8FEBFA01538}" destId="{7277835B-86C2-6742-B9A2-EDB729DE6372}" srcOrd="1" destOrd="0" parTransId="{A8927E73-8D9F-AB48-ABC3-229957933CA5}" sibTransId="{25B0A729-F3C7-9545-83E0-020CC1905B5E}"/>
    <dgm:cxn modelId="{555510D0-DADE-814F-BDE2-243EC6FDE5E2}" srcId="{5BB15F62-81FA-6E4F-8A21-093DE5DD8825}" destId="{62FEA087-E16A-574E-9B91-A8FEBFA01538}" srcOrd="0" destOrd="0" parTransId="{FD2CDB6A-BD12-4045-91DC-FE0CC47998D7}" sibTransId="{57286A56-5635-BB49-AA67-C451685BC857}"/>
    <dgm:cxn modelId="{277739E0-3D3B-6746-A362-1F2A0D4DA08B}" type="presOf" srcId="{5BB15F62-81FA-6E4F-8A21-093DE5DD8825}" destId="{9035506E-6593-0943-9238-6B1D790AF976}" srcOrd="0" destOrd="0" presId="urn:microsoft.com/office/officeart/2005/8/layout/radial3"/>
    <dgm:cxn modelId="{53C5A1F4-E99A-4245-B49C-74FD659BC113}" type="presOf" srcId="{8D471A66-7775-BE4B-BDF4-D7310157538D}" destId="{F27EE647-0B69-774D-B700-2C5C87F37633}" srcOrd="0" destOrd="0" presId="urn:microsoft.com/office/officeart/2005/8/layout/radial3"/>
    <dgm:cxn modelId="{4D216AD5-674F-BC44-9058-DE7E759DDBC1}" type="presParOf" srcId="{9035506E-6593-0943-9238-6B1D790AF976}" destId="{6DD09D1A-213D-6F4B-B3EC-27EB33A3D262}" srcOrd="0" destOrd="0" presId="urn:microsoft.com/office/officeart/2005/8/layout/radial3"/>
    <dgm:cxn modelId="{EA12276A-CBAF-3C42-85A7-FBB85A1FFAB6}" type="presParOf" srcId="{6DD09D1A-213D-6F4B-B3EC-27EB33A3D262}" destId="{B9CF3051-6B82-6D40-B5B3-66240320A0E7}" srcOrd="0" destOrd="0" presId="urn:microsoft.com/office/officeart/2005/8/layout/radial3"/>
    <dgm:cxn modelId="{1A9DBF91-C692-0B45-BF3A-4534BAC32273}" type="presParOf" srcId="{6DD09D1A-213D-6F4B-B3EC-27EB33A3D262}" destId="{F27EE647-0B69-774D-B700-2C5C87F37633}" srcOrd="1" destOrd="0" presId="urn:microsoft.com/office/officeart/2005/8/layout/radial3"/>
    <dgm:cxn modelId="{9BDD92AB-1179-5244-BFCD-357876F18F8A}" type="presParOf" srcId="{6DD09D1A-213D-6F4B-B3EC-27EB33A3D262}" destId="{D419A202-0304-3F42-BEC4-ECD275E385EA}" srcOrd="2" destOrd="0" presId="urn:microsoft.com/office/officeart/2005/8/layout/radial3"/>
    <dgm:cxn modelId="{3ECC1DB7-D686-D64A-B74C-DFCE3CDD329F}" type="presParOf" srcId="{6DD09D1A-213D-6F4B-B3EC-27EB33A3D262}" destId="{96334DD9-18DB-3D4A-919C-F8614A7B835A}" srcOrd="3" destOrd="0" presId="urn:microsoft.com/office/officeart/2005/8/layout/radial3"/>
    <dgm:cxn modelId="{C9566E6B-A173-D644-9162-9E851D4F4763}" type="presParOf" srcId="{6DD09D1A-213D-6F4B-B3EC-27EB33A3D262}" destId="{31296108-B846-D041-81C1-94442D00A5A2}" srcOrd="4" destOrd="0" presId="urn:microsoft.com/office/officeart/2005/8/layout/radial3"/>
    <dgm:cxn modelId="{5713F4FB-C5EC-FE4D-9467-082B6A79B25B}" type="presParOf" srcId="{6DD09D1A-213D-6F4B-B3EC-27EB33A3D262}" destId="{B998423E-AAB5-0348-8B4D-BEB572049DD2}" srcOrd="5" destOrd="0" presId="urn:microsoft.com/office/officeart/2005/8/layout/radial3"/>
    <dgm:cxn modelId="{B5D160AE-256E-2840-B070-1DB44543AAFD}" type="presParOf" srcId="{6DD09D1A-213D-6F4B-B3EC-27EB33A3D262}" destId="{E6182697-4067-0E4D-8FDD-CE4B08C9833B}" srcOrd="6" destOrd="0" presId="urn:microsoft.com/office/officeart/2005/8/layout/radial3"/>
    <dgm:cxn modelId="{4813814D-4CDC-684F-B976-C530B5F624DE}" type="presParOf" srcId="{6DD09D1A-213D-6F4B-B3EC-27EB33A3D262}" destId="{83A1BBC6-D006-5D4C-8701-F7C7D06FE4CC}" srcOrd="7" destOrd="0" presId="urn:microsoft.com/office/officeart/2005/8/layout/radial3"/>
    <dgm:cxn modelId="{C1900917-79D3-044A-9BF0-9D9EC0018368}" type="presParOf" srcId="{6DD09D1A-213D-6F4B-B3EC-27EB33A3D262}" destId="{E4551FC3-9B77-6A43-AAD4-2DEEE775D81A}" srcOrd="8"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6EAB95-7BFB-2240-B147-65769926810D}" type="doc">
      <dgm:prSet loTypeId="urn:microsoft.com/office/officeart/2005/8/layout/funnel1" loCatId="" qsTypeId="urn:microsoft.com/office/officeart/2005/8/quickstyle/simple1" qsCatId="simple" csTypeId="urn:microsoft.com/office/officeart/2005/8/colors/accent1_2" csCatId="accent1" phldr="1"/>
      <dgm:spPr/>
      <dgm:t>
        <a:bodyPr/>
        <a:lstStyle/>
        <a:p>
          <a:endParaRPr lang="en-US"/>
        </a:p>
      </dgm:t>
    </dgm:pt>
    <dgm:pt modelId="{8CC060D3-0507-4340-985B-602AF9F3F8B6}">
      <dgm:prSet phldrT="[Text]"/>
      <dgm:spPr/>
      <dgm:t>
        <a:bodyPr/>
        <a:lstStyle/>
        <a:p>
          <a:r>
            <a:rPr lang="en-US" dirty="0"/>
            <a:t>Birth</a:t>
          </a:r>
        </a:p>
      </dgm:t>
    </dgm:pt>
    <dgm:pt modelId="{27694E42-F120-7446-8394-9D170EC3430F}" type="parTrans" cxnId="{BF933CC0-8946-CA47-8327-35EB17C3E44A}">
      <dgm:prSet/>
      <dgm:spPr/>
      <dgm:t>
        <a:bodyPr/>
        <a:lstStyle/>
        <a:p>
          <a:endParaRPr lang="en-US"/>
        </a:p>
      </dgm:t>
    </dgm:pt>
    <dgm:pt modelId="{7C22A0F3-70B2-974E-9E40-E2EA28B3F0C5}" type="sibTrans" cxnId="{BF933CC0-8946-CA47-8327-35EB17C3E44A}">
      <dgm:prSet/>
      <dgm:spPr/>
      <dgm:t>
        <a:bodyPr/>
        <a:lstStyle/>
        <a:p>
          <a:endParaRPr lang="en-US"/>
        </a:p>
      </dgm:t>
    </dgm:pt>
    <dgm:pt modelId="{185A499B-7DB1-4843-9548-B25A67C1B312}">
      <dgm:prSet phldrT="[Text]"/>
      <dgm:spPr/>
      <dgm:t>
        <a:bodyPr/>
        <a:lstStyle/>
        <a:p>
          <a:r>
            <a:rPr lang="en-US" dirty="0"/>
            <a:t>Prior to K-12</a:t>
          </a:r>
        </a:p>
      </dgm:t>
    </dgm:pt>
    <dgm:pt modelId="{7A85C086-90DF-D04F-80A2-714C9DC443B1}" type="parTrans" cxnId="{4B47BA24-9F95-D541-8072-E56E4AECA110}">
      <dgm:prSet/>
      <dgm:spPr/>
      <dgm:t>
        <a:bodyPr/>
        <a:lstStyle/>
        <a:p>
          <a:endParaRPr lang="en-US"/>
        </a:p>
      </dgm:t>
    </dgm:pt>
    <dgm:pt modelId="{06D61745-B4F1-1E46-BA0A-6FC721718118}" type="sibTrans" cxnId="{4B47BA24-9F95-D541-8072-E56E4AECA110}">
      <dgm:prSet/>
      <dgm:spPr/>
      <dgm:t>
        <a:bodyPr/>
        <a:lstStyle/>
        <a:p>
          <a:endParaRPr lang="en-US"/>
        </a:p>
      </dgm:t>
    </dgm:pt>
    <dgm:pt modelId="{58D1E19B-D0E7-1A44-8801-2FD8E3FADCC6}">
      <dgm:prSet phldrT="[Text]"/>
      <dgm:spPr/>
      <dgm:t>
        <a:bodyPr/>
        <a:lstStyle/>
        <a:p>
          <a:r>
            <a:rPr lang="en-US" dirty="0"/>
            <a:t>K-12</a:t>
          </a:r>
        </a:p>
      </dgm:t>
    </dgm:pt>
    <dgm:pt modelId="{3784520D-CA84-5042-911C-DC0C7F0D73CD}" type="parTrans" cxnId="{9CF68FD5-85A7-054B-9ECF-2915B267AF74}">
      <dgm:prSet/>
      <dgm:spPr/>
      <dgm:t>
        <a:bodyPr/>
        <a:lstStyle/>
        <a:p>
          <a:endParaRPr lang="en-US"/>
        </a:p>
      </dgm:t>
    </dgm:pt>
    <dgm:pt modelId="{192FFEA1-1FD6-4C4D-AA53-5371E740853D}" type="sibTrans" cxnId="{9CF68FD5-85A7-054B-9ECF-2915B267AF74}">
      <dgm:prSet/>
      <dgm:spPr/>
      <dgm:t>
        <a:bodyPr/>
        <a:lstStyle/>
        <a:p>
          <a:endParaRPr lang="en-US"/>
        </a:p>
      </dgm:t>
    </dgm:pt>
    <dgm:pt modelId="{93D7D13E-B391-4144-B4D8-87214FF2C30C}">
      <dgm:prSet phldrT="[Text]"/>
      <dgm:spPr/>
      <dgm:t>
        <a:bodyPr/>
        <a:lstStyle/>
        <a:p>
          <a:r>
            <a:rPr lang="en-US" dirty="0"/>
            <a:t>Assumption: </a:t>
          </a:r>
        </a:p>
        <a:p>
          <a:r>
            <a:rPr lang="en-US" dirty="0"/>
            <a:t>5-10% of General Population have Dyslexia</a:t>
          </a:r>
        </a:p>
        <a:p>
          <a:r>
            <a:rPr lang="en-US" dirty="0"/>
            <a:t>(</a:t>
          </a:r>
          <a:r>
            <a:rPr lang="en-US" b="1" dirty="0"/>
            <a:t>Annual Population Estimation = about 13,000</a:t>
          </a:r>
          <a:r>
            <a:rPr lang="en-US" dirty="0"/>
            <a:t>) </a:t>
          </a:r>
        </a:p>
        <a:p>
          <a:r>
            <a:rPr lang="en-US" dirty="0"/>
            <a:t>(</a:t>
          </a:r>
          <a:r>
            <a:rPr lang="en-US" dirty="0">
              <a:hlinkClick xmlns:r="http://schemas.openxmlformats.org/officeDocument/2006/relationships" r:id="rId1"/>
            </a:rPr>
            <a:t>National Institutes of Health</a:t>
          </a:r>
          <a:r>
            <a:rPr lang="en-US" dirty="0"/>
            <a:t>)</a:t>
          </a:r>
        </a:p>
      </dgm:t>
    </dgm:pt>
    <dgm:pt modelId="{E7B877C7-C037-1D4C-BC5C-D4D2A27F11BC}" type="parTrans" cxnId="{9B66AC9F-8EB4-BB4A-8466-E93340ABA14C}">
      <dgm:prSet/>
      <dgm:spPr/>
      <dgm:t>
        <a:bodyPr/>
        <a:lstStyle/>
        <a:p>
          <a:endParaRPr lang="en-US"/>
        </a:p>
      </dgm:t>
    </dgm:pt>
    <dgm:pt modelId="{5B03068E-2EA5-6147-8B15-26CA6A75BC8C}" type="sibTrans" cxnId="{9B66AC9F-8EB4-BB4A-8466-E93340ABA14C}">
      <dgm:prSet/>
      <dgm:spPr/>
      <dgm:t>
        <a:bodyPr/>
        <a:lstStyle/>
        <a:p>
          <a:endParaRPr lang="en-US"/>
        </a:p>
      </dgm:t>
    </dgm:pt>
    <dgm:pt modelId="{B4735667-255A-0D4A-8920-1C6535B2B992}" type="pres">
      <dgm:prSet presAssocID="{786EAB95-7BFB-2240-B147-65769926810D}" presName="Name0" presStyleCnt="0">
        <dgm:presLayoutVars>
          <dgm:chMax val="4"/>
          <dgm:resizeHandles val="exact"/>
        </dgm:presLayoutVars>
      </dgm:prSet>
      <dgm:spPr/>
    </dgm:pt>
    <dgm:pt modelId="{06CBB19D-EFB9-9F48-8D33-A7029F4C61E5}" type="pres">
      <dgm:prSet presAssocID="{786EAB95-7BFB-2240-B147-65769926810D}" presName="ellipse" presStyleLbl="trBgShp" presStyleIdx="0" presStyleCnt="1"/>
      <dgm:spPr/>
    </dgm:pt>
    <dgm:pt modelId="{0C166D1D-5A30-1D4D-AB3D-5A85AD70B483}" type="pres">
      <dgm:prSet presAssocID="{786EAB95-7BFB-2240-B147-65769926810D}" presName="arrow1" presStyleLbl="fgShp" presStyleIdx="0" presStyleCnt="1"/>
      <dgm:spPr/>
    </dgm:pt>
    <dgm:pt modelId="{28CC7394-660F-9E4D-9CB8-B3AAAAAF01F7}" type="pres">
      <dgm:prSet presAssocID="{786EAB95-7BFB-2240-B147-65769926810D}" presName="rectangle" presStyleLbl="revTx" presStyleIdx="0" presStyleCnt="1" custScaleX="211823" custScaleY="150641">
        <dgm:presLayoutVars>
          <dgm:bulletEnabled val="1"/>
        </dgm:presLayoutVars>
      </dgm:prSet>
      <dgm:spPr/>
    </dgm:pt>
    <dgm:pt modelId="{1F19AACE-4941-E345-A906-5AD3F8E05831}" type="pres">
      <dgm:prSet presAssocID="{185A499B-7DB1-4843-9548-B25A67C1B312}" presName="item1" presStyleLbl="node1" presStyleIdx="0" presStyleCnt="3">
        <dgm:presLayoutVars>
          <dgm:bulletEnabled val="1"/>
        </dgm:presLayoutVars>
      </dgm:prSet>
      <dgm:spPr/>
    </dgm:pt>
    <dgm:pt modelId="{30796ACC-4B58-F546-BD10-9F99FD440A1F}" type="pres">
      <dgm:prSet presAssocID="{58D1E19B-D0E7-1A44-8801-2FD8E3FADCC6}" presName="item2" presStyleLbl="node1" presStyleIdx="1" presStyleCnt="3">
        <dgm:presLayoutVars>
          <dgm:bulletEnabled val="1"/>
        </dgm:presLayoutVars>
      </dgm:prSet>
      <dgm:spPr/>
    </dgm:pt>
    <dgm:pt modelId="{292D04C0-C949-4746-9B6F-B865C9F1E1D2}" type="pres">
      <dgm:prSet presAssocID="{93D7D13E-B391-4144-B4D8-87214FF2C30C}" presName="item3" presStyleLbl="node1" presStyleIdx="2" presStyleCnt="3">
        <dgm:presLayoutVars>
          <dgm:bulletEnabled val="1"/>
        </dgm:presLayoutVars>
      </dgm:prSet>
      <dgm:spPr/>
    </dgm:pt>
    <dgm:pt modelId="{B98D6C05-3453-5A4B-B79D-4D9794CCAE79}" type="pres">
      <dgm:prSet presAssocID="{786EAB95-7BFB-2240-B147-65769926810D}" presName="funnel" presStyleLbl="trAlignAcc1" presStyleIdx="0" presStyleCnt="1"/>
      <dgm:spPr/>
    </dgm:pt>
  </dgm:ptLst>
  <dgm:cxnLst>
    <dgm:cxn modelId="{4B47BA24-9F95-D541-8072-E56E4AECA110}" srcId="{786EAB95-7BFB-2240-B147-65769926810D}" destId="{185A499B-7DB1-4843-9548-B25A67C1B312}" srcOrd="1" destOrd="0" parTransId="{7A85C086-90DF-D04F-80A2-714C9DC443B1}" sibTransId="{06D61745-B4F1-1E46-BA0A-6FC721718118}"/>
    <dgm:cxn modelId="{2004CE63-ECA1-FD43-9E41-13BC94A78269}" type="presOf" srcId="{8CC060D3-0507-4340-985B-602AF9F3F8B6}" destId="{292D04C0-C949-4746-9B6F-B865C9F1E1D2}" srcOrd="0" destOrd="0" presId="urn:microsoft.com/office/officeart/2005/8/layout/funnel1"/>
    <dgm:cxn modelId="{7DC22783-C4B7-0141-9560-4ED20AE2370E}" type="presOf" srcId="{93D7D13E-B391-4144-B4D8-87214FF2C30C}" destId="{28CC7394-660F-9E4D-9CB8-B3AAAAAF01F7}" srcOrd="0" destOrd="0" presId="urn:microsoft.com/office/officeart/2005/8/layout/funnel1"/>
    <dgm:cxn modelId="{F9B7A98E-354B-EF41-814A-A4377304F76F}" type="presOf" srcId="{185A499B-7DB1-4843-9548-B25A67C1B312}" destId="{30796ACC-4B58-F546-BD10-9F99FD440A1F}" srcOrd="0" destOrd="0" presId="urn:microsoft.com/office/officeart/2005/8/layout/funnel1"/>
    <dgm:cxn modelId="{9B66AC9F-8EB4-BB4A-8466-E93340ABA14C}" srcId="{786EAB95-7BFB-2240-B147-65769926810D}" destId="{93D7D13E-B391-4144-B4D8-87214FF2C30C}" srcOrd="3" destOrd="0" parTransId="{E7B877C7-C037-1D4C-BC5C-D4D2A27F11BC}" sibTransId="{5B03068E-2EA5-6147-8B15-26CA6A75BC8C}"/>
    <dgm:cxn modelId="{4C9827A0-0101-C84E-8DD2-708C591D3C43}" type="presOf" srcId="{786EAB95-7BFB-2240-B147-65769926810D}" destId="{B4735667-255A-0D4A-8920-1C6535B2B992}" srcOrd="0" destOrd="0" presId="urn:microsoft.com/office/officeart/2005/8/layout/funnel1"/>
    <dgm:cxn modelId="{A1789DA6-0D63-BE46-BE1D-BA9DE01840F2}" type="presOf" srcId="{58D1E19B-D0E7-1A44-8801-2FD8E3FADCC6}" destId="{1F19AACE-4941-E345-A906-5AD3F8E05831}" srcOrd="0" destOrd="0" presId="urn:microsoft.com/office/officeart/2005/8/layout/funnel1"/>
    <dgm:cxn modelId="{BF933CC0-8946-CA47-8327-35EB17C3E44A}" srcId="{786EAB95-7BFB-2240-B147-65769926810D}" destId="{8CC060D3-0507-4340-985B-602AF9F3F8B6}" srcOrd="0" destOrd="0" parTransId="{27694E42-F120-7446-8394-9D170EC3430F}" sibTransId="{7C22A0F3-70B2-974E-9E40-E2EA28B3F0C5}"/>
    <dgm:cxn modelId="{9CF68FD5-85A7-054B-9ECF-2915B267AF74}" srcId="{786EAB95-7BFB-2240-B147-65769926810D}" destId="{58D1E19B-D0E7-1A44-8801-2FD8E3FADCC6}" srcOrd="2" destOrd="0" parTransId="{3784520D-CA84-5042-911C-DC0C7F0D73CD}" sibTransId="{192FFEA1-1FD6-4C4D-AA53-5371E740853D}"/>
    <dgm:cxn modelId="{076E2FA7-FF94-FA44-A259-8E23D7815F31}" type="presParOf" srcId="{B4735667-255A-0D4A-8920-1C6535B2B992}" destId="{06CBB19D-EFB9-9F48-8D33-A7029F4C61E5}" srcOrd="0" destOrd="0" presId="urn:microsoft.com/office/officeart/2005/8/layout/funnel1"/>
    <dgm:cxn modelId="{6BE3B723-A0F8-9C45-8156-7B32D470DCAE}" type="presParOf" srcId="{B4735667-255A-0D4A-8920-1C6535B2B992}" destId="{0C166D1D-5A30-1D4D-AB3D-5A85AD70B483}" srcOrd="1" destOrd="0" presId="urn:microsoft.com/office/officeart/2005/8/layout/funnel1"/>
    <dgm:cxn modelId="{2F210FD6-851E-C142-B623-D5DAD870D2BB}" type="presParOf" srcId="{B4735667-255A-0D4A-8920-1C6535B2B992}" destId="{28CC7394-660F-9E4D-9CB8-B3AAAAAF01F7}" srcOrd="2" destOrd="0" presId="urn:microsoft.com/office/officeart/2005/8/layout/funnel1"/>
    <dgm:cxn modelId="{526F8A09-B119-6F4D-BC00-974DC38FFBE2}" type="presParOf" srcId="{B4735667-255A-0D4A-8920-1C6535B2B992}" destId="{1F19AACE-4941-E345-A906-5AD3F8E05831}" srcOrd="3" destOrd="0" presId="urn:microsoft.com/office/officeart/2005/8/layout/funnel1"/>
    <dgm:cxn modelId="{E119A354-5988-0547-8B6A-AE2523CDA310}" type="presParOf" srcId="{B4735667-255A-0D4A-8920-1C6535B2B992}" destId="{30796ACC-4B58-F546-BD10-9F99FD440A1F}" srcOrd="4" destOrd="0" presId="urn:microsoft.com/office/officeart/2005/8/layout/funnel1"/>
    <dgm:cxn modelId="{5CBBC082-A183-E64D-BC8A-A75FF0914E6B}" type="presParOf" srcId="{B4735667-255A-0D4A-8920-1C6535B2B992}" destId="{292D04C0-C949-4746-9B6F-B865C9F1E1D2}" srcOrd="5" destOrd="0" presId="urn:microsoft.com/office/officeart/2005/8/layout/funnel1"/>
    <dgm:cxn modelId="{B8D86BDE-55EC-0F47-A6EC-673EF5732F21}" type="presParOf" srcId="{B4735667-255A-0D4A-8920-1C6535B2B992}" destId="{B98D6C05-3453-5A4B-B79D-4D9794CCAE79}"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77CFE1-3DB2-44DC-A88E-73F8D08F6646}" type="doc">
      <dgm:prSet loTypeId="urn:microsoft.com/office/officeart/2005/8/layout/process1" loCatId="process" qsTypeId="urn:microsoft.com/office/officeart/2005/8/quickstyle/simple4" qsCatId="simple" csTypeId="urn:microsoft.com/office/officeart/2005/8/colors/accent1_2" csCatId="accent1" phldr="1"/>
      <dgm:spPr/>
    </dgm:pt>
    <dgm:pt modelId="{819BA723-D9E7-4D02-8DE6-7A2FF0B25713}" type="pres">
      <dgm:prSet presAssocID="{AD77CFE1-3DB2-44DC-A88E-73F8D08F6646}" presName="Name0" presStyleCnt="0">
        <dgm:presLayoutVars>
          <dgm:dir/>
          <dgm:resizeHandles val="exact"/>
        </dgm:presLayoutVars>
      </dgm:prSet>
      <dgm:spPr/>
    </dgm:pt>
  </dgm:ptLst>
  <dgm:cxnLst>
    <dgm:cxn modelId="{2F12A4A3-BE45-4274-9C70-E30D1F6F2648}" type="presOf" srcId="{AD77CFE1-3DB2-44DC-A88E-73F8D08F6646}" destId="{819BA723-D9E7-4D02-8DE6-7A2FF0B2571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77CFE1-3DB2-44DC-A88E-73F8D08F6646}" type="doc">
      <dgm:prSet loTypeId="urn:microsoft.com/office/officeart/2005/8/layout/process1" loCatId="process" qsTypeId="urn:microsoft.com/office/officeart/2005/8/quickstyle/simple4" qsCatId="simple" csTypeId="urn:microsoft.com/office/officeart/2005/8/colors/accent1_2" csCatId="accent1" phldr="1"/>
      <dgm:spPr/>
    </dgm:pt>
    <dgm:pt modelId="{BABAF9A8-D146-4F56-AEA0-7D121089F111}">
      <dgm:prSet phldrT="[Text]"/>
      <dgm:spPr/>
      <dgm:t>
        <a:bodyPr/>
        <a:lstStyle/>
        <a:p>
          <a:r>
            <a:rPr lang="en-US" dirty="0"/>
            <a:t>Birth</a:t>
          </a:r>
        </a:p>
      </dgm:t>
    </dgm:pt>
    <dgm:pt modelId="{097A828E-05DB-4217-AF60-3A053B7841F8}" type="parTrans" cxnId="{D15CE0DB-6169-4C23-B980-A2EAD13BE22A}">
      <dgm:prSet/>
      <dgm:spPr/>
      <dgm:t>
        <a:bodyPr/>
        <a:lstStyle/>
        <a:p>
          <a:endParaRPr lang="en-US"/>
        </a:p>
      </dgm:t>
    </dgm:pt>
    <dgm:pt modelId="{F745877D-D9EC-4CBB-917C-147D308688CF}" type="sibTrans" cxnId="{D15CE0DB-6169-4C23-B980-A2EAD13BE22A}">
      <dgm:prSet/>
      <dgm:spPr/>
      <dgm:t>
        <a:bodyPr/>
        <a:lstStyle/>
        <a:p>
          <a:endParaRPr lang="en-US"/>
        </a:p>
      </dgm:t>
    </dgm:pt>
    <dgm:pt modelId="{47BE2D33-7DE7-4252-A9E4-FE2E260B6DCD}">
      <dgm:prSet phldrT="[Text]"/>
      <dgm:spPr/>
      <dgm:t>
        <a:bodyPr/>
        <a:lstStyle/>
        <a:p>
          <a:r>
            <a:rPr lang="en-US" dirty="0"/>
            <a:t>Prior to K-12</a:t>
          </a:r>
        </a:p>
      </dgm:t>
    </dgm:pt>
    <dgm:pt modelId="{3E851DF7-A993-4BCB-9134-9B39FF2FF118}" type="parTrans" cxnId="{A5EB9234-6831-466B-9038-9BB9198612A0}">
      <dgm:prSet/>
      <dgm:spPr/>
      <dgm:t>
        <a:bodyPr/>
        <a:lstStyle/>
        <a:p>
          <a:endParaRPr lang="en-US"/>
        </a:p>
      </dgm:t>
    </dgm:pt>
    <dgm:pt modelId="{8AE32DB6-8C3E-4CE2-896D-4961719382B1}" type="sibTrans" cxnId="{A5EB9234-6831-466B-9038-9BB9198612A0}">
      <dgm:prSet/>
      <dgm:spPr/>
      <dgm:t>
        <a:bodyPr/>
        <a:lstStyle/>
        <a:p>
          <a:endParaRPr lang="en-US"/>
        </a:p>
      </dgm:t>
    </dgm:pt>
    <dgm:pt modelId="{79AB0109-FEA6-4BB0-82ED-2EE1D94B3691}">
      <dgm:prSet phldrT="[Text]"/>
      <dgm:spPr/>
      <dgm:t>
        <a:bodyPr/>
        <a:lstStyle/>
        <a:p>
          <a:r>
            <a:rPr lang="en-US" dirty="0"/>
            <a:t>K-12</a:t>
          </a:r>
        </a:p>
      </dgm:t>
    </dgm:pt>
    <dgm:pt modelId="{7C883F68-DE99-4437-90B0-005F4E08FF10}" type="parTrans" cxnId="{EA2A9A8B-8ABE-4B76-A228-79AF66D7C1F3}">
      <dgm:prSet/>
      <dgm:spPr/>
      <dgm:t>
        <a:bodyPr/>
        <a:lstStyle/>
        <a:p>
          <a:endParaRPr lang="en-US"/>
        </a:p>
      </dgm:t>
    </dgm:pt>
    <dgm:pt modelId="{B85237FD-40FA-4682-8DDF-4D9A5A4B27C7}" type="sibTrans" cxnId="{EA2A9A8B-8ABE-4B76-A228-79AF66D7C1F3}">
      <dgm:prSet/>
      <dgm:spPr/>
      <dgm:t>
        <a:bodyPr/>
        <a:lstStyle/>
        <a:p>
          <a:endParaRPr lang="en-US"/>
        </a:p>
      </dgm:t>
    </dgm:pt>
    <dgm:pt modelId="{819BA723-D9E7-4D02-8DE6-7A2FF0B25713}" type="pres">
      <dgm:prSet presAssocID="{AD77CFE1-3DB2-44DC-A88E-73F8D08F6646}" presName="Name0" presStyleCnt="0">
        <dgm:presLayoutVars>
          <dgm:dir/>
          <dgm:resizeHandles val="exact"/>
        </dgm:presLayoutVars>
      </dgm:prSet>
      <dgm:spPr/>
    </dgm:pt>
    <dgm:pt modelId="{8BBF5405-A295-4A55-BEC4-23FD15AD0FA2}" type="pres">
      <dgm:prSet presAssocID="{BABAF9A8-D146-4F56-AEA0-7D121089F111}" presName="node" presStyleLbl="node1" presStyleIdx="0" presStyleCnt="3">
        <dgm:presLayoutVars>
          <dgm:bulletEnabled val="1"/>
        </dgm:presLayoutVars>
      </dgm:prSet>
      <dgm:spPr/>
    </dgm:pt>
    <dgm:pt modelId="{93905229-E5B7-4CFE-AB62-A8F80AD568AF}" type="pres">
      <dgm:prSet presAssocID="{F745877D-D9EC-4CBB-917C-147D308688CF}" presName="sibTrans" presStyleLbl="sibTrans2D1" presStyleIdx="0" presStyleCnt="2"/>
      <dgm:spPr/>
    </dgm:pt>
    <dgm:pt modelId="{A827A65F-DAD4-41B3-A96E-FFDFD0C8B123}" type="pres">
      <dgm:prSet presAssocID="{F745877D-D9EC-4CBB-917C-147D308688CF}" presName="connectorText" presStyleLbl="sibTrans2D1" presStyleIdx="0" presStyleCnt="2"/>
      <dgm:spPr/>
    </dgm:pt>
    <dgm:pt modelId="{FB8B6A99-B704-4471-857C-D9D31CA3D5C8}" type="pres">
      <dgm:prSet presAssocID="{47BE2D33-7DE7-4252-A9E4-FE2E260B6DCD}" presName="node" presStyleLbl="node1" presStyleIdx="1" presStyleCnt="3" custLinFactNeighborY="537">
        <dgm:presLayoutVars>
          <dgm:bulletEnabled val="1"/>
        </dgm:presLayoutVars>
      </dgm:prSet>
      <dgm:spPr/>
    </dgm:pt>
    <dgm:pt modelId="{94FDC67F-B038-4648-A5E9-5A316EAA7BB5}" type="pres">
      <dgm:prSet presAssocID="{8AE32DB6-8C3E-4CE2-896D-4961719382B1}" presName="sibTrans" presStyleLbl="sibTrans2D1" presStyleIdx="1" presStyleCnt="2"/>
      <dgm:spPr/>
    </dgm:pt>
    <dgm:pt modelId="{C8C8875C-E4D8-45F0-8078-58D2B4287BA5}" type="pres">
      <dgm:prSet presAssocID="{8AE32DB6-8C3E-4CE2-896D-4961719382B1}" presName="connectorText" presStyleLbl="sibTrans2D1" presStyleIdx="1" presStyleCnt="2"/>
      <dgm:spPr/>
    </dgm:pt>
    <dgm:pt modelId="{1239C3B0-F3D9-4B68-98FE-D0E6A0893C57}" type="pres">
      <dgm:prSet presAssocID="{79AB0109-FEA6-4BB0-82ED-2EE1D94B3691}" presName="node" presStyleLbl="node1" presStyleIdx="2" presStyleCnt="3">
        <dgm:presLayoutVars>
          <dgm:bulletEnabled val="1"/>
        </dgm:presLayoutVars>
      </dgm:prSet>
      <dgm:spPr/>
    </dgm:pt>
  </dgm:ptLst>
  <dgm:cxnLst>
    <dgm:cxn modelId="{952F460F-3D9F-4564-AA72-0C63DDE7D982}" type="presOf" srcId="{47BE2D33-7DE7-4252-A9E4-FE2E260B6DCD}" destId="{FB8B6A99-B704-4471-857C-D9D31CA3D5C8}" srcOrd="0" destOrd="0" presId="urn:microsoft.com/office/officeart/2005/8/layout/process1"/>
    <dgm:cxn modelId="{A5EB9234-6831-466B-9038-9BB9198612A0}" srcId="{AD77CFE1-3DB2-44DC-A88E-73F8D08F6646}" destId="{47BE2D33-7DE7-4252-A9E4-FE2E260B6DCD}" srcOrd="1" destOrd="0" parTransId="{3E851DF7-A993-4BCB-9134-9B39FF2FF118}" sibTransId="{8AE32DB6-8C3E-4CE2-896D-4961719382B1}"/>
    <dgm:cxn modelId="{2CCF144C-2B44-41AA-9F58-A9B7D76DED8E}" type="presOf" srcId="{F745877D-D9EC-4CBB-917C-147D308688CF}" destId="{93905229-E5B7-4CFE-AB62-A8F80AD568AF}" srcOrd="0" destOrd="0" presId="urn:microsoft.com/office/officeart/2005/8/layout/process1"/>
    <dgm:cxn modelId="{6562DC68-6EF7-4DD7-B9EE-AFC53FA29D76}" type="presOf" srcId="{8AE32DB6-8C3E-4CE2-896D-4961719382B1}" destId="{C8C8875C-E4D8-45F0-8078-58D2B4287BA5}" srcOrd="1" destOrd="0" presId="urn:microsoft.com/office/officeart/2005/8/layout/process1"/>
    <dgm:cxn modelId="{EA2A9A8B-8ABE-4B76-A228-79AF66D7C1F3}" srcId="{AD77CFE1-3DB2-44DC-A88E-73F8D08F6646}" destId="{79AB0109-FEA6-4BB0-82ED-2EE1D94B3691}" srcOrd="2" destOrd="0" parTransId="{7C883F68-DE99-4437-90B0-005F4E08FF10}" sibTransId="{B85237FD-40FA-4682-8DDF-4D9A5A4B27C7}"/>
    <dgm:cxn modelId="{2F12A4A3-BE45-4274-9C70-E30D1F6F2648}" type="presOf" srcId="{AD77CFE1-3DB2-44DC-A88E-73F8D08F6646}" destId="{819BA723-D9E7-4D02-8DE6-7A2FF0B25713}" srcOrd="0" destOrd="0" presId="urn:microsoft.com/office/officeart/2005/8/layout/process1"/>
    <dgm:cxn modelId="{BC01ADBE-A7F4-4B04-996F-51D681ACEAF1}" type="presOf" srcId="{79AB0109-FEA6-4BB0-82ED-2EE1D94B3691}" destId="{1239C3B0-F3D9-4B68-98FE-D0E6A0893C57}" srcOrd="0" destOrd="0" presId="urn:microsoft.com/office/officeart/2005/8/layout/process1"/>
    <dgm:cxn modelId="{99C0CCC1-831B-4631-9202-BD5237D64528}" type="presOf" srcId="{F745877D-D9EC-4CBB-917C-147D308688CF}" destId="{A827A65F-DAD4-41B3-A96E-FFDFD0C8B123}" srcOrd="1" destOrd="0" presId="urn:microsoft.com/office/officeart/2005/8/layout/process1"/>
    <dgm:cxn modelId="{649364D5-B508-4000-B17D-A7B79DE1D716}" type="presOf" srcId="{BABAF9A8-D146-4F56-AEA0-7D121089F111}" destId="{8BBF5405-A295-4A55-BEC4-23FD15AD0FA2}" srcOrd="0" destOrd="0" presId="urn:microsoft.com/office/officeart/2005/8/layout/process1"/>
    <dgm:cxn modelId="{D15CE0DB-6169-4C23-B980-A2EAD13BE22A}" srcId="{AD77CFE1-3DB2-44DC-A88E-73F8D08F6646}" destId="{BABAF9A8-D146-4F56-AEA0-7D121089F111}" srcOrd="0" destOrd="0" parTransId="{097A828E-05DB-4217-AF60-3A053B7841F8}" sibTransId="{F745877D-D9EC-4CBB-917C-147D308688CF}"/>
    <dgm:cxn modelId="{701EBDF6-7548-441B-B655-27B422788A91}" type="presOf" srcId="{8AE32DB6-8C3E-4CE2-896D-4961719382B1}" destId="{94FDC67F-B038-4648-A5E9-5A316EAA7BB5}" srcOrd="0" destOrd="0" presId="urn:microsoft.com/office/officeart/2005/8/layout/process1"/>
    <dgm:cxn modelId="{3BBD8EE0-CD3E-44EB-A2E0-410D0ADFDF7C}" type="presParOf" srcId="{819BA723-D9E7-4D02-8DE6-7A2FF0B25713}" destId="{8BBF5405-A295-4A55-BEC4-23FD15AD0FA2}" srcOrd="0" destOrd="0" presId="urn:microsoft.com/office/officeart/2005/8/layout/process1"/>
    <dgm:cxn modelId="{DE2CD8E6-33F0-49E6-9A23-B8FC1994BD38}" type="presParOf" srcId="{819BA723-D9E7-4D02-8DE6-7A2FF0B25713}" destId="{93905229-E5B7-4CFE-AB62-A8F80AD568AF}" srcOrd="1" destOrd="0" presId="urn:microsoft.com/office/officeart/2005/8/layout/process1"/>
    <dgm:cxn modelId="{4CDC73D0-A9B3-4124-9788-E061C704C662}" type="presParOf" srcId="{93905229-E5B7-4CFE-AB62-A8F80AD568AF}" destId="{A827A65F-DAD4-41B3-A96E-FFDFD0C8B123}" srcOrd="0" destOrd="0" presId="urn:microsoft.com/office/officeart/2005/8/layout/process1"/>
    <dgm:cxn modelId="{C037AB26-72D7-423A-B7D8-DEE3CDFA8513}" type="presParOf" srcId="{819BA723-D9E7-4D02-8DE6-7A2FF0B25713}" destId="{FB8B6A99-B704-4471-857C-D9D31CA3D5C8}" srcOrd="2" destOrd="0" presId="urn:microsoft.com/office/officeart/2005/8/layout/process1"/>
    <dgm:cxn modelId="{F5C9B8F6-B10A-4C34-A014-58849ECEA912}" type="presParOf" srcId="{819BA723-D9E7-4D02-8DE6-7A2FF0B25713}" destId="{94FDC67F-B038-4648-A5E9-5A316EAA7BB5}" srcOrd="3" destOrd="0" presId="urn:microsoft.com/office/officeart/2005/8/layout/process1"/>
    <dgm:cxn modelId="{61E92DA9-949D-42CE-B9B4-F8FD277A8218}" type="presParOf" srcId="{94FDC67F-B038-4648-A5E9-5A316EAA7BB5}" destId="{C8C8875C-E4D8-45F0-8078-58D2B4287BA5}" srcOrd="0" destOrd="0" presId="urn:microsoft.com/office/officeart/2005/8/layout/process1"/>
    <dgm:cxn modelId="{07D9A9D1-717C-44A9-AE83-D387D9A1F844}" type="presParOf" srcId="{819BA723-D9E7-4D02-8DE6-7A2FF0B25713}" destId="{1239C3B0-F3D9-4B68-98FE-D0E6A0893C57}" srcOrd="4"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77CFE1-3DB2-44DC-A88E-73F8D08F6646}" type="doc">
      <dgm:prSet loTypeId="urn:microsoft.com/office/officeart/2005/8/layout/process1" loCatId="process" qsTypeId="urn:microsoft.com/office/officeart/2005/8/quickstyle/simple4" qsCatId="simple" csTypeId="urn:microsoft.com/office/officeart/2005/8/colors/accent1_2" csCatId="accent1" phldr="1"/>
      <dgm:spPr/>
    </dgm:pt>
    <dgm:pt modelId="{819BA723-D9E7-4D02-8DE6-7A2FF0B25713}" type="pres">
      <dgm:prSet presAssocID="{AD77CFE1-3DB2-44DC-A88E-73F8D08F6646}" presName="Name0" presStyleCnt="0">
        <dgm:presLayoutVars>
          <dgm:dir/>
          <dgm:resizeHandles val="exact"/>
        </dgm:presLayoutVars>
      </dgm:prSet>
      <dgm:spPr/>
    </dgm:pt>
  </dgm:ptLst>
  <dgm:cxnLst>
    <dgm:cxn modelId="{2F12A4A3-BE45-4274-9C70-E30D1F6F2648}" type="presOf" srcId="{AD77CFE1-3DB2-44DC-A88E-73F8D08F6646}" destId="{819BA723-D9E7-4D02-8DE6-7A2FF0B2571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D77CFE1-3DB2-44DC-A88E-73F8D08F6646}" type="doc">
      <dgm:prSet loTypeId="urn:microsoft.com/office/officeart/2005/8/layout/process1" loCatId="process" qsTypeId="urn:microsoft.com/office/officeart/2005/8/quickstyle/simple4" qsCatId="simple" csTypeId="urn:microsoft.com/office/officeart/2005/8/colors/accent1_2" csCatId="accent1" phldr="1"/>
      <dgm:spPr/>
    </dgm:pt>
    <dgm:pt modelId="{BABAF9A8-D146-4F56-AEA0-7D121089F111}">
      <dgm:prSet phldrT="[Text]"/>
      <dgm:spPr/>
      <dgm:t>
        <a:bodyPr/>
        <a:lstStyle/>
        <a:p>
          <a:r>
            <a:rPr lang="en-US" dirty="0"/>
            <a:t>Birth</a:t>
          </a:r>
        </a:p>
      </dgm:t>
    </dgm:pt>
    <dgm:pt modelId="{097A828E-05DB-4217-AF60-3A053B7841F8}" type="parTrans" cxnId="{D15CE0DB-6169-4C23-B980-A2EAD13BE22A}">
      <dgm:prSet/>
      <dgm:spPr/>
      <dgm:t>
        <a:bodyPr/>
        <a:lstStyle/>
        <a:p>
          <a:endParaRPr lang="en-US"/>
        </a:p>
      </dgm:t>
    </dgm:pt>
    <dgm:pt modelId="{F745877D-D9EC-4CBB-917C-147D308688CF}" type="sibTrans" cxnId="{D15CE0DB-6169-4C23-B980-A2EAD13BE22A}">
      <dgm:prSet/>
      <dgm:spPr/>
      <dgm:t>
        <a:bodyPr/>
        <a:lstStyle/>
        <a:p>
          <a:endParaRPr lang="en-US"/>
        </a:p>
      </dgm:t>
    </dgm:pt>
    <dgm:pt modelId="{47BE2D33-7DE7-4252-A9E4-FE2E260B6DCD}">
      <dgm:prSet phldrT="[Text]"/>
      <dgm:spPr/>
      <dgm:t>
        <a:bodyPr/>
        <a:lstStyle/>
        <a:p>
          <a:r>
            <a:rPr lang="en-US" dirty="0"/>
            <a:t>Prior to K-12</a:t>
          </a:r>
        </a:p>
      </dgm:t>
    </dgm:pt>
    <dgm:pt modelId="{3E851DF7-A993-4BCB-9134-9B39FF2FF118}" type="parTrans" cxnId="{A5EB9234-6831-466B-9038-9BB9198612A0}">
      <dgm:prSet/>
      <dgm:spPr/>
      <dgm:t>
        <a:bodyPr/>
        <a:lstStyle/>
        <a:p>
          <a:endParaRPr lang="en-US"/>
        </a:p>
      </dgm:t>
    </dgm:pt>
    <dgm:pt modelId="{8AE32DB6-8C3E-4CE2-896D-4961719382B1}" type="sibTrans" cxnId="{A5EB9234-6831-466B-9038-9BB9198612A0}">
      <dgm:prSet/>
      <dgm:spPr/>
      <dgm:t>
        <a:bodyPr/>
        <a:lstStyle/>
        <a:p>
          <a:endParaRPr lang="en-US"/>
        </a:p>
      </dgm:t>
    </dgm:pt>
    <dgm:pt modelId="{79AB0109-FEA6-4BB0-82ED-2EE1D94B3691}">
      <dgm:prSet phldrT="[Text]"/>
      <dgm:spPr/>
      <dgm:t>
        <a:bodyPr/>
        <a:lstStyle/>
        <a:p>
          <a:r>
            <a:rPr lang="en-US" dirty="0"/>
            <a:t>K-12</a:t>
          </a:r>
        </a:p>
      </dgm:t>
    </dgm:pt>
    <dgm:pt modelId="{7C883F68-DE99-4437-90B0-005F4E08FF10}" type="parTrans" cxnId="{EA2A9A8B-8ABE-4B76-A228-79AF66D7C1F3}">
      <dgm:prSet/>
      <dgm:spPr/>
      <dgm:t>
        <a:bodyPr/>
        <a:lstStyle/>
        <a:p>
          <a:endParaRPr lang="en-US"/>
        </a:p>
      </dgm:t>
    </dgm:pt>
    <dgm:pt modelId="{B85237FD-40FA-4682-8DDF-4D9A5A4B27C7}" type="sibTrans" cxnId="{EA2A9A8B-8ABE-4B76-A228-79AF66D7C1F3}">
      <dgm:prSet/>
      <dgm:spPr/>
      <dgm:t>
        <a:bodyPr/>
        <a:lstStyle/>
        <a:p>
          <a:endParaRPr lang="en-US"/>
        </a:p>
      </dgm:t>
    </dgm:pt>
    <dgm:pt modelId="{819BA723-D9E7-4D02-8DE6-7A2FF0B25713}" type="pres">
      <dgm:prSet presAssocID="{AD77CFE1-3DB2-44DC-A88E-73F8D08F6646}" presName="Name0" presStyleCnt="0">
        <dgm:presLayoutVars>
          <dgm:dir/>
          <dgm:resizeHandles val="exact"/>
        </dgm:presLayoutVars>
      </dgm:prSet>
      <dgm:spPr/>
    </dgm:pt>
    <dgm:pt modelId="{8BBF5405-A295-4A55-BEC4-23FD15AD0FA2}" type="pres">
      <dgm:prSet presAssocID="{BABAF9A8-D146-4F56-AEA0-7D121089F111}" presName="node" presStyleLbl="node1" presStyleIdx="0" presStyleCnt="3">
        <dgm:presLayoutVars>
          <dgm:bulletEnabled val="1"/>
        </dgm:presLayoutVars>
      </dgm:prSet>
      <dgm:spPr/>
    </dgm:pt>
    <dgm:pt modelId="{93905229-E5B7-4CFE-AB62-A8F80AD568AF}" type="pres">
      <dgm:prSet presAssocID="{F745877D-D9EC-4CBB-917C-147D308688CF}" presName="sibTrans" presStyleLbl="sibTrans2D1" presStyleIdx="0" presStyleCnt="2"/>
      <dgm:spPr/>
    </dgm:pt>
    <dgm:pt modelId="{A827A65F-DAD4-41B3-A96E-FFDFD0C8B123}" type="pres">
      <dgm:prSet presAssocID="{F745877D-D9EC-4CBB-917C-147D308688CF}" presName="connectorText" presStyleLbl="sibTrans2D1" presStyleIdx="0" presStyleCnt="2"/>
      <dgm:spPr/>
    </dgm:pt>
    <dgm:pt modelId="{FB8B6A99-B704-4471-857C-D9D31CA3D5C8}" type="pres">
      <dgm:prSet presAssocID="{47BE2D33-7DE7-4252-A9E4-FE2E260B6DCD}" presName="node" presStyleLbl="node1" presStyleIdx="1" presStyleCnt="3" custLinFactNeighborY="537">
        <dgm:presLayoutVars>
          <dgm:bulletEnabled val="1"/>
        </dgm:presLayoutVars>
      </dgm:prSet>
      <dgm:spPr/>
    </dgm:pt>
    <dgm:pt modelId="{94FDC67F-B038-4648-A5E9-5A316EAA7BB5}" type="pres">
      <dgm:prSet presAssocID="{8AE32DB6-8C3E-4CE2-896D-4961719382B1}" presName="sibTrans" presStyleLbl="sibTrans2D1" presStyleIdx="1" presStyleCnt="2"/>
      <dgm:spPr/>
    </dgm:pt>
    <dgm:pt modelId="{C8C8875C-E4D8-45F0-8078-58D2B4287BA5}" type="pres">
      <dgm:prSet presAssocID="{8AE32DB6-8C3E-4CE2-896D-4961719382B1}" presName="connectorText" presStyleLbl="sibTrans2D1" presStyleIdx="1" presStyleCnt="2"/>
      <dgm:spPr/>
    </dgm:pt>
    <dgm:pt modelId="{1239C3B0-F3D9-4B68-98FE-D0E6A0893C57}" type="pres">
      <dgm:prSet presAssocID="{79AB0109-FEA6-4BB0-82ED-2EE1D94B3691}" presName="node" presStyleLbl="node1" presStyleIdx="2" presStyleCnt="3">
        <dgm:presLayoutVars>
          <dgm:bulletEnabled val="1"/>
        </dgm:presLayoutVars>
      </dgm:prSet>
      <dgm:spPr/>
    </dgm:pt>
  </dgm:ptLst>
  <dgm:cxnLst>
    <dgm:cxn modelId="{952F460F-3D9F-4564-AA72-0C63DDE7D982}" type="presOf" srcId="{47BE2D33-7DE7-4252-A9E4-FE2E260B6DCD}" destId="{FB8B6A99-B704-4471-857C-D9D31CA3D5C8}" srcOrd="0" destOrd="0" presId="urn:microsoft.com/office/officeart/2005/8/layout/process1"/>
    <dgm:cxn modelId="{A5EB9234-6831-466B-9038-9BB9198612A0}" srcId="{AD77CFE1-3DB2-44DC-A88E-73F8D08F6646}" destId="{47BE2D33-7DE7-4252-A9E4-FE2E260B6DCD}" srcOrd="1" destOrd="0" parTransId="{3E851DF7-A993-4BCB-9134-9B39FF2FF118}" sibTransId="{8AE32DB6-8C3E-4CE2-896D-4961719382B1}"/>
    <dgm:cxn modelId="{2CCF144C-2B44-41AA-9F58-A9B7D76DED8E}" type="presOf" srcId="{F745877D-D9EC-4CBB-917C-147D308688CF}" destId="{93905229-E5B7-4CFE-AB62-A8F80AD568AF}" srcOrd="0" destOrd="0" presId="urn:microsoft.com/office/officeart/2005/8/layout/process1"/>
    <dgm:cxn modelId="{6562DC68-6EF7-4DD7-B9EE-AFC53FA29D76}" type="presOf" srcId="{8AE32DB6-8C3E-4CE2-896D-4961719382B1}" destId="{C8C8875C-E4D8-45F0-8078-58D2B4287BA5}" srcOrd="1" destOrd="0" presId="urn:microsoft.com/office/officeart/2005/8/layout/process1"/>
    <dgm:cxn modelId="{EA2A9A8B-8ABE-4B76-A228-79AF66D7C1F3}" srcId="{AD77CFE1-3DB2-44DC-A88E-73F8D08F6646}" destId="{79AB0109-FEA6-4BB0-82ED-2EE1D94B3691}" srcOrd="2" destOrd="0" parTransId="{7C883F68-DE99-4437-90B0-005F4E08FF10}" sibTransId="{B85237FD-40FA-4682-8DDF-4D9A5A4B27C7}"/>
    <dgm:cxn modelId="{2F12A4A3-BE45-4274-9C70-E30D1F6F2648}" type="presOf" srcId="{AD77CFE1-3DB2-44DC-A88E-73F8D08F6646}" destId="{819BA723-D9E7-4D02-8DE6-7A2FF0B25713}" srcOrd="0" destOrd="0" presId="urn:microsoft.com/office/officeart/2005/8/layout/process1"/>
    <dgm:cxn modelId="{BC01ADBE-A7F4-4B04-996F-51D681ACEAF1}" type="presOf" srcId="{79AB0109-FEA6-4BB0-82ED-2EE1D94B3691}" destId="{1239C3B0-F3D9-4B68-98FE-D0E6A0893C57}" srcOrd="0" destOrd="0" presId="urn:microsoft.com/office/officeart/2005/8/layout/process1"/>
    <dgm:cxn modelId="{99C0CCC1-831B-4631-9202-BD5237D64528}" type="presOf" srcId="{F745877D-D9EC-4CBB-917C-147D308688CF}" destId="{A827A65F-DAD4-41B3-A96E-FFDFD0C8B123}" srcOrd="1" destOrd="0" presId="urn:microsoft.com/office/officeart/2005/8/layout/process1"/>
    <dgm:cxn modelId="{649364D5-B508-4000-B17D-A7B79DE1D716}" type="presOf" srcId="{BABAF9A8-D146-4F56-AEA0-7D121089F111}" destId="{8BBF5405-A295-4A55-BEC4-23FD15AD0FA2}" srcOrd="0" destOrd="0" presId="urn:microsoft.com/office/officeart/2005/8/layout/process1"/>
    <dgm:cxn modelId="{D15CE0DB-6169-4C23-B980-A2EAD13BE22A}" srcId="{AD77CFE1-3DB2-44DC-A88E-73F8D08F6646}" destId="{BABAF9A8-D146-4F56-AEA0-7D121089F111}" srcOrd="0" destOrd="0" parTransId="{097A828E-05DB-4217-AF60-3A053B7841F8}" sibTransId="{F745877D-D9EC-4CBB-917C-147D308688CF}"/>
    <dgm:cxn modelId="{701EBDF6-7548-441B-B655-27B422788A91}" type="presOf" srcId="{8AE32DB6-8C3E-4CE2-896D-4961719382B1}" destId="{94FDC67F-B038-4648-A5E9-5A316EAA7BB5}" srcOrd="0" destOrd="0" presId="urn:microsoft.com/office/officeart/2005/8/layout/process1"/>
    <dgm:cxn modelId="{3BBD8EE0-CD3E-44EB-A2E0-410D0ADFDF7C}" type="presParOf" srcId="{819BA723-D9E7-4D02-8DE6-7A2FF0B25713}" destId="{8BBF5405-A295-4A55-BEC4-23FD15AD0FA2}" srcOrd="0" destOrd="0" presId="urn:microsoft.com/office/officeart/2005/8/layout/process1"/>
    <dgm:cxn modelId="{DE2CD8E6-33F0-49E6-9A23-B8FC1994BD38}" type="presParOf" srcId="{819BA723-D9E7-4D02-8DE6-7A2FF0B25713}" destId="{93905229-E5B7-4CFE-AB62-A8F80AD568AF}" srcOrd="1" destOrd="0" presId="urn:microsoft.com/office/officeart/2005/8/layout/process1"/>
    <dgm:cxn modelId="{4CDC73D0-A9B3-4124-9788-E061C704C662}" type="presParOf" srcId="{93905229-E5B7-4CFE-AB62-A8F80AD568AF}" destId="{A827A65F-DAD4-41B3-A96E-FFDFD0C8B123}" srcOrd="0" destOrd="0" presId="urn:microsoft.com/office/officeart/2005/8/layout/process1"/>
    <dgm:cxn modelId="{C037AB26-72D7-423A-B7D8-DEE3CDFA8513}" type="presParOf" srcId="{819BA723-D9E7-4D02-8DE6-7A2FF0B25713}" destId="{FB8B6A99-B704-4471-857C-D9D31CA3D5C8}" srcOrd="2" destOrd="0" presId="urn:microsoft.com/office/officeart/2005/8/layout/process1"/>
    <dgm:cxn modelId="{F5C9B8F6-B10A-4C34-A014-58849ECEA912}" type="presParOf" srcId="{819BA723-D9E7-4D02-8DE6-7A2FF0B25713}" destId="{94FDC67F-B038-4648-A5E9-5A316EAA7BB5}" srcOrd="3" destOrd="0" presId="urn:microsoft.com/office/officeart/2005/8/layout/process1"/>
    <dgm:cxn modelId="{61E92DA9-949D-42CE-B9B4-F8FD277A8218}" type="presParOf" srcId="{94FDC67F-B038-4648-A5E9-5A316EAA7BB5}" destId="{C8C8875C-E4D8-45F0-8078-58D2B4287BA5}" srcOrd="0" destOrd="0" presId="urn:microsoft.com/office/officeart/2005/8/layout/process1"/>
    <dgm:cxn modelId="{07D9A9D1-717C-44A9-AE83-D387D9A1F844}" type="presParOf" srcId="{819BA723-D9E7-4D02-8DE6-7A2FF0B25713}" destId="{1239C3B0-F3D9-4B68-98FE-D0E6A0893C57}" srcOrd="4"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D77CFE1-3DB2-44DC-A88E-73F8D08F6646}" type="doc">
      <dgm:prSet loTypeId="urn:microsoft.com/office/officeart/2005/8/layout/process1" loCatId="process" qsTypeId="urn:microsoft.com/office/officeart/2005/8/quickstyle/simple4" qsCatId="simple" csTypeId="urn:microsoft.com/office/officeart/2005/8/colors/accent1_2" csCatId="accent1" phldr="1"/>
      <dgm:spPr/>
    </dgm:pt>
    <dgm:pt modelId="{819BA723-D9E7-4D02-8DE6-7A2FF0B25713}" type="pres">
      <dgm:prSet presAssocID="{AD77CFE1-3DB2-44DC-A88E-73F8D08F6646}" presName="Name0" presStyleCnt="0">
        <dgm:presLayoutVars>
          <dgm:dir/>
          <dgm:resizeHandles val="exact"/>
        </dgm:presLayoutVars>
      </dgm:prSet>
      <dgm:spPr/>
    </dgm:pt>
  </dgm:ptLst>
  <dgm:cxnLst>
    <dgm:cxn modelId="{2F12A4A3-BE45-4274-9C70-E30D1F6F2648}" type="presOf" srcId="{AD77CFE1-3DB2-44DC-A88E-73F8D08F6646}" destId="{819BA723-D9E7-4D02-8DE6-7A2FF0B2571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D77CFE1-3DB2-44DC-A88E-73F8D08F6646}" type="doc">
      <dgm:prSet loTypeId="urn:microsoft.com/office/officeart/2005/8/layout/process1" loCatId="process" qsTypeId="urn:microsoft.com/office/officeart/2005/8/quickstyle/simple4" qsCatId="simple" csTypeId="urn:microsoft.com/office/officeart/2005/8/colors/accent1_2" csCatId="accent1" phldr="1"/>
      <dgm:spPr/>
    </dgm:pt>
    <dgm:pt modelId="{BABAF9A8-D146-4F56-AEA0-7D121089F111}">
      <dgm:prSet phldrT="[Text]"/>
      <dgm:spPr/>
      <dgm:t>
        <a:bodyPr/>
        <a:lstStyle/>
        <a:p>
          <a:r>
            <a:rPr lang="en-US" dirty="0"/>
            <a:t>Birth</a:t>
          </a:r>
        </a:p>
      </dgm:t>
    </dgm:pt>
    <dgm:pt modelId="{097A828E-05DB-4217-AF60-3A053B7841F8}" type="parTrans" cxnId="{D15CE0DB-6169-4C23-B980-A2EAD13BE22A}">
      <dgm:prSet/>
      <dgm:spPr/>
      <dgm:t>
        <a:bodyPr/>
        <a:lstStyle/>
        <a:p>
          <a:endParaRPr lang="en-US"/>
        </a:p>
      </dgm:t>
    </dgm:pt>
    <dgm:pt modelId="{F745877D-D9EC-4CBB-917C-147D308688CF}" type="sibTrans" cxnId="{D15CE0DB-6169-4C23-B980-A2EAD13BE22A}">
      <dgm:prSet/>
      <dgm:spPr/>
      <dgm:t>
        <a:bodyPr/>
        <a:lstStyle/>
        <a:p>
          <a:endParaRPr lang="en-US"/>
        </a:p>
      </dgm:t>
    </dgm:pt>
    <dgm:pt modelId="{47BE2D33-7DE7-4252-A9E4-FE2E260B6DCD}">
      <dgm:prSet phldrT="[Text]"/>
      <dgm:spPr/>
      <dgm:t>
        <a:bodyPr/>
        <a:lstStyle/>
        <a:p>
          <a:r>
            <a:rPr lang="en-US" dirty="0"/>
            <a:t>Prior to K-12</a:t>
          </a:r>
        </a:p>
      </dgm:t>
    </dgm:pt>
    <dgm:pt modelId="{3E851DF7-A993-4BCB-9134-9B39FF2FF118}" type="parTrans" cxnId="{A5EB9234-6831-466B-9038-9BB9198612A0}">
      <dgm:prSet/>
      <dgm:spPr/>
      <dgm:t>
        <a:bodyPr/>
        <a:lstStyle/>
        <a:p>
          <a:endParaRPr lang="en-US"/>
        </a:p>
      </dgm:t>
    </dgm:pt>
    <dgm:pt modelId="{8AE32DB6-8C3E-4CE2-896D-4961719382B1}" type="sibTrans" cxnId="{A5EB9234-6831-466B-9038-9BB9198612A0}">
      <dgm:prSet/>
      <dgm:spPr/>
      <dgm:t>
        <a:bodyPr/>
        <a:lstStyle/>
        <a:p>
          <a:endParaRPr lang="en-US"/>
        </a:p>
      </dgm:t>
    </dgm:pt>
    <dgm:pt modelId="{79AB0109-FEA6-4BB0-82ED-2EE1D94B3691}">
      <dgm:prSet phldrT="[Text]"/>
      <dgm:spPr/>
      <dgm:t>
        <a:bodyPr/>
        <a:lstStyle/>
        <a:p>
          <a:r>
            <a:rPr lang="en-US" dirty="0"/>
            <a:t>K-12</a:t>
          </a:r>
        </a:p>
      </dgm:t>
    </dgm:pt>
    <dgm:pt modelId="{7C883F68-DE99-4437-90B0-005F4E08FF10}" type="parTrans" cxnId="{EA2A9A8B-8ABE-4B76-A228-79AF66D7C1F3}">
      <dgm:prSet/>
      <dgm:spPr/>
      <dgm:t>
        <a:bodyPr/>
        <a:lstStyle/>
        <a:p>
          <a:endParaRPr lang="en-US"/>
        </a:p>
      </dgm:t>
    </dgm:pt>
    <dgm:pt modelId="{B85237FD-40FA-4682-8DDF-4D9A5A4B27C7}" type="sibTrans" cxnId="{EA2A9A8B-8ABE-4B76-A228-79AF66D7C1F3}">
      <dgm:prSet/>
      <dgm:spPr/>
      <dgm:t>
        <a:bodyPr/>
        <a:lstStyle/>
        <a:p>
          <a:endParaRPr lang="en-US"/>
        </a:p>
      </dgm:t>
    </dgm:pt>
    <dgm:pt modelId="{819BA723-D9E7-4D02-8DE6-7A2FF0B25713}" type="pres">
      <dgm:prSet presAssocID="{AD77CFE1-3DB2-44DC-A88E-73F8D08F6646}" presName="Name0" presStyleCnt="0">
        <dgm:presLayoutVars>
          <dgm:dir/>
          <dgm:resizeHandles val="exact"/>
        </dgm:presLayoutVars>
      </dgm:prSet>
      <dgm:spPr/>
    </dgm:pt>
    <dgm:pt modelId="{8BBF5405-A295-4A55-BEC4-23FD15AD0FA2}" type="pres">
      <dgm:prSet presAssocID="{BABAF9A8-D146-4F56-AEA0-7D121089F111}" presName="node" presStyleLbl="node1" presStyleIdx="0" presStyleCnt="3">
        <dgm:presLayoutVars>
          <dgm:bulletEnabled val="1"/>
        </dgm:presLayoutVars>
      </dgm:prSet>
      <dgm:spPr/>
    </dgm:pt>
    <dgm:pt modelId="{93905229-E5B7-4CFE-AB62-A8F80AD568AF}" type="pres">
      <dgm:prSet presAssocID="{F745877D-D9EC-4CBB-917C-147D308688CF}" presName="sibTrans" presStyleLbl="sibTrans2D1" presStyleIdx="0" presStyleCnt="2"/>
      <dgm:spPr/>
    </dgm:pt>
    <dgm:pt modelId="{A827A65F-DAD4-41B3-A96E-FFDFD0C8B123}" type="pres">
      <dgm:prSet presAssocID="{F745877D-D9EC-4CBB-917C-147D308688CF}" presName="connectorText" presStyleLbl="sibTrans2D1" presStyleIdx="0" presStyleCnt="2"/>
      <dgm:spPr/>
    </dgm:pt>
    <dgm:pt modelId="{FB8B6A99-B704-4471-857C-D9D31CA3D5C8}" type="pres">
      <dgm:prSet presAssocID="{47BE2D33-7DE7-4252-A9E4-FE2E260B6DCD}" presName="node" presStyleLbl="node1" presStyleIdx="1" presStyleCnt="3" custLinFactNeighborY="537">
        <dgm:presLayoutVars>
          <dgm:bulletEnabled val="1"/>
        </dgm:presLayoutVars>
      </dgm:prSet>
      <dgm:spPr/>
    </dgm:pt>
    <dgm:pt modelId="{94FDC67F-B038-4648-A5E9-5A316EAA7BB5}" type="pres">
      <dgm:prSet presAssocID="{8AE32DB6-8C3E-4CE2-896D-4961719382B1}" presName="sibTrans" presStyleLbl="sibTrans2D1" presStyleIdx="1" presStyleCnt="2"/>
      <dgm:spPr/>
    </dgm:pt>
    <dgm:pt modelId="{C8C8875C-E4D8-45F0-8078-58D2B4287BA5}" type="pres">
      <dgm:prSet presAssocID="{8AE32DB6-8C3E-4CE2-896D-4961719382B1}" presName="connectorText" presStyleLbl="sibTrans2D1" presStyleIdx="1" presStyleCnt="2"/>
      <dgm:spPr/>
    </dgm:pt>
    <dgm:pt modelId="{1239C3B0-F3D9-4B68-98FE-D0E6A0893C57}" type="pres">
      <dgm:prSet presAssocID="{79AB0109-FEA6-4BB0-82ED-2EE1D94B3691}" presName="node" presStyleLbl="node1" presStyleIdx="2" presStyleCnt="3">
        <dgm:presLayoutVars>
          <dgm:bulletEnabled val="1"/>
        </dgm:presLayoutVars>
      </dgm:prSet>
      <dgm:spPr/>
    </dgm:pt>
  </dgm:ptLst>
  <dgm:cxnLst>
    <dgm:cxn modelId="{952F460F-3D9F-4564-AA72-0C63DDE7D982}" type="presOf" srcId="{47BE2D33-7DE7-4252-A9E4-FE2E260B6DCD}" destId="{FB8B6A99-B704-4471-857C-D9D31CA3D5C8}" srcOrd="0" destOrd="0" presId="urn:microsoft.com/office/officeart/2005/8/layout/process1"/>
    <dgm:cxn modelId="{A5EB9234-6831-466B-9038-9BB9198612A0}" srcId="{AD77CFE1-3DB2-44DC-A88E-73F8D08F6646}" destId="{47BE2D33-7DE7-4252-A9E4-FE2E260B6DCD}" srcOrd="1" destOrd="0" parTransId="{3E851DF7-A993-4BCB-9134-9B39FF2FF118}" sibTransId="{8AE32DB6-8C3E-4CE2-896D-4961719382B1}"/>
    <dgm:cxn modelId="{2CCF144C-2B44-41AA-9F58-A9B7D76DED8E}" type="presOf" srcId="{F745877D-D9EC-4CBB-917C-147D308688CF}" destId="{93905229-E5B7-4CFE-AB62-A8F80AD568AF}" srcOrd="0" destOrd="0" presId="urn:microsoft.com/office/officeart/2005/8/layout/process1"/>
    <dgm:cxn modelId="{6562DC68-6EF7-4DD7-B9EE-AFC53FA29D76}" type="presOf" srcId="{8AE32DB6-8C3E-4CE2-896D-4961719382B1}" destId="{C8C8875C-E4D8-45F0-8078-58D2B4287BA5}" srcOrd="1" destOrd="0" presId="urn:microsoft.com/office/officeart/2005/8/layout/process1"/>
    <dgm:cxn modelId="{EA2A9A8B-8ABE-4B76-A228-79AF66D7C1F3}" srcId="{AD77CFE1-3DB2-44DC-A88E-73F8D08F6646}" destId="{79AB0109-FEA6-4BB0-82ED-2EE1D94B3691}" srcOrd="2" destOrd="0" parTransId="{7C883F68-DE99-4437-90B0-005F4E08FF10}" sibTransId="{B85237FD-40FA-4682-8DDF-4D9A5A4B27C7}"/>
    <dgm:cxn modelId="{2F12A4A3-BE45-4274-9C70-E30D1F6F2648}" type="presOf" srcId="{AD77CFE1-3DB2-44DC-A88E-73F8D08F6646}" destId="{819BA723-D9E7-4D02-8DE6-7A2FF0B25713}" srcOrd="0" destOrd="0" presId="urn:microsoft.com/office/officeart/2005/8/layout/process1"/>
    <dgm:cxn modelId="{BC01ADBE-A7F4-4B04-996F-51D681ACEAF1}" type="presOf" srcId="{79AB0109-FEA6-4BB0-82ED-2EE1D94B3691}" destId="{1239C3B0-F3D9-4B68-98FE-D0E6A0893C57}" srcOrd="0" destOrd="0" presId="urn:microsoft.com/office/officeart/2005/8/layout/process1"/>
    <dgm:cxn modelId="{99C0CCC1-831B-4631-9202-BD5237D64528}" type="presOf" srcId="{F745877D-D9EC-4CBB-917C-147D308688CF}" destId="{A827A65F-DAD4-41B3-A96E-FFDFD0C8B123}" srcOrd="1" destOrd="0" presId="urn:microsoft.com/office/officeart/2005/8/layout/process1"/>
    <dgm:cxn modelId="{649364D5-B508-4000-B17D-A7B79DE1D716}" type="presOf" srcId="{BABAF9A8-D146-4F56-AEA0-7D121089F111}" destId="{8BBF5405-A295-4A55-BEC4-23FD15AD0FA2}" srcOrd="0" destOrd="0" presId="urn:microsoft.com/office/officeart/2005/8/layout/process1"/>
    <dgm:cxn modelId="{D15CE0DB-6169-4C23-B980-A2EAD13BE22A}" srcId="{AD77CFE1-3DB2-44DC-A88E-73F8D08F6646}" destId="{BABAF9A8-D146-4F56-AEA0-7D121089F111}" srcOrd="0" destOrd="0" parTransId="{097A828E-05DB-4217-AF60-3A053B7841F8}" sibTransId="{F745877D-D9EC-4CBB-917C-147D308688CF}"/>
    <dgm:cxn modelId="{701EBDF6-7548-441B-B655-27B422788A91}" type="presOf" srcId="{8AE32DB6-8C3E-4CE2-896D-4961719382B1}" destId="{94FDC67F-B038-4648-A5E9-5A316EAA7BB5}" srcOrd="0" destOrd="0" presId="urn:microsoft.com/office/officeart/2005/8/layout/process1"/>
    <dgm:cxn modelId="{3BBD8EE0-CD3E-44EB-A2E0-410D0ADFDF7C}" type="presParOf" srcId="{819BA723-D9E7-4D02-8DE6-7A2FF0B25713}" destId="{8BBF5405-A295-4A55-BEC4-23FD15AD0FA2}" srcOrd="0" destOrd="0" presId="urn:microsoft.com/office/officeart/2005/8/layout/process1"/>
    <dgm:cxn modelId="{DE2CD8E6-33F0-49E6-9A23-B8FC1994BD38}" type="presParOf" srcId="{819BA723-D9E7-4D02-8DE6-7A2FF0B25713}" destId="{93905229-E5B7-4CFE-AB62-A8F80AD568AF}" srcOrd="1" destOrd="0" presId="urn:microsoft.com/office/officeart/2005/8/layout/process1"/>
    <dgm:cxn modelId="{4CDC73D0-A9B3-4124-9788-E061C704C662}" type="presParOf" srcId="{93905229-E5B7-4CFE-AB62-A8F80AD568AF}" destId="{A827A65F-DAD4-41B3-A96E-FFDFD0C8B123}" srcOrd="0" destOrd="0" presId="urn:microsoft.com/office/officeart/2005/8/layout/process1"/>
    <dgm:cxn modelId="{C037AB26-72D7-423A-B7D8-DEE3CDFA8513}" type="presParOf" srcId="{819BA723-D9E7-4D02-8DE6-7A2FF0B25713}" destId="{FB8B6A99-B704-4471-857C-D9D31CA3D5C8}" srcOrd="2" destOrd="0" presId="urn:microsoft.com/office/officeart/2005/8/layout/process1"/>
    <dgm:cxn modelId="{F5C9B8F6-B10A-4C34-A014-58849ECEA912}" type="presParOf" srcId="{819BA723-D9E7-4D02-8DE6-7A2FF0B25713}" destId="{94FDC67F-B038-4648-A5E9-5A316EAA7BB5}" srcOrd="3" destOrd="0" presId="urn:microsoft.com/office/officeart/2005/8/layout/process1"/>
    <dgm:cxn modelId="{61E92DA9-949D-42CE-B9B4-F8FD277A8218}" type="presParOf" srcId="{94FDC67F-B038-4648-A5E9-5A316EAA7BB5}" destId="{C8C8875C-E4D8-45F0-8078-58D2B4287BA5}" srcOrd="0" destOrd="0" presId="urn:microsoft.com/office/officeart/2005/8/layout/process1"/>
    <dgm:cxn modelId="{07D9A9D1-717C-44A9-AE83-D387D9A1F844}" type="presParOf" srcId="{819BA723-D9E7-4D02-8DE6-7A2FF0B25713}" destId="{1239C3B0-F3D9-4B68-98FE-D0E6A0893C57}" srcOrd="4"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D77CFE1-3DB2-44DC-A88E-73F8D08F6646}" type="doc">
      <dgm:prSet loTypeId="urn:microsoft.com/office/officeart/2005/8/layout/process1" loCatId="process" qsTypeId="urn:microsoft.com/office/officeart/2005/8/quickstyle/simple4" qsCatId="simple" csTypeId="urn:microsoft.com/office/officeart/2005/8/colors/accent1_2" csCatId="accent1" phldr="1"/>
      <dgm:spPr/>
    </dgm:pt>
    <dgm:pt modelId="{819BA723-D9E7-4D02-8DE6-7A2FF0B25713}" type="pres">
      <dgm:prSet presAssocID="{AD77CFE1-3DB2-44DC-A88E-73F8D08F6646}" presName="Name0" presStyleCnt="0">
        <dgm:presLayoutVars>
          <dgm:dir/>
          <dgm:resizeHandles val="exact"/>
        </dgm:presLayoutVars>
      </dgm:prSet>
      <dgm:spPr/>
    </dgm:pt>
  </dgm:ptLst>
  <dgm:cxnLst>
    <dgm:cxn modelId="{2F12A4A3-BE45-4274-9C70-E30D1F6F2648}" type="presOf" srcId="{AD77CFE1-3DB2-44DC-A88E-73F8D08F6646}" destId="{819BA723-D9E7-4D02-8DE6-7A2FF0B2571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D77CFE1-3DB2-44DC-A88E-73F8D08F6646}" type="doc">
      <dgm:prSet loTypeId="urn:microsoft.com/office/officeart/2005/8/layout/process1" loCatId="process" qsTypeId="urn:microsoft.com/office/officeart/2005/8/quickstyle/simple4" qsCatId="simple" csTypeId="urn:microsoft.com/office/officeart/2005/8/colors/accent1_2" csCatId="accent1" phldr="1"/>
      <dgm:spPr/>
    </dgm:pt>
    <dgm:pt modelId="{BABAF9A8-D146-4F56-AEA0-7D121089F111}">
      <dgm:prSet phldrT="[Text]"/>
      <dgm:spPr/>
      <dgm:t>
        <a:bodyPr/>
        <a:lstStyle/>
        <a:p>
          <a:r>
            <a:rPr lang="en-US" dirty="0"/>
            <a:t>Birth</a:t>
          </a:r>
        </a:p>
      </dgm:t>
    </dgm:pt>
    <dgm:pt modelId="{097A828E-05DB-4217-AF60-3A053B7841F8}" type="parTrans" cxnId="{D15CE0DB-6169-4C23-B980-A2EAD13BE22A}">
      <dgm:prSet/>
      <dgm:spPr/>
      <dgm:t>
        <a:bodyPr/>
        <a:lstStyle/>
        <a:p>
          <a:endParaRPr lang="en-US"/>
        </a:p>
      </dgm:t>
    </dgm:pt>
    <dgm:pt modelId="{F745877D-D9EC-4CBB-917C-147D308688CF}" type="sibTrans" cxnId="{D15CE0DB-6169-4C23-B980-A2EAD13BE22A}">
      <dgm:prSet/>
      <dgm:spPr/>
      <dgm:t>
        <a:bodyPr/>
        <a:lstStyle/>
        <a:p>
          <a:endParaRPr lang="en-US"/>
        </a:p>
      </dgm:t>
    </dgm:pt>
    <dgm:pt modelId="{47BE2D33-7DE7-4252-A9E4-FE2E260B6DCD}">
      <dgm:prSet phldrT="[Text]"/>
      <dgm:spPr/>
      <dgm:t>
        <a:bodyPr/>
        <a:lstStyle/>
        <a:p>
          <a:r>
            <a:rPr lang="en-US" dirty="0"/>
            <a:t>Prior to K-12</a:t>
          </a:r>
        </a:p>
      </dgm:t>
    </dgm:pt>
    <dgm:pt modelId="{3E851DF7-A993-4BCB-9134-9B39FF2FF118}" type="parTrans" cxnId="{A5EB9234-6831-466B-9038-9BB9198612A0}">
      <dgm:prSet/>
      <dgm:spPr/>
      <dgm:t>
        <a:bodyPr/>
        <a:lstStyle/>
        <a:p>
          <a:endParaRPr lang="en-US"/>
        </a:p>
      </dgm:t>
    </dgm:pt>
    <dgm:pt modelId="{8AE32DB6-8C3E-4CE2-896D-4961719382B1}" type="sibTrans" cxnId="{A5EB9234-6831-466B-9038-9BB9198612A0}">
      <dgm:prSet/>
      <dgm:spPr/>
      <dgm:t>
        <a:bodyPr/>
        <a:lstStyle/>
        <a:p>
          <a:endParaRPr lang="en-US"/>
        </a:p>
      </dgm:t>
    </dgm:pt>
    <dgm:pt modelId="{79AB0109-FEA6-4BB0-82ED-2EE1D94B3691}">
      <dgm:prSet phldrT="[Text]"/>
      <dgm:spPr/>
      <dgm:t>
        <a:bodyPr/>
        <a:lstStyle/>
        <a:p>
          <a:r>
            <a:rPr lang="en-US" dirty="0"/>
            <a:t>K-12</a:t>
          </a:r>
        </a:p>
      </dgm:t>
    </dgm:pt>
    <dgm:pt modelId="{7C883F68-DE99-4437-90B0-005F4E08FF10}" type="parTrans" cxnId="{EA2A9A8B-8ABE-4B76-A228-79AF66D7C1F3}">
      <dgm:prSet/>
      <dgm:spPr/>
      <dgm:t>
        <a:bodyPr/>
        <a:lstStyle/>
        <a:p>
          <a:endParaRPr lang="en-US"/>
        </a:p>
      </dgm:t>
    </dgm:pt>
    <dgm:pt modelId="{B85237FD-40FA-4682-8DDF-4D9A5A4B27C7}" type="sibTrans" cxnId="{EA2A9A8B-8ABE-4B76-A228-79AF66D7C1F3}">
      <dgm:prSet/>
      <dgm:spPr/>
      <dgm:t>
        <a:bodyPr/>
        <a:lstStyle/>
        <a:p>
          <a:endParaRPr lang="en-US"/>
        </a:p>
      </dgm:t>
    </dgm:pt>
    <dgm:pt modelId="{819BA723-D9E7-4D02-8DE6-7A2FF0B25713}" type="pres">
      <dgm:prSet presAssocID="{AD77CFE1-3DB2-44DC-A88E-73F8D08F6646}" presName="Name0" presStyleCnt="0">
        <dgm:presLayoutVars>
          <dgm:dir/>
          <dgm:resizeHandles val="exact"/>
        </dgm:presLayoutVars>
      </dgm:prSet>
      <dgm:spPr/>
    </dgm:pt>
    <dgm:pt modelId="{8BBF5405-A295-4A55-BEC4-23FD15AD0FA2}" type="pres">
      <dgm:prSet presAssocID="{BABAF9A8-D146-4F56-AEA0-7D121089F111}" presName="node" presStyleLbl="node1" presStyleIdx="0" presStyleCnt="3">
        <dgm:presLayoutVars>
          <dgm:bulletEnabled val="1"/>
        </dgm:presLayoutVars>
      </dgm:prSet>
      <dgm:spPr/>
    </dgm:pt>
    <dgm:pt modelId="{93905229-E5B7-4CFE-AB62-A8F80AD568AF}" type="pres">
      <dgm:prSet presAssocID="{F745877D-D9EC-4CBB-917C-147D308688CF}" presName="sibTrans" presStyleLbl="sibTrans2D1" presStyleIdx="0" presStyleCnt="2"/>
      <dgm:spPr/>
    </dgm:pt>
    <dgm:pt modelId="{A827A65F-DAD4-41B3-A96E-FFDFD0C8B123}" type="pres">
      <dgm:prSet presAssocID="{F745877D-D9EC-4CBB-917C-147D308688CF}" presName="connectorText" presStyleLbl="sibTrans2D1" presStyleIdx="0" presStyleCnt="2"/>
      <dgm:spPr/>
    </dgm:pt>
    <dgm:pt modelId="{FB8B6A99-B704-4471-857C-D9D31CA3D5C8}" type="pres">
      <dgm:prSet presAssocID="{47BE2D33-7DE7-4252-A9E4-FE2E260B6DCD}" presName="node" presStyleLbl="node1" presStyleIdx="1" presStyleCnt="3" custLinFactNeighborY="537">
        <dgm:presLayoutVars>
          <dgm:bulletEnabled val="1"/>
        </dgm:presLayoutVars>
      </dgm:prSet>
      <dgm:spPr/>
    </dgm:pt>
    <dgm:pt modelId="{94FDC67F-B038-4648-A5E9-5A316EAA7BB5}" type="pres">
      <dgm:prSet presAssocID="{8AE32DB6-8C3E-4CE2-896D-4961719382B1}" presName="sibTrans" presStyleLbl="sibTrans2D1" presStyleIdx="1" presStyleCnt="2"/>
      <dgm:spPr/>
    </dgm:pt>
    <dgm:pt modelId="{C8C8875C-E4D8-45F0-8078-58D2B4287BA5}" type="pres">
      <dgm:prSet presAssocID="{8AE32DB6-8C3E-4CE2-896D-4961719382B1}" presName="connectorText" presStyleLbl="sibTrans2D1" presStyleIdx="1" presStyleCnt="2"/>
      <dgm:spPr/>
    </dgm:pt>
    <dgm:pt modelId="{1239C3B0-F3D9-4B68-98FE-D0E6A0893C57}" type="pres">
      <dgm:prSet presAssocID="{79AB0109-FEA6-4BB0-82ED-2EE1D94B3691}" presName="node" presStyleLbl="node1" presStyleIdx="2" presStyleCnt="3">
        <dgm:presLayoutVars>
          <dgm:bulletEnabled val="1"/>
        </dgm:presLayoutVars>
      </dgm:prSet>
      <dgm:spPr/>
    </dgm:pt>
  </dgm:ptLst>
  <dgm:cxnLst>
    <dgm:cxn modelId="{952F460F-3D9F-4564-AA72-0C63DDE7D982}" type="presOf" srcId="{47BE2D33-7DE7-4252-A9E4-FE2E260B6DCD}" destId="{FB8B6A99-B704-4471-857C-D9D31CA3D5C8}" srcOrd="0" destOrd="0" presId="urn:microsoft.com/office/officeart/2005/8/layout/process1"/>
    <dgm:cxn modelId="{A5EB9234-6831-466B-9038-9BB9198612A0}" srcId="{AD77CFE1-3DB2-44DC-A88E-73F8D08F6646}" destId="{47BE2D33-7DE7-4252-A9E4-FE2E260B6DCD}" srcOrd="1" destOrd="0" parTransId="{3E851DF7-A993-4BCB-9134-9B39FF2FF118}" sibTransId="{8AE32DB6-8C3E-4CE2-896D-4961719382B1}"/>
    <dgm:cxn modelId="{2CCF144C-2B44-41AA-9F58-A9B7D76DED8E}" type="presOf" srcId="{F745877D-D9EC-4CBB-917C-147D308688CF}" destId="{93905229-E5B7-4CFE-AB62-A8F80AD568AF}" srcOrd="0" destOrd="0" presId="urn:microsoft.com/office/officeart/2005/8/layout/process1"/>
    <dgm:cxn modelId="{6562DC68-6EF7-4DD7-B9EE-AFC53FA29D76}" type="presOf" srcId="{8AE32DB6-8C3E-4CE2-896D-4961719382B1}" destId="{C8C8875C-E4D8-45F0-8078-58D2B4287BA5}" srcOrd="1" destOrd="0" presId="urn:microsoft.com/office/officeart/2005/8/layout/process1"/>
    <dgm:cxn modelId="{EA2A9A8B-8ABE-4B76-A228-79AF66D7C1F3}" srcId="{AD77CFE1-3DB2-44DC-A88E-73F8D08F6646}" destId="{79AB0109-FEA6-4BB0-82ED-2EE1D94B3691}" srcOrd="2" destOrd="0" parTransId="{7C883F68-DE99-4437-90B0-005F4E08FF10}" sibTransId="{B85237FD-40FA-4682-8DDF-4D9A5A4B27C7}"/>
    <dgm:cxn modelId="{2F12A4A3-BE45-4274-9C70-E30D1F6F2648}" type="presOf" srcId="{AD77CFE1-3DB2-44DC-A88E-73F8D08F6646}" destId="{819BA723-D9E7-4D02-8DE6-7A2FF0B25713}" srcOrd="0" destOrd="0" presId="urn:microsoft.com/office/officeart/2005/8/layout/process1"/>
    <dgm:cxn modelId="{BC01ADBE-A7F4-4B04-996F-51D681ACEAF1}" type="presOf" srcId="{79AB0109-FEA6-4BB0-82ED-2EE1D94B3691}" destId="{1239C3B0-F3D9-4B68-98FE-D0E6A0893C57}" srcOrd="0" destOrd="0" presId="urn:microsoft.com/office/officeart/2005/8/layout/process1"/>
    <dgm:cxn modelId="{99C0CCC1-831B-4631-9202-BD5237D64528}" type="presOf" srcId="{F745877D-D9EC-4CBB-917C-147D308688CF}" destId="{A827A65F-DAD4-41B3-A96E-FFDFD0C8B123}" srcOrd="1" destOrd="0" presId="urn:microsoft.com/office/officeart/2005/8/layout/process1"/>
    <dgm:cxn modelId="{649364D5-B508-4000-B17D-A7B79DE1D716}" type="presOf" srcId="{BABAF9A8-D146-4F56-AEA0-7D121089F111}" destId="{8BBF5405-A295-4A55-BEC4-23FD15AD0FA2}" srcOrd="0" destOrd="0" presId="urn:microsoft.com/office/officeart/2005/8/layout/process1"/>
    <dgm:cxn modelId="{D15CE0DB-6169-4C23-B980-A2EAD13BE22A}" srcId="{AD77CFE1-3DB2-44DC-A88E-73F8D08F6646}" destId="{BABAF9A8-D146-4F56-AEA0-7D121089F111}" srcOrd="0" destOrd="0" parTransId="{097A828E-05DB-4217-AF60-3A053B7841F8}" sibTransId="{F745877D-D9EC-4CBB-917C-147D308688CF}"/>
    <dgm:cxn modelId="{701EBDF6-7548-441B-B655-27B422788A91}" type="presOf" srcId="{8AE32DB6-8C3E-4CE2-896D-4961719382B1}" destId="{94FDC67F-B038-4648-A5E9-5A316EAA7BB5}" srcOrd="0" destOrd="0" presId="urn:microsoft.com/office/officeart/2005/8/layout/process1"/>
    <dgm:cxn modelId="{3BBD8EE0-CD3E-44EB-A2E0-410D0ADFDF7C}" type="presParOf" srcId="{819BA723-D9E7-4D02-8DE6-7A2FF0B25713}" destId="{8BBF5405-A295-4A55-BEC4-23FD15AD0FA2}" srcOrd="0" destOrd="0" presId="urn:microsoft.com/office/officeart/2005/8/layout/process1"/>
    <dgm:cxn modelId="{DE2CD8E6-33F0-49E6-9A23-B8FC1994BD38}" type="presParOf" srcId="{819BA723-D9E7-4D02-8DE6-7A2FF0B25713}" destId="{93905229-E5B7-4CFE-AB62-A8F80AD568AF}" srcOrd="1" destOrd="0" presId="urn:microsoft.com/office/officeart/2005/8/layout/process1"/>
    <dgm:cxn modelId="{4CDC73D0-A9B3-4124-9788-E061C704C662}" type="presParOf" srcId="{93905229-E5B7-4CFE-AB62-A8F80AD568AF}" destId="{A827A65F-DAD4-41B3-A96E-FFDFD0C8B123}" srcOrd="0" destOrd="0" presId="urn:microsoft.com/office/officeart/2005/8/layout/process1"/>
    <dgm:cxn modelId="{C037AB26-72D7-423A-B7D8-DEE3CDFA8513}" type="presParOf" srcId="{819BA723-D9E7-4D02-8DE6-7A2FF0B25713}" destId="{FB8B6A99-B704-4471-857C-D9D31CA3D5C8}" srcOrd="2" destOrd="0" presId="urn:microsoft.com/office/officeart/2005/8/layout/process1"/>
    <dgm:cxn modelId="{F5C9B8F6-B10A-4C34-A014-58849ECEA912}" type="presParOf" srcId="{819BA723-D9E7-4D02-8DE6-7A2FF0B25713}" destId="{94FDC67F-B038-4648-A5E9-5A316EAA7BB5}" srcOrd="3" destOrd="0" presId="urn:microsoft.com/office/officeart/2005/8/layout/process1"/>
    <dgm:cxn modelId="{61E92DA9-949D-42CE-B9B4-F8FD277A8218}" type="presParOf" srcId="{94FDC67F-B038-4648-A5E9-5A316EAA7BB5}" destId="{C8C8875C-E4D8-45F0-8078-58D2B4287BA5}" srcOrd="0" destOrd="0" presId="urn:microsoft.com/office/officeart/2005/8/layout/process1"/>
    <dgm:cxn modelId="{07D9A9D1-717C-44A9-AE83-D387D9A1F844}" type="presParOf" srcId="{819BA723-D9E7-4D02-8DE6-7A2FF0B25713}" destId="{1239C3B0-F3D9-4B68-98FE-D0E6A0893C57}" srcOrd="4"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D77CFE1-3DB2-44DC-A88E-73F8D08F6646}" type="doc">
      <dgm:prSet loTypeId="urn:microsoft.com/office/officeart/2005/8/layout/process1" loCatId="process" qsTypeId="urn:microsoft.com/office/officeart/2005/8/quickstyle/simple4" qsCatId="simple" csTypeId="urn:microsoft.com/office/officeart/2005/8/colors/accent1_2" csCatId="accent1" phldr="1"/>
      <dgm:spPr/>
    </dgm:pt>
    <dgm:pt modelId="{BABAF9A8-D146-4F56-AEA0-7D121089F111}">
      <dgm:prSet phldrT="[Text]"/>
      <dgm:spPr/>
      <dgm:t>
        <a:bodyPr/>
        <a:lstStyle/>
        <a:p>
          <a:r>
            <a:rPr lang="en-US" dirty="0"/>
            <a:t>Birth</a:t>
          </a:r>
        </a:p>
      </dgm:t>
    </dgm:pt>
    <dgm:pt modelId="{097A828E-05DB-4217-AF60-3A053B7841F8}" type="parTrans" cxnId="{D15CE0DB-6169-4C23-B980-A2EAD13BE22A}">
      <dgm:prSet/>
      <dgm:spPr/>
      <dgm:t>
        <a:bodyPr/>
        <a:lstStyle/>
        <a:p>
          <a:endParaRPr lang="en-US"/>
        </a:p>
      </dgm:t>
    </dgm:pt>
    <dgm:pt modelId="{F745877D-D9EC-4CBB-917C-147D308688CF}" type="sibTrans" cxnId="{D15CE0DB-6169-4C23-B980-A2EAD13BE22A}">
      <dgm:prSet/>
      <dgm:spPr/>
      <dgm:t>
        <a:bodyPr/>
        <a:lstStyle/>
        <a:p>
          <a:endParaRPr lang="en-US"/>
        </a:p>
      </dgm:t>
    </dgm:pt>
    <dgm:pt modelId="{47BE2D33-7DE7-4252-A9E4-FE2E260B6DCD}">
      <dgm:prSet phldrT="[Text]"/>
      <dgm:spPr/>
      <dgm:t>
        <a:bodyPr/>
        <a:lstStyle/>
        <a:p>
          <a:r>
            <a:rPr lang="en-US" dirty="0"/>
            <a:t>Prior to K-12</a:t>
          </a:r>
        </a:p>
      </dgm:t>
    </dgm:pt>
    <dgm:pt modelId="{3E851DF7-A993-4BCB-9134-9B39FF2FF118}" type="parTrans" cxnId="{A5EB9234-6831-466B-9038-9BB9198612A0}">
      <dgm:prSet/>
      <dgm:spPr/>
      <dgm:t>
        <a:bodyPr/>
        <a:lstStyle/>
        <a:p>
          <a:endParaRPr lang="en-US"/>
        </a:p>
      </dgm:t>
    </dgm:pt>
    <dgm:pt modelId="{8AE32DB6-8C3E-4CE2-896D-4961719382B1}" type="sibTrans" cxnId="{A5EB9234-6831-466B-9038-9BB9198612A0}">
      <dgm:prSet/>
      <dgm:spPr/>
      <dgm:t>
        <a:bodyPr/>
        <a:lstStyle/>
        <a:p>
          <a:endParaRPr lang="en-US"/>
        </a:p>
      </dgm:t>
    </dgm:pt>
    <dgm:pt modelId="{79AB0109-FEA6-4BB0-82ED-2EE1D94B3691}">
      <dgm:prSet phldrT="[Text]"/>
      <dgm:spPr/>
      <dgm:t>
        <a:bodyPr/>
        <a:lstStyle/>
        <a:p>
          <a:r>
            <a:rPr lang="en-US" dirty="0"/>
            <a:t>K-12</a:t>
          </a:r>
        </a:p>
      </dgm:t>
    </dgm:pt>
    <dgm:pt modelId="{7C883F68-DE99-4437-90B0-005F4E08FF10}" type="parTrans" cxnId="{EA2A9A8B-8ABE-4B76-A228-79AF66D7C1F3}">
      <dgm:prSet/>
      <dgm:spPr/>
      <dgm:t>
        <a:bodyPr/>
        <a:lstStyle/>
        <a:p>
          <a:endParaRPr lang="en-US"/>
        </a:p>
      </dgm:t>
    </dgm:pt>
    <dgm:pt modelId="{B85237FD-40FA-4682-8DDF-4D9A5A4B27C7}" type="sibTrans" cxnId="{EA2A9A8B-8ABE-4B76-A228-79AF66D7C1F3}">
      <dgm:prSet/>
      <dgm:spPr/>
      <dgm:t>
        <a:bodyPr/>
        <a:lstStyle/>
        <a:p>
          <a:endParaRPr lang="en-US"/>
        </a:p>
      </dgm:t>
    </dgm:pt>
    <dgm:pt modelId="{819BA723-D9E7-4D02-8DE6-7A2FF0B25713}" type="pres">
      <dgm:prSet presAssocID="{AD77CFE1-3DB2-44DC-A88E-73F8D08F6646}" presName="Name0" presStyleCnt="0">
        <dgm:presLayoutVars>
          <dgm:dir/>
          <dgm:resizeHandles val="exact"/>
        </dgm:presLayoutVars>
      </dgm:prSet>
      <dgm:spPr/>
    </dgm:pt>
    <dgm:pt modelId="{8BBF5405-A295-4A55-BEC4-23FD15AD0FA2}" type="pres">
      <dgm:prSet presAssocID="{BABAF9A8-D146-4F56-AEA0-7D121089F111}" presName="node" presStyleLbl="node1" presStyleIdx="0" presStyleCnt="3" custLinFactNeighborX="-836" custLinFactNeighborY="-3034">
        <dgm:presLayoutVars>
          <dgm:bulletEnabled val="1"/>
        </dgm:presLayoutVars>
      </dgm:prSet>
      <dgm:spPr/>
    </dgm:pt>
    <dgm:pt modelId="{93905229-E5B7-4CFE-AB62-A8F80AD568AF}" type="pres">
      <dgm:prSet presAssocID="{F745877D-D9EC-4CBB-917C-147D308688CF}" presName="sibTrans" presStyleLbl="sibTrans2D1" presStyleIdx="0" presStyleCnt="2"/>
      <dgm:spPr/>
    </dgm:pt>
    <dgm:pt modelId="{A827A65F-DAD4-41B3-A96E-FFDFD0C8B123}" type="pres">
      <dgm:prSet presAssocID="{F745877D-D9EC-4CBB-917C-147D308688CF}" presName="connectorText" presStyleLbl="sibTrans2D1" presStyleIdx="0" presStyleCnt="2"/>
      <dgm:spPr/>
    </dgm:pt>
    <dgm:pt modelId="{FB8B6A99-B704-4471-857C-D9D31CA3D5C8}" type="pres">
      <dgm:prSet presAssocID="{47BE2D33-7DE7-4252-A9E4-FE2E260B6DCD}" presName="node" presStyleLbl="node1" presStyleIdx="1" presStyleCnt="3" custLinFactNeighborY="537">
        <dgm:presLayoutVars>
          <dgm:bulletEnabled val="1"/>
        </dgm:presLayoutVars>
      </dgm:prSet>
      <dgm:spPr/>
    </dgm:pt>
    <dgm:pt modelId="{94FDC67F-B038-4648-A5E9-5A316EAA7BB5}" type="pres">
      <dgm:prSet presAssocID="{8AE32DB6-8C3E-4CE2-896D-4961719382B1}" presName="sibTrans" presStyleLbl="sibTrans2D1" presStyleIdx="1" presStyleCnt="2"/>
      <dgm:spPr/>
    </dgm:pt>
    <dgm:pt modelId="{C8C8875C-E4D8-45F0-8078-58D2B4287BA5}" type="pres">
      <dgm:prSet presAssocID="{8AE32DB6-8C3E-4CE2-896D-4961719382B1}" presName="connectorText" presStyleLbl="sibTrans2D1" presStyleIdx="1" presStyleCnt="2"/>
      <dgm:spPr/>
    </dgm:pt>
    <dgm:pt modelId="{1239C3B0-F3D9-4B68-98FE-D0E6A0893C57}" type="pres">
      <dgm:prSet presAssocID="{79AB0109-FEA6-4BB0-82ED-2EE1D94B3691}" presName="node" presStyleLbl="node1" presStyleIdx="2" presStyleCnt="3">
        <dgm:presLayoutVars>
          <dgm:bulletEnabled val="1"/>
        </dgm:presLayoutVars>
      </dgm:prSet>
      <dgm:spPr/>
    </dgm:pt>
  </dgm:ptLst>
  <dgm:cxnLst>
    <dgm:cxn modelId="{952F460F-3D9F-4564-AA72-0C63DDE7D982}" type="presOf" srcId="{47BE2D33-7DE7-4252-A9E4-FE2E260B6DCD}" destId="{FB8B6A99-B704-4471-857C-D9D31CA3D5C8}" srcOrd="0" destOrd="0" presId="urn:microsoft.com/office/officeart/2005/8/layout/process1"/>
    <dgm:cxn modelId="{A5EB9234-6831-466B-9038-9BB9198612A0}" srcId="{AD77CFE1-3DB2-44DC-A88E-73F8D08F6646}" destId="{47BE2D33-7DE7-4252-A9E4-FE2E260B6DCD}" srcOrd="1" destOrd="0" parTransId="{3E851DF7-A993-4BCB-9134-9B39FF2FF118}" sibTransId="{8AE32DB6-8C3E-4CE2-896D-4961719382B1}"/>
    <dgm:cxn modelId="{2CCF144C-2B44-41AA-9F58-A9B7D76DED8E}" type="presOf" srcId="{F745877D-D9EC-4CBB-917C-147D308688CF}" destId="{93905229-E5B7-4CFE-AB62-A8F80AD568AF}" srcOrd="0" destOrd="0" presId="urn:microsoft.com/office/officeart/2005/8/layout/process1"/>
    <dgm:cxn modelId="{6562DC68-6EF7-4DD7-B9EE-AFC53FA29D76}" type="presOf" srcId="{8AE32DB6-8C3E-4CE2-896D-4961719382B1}" destId="{C8C8875C-E4D8-45F0-8078-58D2B4287BA5}" srcOrd="1" destOrd="0" presId="urn:microsoft.com/office/officeart/2005/8/layout/process1"/>
    <dgm:cxn modelId="{EA2A9A8B-8ABE-4B76-A228-79AF66D7C1F3}" srcId="{AD77CFE1-3DB2-44DC-A88E-73F8D08F6646}" destId="{79AB0109-FEA6-4BB0-82ED-2EE1D94B3691}" srcOrd="2" destOrd="0" parTransId="{7C883F68-DE99-4437-90B0-005F4E08FF10}" sibTransId="{B85237FD-40FA-4682-8DDF-4D9A5A4B27C7}"/>
    <dgm:cxn modelId="{2F12A4A3-BE45-4274-9C70-E30D1F6F2648}" type="presOf" srcId="{AD77CFE1-3DB2-44DC-A88E-73F8D08F6646}" destId="{819BA723-D9E7-4D02-8DE6-7A2FF0B25713}" srcOrd="0" destOrd="0" presId="urn:microsoft.com/office/officeart/2005/8/layout/process1"/>
    <dgm:cxn modelId="{BC01ADBE-A7F4-4B04-996F-51D681ACEAF1}" type="presOf" srcId="{79AB0109-FEA6-4BB0-82ED-2EE1D94B3691}" destId="{1239C3B0-F3D9-4B68-98FE-D0E6A0893C57}" srcOrd="0" destOrd="0" presId="urn:microsoft.com/office/officeart/2005/8/layout/process1"/>
    <dgm:cxn modelId="{99C0CCC1-831B-4631-9202-BD5237D64528}" type="presOf" srcId="{F745877D-D9EC-4CBB-917C-147D308688CF}" destId="{A827A65F-DAD4-41B3-A96E-FFDFD0C8B123}" srcOrd="1" destOrd="0" presId="urn:microsoft.com/office/officeart/2005/8/layout/process1"/>
    <dgm:cxn modelId="{649364D5-B508-4000-B17D-A7B79DE1D716}" type="presOf" srcId="{BABAF9A8-D146-4F56-AEA0-7D121089F111}" destId="{8BBF5405-A295-4A55-BEC4-23FD15AD0FA2}" srcOrd="0" destOrd="0" presId="urn:microsoft.com/office/officeart/2005/8/layout/process1"/>
    <dgm:cxn modelId="{D15CE0DB-6169-4C23-B980-A2EAD13BE22A}" srcId="{AD77CFE1-3DB2-44DC-A88E-73F8D08F6646}" destId="{BABAF9A8-D146-4F56-AEA0-7D121089F111}" srcOrd="0" destOrd="0" parTransId="{097A828E-05DB-4217-AF60-3A053B7841F8}" sibTransId="{F745877D-D9EC-4CBB-917C-147D308688CF}"/>
    <dgm:cxn modelId="{701EBDF6-7548-441B-B655-27B422788A91}" type="presOf" srcId="{8AE32DB6-8C3E-4CE2-896D-4961719382B1}" destId="{94FDC67F-B038-4648-A5E9-5A316EAA7BB5}" srcOrd="0" destOrd="0" presId="urn:microsoft.com/office/officeart/2005/8/layout/process1"/>
    <dgm:cxn modelId="{3BBD8EE0-CD3E-44EB-A2E0-410D0ADFDF7C}" type="presParOf" srcId="{819BA723-D9E7-4D02-8DE6-7A2FF0B25713}" destId="{8BBF5405-A295-4A55-BEC4-23FD15AD0FA2}" srcOrd="0" destOrd="0" presId="urn:microsoft.com/office/officeart/2005/8/layout/process1"/>
    <dgm:cxn modelId="{DE2CD8E6-33F0-49E6-9A23-B8FC1994BD38}" type="presParOf" srcId="{819BA723-D9E7-4D02-8DE6-7A2FF0B25713}" destId="{93905229-E5B7-4CFE-AB62-A8F80AD568AF}" srcOrd="1" destOrd="0" presId="urn:microsoft.com/office/officeart/2005/8/layout/process1"/>
    <dgm:cxn modelId="{4CDC73D0-A9B3-4124-9788-E061C704C662}" type="presParOf" srcId="{93905229-E5B7-4CFE-AB62-A8F80AD568AF}" destId="{A827A65F-DAD4-41B3-A96E-FFDFD0C8B123}" srcOrd="0" destOrd="0" presId="urn:microsoft.com/office/officeart/2005/8/layout/process1"/>
    <dgm:cxn modelId="{C037AB26-72D7-423A-B7D8-DEE3CDFA8513}" type="presParOf" srcId="{819BA723-D9E7-4D02-8DE6-7A2FF0B25713}" destId="{FB8B6A99-B704-4471-857C-D9D31CA3D5C8}" srcOrd="2" destOrd="0" presId="urn:microsoft.com/office/officeart/2005/8/layout/process1"/>
    <dgm:cxn modelId="{F5C9B8F6-B10A-4C34-A014-58849ECEA912}" type="presParOf" srcId="{819BA723-D9E7-4D02-8DE6-7A2FF0B25713}" destId="{94FDC67F-B038-4648-A5E9-5A316EAA7BB5}" srcOrd="3" destOrd="0" presId="urn:microsoft.com/office/officeart/2005/8/layout/process1"/>
    <dgm:cxn modelId="{61E92DA9-949D-42CE-B9B4-F8FD277A8218}" type="presParOf" srcId="{94FDC67F-B038-4648-A5E9-5A316EAA7BB5}" destId="{C8C8875C-E4D8-45F0-8078-58D2B4287BA5}" srcOrd="0" destOrd="0" presId="urn:microsoft.com/office/officeart/2005/8/layout/process1"/>
    <dgm:cxn modelId="{07D9A9D1-717C-44A9-AE83-D387D9A1F844}" type="presParOf" srcId="{819BA723-D9E7-4D02-8DE6-7A2FF0B25713}" destId="{1239C3B0-F3D9-4B68-98FE-D0E6A0893C57}"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D77CFE1-3DB2-44DC-A88E-73F8D08F6646}" type="doc">
      <dgm:prSet loTypeId="urn:microsoft.com/office/officeart/2005/8/layout/process1" loCatId="process" qsTypeId="urn:microsoft.com/office/officeart/2005/8/quickstyle/simple4" qsCatId="simple" csTypeId="urn:microsoft.com/office/officeart/2005/8/colors/accent1_2" csCatId="accent1" phldr="1"/>
      <dgm:spPr/>
    </dgm:pt>
    <dgm:pt modelId="{BABAF9A8-D146-4F56-AEA0-7D121089F111}">
      <dgm:prSet phldrT="[Text]"/>
      <dgm:spPr/>
      <dgm:t>
        <a:bodyPr/>
        <a:lstStyle/>
        <a:p>
          <a:r>
            <a:rPr lang="en-US" dirty="0"/>
            <a:t>Birth</a:t>
          </a:r>
        </a:p>
      </dgm:t>
    </dgm:pt>
    <dgm:pt modelId="{097A828E-05DB-4217-AF60-3A053B7841F8}" type="parTrans" cxnId="{D15CE0DB-6169-4C23-B980-A2EAD13BE22A}">
      <dgm:prSet/>
      <dgm:spPr/>
      <dgm:t>
        <a:bodyPr/>
        <a:lstStyle/>
        <a:p>
          <a:endParaRPr lang="en-US"/>
        </a:p>
      </dgm:t>
    </dgm:pt>
    <dgm:pt modelId="{F745877D-D9EC-4CBB-917C-147D308688CF}" type="sibTrans" cxnId="{D15CE0DB-6169-4C23-B980-A2EAD13BE22A}">
      <dgm:prSet/>
      <dgm:spPr/>
      <dgm:t>
        <a:bodyPr/>
        <a:lstStyle/>
        <a:p>
          <a:endParaRPr lang="en-US"/>
        </a:p>
      </dgm:t>
    </dgm:pt>
    <dgm:pt modelId="{47BE2D33-7DE7-4252-A9E4-FE2E260B6DCD}">
      <dgm:prSet phldrT="[Text]"/>
      <dgm:spPr/>
      <dgm:t>
        <a:bodyPr/>
        <a:lstStyle/>
        <a:p>
          <a:r>
            <a:rPr lang="en-US" dirty="0"/>
            <a:t>Prior to K-12</a:t>
          </a:r>
        </a:p>
      </dgm:t>
    </dgm:pt>
    <dgm:pt modelId="{3E851DF7-A993-4BCB-9134-9B39FF2FF118}" type="parTrans" cxnId="{A5EB9234-6831-466B-9038-9BB9198612A0}">
      <dgm:prSet/>
      <dgm:spPr/>
      <dgm:t>
        <a:bodyPr/>
        <a:lstStyle/>
        <a:p>
          <a:endParaRPr lang="en-US"/>
        </a:p>
      </dgm:t>
    </dgm:pt>
    <dgm:pt modelId="{8AE32DB6-8C3E-4CE2-896D-4961719382B1}" type="sibTrans" cxnId="{A5EB9234-6831-466B-9038-9BB9198612A0}">
      <dgm:prSet/>
      <dgm:spPr/>
      <dgm:t>
        <a:bodyPr/>
        <a:lstStyle/>
        <a:p>
          <a:endParaRPr lang="en-US"/>
        </a:p>
      </dgm:t>
    </dgm:pt>
    <dgm:pt modelId="{79AB0109-FEA6-4BB0-82ED-2EE1D94B3691}">
      <dgm:prSet phldrT="[Text]"/>
      <dgm:spPr/>
      <dgm:t>
        <a:bodyPr/>
        <a:lstStyle/>
        <a:p>
          <a:r>
            <a:rPr lang="en-US" dirty="0"/>
            <a:t>K-12</a:t>
          </a:r>
        </a:p>
      </dgm:t>
    </dgm:pt>
    <dgm:pt modelId="{7C883F68-DE99-4437-90B0-005F4E08FF10}" type="parTrans" cxnId="{EA2A9A8B-8ABE-4B76-A228-79AF66D7C1F3}">
      <dgm:prSet/>
      <dgm:spPr/>
      <dgm:t>
        <a:bodyPr/>
        <a:lstStyle/>
        <a:p>
          <a:endParaRPr lang="en-US"/>
        </a:p>
      </dgm:t>
    </dgm:pt>
    <dgm:pt modelId="{B85237FD-40FA-4682-8DDF-4D9A5A4B27C7}" type="sibTrans" cxnId="{EA2A9A8B-8ABE-4B76-A228-79AF66D7C1F3}">
      <dgm:prSet/>
      <dgm:spPr/>
      <dgm:t>
        <a:bodyPr/>
        <a:lstStyle/>
        <a:p>
          <a:endParaRPr lang="en-US"/>
        </a:p>
      </dgm:t>
    </dgm:pt>
    <dgm:pt modelId="{819BA723-D9E7-4D02-8DE6-7A2FF0B25713}" type="pres">
      <dgm:prSet presAssocID="{AD77CFE1-3DB2-44DC-A88E-73F8D08F6646}" presName="Name0" presStyleCnt="0">
        <dgm:presLayoutVars>
          <dgm:dir/>
          <dgm:resizeHandles val="exact"/>
        </dgm:presLayoutVars>
      </dgm:prSet>
      <dgm:spPr/>
    </dgm:pt>
    <dgm:pt modelId="{8BBF5405-A295-4A55-BEC4-23FD15AD0FA2}" type="pres">
      <dgm:prSet presAssocID="{BABAF9A8-D146-4F56-AEA0-7D121089F111}" presName="node" presStyleLbl="node1" presStyleIdx="0" presStyleCnt="3" custLinFactNeighborX="-836" custLinFactNeighborY="-3034">
        <dgm:presLayoutVars>
          <dgm:bulletEnabled val="1"/>
        </dgm:presLayoutVars>
      </dgm:prSet>
      <dgm:spPr/>
    </dgm:pt>
    <dgm:pt modelId="{93905229-E5B7-4CFE-AB62-A8F80AD568AF}" type="pres">
      <dgm:prSet presAssocID="{F745877D-D9EC-4CBB-917C-147D308688CF}" presName="sibTrans" presStyleLbl="sibTrans2D1" presStyleIdx="0" presStyleCnt="2"/>
      <dgm:spPr/>
    </dgm:pt>
    <dgm:pt modelId="{A827A65F-DAD4-41B3-A96E-FFDFD0C8B123}" type="pres">
      <dgm:prSet presAssocID="{F745877D-D9EC-4CBB-917C-147D308688CF}" presName="connectorText" presStyleLbl="sibTrans2D1" presStyleIdx="0" presStyleCnt="2"/>
      <dgm:spPr/>
    </dgm:pt>
    <dgm:pt modelId="{FB8B6A99-B704-4471-857C-D9D31CA3D5C8}" type="pres">
      <dgm:prSet presAssocID="{47BE2D33-7DE7-4252-A9E4-FE2E260B6DCD}" presName="node" presStyleLbl="node1" presStyleIdx="1" presStyleCnt="3" custLinFactNeighborY="537">
        <dgm:presLayoutVars>
          <dgm:bulletEnabled val="1"/>
        </dgm:presLayoutVars>
      </dgm:prSet>
      <dgm:spPr/>
    </dgm:pt>
    <dgm:pt modelId="{94FDC67F-B038-4648-A5E9-5A316EAA7BB5}" type="pres">
      <dgm:prSet presAssocID="{8AE32DB6-8C3E-4CE2-896D-4961719382B1}" presName="sibTrans" presStyleLbl="sibTrans2D1" presStyleIdx="1" presStyleCnt="2"/>
      <dgm:spPr/>
    </dgm:pt>
    <dgm:pt modelId="{C8C8875C-E4D8-45F0-8078-58D2B4287BA5}" type="pres">
      <dgm:prSet presAssocID="{8AE32DB6-8C3E-4CE2-896D-4961719382B1}" presName="connectorText" presStyleLbl="sibTrans2D1" presStyleIdx="1" presStyleCnt="2"/>
      <dgm:spPr/>
    </dgm:pt>
    <dgm:pt modelId="{1239C3B0-F3D9-4B68-98FE-D0E6A0893C57}" type="pres">
      <dgm:prSet presAssocID="{79AB0109-FEA6-4BB0-82ED-2EE1D94B3691}" presName="node" presStyleLbl="node1" presStyleIdx="2" presStyleCnt="3">
        <dgm:presLayoutVars>
          <dgm:bulletEnabled val="1"/>
        </dgm:presLayoutVars>
      </dgm:prSet>
      <dgm:spPr/>
    </dgm:pt>
  </dgm:ptLst>
  <dgm:cxnLst>
    <dgm:cxn modelId="{952F460F-3D9F-4564-AA72-0C63DDE7D982}" type="presOf" srcId="{47BE2D33-7DE7-4252-A9E4-FE2E260B6DCD}" destId="{FB8B6A99-B704-4471-857C-D9D31CA3D5C8}" srcOrd="0" destOrd="0" presId="urn:microsoft.com/office/officeart/2005/8/layout/process1"/>
    <dgm:cxn modelId="{A5EB9234-6831-466B-9038-9BB9198612A0}" srcId="{AD77CFE1-3DB2-44DC-A88E-73F8D08F6646}" destId="{47BE2D33-7DE7-4252-A9E4-FE2E260B6DCD}" srcOrd="1" destOrd="0" parTransId="{3E851DF7-A993-4BCB-9134-9B39FF2FF118}" sibTransId="{8AE32DB6-8C3E-4CE2-896D-4961719382B1}"/>
    <dgm:cxn modelId="{2CCF144C-2B44-41AA-9F58-A9B7D76DED8E}" type="presOf" srcId="{F745877D-D9EC-4CBB-917C-147D308688CF}" destId="{93905229-E5B7-4CFE-AB62-A8F80AD568AF}" srcOrd="0" destOrd="0" presId="urn:microsoft.com/office/officeart/2005/8/layout/process1"/>
    <dgm:cxn modelId="{6562DC68-6EF7-4DD7-B9EE-AFC53FA29D76}" type="presOf" srcId="{8AE32DB6-8C3E-4CE2-896D-4961719382B1}" destId="{C8C8875C-E4D8-45F0-8078-58D2B4287BA5}" srcOrd="1" destOrd="0" presId="urn:microsoft.com/office/officeart/2005/8/layout/process1"/>
    <dgm:cxn modelId="{EA2A9A8B-8ABE-4B76-A228-79AF66D7C1F3}" srcId="{AD77CFE1-3DB2-44DC-A88E-73F8D08F6646}" destId="{79AB0109-FEA6-4BB0-82ED-2EE1D94B3691}" srcOrd="2" destOrd="0" parTransId="{7C883F68-DE99-4437-90B0-005F4E08FF10}" sibTransId="{B85237FD-40FA-4682-8DDF-4D9A5A4B27C7}"/>
    <dgm:cxn modelId="{2F12A4A3-BE45-4274-9C70-E30D1F6F2648}" type="presOf" srcId="{AD77CFE1-3DB2-44DC-A88E-73F8D08F6646}" destId="{819BA723-D9E7-4D02-8DE6-7A2FF0B25713}" srcOrd="0" destOrd="0" presId="urn:microsoft.com/office/officeart/2005/8/layout/process1"/>
    <dgm:cxn modelId="{BC01ADBE-A7F4-4B04-996F-51D681ACEAF1}" type="presOf" srcId="{79AB0109-FEA6-4BB0-82ED-2EE1D94B3691}" destId="{1239C3B0-F3D9-4B68-98FE-D0E6A0893C57}" srcOrd="0" destOrd="0" presId="urn:microsoft.com/office/officeart/2005/8/layout/process1"/>
    <dgm:cxn modelId="{99C0CCC1-831B-4631-9202-BD5237D64528}" type="presOf" srcId="{F745877D-D9EC-4CBB-917C-147D308688CF}" destId="{A827A65F-DAD4-41B3-A96E-FFDFD0C8B123}" srcOrd="1" destOrd="0" presId="urn:microsoft.com/office/officeart/2005/8/layout/process1"/>
    <dgm:cxn modelId="{649364D5-B508-4000-B17D-A7B79DE1D716}" type="presOf" srcId="{BABAF9A8-D146-4F56-AEA0-7D121089F111}" destId="{8BBF5405-A295-4A55-BEC4-23FD15AD0FA2}" srcOrd="0" destOrd="0" presId="urn:microsoft.com/office/officeart/2005/8/layout/process1"/>
    <dgm:cxn modelId="{D15CE0DB-6169-4C23-B980-A2EAD13BE22A}" srcId="{AD77CFE1-3DB2-44DC-A88E-73F8D08F6646}" destId="{BABAF9A8-D146-4F56-AEA0-7D121089F111}" srcOrd="0" destOrd="0" parTransId="{097A828E-05DB-4217-AF60-3A053B7841F8}" sibTransId="{F745877D-D9EC-4CBB-917C-147D308688CF}"/>
    <dgm:cxn modelId="{701EBDF6-7548-441B-B655-27B422788A91}" type="presOf" srcId="{8AE32DB6-8C3E-4CE2-896D-4961719382B1}" destId="{94FDC67F-B038-4648-A5E9-5A316EAA7BB5}" srcOrd="0" destOrd="0" presId="urn:microsoft.com/office/officeart/2005/8/layout/process1"/>
    <dgm:cxn modelId="{3BBD8EE0-CD3E-44EB-A2E0-410D0ADFDF7C}" type="presParOf" srcId="{819BA723-D9E7-4D02-8DE6-7A2FF0B25713}" destId="{8BBF5405-A295-4A55-BEC4-23FD15AD0FA2}" srcOrd="0" destOrd="0" presId="urn:microsoft.com/office/officeart/2005/8/layout/process1"/>
    <dgm:cxn modelId="{DE2CD8E6-33F0-49E6-9A23-B8FC1994BD38}" type="presParOf" srcId="{819BA723-D9E7-4D02-8DE6-7A2FF0B25713}" destId="{93905229-E5B7-4CFE-AB62-A8F80AD568AF}" srcOrd="1" destOrd="0" presId="urn:microsoft.com/office/officeart/2005/8/layout/process1"/>
    <dgm:cxn modelId="{4CDC73D0-A9B3-4124-9788-E061C704C662}" type="presParOf" srcId="{93905229-E5B7-4CFE-AB62-A8F80AD568AF}" destId="{A827A65F-DAD4-41B3-A96E-FFDFD0C8B123}" srcOrd="0" destOrd="0" presId="urn:microsoft.com/office/officeart/2005/8/layout/process1"/>
    <dgm:cxn modelId="{C037AB26-72D7-423A-B7D8-DEE3CDFA8513}" type="presParOf" srcId="{819BA723-D9E7-4D02-8DE6-7A2FF0B25713}" destId="{FB8B6A99-B704-4471-857C-D9D31CA3D5C8}" srcOrd="2" destOrd="0" presId="urn:microsoft.com/office/officeart/2005/8/layout/process1"/>
    <dgm:cxn modelId="{F5C9B8F6-B10A-4C34-A014-58849ECEA912}" type="presParOf" srcId="{819BA723-D9E7-4D02-8DE6-7A2FF0B25713}" destId="{94FDC67F-B038-4648-A5E9-5A316EAA7BB5}" srcOrd="3" destOrd="0" presId="urn:microsoft.com/office/officeart/2005/8/layout/process1"/>
    <dgm:cxn modelId="{61E92DA9-949D-42CE-B9B4-F8FD277A8218}" type="presParOf" srcId="{94FDC67F-B038-4648-A5E9-5A316EAA7BB5}" destId="{C8C8875C-E4D8-45F0-8078-58D2B4287BA5}" srcOrd="0" destOrd="0" presId="urn:microsoft.com/office/officeart/2005/8/layout/process1"/>
    <dgm:cxn modelId="{07D9A9D1-717C-44A9-AE83-D387D9A1F844}" type="presParOf" srcId="{819BA723-D9E7-4D02-8DE6-7A2FF0B25713}" destId="{1239C3B0-F3D9-4B68-98FE-D0E6A0893C57}"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CF3051-6B82-6D40-B5B3-66240320A0E7}">
      <dsp:nvSpPr>
        <dsp:cNvPr id="0" name=""/>
        <dsp:cNvSpPr/>
      </dsp:nvSpPr>
      <dsp:spPr>
        <a:xfrm>
          <a:off x="2833656" y="1054862"/>
          <a:ext cx="2627904" cy="262790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2070" tIns="52070" rIns="52070" bIns="52070" numCol="1" spcCol="1270" anchor="ctr" anchorCtr="0">
          <a:noAutofit/>
        </a:bodyPr>
        <a:lstStyle/>
        <a:p>
          <a:pPr marL="0" lvl="0" indent="0" algn="ctr" defTabSz="1822450">
            <a:lnSpc>
              <a:spcPct val="90000"/>
            </a:lnSpc>
            <a:spcBef>
              <a:spcPct val="0"/>
            </a:spcBef>
            <a:spcAft>
              <a:spcPct val="35000"/>
            </a:spcAft>
            <a:buNone/>
          </a:pPr>
          <a:r>
            <a:rPr lang="en-US" sz="4100" kern="1200" dirty="0"/>
            <a:t>Dyslexia</a:t>
          </a:r>
        </a:p>
      </dsp:txBody>
      <dsp:txXfrm>
        <a:off x="3218504" y="1439710"/>
        <a:ext cx="1858208" cy="1858208"/>
      </dsp:txXfrm>
    </dsp:sp>
    <dsp:sp modelId="{F27EE647-0B69-774D-B700-2C5C87F37633}">
      <dsp:nvSpPr>
        <dsp:cNvPr id="0" name=""/>
        <dsp:cNvSpPr/>
      </dsp:nvSpPr>
      <dsp:spPr>
        <a:xfrm>
          <a:off x="3490632" y="469"/>
          <a:ext cx="1313952" cy="131395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Dialectal Difference</a:t>
          </a:r>
        </a:p>
      </dsp:txBody>
      <dsp:txXfrm>
        <a:off x="3683056" y="192893"/>
        <a:ext cx="929104" cy="929104"/>
      </dsp:txXfrm>
    </dsp:sp>
    <dsp:sp modelId="{D419A202-0304-3F42-BEC4-ECD275E385EA}">
      <dsp:nvSpPr>
        <dsp:cNvPr id="0" name=""/>
        <dsp:cNvSpPr/>
      </dsp:nvSpPr>
      <dsp:spPr>
        <a:xfrm>
          <a:off x="4700753" y="501717"/>
          <a:ext cx="1313952" cy="131395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Hearing Impairment</a:t>
          </a:r>
        </a:p>
      </dsp:txBody>
      <dsp:txXfrm>
        <a:off x="4893177" y="694141"/>
        <a:ext cx="929104" cy="929104"/>
      </dsp:txXfrm>
    </dsp:sp>
    <dsp:sp modelId="{96334DD9-18DB-3D4A-919C-F8614A7B835A}">
      <dsp:nvSpPr>
        <dsp:cNvPr id="0" name=""/>
        <dsp:cNvSpPr/>
      </dsp:nvSpPr>
      <dsp:spPr>
        <a:xfrm>
          <a:off x="5202002" y="1711838"/>
          <a:ext cx="1313952" cy="131395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Garden-variety learning difficulties</a:t>
          </a:r>
        </a:p>
      </dsp:txBody>
      <dsp:txXfrm>
        <a:off x="5394426" y="1904262"/>
        <a:ext cx="929104" cy="929104"/>
      </dsp:txXfrm>
    </dsp:sp>
    <dsp:sp modelId="{31296108-B846-D041-81C1-94442D00A5A2}">
      <dsp:nvSpPr>
        <dsp:cNvPr id="0" name=""/>
        <dsp:cNvSpPr/>
      </dsp:nvSpPr>
      <dsp:spPr>
        <a:xfrm>
          <a:off x="4700753" y="2921960"/>
          <a:ext cx="1313952" cy="131395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Autism</a:t>
          </a:r>
        </a:p>
      </dsp:txBody>
      <dsp:txXfrm>
        <a:off x="4893177" y="3114384"/>
        <a:ext cx="929104" cy="929104"/>
      </dsp:txXfrm>
    </dsp:sp>
    <dsp:sp modelId="{B998423E-AAB5-0348-8B4D-BEB572049DD2}">
      <dsp:nvSpPr>
        <dsp:cNvPr id="0" name=""/>
        <dsp:cNvSpPr/>
      </dsp:nvSpPr>
      <dsp:spPr>
        <a:xfrm>
          <a:off x="3490632" y="3423208"/>
          <a:ext cx="1313952" cy="131395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Attention and sensory processing issues</a:t>
          </a:r>
        </a:p>
      </dsp:txBody>
      <dsp:txXfrm>
        <a:off x="3683056" y="3615632"/>
        <a:ext cx="929104" cy="929104"/>
      </dsp:txXfrm>
    </dsp:sp>
    <dsp:sp modelId="{E6182697-4067-0E4D-8FDD-CE4B08C9833B}">
      <dsp:nvSpPr>
        <dsp:cNvPr id="0" name=""/>
        <dsp:cNvSpPr/>
      </dsp:nvSpPr>
      <dsp:spPr>
        <a:xfrm>
          <a:off x="2280511" y="2921960"/>
          <a:ext cx="1313952" cy="131395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Dysgraphia</a:t>
          </a:r>
        </a:p>
        <a:p>
          <a:pPr marL="0" lvl="0" indent="0" algn="ctr" defTabSz="488950">
            <a:lnSpc>
              <a:spcPct val="90000"/>
            </a:lnSpc>
            <a:spcBef>
              <a:spcPct val="0"/>
            </a:spcBef>
            <a:spcAft>
              <a:spcPct val="35000"/>
            </a:spcAft>
            <a:buNone/>
          </a:pPr>
          <a:r>
            <a:rPr lang="en-US" sz="1100" b="0" i="0" kern="1200" dirty="0"/>
            <a:t>Dyscalculia</a:t>
          </a:r>
          <a:endParaRPr lang="en-US" sz="1100" kern="1200" dirty="0"/>
        </a:p>
      </dsp:txBody>
      <dsp:txXfrm>
        <a:off x="2472935" y="3114384"/>
        <a:ext cx="929104" cy="929104"/>
      </dsp:txXfrm>
    </dsp:sp>
    <dsp:sp modelId="{83A1BBC6-D006-5D4C-8701-F7C7D06FE4CC}">
      <dsp:nvSpPr>
        <dsp:cNvPr id="0" name=""/>
        <dsp:cNvSpPr/>
      </dsp:nvSpPr>
      <dsp:spPr>
        <a:xfrm>
          <a:off x="1779262" y="1711838"/>
          <a:ext cx="1313952" cy="131395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Social and emotional developmental delays</a:t>
          </a:r>
        </a:p>
      </dsp:txBody>
      <dsp:txXfrm>
        <a:off x="1971686" y="1904262"/>
        <a:ext cx="929104" cy="929104"/>
      </dsp:txXfrm>
    </dsp:sp>
    <dsp:sp modelId="{E4551FC3-9B77-6A43-AAD4-2DEEE775D81A}">
      <dsp:nvSpPr>
        <dsp:cNvPr id="0" name=""/>
        <dsp:cNvSpPr/>
      </dsp:nvSpPr>
      <dsp:spPr>
        <a:xfrm>
          <a:off x="2280511" y="501717"/>
          <a:ext cx="1313952" cy="131395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Speech and language delays</a:t>
          </a:r>
        </a:p>
      </dsp:txBody>
      <dsp:txXfrm>
        <a:off x="2472935" y="694141"/>
        <a:ext cx="929104" cy="9291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CBB19D-EFB9-9F48-8D33-A7029F4C61E5}">
      <dsp:nvSpPr>
        <dsp:cNvPr id="0" name=""/>
        <dsp:cNvSpPr/>
      </dsp:nvSpPr>
      <dsp:spPr>
        <a:xfrm>
          <a:off x="2183777" y="73481"/>
          <a:ext cx="3508266" cy="1218374"/>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166D1D-5A30-1D4D-AB3D-5A85AD70B483}">
      <dsp:nvSpPr>
        <dsp:cNvPr id="0" name=""/>
        <dsp:cNvSpPr/>
      </dsp:nvSpPr>
      <dsp:spPr>
        <a:xfrm>
          <a:off x="3603401" y="3056867"/>
          <a:ext cx="679896" cy="435133"/>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8CC7394-660F-9E4D-9CB8-B3AAAAAF01F7}">
      <dsp:nvSpPr>
        <dsp:cNvPr id="0" name=""/>
        <dsp:cNvSpPr/>
      </dsp:nvSpPr>
      <dsp:spPr>
        <a:xfrm>
          <a:off x="486924" y="3198390"/>
          <a:ext cx="6912851" cy="1229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Assumption: </a:t>
          </a:r>
        </a:p>
        <a:p>
          <a:pPr marL="0" lvl="0" indent="0" algn="ctr" defTabSz="622300">
            <a:lnSpc>
              <a:spcPct val="90000"/>
            </a:lnSpc>
            <a:spcBef>
              <a:spcPct val="0"/>
            </a:spcBef>
            <a:spcAft>
              <a:spcPct val="35000"/>
            </a:spcAft>
            <a:buNone/>
          </a:pPr>
          <a:r>
            <a:rPr lang="en-US" sz="1400" kern="1200" dirty="0"/>
            <a:t>5-10% of General Population have Dyslexia</a:t>
          </a:r>
        </a:p>
        <a:p>
          <a:pPr marL="0" lvl="0" indent="0" algn="ctr" defTabSz="622300">
            <a:lnSpc>
              <a:spcPct val="90000"/>
            </a:lnSpc>
            <a:spcBef>
              <a:spcPct val="0"/>
            </a:spcBef>
            <a:spcAft>
              <a:spcPct val="35000"/>
            </a:spcAft>
            <a:buNone/>
          </a:pPr>
          <a:r>
            <a:rPr lang="en-US" sz="1400" kern="1200" dirty="0"/>
            <a:t>(</a:t>
          </a:r>
          <a:r>
            <a:rPr lang="en-US" sz="1400" b="1" kern="1200" dirty="0"/>
            <a:t>Annual Population Estimation = about 13,000</a:t>
          </a:r>
          <a:r>
            <a:rPr lang="en-US" sz="1400" kern="1200" dirty="0"/>
            <a:t>) </a:t>
          </a:r>
        </a:p>
        <a:p>
          <a:pPr marL="0" lvl="0" indent="0" algn="ctr" defTabSz="622300">
            <a:lnSpc>
              <a:spcPct val="90000"/>
            </a:lnSpc>
            <a:spcBef>
              <a:spcPct val="0"/>
            </a:spcBef>
            <a:spcAft>
              <a:spcPct val="35000"/>
            </a:spcAft>
            <a:buNone/>
          </a:pPr>
          <a:r>
            <a:rPr lang="en-US" sz="1400" kern="1200" dirty="0"/>
            <a:t>(</a:t>
          </a:r>
          <a:r>
            <a:rPr lang="en-US" sz="1400" kern="1200" dirty="0">
              <a:hlinkClick xmlns:r="http://schemas.openxmlformats.org/officeDocument/2006/relationships" r:id="rId1"/>
            </a:rPr>
            <a:t>National Institutes of Health</a:t>
          </a:r>
          <a:r>
            <a:rPr lang="en-US" sz="1400" kern="1200" dirty="0"/>
            <a:t>)</a:t>
          </a:r>
        </a:p>
      </dsp:txBody>
      <dsp:txXfrm>
        <a:off x="486924" y="3198390"/>
        <a:ext cx="6912851" cy="1229043"/>
      </dsp:txXfrm>
    </dsp:sp>
    <dsp:sp modelId="{1F19AACE-4941-E345-A906-5AD3F8E05831}">
      <dsp:nvSpPr>
        <dsp:cNvPr id="0" name=""/>
        <dsp:cNvSpPr/>
      </dsp:nvSpPr>
      <dsp:spPr>
        <a:xfrm>
          <a:off x="3459263" y="1385953"/>
          <a:ext cx="1223813" cy="122381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K-12</a:t>
          </a:r>
        </a:p>
      </dsp:txBody>
      <dsp:txXfrm>
        <a:off x="3638486" y="1565176"/>
        <a:ext cx="865367" cy="865367"/>
      </dsp:txXfrm>
    </dsp:sp>
    <dsp:sp modelId="{30796ACC-4B58-F546-BD10-9F99FD440A1F}">
      <dsp:nvSpPr>
        <dsp:cNvPr id="0" name=""/>
        <dsp:cNvSpPr/>
      </dsp:nvSpPr>
      <dsp:spPr>
        <a:xfrm>
          <a:off x="2583556" y="467821"/>
          <a:ext cx="1223813" cy="122381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Prior to K-12</a:t>
          </a:r>
        </a:p>
      </dsp:txBody>
      <dsp:txXfrm>
        <a:off x="2762779" y="647044"/>
        <a:ext cx="865367" cy="865367"/>
      </dsp:txXfrm>
    </dsp:sp>
    <dsp:sp modelId="{292D04C0-C949-4746-9B6F-B865C9F1E1D2}">
      <dsp:nvSpPr>
        <dsp:cNvPr id="0" name=""/>
        <dsp:cNvSpPr/>
      </dsp:nvSpPr>
      <dsp:spPr>
        <a:xfrm>
          <a:off x="3834566" y="171930"/>
          <a:ext cx="1223813" cy="122381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Birth</a:t>
          </a:r>
        </a:p>
      </dsp:txBody>
      <dsp:txXfrm>
        <a:off x="4013789" y="351153"/>
        <a:ext cx="865367" cy="865367"/>
      </dsp:txXfrm>
    </dsp:sp>
    <dsp:sp modelId="{B98D6C05-3453-5A4B-B79D-4D9794CCAE79}">
      <dsp:nvSpPr>
        <dsp:cNvPr id="0" name=""/>
        <dsp:cNvSpPr/>
      </dsp:nvSpPr>
      <dsp:spPr>
        <a:xfrm>
          <a:off x="2039639" y="-76096"/>
          <a:ext cx="3807420" cy="3045936"/>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F5405-A295-4A55-BEC4-23FD15AD0FA2}">
      <dsp:nvSpPr>
        <dsp:cNvPr id="0" name=""/>
        <dsp:cNvSpPr/>
      </dsp:nvSpPr>
      <dsp:spPr>
        <a:xfrm>
          <a:off x="7409"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Birth</a:t>
          </a:r>
        </a:p>
      </dsp:txBody>
      <dsp:txXfrm>
        <a:off x="31996" y="24587"/>
        <a:ext cx="2165526" cy="790273"/>
      </dsp:txXfrm>
    </dsp:sp>
    <dsp:sp modelId="{93905229-E5B7-4CFE-AB62-A8F80AD568AF}">
      <dsp:nvSpPr>
        <dsp:cNvPr id="0" name=""/>
        <dsp:cNvSpPr/>
      </dsp:nvSpPr>
      <dsp:spPr>
        <a:xfrm>
          <a:off x="2443580" y="145100"/>
          <a:ext cx="469516" cy="5492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443580" y="254949"/>
        <a:ext cx="328661" cy="329547"/>
      </dsp:txXfrm>
    </dsp:sp>
    <dsp:sp modelId="{FB8B6A99-B704-4471-857C-D9D31CA3D5C8}">
      <dsp:nvSpPr>
        <dsp:cNvPr id="0" name=""/>
        <dsp:cNvSpPr/>
      </dsp:nvSpPr>
      <dsp:spPr>
        <a:xfrm>
          <a:off x="3107990"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Prior to K-12</a:t>
          </a:r>
        </a:p>
      </dsp:txBody>
      <dsp:txXfrm>
        <a:off x="3132577" y="24587"/>
        <a:ext cx="2165526" cy="790273"/>
      </dsp:txXfrm>
    </dsp:sp>
    <dsp:sp modelId="{94FDC67F-B038-4648-A5E9-5A316EAA7BB5}">
      <dsp:nvSpPr>
        <dsp:cNvPr id="0" name=""/>
        <dsp:cNvSpPr/>
      </dsp:nvSpPr>
      <dsp:spPr>
        <a:xfrm>
          <a:off x="5544161" y="145100"/>
          <a:ext cx="469516" cy="5492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544161" y="254949"/>
        <a:ext cx="328661" cy="329547"/>
      </dsp:txXfrm>
    </dsp:sp>
    <dsp:sp modelId="{1239C3B0-F3D9-4B68-98FE-D0E6A0893C57}">
      <dsp:nvSpPr>
        <dsp:cNvPr id="0" name=""/>
        <dsp:cNvSpPr/>
      </dsp:nvSpPr>
      <dsp:spPr>
        <a:xfrm>
          <a:off x="6208571"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K-12</a:t>
          </a:r>
        </a:p>
      </dsp:txBody>
      <dsp:txXfrm>
        <a:off x="6233158" y="24587"/>
        <a:ext cx="2165526" cy="7902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F5405-A295-4A55-BEC4-23FD15AD0FA2}">
      <dsp:nvSpPr>
        <dsp:cNvPr id="0" name=""/>
        <dsp:cNvSpPr/>
      </dsp:nvSpPr>
      <dsp:spPr>
        <a:xfrm>
          <a:off x="7409"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Birth</a:t>
          </a:r>
        </a:p>
      </dsp:txBody>
      <dsp:txXfrm>
        <a:off x="31996" y="24587"/>
        <a:ext cx="2165526" cy="790273"/>
      </dsp:txXfrm>
    </dsp:sp>
    <dsp:sp modelId="{93905229-E5B7-4CFE-AB62-A8F80AD568AF}">
      <dsp:nvSpPr>
        <dsp:cNvPr id="0" name=""/>
        <dsp:cNvSpPr/>
      </dsp:nvSpPr>
      <dsp:spPr>
        <a:xfrm>
          <a:off x="2443580" y="145100"/>
          <a:ext cx="469516" cy="5492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443580" y="254949"/>
        <a:ext cx="328661" cy="329547"/>
      </dsp:txXfrm>
    </dsp:sp>
    <dsp:sp modelId="{FB8B6A99-B704-4471-857C-D9D31CA3D5C8}">
      <dsp:nvSpPr>
        <dsp:cNvPr id="0" name=""/>
        <dsp:cNvSpPr/>
      </dsp:nvSpPr>
      <dsp:spPr>
        <a:xfrm>
          <a:off x="3107990"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Prior to K-12</a:t>
          </a:r>
        </a:p>
      </dsp:txBody>
      <dsp:txXfrm>
        <a:off x="3132577" y="24587"/>
        <a:ext cx="2165526" cy="790273"/>
      </dsp:txXfrm>
    </dsp:sp>
    <dsp:sp modelId="{94FDC67F-B038-4648-A5E9-5A316EAA7BB5}">
      <dsp:nvSpPr>
        <dsp:cNvPr id="0" name=""/>
        <dsp:cNvSpPr/>
      </dsp:nvSpPr>
      <dsp:spPr>
        <a:xfrm>
          <a:off x="5544161" y="145100"/>
          <a:ext cx="469516" cy="5492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544161" y="254949"/>
        <a:ext cx="328661" cy="329547"/>
      </dsp:txXfrm>
    </dsp:sp>
    <dsp:sp modelId="{1239C3B0-F3D9-4B68-98FE-D0E6A0893C57}">
      <dsp:nvSpPr>
        <dsp:cNvPr id="0" name=""/>
        <dsp:cNvSpPr/>
      </dsp:nvSpPr>
      <dsp:spPr>
        <a:xfrm>
          <a:off x="6208571"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K-12</a:t>
          </a:r>
        </a:p>
      </dsp:txBody>
      <dsp:txXfrm>
        <a:off x="6233158" y="24587"/>
        <a:ext cx="2165526" cy="7902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F5405-A295-4A55-BEC4-23FD15AD0FA2}">
      <dsp:nvSpPr>
        <dsp:cNvPr id="0" name=""/>
        <dsp:cNvSpPr/>
      </dsp:nvSpPr>
      <dsp:spPr>
        <a:xfrm>
          <a:off x="7409"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Birth</a:t>
          </a:r>
        </a:p>
      </dsp:txBody>
      <dsp:txXfrm>
        <a:off x="31996" y="24587"/>
        <a:ext cx="2165526" cy="790273"/>
      </dsp:txXfrm>
    </dsp:sp>
    <dsp:sp modelId="{93905229-E5B7-4CFE-AB62-A8F80AD568AF}">
      <dsp:nvSpPr>
        <dsp:cNvPr id="0" name=""/>
        <dsp:cNvSpPr/>
      </dsp:nvSpPr>
      <dsp:spPr>
        <a:xfrm>
          <a:off x="2443580" y="145100"/>
          <a:ext cx="469516" cy="5492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443580" y="254949"/>
        <a:ext cx="328661" cy="329547"/>
      </dsp:txXfrm>
    </dsp:sp>
    <dsp:sp modelId="{FB8B6A99-B704-4471-857C-D9D31CA3D5C8}">
      <dsp:nvSpPr>
        <dsp:cNvPr id="0" name=""/>
        <dsp:cNvSpPr/>
      </dsp:nvSpPr>
      <dsp:spPr>
        <a:xfrm>
          <a:off x="3107990"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Prior to K-12</a:t>
          </a:r>
        </a:p>
      </dsp:txBody>
      <dsp:txXfrm>
        <a:off x="3132577" y="24587"/>
        <a:ext cx="2165526" cy="790273"/>
      </dsp:txXfrm>
    </dsp:sp>
    <dsp:sp modelId="{94FDC67F-B038-4648-A5E9-5A316EAA7BB5}">
      <dsp:nvSpPr>
        <dsp:cNvPr id="0" name=""/>
        <dsp:cNvSpPr/>
      </dsp:nvSpPr>
      <dsp:spPr>
        <a:xfrm>
          <a:off x="5544161" y="145100"/>
          <a:ext cx="469516" cy="5492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544161" y="254949"/>
        <a:ext cx="328661" cy="329547"/>
      </dsp:txXfrm>
    </dsp:sp>
    <dsp:sp modelId="{1239C3B0-F3D9-4B68-98FE-D0E6A0893C57}">
      <dsp:nvSpPr>
        <dsp:cNvPr id="0" name=""/>
        <dsp:cNvSpPr/>
      </dsp:nvSpPr>
      <dsp:spPr>
        <a:xfrm>
          <a:off x="6208571"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K-12</a:t>
          </a:r>
        </a:p>
      </dsp:txBody>
      <dsp:txXfrm>
        <a:off x="6233158" y="24587"/>
        <a:ext cx="2165526" cy="79027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F5405-A295-4A55-BEC4-23FD15AD0FA2}">
      <dsp:nvSpPr>
        <dsp:cNvPr id="0" name=""/>
        <dsp:cNvSpPr/>
      </dsp:nvSpPr>
      <dsp:spPr>
        <a:xfrm>
          <a:off x="7409"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Birth</a:t>
          </a:r>
        </a:p>
      </dsp:txBody>
      <dsp:txXfrm>
        <a:off x="31996" y="24587"/>
        <a:ext cx="2165526" cy="790273"/>
      </dsp:txXfrm>
    </dsp:sp>
    <dsp:sp modelId="{93905229-E5B7-4CFE-AB62-A8F80AD568AF}">
      <dsp:nvSpPr>
        <dsp:cNvPr id="0" name=""/>
        <dsp:cNvSpPr/>
      </dsp:nvSpPr>
      <dsp:spPr>
        <a:xfrm>
          <a:off x="2443580" y="145100"/>
          <a:ext cx="469516" cy="5492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443580" y="254949"/>
        <a:ext cx="328661" cy="329547"/>
      </dsp:txXfrm>
    </dsp:sp>
    <dsp:sp modelId="{FB8B6A99-B704-4471-857C-D9D31CA3D5C8}">
      <dsp:nvSpPr>
        <dsp:cNvPr id="0" name=""/>
        <dsp:cNvSpPr/>
      </dsp:nvSpPr>
      <dsp:spPr>
        <a:xfrm>
          <a:off x="3107990"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Prior to K-12</a:t>
          </a:r>
        </a:p>
      </dsp:txBody>
      <dsp:txXfrm>
        <a:off x="3132577" y="24587"/>
        <a:ext cx="2165526" cy="790273"/>
      </dsp:txXfrm>
    </dsp:sp>
    <dsp:sp modelId="{94FDC67F-B038-4648-A5E9-5A316EAA7BB5}">
      <dsp:nvSpPr>
        <dsp:cNvPr id="0" name=""/>
        <dsp:cNvSpPr/>
      </dsp:nvSpPr>
      <dsp:spPr>
        <a:xfrm>
          <a:off x="5544161" y="145100"/>
          <a:ext cx="469516" cy="5492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544161" y="254949"/>
        <a:ext cx="328661" cy="329547"/>
      </dsp:txXfrm>
    </dsp:sp>
    <dsp:sp modelId="{1239C3B0-F3D9-4B68-98FE-D0E6A0893C57}">
      <dsp:nvSpPr>
        <dsp:cNvPr id="0" name=""/>
        <dsp:cNvSpPr/>
      </dsp:nvSpPr>
      <dsp:spPr>
        <a:xfrm>
          <a:off x="6208571"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K-12</a:t>
          </a:r>
        </a:p>
      </dsp:txBody>
      <dsp:txXfrm>
        <a:off x="6233158" y="24587"/>
        <a:ext cx="2165526" cy="79027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F5405-A295-4A55-BEC4-23FD15AD0FA2}">
      <dsp:nvSpPr>
        <dsp:cNvPr id="0" name=""/>
        <dsp:cNvSpPr/>
      </dsp:nvSpPr>
      <dsp:spPr>
        <a:xfrm>
          <a:off x="3"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Birth</a:t>
          </a:r>
        </a:p>
      </dsp:txBody>
      <dsp:txXfrm>
        <a:off x="24590" y="24587"/>
        <a:ext cx="2165526" cy="790273"/>
      </dsp:txXfrm>
    </dsp:sp>
    <dsp:sp modelId="{93905229-E5B7-4CFE-AB62-A8F80AD568AF}">
      <dsp:nvSpPr>
        <dsp:cNvPr id="0" name=""/>
        <dsp:cNvSpPr/>
      </dsp:nvSpPr>
      <dsp:spPr>
        <a:xfrm>
          <a:off x="2438026" y="145100"/>
          <a:ext cx="473441" cy="5492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438026" y="254949"/>
        <a:ext cx="331409" cy="329547"/>
      </dsp:txXfrm>
    </dsp:sp>
    <dsp:sp modelId="{FB8B6A99-B704-4471-857C-D9D31CA3D5C8}">
      <dsp:nvSpPr>
        <dsp:cNvPr id="0" name=""/>
        <dsp:cNvSpPr/>
      </dsp:nvSpPr>
      <dsp:spPr>
        <a:xfrm>
          <a:off x="3107990"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Prior to K-12</a:t>
          </a:r>
        </a:p>
      </dsp:txBody>
      <dsp:txXfrm>
        <a:off x="3132577" y="24587"/>
        <a:ext cx="2165526" cy="790273"/>
      </dsp:txXfrm>
    </dsp:sp>
    <dsp:sp modelId="{94FDC67F-B038-4648-A5E9-5A316EAA7BB5}">
      <dsp:nvSpPr>
        <dsp:cNvPr id="0" name=""/>
        <dsp:cNvSpPr/>
      </dsp:nvSpPr>
      <dsp:spPr>
        <a:xfrm>
          <a:off x="5544161" y="145100"/>
          <a:ext cx="469516" cy="5492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544161" y="254949"/>
        <a:ext cx="328661" cy="329547"/>
      </dsp:txXfrm>
    </dsp:sp>
    <dsp:sp modelId="{1239C3B0-F3D9-4B68-98FE-D0E6A0893C57}">
      <dsp:nvSpPr>
        <dsp:cNvPr id="0" name=""/>
        <dsp:cNvSpPr/>
      </dsp:nvSpPr>
      <dsp:spPr>
        <a:xfrm>
          <a:off x="6208571"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K-12</a:t>
          </a:r>
        </a:p>
      </dsp:txBody>
      <dsp:txXfrm>
        <a:off x="6233158" y="24587"/>
        <a:ext cx="2165526" cy="79027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F5405-A295-4A55-BEC4-23FD15AD0FA2}">
      <dsp:nvSpPr>
        <dsp:cNvPr id="0" name=""/>
        <dsp:cNvSpPr/>
      </dsp:nvSpPr>
      <dsp:spPr>
        <a:xfrm>
          <a:off x="3"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Birth</a:t>
          </a:r>
        </a:p>
      </dsp:txBody>
      <dsp:txXfrm>
        <a:off x="24590" y="24587"/>
        <a:ext cx="2165526" cy="790273"/>
      </dsp:txXfrm>
    </dsp:sp>
    <dsp:sp modelId="{93905229-E5B7-4CFE-AB62-A8F80AD568AF}">
      <dsp:nvSpPr>
        <dsp:cNvPr id="0" name=""/>
        <dsp:cNvSpPr/>
      </dsp:nvSpPr>
      <dsp:spPr>
        <a:xfrm>
          <a:off x="2438026" y="145100"/>
          <a:ext cx="473441" cy="5492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438026" y="254949"/>
        <a:ext cx="331409" cy="329547"/>
      </dsp:txXfrm>
    </dsp:sp>
    <dsp:sp modelId="{FB8B6A99-B704-4471-857C-D9D31CA3D5C8}">
      <dsp:nvSpPr>
        <dsp:cNvPr id="0" name=""/>
        <dsp:cNvSpPr/>
      </dsp:nvSpPr>
      <dsp:spPr>
        <a:xfrm>
          <a:off x="3107990"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Prior to K-12</a:t>
          </a:r>
        </a:p>
      </dsp:txBody>
      <dsp:txXfrm>
        <a:off x="3132577" y="24587"/>
        <a:ext cx="2165526" cy="790273"/>
      </dsp:txXfrm>
    </dsp:sp>
    <dsp:sp modelId="{94FDC67F-B038-4648-A5E9-5A316EAA7BB5}">
      <dsp:nvSpPr>
        <dsp:cNvPr id="0" name=""/>
        <dsp:cNvSpPr/>
      </dsp:nvSpPr>
      <dsp:spPr>
        <a:xfrm>
          <a:off x="5544161" y="145100"/>
          <a:ext cx="469516" cy="5492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544161" y="254949"/>
        <a:ext cx="328661" cy="329547"/>
      </dsp:txXfrm>
    </dsp:sp>
    <dsp:sp modelId="{1239C3B0-F3D9-4B68-98FE-D0E6A0893C57}">
      <dsp:nvSpPr>
        <dsp:cNvPr id="0" name=""/>
        <dsp:cNvSpPr/>
      </dsp:nvSpPr>
      <dsp:spPr>
        <a:xfrm>
          <a:off x="6208571" y="0"/>
          <a:ext cx="2214700" cy="8394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K-12</a:t>
          </a:r>
        </a:p>
      </dsp:txBody>
      <dsp:txXfrm>
        <a:off x="6233158" y="24587"/>
        <a:ext cx="2165526" cy="790273"/>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CB1DC78F-B74E-462C-B5EC-0F70FC2B9783}" type="datetimeFigureOut">
              <a:rPr lang="en-US" smtClean="0"/>
              <a:t>8/14/18</a:t>
            </a:fld>
            <a:endParaRPr lang="en-US"/>
          </a:p>
        </p:txBody>
      </p:sp>
      <p:sp>
        <p:nvSpPr>
          <p:cNvPr id="4" name="Footer Placeholder 3"/>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50F5316C-2457-40C4-9EE5-0431147AF79C}" type="slidenum">
              <a:rPr lang="en-US" smtClean="0"/>
              <a:t>‹#›</a:t>
            </a:fld>
            <a:endParaRPr lang="en-US"/>
          </a:p>
        </p:txBody>
      </p:sp>
    </p:spTree>
    <p:extLst>
      <p:ext uri="{BB962C8B-B14F-4D97-AF65-F5344CB8AC3E}">
        <p14:creationId xmlns:p14="http://schemas.microsoft.com/office/powerpoint/2010/main" val="37853578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D8AB1433-BF8B-45C5-81D6-089F21EECCF9}" type="datetimeFigureOut">
              <a:rPr lang="en-US" smtClean="0"/>
              <a:t>8/14/18</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E6530340-F5C0-43BA-9CC1-D63E860F355B}" type="slidenum">
              <a:rPr lang="en-US" smtClean="0"/>
              <a:t>‹#›</a:t>
            </a:fld>
            <a:endParaRPr lang="en-US"/>
          </a:p>
        </p:txBody>
      </p:sp>
    </p:spTree>
    <p:extLst>
      <p:ext uri="{BB962C8B-B14F-4D97-AF65-F5344CB8AC3E}">
        <p14:creationId xmlns:p14="http://schemas.microsoft.com/office/powerpoint/2010/main" val="1912236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530340-F5C0-43BA-9CC1-D63E860F355B}" type="slidenum">
              <a:rPr lang="en-US" smtClean="0"/>
              <a:t>1</a:t>
            </a:fld>
            <a:endParaRPr lang="en-US"/>
          </a:p>
        </p:txBody>
      </p:sp>
    </p:spTree>
    <p:extLst>
      <p:ext uri="{BB962C8B-B14F-4D97-AF65-F5344CB8AC3E}">
        <p14:creationId xmlns:p14="http://schemas.microsoft.com/office/powerpoint/2010/main" val="1263748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530340-F5C0-43BA-9CC1-D63E860F355B}" type="slidenum">
              <a:rPr lang="en-US" smtClean="0"/>
              <a:t>8</a:t>
            </a:fld>
            <a:endParaRPr lang="en-US"/>
          </a:p>
        </p:txBody>
      </p:sp>
    </p:spTree>
    <p:extLst>
      <p:ext uri="{BB962C8B-B14F-4D97-AF65-F5344CB8AC3E}">
        <p14:creationId xmlns:p14="http://schemas.microsoft.com/office/powerpoint/2010/main" val="2350304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530340-F5C0-43BA-9CC1-D63E860F355B}" type="slidenum">
              <a:rPr lang="en-US" smtClean="0"/>
              <a:t>25</a:t>
            </a:fld>
            <a:endParaRPr lang="en-US"/>
          </a:p>
        </p:txBody>
      </p:sp>
    </p:spTree>
    <p:extLst>
      <p:ext uri="{BB962C8B-B14F-4D97-AF65-F5344CB8AC3E}">
        <p14:creationId xmlns:p14="http://schemas.microsoft.com/office/powerpoint/2010/main" val="723326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5BAB91-25A7-C446-B6C7-42DB9DAEC2D9}" type="slidenum">
              <a:rPr lang="en-US" smtClean="0"/>
              <a:t>35</a:t>
            </a:fld>
            <a:endParaRPr lang="en-US"/>
          </a:p>
        </p:txBody>
      </p:sp>
    </p:spTree>
    <p:extLst>
      <p:ext uri="{BB962C8B-B14F-4D97-AF65-F5344CB8AC3E}">
        <p14:creationId xmlns:p14="http://schemas.microsoft.com/office/powerpoint/2010/main" val="29620907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www.gadoe.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www.gadoe.org/" TargetMode="Externa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www.gadoe.org/" TargetMode="Externa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www.gadoe.org/" TargetMode="Externa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www.gadoe.org/" TargetMode="Externa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www.gadoe.org/" TargetMode="Externa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gadoe.org/"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www.gadoe.org/" TargetMode="Externa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www.gadoe.org/" TargetMode="Externa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www.gadoe.org/" TargetMode="Externa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26400"/>
              </a:solidFill>
            </a:endParaRPr>
          </a:p>
        </p:txBody>
      </p:sp>
      <p:pic>
        <p:nvPicPr>
          <p:cNvPr id="17" name="Picture 16"/>
          <p:cNvPicPr>
            <a:picLocks noChangeAspect="1"/>
          </p:cNvPicPr>
          <p:nvPr userDrawn="1"/>
        </p:nvPicPr>
        <p:blipFill>
          <a:blip r:embed="rId2"/>
          <a:stretch>
            <a:fillRect/>
          </a:stretch>
        </p:blipFill>
        <p:spPr>
          <a:xfrm>
            <a:off x="119105" y="1434648"/>
            <a:ext cx="8856454" cy="4537566"/>
          </a:xfrm>
          <a:prstGeom prst="rect">
            <a:avLst/>
          </a:prstGeom>
        </p:spPr>
      </p:pic>
      <p:sp>
        <p:nvSpPr>
          <p:cNvPr id="2" name="Title 1"/>
          <p:cNvSpPr>
            <a:spLocks noGrp="1"/>
          </p:cNvSpPr>
          <p:nvPr>
            <p:ph type="ctrTitle"/>
          </p:nvPr>
        </p:nvSpPr>
        <p:spPr>
          <a:xfrm>
            <a:off x="685800" y="1122363"/>
            <a:ext cx="7772400" cy="2387600"/>
          </a:xfrm>
        </p:spPr>
        <p:txBody>
          <a:bodyPr anchor="b"/>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Rectangle 7"/>
          <p:cNvSpPr/>
          <p:nvPr userDrawn="1"/>
        </p:nvSpPr>
        <p:spPr>
          <a:xfrm>
            <a:off x="0" y="6314359"/>
            <a:ext cx="9144000" cy="4754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bg1"/>
                </a:solidFill>
              </a:defRPr>
            </a:lvl1pPr>
          </a:lstStyle>
          <a:p>
            <a:r>
              <a:rPr lang="en-US"/>
              <a:t>Educating Georgia’s Future: Georgia’s State ESSA Plan</a:t>
            </a:r>
            <a:endParaRPr lang="en-US" dirty="0"/>
          </a:p>
        </p:txBody>
      </p:sp>
      <p:sp>
        <p:nvSpPr>
          <p:cNvPr id="10"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bg1"/>
                </a:solidFill>
              </a:defRPr>
            </a:lvl1pPr>
          </a:lstStyle>
          <a:p>
            <a:fld id="{B63E4CEF-BB1E-48C7-AE93-F39F6AA99AD7}" type="slidenum">
              <a:rPr lang="en-US" smtClean="0"/>
              <a:pPr/>
              <a:t>‹#›</a:t>
            </a:fld>
            <a:endParaRPr lang="en-US" dirty="0"/>
          </a:p>
        </p:txBody>
      </p:sp>
      <p:sp>
        <p:nvSpPr>
          <p:cNvPr id="12" name="Rectangle 11"/>
          <p:cNvSpPr/>
          <p:nvPr userDrawn="1"/>
        </p:nvSpPr>
        <p:spPr>
          <a:xfrm flipV="1">
            <a:off x="-16415" y="6236140"/>
            <a:ext cx="9160416" cy="51907"/>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0"/>
            <a:ext cx="9144000" cy="10258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a:off x="0" y="15442"/>
            <a:ext cx="1978056" cy="1052325"/>
          </a:xfrm>
          <a:prstGeom prst="rect">
            <a:avLst/>
          </a:prstGeom>
        </p:spPr>
      </p:pic>
      <p:sp>
        <p:nvSpPr>
          <p:cNvPr id="15" name="Date Placeholder 3"/>
          <p:cNvSpPr txBox="1">
            <a:spLocks/>
          </p:cNvSpPr>
          <p:nvPr userDrawn="1"/>
        </p:nvSpPr>
        <p:spPr>
          <a:xfrm>
            <a:off x="3157025" y="213626"/>
            <a:ext cx="5878691" cy="6445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400" b="1" dirty="0">
                <a:solidFill>
                  <a:schemeClr val="bg1"/>
                </a:solidFill>
              </a:rPr>
              <a:t>Richard</a:t>
            </a:r>
            <a:r>
              <a:rPr lang="en-US" sz="1400" b="1" baseline="0" dirty="0">
                <a:solidFill>
                  <a:schemeClr val="bg1"/>
                </a:solidFill>
              </a:rPr>
              <a:t> Woods, Georgia’s School Superintendent</a:t>
            </a:r>
          </a:p>
          <a:p>
            <a:pPr algn="r"/>
            <a:r>
              <a:rPr lang="en-US" sz="1200" b="1" i="1" u="none" baseline="0" dirty="0">
                <a:solidFill>
                  <a:schemeClr val="bg1"/>
                </a:solidFill>
              </a:rPr>
              <a:t>“Educating Georgia’s Future”</a:t>
            </a:r>
          </a:p>
          <a:p>
            <a:pPr algn="r"/>
            <a:r>
              <a:rPr lang="en-US" sz="1200" b="1" baseline="0" dirty="0">
                <a:solidFill>
                  <a:schemeClr val="bg1"/>
                </a:solidFill>
                <a:hlinkClick r:id="rId4"/>
              </a:rPr>
              <a:t>gadoe.org</a:t>
            </a:r>
            <a:endParaRPr lang="en-US" sz="1200" b="1" dirty="0">
              <a:solidFill>
                <a:schemeClr val="bg1"/>
              </a:solidFill>
            </a:endParaRPr>
          </a:p>
        </p:txBody>
      </p:sp>
      <p:sp>
        <p:nvSpPr>
          <p:cNvPr id="16" name="Rectangle 15"/>
          <p:cNvSpPr/>
          <p:nvPr userDrawn="1"/>
        </p:nvSpPr>
        <p:spPr>
          <a:xfrm flipV="1">
            <a:off x="1" y="1042277"/>
            <a:ext cx="9144000" cy="45719"/>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3813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119105" y="1434648"/>
            <a:ext cx="8856454" cy="4537566"/>
          </a:xfrm>
          <a:prstGeom prst="rect">
            <a:avLst/>
          </a:prstGeom>
        </p:spPr>
      </p:pic>
      <p:sp>
        <p:nvSpPr>
          <p:cNvPr id="2" name="Title 1"/>
          <p:cNvSpPr>
            <a:spLocks noGrp="1"/>
          </p:cNvSpPr>
          <p:nvPr>
            <p:ph type="title"/>
          </p:nvPr>
        </p:nvSpPr>
        <p:spPr/>
        <p:txBody>
          <a:bodyPr/>
          <a:lstStyle>
            <a:lvl1pPr>
              <a:defRPr b="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6314359"/>
            <a:ext cx="9144000" cy="4754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bg1"/>
                </a:solidFill>
              </a:defRPr>
            </a:lvl1pPr>
          </a:lstStyle>
          <a:p>
            <a:r>
              <a:rPr lang="en-US"/>
              <a:t>Educating Georgia’s Future: Georgia’s State ESSA Plan</a:t>
            </a:r>
            <a:endParaRPr lang="en-US" dirty="0"/>
          </a:p>
        </p:txBody>
      </p:sp>
      <p:sp>
        <p:nvSpPr>
          <p:cNvPr id="10"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bg1"/>
                </a:solidFill>
              </a:defRPr>
            </a:lvl1pPr>
          </a:lstStyle>
          <a:p>
            <a:fld id="{B63E4CEF-BB1E-48C7-AE93-F39F6AA99AD7}" type="slidenum">
              <a:rPr lang="en-US" smtClean="0"/>
              <a:pPr/>
              <a:t>‹#›</a:t>
            </a:fld>
            <a:endParaRPr lang="en-US" dirty="0"/>
          </a:p>
        </p:txBody>
      </p:sp>
      <p:sp>
        <p:nvSpPr>
          <p:cNvPr id="12" name="Rectangle 11"/>
          <p:cNvSpPr/>
          <p:nvPr userDrawn="1"/>
        </p:nvSpPr>
        <p:spPr>
          <a:xfrm flipV="1">
            <a:off x="-16415" y="6236140"/>
            <a:ext cx="9160416" cy="51907"/>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rotWithShape="1">
          <a:blip r:embed="rId3" cstate="print">
            <a:extLst>
              <a:ext uri="{28A0092B-C50C-407E-A947-70E740481C1C}">
                <a14:useLocalDpi xmlns:a14="http://schemas.microsoft.com/office/drawing/2010/main" val="0"/>
              </a:ext>
            </a:extLst>
          </a:blip>
          <a:srcRect b="19613"/>
          <a:stretch/>
        </p:blipFill>
        <p:spPr>
          <a:xfrm>
            <a:off x="6920613" y="50571"/>
            <a:ext cx="2212566" cy="946227"/>
          </a:xfrm>
          <a:prstGeom prst="rect">
            <a:avLst/>
          </a:prstGeom>
        </p:spPr>
      </p:pic>
      <p:sp>
        <p:nvSpPr>
          <p:cNvPr id="17" name="Date Placeholder 3"/>
          <p:cNvSpPr txBox="1">
            <a:spLocks/>
          </p:cNvSpPr>
          <p:nvPr userDrawn="1"/>
        </p:nvSpPr>
        <p:spPr>
          <a:xfrm>
            <a:off x="7206143" y="1019660"/>
            <a:ext cx="1927035" cy="6445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dirty="0">
                <a:solidFill>
                  <a:schemeClr val="tx1">
                    <a:lumMod val="65000"/>
                    <a:lumOff val="35000"/>
                  </a:schemeClr>
                </a:solidFill>
              </a:rPr>
              <a:t>Richard</a:t>
            </a:r>
            <a:r>
              <a:rPr lang="en-US" sz="1000" b="1" baseline="0" dirty="0">
                <a:solidFill>
                  <a:schemeClr val="tx1">
                    <a:lumMod val="65000"/>
                    <a:lumOff val="35000"/>
                  </a:schemeClr>
                </a:solidFill>
              </a:rPr>
              <a:t> Woods, </a:t>
            </a:r>
          </a:p>
          <a:p>
            <a:pPr algn="r"/>
            <a:r>
              <a:rPr lang="en-US" sz="1000" b="1" baseline="0" dirty="0">
                <a:solidFill>
                  <a:schemeClr val="tx1">
                    <a:lumMod val="65000"/>
                    <a:lumOff val="35000"/>
                  </a:schemeClr>
                </a:solidFill>
              </a:rPr>
              <a:t>Georgia’s School Superintendent</a:t>
            </a:r>
          </a:p>
          <a:p>
            <a:pPr algn="r"/>
            <a:r>
              <a:rPr lang="en-US" sz="1000" b="1" i="1" u="none" baseline="0" dirty="0">
                <a:solidFill>
                  <a:schemeClr val="tx1">
                    <a:lumMod val="65000"/>
                    <a:lumOff val="35000"/>
                  </a:schemeClr>
                </a:solidFill>
              </a:rPr>
              <a:t>“Educating Georgia’s Future”</a:t>
            </a:r>
          </a:p>
          <a:p>
            <a:pPr algn="r"/>
            <a:r>
              <a:rPr lang="en-US" sz="1000" b="1" baseline="0" dirty="0">
                <a:solidFill>
                  <a:schemeClr val="tx1">
                    <a:lumMod val="65000"/>
                    <a:lumOff val="35000"/>
                  </a:schemeClr>
                </a:solidFill>
                <a:hlinkClick r:id="rId4"/>
              </a:rPr>
              <a:t>gadoe.org</a:t>
            </a:r>
            <a:endParaRPr lang="en-US" sz="1000" b="1" dirty="0">
              <a:solidFill>
                <a:schemeClr val="tx1">
                  <a:lumMod val="65000"/>
                  <a:lumOff val="35000"/>
                </a:schemeClr>
              </a:solidFill>
            </a:endParaRPr>
          </a:p>
        </p:txBody>
      </p:sp>
    </p:spTree>
    <p:extLst>
      <p:ext uri="{BB962C8B-B14F-4D97-AF65-F5344CB8AC3E}">
        <p14:creationId xmlns:p14="http://schemas.microsoft.com/office/powerpoint/2010/main" val="111204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26400"/>
              </a:solidFill>
            </a:endParaRPr>
          </a:p>
        </p:txBody>
      </p:sp>
      <p:pic>
        <p:nvPicPr>
          <p:cNvPr id="17" name="Picture 16"/>
          <p:cNvPicPr>
            <a:picLocks noChangeAspect="1"/>
          </p:cNvPicPr>
          <p:nvPr userDrawn="1"/>
        </p:nvPicPr>
        <p:blipFill>
          <a:blip r:embed="rId2"/>
          <a:stretch>
            <a:fillRect/>
          </a:stretch>
        </p:blipFill>
        <p:spPr>
          <a:xfrm>
            <a:off x="119105" y="1434648"/>
            <a:ext cx="8856454" cy="4537566"/>
          </a:xfrm>
          <a:prstGeom prst="rect">
            <a:avLst/>
          </a:prstGeom>
        </p:spPr>
      </p:pic>
      <p:sp>
        <p:nvSpPr>
          <p:cNvPr id="2" name="Title 1"/>
          <p:cNvSpPr>
            <a:spLocks noGrp="1"/>
          </p:cNvSpPr>
          <p:nvPr>
            <p:ph type="title"/>
          </p:nvPr>
        </p:nvSpPr>
        <p:spPr>
          <a:xfrm>
            <a:off x="623888" y="1709739"/>
            <a:ext cx="7886700" cy="2852737"/>
          </a:xfrm>
        </p:spPr>
        <p:txBody>
          <a:bodyPr anchor="b"/>
          <a:lstStyle>
            <a:lvl1pPr>
              <a:defRPr sz="6000" b="0" i="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Rectangle 7"/>
          <p:cNvSpPr/>
          <p:nvPr userDrawn="1"/>
        </p:nvSpPr>
        <p:spPr>
          <a:xfrm>
            <a:off x="0" y="6314359"/>
            <a:ext cx="9144000" cy="4754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bg1"/>
                </a:solidFill>
              </a:defRPr>
            </a:lvl1pPr>
          </a:lstStyle>
          <a:p>
            <a:r>
              <a:rPr lang="en-US"/>
              <a:t>Educating Georgia’s Future: Georgia’s State ESSA Plan</a:t>
            </a:r>
            <a:endParaRPr lang="en-US" dirty="0"/>
          </a:p>
        </p:txBody>
      </p:sp>
      <p:sp>
        <p:nvSpPr>
          <p:cNvPr id="10"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bg1"/>
                </a:solidFill>
              </a:defRPr>
            </a:lvl1pPr>
          </a:lstStyle>
          <a:p>
            <a:fld id="{B63E4CEF-BB1E-48C7-AE93-F39F6AA99AD7}" type="slidenum">
              <a:rPr lang="en-US" smtClean="0"/>
              <a:pPr/>
              <a:t>‹#›</a:t>
            </a:fld>
            <a:endParaRPr lang="en-US" dirty="0"/>
          </a:p>
        </p:txBody>
      </p:sp>
      <p:sp>
        <p:nvSpPr>
          <p:cNvPr id="12" name="Rectangle 11"/>
          <p:cNvSpPr/>
          <p:nvPr userDrawn="1"/>
        </p:nvSpPr>
        <p:spPr>
          <a:xfrm flipV="1">
            <a:off x="-16415" y="6236140"/>
            <a:ext cx="9160416" cy="51907"/>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0"/>
            <a:ext cx="9144000" cy="10258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a:off x="0" y="15442"/>
            <a:ext cx="1978056" cy="1052325"/>
          </a:xfrm>
          <a:prstGeom prst="rect">
            <a:avLst/>
          </a:prstGeom>
        </p:spPr>
      </p:pic>
      <p:sp>
        <p:nvSpPr>
          <p:cNvPr id="15" name="Date Placeholder 3"/>
          <p:cNvSpPr txBox="1">
            <a:spLocks/>
          </p:cNvSpPr>
          <p:nvPr userDrawn="1"/>
        </p:nvSpPr>
        <p:spPr>
          <a:xfrm>
            <a:off x="3157025" y="213626"/>
            <a:ext cx="5878691" cy="6445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400" b="1" dirty="0">
                <a:solidFill>
                  <a:schemeClr val="bg1"/>
                </a:solidFill>
              </a:rPr>
              <a:t>Richard</a:t>
            </a:r>
            <a:r>
              <a:rPr lang="en-US" sz="1400" b="1" baseline="0" dirty="0">
                <a:solidFill>
                  <a:schemeClr val="bg1"/>
                </a:solidFill>
              </a:rPr>
              <a:t> Woods, Georgia’s School Superintendent</a:t>
            </a:r>
          </a:p>
          <a:p>
            <a:pPr algn="r"/>
            <a:r>
              <a:rPr lang="en-US" sz="1200" b="1" i="1" u="none" baseline="0" dirty="0">
                <a:solidFill>
                  <a:schemeClr val="bg1"/>
                </a:solidFill>
              </a:rPr>
              <a:t>“Educating Georgia’s Future”</a:t>
            </a:r>
          </a:p>
          <a:p>
            <a:pPr algn="r"/>
            <a:r>
              <a:rPr lang="en-US" sz="1200" b="1" baseline="0" dirty="0">
                <a:solidFill>
                  <a:schemeClr val="bg1"/>
                </a:solidFill>
                <a:hlinkClick r:id="rId4"/>
              </a:rPr>
              <a:t>gadoe.org</a:t>
            </a:r>
            <a:endParaRPr lang="en-US" sz="1200" b="1" dirty="0">
              <a:solidFill>
                <a:schemeClr val="bg1"/>
              </a:solidFill>
            </a:endParaRPr>
          </a:p>
        </p:txBody>
      </p:sp>
      <p:sp>
        <p:nvSpPr>
          <p:cNvPr id="16" name="Rectangle 15"/>
          <p:cNvSpPr/>
          <p:nvPr userDrawn="1"/>
        </p:nvSpPr>
        <p:spPr>
          <a:xfrm flipV="1">
            <a:off x="1" y="1042277"/>
            <a:ext cx="9144000" cy="45719"/>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423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119105" y="1434648"/>
            <a:ext cx="8856454" cy="4537566"/>
          </a:xfrm>
          <a:prstGeom prst="rect">
            <a:avLst/>
          </a:prstGeom>
        </p:spPr>
      </p:pic>
      <p:sp>
        <p:nvSpPr>
          <p:cNvPr id="2" name="Title 1"/>
          <p:cNvSpPr>
            <a:spLocks noGrp="1"/>
          </p:cNvSpPr>
          <p:nvPr>
            <p:ph type="title"/>
          </p:nvPr>
        </p:nvSpPr>
        <p:spPr/>
        <p:txBody>
          <a:bodyPr/>
          <a:lstStyle>
            <a:lvl1pPr>
              <a:defRPr b="0" i="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userDrawn="1"/>
        </p:nvSpPr>
        <p:spPr>
          <a:xfrm>
            <a:off x="0" y="6314359"/>
            <a:ext cx="9144000" cy="4754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356351"/>
            <a:ext cx="2057400" cy="365125"/>
          </a:xfrm>
          <a:prstGeom prst="rect">
            <a:avLst/>
          </a:prstGeom>
        </p:spPr>
        <p:txBody>
          <a:bodyPr vert="horz" lIns="91440" tIns="45720" rIns="91440" bIns="45720" rtlCol="0" anchor="ctr"/>
          <a:lstStyle>
            <a:lvl1pPr algn="l">
              <a:defRPr sz="1200">
                <a:solidFill>
                  <a:schemeClr val="bg1"/>
                </a:solidFill>
              </a:defRPr>
            </a:lvl1pPr>
          </a:lstStyle>
          <a:p>
            <a:r>
              <a:rPr lang="en-US"/>
              <a:t>Educating Georgia’s Future: Georgia’s State ESSA Plan</a:t>
            </a:r>
            <a:endParaRPr lang="en-US" dirty="0"/>
          </a:p>
        </p:txBody>
      </p:sp>
      <p:sp>
        <p:nvSpPr>
          <p:cNvPr id="11"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2"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bg1"/>
                </a:solidFill>
              </a:defRPr>
            </a:lvl1pPr>
          </a:lstStyle>
          <a:p>
            <a:fld id="{B63E4CEF-BB1E-48C7-AE93-F39F6AA99AD7}" type="slidenum">
              <a:rPr lang="en-US" smtClean="0"/>
              <a:pPr/>
              <a:t>‹#›</a:t>
            </a:fld>
            <a:endParaRPr lang="en-US" dirty="0"/>
          </a:p>
        </p:txBody>
      </p:sp>
      <p:sp>
        <p:nvSpPr>
          <p:cNvPr id="13" name="Rectangle 12"/>
          <p:cNvSpPr/>
          <p:nvPr userDrawn="1"/>
        </p:nvSpPr>
        <p:spPr>
          <a:xfrm flipV="1">
            <a:off x="-16415" y="6236140"/>
            <a:ext cx="9160416" cy="51907"/>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rotWithShape="1">
          <a:blip r:embed="rId3" cstate="print">
            <a:extLst>
              <a:ext uri="{28A0092B-C50C-407E-A947-70E740481C1C}">
                <a14:useLocalDpi xmlns:a14="http://schemas.microsoft.com/office/drawing/2010/main" val="0"/>
              </a:ext>
            </a:extLst>
          </a:blip>
          <a:srcRect b="19613"/>
          <a:stretch/>
        </p:blipFill>
        <p:spPr>
          <a:xfrm>
            <a:off x="6920613" y="50571"/>
            <a:ext cx="2212566" cy="946227"/>
          </a:xfrm>
          <a:prstGeom prst="rect">
            <a:avLst/>
          </a:prstGeom>
        </p:spPr>
      </p:pic>
      <p:sp>
        <p:nvSpPr>
          <p:cNvPr id="18" name="Date Placeholder 3"/>
          <p:cNvSpPr txBox="1">
            <a:spLocks/>
          </p:cNvSpPr>
          <p:nvPr userDrawn="1"/>
        </p:nvSpPr>
        <p:spPr>
          <a:xfrm>
            <a:off x="7105475" y="1019660"/>
            <a:ext cx="2027703" cy="6445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dirty="0">
                <a:solidFill>
                  <a:schemeClr val="tx1">
                    <a:lumMod val="65000"/>
                    <a:lumOff val="35000"/>
                  </a:schemeClr>
                </a:solidFill>
              </a:rPr>
              <a:t>Richard</a:t>
            </a:r>
            <a:r>
              <a:rPr lang="en-US" sz="1000" b="1" baseline="0" dirty="0">
                <a:solidFill>
                  <a:schemeClr val="tx1">
                    <a:lumMod val="65000"/>
                    <a:lumOff val="35000"/>
                  </a:schemeClr>
                </a:solidFill>
              </a:rPr>
              <a:t> Woods, </a:t>
            </a:r>
          </a:p>
          <a:p>
            <a:pPr algn="r"/>
            <a:r>
              <a:rPr lang="en-US" sz="1000" b="1" baseline="0" dirty="0">
                <a:solidFill>
                  <a:schemeClr val="tx1">
                    <a:lumMod val="65000"/>
                    <a:lumOff val="35000"/>
                  </a:schemeClr>
                </a:solidFill>
              </a:rPr>
              <a:t>Georgia’s School Superintendent</a:t>
            </a:r>
          </a:p>
          <a:p>
            <a:pPr algn="r"/>
            <a:r>
              <a:rPr lang="en-US" sz="1000" b="1" i="1" u="none" baseline="0" dirty="0">
                <a:solidFill>
                  <a:schemeClr val="tx1">
                    <a:lumMod val="65000"/>
                    <a:lumOff val="35000"/>
                  </a:schemeClr>
                </a:solidFill>
              </a:rPr>
              <a:t>“Educating Georgia’s Future”</a:t>
            </a:r>
          </a:p>
          <a:p>
            <a:pPr algn="r"/>
            <a:r>
              <a:rPr lang="en-US" sz="1000" b="1" baseline="0" dirty="0">
                <a:solidFill>
                  <a:schemeClr val="tx1">
                    <a:lumMod val="65000"/>
                    <a:lumOff val="35000"/>
                  </a:schemeClr>
                </a:solidFill>
                <a:hlinkClick r:id="rId4"/>
              </a:rPr>
              <a:t>gadoe.org</a:t>
            </a:r>
            <a:endParaRPr lang="en-US" sz="1000" b="1" dirty="0">
              <a:solidFill>
                <a:schemeClr val="tx1">
                  <a:lumMod val="65000"/>
                  <a:lumOff val="35000"/>
                </a:schemeClr>
              </a:solidFill>
            </a:endParaRPr>
          </a:p>
        </p:txBody>
      </p:sp>
    </p:spTree>
    <p:extLst>
      <p:ext uri="{BB962C8B-B14F-4D97-AF65-F5344CB8AC3E}">
        <p14:creationId xmlns:p14="http://schemas.microsoft.com/office/powerpoint/2010/main" val="1526820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a:stretch>
            <a:fillRect/>
          </a:stretch>
        </p:blipFill>
        <p:spPr>
          <a:xfrm>
            <a:off x="119105" y="1434648"/>
            <a:ext cx="8856454" cy="4537566"/>
          </a:xfrm>
          <a:prstGeom prst="rect">
            <a:avLst/>
          </a:prstGeom>
        </p:spPr>
      </p:pic>
      <p:sp>
        <p:nvSpPr>
          <p:cNvPr id="2" name="Title 1"/>
          <p:cNvSpPr>
            <a:spLocks noGrp="1"/>
          </p:cNvSpPr>
          <p:nvPr>
            <p:ph type="title"/>
          </p:nvPr>
        </p:nvSpPr>
        <p:spPr>
          <a:xfrm>
            <a:off x="629841" y="365126"/>
            <a:ext cx="6290772" cy="1325563"/>
          </a:xfrm>
        </p:spPr>
        <p:txBody>
          <a:bodyPr/>
          <a:lstStyle>
            <a:lvl1pPr>
              <a:defRPr b="0" i="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314359"/>
            <a:ext cx="9144000" cy="4754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3"/>
          <p:cNvSpPr>
            <a:spLocks noGrp="1"/>
          </p:cNvSpPr>
          <p:nvPr>
            <p:ph type="dt" sz="half" idx="10"/>
          </p:nvPr>
        </p:nvSpPr>
        <p:spPr>
          <a:xfrm>
            <a:off x="628650" y="6356351"/>
            <a:ext cx="2057400" cy="365125"/>
          </a:xfrm>
          <a:prstGeom prst="rect">
            <a:avLst/>
          </a:prstGeom>
        </p:spPr>
        <p:txBody>
          <a:bodyPr vert="horz" lIns="91440" tIns="45720" rIns="91440" bIns="45720" rtlCol="0" anchor="ctr"/>
          <a:lstStyle>
            <a:lvl1pPr algn="l">
              <a:defRPr sz="1200">
                <a:solidFill>
                  <a:schemeClr val="bg1"/>
                </a:solidFill>
              </a:defRPr>
            </a:lvl1pPr>
          </a:lstStyle>
          <a:p>
            <a:r>
              <a:rPr lang="en-US"/>
              <a:t>Educating Georgia’s Future: Georgia’s State ESSA Plan</a:t>
            </a:r>
            <a:endParaRPr lang="en-US" dirty="0"/>
          </a:p>
        </p:txBody>
      </p:sp>
      <p:sp>
        <p:nvSpPr>
          <p:cNvPr id="13" name="Footer Placeholder 4"/>
          <p:cNvSpPr>
            <a:spLocks noGrp="1"/>
          </p:cNvSpPr>
          <p:nvPr>
            <p:ph type="ftr" sz="quarter" idx="11"/>
          </p:nvPr>
        </p:nvSpPr>
        <p:spPr>
          <a:xfrm>
            <a:off x="3028950" y="6356351"/>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4" name="Slide Number Placeholder 5"/>
          <p:cNvSpPr>
            <a:spLocks noGrp="1"/>
          </p:cNvSpPr>
          <p:nvPr>
            <p:ph type="sldNum" sz="quarter" idx="12"/>
          </p:nvPr>
        </p:nvSpPr>
        <p:spPr>
          <a:xfrm>
            <a:off x="6457950" y="6356351"/>
            <a:ext cx="2057400" cy="365125"/>
          </a:xfrm>
          <a:prstGeom prst="rect">
            <a:avLst/>
          </a:prstGeom>
        </p:spPr>
        <p:txBody>
          <a:bodyPr vert="horz" lIns="91440" tIns="45720" rIns="91440" bIns="45720" rtlCol="0" anchor="ctr"/>
          <a:lstStyle>
            <a:lvl1pPr algn="r">
              <a:defRPr sz="1200">
                <a:solidFill>
                  <a:schemeClr val="bg1"/>
                </a:solidFill>
              </a:defRPr>
            </a:lvl1pPr>
          </a:lstStyle>
          <a:p>
            <a:fld id="{B63E4CEF-BB1E-48C7-AE93-F39F6AA99AD7}" type="slidenum">
              <a:rPr lang="en-US" smtClean="0"/>
              <a:pPr/>
              <a:t>‹#›</a:t>
            </a:fld>
            <a:endParaRPr lang="en-US" dirty="0"/>
          </a:p>
        </p:txBody>
      </p:sp>
      <p:sp>
        <p:nvSpPr>
          <p:cNvPr id="15" name="Rectangle 14"/>
          <p:cNvSpPr/>
          <p:nvPr userDrawn="1"/>
        </p:nvSpPr>
        <p:spPr>
          <a:xfrm flipV="1">
            <a:off x="-16415" y="6236140"/>
            <a:ext cx="9160416" cy="51907"/>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userDrawn="1"/>
        </p:nvPicPr>
        <p:blipFill rotWithShape="1">
          <a:blip r:embed="rId3" cstate="print">
            <a:extLst>
              <a:ext uri="{28A0092B-C50C-407E-A947-70E740481C1C}">
                <a14:useLocalDpi xmlns:a14="http://schemas.microsoft.com/office/drawing/2010/main" val="0"/>
              </a:ext>
            </a:extLst>
          </a:blip>
          <a:srcRect b="19613"/>
          <a:stretch/>
        </p:blipFill>
        <p:spPr>
          <a:xfrm>
            <a:off x="6920613" y="50571"/>
            <a:ext cx="2212566" cy="946227"/>
          </a:xfrm>
          <a:prstGeom prst="rect">
            <a:avLst/>
          </a:prstGeom>
        </p:spPr>
      </p:pic>
      <p:sp>
        <p:nvSpPr>
          <p:cNvPr id="20" name="Date Placeholder 3"/>
          <p:cNvSpPr txBox="1">
            <a:spLocks/>
          </p:cNvSpPr>
          <p:nvPr userDrawn="1"/>
        </p:nvSpPr>
        <p:spPr>
          <a:xfrm>
            <a:off x="7080308" y="1019660"/>
            <a:ext cx="2052870" cy="6445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dirty="0">
                <a:solidFill>
                  <a:schemeClr val="tx1">
                    <a:lumMod val="65000"/>
                    <a:lumOff val="35000"/>
                  </a:schemeClr>
                </a:solidFill>
              </a:rPr>
              <a:t>Richard</a:t>
            </a:r>
            <a:r>
              <a:rPr lang="en-US" sz="1000" b="1" baseline="0" dirty="0">
                <a:solidFill>
                  <a:schemeClr val="tx1">
                    <a:lumMod val="65000"/>
                    <a:lumOff val="35000"/>
                  </a:schemeClr>
                </a:solidFill>
              </a:rPr>
              <a:t> Woods, </a:t>
            </a:r>
          </a:p>
          <a:p>
            <a:pPr algn="r"/>
            <a:r>
              <a:rPr lang="en-US" sz="1000" b="1" baseline="0" dirty="0">
                <a:solidFill>
                  <a:schemeClr val="tx1">
                    <a:lumMod val="65000"/>
                    <a:lumOff val="35000"/>
                  </a:schemeClr>
                </a:solidFill>
              </a:rPr>
              <a:t>Georgia’s School Superintendent</a:t>
            </a:r>
          </a:p>
          <a:p>
            <a:pPr algn="r"/>
            <a:r>
              <a:rPr lang="en-US" sz="1000" b="1" i="1" u="none" baseline="0" dirty="0">
                <a:solidFill>
                  <a:schemeClr val="tx1">
                    <a:lumMod val="65000"/>
                    <a:lumOff val="35000"/>
                  </a:schemeClr>
                </a:solidFill>
              </a:rPr>
              <a:t>“Educating Georgia’s Future”</a:t>
            </a:r>
          </a:p>
          <a:p>
            <a:pPr algn="r"/>
            <a:r>
              <a:rPr lang="en-US" sz="1000" b="1" baseline="0" dirty="0">
                <a:solidFill>
                  <a:schemeClr val="tx1">
                    <a:lumMod val="65000"/>
                    <a:lumOff val="35000"/>
                  </a:schemeClr>
                </a:solidFill>
                <a:hlinkClick r:id="rId4"/>
              </a:rPr>
              <a:t>gadoe.org</a:t>
            </a:r>
            <a:endParaRPr lang="en-US" sz="1000" b="1" dirty="0">
              <a:solidFill>
                <a:schemeClr val="tx1">
                  <a:lumMod val="65000"/>
                  <a:lumOff val="35000"/>
                </a:schemeClr>
              </a:solidFill>
            </a:endParaRPr>
          </a:p>
        </p:txBody>
      </p:sp>
    </p:spTree>
    <p:extLst>
      <p:ext uri="{BB962C8B-B14F-4D97-AF65-F5344CB8AC3E}">
        <p14:creationId xmlns:p14="http://schemas.microsoft.com/office/powerpoint/2010/main" val="35214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119105" y="1434648"/>
            <a:ext cx="8856454" cy="4537566"/>
          </a:xfrm>
          <a:prstGeom prst="rect">
            <a:avLst/>
          </a:prstGeom>
        </p:spPr>
      </p:pic>
      <p:sp>
        <p:nvSpPr>
          <p:cNvPr id="2" name="Title 1"/>
          <p:cNvSpPr>
            <a:spLocks noGrp="1"/>
          </p:cNvSpPr>
          <p:nvPr>
            <p:ph type="title"/>
          </p:nvPr>
        </p:nvSpPr>
        <p:spPr/>
        <p:txBody>
          <a:bodyPr/>
          <a:lstStyle>
            <a:lvl1pPr>
              <a:defRPr b="0" i="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7" name="Rectangle 6"/>
          <p:cNvSpPr/>
          <p:nvPr userDrawn="1"/>
        </p:nvSpPr>
        <p:spPr>
          <a:xfrm>
            <a:off x="0" y="6314359"/>
            <a:ext cx="9144000" cy="4754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bg1"/>
                </a:solidFill>
              </a:defRPr>
            </a:lvl1pPr>
          </a:lstStyle>
          <a:p>
            <a:r>
              <a:rPr lang="en-US"/>
              <a:t>Educating Georgia’s Future: Georgia’s State ESSA Plan</a:t>
            </a:r>
            <a:endParaRPr lang="en-US" dirty="0"/>
          </a:p>
        </p:txBody>
      </p:sp>
      <p:sp>
        <p:nvSpPr>
          <p:cNvPr id="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bg1"/>
                </a:solidFill>
              </a:defRPr>
            </a:lvl1pPr>
          </a:lstStyle>
          <a:p>
            <a:fld id="{B63E4CEF-BB1E-48C7-AE93-F39F6AA99AD7}" type="slidenum">
              <a:rPr lang="en-US" smtClean="0"/>
              <a:pPr/>
              <a:t>‹#›</a:t>
            </a:fld>
            <a:endParaRPr lang="en-US" dirty="0"/>
          </a:p>
        </p:txBody>
      </p:sp>
      <p:sp>
        <p:nvSpPr>
          <p:cNvPr id="11" name="Rectangle 10"/>
          <p:cNvSpPr/>
          <p:nvPr userDrawn="1"/>
        </p:nvSpPr>
        <p:spPr>
          <a:xfrm flipV="1">
            <a:off x="-16415" y="6236140"/>
            <a:ext cx="9160416" cy="51907"/>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rotWithShape="1">
          <a:blip r:embed="rId3" cstate="print">
            <a:extLst>
              <a:ext uri="{28A0092B-C50C-407E-A947-70E740481C1C}">
                <a14:useLocalDpi xmlns:a14="http://schemas.microsoft.com/office/drawing/2010/main" val="0"/>
              </a:ext>
            </a:extLst>
          </a:blip>
          <a:srcRect b="19613"/>
          <a:stretch/>
        </p:blipFill>
        <p:spPr>
          <a:xfrm>
            <a:off x="6920613" y="50571"/>
            <a:ext cx="2212566" cy="946227"/>
          </a:xfrm>
          <a:prstGeom prst="rect">
            <a:avLst/>
          </a:prstGeom>
        </p:spPr>
      </p:pic>
      <p:sp>
        <p:nvSpPr>
          <p:cNvPr id="16" name="Date Placeholder 3"/>
          <p:cNvSpPr txBox="1">
            <a:spLocks/>
          </p:cNvSpPr>
          <p:nvPr userDrawn="1"/>
        </p:nvSpPr>
        <p:spPr>
          <a:xfrm>
            <a:off x="7063530" y="1019660"/>
            <a:ext cx="2069648" cy="6445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dirty="0">
                <a:solidFill>
                  <a:schemeClr val="tx1">
                    <a:lumMod val="65000"/>
                    <a:lumOff val="35000"/>
                  </a:schemeClr>
                </a:solidFill>
              </a:rPr>
              <a:t>Richard</a:t>
            </a:r>
            <a:r>
              <a:rPr lang="en-US" sz="1000" b="1" baseline="0" dirty="0">
                <a:solidFill>
                  <a:schemeClr val="tx1">
                    <a:lumMod val="65000"/>
                    <a:lumOff val="35000"/>
                  </a:schemeClr>
                </a:solidFill>
              </a:rPr>
              <a:t> Woods, </a:t>
            </a:r>
          </a:p>
          <a:p>
            <a:pPr algn="r"/>
            <a:r>
              <a:rPr lang="en-US" sz="1000" b="1" baseline="0" dirty="0">
                <a:solidFill>
                  <a:schemeClr val="tx1">
                    <a:lumMod val="65000"/>
                    <a:lumOff val="35000"/>
                  </a:schemeClr>
                </a:solidFill>
              </a:rPr>
              <a:t>Georgia’s School Superintendent</a:t>
            </a:r>
          </a:p>
          <a:p>
            <a:pPr algn="r"/>
            <a:r>
              <a:rPr lang="en-US" sz="1000" b="1" i="1" u="none" baseline="0" dirty="0">
                <a:solidFill>
                  <a:schemeClr val="tx1">
                    <a:lumMod val="65000"/>
                    <a:lumOff val="35000"/>
                  </a:schemeClr>
                </a:solidFill>
              </a:rPr>
              <a:t>“Educating Georgia’s Future”</a:t>
            </a:r>
          </a:p>
          <a:p>
            <a:pPr algn="r"/>
            <a:r>
              <a:rPr lang="en-US" sz="1000" b="1" baseline="0" dirty="0">
                <a:solidFill>
                  <a:schemeClr val="tx1">
                    <a:lumMod val="65000"/>
                    <a:lumOff val="35000"/>
                  </a:schemeClr>
                </a:solidFill>
                <a:hlinkClick r:id="rId4"/>
              </a:rPr>
              <a:t>gadoe.org</a:t>
            </a:r>
            <a:endParaRPr lang="en-US" sz="1000" b="1" dirty="0">
              <a:solidFill>
                <a:schemeClr val="tx1">
                  <a:lumMod val="65000"/>
                  <a:lumOff val="35000"/>
                </a:schemeClr>
              </a:solidFill>
            </a:endParaRPr>
          </a:p>
        </p:txBody>
      </p:sp>
    </p:spTree>
    <p:extLst>
      <p:ext uri="{BB962C8B-B14F-4D97-AF65-F5344CB8AC3E}">
        <p14:creationId xmlns:p14="http://schemas.microsoft.com/office/powerpoint/2010/main" val="3588918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26400"/>
              </a:solidFill>
            </a:endParaRPr>
          </a:p>
        </p:txBody>
      </p:sp>
      <p:sp>
        <p:nvSpPr>
          <p:cNvPr id="6" name="Rectangle 5"/>
          <p:cNvSpPr/>
          <p:nvPr userDrawn="1"/>
        </p:nvSpPr>
        <p:spPr>
          <a:xfrm>
            <a:off x="0" y="6314359"/>
            <a:ext cx="9144000" cy="4754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bg1"/>
                </a:solidFill>
              </a:defRPr>
            </a:lvl1pPr>
          </a:lstStyle>
          <a:p>
            <a:r>
              <a:rPr lang="en-US"/>
              <a:t>Educating Georgia’s Future: Georgia’s State ESSA Plan</a:t>
            </a:r>
            <a:endParaRPr lang="en-US" dirty="0"/>
          </a:p>
        </p:txBody>
      </p:sp>
      <p:sp>
        <p:nvSpPr>
          <p:cNvPr id="8"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9"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bg1"/>
                </a:solidFill>
              </a:defRPr>
            </a:lvl1pPr>
          </a:lstStyle>
          <a:p>
            <a:fld id="{B63E4CEF-BB1E-48C7-AE93-F39F6AA99AD7}" type="slidenum">
              <a:rPr lang="en-US" smtClean="0"/>
              <a:pPr/>
              <a:t>‹#›</a:t>
            </a:fld>
            <a:endParaRPr lang="en-US" dirty="0"/>
          </a:p>
        </p:txBody>
      </p:sp>
      <p:sp>
        <p:nvSpPr>
          <p:cNvPr id="10" name="Rectangle 9"/>
          <p:cNvSpPr/>
          <p:nvPr userDrawn="1"/>
        </p:nvSpPr>
        <p:spPr>
          <a:xfrm flipV="1">
            <a:off x="-16415" y="6236140"/>
            <a:ext cx="9160416" cy="51907"/>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0"/>
            <a:ext cx="9144000" cy="10258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0" y="15442"/>
            <a:ext cx="1978056" cy="1052325"/>
          </a:xfrm>
          <a:prstGeom prst="rect">
            <a:avLst/>
          </a:prstGeom>
        </p:spPr>
      </p:pic>
      <p:sp>
        <p:nvSpPr>
          <p:cNvPr id="13" name="Date Placeholder 3"/>
          <p:cNvSpPr txBox="1">
            <a:spLocks/>
          </p:cNvSpPr>
          <p:nvPr userDrawn="1"/>
        </p:nvSpPr>
        <p:spPr>
          <a:xfrm>
            <a:off x="3157025" y="213626"/>
            <a:ext cx="5878691" cy="6445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400" b="1" dirty="0">
                <a:solidFill>
                  <a:schemeClr val="bg1"/>
                </a:solidFill>
              </a:rPr>
              <a:t>Richard</a:t>
            </a:r>
            <a:r>
              <a:rPr lang="en-US" sz="1400" b="1" baseline="0" dirty="0">
                <a:solidFill>
                  <a:schemeClr val="bg1"/>
                </a:solidFill>
              </a:rPr>
              <a:t> Woods, Georgia’s School Superintendent</a:t>
            </a:r>
          </a:p>
          <a:p>
            <a:pPr algn="r"/>
            <a:r>
              <a:rPr lang="en-US" sz="1200" b="1" i="1" u="none" baseline="0" dirty="0">
                <a:solidFill>
                  <a:schemeClr val="bg1"/>
                </a:solidFill>
              </a:rPr>
              <a:t>“Educating Georgia’s Future”</a:t>
            </a:r>
          </a:p>
          <a:p>
            <a:pPr algn="r"/>
            <a:r>
              <a:rPr lang="en-US" sz="1200" b="1" baseline="0" dirty="0">
                <a:solidFill>
                  <a:schemeClr val="bg1"/>
                </a:solidFill>
                <a:hlinkClick r:id="rId3"/>
              </a:rPr>
              <a:t>gadoe.org</a:t>
            </a:r>
            <a:endParaRPr lang="en-US" sz="1200" b="1" dirty="0">
              <a:solidFill>
                <a:schemeClr val="bg1"/>
              </a:solidFill>
            </a:endParaRPr>
          </a:p>
        </p:txBody>
      </p:sp>
      <p:sp>
        <p:nvSpPr>
          <p:cNvPr id="14" name="Rectangle 13"/>
          <p:cNvSpPr/>
          <p:nvPr userDrawn="1"/>
        </p:nvSpPr>
        <p:spPr>
          <a:xfrm flipV="1">
            <a:off x="1" y="1042277"/>
            <a:ext cx="9144000" cy="45719"/>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4"/>
          <a:stretch>
            <a:fillRect/>
          </a:stretch>
        </p:blipFill>
        <p:spPr>
          <a:xfrm>
            <a:off x="119105" y="1434648"/>
            <a:ext cx="8856454" cy="4537566"/>
          </a:xfrm>
          <a:prstGeom prst="rect">
            <a:avLst/>
          </a:prstGeom>
        </p:spPr>
      </p:pic>
    </p:spTree>
    <p:extLst>
      <p:ext uri="{BB962C8B-B14F-4D97-AF65-F5344CB8AC3E}">
        <p14:creationId xmlns:p14="http://schemas.microsoft.com/office/powerpoint/2010/main" val="79106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119105" y="1434648"/>
            <a:ext cx="8856454" cy="4537566"/>
          </a:xfrm>
          <a:prstGeom prst="rect">
            <a:avLst/>
          </a:prstGeom>
        </p:spPr>
      </p:pic>
      <p:sp>
        <p:nvSpPr>
          <p:cNvPr id="2" name="Title 1"/>
          <p:cNvSpPr>
            <a:spLocks noGrp="1"/>
          </p:cNvSpPr>
          <p:nvPr>
            <p:ph type="title"/>
          </p:nvPr>
        </p:nvSpPr>
        <p:spPr>
          <a:xfrm>
            <a:off x="629841" y="457200"/>
            <a:ext cx="2949178" cy="1600200"/>
          </a:xfrm>
        </p:spPr>
        <p:txBody>
          <a:bodyPr anchor="b"/>
          <a:lstStyle>
            <a:lvl1pPr>
              <a:defRPr sz="3200" b="0" i="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Content Placeholder 2"/>
          <p:cNvSpPr>
            <a:spLocks noGrp="1"/>
          </p:cNvSpPr>
          <p:nvPr>
            <p:ph idx="1"/>
          </p:nvPr>
        </p:nvSpPr>
        <p:spPr>
          <a:xfrm>
            <a:off x="3887391" y="1664163"/>
            <a:ext cx="4629150" cy="41968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Rectangle 8"/>
          <p:cNvSpPr/>
          <p:nvPr userDrawn="1"/>
        </p:nvSpPr>
        <p:spPr>
          <a:xfrm>
            <a:off x="0" y="6314359"/>
            <a:ext cx="9144000" cy="4754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356351"/>
            <a:ext cx="2057400" cy="365125"/>
          </a:xfrm>
          <a:prstGeom prst="rect">
            <a:avLst/>
          </a:prstGeom>
        </p:spPr>
        <p:txBody>
          <a:bodyPr vert="horz" lIns="91440" tIns="45720" rIns="91440" bIns="45720" rtlCol="0" anchor="ctr"/>
          <a:lstStyle>
            <a:lvl1pPr algn="l">
              <a:defRPr sz="1200">
                <a:solidFill>
                  <a:schemeClr val="bg1"/>
                </a:solidFill>
              </a:defRPr>
            </a:lvl1pPr>
          </a:lstStyle>
          <a:p>
            <a:r>
              <a:rPr lang="en-US"/>
              <a:t>Educating Georgia’s Future: Georgia’s State ESSA Plan</a:t>
            </a:r>
            <a:endParaRPr lang="en-US" dirty="0"/>
          </a:p>
        </p:txBody>
      </p:sp>
      <p:sp>
        <p:nvSpPr>
          <p:cNvPr id="11"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2"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bg1"/>
                </a:solidFill>
              </a:defRPr>
            </a:lvl1pPr>
          </a:lstStyle>
          <a:p>
            <a:fld id="{B63E4CEF-BB1E-48C7-AE93-F39F6AA99AD7}" type="slidenum">
              <a:rPr lang="en-US" smtClean="0"/>
              <a:pPr/>
              <a:t>‹#›</a:t>
            </a:fld>
            <a:endParaRPr lang="en-US" dirty="0"/>
          </a:p>
        </p:txBody>
      </p:sp>
      <p:sp>
        <p:nvSpPr>
          <p:cNvPr id="13" name="Rectangle 12"/>
          <p:cNvSpPr/>
          <p:nvPr userDrawn="1"/>
        </p:nvSpPr>
        <p:spPr>
          <a:xfrm flipV="1">
            <a:off x="-16415" y="6236140"/>
            <a:ext cx="9160416" cy="51907"/>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rotWithShape="1">
          <a:blip r:embed="rId3" cstate="print">
            <a:extLst>
              <a:ext uri="{28A0092B-C50C-407E-A947-70E740481C1C}">
                <a14:useLocalDpi xmlns:a14="http://schemas.microsoft.com/office/drawing/2010/main" val="0"/>
              </a:ext>
            </a:extLst>
          </a:blip>
          <a:srcRect b="19613"/>
          <a:stretch/>
        </p:blipFill>
        <p:spPr>
          <a:xfrm>
            <a:off x="6920613" y="50571"/>
            <a:ext cx="2212566" cy="946227"/>
          </a:xfrm>
          <a:prstGeom prst="rect">
            <a:avLst/>
          </a:prstGeom>
        </p:spPr>
      </p:pic>
      <p:sp>
        <p:nvSpPr>
          <p:cNvPr id="18" name="Date Placeholder 3"/>
          <p:cNvSpPr txBox="1">
            <a:spLocks/>
          </p:cNvSpPr>
          <p:nvPr userDrawn="1"/>
        </p:nvSpPr>
        <p:spPr>
          <a:xfrm>
            <a:off x="7063530" y="1019660"/>
            <a:ext cx="2069648" cy="6445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dirty="0">
                <a:solidFill>
                  <a:schemeClr val="tx1">
                    <a:lumMod val="65000"/>
                    <a:lumOff val="35000"/>
                  </a:schemeClr>
                </a:solidFill>
              </a:rPr>
              <a:t>Richard</a:t>
            </a:r>
            <a:r>
              <a:rPr lang="en-US" sz="1000" b="1" baseline="0" dirty="0">
                <a:solidFill>
                  <a:schemeClr val="tx1">
                    <a:lumMod val="65000"/>
                    <a:lumOff val="35000"/>
                  </a:schemeClr>
                </a:solidFill>
              </a:rPr>
              <a:t> Woods, </a:t>
            </a:r>
          </a:p>
          <a:p>
            <a:pPr algn="r"/>
            <a:r>
              <a:rPr lang="en-US" sz="1000" b="1" baseline="0" dirty="0">
                <a:solidFill>
                  <a:schemeClr val="tx1">
                    <a:lumMod val="65000"/>
                    <a:lumOff val="35000"/>
                  </a:schemeClr>
                </a:solidFill>
              </a:rPr>
              <a:t>Georgia’s School Superintendent</a:t>
            </a:r>
          </a:p>
          <a:p>
            <a:pPr algn="r"/>
            <a:r>
              <a:rPr lang="en-US" sz="1000" b="1" i="1" u="none" baseline="0" dirty="0">
                <a:solidFill>
                  <a:schemeClr val="tx1">
                    <a:lumMod val="65000"/>
                    <a:lumOff val="35000"/>
                  </a:schemeClr>
                </a:solidFill>
              </a:rPr>
              <a:t>“Educating Georgia’s Future”</a:t>
            </a:r>
          </a:p>
          <a:p>
            <a:pPr algn="r"/>
            <a:r>
              <a:rPr lang="en-US" sz="1000" b="1" baseline="0" dirty="0">
                <a:solidFill>
                  <a:schemeClr val="tx1">
                    <a:lumMod val="65000"/>
                    <a:lumOff val="35000"/>
                  </a:schemeClr>
                </a:solidFill>
                <a:hlinkClick r:id="rId4"/>
              </a:rPr>
              <a:t>gadoe.org</a:t>
            </a:r>
            <a:endParaRPr lang="en-US" sz="1000" b="1" dirty="0">
              <a:solidFill>
                <a:schemeClr val="tx1">
                  <a:lumMod val="65000"/>
                  <a:lumOff val="35000"/>
                </a:schemeClr>
              </a:solidFill>
            </a:endParaRPr>
          </a:p>
        </p:txBody>
      </p:sp>
    </p:spTree>
    <p:extLst>
      <p:ext uri="{BB962C8B-B14F-4D97-AF65-F5344CB8AC3E}">
        <p14:creationId xmlns:p14="http://schemas.microsoft.com/office/powerpoint/2010/main" val="277671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119105" y="1434648"/>
            <a:ext cx="8856454" cy="4537566"/>
          </a:xfrm>
          <a:prstGeom prst="rect">
            <a:avLst/>
          </a:prstGeom>
        </p:spPr>
      </p:pic>
      <p:sp>
        <p:nvSpPr>
          <p:cNvPr id="2" name="Title 1"/>
          <p:cNvSpPr>
            <a:spLocks noGrp="1"/>
          </p:cNvSpPr>
          <p:nvPr>
            <p:ph type="title"/>
          </p:nvPr>
        </p:nvSpPr>
        <p:spPr>
          <a:xfrm>
            <a:off x="629841" y="457200"/>
            <a:ext cx="2949178" cy="1600200"/>
          </a:xfrm>
        </p:spPr>
        <p:txBody>
          <a:bodyPr anchor="b"/>
          <a:lstStyle>
            <a:lvl1pPr>
              <a:defRPr sz="3200" b="0" i="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3887391" y="1801091"/>
            <a:ext cx="4629150" cy="405996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Rectangle 8"/>
          <p:cNvSpPr/>
          <p:nvPr userDrawn="1"/>
        </p:nvSpPr>
        <p:spPr>
          <a:xfrm>
            <a:off x="0" y="6314359"/>
            <a:ext cx="9144000" cy="4754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356351"/>
            <a:ext cx="2057400" cy="365125"/>
          </a:xfrm>
          <a:prstGeom prst="rect">
            <a:avLst/>
          </a:prstGeom>
        </p:spPr>
        <p:txBody>
          <a:bodyPr vert="horz" lIns="91440" tIns="45720" rIns="91440" bIns="45720" rtlCol="0" anchor="ctr"/>
          <a:lstStyle>
            <a:lvl1pPr algn="l">
              <a:defRPr sz="1200">
                <a:solidFill>
                  <a:schemeClr val="bg1"/>
                </a:solidFill>
              </a:defRPr>
            </a:lvl1pPr>
          </a:lstStyle>
          <a:p>
            <a:r>
              <a:rPr lang="en-US"/>
              <a:t>Educating Georgia’s Future: Georgia’s State ESSA Plan</a:t>
            </a:r>
            <a:endParaRPr lang="en-US" dirty="0"/>
          </a:p>
        </p:txBody>
      </p:sp>
      <p:sp>
        <p:nvSpPr>
          <p:cNvPr id="11"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2"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bg1"/>
                </a:solidFill>
              </a:defRPr>
            </a:lvl1pPr>
          </a:lstStyle>
          <a:p>
            <a:fld id="{B63E4CEF-BB1E-48C7-AE93-F39F6AA99AD7}" type="slidenum">
              <a:rPr lang="en-US" smtClean="0"/>
              <a:pPr/>
              <a:t>‹#›</a:t>
            </a:fld>
            <a:endParaRPr lang="en-US" dirty="0"/>
          </a:p>
        </p:txBody>
      </p:sp>
      <p:sp>
        <p:nvSpPr>
          <p:cNvPr id="13" name="Rectangle 12"/>
          <p:cNvSpPr/>
          <p:nvPr userDrawn="1"/>
        </p:nvSpPr>
        <p:spPr>
          <a:xfrm flipV="1">
            <a:off x="-16415" y="6236140"/>
            <a:ext cx="9160416" cy="51907"/>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rotWithShape="1">
          <a:blip r:embed="rId3" cstate="print">
            <a:extLst>
              <a:ext uri="{28A0092B-C50C-407E-A947-70E740481C1C}">
                <a14:useLocalDpi xmlns:a14="http://schemas.microsoft.com/office/drawing/2010/main" val="0"/>
              </a:ext>
            </a:extLst>
          </a:blip>
          <a:srcRect b="19613"/>
          <a:stretch/>
        </p:blipFill>
        <p:spPr>
          <a:xfrm>
            <a:off x="6920613" y="50571"/>
            <a:ext cx="2212566" cy="946227"/>
          </a:xfrm>
          <a:prstGeom prst="rect">
            <a:avLst/>
          </a:prstGeom>
        </p:spPr>
      </p:pic>
      <p:sp>
        <p:nvSpPr>
          <p:cNvPr id="18" name="Date Placeholder 3"/>
          <p:cNvSpPr txBox="1">
            <a:spLocks/>
          </p:cNvSpPr>
          <p:nvPr userDrawn="1"/>
        </p:nvSpPr>
        <p:spPr>
          <a:xfrm>
            <a:off x="7080308" y="1019660"/>
            <a:ext cx="2052870" cy="6445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dirty="0">
                <a:solidFill>
                  <a:schemeClr val="tx1">
                    <a:lumMod val="65000"/>
                    <a:lumOff val="35000"/>
                  </a:schemeClr>
                </a:solidFill>
              </a:rPr>
              <a:t>Richard</a:t>
            </a:r>
            <a:r>
              <a:rPr lang="en-US" sz="1000" b="1" baseline="0" dirty="0">
                <a:solidFill>
                  <a:schemeClr val="tx1">
                    <a:lumMod val="65000"/>
                    <a:lumOff val="35000"/>
                  </a:schemeClr>
                </a:solidFill>
              </a:rPr>
              <a:t> Woods, </a:t>
            </a:r>
          </a:p>
          <a:p>
            <a:pPr algn="r"/>
            <a:r>
              <a:rPr lang="en-US" sz="1000" b="1" baseline="0" dirty="0">
                <a:solidFill>
                  <a:schemeClr val="tx1">
                    <a:lumMod val="65000"/>
                    <a:lumOff val="35000"/>
                  </a:schemeClr>
                </a:solidFill>
              </a:rPr>
              <a:t>Georgia’s School Superintendent</a:t>
            </a:r>
          </a:p>
          <a:p>
            <a:pPr algn="r"/>
            <a:r>
              <a:rPr lang="en-US" sz="1000" b="1" i="1" u="none" baseline="0" dirty="0">
                <a:solidFill>
                  <a:schemeClr val="tx1">
                    <a:lumMod val="65000"/>
                    <a:lumOff val="35000"/>
                  </a:schemeClr>
                </a:solidFill>
              </a:rPr>
              <a:t>“Educating Georgia’s Future”</a:t>
            </a:r>
          </a:p>
          <a:p>
            <a:pPr algn="r"/>
            <a:r>
              <a:rPr lang="en-US" sz="1000" b="1" baseline="0" dirty="0">
                <a:solidFill>
                  <a:schemeClr val="tx1">
                    <a:lumMod val="65000"/>
                    <a:lumOff val="35000"/>
                  </a:schemeClr>
                </a:solidFill>
                <a:hlinkClick r:id="rId4"/>
              </a:rPr>
              <a:t>gadoe.org</a:t>
            </a:r>
            <a:endParaRPr lang="en-US" sz="1000" b="1" dirty="0">
              <a:solidFill>
                <a:schemeClr val="tx1">
                  <a:lumMod val="65000"/>
                  <a:lumOff val="35000"/>
                </a:schemeClr>
              </a:solidFill>
            </a:endParaRPr>
          </a:p>
        </p:txBody>
      </p:sp>
    </p:spTree>
    <p:extLst>
      <p:ext uri="{BB962C8B-B14F-4D97-AF65-F5344CB8AC3E}">
        <p14:creationId xmlns:p14="http://schemas.microsoft.com/office/powerpoint/2010/main" val="42673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stretch>
            <a:fillRect/>
          </a:stretch>
        </p:blipFill>
        <p:spPr>
          <a:xfrm>
            <a:off x="119105" y="1434648"/>
            <a:ext cx="8856454" cy="4537566"/>
          </a:xfrm>
          <a:prstGeom prst="rect">
            <a:avLst/>
          </a:prstGeom>
        </p:spPr>
      </p:pic>
      <p:sp>
        <p:nvSpPr>
          <p:cNvPr id="2" name="Title 1"/>
          <p:cNvSpPr>
            <a:spLocks noGrp="1"/>
          </p:cNvSpPr>
          <p:nvPr>
            <p:ph type="title"/>
          </p:nvPr>
        </p:nvSpPr>
        <p:spPr/>
        <p:txBody>
          <a:bodyPr/>
          <a:lstStyle>
            <a:lvl1pPr>
              <a:defRPr b="0" i="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6314359"/>
            <a:ext cx="9144000" cy="4754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bg1"/>
                </a:solidFill>
              </a:defRPr>
            </a:lvl1pPr>
          </a:lstStyle>
          <a:p>
            <a:r>
              <a:rPr lang="en-US"/>
              <a:t>Educating Georgia’s Future: Georgia’s State ESSA Plan</a:t>
            </a:r>
            <a:endParaRPr lang="en-US" dirty="0"/>
          </a:p>
        </p:txBody>
      </p:sp>
      <p:sp>
        <p:nvSpPr>
          <p:cNvPr id="10"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bg1"/>
                </a:solidFill>
              </a:defRPr>
            </a:lvl1pPr>
          </a:lstStyle>
          <a:p>
            <a:fld id="{B63E4CEF-BB1E-48C7-AE93-F39F6AA99AD7}" type="slidenum">
              <a:rPr lang="en-US" smtClean="0"/>
              <a:pPr/>
              <a:t>‹#›</a:t>
            </a:fld>
            <a:endParaRPr lang="en-US" dirty="0"/>
          </a:p>
        </p:txBody>
      </p:sp>
      <p:sp>
        <p:nvSpPr>
          <p:cNvPr id="12" name="Rectangle 11"/>
          <p:cNvSpPr/>
          <p:nvPr userDrawn="1"/>
        </p:nvSpPr>
        <p:spPr>
          <a:xfrm flipV="1">
            <a:off x="-16415" y="6236140"/>
            <a:ext cx="9160416" cy="51907"/>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rotWithShape="1">
          <a:blip r:embed="rId3" cstate="print">
            <a:extLst>
              <a:ext uri="{28A0092B-C50C-407E-A947-70E740481C1C}">
                <a14:useLocalDpi xmlns:a14="http://schemas.microsoft.com/office/drawing/2010/main" val="0"/>
              </a:ext>
            </a:extLst>
          </a:blip>
          <a:srcRect b="19613"/>
          <a:stretch/>
        </p:blipFill>
        <p:spPr>
          <a:xfrm>
            <a:off x="6920613" y="50571"/>
            <a:ext cx="2212566" cy="946227"/>
          </a:xfrm>
          <a:prstGeom prst="rect">
            <a:avLst/>
          </a:prstGeom>
        </p:spPr>
      </p:pic>
      <p:sp>
        <p:nvSpPr>
          <p:cNvPr id="15" name="Date Placeholder 3"/>
          <p:cNvSpPr txBox="1">
            <a:spLocks/>
          </p:cNvSpPr>
          <p:nvPr userDrawn="1"/>
        </p:nvSpPr>
        <p:spPr>
          <a:xfrm>
            <a:off x="7055141" y="1019660"/>
            <a:ext cx="2078037" cy="6445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dirty="0">
                <a:solidFill>
                  <a:schemeClr val="tx1">
                    <a:lumMod val="65000"/>
                    <a:lumOff val="35000"/>
                  </a:schemeClr>
                </a:solidFill>
              </a:rPr>
              <a:t>Richard</a:t>
            </a:r>
            <a:r>
              <a:rPr lang="en-US" sz="1000" b="1" baseline="0" dirty="0">
                <a:solidFill>
                  <a:schemeClr val="tx1">
                    <a:lumMod val="65000"/>
                    <a:lumOff val="35000"/>
                  </a:schemeClr>
                </a:solidFill>
              </a:rPr>
              <a:t> Woods, </a:t>
            </a:r>
          </a:p>
          <a:p>
            <a:pPr algn="r"/>
            <a:r>
              <a:rPr lang="en-US" sz="1000" b="1" baseline="0" dirty="0">
                <a:solidFill>
                  <a:schemeClr val="tx1">
                    <a:lumMod val="65000"/>
                    <a:lumOff val="35000"/>
                  </a:schemeClr>
                </a:solidFill>
              </a:rPr>
              <a:t>Georgia’s School Superintendent</a:t>
            </a:r>
          </a:p>
          <a:p>
            <a:pPr algn="r"/>
            <a:r>
              <a:rPr lang="en-US" sz="1000" b="1" i="1" u="none" baseline="0" dirty="0">
                <a:solidFill>
                  <a:schemeClr val="tx1">
                    <a:lumMod val="65000"/>
                    <a:lumOff val="35000"/>
                  </a:schemeClr>
                </a:solidFill>
              </a:rPr>
              <a:t>“Educating Georgia’s Future”</a:t>
            </a:r>
          </a:p>
          <a:p>
            <a:pPr algn="r"/>
            <a:r>
              <a:rPr lang="en-US" sz="1000" b="1" baseline="0" dirty="0">
                <a:solidFill>
                  <a:schemeClr val="tx1">
                    <a:lumMod val="65000"/>
                    <a:lumOff val="35000"/>
                  </a:schemeClr>
                </a:solidFill>
                <a:hlinkClick r:id="rId4"/>
              </a:rPr>
              <a:t>gadoe.org</a:t>
            </a:r>
            <a:endParaRPr lang="en-US" sz="1000" b="1" dirty="0">
              <a:solidFill>
                <a:schemeClr val="tx1">
                  <a:lumMod val="65000"/>
                  <a:lumOff val="35000"/>
                </a:schemeClr>
              </a:solidFill>
            </a:endParaRPr>
          </a:p>
        </p:txBody>
      </p:sp>
    </p:spTree>
    <p:extLst>
      <p:ext uri="{BB962C8B-B14F-4D97-AF65-F5344CB8AC3E}">
        <p14:creationId xmlns:p14="http://schemas.microsoft.com/office/powerpoint/2010/main" val="306360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26400"/>
              </a:solidFill>
            </a:endParaRPr>
          </a:p>
        </p:txBody>
      </p:sp>
      <p:pic>
        <p:nvPicPr>
          <p:cNvPr id="13" name="Picture 12"/>
          <p:cNvPicPr>
            <a:picLocks noChangeAspect="1"/>
          </p:cNvPicPr>
          <p:nvPr userDrawn="1"/>
        </p:nvPicPr>
        <p:blipFill>
          <a:blip r:embed="rId2"/>
          <a:stretch>
            <a:fillRect/>
          </a:stretch>
        </p:blipFill>
        <p:spPr>
          <a:xfrm>
            <a:off x="119105" y="1434648"/>
            <a:ext cx="8856454" cy="4537566"/>
          </a:xfrm>
          <a:prstGeom prst="rect">
            <a:avLst/>
          </a:prstGeom>
        </p:spPr>
      </p:pic>
      <p:sp>
        <p:nvSpPr>
          <p:cNvPr id="2" name="Vertical Title 1"/>
          <p:cNvSpPr>
            <a:spLocks noGrp="1"/>
          </p:cNvSpPr>
          <p:nvPr>
            <p:ph type="title" orient="vert"/>
          </p:nvPr>
        </p:nvSpPr>
        <p:spPr>
          <a:xfrm>
            <a:off x="6543675" y="365125"/>
            <a:ext cx="1971675" cy="5811838"/>
          </a:xfrm>
        </p:spPr>
        <p:txBody>
          <a:bodyPr vert="eaVert"/>
          <a:lstStyle>
            <a:lvl1pPr>
              <a:defRPr b="0" i="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6314359"/>
            <a:ext cx="9144000" cy="4754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bg1"/>
                </a:solidFill>
              </a:defRPr>
            </a:lvl1pPr>
          </a:lstStyle>
          <a:p>
            <a:r>
              <a:rPr lang="en-US"/>
              <a:t>Educating Georgia’s Future: Georgia’s State ESSA Plan</a:t>
            </a:r>
            <a:endParaRPr lang="en-US" dirty="0"/>
          </a:p>
        </p:txBody>
      </p:sp>
      <p:sp>
        <p:nvSpPr>
          <p:cNvPr id="10"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bg1"/>
                </a:solidFill>
              </a:defRPr>
            </a:lvl1pPr>
          </a:lstStyle>
          <a:p>
            <a:fld id="{B63E4CEF-BB1E-48C7-AE93-F39F6AA99AD7}" type="slidenum">
              <a:rPr lang="en-US" smtClean="0"/>
              <a:pPr/>
              <a:t>‹#›</a:t>
            </a:fld>
            <a:endParaRPr lang="en-US" dirty="0"/>
          </a:p>
        </p:txBody>
      </p:sp>
      <p:sp>
        <p:nvSpPr>
          <p:cNvPr id="12" name="Rectangle 11"/>
          <p:cNvSpPr/>
          <p:nvPr userDrawn="1"/>
        </p:nvSpPr>
        <p:spPr>
          <a:xfrm flipV="1">
            <a:off x="-16415" y="6236140"/>
            <a:ext cx="9160416" cy="51907"/>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5126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www.gadoe.org/"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p:nvPicPr>
        <p:blipFill>
          <a:blip r:embed="rId13"/>
          <a:stretch>
            <a:fillRect/>
          </a:stretch>
        </p:blipFill>
        <p:spPr>
          <a:xfrm>
            <a:off x="119105" y="1434648"/>
            <a:ext cx="8856454" cy="4537566"/>
          </a:xfrm>
          <a:prstGeom prst="rect">
            <a:avLst/>
          </a:prstGeom>
        </p:spPr>
      </p:pic>
      <p:sp>
        <p:nvSpPr>
          <p:cNvPr id="8" name="Rectangle 7"/>
          <p:cNvSpPr/>
          <p:nvPr/>
        </p:nvSpPr>
        <p:spPr>
          <a:xfrm>
            <a:off x="0" y="6314359"/>
            <a:ext cx="9144000" cy="4754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3983" y="334016"/>
            <a:ext cx="631663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bg1"/>
                </a:solidFill>
              </a:defRPr>
            </a:lvl1pPr>
          </a:lstStyle>
          <a:p>
            <a:r>
              <a:rPr lang="en-US"/>
              <a:t>Educating Georgia’s Future: Georgia’s State ESSA Plan</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bg1"/>
                </a:solidFill>
              </a:defRPr>
            </a:lvl1pPr>
          </a:lstStyle>
          <a:p>
            <a:fld id="{B63E4CEF-BB1E-48C7-AE93-F39F6AA99AD7}" type="slidenum">
              <a:rPr lang="en-US" smtClean="0"/>
              <a:pPr/>
              <a:t>‹#›</a:t>
            </a:fld>
            <a:endParaRPr lang="en-US" dirty="0"/>
          </a:p>
        </p:txBody>
      </p:sp>
      <p:sp>
        <p:nvSpPr>
          <p:cNvPr id="9" name="Rectangle 8"/>
          <p:cNvSpPr/>
          <p:nvPr/>
        </p:nvSpPr>
        <p:spPr>
          <a:xfrm flipV="1">
            <a:off x="-16415" y="6236140"/>
            <a:ext cx="9160416" cy="51907"/>
          </a:xfrm>
          <a:prstGeom prst="rect">
            <a:avLst/>
          </a:prstGeom>
          <a:solidFill>
            <a:srgbClr val="EC0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14" cstate="print">
            <a:extLst>
              <a:ext uri="{28A0092B-C50C-407E-A947-70E740481C1C}">
                <a14:useLocalDpi xmlns:a14="http://schemas.microsoft.com/office/drawing/2010/main" val="0"/>
              </a:ext>
            </a:extLst>
          </a:blip>
          <a:srcRect b="19613"/>
          <a:stretch/>
        </p:blipFill>
        <p:spPr>
          <a:xfrm>
            <a:off x="6920613" y="50571"/>
            <a:ext cx="2212566" cy="946227"/>
          </a:xfrm>
          <a:prstGeom prst="rect">
            <a:avLst/>
          </a:prstGeom>
        </p:spPr>
      </p:pic>
      <p:sp>
        <p:nvSpPr>
          <p:cNvPr id="13" name="Date Placeholder 3"/>
          <p:cNvSpPr txBox="1">
            <a:spLocks/>
          </p:cNvSpPr>
          <p:nvPr/>
        </p:nvSpPr>
        <p:spPr>
          <a:xfrm>
            <a:off x="7172587" y="1019660"/>
            <a:ext cx="1960591" cy="6445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dirty="0">
                <a:solidFill>
                  <a:schemeClr val="tx1">
                    <a:lumMod val="65000"/>
                    <a:lumOff val="35000"/>
                  </a:schemeClr>
                </a:solidFill>
              </a:rPr>
              <a:t>Richard</a:t>
            </a:r>
            <a:r>
              <a:rPr lang="en-US" sz="1000" b="1" baseline="0" dirty="0">
                <a:solidFill>
                  <a:schemeClr val="tx1">
                    <a:lumMod val="65000"/>
                    <a:lumOff val="35000"/>
                  </a:schemeClr>
                </a:solidFill>
              </a:rPr>
              <a:t> Woods, </a:t>
            </a:r>
          </a:p>
          <a:p>
            <a:pPr algn="r"/>
            <a:r>
              <a:rPr lang="en-US" sz="1000" b="1" baseline="0" dirty="0">
                <a:solidFill>
                  <a:schemeClr val="tx1">
                    <a:lumMod val="65000"/>
                    <a:lumOff val="35000"/>
                  </a:schemeClr>
                </a:solidFill>
              </a:rPr>
              <a:t>Georgia’s School Superintendent</a:t>
            </a:r>
          </a:p>
          <a:p>
            <a:pPr algn="r"/>
            <a:r>
              <a:rPr lang="en-US" sz="1000" b="1" i="1" u="none" baseline="0" dirty="0">
                <a:solidFill>
                  <a:schemeClr val="tx1">
                    <a:lumMod val="65000"/>
                    <a:lumOff val="35000"/>
                  </a:schemeClr>
                </a:solidFill>
              </a:rPr>
              <a:t>“Educating Georgia’s Future”</a:t>
            </a:r>
          </a:p>
          <a:p>
            <a:pPr algn="r"/>
            <a:r>
              <a:rPr lang="en-US" sz="1000" b="1" baseline="0" dirty="0">
                <a:solidFill>
                  <a:schemeClr val="tx1">
                    <a:lumMod val="65000"/>
                    <a:lumOff val="35000"/>
                  </a:schemeClr>
                </a:solidFill>
                <a:hlinkClick r:id="rId15"/>
              </a:rPr>
              <a:t>gadoe.org</a:t>
            </a:r>
            <a:endParaRPr lang="en-US" sz="1000" b="1" dirty="0">
              <a:solidFill>
                <a:schemeClr val="tx1">
                  <a:lumMod val="65000"/>
                  <a:lumOff val="35000"/>
                </a:schemeClr>
              </a:solidFill>
            </a:endParaRPr>
          </a:p>
        </p:txBody>
      </p:sp>
    </p:spTree>
    <p:extLst>
      <p:ext uri="{BB962C8B-B14F-4D97-AF65-F5344CB8AC3E}">
        <p14:creationId xmlns:p14="http://schemas.microsoft.com/office/powerpoint/2010/main" val="2149981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44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gadoe.org/External-Affairs-and-Policy/State-Board-of-Education/SBOE%20Rules/160-4-7-.14.pdf" TargetMode="External"/><Relationship Id="rId2" Type="http://schemas.openxmlformats.org/officeDocument/2006/relationships/hyperlink" Target="http://www.gadoe.org/External-Affairs-and-Policy/State-Board-of-Education/SBOE%20Rules/160-5-1-.34.pdf" TargetMode="External"/><Relationship Id="rId1" Type="http://schemas.openxmlformats.org/officeDocument/2006/relationships/slideLayout" Target="../slideLayouts/slideLayout2.xml"/><Relationship Id="rId5" Type="http://schemas.openxmlformats.org/officeDocument/2006/relationships/hyperlink" Target="http://www.gadoe.org/External-Affairs-and-Policy/State-Board-of-Education/SBOE%20Rules/160-4-7-.21.pdf" TargetMode="External"/><Relationship Id="rId4" Type="http://schemas.openxmlformats.org/officeDocument/2006/relationships/hyperlink" Target="http://www.gadoe.org/External-Affairs-and-Policy/State-Board-of-Education/SBOE%20Rules/160-5-1-.08.pdf"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www.gadoe.org/External-Affairs-and-Policy/State-Board-of-Education/SBOE%20Rules/160-4-7-.05.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https://www.cdc.gov/nchs/fastats/state-and-territorial-data.htm"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8" Type="http://schemas.openxmlformats.org/officeDocument/2006/relationships/hyperlink" Target="https://dph.georgia.gov/Babies-Cant-Wait" TargetMode="External"/><Relationship Id="rId13" Type="http://schemas.openxmlformats.org/officeDocument/2006/relationships/hyperlink" Target="http://www.decal.ga.gov/Prek/GELDS.aspx" TargetMode="External"/><Relationship Id="rId18" Type="http://schemas.openxmlformats.org/officeDocument/2006/relationships/hyperlink" Target="http://www.gadoe.org/Curriculum-Instruction-and-Assessment/Special-Education-Services/Pages/Specific-Learning-Disability.aspx" TargetMode="External"/><Relationship Id="rId3" Type="http://schemas.openxmlformats.org/officeDocument/2006/relationships/diagramLayout" Target="../diagrams/layout11.xml"/><Relationship Id="rId7" Type="http://schemas.openxmlformats.org/officeDocument/2006/relationships/hyperlink" Target="http://www.talkwithmebaby.org/" TargetMode="External"/><Relationship Id="rId12" Type="http://schemas.openxmlformats.org/officeDocument/2006/relationships/hyperlink" Target="http://georgiaheadstart.org/" TargetMode="External"/><Relationship Id="rId17" Type="http://schemas.openxmlformats.org/officeDocument/2006/relationships/hyperlink" Target="http://www.gadoe.org/Curriculum-Instruction-and-Assessment/Curriculum-and-Instruction/Pages/Remedial-Education-Program.aspx" TargetMode="External"/><Relationship Id="rId2" Type="http://schemas.openxmlformats.org/officeDocument/2006/relationships/diagramData" Target="../diagrams/data11.xml"/><Relationship Id="rId16" Type="http://schemas.openxmlformats.org/officeDocument/2006/relationships/hyperlink" Target="http://www.gadoe.org/Curriculum-Instruction-and-Assessment/Curriculum-and-Instruction/Pages/Early-Intervention-Program.aspx" TargetMode="External"/><Relationship Id="rId1" Type="http://schemas.openxmlformats.org/officeDocument/2006/relationships/slideLayout" Target="../slideLayouts/slideLayout2.xml"/><Relationship Id="rId6" Type="http://schemas.microsoft.com/office/2007/relationships/diagramDrawing" Target="../diagrams/drawing11.xml"/><Relationship Id="rId11" Type="http://schemas.openxmlformats.org/officeDocument/2006/relationships/hyperlink" Target="http://www.gadoe.org/Curriculum-Instruction-and-Assessment/Special-Education-Services/Pages/Preschool-Special-Education.aspx" TargetMode="External"/><Relationship Id="rId5" Type="http://schemas.openxmlformats.org/officeDocument/2006/relationships/diagramColors" Target="../diagrams/colors11.xml"/><Relationship Id="rId15" Type="http://schemas.openxmlformats.org/officeDocument/2006/relationships/hyperlink" Target="http://www.gadoe.org/Curriculum-Instruction-and-Assessment/L4/Documents/LiteracyPractices_L4GA_2018.pdf" TargetMode="External"/><Relationship Id="rId10" Type="http://schemas.openxmlformats.org/officeDocument/2006/relationships/hyperlink" Target="http://gapines.us/" TargetMode="External"/><Relationship Id="rId4" Type="http://schemas.openxmlformats.org/officeDocument/2006/relationships/diagramQuickStyle" Target="../diagrams/quickStyle11.xml"/><Relationship Id="rId9" Type="http://schemas.openxmlformats.org/officeDocument/2006/relationships/hyperlink" Target="https://dph.georgia.gov/children1st" TargetMode="External"/><Relationship Id="rId14" Type="http://schemas.openxmlformats.org/officeDocument/2006/relationships/hyperlink" Target="https://www.georgiastandards.org/Georgia-Standards/Pages/ELA.aspx"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dph.georgia.gov/Babies-Cant-Wait" TargetMode="External"/><Relationship Id="rId13" Type="http://schemas.openxmlformats.org/officeDocument/2006/relationships/hyperlink" Target="http://www.decal.ga.gov/Prek/GELDS.aspx" TargetMode="External"/><Relationship Id="rId18" Type="http://schemas.openxmlformats.org/officeDocument/2006/relationships/hyperlink" Target="http://www.gadoe.org/Curriculum-Instruction-and-Assessment/Special-Education-Services/Pages/Specific-Learning-Disability.aspx" TargetMode="External"/><Relationship Id="rId3" Type="http://schemas.openxmlformats.org/officeDocument/2006/relationships/diagramLayout" Target="../diagrams/layout12.xml"/><Relationship Id="rId7" Type="http://schemas.openxmlformats.org/officeDocument/2006/relationships/hyperlink" Target="http://www.talkwithmebaby.org/" TargetMode="External"/><Relationship Id="rId12" Type="http://schemas.openxmlformats.org/officeDocument/2006/relationships/hyperlink" Target="http://georgiaheadstart.org/" TargetMode="External"/><Relationship Id="rId17" Type="http://schemas.openxmlformats.org/officeDocument/2006/relationships/hyperlink" Target="http://www.gadoe.org/Curriculum-Instruction-and-Assessment/Curriculum-and-Instruction/Pages/Remedial-Education-Program.aspx" TargetMode="External"/><Relationship Id="rId2" Type="http://schemas.openxmlformats.org/officeDocument/2006/relationships/diagramData" Target="../diagrams/data12.xml"/><Relationship Id="rId16" Type="http://schemas.openxmlformats.org/officeDocument/2006/relationships/hyperlink" Target="http://www.gadoe.org/Curriculum-Instruction-and-Assessment/Curriculum-and-Instruction/Pages/Early-Intervention-Program.aspx" TargetMode="External"/><Relationship Id="rId1" Type="http://schemas.openxmlformats.org/officeDocument/2006/relationships/slideLayout" Target="../slideLayouts/slideLayout2.xml"/><Relationship Id="rId6" Type="http://schemas.microsoft.com/office/2007/relationships/diagramDrawing" Target="../diagrams/drawing12.xml"/><Relationship Id="rId11" Type="http://schemas.openxmlformats.org/officeDocument/2006/relationships/hyperlink" Target="http://www.gadoe.org/Curriculum-Instruction-and-Assessment/Special-Education-Services/Pages/Preschool-Special-Education.aspx" TargetMode="External"/><Relationship Id="rId5" Type="http://schemas.openxmlformats.org/officeDocument/2006/relationships/diagramColors" Target="../diagrams/colors12.xml"/><Relationship Id="rId15" Type="http://schemas.openxmlformats.org/officeDocument/2006/relationships/hyperlink" Target="http://www.gadoe.org/Curriculum-Instruction-and-Assessment/L4/Documents/LiteracyPractices_L4GA_2018.pdf" TargetMode="External"/><Relationship Id="rId10" Type="http://schemas.openxmlformats.org/officeDocument/2006/relationships/hyperlink" Target="http://gapines.us/" TargetMode="External"/><Relationship Id="rId4" Type="http://schemas.openxmlformats.org/officeDocument/2006/relationships/diagramQuickStyle" Target="../diagrams/quickStyle12.xml"/><Relationship Id="rId9" Type="http://schemas.openxmlformats.org/officeDocument/2006/relationships/hyperlink" Target="https://dph.georgia.gov/children1st" TargetMode="External"/><Relationship Id="rId14" Type="http://schemas.openxmlformats.org/officeDocument/2006/relationships/hyperlink" Target="https://www.georgiastandards.org/Georgia-Standards/Pages/ELA.aspx"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gacacds.com/" TargetMode="External"/><Relationship Id="rId2" Type="http://schemas.openxmlformats.org/officeDocument/2006/relationships/hyperlink" Target="http://getgeorgiareading.org/" TargetMode="External"/><Relationship Id="rId1" Type="http://schemas.openxmlformats.org/officeDocument/2006/relationships/slideLayout" Target="../slideLayouts/slideLayout2.xml"/><Relationship Id="rId5" Type="http://schemas.openxmlformats.org/officeDocument/2006/relationships/hyperlink" Target="http://www.gadoe.org/Curriculum-Instruction-and-Assessment/L4/Pages/default.aspx" TargetMode="External"/><Relationship Id="rId4" Type="http://schemas.openxmlformats.org/officeDocument/2006/relationships/hyperlink" Target="http://www.gadoe.org/Curriculum-Instruction-and-Assessment/L4/Literacy%20for%20Learning%20Living%20and%20Leading%20in%20GA%20Gra/P-20%20Collaborative.pdf"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www.floatinghospital.org/The-Survey-of-Wellbeing-of-Young-Children/Overview"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hyperlink" Target="http://gkidsreadinesscheck.gadoe.org/"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fab.lexile.com/fab/ga/"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9.png"/><Relationship Id="rId10" Type="http://schemas.openxmlformats.org/officeDocument/2006/relationships/image" Target="../media/image43.png"/><Relationship Id="rId4" Type="http://schemas.openxmlformats.org/officeDocument/2006/relationships/image" Target="../media/image38.png"/><Relationship Id="rId9"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5F5F9-F983-4F86-BE8A-D7BB9E15C4E8}"/>
              </a:ext>
            </a:extLst>
          </p:cNvPr>
          <p:cNvSpPr>
            <a:spLocks noGrp="1"/>
          </p:cNvSpPr>
          <p:nvPr>
            <p:ph type="ctrTitle"/>
          </p:nvPr>
        </p:nvSpPr>
        <p:spPr>
          <a:xfrm>
            <a:off x="685800" y="1122363"/>
            <a:ext cx="7772400" cy="2703488"/>
          </a:xfrm>
        </p:spPr>
        <p:txBody>
          <a:bodyPr>
            <a:noAutofit/>
          </a:bodyPr>
          <a:lstStyle/>
          <a:p>
            <a:r>
              <a:rPr lang="en-US" dirty="0">
                <a:solidFill>
                  <a:schemeClr val="bg2">
                    <a:lumMod val="25000"/>
                  </a:schemeClr>
                </a:solidFill>
              </a:rPr>
              <a:t>Dyslexia Identification and Services in Georgia</a:t>
            </a:r>
          </a:p>
        </p:txBody>
      </p:sp>
      <p:sp>
        <p:nvSpPr>
          <p:cNvPr id="3" name="Subtitle 2">
            <a:extLst>
              <a:ext uri="{FF2B5EF4-FFF2-40B4-BE49-F238E27FC236}">
                <a16:creationId xmlns:a16="http://schemas.microsoft.com/office/drawing/2014/main" id="{3B857388-4A5C-4707-AB76-3396BA5946E7}"/>
              </a:ext>
            </a:extLst>
          </p:cNvPr>
          <p:cNvSpPr>
            <a:spLocks noGrp="1"/>
          </p:cNvSpPr>
          <p:nvPr>
            <p:ph type="subTitle" idx="1"/>
          </p:nvPr>
        </p:nvSpPr>
        <p:spPr>
          <a:xfrm>
            <a:off x="1220636" y="3979332"/>
            <a:ext cx="6858000" cy="706871"/>
          </a:xfrm>
        </p:spPr>
        <p:txBody>
          <a:bodyPr/>
          <a:lstStyle/>
          <a:p>
            <a:r>
              <a:rPr lang="en-US" dirty="0">
                <a:solidFill>
                  <a:schemeClr val="accent6">
                    <a:lumMod val="75000"/>
                  </a:schemeClr>
                </a:solidFill>
              </a:rPr>
              <a:t>Caitlin </a:t>
            </a:r>
            <a:r>
              <a:rPr lang="en-US" dirty="0" err="1">
                <a:solidFill>
                  <a:schemeClr val="accent6">
                    <a:lumMod val="75000"/>
                  </a:schemeClr>
                </a:solidFill>
              </a:rPr>
              <a:t>McMunn</a:t>
            </a:r>
            <a:r>
              <a:rPr lang="en-US" dirty="0">
                <a:solidFill>
                  <a:schemeClr val="accent6">
                    <a:lumMod val="75000"/>
                  </a:schemeClr>
                </a:solidFill>
              </a:rPr>
              <a:t> Dooley, Ph.D.</a:t>
            </a:r>
            <a:endParaRPr lang="en-US" i="1" dirty="0">
              <a:solidFill>
                <a:schemeClr val="accent6">
                  <a:lumMod val="75000"/>
                </a:schemeClr>
              </a:solidFill>
            </a:endParaRPr>
          </a:p>
        </p:txBody>
      </p:sp>
      <p:sp>
        <p:nvSpPr>
          <p:cNvPr id="5" name="Slide Number Placeholder 4">
            <a:extLst>
              <a:ext uri="{FF2B5EF4-FFF2-40B4-BE49-F238E27FC236}">
                <a16:creationId xmlns:a16="http://schemas.microsoft.com/office/drawing/2014/main" id="{5C4A920A-431D-420E-8BE9-96182E3A1191}"/>
              </a:ext>
            </a:extLst>
          </p:cNvPr>
          <p:cNvSpPr>
            <a:spLocks noGrp="1"/>
          </p:cNvSpPr>
          <p:nvPr>
            <p:ph type="sldNum" sz="quarter" idx="4"/>
          </p:nvPr>
        </p:nvSpPr>
        <p:spPr/>
        <p:txBody>
          <a:bodyPr/>
          <a:lstStyle/>
          <a:p>
            <a:fld id="{B63E4CEF-BB1E-48C7-AE93-F39F6AA99AD7}" type="slidenum">
              <a:rPr lang="en-US" smtClean="0"/>
              <a:pPr/>
              <a:t>1</a:t>
            </a:fld>
            <a:endParaRPr lang="en-US" dirty="0"/>
          </a:p>
        </p:txBody>
      </p:sp>
      <p:pic>
        <p:nvPicPr>
          <p:cNvPr id="6" name="Picture 5">
            <a:extLst>
              <a:ext uri="{FF2B5EF4-FFF2-40B4-BE49-F238E27FC236}">
                <a16:creationId xmlns:a16="http://schemas.microsoft.com/office/drawing/2014/main" id="{A44DA240-F9FB-45C9-8285-97197D852F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1" y="4570805"/>
            <a:ext cx="2449628" cy="1632065"/>
          </a:xfrm>
          <a:prstGeom prst="rect">
            <a:avLst/>
          </a:prstGeom>
        </p:spPr>
      </p:pic>
      <p:grpSp>
        <p:nvGrpSpPr>
          <p:cNvPr id="7" name="Group 6">
            <a:extLst>
              <a:ext uri="{FF2B5EF4-FFF2-40B4-BE49-F238E27FC236}">
                <a16:creationId xmlns:a16="http://schemas.microsoft.com/office/drawing/2014/main" id="{768BB244-40EB-4C84-82F8-35B9991B7A11}"/>
              </a:ext>
            </a:extLst>
          </p:cNvPr>
          <p:cNvGrpSpPr/>
          <p:nvPr/>
        </p:nvGrpSpPr>
        <p:grpSpPr>
          <a:xfrm>
            <a:off x="-1" y="4580232"/>
            <a:ext cx="9144002" cy="1632067"/>
            <a:chOff x="-1" y="4608513"/>
            <a:chExt cx="9144002" cy="1632067"/>
          </a:xfrm>
        </p:grpSpPr>
        <p:pic>
          <p:nvPicPr>
            <p:cNvPr id="8" name="Picture 7">
              <a:extLst>
                <a:ext uri="{FF2B5EF4-FFF2-40B4-BE49-F238E27FC236}">
                  <a16:creationId xmlns:a16="http://schemas.microsoft.com/office/drawing/2014/main" id="{A62ABEF4-16CD-44FF-BC67-25A4BC87B2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4614079"/>
              <a:ext cx="2441275" cy="1626500"/>
            </a:xfrm>
            <a:prstGeom prst="rect">
              <a:avLst/>
            </a:prstGeom>
          </p:spPr>
        </p:pic>
        <p:pic>
          <p:nvPicPr>
            <p:cNvPr id="9" name="Picture 8">
              <a:extLst>
                <a:ext uri="{FF2B5EF4-FFF2-40B4-BE49-F238E27FC236}">
                  <a16:creationId xmlns:a16="http://schemas.microsoft.com/office/drawing/2014/main" id="{7BAD58C2-12F8-4300-9EC9-45EA7E2B6A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41274" y="4608514"/>
              <a:ext cx="2449630" cy="1632066"/>
            </a:xfrm>
            <a:prstGeom prst="rect">
              <a:avLst/>
            </a:prstGeom>
          </p:spPr>
        </p:pic>
        <p:pic>
          <p:nvPicPr>
            <p:cNvPr id="10" name="Picture 9">
              <a:extLst>
                <a:ext uri="{FF2B5EF4-FFF2-40B4-BE49-F238E27FC236}">
                  <a16:creationId xmlns:a16="http://schemas.microsoft.com/office/drawing/2014/main" id="{9BD734A8-0D41-4FD0-A508-C99F2511C0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02725" y="4608513"/>
              <a:ext cx="2441276" cy="1626500"/>
            </a:xfrm>
            <a:prstGeom prst="rect">
              <a:avLst/>
            </a:prstGeom>
          </p:spPr>
        </p:pic>
      </p:grpSp>
      <p:sp>
        <p:nvSpPr>
          <p:cNvPr id="11" name="Date Placeholder 3">
            <a:extLst>
              <a:ext uri="{FF2B5EF4-FFF2-40B4-BE49-F238E27FC236}">
                <a16:creationId xmlns:a16="http://schemas.microsoft.com/office/drawing/2014/main" id="{65435948-B18E-4C88-A4F2-D90E16B573B5}"/>
              </a:ext>
            </a:extLst>
          </p:cNvPr>
          <p:cNvSpPr>
            <a:spLocks noGrp="1"/>
          </p:cNvSpPr>
          <p:nvPr>
            <p:ph type="dt" sz="half" idx="2"/>
          </p:nvPr>
        </p:nvSpPr>
        <p:spPr>
          <a:xfrm>
            <a:off x="171451" y="6356351"/>
            <a:ext cx="4434004" cy="365125"/>
          </a:xfrm>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955686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C1F83-05F9-F841-A629-0DD520CE0941}"/>
              </a:ext>
            </a:extLst>
          </p:cNvPr>
          <p:cNvSpPr>
            <a:spLocks noGrp="1"/>
          </p:cNvSpPr>
          <p:nvPr>
            <p:ph type="title"/>
          </p:nvPr>
        </p:nvSpPr>
        <p:spPr/>
        <p:txBody>
          <a:bodyPr/>
          <a:lstStyle/>
          <a:p>
            <a:r>
              <a:rPr lang="en-US" b="1" dirty="0"/>
              <a:t>“Dyslexia …”</a:t>
            </a:r>
          </a:p>
        </p:txBody>
      </p:sp>
      <p:sp>
        <p:nvSpPr>
          <p:cNvPr id="3" name="Content Placeholder 2">
            <a:extLst>
              <a:ext uri="{FF2B5EF4-FFF2-40B4-BE49-F238E27FC236}">
                <a16:creationId xmlns:a16="http://schemas.microsoft.com/office/drawing/2014/main" id="{9E758C60-16EB-E841-A02B-4F5BDC48DF61}"/>
              </a:ext>
            </a:extLst>
          </p:cNvPr>
          <p:cNvSpPr>
            <a:spLocks noGrp="1"/>
          </p:cNvSpPr>
          <p:nvPr>
            <p:ph idx="1"/>
          </p:nvPr>
        </p:nvSpPr>
        <p:spPr/>
        <p:txBody>
          <a:bodyPr>
            <a:normAutofit fontScale="92500" lnSpcReduction="10000"/>
          </a:bodyPr>
          <a:lstStyle/>
          <a:p>
            <a:r>
              <a:rPr lang="en-US" dirty="0"/>
              <a:t>Can be diagnosed prior to conventional reading</a:t>
            </a:r>
          </a:p>
          <a:p>
            <a:r>
              <a:rPr lang="en-US" dirty="0"/>
              <a:t>Does not go away</a:t>
            </a:r>
          </a:p>
          <a:p>
            <a:r>
              <a:rPr lang="en-US" dirty="0"/>
              <a:t>Is a continuum</a:t>
            </a:r>
          </a:p>
          <a:p>
            <a:r>
              <a:rPr lang="en-US" dirty="0"/>
              <a:t>Affects phonological processing (e.g., matching sounds to letters)</a:t>
            </a:r>
          </a:p>
          <a:p>
            <a:r>
              <a:rPr lang="en-US" dirty="0"/>
              <a:t>Can affect comprehension (e.g., meaning making)</a:t>
            </a:r>
          </a:p>
          <a:p>
            <a:r>
              <a:rPr lang="en-US" dirty="0"/>
              <a:t>Can be detected early via a neurobiological exam</a:t>
            </a:r>
          </a:p>
          <a:p>
            <a:pPr lvl="1"/>
            <a:r>
              <a:rPr lang="en-US" dirty="0"/>
              <a:t>Auditory attention shifting</a:t>
            </a:r>
          </a:p>
          <a:p>
            <a:pPr lvl="1"/>
            <a:r>
              <a:rPr lang="en-US" dirty="0"/>
              <a:t>Auditory processing</a:t>
            </a:r>
          </a:p>
          <a:p>
            <a:pPr lvl="1"/>
            <a:r>
              <a:rPr lang="en-US" dirty="0"/>
              <a:t>Auditory meaning making</a:t>
            </a:r>
          </a:p>
          <a:p>
            <a:pPr lvl="1"/>
            <a:r>
              <a:rPr lang="en-US" dirty="0"/>
              <a:t>Language development delays</a:t>
            </a:r>
          </a:p>
          <a:p>
            <a:pPr lvl="1"/>
            <a:endParaRPr lang="en-US" dirty="0"/>
          </a:p>
          <a:p>
            <a:endParaRPr lang="en-US" dirty="0"/>
          </a:p>
        </p:txBody>
      </p:sp>
      <p:sp>
        <p:nvSpPr>
          <p:cNvPr id="4" name="Date Placeholder 3">
            <a:extLst>
              <a:ext uri="{FF2B5EF4-FFF2-40B4-BE49-F238E27FC236}">
                <a16:creationId xmlns:a16="http://schemas.microsoft.com/office/drawing/2014/main" id="{999B5E10-E15C-8040-B119-57C9468E77AD}"/>
              </a:ext>
            </a:extLst>
          </p:cNvPr>
          <p:cNvSpPr>
            <a:spLocks noGrp="1"/>
          </p:cNvSpPr>
          <p:nvPr>
            <p:ph type="dt" sz="half" idx="2"/>
          </p:nvPr>
        </p:nvSpPr>
        <p:spPr/>
        <p:txBody>
          <a:bodyPr/>
          <a:lstStyle/>
          <a:p>
            <a:r>
              <a:rPr lang="en-US"/>
              <a:t>Educating Georgia’s Future: Georgia’s State ESSA Plan</a:t>
            </a:r>
            <a:endParaRPr lang="en-US" dirty="0"/>
          </a:p>
        </p:txBody>
      </p:sp>
      <p:sp>
        <p:nvSpPr>
          <p:cNvPr id="5" name="Slide Number Placeholder 4">
            <a:extLst>
              <a:ext uri="{FF2B5EF4-FFF2-40B4-BE49-F238E27FC236}">
                <a16:creationId xmlns:a16="http://schemas.microsoft.com/office/drawing/2014/main" id="{38CE5E3F-B1A9-8E42-B130-CBB2BD05BB70}"/>
              </a:ext>
            </a:extLst>
          </p:cNvPr>
          <p:cNvSpPr>
            <a:spLocks noGrp="1"/>
          </p:cNvSpPr>
          <p:nvPr>
            <p:ph type="sldNum" sz="quarter" idx="4"/>
          </p:nvPr>
        </p:nvSpPr>
        <p:spPr/>
        <p:txBody>
          <a:bodyPr/>
          <a:lstStyle/>
          <a:p>
            <a:fld id="{B63E4CEF-BB1E-48C7-AE93-F39F6AA99AD7}" type="slidenum">
              <a:rPr lang="en-US" smtClean="0"/>
              <a:pPr/>
              <a:t>2</a:t>
            </a:fld>
            <a:endParaRPr lang="en-US" dirty="0"/>
          </a:p>
        </p:txBody>
      </p:sp>
    </p:spTree>
    <p:extLst>
      <p:ext uri="{BB962C8B-B14F-4D97-AF65-F5344CB8AC3E}">
        <p14:creationId xmlns:p14="http://schemas.microsoft.com/office/powerpoint/2010/main" val="1350774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36FD0-EB3F-0C4C-9711-0D49758E8296}"/>
              </a:ext>
            </a:extLst>
          </p:cNvPr>
          <p:cNvSpPr>
            <a:spLocks noGrp="1"/>
          </p:cNvSpPr>
          <p:nvPr>
            <p:ph type="title"/>
          </p:nvPr>
        </p:nvSpPr>
        <p:spPr>
          <a:xfrm>
            <a:off x="486696" y="629266"/>
            <a:ext cx="2738601" cy="1676603"/>
          </a:xfrm>
        </p:spPr>
        <p:txBody>
          <a:bodyPr>
            <a:normAutofit/>
          </a:bodyPr>
          <a:lstStyle/>
          <a:p>
            <a:r>
              <a:rPr lang="en-US"/>
              <a:t>Dyslexia</a:t>
            </a:r>
            <a:endParaRPr lang="en-US" dirty="0"/>
          </a:p>
        </p:txBody>
      </p:sp>
      <p:sp>
        <p:nvSpPr>
          <p:cNvPr id="11" name="Content Placeholder 10">
            <a:extLst>
              <a:ext uri="{FF2B5EF4-FFF2-40B4-BE49-F238E27FC236}">
                <a16:creationId xmlns:a16="http://schemas.microsoft.com/office/drawing/2014/main" id="{C192EF01-95DD-45CD-819B-07A4F6577ED9}"/>
              </a:ext>
            </a:extLst>
          </p:cNvPr>
          <p:cNvSpPr>
            <a:spLocks noGrp="1"/>
          </p:cNvSpPr>
          <p:nvPr>
            <p:ph idx="1"/>
          </p:nvPr>
        </p:nvSpPr>
        <p:spPr>
          <a:xfrm>
            <a:off x="486698" y="2438400"/>
            <a:ext cx="2738599" cy="3785419"/>
          </a:xfrm>
        </p:spPr>
        <p:txBody>
          <a:bodyPr>
            <a:normAutofit/>
          </a:bodyPr>
          <a:lstStyle/>
          <a:p>
            <a:endParaRPr lang="en-US" sz="1600"/>
          </a:p>
        </p:txBody>
      </p:sp>
      <p:sp>
        <p:nvSpPr>
          <p:cNvPr id="4" name="Date Placeholder 3">
            <a:extLst>
              <a:ext uri="{FF2B5EF4-FFF2-40B4-BE49-F238E27FC236}">
                <a16:creationId xmlns:a16="http://schemas.microsoft.com/office/drawing/2014/main" id="{CD02E57E-4387-FE42-A10A-551F98D691C1}"/>
              </a:ext>
            </a:extLst>
          </p:cNvPr>
          <p:cNvSpPr>
            <a:spLocks noGrp="1"/>
          </p:cNvSpPr>
          <p:nvPr>
            <p:ph type="dt" sz="half" idx="2"/>
          </p:nvPr>
        </p:nvSpPr>
        <p:spPr>
          <a:xfrm>
            <a:off x="5993892" y="6356350"/>
            <a:ext cx="1995678" cy="365125"/>
          </a:xfrm>
        </p:spPr>
        <p:txBody>
          <a:bodyPr>
            <a:normAutofit fontScale="92500" lnSpcReduction="20000"/>
          </a:bodyPr>
          <a:lstStyle/>
          <a:p>
            <a:pPr algn="r">
              <a:spcAft>
                <a:spcPts val="600"/>
              </a:spcAft>
            </a:pPr>
            <a:r>
              <a:rPr lang="en-US">
                <a:solidFill>
                  <a:srgbClr val="FFFFFF"/>
                </a:solidFill>
              </a:rPr>
              <a:t>Educating Georgia’s Future: Georgia’s State ESSA Plan</a:t>
            </a:r>
          </a:p>
        </p:txBody>
      </p:sp>
      <p:sp>
        <p:nvSpPr>
          <p:cNvPr id="5" name="Slide Number Placeholder 4">
            <a:extLst>
              <a:ext uri="{FF2B5EF4-FFF2-40B4-BE49-F238E27FC236}">
                <a16:creationId xmlns:a16="http://schemas.microsoft.com/office/drawing/2014/main" id="{FCC2375F-E14A-3844-8363-2188CA610B4A}"/>
              </a:ext>
            </a:extLst>
          </p:cNvPr>
          <p:cNvSpPr>
            <a:spLocks noGrp="1"/>
          </p:cNvSpPr>
          <p:nvPr>
            <p:ph type="sldNum" sz="quarter" idx="4"/>
          </p:nvPr>
        </p:nvSpPr>
        <p:spPr>
          <a:xfrm>
            <a:off x="8140446" y="6356350"/>
            <a:ext cx="514350" cy="365125"/>
          </a:xfrm>
        </p:spPr>
        <p:txBody>
          <a:bodyPr>
            <a:normAutofit/>
          </a:bodyPr>
          <a:lstStyle/>
          <a:p>
            <a:pPr algn="l">
              <a:spcAft>
                <a:spcPts val="600"/>
              </a:spcAft>
            </a:pPr>
            <a:fld id="{B63E4CEF-BB1E-48C7-AE93-F39F6AA99AD7}" type="slidenum">
              <a:rPr lang="en-US" smtClean="0">
                <a:solidFill>
                  <a:srgbClr val="FFFFFF"/>
                </a:solidFill>
              </a:rPr>
              <a:pPr algn="l">
                <a:spcAft>
                  <a:spcPts val="600"/>
                </a:spcAft>
              </a:pPr>
              <a:t>3</a:t>
            </a:fld>
            <a:endParaRPr lang="en-US">
              <a:solidFill>
                <a:srgbClr val="FFFFFF"/>
              </a:solidFill>
            </a:endParaRPr>
          </a:p>
        </p:txBody>
      </p:sp>
      <p:pic>
        <p:nvPicPr>
          <p:cNvPr id="6" name="Picture 5">
            <a:extLst>
              <a:ext uri="{FF2B5EF4-FFF2-40B4-BE49-F238E27FC236}">
                <a16:creationId xmlns:a16="http://schemas.microsoft.com/office/drawing/2014/main" id="{9C817FDE-066E-C347-A62E-6DE98653D038}"/>
              </a:ext>
            </a:extLst>
          </p:cNvPr>
          <p:cNvPicPr>
            <a:picLocks noChangeAspect="1"/>
          </p:cNvPicPr>
          <p:nvPr/>
        </p:nvPicPr>
        <p:blipFill>
          <a:blip r:embed="rId2"/>
          <a:stretch>
            <a:fillRect/>
          </a:stretch>
        </p:blipFill>
        <p:spPr>
          <a:xfrm>
            <a:off x="508000" y="717550"/>
            <a:ext cx="8128000" cy="5422900"/>
          </a:xfrm>
          <a:prstGeom prst="rect">
            <a:avLst/>
          </a:prstGeom>
        </p:spPr>
      </p:pic>
    </p:spTree>
    <p:extLst>
      <p:ext uri="{BB962C8B-B14F-4D97-AF65-F5344CB8AC3E}">
        <p14:creationId xmlns:p14="http://schemas.microsoft.com/office/powerpoint/2010/main" val="1380003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A863D-6896-41C0-A6F7-F3FE830812F1}"/>
              </a:ext>
            </a:extLst>
          </p:cNvPr>
          <p:cNvSpPr>
            <a:spLocks noGrp="1"/>
          </p:cNvSpPr>
          <p:nvPr>
            <p:ph type="title"/>
          </p:nvPr>
        </p:nvSpPr>
        <p:spPr/>
        <p:txBody>
          <a:bodyPr/>
          <a:lstStyle/>
          <a:p>
            <a:r>
              <a:rPr lang="en-US" b="1" dirty="0"/>
              <a:t>Dyslexia Defined</a:t>
            </a:r>
          </a:p>
        </p:txBody>
      </p:sp>
      <p:sp>
        <p:nvSpPr>
          <p:cNvPr id="5" name="Slide Number Placeholder 4">
            <a:extLst>
              <a:ext uri="{FF2B5EF4-FFF2-40B4-BE49-F238E27FC236}">
                <a16:creationId xmlns:a16="http://schemas.microsoft.com/office/drawing/2014/main" id="{BB5217DD-DEE8-4F5D-B508-66A6569C7C79}"/>
              </a:ext>
            </a:extLst>
          </p:cNvPr>
          <p:cNvSpPr>
            <a:spLocks noGrp="1"/>
          </p:cNvSpPr>
          <p:nvPr>
            <p:ph type="sldNum" sz="quarter" idx="4"/>
          </p:nvPr>
        </p:nvSpPr>
        <p:spPr/>
        <p:txBody>
          <a:bodyPr/>
          <a:lstStyle/>
          <a:p>
            <a:fld id="{B63E4CEF-BB1E-48C7-AE93-F39F6AA99AD7}" type="slidenum">
              <a:rPr lang="en-US" smtClean="0"/>
              <a:pPr/>
              <a:t>4</a:t>
            </a:fld>
            <a:endParaRPr lang="en-US" dirty="0"/>
          </a:p>
        </p:txBody>
      </p:sp>
      <p:sp>
        <p:nvSpPr>
          <p:cNvPr id="12" name="Date Placeholder 3">
            <a:extLst>
              <a:ext uri="{FF2B5EF4-FFF2-40B4-BE49-F238E27FC236}">
                <a16:creationId xmlns:a16="http://schemas.microsoft.com/office/drawing/2014/main" id="{90E69647-EC06-4554-8ED0-90DD0BC8F1FB}"/>
              </a:ext>
            </a:extLst>
          </p:cNvPr>
          <p:cNvSpPr>
            <a:spLocks noGrp="1"/>
          </p:cNvSpPr>
          <p:nvPr>
            <p:ph type="dt" sz="half" idx="2"/>
          </p:nvPr>
        </p:nvSpPr>
        <p:spPr>
          <a:xfrm>
            <a:off x="171451" y="6356351"/>
            <a:ext cx="4434004" cy="365125"/>
          </a:xfrm>
        </p:spPr>
        <p:txBody>
          <a:bodyPr/>
          <a:lstStyle/>
          <a:p>
            <a:r>
              <a:rPr lang="en-US"/>
              <a:t>Educating Georgia’s Future: Georgia’s State ESSA Plan</a:t>
            </a:r>
            <a:endParaRPr lang="en-US" dirty="0"/>
          </a:p>
        </p:txBody>
      </p:sp>
      <p:pic>
        <p:nvPicPr>
          <p:cNvPr id="15" name="Content Placeholder 14">
            <a:extLst>
              <a:ext uri="{FF2B5EF4-FFF2-40B4-BE49-F238E27FC236}">
                <a16:creationId xmlns:a16="http://schemas.microsoft.com/office/drawing/2014/main" id="{A582892E-6ED8-1041-B431-42EADACDF1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133" y="1670623"/>
            <a:ext cx="6891867" cy="4201305"/>
          </a:xfrm>
        </p:spPr>
      </p:pic>
    </p:spTree>
    <p:extLst>
      <p:ext uri="{BB962C8B-B14F-4D97-AF65-F5344CB8AC3E}">
        <p14:creationId xmlns:p14="http://schemas.microsoft.com/office/powerpoint/2010/main" val="16778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55D38-BCC0-8149-AA1C-4E9EF7E76E8A}"/>
              </a:ext>
            </a:extLst>
          </p:cNvPr>
          <p:cNvSpPr>
            <a:spLocks noGrp="1"/>
          </p:cNvSpPr>
          <p:nvPr>
            <p:ph type="title"/>
          </p:nvPr>
        </p:nvSpPr>
        <p:spPr>
          <a:xfrm>
            <a:off x="628650" y="200792"/>
            <a:ext cx="6316630" cy="1325563"/>
          </a:xfrm>
        </p:spPr>
        <p:txBody>
          <a:bodyPr>
            <a:normAutofit/>
          </a:bodyPr>
          <a:lstStyle/>
          <a:p>
            <a:r>
              <a:rPr lang="en-US" b="1" dirty="0"/>
              <a:t>Georgia Law</a:t>
            </a:r>
            <a:br>
              <a:rPr lang="en-US" b="1" dirty="0"/>
            </a:br>
            <a:r>
              <a:rPr lang="en-US" sz="3600" dirty="0">
                <a:solidFill>
                  <a:schemeClr val="tx1">
                    <a:lumMod val="65000"/>
                    <a:lumOff val="35000"/>
                  </a:schemeClr>
                </a:solidFill>
              </a:rPr>
              <a:t>“Learning Disabilities”</a:t>
            </a:r>
            <a:endParaRPr lang="en-US" sz="3600" dirty="0"/>
          </a:p>
        </p:txBody>
      </p:sp>
      <p:sp>
        <p:nvSpPr>
          <p:cNvPr id="4" name="Date Placeholder 3">
            <a:extLst>
              <a:ext uri="{FF2B5EF4-FFF2-40B4-BE49-F238E27FC236}">
                <a16:creationId xmlns:a16="http://schemas.microsoft.com/office/drawing/2014/main" id="{B6843B47-C2AF-E64A-8F83-6A43F7145109}"/>
              </a:ext>
            </a:extLst>
          </p:cNvPr>
          <p:cNvSpPr>
            <a:spLocks noGrp="1"/>
          </p:cNvSpPr>
          <p:nvPr>
            <p:ph type="dt" sz="half" idx="2"/>
          </p:nvPr>
        </p:nvSpPr>
        <p:spPr/>
        <p:txBody>
          <a:bodyPr/>
          <a:lstStyle/>
          <a:p>
            <a:r>
              <a:rPr lang="en-US"/>
              <a:t>Educating Georgia’s Future: Georgia’s State ESSA Plan</a:t>
            </a:r>
            <a:endParaRPr lang="en-US" dirty="0"/>
          </a:p>
        </p:txBody>
      </p:sp>
      <p:sp>
        <p:nvSpPr>
          <p:cNvPr id="5" name="Slide Number Placeholder 4">
            <a:extLst>
              <a:ext uri="{FF2B5EF4-FFF2-40B4-BE49-F238E27FC236}">
                <a16:creationId xmlns:a16="http://schemas.microsoft.com/office/drawing/2014/main" id="{01C1D909-F10F-7F40-969F-9DB3A9ECF8A2}"/>
              </a:ext>
            </a:extLst>
          </p:cNvPr>
          <p:cNvSpPr>
            <a:spLocks noGrp="1"/>
          </p:cNvSpPr>
          <p:nvPr>
            <p:ph type="sldNum" sz="quarter" idx="4"/>
          </p:nvPr>
        </p:nvSpPr>
        <p:spPr/>
        <p:txBody>
          <a:bodyPr/>
          <a:lstStyle/>
          <a:p>
            <a:fld id="{B63E4CEF-BB1E-48C7-AE93-F39F6AA99AD7}" type="slidenum">
              <a:rPr lang="en-US" smtClean="0"/>
              <a:pPr/>
              <a:t>5</a:t>
            </a:fld>
            <a:endParaRPr lang="en-US" dirty="0"/>
          </a:p>
        </p:txBody>
      </p:sp>
      <p:sp>
        <p:nvSpPr>
          <p:cNvPr id="7" name="Content Placeholder 6">
            <a:extLst>
              <a:ext uri="{FF2B5EF4-FFF2-40B4-BE49-F238E27FC236}">
                <a16:creationId xmlns:a16="http://schemas.microsoft.com/office/drawing/2014/main" id="{DC432119-DE24-5C47-8603-83627E5989EB}"/>
              </a:ext>
            </a:extLst>
          </p:cNvPr>
          <p:cNvSpPr>
            <a:spLocks noGrp="1"/>
          </p:cNvSpPr>
          <p:nvPr>
            <p:ph idx="1"/>
          </p:nvPr>
        </p:nvSpPr>
        <p:spPr>
          <a:xfrm>
            <a:off x="237744" y="1659579"/>
            <a:ext cx="8705088" cy="4430325"/>
          </a:xfrm>
        </p:spPr>
        <p:txBody>
          <a:bodyPr>
            <a:noAutofit/>
          </a:bodyPr>
          <a:lstStyle/>
          <a:p>
            <a:pPr marL="0" indent="0">
              <a:buNone/>
            </a:pPr>
            <a:r>
              <a:rPr lang="en-US" sz="2000" dirty="0"/>
              <a:t> </a:t>
            </a:r>
            <a:r>
              <a:rPr lang="en-US" sz="2000" u="sng" dirty="0">
                <a:hlinkClick r:id="rId2"/>
              </a:rPr>
              <a:t>160-5-1-.34 GEORGIA SPECIAL NEEDS SCHOLARSHIP PROGRAM</a:t>
            </a:r>
            <a:endParaRPr lang="en-US" sz="2000" dirty="0"/>
          </a:p>
          <a:p>
            <a:pPr marL="0" indent="0">
              <a:buNone/>
            </a:pPr>
            <a:r>
              <a:rPr lang="en-US" sz="2000" dirty="0"/>
              <a:t>delineates which students are qualified to participate in the program</a:t>
            </a:r>
          </a:p>
          <a:p>
            <a:pPr marL="0" indent="0">
              <a:buNone/>
            </a:pPr>
            <a:endParaRPr lang="en-US" sz="1000" dirty="0"/>
          </a:p>
          <a:p>
            <a:pPr marL="0" indent="0">
              <a:buNone/>
            </a:pPr>
            <a:r>
              <a:rPr lang="en-US" sz="2000" u="sng" dirty="0">
                <a:hlinkClick r:id="rId3"/>
              </a:rPr>
              <a:t>160-4-7-.14 PERSONNEL, FACILITIES AND CASELOADS</a:t>
            </a:r>
            <a:endParaRPr lang="en-US" sz="2000" dirty="0"/>
          </a:p>
          <a:p>
            <a:pPr marL="0" indent="0">
              <a:buNone/>
            </a:pPr>
            <a:r>
              <a:rPr lang="en-US" sz="2000" dirty="0"/>
              <a:t>Special Education rule: Occurs as it regards class sizes and caseloads when serving students with specific learning disabilities</a:t>
            </a:r>
          </a:p>
          <a:p>
            <a:pPr marL="0" indent="0">
              <a:buNone/>
            </a:pPr>
            <a:endParaRPr lang="en-US" sz="1000" dirty="0"/>
          </a:p>
          <a:p>
            <a:pPr marL="0" indent="0">
              <a:buNone/>
            </a:pPr>
            <a:r>
              <a:rPr lang="en-US" sz="2000" u="sng" dirty="0">
                <a:hlinkClick r:id="rId4"/>
              </a:rPr>
              <a:t>160-5-1-.08 CLASS SIZE</a:t>
            </a:r>
            <a:endParaRPr lang="en-US" sz="2000" u="sng" dirty="0"/>
          </a:p>
          <a:p>
            <a:pPr marL="0" indent="0">
              <a:buNone/>
            </a:pPr>
            <a:r>
              <a:rPr lang="en-US" sz="2000" dirty="0"/>
              <a:t>Regards class sizes when serving students with specific learning disabilities</a:t>
            </a:r>
          </a:p>
          <a:p>
            <a:pPr marL="0" indent="0">
              <a:buNone/>
            </a:pPr>
            <a:endParaRPr lang="en-US" sz="1000" dirty="0"/>
          </a:p>
          <a:p>
            <a:pPr marL="0" indent="0">
              <a:buNone/>
            </a:pPr>
            <a:r>
              <a:rPr lang="en-US" sz="2000" u="sng" dirty="0">
                <a:hlinkClick r:id="rId5"/>
              </a:rPr>
              <a:t>160-4-7-.21 DEFINITI0NS</a:t>
            </a:r>
            <a:r>
              <a:rPr lang="en-US" sz="2000" u="sng" dirty="0"/>
              <a:t> </a:t>
            </a:r>
          </a:p>
          <a:p>
            <a:pPr marL="0" indent="0">
              <a:buNone/>
            </a:pPr>
            <a:r>
              <a:rPr lang="en-US" sz="2000" dirty="0"/>
              <a:t>Special education rule: The term occurs in the definition of a “child with a disability”</a:t>
            </a:r>
          </a:p>
        </p:txBody>
      </p:sp>
    </p:spTree>
    <p:extLst>
      <p:ext uri="{BB962C8B-B14F-4D97-AF65-F5344CB8AC3E}">
        <p14:creationId xmlns:p14="http://schemas.microsoft.com/office/powerpoint/2010/main" val="2494505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55D38-BCC0-8149-AA1C-4E9EF7E76E8A}"/>
              </a:ext>
            </a:extLst>
          </p:cNvPr>
          <p:cNvSpPr>
            <a:spLocks noGrp="1"/>
          </p:cNvSpPr>
          <p:nvPr>
            <p:ph type="title"/>
          </p:nvPr>
        </p:nvSpPr>
        <p:spPr/>
        <p:txBody>
          <a:bodyPr/>
          <a:lstStyle/>
          <a:p>
            <a:r>
              <a:rPr lang="en-US" b="1" dirty="0"/>
              <a:t>Georgia Law</a:t>
            </a:r>
          </a:p>
        </p:txBody>
      </p:sp>
      <p:sp>
        <p:nvSpPr>
          <p:cNvPr id="7" name="Content Placeholder 6">
            <a:extLst>
              <a:ext uri="{FF2B5EF4-FFF2-40B4-BE49-F238E27FC236}">
                <a16:creationId xmlns:a16="http://schemas.microsoft.com/office/drawing/2014/main" id="{DC432119-DE24-5C47-8603-83627E5989EB}"/>
              </a:ext>
            </a:extLst>
          </p:cNvPr>
          <p:cNvSpPr>
            <a:spLocks noGrp="1"/>
          </p:cNvSpPr>
          <p:nvPr>
            <p:ph idx="1"/>
          </p:nvPr>
        </p:nvSpPr>
        <p:spPr/>
        <p:txBody>
          <a:bodyPr>
            <a:noAutofit/>
          </a:bodyPr>
          <a:lstStyle/>
          <a:p>
            <a:pPr marL="0" indent="0">
              <a:buNone/>
            </a:pPr>
            <a:r>
              <a:rPr lang="en-US" sz="2000" dirty="0"/>
              <a:t>Rule </a:t>
            </a:r>
            <a:r>
              <a:rPr lang="en-US" sz="2000" u="sng" dirty="0">
                <a:hlinkClick r:id="rId2"/>
              </a:rPr>
              <a:t>160-4-7-.05 ELIGIBILITY DETERMINATION AND CATEGORIES OF ELIGIBILITY</a:t>
            </a:r>
            <a:endParaRPr lang="en-US" sz="2000" dirty="0"/>
          </a:p>
          <a:p>
            <a:pPr marL="0" indent="0">
              <a:buNone/>
            </a:pPr>
            <a:r>
              <a:rPr lang="en-US" sz="2000" dirty="0"/>
              <a:t>  </a:t>
            </a:r>
          </a:p>
          <a:p>
            <a:pPr marL="0" indent="0">
              <a:buNone/>
            </a:pPr>
            <a:r>
              <a:rPr lang="en-US" sz="2000" dirty="0"/>
              <a:t>“Definition</a:t>
            </a:r>
          </a:p>
          <a:p>
            <a:pPr marL="0" indent="0">
              <a:buNone/>
            </a:pPr>
            <a:r>
              <a:rPr lang="en-US" sz="2000" dirty="0"/>
              <a:t>(1) Specific learning disability is defined as a disorder in one or more of the basic psychological processes involved in understanding or in using language, spoken or written, that may manifest itself in an imperfect ability to listen, think, speak, read, write, spell or do mathematical calculations. The term includes such conditions as perceptual disabilities, brain injury, minimal brain dysfunction, dyslexia and developmental aphasia. The term does not apply to children who have learning problems that are primarily the result of visual, hearing or motor disabilities, intellectual disabilities, emotional or behavioral disorders, environmental, cultural or economic disadvantage. [34 C.F.R. §300.8(c)(10)]”</a:t>
            </a:r>
          </a:p>
        </p:txBody>
      </p:sp>
      <p:sp>
        <p:nvSpPr>
          <p:cNvPr id="4" name="Date Placeholder 3">
            <a:extLst>
              <a:ext uri="{FF2B5EF4-FFF2-40B4-BE49-F238E27FC236}">
                <a16:creationId xmlns:a16="http://schemas.microsoft.com/office/drawing/2014/main" id="{B6843B47-C2AF-E64A-8F83-6A43F7145109}"/>
              </a:ext>
            </a:extLst>
          </p:cNvPr>
          <p:cNvSpPr>
            <a:spLocks noGrp="1"/>
          </p:cNvSpPr>
          <p:nvPr>
            <p:ph type="dt" sz="half" idx="2"/>
          </p:nvPr>
        </p:nvSpPr>
        <p:spPr/>
        <p:txBody>
          <a:bodyPr/>
          <a:lstStyle/>
          <a:p>
            <a:r>
              <a:rPr lang="en-US" dirty="0"/>
              <a:t>Educating Georgia’s Future: Georgia’s State ESSA Plan</a:t>
            </a:r>
          </a:p>
        </p:txBody>
      </p:sp>
      <p:sp>
        <p:nvSpPr>
          <p:cNvPr id="5" name="Slide Number Placeholder 4">
            <a:extLst>
              <a:ext uri="{FF2B5EF4-FFF2-40B4-BE49-F238E27FC236}">
                <a16:creationId xmlns:a16="http://schemas.microsoft.com/office/drawing/2014/main" id="{01C1D909-F10F-7F40-969F-9DB3A9ECF8A2}"/>
              </a:ext>
            </a:extLst>
          </p:cNvPr>
          <p:cNvSpPr>
            <a:spLocks noGrp="1"/>
          </p:cNvSpPr>
          <p:nvPr>
            <p:ph type="sldNum" sz="quarter" idx="4"/>
          </p:nvPr>
        </p:nvSpPr>
        <p:spPr/>
        <p:txBody>
          <a:bodyPr/>
          <a:lstStyle/>
          <a:p>
            <a:fld id="{B63E4CEF-BB1E-48C7-AE93-F39F6AA99AD7}" type="slidenum">
              <a:rPr lang="en-US" smtClean="0"/>
              <a:pPr/>
              <a:t>6</a:t>
            </a:fld>
            <a:endParaRPr lang="en-US" dirty="0"/>
          </a:p>
        </p:txBody>
      </p:sp>
    </p:spTree>
    <p:extLst>
      <p:ext uri="{BB962C8B-B14F-4D97-AF65-F5344CB8AC3E}">
        <p14:creationId xmlns:p14="http://schemas.microsoft.com/office/powerpoint/2010/main" val="237724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3F276-6B75-CB44-871D-81D6DB180880}"/>
              </a:ext>
            </a:extLst>
          </p:cNvPr>
          <p:cNvSpPr>
            <a:spLocks noGrp="1"/>
          </p:cNvSpPr>
          <p:nvPr>
            <p:ph type="title"/>
          </p:nvPr>
        </p:nvSpPr>
        <p:spPr/>
        <p:txBody>
          <a:bodyPr>
            <a:normAutofit fontScale="90000"/>
          </a:bodyPr>
          <a:lstStyle/>
          <a:p>
            <a:r>
              <a:rPr lang="en-US" b="1" dirty="0"/>
              <a:t>“Dyslexia can look like and co-present with…”</a:t>
            </a:r>
          </a:p>
        </p:txBody>
      </p:sp>
      <p:graphicFrame>
        <p:nvGraphicFramePr>
          <p:cNvPr id="6" name="Content Placeholder 5">
            <a:extLst>
              <a:ext uri="{FF2B5EF4-FFF2-40B4-BE49-F238E27FC236}">
                <a16:creationId xmlns:a16="http://schemas.microsoft.com/office/drawing/2014/main" id="{9A4AA936-9011-D242-8869-2A2D2C90B778}"/>
              </a:ext>
            </a:extLst>
          </p:cNvPr>
          <p:cNvGraphicFramePr>
            <a:graphicFrameLocks noGrp="1"/>
          </p:cNvGraphicFramePr>
          <p:nvPr>
            <p:ph idx="1"/>
            <p:extLst>
              <p:ext uri="{D42A27DB-BD31-4B8C-83A1-F6EECF244321}">
                <p14:modId xmlns:p14="http://schemas.microsoft.com/office/powerpoint/2010/main" val="3988702276"/>
              </p:ext>
            </p:extLst>
          </p:nvPr>
        </p:nvGraphicFramePr>
        <p:xfrm>
          <a:off x="220133" y="1439333"/>
          <a:ext cx="8295217" cy="47376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7EC8DA9B-DA33-664A-AB0B-8D0089290B56}"/>
              </a:ext>
            </a:extLst>
          </p:cNvPr>
          <p:cNvSpPr>
            <a:spLocks noGrp="1"/>
          </p:cNvSpPr>
          <p:nvPr>
            <p:ph type="dt" sz="half" idx="2"/>
          </p:nvPr>
        </p:nvSpPr>
        <p:spPr/>
        <p:txBody>
          <a:bodyPr/>
          <a:lstStyle/>
          <a:p>
            <a:r>
              <a:rPr lang="en-US"/>
              <a:t>Educating Georgia’s Future: Georgia’s State ESSA Plan</a:t>
            </a:r>
            <a:endParaRPr lang="en-US" dirty="0"/>
          </a:p>
        </p:txBody>
      </p:sp>
      <p:sp>
        <p:nvSpPr>
          <p:cNvPr id="5" name="Slide Number Placeholder 4">
            <a:extLst>
              <a:ext uri="{FF2B5EF4-FFF2-40B4-BE49-F238E27FC236}">
                <a16:creationId xmlns:a16="http://schemas.microsoft.com/office/drawing/2014/main" id="{A1DF965C-75C2-9B48-ADC5-801701624032}"/>
              </a:ext>
            </a:extLst>
          </p:cNvPr>
          <p:cNvSpPr>
            <a:spLocks noGrp="1"/>
          </p:cNvSpPr>
          <p:nvPr>
            <p:ph type="sldNum" sz="quarter" idx="4"/>
          </p:nvPr>
        </p:nvSpPr>
        <p:spPr/>
        <p:txBody>
          <a:bodyPr/>
          <a:lstStyle/>
          <a:p>
            <a:fld id="{B63E4CEF-BB1E-48C7-AE93-F39F6AA99AD7}" type="slidenum">
              <a:rPr lang="en-US" smtClean="0"/>
              <a:pPr/>
              <a:t>7</a:t>
            </a:fld>
            <a:endParaRPr lang="en-US" dirty="0"/>
          </a:p>
        </p:txBody>
      </p:sp>
    </p:spTree>
    <p:extLst>
      <p:ext uri="{BB962C8B-B14F-4D97-AF65-F5344CB8AC3E}">
        <p14:creationId xmlns:p14="http://schemas.microsoft.com/office/powerpoint/2010/main" val="1551659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8173A-4559-4AE4-B3BE-1A899DC77973}"/>
              </a:ext>
            </a:extLst>
          </p:cNvPr>
          <p:cNvSpPr>
            <a:spLocks noGrp="1"/>
          </p:cNvSpPr>
          <p:nvPr>
            <p:ph type="title"/>
          </p:nvPr>
        </p:nvSpPr>
        <p:spPr>
          <a:xfrm>
            <a:off x="219456" y="334016"/>
            <a:ext cx="8295894" cy="1325563"/>
          </a:xfrm>
        </p:spPr>
        <p:txBody>
          <a:bodyPr>
            <a:normAutofit/>
          </a:bodyPr>
          <a:lstStyle/>
          <a:p>
            <a:r>
              <a:rPr lang="en-US" b="1" dirty="0">
                <a:solidFill>
                  <a:schemeClr val="accent5">
                    <a:lumMod val="50000"/>
                  </a:schemeClr>
                </a:solidFill>
              </a:rPr>
              <a:t>Prevention First</a:t>
            </a:r>
            <a:br>
              <a:rPr lang="en-US" b="1" dirty="0"/>
            </a:br>
            <a:r>
              <a:rPr lang="en-US" sz="3200" dirty="0">
                <a:solidFill>
                  <a:schemeClr val="tx1">
                    <a:lumMod val="50000"/>
                    <a:lumOff val="50000"/>
                  </a:schemeClr>
                </a:solidFill>
              </a:rPr>
              <a:t>Georgia Tiered System of Supports</a:t>
            </a:r>
          </a:p>
        </p:txBody>
      </p:sp>
      <p:sp>
        <p:nvSpPr>
          <p:cNvPr id="3" name="Date Placeholder 2">
            <a:extLst>
              <a:ext uri="{FF2B5EF4-FFF2-40B4-BE49-F238E27FC236}">
                <a16:creationId xmlns:a16="http://schemas.microsoft.com/office/drawing/2014/main" id="{C25A27DA-ADFA-4EA2-ADBC-22B3C69687F2}"/>
              </a:ext>
            </a:extLst>
          </p:cNvPr>
          <p:cNvSpPr>
            <a:spLocks noGrp="1"/>
          </p:cNvSpPr>
          <p:nvPr>
            <p:ph type="dt" sz="half" idx="2"/>
          </p:nvPr>
        </p:nvSpPr>
        <p:spPr/>
        <p:txBody>
          <a:bodyPr/>
          <a:lstStyle/>
          <a:p>
            <a:r>
              <a:rPr lang="en-US"/>
              <a:t>Educating Georgia’s Future: Georgia’s State ESSA Plan</a:t>
            </a:r>
            <a:endParaRPr lang="en-US" dirty="0"/>
          </a:p>
        </p:txBody>
      </p:sp>
      <p:sp>
        <p:nvSpPr>
          <p:cNvPr id="4" name="Slide Number Placeholder 3">
            <a:extLst>
              <a:ext uri="{FF2B5EF4-FFF2-40B4-BE49-F238E27FC236}">
                <a16:creationId xmlns:a16="http://schemas.microsoft.com/office/drawing/2014/main" id="{E12EFC36-68B8-41EC-924E-A3B2304058DA}"/>
              </a:ext>
            </a:extLst>
          </p:cNvPr>
          <p:cNvSpPr>
            <a:spLocks noGrp="1"/>
          </p:cNvSpPr>
          <p:nvPr>
            <p:ph type="sldNum" sz="quarter" idx="4"/>
          </p:nvPr>
        </p:nvSpPr>
        <p:spPr/>
        <p:txBody>
          <a:bodyPr/>
          <a:lstStyle/>
          <a:p>
            <a:fld id="{B63E4CEF-BB1E-48C7-AE93-F39F6AA99AD7}" type="slidenum">
              <a:rPr lang="en-US" smtClean="0"/>
              <a:pPr/>
              <a:t>8</a:t>
            </a:fld>
            <a:endParaRPr lang="en-US" dirty="0"/>
          </a:p>
        </p:txBody>
      </p:sp>
      <p:sp>
        <p:nvSpPr>
          <p:cNvPr id="5" name="TextBox 4">
            <a:extLst>
              <a:ext uri="{FF2B5EF4-FFF2-40B4-BE49-F238E27FC236}">
                <a16:creationId xmlns:a16="http://schemas.microsoft.com/office/drawing/2014/main" id="{0673A0A1-874C-499A-B832-12C188929959}"/>
              </a:ext>
            </a:extLst>
          </p:cNvPr>
          <p:cNvSpPr txBox="1"/>
          <p:nvPr/>
        </p:nvSpPr>
        <p:spPr>
          <a:xfrm>
            <a:off x="219456" y="1659579"/>
            <a:ext cx="8778240" cy="4370427"/>
          </a:xfrm>
          <a:prstGeom prst="rect">
            <a:avLst/>
          </a:prstGeom>
          <a:noFill/>
        </p:spPr>
        <p:txBody>
          <a:bodyPr wrap="square" rtlCol="0">
            <a:spAutoFit/>
          </a:bodyPr>
          <a:lstStyle/>
          <a:p>
            <a:endParaRPr lang="en-US" dirty="0"/>
          </a:p>
          <a:p>
            <a:r>
              <a:rPr lang="en-US" sz="2800" dirty="0"/>
              <a:t>Tier I: Instruction/Core Curriculum</a:t>
            </a:r>
          </a:p>
          <a:p>
            <a:pPr marL="457200" indent="-457200">
              <a:buFont typeface="Arial" panose="020B0604020202020204" pitchFamily="34" charset="0"/>
              <a:buChar char="•"/>
            </a:pPr>
            <a:r>
              <a:rPr lang="en-US" dirty="0"/>
              <a:t>Language Nutrition training</a:t>
            </a:r>
          </a:p>
          <a:p>
            <a:pPr marL="457200" indent="-457200">
              <a:buFont typeface="Arial" panose="020B0604020202020204" pitchFamily="34" charset="0"/>
              <a:buChar char="•"/>
            </a:pPr>
            <a:r>
              <a:rPr lang="en-US" dirty="0"/>
              <a:t>Standards-based instruction</a:t>
            </a:r>
          </a:p>
          <a:p>
            <a:pPr marL="457200" indent="-457200">
              <a:buFont typeface="Arial" panose="020B0604020202020204" pitchFamily="34" charset="0"/>
              <a:buChar char="•"/>
            </a:pPr>
            <a:r>
              <a:rPr lang="en-US" dirty="0"/>
              <a:t>Differentiated instruction for students by general education teacher</a:t>
            </a:r>
          </a:p>
          <a:p>
            <a:endParaRPr lang="en-US" sz="1100" dirty="0"/>
          </a:p>
          <a:p>
            <a:r>
              <a:rPr lang="en-US" sz="2800" dirty="0"/>
              <a:t>Tier II:  Intervention</a:t>
            </a:r>
          </a:p>
          <a:p>
            <a:pPr marL="457200" indent="-457200">
              <a:buFont typeface="Arial" panose="020B0604020202020204" pitchFamily="34" charset="0"/>
              <a:buChar char="•"/>
            </a:pPr>
            <a:r>
              <a:rPr lang="en-US" dirty="0"/>
              <a:t>Student Support Team (SST) recommended interventions</a:t>
            </a:r>
          </a:p>
          <a:p>
            <a:pPr marL="457200" indent="-457200">
              <a:buFont typeface="Arial" panose="020B0604020202020204" pitchFamily="34" charset="0"/>
              <a:buChar char="•"/>
            </a:pPr>
            <a:r>
              <a:rPr lang="en-US" dirty="0"/>
              <a:t>Early Intervention Program (EIP) for Reading</a:t>
            </a:r>
          </a:p>
          <a:p>
            <a:pPr marL="457200" indent="-457200">
              <a:buFont typeface="Arial" panose="020B0604020202020204" pitchFamily="34" charset="0"/>
              <a:buChar char="•"/>
            </a:pPr>
            <a:endParaRPr lang="en-US" sz="1100" dirty="0"/>
          </a:p>
          <a:p>
            <a:r>
              <a:rPr lang="en-US" sz="2800" dirty="0"/>
              <a:t>Tier III: Intensive Intervention</a:t>
            </a:r>
          </a:p>
          <a:p>
            <a:pPr marL="457200" indent="-457200">
              <a:buFont typeface="Arial" panose="020B0604020202020204" pitchFamily="34" charset="0"/>
              <a:buChar char="•"/>
            </a:pPr>
            <a:r>
              <a:rPr lang="en-US" dirty="0"/>
              <a:t>Special Education services for Learning Disabilities per Individual Education Plan (IEP)</a:t>
            </a:r>
          </a:p>
          <a:p>
            <a:endParaRPr lang="en-US" sz="2800" dirty="0"/>
          </a:p>
          <a:p>
            <a:endParaRPr lang="en-US" dirty="0"/>
          </a:p>
        </p:txBody>
      </p:sp>
    </p:spTree>
    <p:extLst>
      <p:ext uri="{BB962C8B-B14F-4D97-AF65-F5344CB8AC3E}">
        <p14:creationId xmlns:p14="http://schemas.microsoft.com/office/powerpoint/2010/main" val="2616856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D5B6D-1DBC-4A9C-88CB-ABB919BE46E5}"/>
              </a:ext>
            </a:extLst>
          </p:cNvPr>
          <p:cNvSpPr>
            <a:spLocks noGrp="1"/>
          </p:cNvSpPr>
          <p:nvPr>
            <p:ph type="title"/>
          </p:nvPr>
        </p:nvSpPr>
        <p:spPr>
          <a:xfrm>
            <a:off x="603982" y="152400"/>
            <a:ext cx="6967249" cy="948379"/>
          </a:xfrm>
        </p:spPr>
        <p:txBody>
          <a:bodyPr>
            <a:normAutofit fontScale="90000"/>
          </a:bodyPr>
          <a:lstStyle/>
          <a:p>
            <a:r>
              <a:rPr lang="en-US" b="1" dirty="0">
                <a:solidFill>
                  <a:schemeClr val="accent5">
                    <a:lumMod val="50000"/>
                  </a:schemeClr>
                </a:solidFill>
              </a:rPr>
              <a:t>Tier 1 </a:t>
            </a:r>
            <a:br>
              <a:rPr lang="en-US" b="1" dirty="0"/>
            </a:br>
            <a:r>
              <a:rPr lang="en-US" dirty="0">
                <a:solidFill>
                  <a:schemeClr val="tx1">
                    <a:lumMod val="50000"/>
                    <a:lumOff val="50000"/>
                  </a:schemeClr>
                </a:solidFill>
              </a:rPr>
              <a:t>Standards and Instruction</a:t>
            </a:r>
          </a:p>
        </p:txBody>
      </p:sp>
      <p:graphicFrame>
        <p:nvGraphicFramePr>
          <p:cNvPr id="6" name="Content Placeholder 5">
            <a:extLst>
              <a:ext uri="{FF2B5EF4-FFF2-40B4-BE49-F238E27FC236}">
                <a16:creationId xmlns:a16="http://schemas.microsoft.com/office/drawing/2014/main" id="{C4C15419-EFDD-4BB7-A5E9-13813586DF16}"/>
              </a:ext>
            </a:extLst>
          </p:cNvPr>
          <p:cNvGraphicFramePr>
            <a:graphicFrameLocks noGrp="1"/>
          </p:cNvGraphicFramePr>
          <p:nvPr>
            <p:ph idx="1"/>
            <p:extLst>
              <p:ext uri="{D42A27DB-BD31-4B8C-83A1-F6EECF244321}">
                <p14:modId xmlns:p14="http://schemas.microsoft.com/office/powerpoint/2010/main" val="942500444"/>
              </p:ext>
            </p:extLst>
          </p:nvPr>
        </p:nvGraphicFramePr>
        <p:xfrm>
          <a:off x="402695" y="1100778"/>
          <a:ext cx="8613289" cy="5026191"/>
        </p:xfrm>
        <a:graphic>
          <a:graphicData uri="http://schemas.openxmlformats.org/drawingml/2006/table">
            <a:tbl>
              <a:tblPr firstRow="1" bandRow="1">
                <a:tableStyleId>{5C22544A-7EE6-4342-B048-85BDC9FD1C3A}</a:tableStyleId>
              </a:tblPr>
              <a:tblGrid>
                <a:gridCol w="3569919">
                  <a:extLst>
                    <a:ext uri="{9D8B030D-6E8A-4147-A177-3AD203B41FA5}">
                      <a16:colId xmlns:a16="http://schemas.microsoft.com/office/drawing/2014/main" val="1782390513"/>
                    </a:ext>
                  </a:extLst>
                </a:gridCol>
                <a:gridCol w="5043370">
                  <a:extLst>
                    <a:ext uri="{9D8B030D-6E8A-4147-A177-3AD203B41FA5}">
                      <a16:colId xmlns:a16="http://schemas.microsoft.com/office/drawing/2014/main" val="3813193880"/>
                    </a:ext>
                  </a:extLst>
                </a:gridCol>
              </a:tblGrid>
              <a:tr h="377463">
                <a:tc>
                  <a:txBody>
                    <a:bodyPr/>
                    <a:lstStyle/>
                    <a:p>
                      <a:r>
                        <a:rPr lang="en-US" sz="2000" dirty="0"/>
                        <a:t>Speech and Language</a:t>
                      </a:r>
                    </a:p>
                  </a:txBody>
                  <a:tcPr/>
                </a:tc>
                <a:tc>
                  <a:txBody>
                    <a:bodyPr/>
                    <a:lstStyle/>
                    <a:p>
                      <a:r>
                        <a:rPr lang="en-US" sz="2000" dirty="0"/>
                        <a:t>Literacy</a:t>
                      </a:r>
                    </a:p>
                  </a:txBody>
                  <a:tcPr/>
                </a:tc>
                <a:extLst>
                  <a:ext uri="{0D108BD9-81ED-4DB2-BD59-A6C34878D82A}">
                    <a16:rowId xmlns:a16="http://schemas.microsoft.com/office/drawing/2014/main" val="3463746435"/>
                  </a:ext>
                </a:extLst>
              </a:tr>
              <a:tr h="4629951">
                <a:tc>
                  <a:txBody>
                    <a:bodyPr/>
                    <a:lstStyle/>
                    <a:p>
                      <a:pPr marL="0" indent="0">
                        <a:buFont typeface="Arial" panose="020B0604020202020204" pitchFamily="34" charset="0"/>
                        <a:buNone/>
                      </a:pPr>
                      <a:r>
                        <a:rPr lang="en-US" b="1" dirty="0"/>
                        <a:t>Aural and oral development</a:t>
                      </a:r>
                    </a:p>
                    <a:p>
                      <a:pPr marL="285750" indent="-285750">
                        <a:buFont typeface="Arial" panose="020B0604020202020204" pitchFamily="34" charset="0"/>
                        <a:buChar char="•"/>
                      </a:pPr>
                      <a:r>
                        <a:rPr lang="en-US" b="0" dirty="0"/>
                        <a:t>Temporal processing</a:t>
                      </a:r>
                    </a:p>
                    <a:p>
                      <a:pPr marL="285750" indent="-285750">
                        <a:buFont typeface="Arial" panose="020B0604020202020204" pitchFamily="34" charset="0"/>
                        <a:buChar char="•"/>
                      </a:pPr>
                      <a:r>
                        <a:rPr lang="en-US" b="0" dirty="0"/>
                        <a:t>Articulation</a:t>
                      </a:r>
                    </a:p>
                    <a:p>
                      <a:pPr marL="285750" indent="-285750">
                        <a:buFont typeface="Arial" panose="020B0604020202020204" pitchFamily="34" charset="0"/>
                        <a:buChar char="•"/>
                      </a:pPr>
                      <a:r>
                        <a:rPr lang="en-US" b="0" dirty="0"/>
                        <a:t>Voice issues</a:t>
                      </a:r>
                    </a:p>
                    <a:p>
                      <a:pPr marL="0" indent="0">
                        <a:buFont typeface="Arial" panose="020B0604020202020204" pitchFamily="34" charset="0"/>
                        <a:buNone/>
                      </a:pPr>
                      <a:endParaRPr lang="en-US" sz="1100" b="1" dirty="0"/>
                    </a:p>
                    <a:p>
                      <a:pPr marL="0" indent="0">
                        <a:buFont typeface="Arial" panose="020B0604020202020204" pitchFamily="34" charset="0"/>
                        <a:buNone/>
                      </a:pPr>
                      <a:r>
                        <a:rPr lang="en-US" b="1" dirty="0"/>
                        <a:t>Dialect</a:t>
                      </a:r>
                    </a:p>
                    <a:p>
                      <a:pPr marL="285750" indent="-285750">
                        <a:buFont typeface="Arial" panose="020B0604020202020204" pitchFamily="34" charset="0"/>
                        <a:buChar char="•"/>
                      </a:pPr>
                      <a:r>
                        <a:rPr lang="en-US" b="0" dirty="0"/>
                        <a:t>Explicit code-switching</a:t>
                      </a:r>
                    </a:p>
                    <a:p>
                      <a:pPr marL="0" indent="0">
                        <a:buFont typeface="Arial" panose="020B0604020202020204" pitchFamily="34" charset="0"/>
                        <a:buNone/>
                      </a:pPr>
                      <a:endParaRPr lang="en-US" sz="1100" b="1" dirty="0"/>
                    </a:p>
                    <a:p>
                      <a:pPr marL="0" indent="0">
                        <a:buFont typeface="Arial" panose="020B0604020202020204" pitchFamily="34" charset="0"/>
                        <a:buNone/>
                      </a:pPr>
                      <a:r>
                        <a:rPr lang="en-US" b="1" dirty="0"/>
                        <a:t>Syntax and Morphology</a:t>
                      </a:r>
                    </a:p>
                    <a:p>
                      <a:pPr marL="285750" indent="-285750">
                        <a:buFont typeface="Arial" panose="020B0604020202020204" pitchFamily="34" charset="0"/>
                        <a:buChar char="•"/>
                      </a:pPr>
                      <a:r>
                        <a:rPr lang="en-US" b="0" dirty="0"/>
                        <a:t>Prefix/suffixes/roots</a:t>
                      </a:r>
                    </a:p>
                    <a:p>
                      <a:pPr marL="285750" indent="-285750">
                        <a:buFont typeface="Arial" panose="020B0604020202020204" pitchFamily="34" charset="0"/>
                        <a:buChar char="•"/>
                      </a:pPr>
                      <a:r>
                        <a:rPr lang="en-US" b="0" dirty="0"/>
                        <a:t>Sentence structures</a:t>
                      </a:r>
                    </a:p>
                    <a:p>
                      <a:pPr marL="0" indent="0">
                        <a:buFont typeface="Arial" panose="020B0604020202020204" pitchFamily="34" charset="0"/>
                        <a:buNone/>
                      </a:pPr>
                      <a:endParaRPr lang="en-US" sz="1100" b="1" dirty="0"/>
                    </a:p>
                    <a:p>
                      <a:pPr marL="0" indent="0">
                        <a:buFont typeface="Arial" panose="020B0604020202020204" pitchFamily="34" charset="0"/>
                        <a:buNone/>
                      </a:pPr>
                      <a:r>
                        <a:rPr lang="en-US" b="1" dirty="0"/>
                        <a:t>Semantics</a:t>
                      </a:r>
                    </a:p>
                    <a:p>
                      <a:pPr marL="285750" indent="-285750">
                        <a:buFont typeface="Arial" panose="020B0604020202020204" pitchFamily="34" charset="0"/>
                        <a:buChar char="•"/>
                      </a:pPr>
                      <a:r>
                        <a:rPr lang="en-US" b="0" dirty="0"/>
                        <a:t>Meanings as they relate to context</a:t>
                      </a:r>
                      <a:endParaRPr lang="en-US" b="1" dirty="0"/>
                    </a:p>
                    <a:p>
                      <a:pPr marL="0" indent="0">
                        <a:buFont typeface="Arial" panose="020B0604020202020204" pitchFamily="34" charset="0"/>
                        <a:buNone/>
                      </a:pPr>
                      <a:endParaRPr lang="en-US" sz="1100" b="1" dirty="0"/>
                    </a:p>
                    <a:p>
                      <a:pPr marL="0" indent="0">
                        <a:buFont typeface="Arial" panose="020B0604020202020204" pitchFamily="34" charset="0"/>
                        <a:buNone/>
                      </a:pPr>
                      <a:r>
                        <a:rPr lang="en-US" b="1" dirty="0"/>
                        <a:t>Pragmatics</a:t>
                      </a:r>
                    </a:p>
                    <a:p>
                      <a:pPr marL="285750" indent="-285750">
                        <a:buFont typeface="Arial" panose="020B0604020202020204" pitchFamily="34" charset="0"/>
                        <a:buChar char="•"/>
                      </a:pPr>
                      <a:r>
                        <a:rPr lang="en-US" b="0" dirty="0"/>
                        <a:t>What’s “appropriate”</a:t>
                      </a:r>
                    </a:p>
                  </a:txBody>
                  <a:tcPr/>
                </a:tc>
                <a:tc>
                  <a:txBody>
                    <a:bodyPr/>
                    <a:lstStyle/>
                    <a:p>
                      <a:pPr marL="0" indent="0">
                        <a:buFont typeface="Arial" panose="020B0604020202020204" pitchFamily="34" charset="0"/>
                        <a:buNone/>
                      </a:pPr>
                      <a:r>
                        <a:rPr lang="en-US" b="1" dirty="0"/>
                        <a:t>Phonology</a:t>
                      </a:r>
                    </a:p>
                    <a:p>
                      <a:pPr marL="285750" indent="-285750">
                        <a:buFont typeface="Arial" panose="020B0604020202020204" pitchFamily="34" charset="0"/>
                        <a:buChar char="•"/>
                      </a:pPr>
                      <a:r>
                        <a:rPr lang="en-US" b="0" dirty="0"/>
                        <a:t>Rhyming</a:t>
                      </a:r>
                    </a:p>
                    <a:p>
                      <a:pPr marL="285750" indent="-285750">
                        <a:buFont typeface="Arial" panose="020B0604020202020204" pitchFamily="34" charset="0"/>
                        <a:buChar char="•"/>
                      </a:pPr>
                      <a:r>
                        <a:rPr lang="en-US" b="0" dirty="0"/>
                        <a:t>Segmenting sounds (e.g., syllables, onset-rime)</a:t>
                      </a:r>
                    </a:p>
                    <a:p>
                      <a:pPr marL="285750" indent="-285750">
                        <a:buFont typeface="Arial" panose="020B0604020202020204" pitchFamily="34" charset="0"/>
                        <a:buChar char="•"/>
                      </a:pPr>
                      <a:r>
                        <a:rPr lang="en-US" b="0" dirty="0"/>
                        <a:t>Blending sounds</a:t>
                      </a:r>
                    </a:p>
                    <a:p>
                      <a:pPr marL="285750" indent="-285750">
                        <a:buFont typeface="Arial" panose="020B0604020202020204" pitchFamily="34" charset="0"/>
                        <a:buChar char="•"/>
                      </a:pPr>
                      <a:r>
                        <a:rPr lang="en-US" b="0" dirty="0"/>
                        <a:t>Deletion of sounds</a:t>
                      </a:r>
                    </a:p>
                    <a:p>
                      <a:pPr marL="0" indent="0">
                        <a:buFont typeface="Arial" panose="020B0604020202020204" pitchFamily="34" charset="0"/>
                        <a:buNone/>
                      </a:pPr>
                      <a:endParaRPr lang="en-US" sz="1100" dirty="0"/>
                    </a:p>
                    <a:p>
                      <a:pPr marL="0" indent="0">
                        <a:buFont typeface="Arial" panose="020B0604020202020204" pitchFamily="34" charset="0"/>
                        <a:buNone/>
                      </a:pPr>
                      <a:r>
                        <a:rPr lang="en-US" b="1" dirty="0"/>
                        <a:t>Phonics</a:t>
                      </a:r>
                    </a:p>
                    <a:p>
                      <a:pPr marL="285750" indent="-285750">
                        <a:buFont typeface="Arial" panose="020B0604020202020204" pitchFamily="34" charset="0"/>
                        <a:buChar char="•"/>
                      </a:pPr>
                      <a:r>
                        <a:rPr lang="en-US" b="0" dirty="0"/>
                        <a:t>Letter-sound relationships</a:t>
                      </a:r>
                    </a:p>
                    <a:p>
                      <a:pPr marL="0" indent="0">
                        <a:buFont typeface="Arial" panose="020B0604020202020204" pitchFamily="34" charset="0"/>
                        <a:buNone/>
                      </a:pPr>
                      <a:endParaRPr lang="en-US" sz="1100" b="0" dirty="0"/>
                    </a:p>
                    <a:p>
                      <a:pPr marL="0" indent="0">
                        <a:buFont typeface="Arial" panose="020B0604020202020204" pitchFamily="34" charset="0"/>
                        <a:buNone/>
                      </a:pPr>
                      <a:r>
                        <a:rPr lang="en-US" b="1" dirty="0"/>
                        <a:t>Concept and background knowledge development </a:t>
                      </a:r>
                    </a:p>
                    <a:p>
                      <a:pPr marL="285750" indent="-285750">
                        <a:buFont typeface="Arial" panose="020B0604020202020204" pitchFamily="34" charset="0"/>
                        <a:buChar char="•"/>
                      </a:pPr>
                      <a:r>
                        <a:rPr lang="en-US" b="0" dirty="0"/>
                        <a:t>Semantic  instruction (e.g., agent-object; cause-effect, sequence)</a:t>
                      </a:r>
                    </a:p>
                    <a:p>
                      <a:pPr marL="285750" indent="-285750">
                        <a:buFont typeface="Arial" panose="020B0604020202020204" pitchFamily="34" charset="0"/>
                        <a:buChar char="•"/>
                      </a:pPr>
                      <a:r>
                        <a:rPr lang="en-US" b="0" dirty="0"/>
                        <a:t>Vocabulary</a:t>
                      </a:r>
                    </a:p>
                    <a:p>
                      <a:pPr marL="285750" indent="-285750">
                        <a:buFont typeface="Arial" panose="020B0604020202020204" pitchFamily="34" charset="0"/>
                        <a:buChar char="•"/>
                      </a:pPr>
                      <a:r>
                        <a:rPr lang="en-US" b="0" dirty="0"/>
                        <a:t>Concepts of print; familiarity</a:t>
                      </a:r>
                    </a:p>
                    <a:p>
                      <a:pPr marL="285750" indent="-285750">
                        <a:buFont typeface="Arial" panose="020B0604020202020204" pitchFamily="34" charset="0"/>
                        <a:buChar char="•"/>
                      </a:pPr>
                      <a:endParaRPr lang="en-US" sz="1100" b="0" dirty="0"/>
                    </a:p>
                    <a:p>
                      <a:pPr marL="0" indent="0">
                        <a:buFont typeface="Arial" panose="020B0604020202020204" pitchFamily="34" charset="0"/>
                        <a:buNone/>
                      </a:pPr>
                      <a:r>
                        <a:rPr lang="en-US" b="1" dirty="0"/>
                        <a:t>Communication</a:t>
                      </a:r>
                    </a:p>
                    <a:p>
                      <a:pPr marL="285750" indent="-285750">
                        <a:buFont typeface="Arial" panose="020B0604020202020204" pitchFamily="34" charset="0"/>
                        <a:buChar char="•"/>
                      </a:pPr>
                      <a:r>
                        <a:rPr lang="en-US" b="0" dirty="0"/>
                        <a:t>Social and emotional development</a:t>
                      </a:r>
                    </a:p>
                  </a:txBody>
                  <a:tcPr/>
                </a:tc>
                <a:extLst>
                  <a:ext uri="{0D108BD9-81ED-4DB2-BD59-A6C34878D82A}">
                    <a16:rowId xmlns:a16="http://schemas.microsoft.com/office/drawing/2014/main" val="2093073233"/>
                  </a:ext>
                </a:extLst>
              </a:tr>
            </a:tbl>
          </a:graphicData>
        </a:graphic>
      </p:graphicFrame>
      <p:sp>
        <p:nvSpPr>
          <p:cNvPr id="5" name="Slide Number Placeholder 4">
            <a:extLst>
              <a:ext uri="{FF2B5EF4-FFF2-40B4-BE49-F238E27FC236}">
                <a16:creationId xmlns:a16="http://schemas.microsoft.com/office/drawing/2014/main" id="{1C450439-D65A-4D6E-A98E-B602840076C2}"/>
              </a:ext>
            </a:extLst>
          </p:cNvPr>
          <p:cNvSpPr>
            <a:spLocks noGrp="1"/>
          </p:cNvSpPr>
          <p:nvPr>
            <p:ph type="sldNum" sz="quarter" idx="4"/>
          </p:nvPr>
        </p:nvSpPr>
        <p:spPr/>
        <p:txBody>
          <a:bodyPr/>
          <a:lstStyle/>
          <a:p>
            <a:fld id="{B63E4CEF-BB1E-48C7-AE93-F39F6AA99AD7}" type="slidenum">
              <a:rPr lang="en-US" smtClean="0"/>
              <a:pPr/>
              <a:t>9</a:t>
            </a:fld>
            <a:endParaRPr lang="en-US" dirty="0"/>
          </a:p>
        </p:txBody>
      </p:sp>
      <p:sp>
        <p:nvSpPr>
          <p:cNvPr id="3" name="Date Placeholder 2">
            <a:extLst>
              <a:ext uri="{FF2B5EF4-FFF2-40B4-BE49-F238E27FC236}">
                <a16:creationId xmlns:a16="http://schemas.microsoft.com/office/drawing/2014/main" id="{7B18A61D-7293-DD49-B3F0-BED0F00EBD07}"/>
              </a:ext>
            </a:extLst>
          </p:cNvPr>
          <p:cNvSpPr>
            <a:spLocks noGrp="1"/>
          </p:cNvSpPr>
          <p:nvPr>
            <p:ph type="dt" sz="half" idx="2"/>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1104578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D5B6D-1DBC-4A9C-88CB-ABB919BE46E5}"/>
              </a:ext>
            </a:extLst>
          </p:cNvPr>
          <p:cNvSpPr>
            <a:spLocks noGrp="1"/>
          </p:cNvSpPr>
          <p:nvPr>
            <p:ph type="title"/>
          </p:nvPr>
        </p:nvSpPr>
        <p:spPr>
          <a:xfrm>
            <a:off x="603982" y="152400"/>
            <a:ext cx="6967249" cy="948379"/>
          </a:xfrm>
        </p:spPr>
        <p:txBody>
          <a:bodyPr>
            <a:normAutofit fontScale="90000"/>
          </a:bodyPr>
          <a:lstStyle/>
          <a:p>
            <a:r>
              <a:rPr lang="en-US" b="1" dirty="0">
                <a:solidFill>
                  <a:schemeClr val="accent5">
                    <a:lumMod val="50000"/>
                  </a:schemeClr>
                </a:solidFill>
              </a:rPr>
              <a:t>Tier 1 to Tier 2</a:t>
            </a:r>
            <a:br>
              <a:rPr lang="en-US" b="1" dirty="0"/>
            </a:br>
            <a:r>
              <a:rPr lang="en-US" dirty="0">
                <a:solidFill>
                  <a:schemeClr val="tx1">
                    <a:lumMod val="50000"/>
                    <a:lumOff val="50000"/>
                  </a:schemeClr>
                </a:solidFill>
              </a:rPr>
              <a:t>“Look </a:t>
            </a:r>
            <a:r>
              <a:rPr lang="en-US" dirty="0" err="1">
                <a:solidFill>
                  <a:schemeClr val="tx1">
                    <a:lumMod val="50000"/>
                    <a:lumOff val="50000"/>
                  </a:schemeClr>
                </a:solidFill>
              </a:rPr>
              <a:t>Fors</a:t>
            </a:r>
            <a:r>
              <a:rPr lang="en-US" dirty="0">
                <a:solidFill>
                  <a:schemeClr val="tx1">
                    <a:lumMod val="50000"/>
                    <a:lumOff val="50000"/>
                  </a:schemeClr>
                </a:solidFill>
              </a:rPr>
              <a:t>”</a:t>
            </a:r>
          </a:p>
        </p:txBody>
      </p:sp>
      <p:sp>
        <p:nvSpPr>
          <p:cNvPr id="5" name="Slide Number Placeholder 4">
            <a:extLst>
              <a:ext uri="{FF2B5EF4-FFF2-40B4-BE49-F238E27FC236}">
                <a16:creationId xmlns:a16="http://schemas.microsoft.com/office/drawing/2014/main" id="{1C450439-D65A-4D6E-A98E-B602840076C2}"/>
              </a:ext>
            </a:extLst>
          </p:cNvPr>
          <p:cNvSpPr>
            <a:spLocks noGrp="1"/>
          </p:cNvSpPr>
          <p:nvPr>
            <p:ph type="sldNum" sz="quarter" idx="4"/>
          </p:nvPr>
        </p:nvSpPr>
        <p:spPr/>
        <p:txBody>
          <a:bodyPr/>
          <a:lstStyle/>
          <a:p>
            <a:fld id="{B63E4CEF-BB1E-48C7-AE93-F39F6AA99AD7}" type="slidenum">
              <a:rPr lang="en-US" smtClean="0"/>
              <a:pPr/>
              <a:t>10</a:t>
            </a:fld>
            <a:endParaRPr lang="en-US" dirty="0"/>
          </a:p>
        </p:txBody>
      </p:sp>
      <p:sp>
        <p:nvSpPr>
          <p:cNvPr id="3" name="Date Placeholder 2">
            <a:extLst>
              <a:ext uri="{FF2B5EF4-FFF2-40B4-BE49-F238E27FC236}">
                <a16:creationId xmlns:a16="http://schemas.microsoft.com/office/drawing/2014/main" id="{7B18A61D-7293-DD49-B3F0-BED0F00EBD07}"/>
              </a:ext>
            </a:extLst>
          </p:cNvPr>
          <p:cNvSpPr>
            <a:spLocks noGrp="1"/>
          </p:cNvSpPr>
          <p:nvPr>
            <p:ph type="dt" sz="half" idx="2"/>
          </p:nvPr>
        </p:nvSpPr>
        <p:spPr/>
        <p:txBody>
          <a:bodyPr/>
          <a:lstStyle/>
          <a:p>
            <a:r>
              <a:rPr lang="en-US"/>
              <a:t>Educating Georgia’s Future: Georgia’s State ESSA Plan</a:t>
            </a:r>
            <a:endParaRPr lang="en-US" dirty="0"/>
          </a:p>
        </p:txBody>
      </p:sp>
      <p:sp>
        <p:nvSpPr>
          <p:cNvPr id="7" name="Content Placeholder 6">
            <a:extLst>
              <a:ext uri="{FF2B5EF4-FFF2-40B4-BE49-F238E27FC236}">
                <a16:creationId xmlns:a16="http://schemas.microsoft.com/office/drawing/2014/main" id="{A7201888-29D7-A247-8D71-6B380D3ED73A}"/>
              </a:ext>
            </a:extLst>
          </p:cNvPr>
          <p:cNvSpPr>
            <a:spLocks noGrp="1"/>
          </p:cNvSpPr>
          <p:nvPr>
            <p:ph idx="1"/>
          </p:nvPr>
        </p:nvSpPr>
        <p:spPr>
          <a:xfrm>
            <a:off x="209550" y="1253331"/>
            <a:ext cx="8281132" cy="4595020"/>
          </a:xfrm>
        </p:spPr>
        <p:txBody>
          <a:bodyPr numCol="2">
            <a:normAutofit fontScale="62500" lnSpcReduction="20000"/>
          </a:bodyPr>
          <a:lstStyle/>
          <a:p>
            <a:pPr marL="0" indent="0">
              <a:buNone/>
            </a:pPr>
            <a:r>
              <a:rPr lang="en-US" b="1" dirty="0"/>
              <a:t>Early Literacy Challenges:</a:t>
            </a:r>
          </a:p>
          <a:p>
            <a:r>
              <a:rPr lang="en-US" dirty="0"/>
              <a:t>difficulty with rhyming</a:t>
            </a:r>
          </a:p>
          <a:p>
            <a:r>
              <a:rPr lang="en-US" dirty="0"/>
              <a:t>difficulty identifying the beginning, middle, and ending sounds in words</a:t>
            </a:r>
          </a:p>
          <a:p>
            <a:r>
              <a:rPr lang="en-US" dirty="0"/>
              <a:t>difficulty identifying upper and lower case letters</a:t>
            </a:r>
          </a:p>
          <a:p>
            <a:r>
              <a:rPr lang="en-US" dirty="0"/>
              <a:t>difficulty reading and writing own name</a:t>
            </a:r>
          </a:p>
          <a:p>
            <a:endParaRPr lang="en-US" dirty="0"/>
          </a:p>
          <a:p>
            <a:pPr marL="0" indent="0">
              <a:buNone/>
            </a:pPr>
            <a:r>
              <a:rPr lang="en-US" b="1" dirty="0"/>
              <a:t>Writing Challenges:</a:t>
            </a:r>
          </a:p>
          <a:p>
            <a:r>
              <a:rPr lang="en-US" dirty="0"/>
              <a:t>poor spelling</a:t>
            </a:r>
          </a:p>
          <a:p>
            <a:r>
              <a:rPr lang="en-US" dirty="0"/>
              <a:t>difficulty copying with accuracy</a:t>
            </a:r>
          </a:p>
          <a:p>
            <a:r>
              <a:rPr lang="en-US" dirty="0"/>
              <a:t>difficulty with correct use of capitalization and punctuation</a:t>
            </a:r>
          </a:p>
          <a:p>
            <a:r>
              <a:rPr lang="en-US" dirty="0"/>
              <a:t>difficulty with legible handwriting and spacing</a:t>
            </a:r>
          </a:p>
          <a:p>
            <a:pPr marL="0" indent="0">
              <a:buNone/>
            </a:pPr>
            <a:endParaRPr lang="en-US" b="1" dirty="0"/>
          </a:p>
          <a:p>
            <a:pPr marL="0" indent="0">
              <a:buNone/>
            </a:pPr>
            <a:r>
              <a:rPr lang="en-US" b="1" dirty="0"/>
              <a:t>Reading Challenges:</a:t>
            </a:r>
          </a:p>
          <a:p>
            <a:r>
              <a:rPr lang="en-US" dirty="0"/>
              <a:t>difficulty learning the sounds that correspond with letters</a:t>
            </a:r>
          </a:p>
          <a:p>
            <a:r>
              <a:rPr lang="en-US" dirty="0"/>
              <a:t>difficulty sounding out (decoding) words</a:t>
            </a:r>
          </a:p>
          <a:p>
            <a:r>
              <a:rPr lang="en-US" dirty="0"/>
              <a:t>difficulty differentiating between letters or words that look similar</a:t>
            </a:r>
          </a:p>
          <a:p>
            <a:r>
              <a:rPr lang="en-US" dirty="0"/>
              <a:t>difficulty reading accurately (may leave out parts of words or add sounds)</a:t>
            </a:r>
          </a:p>
          <a:p>
            <a:r>
              <a:rPr lang="en-US" dirty="0"/>
              <a:t>difficulty with reading fluency</a:t>
            </a:r>
          </a:p>
          <a:p>
            <a:r>
              <a:rPr lang="en-US" dirty="0"/>
              <a:t>difficulty maintaining place while reading</a:t>
            </a:r>
          </a:p>
          <a:p>
            <a:r>
              <a:rPr lang="en-US" dirty="0"/>
              <a:t>difficulty with comprehension of text</a:t>
            </a:r>
          </a:p>
          <a:p>
            <a:pPr marL="0" indent="0">
              <a:buNone/>
            </a:pPr>
            <a:br>
              <a:rPr lang="en-US" dirty="0"/>
            </a:br>
            <a:endParaRPr lang="en-US" dirty="0"/>
          </a:p>
          <a:p>
            <a:endParaRPr lang="en-US" dirty="0"/>
          </a:p>
        </p:txBody>
      </p:sp>
    </p:spTree>
    <p:extLst>
      <p:ext uri="{BB962C8B-B14F-4D97-AF65-F5344CB8AC3E}">
        <p14:creationId xmlns:p14="http://schemas.microsoft.com/office/powerpoint/2010/main" val="2120641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r>
              <a:rPr lang="en-US"/>
              <a:t>Educating Georgia’s Future: Georgia’s State ESSA Plan</a:t>
            </a:r>
            <a:endParaRPr lang="en-US" dirty="0"/>
          </a:p>
        </p:txBody>
      </p:sp>
      <p:sp>
        <p:nvSpPr>
          <p:cNvPr id="3" name="Slide Number Placeholder 2"/>
          <p:cNvSpPr>
            <a:spLocks noGrp="1"/>
          </p:cNvSpPr>
          <p:nvPr>
            <p:ph type="sldNum" sz="quarter" idx="4"/>
          </p:nvPr>
        </p:nvSpPr>
        <p:spPr/>
        <p:txBody>
          <a:bodyPr/>
          <a:lstStyle/>
          <a:p>
            <a:fld id="{B63E4CEF-BB1E-48C7-AE93-F39F6AA99AD7}" type="slidenum">
              <a:rPr lang="en-US" smtClean="0"/>
              <a:pPr/>
              <a:t>11</a:t>
            </a:fld>
            <a:endParaRPr lang="en-US" dirty="0"/>
          </a:p>
        </p:txBody>
      </p:sp>
      <p:sp>
        <p:nvSpPr>
          <p:cNvPr id="4" name="Title 3"/>
          <p:cNvSpPr txBox="1">
            <a:spLocks/>
          </p:cNvSpPr>
          <p:nvPr/>
        </p:nvSpPr>
        <p:spPr>
          <a:xfrm>
            <a:off x="0" y="0"/>
            <a:ext cx="9144000" cy="1336432"/>
          </a:xfrm>
          <a:prstGeom prst="rect">
            <a:avLst/>
          </a:prstGeom>
          <a:solidFill>
            <a:schemeClr val="tx1"/>
          </a:solidFill>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200" b="1" i="0" u="none" strike="noStrike" kern="1200" cap="none" spc="0" normalizeH="0" baseline="0" noProof="0">
                <a:ln>
                  <a:noFill/>
                </a:ln>
                <a:solidFill>
                  <a:schemeClr val="bg1"/>
                </a:solidFill>
                <a:effectLst/>
                <a:uLnTx/>
                <a:uFillTx/>
                <a:latin typeface="Arial Narrow" panose="020B0606020202030204" pitchFamily="34" charset="0"/>
                <a:ea typeface="+mj-ea"/>
                <a:cs typeface="Arial" panose="020B0604020202020204" pitchFamily="34" charset="0"/>
              </a:rPr>
              <a:t>How do the components of Georgia Tiered System of Supports for Students advance the work of the Systems of Continuous Improvement?</a:t>
            </a:r>
            <a:endParaRPr kumimoji="0" lang="en-US" sz="2200" b="1" i="0" u="none" strike="noStrike" kern="1200" cap="none" spc="0" normalizeH="0" baseline="0" noProof="0" dirty="0">
              <a:ln>
                <a:noFill/>
              </a:ln>
              <a:solidFill>
                <a:schemeClr val="bg1"/>
              </a:solidFill>
              <a:effectLst/>
              <a:uLnTx/>
              <a:uFillTx/>
              <a:latin typeface="Arial Narrow" panose="020B060602020203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8E773C12-BF7C-49F0-AE71-B6A77129AF0D}"/>
              </a:ext>
            </a:extLst>
          </p:cNvPr>
          <p:cNvSpPr txBox="1"/>
          <p:nvPr/>
        </p:nvSpPr>
        <p:spPr>
          <a:xfrm>
            <a:off x="1561514" y="1424194"/>
            <a:ext cx="6217920" cy="830997"/>
          </a:xfrm>
          <a:prstGeom prst="rect">
            <a:avLst/>
          </a:prstGeom>
          <a:noFill/>
        </p:spPr>
        <p:txBody>
          <a:bodyPr wrap="square" rtlCol="0">
            <a:spAutoFit/>
          </a:bodyPr>
          <a:lstStyle/>
          <a:p>
            <a:pPr algn="ctr"/>
            <a:r>
              <a:rPr lang="en-US" sz="2400" dirty="0">
                <a:latin typeface="Arial Narrow" panose="020B0606020202030204" pitchFamily="34" charset="0"/>
              </a:rPr>
              <a:t>Georgia Tiered System of Supports for Students</a:t>
            </a:r>
          </a:p>
          <a:p>
            <a:pPr algn="ctr"/>
            <a:r>
              <a:rPr lang="en-US" sz="2400" dirty="0">
                <a:latin typeface="Arial Narrow" panose="020B0606020202030204" pitchFamily="34" charset="0"/>
              </a:rPr>
              <a:t>Essential Components</a:t>
            </a:r>
          </a:p>
        </p:txBody>
      </p:sp>
      <p:pic>
        <p:nvPicPr>
          <p:cNvPr id="7" name="Picture 6">
            <a:extLst>
              <a:ext uri="{FF2B5EF4-FFF2-40B4-BE49-F238E27FC236}">
                <a16:creationId xmlns:a16="http://schemas.microsoft.com/office/drawing/2014/main" id="{03BB95BB-5FC3-4F84-AFDD-336B1BD2E4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433712"/>
            <a:ext cx="9144000" cy="3924886"/>
          </a:xfrm>
          <a:prstGeom prst="rect">
            <a:avLst/>
          </a:prstGeom>
        </p:spPr>
      </p:pic>
    </p:spTree>
    <p:extLst>
      <p:ext uri="{BB962C8B-B14F-4D97-AF65-F5344CB8AC3E}">
        <p14:creationId xmlns:p14="http://schemas.microsoft.com/office/powerpoint/2010/main" val="168168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0CAC1-D0FB-3C4C-8156-13C63DE0A0C5}"/>
              </a:ext>
            </a:extLst>
          </p:cNvPr>
          <p:cNvSpPr>
            <a:spLocks noGrp="1"/>
          </p:cNvSpPr>
          <p:nvPr>
            <p:ph type="title"/>
          </p:nvPr>
        </p:nvSpPr>
        <p:spPr/>
        <p:txBody>
          <a:bodyPr>
            <a:normAutofit/>
          </a:bodyPr>
          <a:lstStyle/>
          <a:p>
            <a:r>
              <a:rPr lang="en-US" b="1" dirty="0">
                <a:solidFill>
                  <a:schemeClr val="accent5">
                    <a:lumMod val="50000"/>
                  </a:schemeClr>
                </a:solidFill>
              </a:rPr>
              <a:t>“Catching” Dyslexia</a:t>
            </a:r>
          </a:p>
        </p:txBody>
      </p:sp>
      <p:graphicFrame>
        <p:nvGraphicFramePr>
          <p:cNvPr id="6" name="Content Placeholder 5">
            <a:extLst>
              <a:ext uri="{FF2B5EF4-FFF2-40B4-BE49-F238E27FC236}">
                <a16:creationId xmlns:a16="http://schemas.microsoft.com/office/drawing/2014/main" id="{2A3779FB-6068-8E43-840C-B8391D42BE1C}"/>
              </a:ext>
            </a:extLst>
          </p:cNvPr>
          <p:cNvGraphicFramePr>
            <a:graphicFrameLocks noGrp="1"/>
          </p:cNvGraphicFramePr>
          <p:nvPr>
            <p:ph idx="1"/>
            <p:extLst>
              <p:ext uri="{D42A27DB-BD31-4B8C-83A1-F6EECF244321}">
                <p14:modId xmlns:p14="http://schemas.microsoft.com/office/powerpoint/2010/main" val="2092766636"/>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1E6F9A78-A6A0-A049-AB79-4959BB1BEFC2}"/>
              </a:ext>
            </a:extLst>
          </p:cNvPr>
          <p:cNvSpPr>
            <a:spLocks noGrp="1"/>
          </p:cNvSpPr>
          <p:nvPr>
            <p:ph type="dt" sz="half" idx="2"/>
          </p:nvPr>
        </p:nvSpPr>
        <p:spPr/>
        <p:txBody>
          <a:bodyPr/>
          <a:lstStyle/>
          <a:p>
            <a:r>
              <a:rPr lang="en-US"/>
              <a:t>Educating Georgia’s Future: Georgia’s State ESSA Plan</a:t>
            </a:r>
            <a:endParaRPr lang="en-US" dirty="0"/>
          </a:p>
        </p:txBody>
      </p:sp>
      <p:sp>
        <p:nvSpPr>
          <p:cNvPr id="5" name="Slide Number Placeholder 4">
            <a:extLst>
              <a:ext uri="{FF2B5EF4-FFF2-40B4-BE49-F238E27FC236}">
                <a16:creationId xmlns:a16="http://schemas.microsoft.com/office/drawing/2014/main" id="{711ADDC1-F6C0-EF47-9173-70385C1238D6}"/>
              </a:ext>
            </a:extLst>
          </p:cNvPr>
          <p:cNvSpPr>
            <a:spLocks noGrp="1"/>
          </p:cNvSpPr>
          <p:nvPr>
            <p:ph type="sldNum" sz="quarter" idx="4"/>
          </p:nvPr>
        </p:nvSpPr>
        <p:spPr/>
        <p:txBody>
          <a:bodyPr/>
          <a:lstStyle/>
          <a:p>
            <a:fld id="{B63E4CEF-BB1E-48C7-AE93-F39F6AA99AD7}" type="slidenum">
              <a:rPr lang="en-US" smtClean="0"/>
              <a:pPr/>
              <a:t>12</a:t>
            </a:fld>
            <a:endParaRPr lang="en-US" dirty="0"/>
          </a:p>
        </p:txBody>
      </p:sp>
      <p:sp>
        <p:nvSpPr>
          <p:cNvPr id="7" name="TextBox 6">
            <a:extLst>
              <a:ext uri="{FF2B5EF4-FFF2-40B4-BE49-F238E27FC236}">
                <a16:creationId xmlns:a16="http://schemas.microsoft.com/office/drawing/2014/main" id="{E066A53C-CFCC-584B-ADF1-1CC008C5FCD9}"/>
              </a:ext>
            </a:extLst>
          </p:cNvPr>
          <p:cNvSpPr txBox="1"/>
          <p:nvPr/>
        </p:nvSpPr>
        <p:spPr>
          <a:xfrm>
            <a:off x="6654800" y="1947333"/>
            <a:ext cx="2150533" cy="1077218"/>
          </a:xfrm>
          <a:prstGeom prst="rect">
            <a:avLst/>
          </a:prstGeom>
          <a:noFill/>
        </p:spPr>
        <p:txBody>
          <a:bodyPr wrap="square" rtlCol="0">
            <a:spAutoFit/>
          </a:bodyPr>
          <a:lstStyle/>
          <a:p>
            <a:r>
              <a:rPr lang="en-US" dirty="0"/>
              <a:t>~130,000 Births Annually in Georgia</a:t>
            </a:r>
          </a:p>
          <a:p>
            <a:r>
              <a:rPr lang="en-US" sz="1400" dirty="0"/>
              <a:t>(</a:t>
            </a:r>
            <a:r>
              <a:rPr lang="en-US" sz="1400" dirty="0">
                <a:hlinkClick r:id="rId7"/>
              </a:rPr>
              <a:t>Centers for Disease Control</a:t>
            </a:r>
            <a:r>
              <a:rPr lang="en-US" sz="1400" dirty="0"/>
              <a:t>)</a:t>
            </a:r>
          </a:p>
        </p:txBody>
      </p:sp>
      <p:sp>
        <p:nvSpPr>
          <p:cNvPr id="9" name="TextBox 8">
            <a:extLst>
              <a:ext uri="{FF2B5EF4-FFF2-40B4-BE49-F238E27FC236}">
                <a16:creationId xmlns:a16="http://schemas.microsoft.com/office/drawing/2014/main" id="{180E43E4-63F6-0846-96E6-FB6A0C9691B5}"/>
              </a:ext>
            </a:extLst>
          </p:cNvPr>
          <p:cNvSpPr txBox="1"/>
          <p:nvPr/>
        </p:nvSpPr>
        <p:spPr>
          <a:xfrm>
            <a:off x="603983" y="2777067"/>
            <a:ext cx="2460950" cy="1477328"/>
          </a:xfrm>
          <a:prstGeom prst="rect">
            <a:avLst/>
          </a:prstGeom>
          <a:noFill/>
        </p:spPr>
        <p:txBody>
          <a:bodyPr wrap="square" rtlCol="0">
            <a:spAutoFit/>
          </a:bodyPr>
          <a:lstStyle/>
          <a:p>
            <a:r>
              <a:rPr lang="en-US" dirty="0"/>
              <a:t>18,833 children served annually in Preschool </a:t>
            </a:r>
            <a:r>
              <a:rPr lang="en-US" dirty="0" err="1"/>
              <a:t>SpEd</a:t>
            </a:r>
            <a:r>
              <a:rPr lang="en-US" dirty="0"/>
              <a:t> (ages 3-5)</a:t>
            </a:r>
          </a:p>
          <a:p>
            <a:endParaRPr lang="en-US" dirty="0"/>
          </a:p>
          <a:p>
            <a:r>
              <a:rPr lang="en-US" dirty="0"/>
              <a:t>(~ 6,278 per age)</a:t>
            </a:r>
          </a:p>
        </p:txBody>
      </p:sp>
      <p:sp>
        <p:nvSpPr>
          <p:cNvPr id="11" name="TextBox 10">
            <a:extLst>
              <a:ext uri="{FF2B5EF4-FFF2-40B4-BE49-F238E27FC236}">
                <a16:creationId xmlns:a16="http://schemas.microsoft.com/office/drawing/2014/main" id="{7A42407E-2826-1A45-901F-62D95674456F}"/>
              </a:ext>
            </a:extLst>
          </p:cNvPr>
          <p:cNvSpPr txBox="1"/>
          <p:nvPr/>
        </p:nvSpPr>
        <p:spPr>
          <a:xfrm>
            <a:off x="5998464" y="3203939"/>
            <a:ext cx="3264069" cy="2308324"/>
          </a:xfrm>
          <a:prstGeom prst="rect">
            <a:avLst/>
          </a:prstGeom>
          <a:noFill/>
        </p:spPr>
        <p:txBody>
          <a:bodyPr wrap="square" rtlCol="0">
            <a:spAutoFit/>
          </a:bodyPr>
          <a:lstStyle/>
          <a:p>
            <a:r>
              <a:rPr lang="en-US" dirty="0"/>
              <a:t>~ Students served:</a:t>
            </a:r>
          </a:p>
          <a:p>
            <a:pPr lvl="1"/>
            <a:r>
              <a:rPr lang="en-US" dirty="0"/>
              <a:t>186,099 in EIP (‘18)</a:t>
            </a:r>
          </a:p>
          <a:p>
            <a:pPr lvl="1"/>
            <a:r>
              <a:rPr lang="en-US" dirty="0"/>
              <a:t>(~ 31,000 per grade K-5)</a:t>
            </a:r>
          </a:p>
          <a:p>
            <a:pPr lvl="1"/>
            <a:endParaRPr lang="en-US" dirty="0"/>
          </a:p>
          <a:p>
            <a:pPr lvl="1"/>
            <a:r>
              <a:rPr lang="en-US" dirty="0"/>
              <a:t>Special Education SLD and SLI =  98,114 (‘18) </a:t>
            </a:r>
          </a:p>
          <a:p>
            <a:pPr lvl="1"/>
            <a:r>
              <a:rPr lang="en-US" dirty="0"/>
              <a:t>(~7500 per grade 1-12+)</a:t>
            </a:r>
          </a:p>
          <a:p>
            <a:pPr lvl="1"/>
            <a:endParaRPr lang="en-US" dirty="0"/>
          </a:p>
        </p:txBody>
      </p:sp>
    </p:spTree>
    <p:extLst>
      <p:ext uri="{BB962C8B-B14F-4D97-AF65-F5344CB8AC3E}">
        <p14:creationId xmlns:p14="http://schemas.microsoft.com/office/powerpoint/2010/main" val="37136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057D-B08F-4CCE-970B-6231768BC574}"/>
              </a:ext>
            </a:extLst>
          </p:cNvPr>
          <p:cNvSpPr>
            <a:spLocks noGrp="1"/>
          </p:cNvSpPr>
          <p:nvPr>
            <p:ph type="title"/>
          </p:nvPr>
        </p:nvSpPr>
        <p:spPr/>
        <p:txBody>
          <a:bodyPr>
            <a:normAutofit fontScale="90000"/>
          </a:bodyPr>
          <a:lstStyle/>
          <a:p>
            <a:r>
              <a:rPr lang="en-US" b="1" dirty="0">
                <a:solidFill>
                  <a:schemeClr val="tx2">
                    <a:lumMod val="75000"/>
                  </a:schemeClr>
                </a:solidFill>
              </a:rPr>
              <a:t>System for Serving Students with Dyslexia</a:t>
            </a:r>
          </a:p>
        </p:txBody>
      </p:sp>
      <p:graphicFrame>
        <p:nvGraphicFramePr>
          <p:cNvPr id="6" name="Content Placeholder 5">
            <a:extLst>
              <a:ext uri="{FF2B5EF4-FFF2-40B4-BE49-F238E27FC236}">
                <a16:creationId xmlns:a16="http://schemas.microsoft.com/office/drawing/2014/main" id="{8431CD02-CBFE-4983-B3FC-2C76ED79F126}"/>
              </a:ext>
            </a:extLst>
          </p:cNvPr>
          <p:cNvGraphicFramePr>
            <a:graphicFrameLocks noGrp="1"/>
          </p:cNvGraphicFramePr>
          <p:nvPr>
            <p:ph idx="1"/>
            <p:extLst>
              <p:ext uri="{D42A27DB-BD31-4B8C-83A1-F6EECF244321}">
                <p14:modId xmlns:p14="http://schemas.microsoft.com/office/powerpoint/2010/main" val="4080665022"/>
              </p:ext>
            </p:extLst>
          </p:nvPr>
        </p:nvGraphicFramePr>
        <p:xfrm>
          <a:off x="550593" y="1862667"/>
          <a:ext cx="7886700" cy="9388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8EB9ED2E-7F8F-48EC-ACE2-1F177F6E6F5D}"/>
              </a:ext>
            </a:extLst>
          </p:cNvPr>
          <p:cNvSpPr txBox="1"/>
          <p:nvPr/>
        </p:nvSpPr>
        <p:spPr>
          <a:xfrm>
            <a:off x="278602" y="2801494"/>
            <a:ext cx="2349315" cy="2031325"/>
          </a:xfrm>
          <a:prstGeom prst="rect">
            <a:avLst/>
          </a:prstGeom>
          <a:noFill/>
        </p:spPr>
        <p:txBody>
          <a:bodyPr wrap="square" rtlCol="0">
            <a:spAutoFit/>
          </a:bodyPr>
          <a:lstStyle/>
          <a:p>
            <a:r>
              <a:rPr lang="en-US" dirty="0"/>
              <a:t>Universal  Screening</a:t>
            </a:r>
          </a:p>
          <a:p>
            <a:endParaRPr lang="en-US" dirty="0"/>
          </a:p>
          <a:p>
            <a:r>
              <a:rPr lang="en-US" dirty="0"/>
              <a:t>Trigger Identification</a:t>
            </a:r>
          </a:p>
          <a:p>
            <a:endParaRPr lang="en-US" dirty="0"/>
          </a:p>
          <a:p>
            <a:r>
              <a:rPr lang="en-US" dirty="0"/>
              <a:t>Assess/Diagnose</a:t>
            </a:r>
          </a:p>
          <a:p>
            <a:endParaRPr lang="en-US" dirty="0"/>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87A49A4F-4AC8-4C45-B7F4-11D53A87FD4E}"/>
              </a:ext>
            </a:extLst>
          </p:cNvPr>
          <p:cNvSpPr txBox="1"/>
          <p:nvPr/>
        </p:nvSpPr>
        <p:spPr>
          <a:xfrm>
            <a:off x="3179895" y="2904192"/>
            <a:ext cx="2628096" cy="3970318"/>
          </a:xfrm>
          <a:prstGeom prst="rect">
            <a:avLst/>
          </a:prstGeom>
          <a:noFill/>
        </p:spPr>
        <p:txBody>
          <a:bodyPr wrap="square" rtlCol="0">
            <a:spAutoFit/>
          </a:bodyPr>
          <a:lstStyle/>
          <a:p>
            <a:r>
              <a:rPr lang="en-US" dirty="0"/>
              <a:t>General/Universal Services and Prevention</a:t>
            </a:r>
          </a:p>
          <a:p>
            <a:endParaRPr lang="en-US" dirty="0"/>
          </a:p>
          <a:p>
            <a:r>
              <a:rPr lang="en-US" dirty="0"/>
              <a:t>Trigger Identification</a:t>
            </a:r>
          </a:p>
          <a:p>
            <a:endParaRPr lang="en-US" dirty="0"/>
          </a:p>
          <a:p>
            <a:r>
              <a:rPr lang="en-US" dirty="0"/>
              <a:t>Assess/Diagnose</a:t>
            </a:r>
          </a:p>
          <a:p>
            <a:endParaRPr lang="en-US" dirty="0"/>
          </a:p>
          <a:p>
            <a:r>
              <a:rPr lang="en-US" dirty="0"/>
              <a:t>Provide and Monitor Early Intervention</a:t>
            </a:r>
          </a:p>
          <a:p>
            <a:endParaRPr lang="en-US" dirty="0"/>
          </a:p>
          <a:p>
            <a:r>
              <a:rPr lang="en-US" dirty="0"/>
              <a:t>Consider Eligibility for Special Services</a:t>
            </a:r>
          </a:p>
          <a:p>
            <a:endParaRPr lang="en-US" dirty="0"/>
          </a:p>
          <a:p>
            <a:endParaRPr lang="en-US" dirty="0"/>
          </a:p>
        </p:txBody>
      </p:sp>
      <p:sp>
        <p:nvSpPr>
          <p:cNvPr id="9" name="TextBox 8">
            <a:extLst>
              <a:ext uri="{FF2B5EF4-FFF2-40B4-BE49-F238E27FC236}">
                <a16:creationId xmlns:a16="http://schemas.microsoft.com/office/drawing/2014/main" id="{D9DAD577-8552-44D0-940F-1E5D5146EF1E}"/>
              </a:ext>
            </a:extLst>
          </p:cNvPr>
          <p:cNvSpPr txBox="1"/>
          <p:nvPr/>
        </p:nvSpPr>
        <p:spPr>
          <a:xfrm>
            <a:off x="6081487" y="2906112"/>
            <a:ext cx="2955071" cy="3416320"/>
          </a:xfrm>
          <a:prstGeom prst="rect">
            <a:avLst/>
          </a:prstGeom>
          <a:noFill/>
        </p:spPr>
        <p:txBody>
          <a:bodyPr wrap="square" rtlCol="0">
            <a:spAutoFit/>
          </a:bodyPr>
          <a:lstStyle/>
          <a:p>
            <a:r>
              <a:rPr lang="en-US" dirty="0"/>
              <a:t>General/Universal Services and Prevention</a:t>
            </a:r>
          </a:p>
          <a:p>
            <a:endParaRPr lang="en-US" dirty="0"/>
          </a:p>
          <a:p>
            <a:r>
              <a:rPr lang="en-US" dirty="0"/>
              <a:t>Trigger Identification</a:t>
            </a:r>
          </a:p>
          <a:p>
            <a:endParaRPr lang="en-US" dirty="0"/>
          </a:p>
          <a:p>
            <a:r>
              <a:rPr lang="en-US" dirty="0"/>
              <a:t>Assess/Diagnose</a:t>
            </a:r>
          </a:p>
          <a:p>
            <a:endParaRPr lang="en-US" dirty="0"/>
          </a:p>
          <a:p>
            <a:r>
              <a:rPr lang="en-US" dirty="0"/>
              <a:t>Provide and Monitor Early Intervention</a:t>
            </a:r>
          </a:p>
          <a:p>
            <a:endParaRPr lang="en-US" dirty="0"/>
          </a:p>
          <a:p>
            <a:r>
              <a:rPr lang="en-US" dirty="0"/>
              <a:t>Consider Eligibility for Special Services</a:t>
            </a:r>
          </a:p>
        </p:txBody>
      </p:sp>
      <p:sp>
        <p:nvSpPr>
          <p:cNvPr id="10" name="Date Placeholder 3">
            <a:extLst>
              <a:ext uri="{FF2B5EF4-FFF2-40B4-BE49-F238E27FC236}">
                <a16:creationId xmlns:a16="http://schemas.microsoft.com/office/drawing/2014/main" id="{F87C03F9-A979-47DB-8997-D298235722D8}"/>
              </a:ext>
            </a:extLst>
          </p:cNvPr>
          <p:cNvSpPr>
            <a:spLocks noGrp="1"/>
          </p:cNvSpPr>
          <p:nvPr>
            <p:ph type="dt" sz="half" idx="2"/>
          </p:nvPr>
        </p:nvSpPr>
        <p:spPr>
          <a:xfrm>
            <a:off x="171451" y="6356351"/>
            <a:ext cx="4434004" cy="365125"/>
          </a:xfrm>
        </p:spPr>
        <p:txBody>
          <a:bodyPr/>
          <a:lstStyle/>
          <a:p>
            <a:r>
              <a:rPr lang="en-US"/>
              <a:t>Educating Georgia’s Future: Georgia’s State ESSA Plan</a:t>
            </a:r>
            <a:endParaRPr lang="en-US" dirty="0"/>
          </a:p>
        </p:txBody>
      </p:sp>
      <p:graphicFrame>
        <p:nvGraphicFramePr>
          <p:cNvPr id="11" name="Content Placeholder 5">
            <a:extLst>
              <a:ext uri="{FF2B5EF4-FFF2-40B4-BE49-F238E27FC236}">
                <a16:creationId xmlns:a16="http://schemas.microsoft.com/office/drawing/2014/main" id="{0D715E14-AF71-FE4E-A05B-91F05F5B3268}"/>
              </a:ext>
            </a:extLst>
          </p:cNvPr>
          <p:cNvGraphicFramePr>
            <a:graphicFrameLocks/>
          </p:cNvGraphicFramePr>
          <p:nvPr>
            <p:extLst>
              <p:ext uri="{D42A27DB-BD31-4B8C-83A1-F6EECF244321}">
                <p14:modId xmlns:p14="http://schemas.microsoft.com/office/powerpoint/2010/main" val="389179623"/>
              </p:ext>
            </p:extLst>
          </p:nvPr>
        </p:nvGraphicFramePr>
        <p:xfrm>
          <a:off x="278602" y="1862779"/>
          <a:ext cx="8430682" cy="8394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Slide Number Placeholder 2">
            <a:extLst>
              <a:ext uri="{FF2B5EF4-FFF2-40B4-BE49-F238E27FC236}">
                <a16:creationId xmlns:a16="http://schemas.microsoft.com/office/drawing/2014/main" id="{0A7D14D3-EFF4-C94D-8B14-BA72D6D76728}"/>
              </a:ext>
            </a:extLst>
          </p:cNvPr>
          <p:cNvSpPr>
            <a:spLocks noGrp="1"/>
          </p:cNvSpPr>
          <p:nvPr>
            <p:ph type="sldNum" sz="quarter" idx="4"/>
          </p:nvPr>
        </p:nvSpPr>
        <p:spPr/>
        <p:txBody>
          <a:bodyPr/>
          <a:lstStyle/>
          <a:p>
            <a:fld id="{B63E4CEF-BB1E-48C7-AE93-F39F6AA99AD7}" type="slidenum">
              <a:rPr lang="en-US" smtClean="0"/>
              <a:pPr/>
              <a:t>13</a:t>
            </a:fld>
            <a:endParaRPr lang="en-US" dirty="0"/>
          </a:p>
        </p:txBody>
      </p:sp>
    </p:spTree>
    <p:extLst>
      <p:ext uri="{BB962C8B-B14F-4D97-AF65-F5344CB8AC3E}">
        <p14:creationId xmlns:p14="http://schemas.microsoft.com/office/powerpoint/2010/main" val="234739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057D-B08F-4CCE-970B-6231768BC574}"/>
              </a:ext>
            </a:extLst>
          </p:cNvPr>
          <p:cNvSpPr>
            <a:spLocks noGrp="1"/>
          </p:cNvSpPr>
          <p:nvPr>
            <p:ph type="title"/>
          </p:nvPr>
        </p:nvSpPr>
        <p:spPr/>
        <p:txBody>
          <a:bodyPr>
            <a:normAutofit/>
          </a:bodyPr>
          <a:lstStyle/>
          <a:p>
            <a:r>
              <a:rPr lang="en-US" b="1" dirty="0">
                <a:solidFill>
                  <a:schemeClr val="tx2">
                    <a:lumMod val="75000"/>
                  </a:schemeClr>
                </a:solidFill>
              </a:rPr>
              <a:t>WHO would trigger identification?</a:t>
            </a:r>
          </a:p>
        </p:txBody>
      </p:sp>
      <p:graphicFrame>
        <p:nvGraphicFramePr>
          <p:cNvPr id="6" name="Content Placeholder 5">
            <a:extLst>
              <a:ext uri="{FF2B5EF4-FFF2-40B4-BE49-F238E27FC236}">
                <a16:creationId xmlns:a16="http://schemas.microsoft.com/office/drawing/2014/main" id="{8431CD02-CBFE-4983-B3FC-2C76ED79F126}"/>
              </a:ext>
            </a:extLst>
          </p:cNvPr>
          <p:cNvGraphicFramePr>
            <a:graphicFrameLocks noGrp="1"/>
          </p:cNvGraphicFramePr>
          <p:nvPr>
            <p:ph idx="1"/>
            <p:extLst/>
          </p:nvPr>
        </p:nvGraphicFramePr>
        <p:xfrm>
          <a:off x="550593" y="1862667"/>
          <a:ext cx="7886700" cy="9388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8EB9ED2E-7F8F-48EC-ACE2-1F177F6E6F5D}"/>
              </a:ext>
            </a:extLst>
          </p:cNvPr>
          <p:cNvSpPr txBox="1"/>
          <p:nvPr/>
        </p:nvSpPr>
        <p:spPr>
          <a:xfrm>
            <a:off x="278602" y="2801494"/>
            <a:ext cx="2349315" cy="1200329"/>
          </a:xfrm>
          <a:prstGeom prst="rect">
            <a:avLst/>
          </a:prstGeom>
          <a:noFill/>
        </p:spPr>
        <p:txBody>
          <a:bodyPr wrap="square" rtlCol="0">
            <a:spAutoFit/>
          </a:bodyPr>
          <a:lstStyle/>
          <a:p>
            <a:pPr marL="285750" indent="-285750">
              <a:buFont typeface="Arial" panose="020B0604020202020204" pitchFamily="34" charset="0"/>
              <a:buChar char="•"/>
            </a:pPr>
            <a:r>
              <a:rPr lang="en-US" dirty="0"/>
              <a:t>Maternal/pediatric nurse or doctor</a:t>
            </a:r>
          </a:p>
          <a:p>
            <a:endParaRPr lang="en-US" dirty="0"/>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87A49A4F-4AC8-4C45-B7F4-11D53A87FD4E}"/>
              </a:ext>
            </a:extLst>
          </p:cNvPr>
          <p:cNvSpPr txBox="1"/>
          <p:nvPr/>
        </p:nvSpPr>
        <p:spPr>
          <a:xfrm>
            <a:off x="2982304" y="2801494"/>
            <a:ext cx="2628096" cy="3693319"/>
          </a:xfrm>
          <a:prstGeom prst="rect">
            <a:avLst/>
          </a:prstGeom>
          <a:noFill/>
        </p:spPr>
        <p:txBody>
          <a:bodyPr wrap="square" rtlCol="0">
            <a:spAutoFit/>
          </a:bodyPr>
          <a:lstStyle/>
          <a:p>
            <a:pPr marL="285750" indent="-285750">
              <a:buFont typeface="Arial" panose="020B0604020202020204" pitchFamily="34" charset="0"/>
              <a:buChar char="•"/>
            </a:pPr>
            <a:r>
              <a:rPr lang="en-US" dirty="0"/>
              <a:t>Pediatrician referral</a:t>
            </a:r>
          </a:p>
          <a:p>
            <a:endParaRPr lang="en-US" sz="1200" dirty="0"/>
          </a:p>
          <a:p>
            <a:pPr marL="285750" indent="-285750">
              <a:buFont typeface="Arial" panose="020B0604020202020204" pitchFamily="34" charset="0"/>
              <a:buChar char="•"/>
            </a:pPr>
            <a:r>
              <a:rPr lang="en-US" dirty="0"/>
              <a:t>Department of Community Health referral </a:t>
            </a:r>
          </a:p>
          <a:p>
            <a:endParaRPr lang="en-US" sz="1200" dirty="0"/>
          </a:p>
          <a:p>
            <a:pPr marL="285750" indent="-285750">
              <a:buFont typeface="Arial" panose="020B0604020202020204" pitchFamily="34" charset="0"/>
              <a:buChar char="•"/>
            </a:pPr>
            <a:r>
              <a:rPr lang="en-US" dirty="0"/>
              <a:t>Early Education Program referral</a:t>
            </a:r>
          </a:p>
          <a:p>
            <a:endParaRPr lang="en-US" sz="1200" dirty="0"/>
          </a:p>
          <a:p>
            <a:pPr marL="285750" indent="-285750">
              <a:buFont typeface="Arial" panose="020B0604020202020204" pitchFamily="34" charset="0"/>
              <a:buChar char="•"/>
            </a:pPr>
            <a:r>
              <a:rPr lang="en-US" dirty="0"/>
              <a:t>Family referral to Preschool Special Education program for diagnostic assessment </a:t>
            </a:r>
          </a:p>
          <a:p>
            <a:endParaRPr lang="en-US" dirty="0"/>
          </a:p>
        </p:txBody>
      </p:sp>
      <p:sp>
        <p:nvSpPr>
          <p:cNvPr id="9" name="TextBox 8">
            <a:extLst>
              <a:ext uri="{FF2B5EF4-FFF2-40B4-BE49-F238E27FC236}">
                <a16:creationId xmlns:a16="http://schemas.microsoft.com/office/drawing/2014/main" id="{D9DAD577-8552-44D0-940F-1E5D5146EF1E}"/>
              </a:ext>
            </a:extLst>
          </p:cNvPr>
          <p:cNvSpPr txBox="1"/>
          <p:nvPr/>
        </p:nvSpPr>
        <p:spPr>
          <a:xfrm>
            <a:off x="5560279" y="2801494"/>
            <a:ext cx="3583722" cy="3693319"/>
          </a:xfrm>
          <a:prstGeom prst="rect">
            <a:avLst/>
          </a:prstGeom>
          <a:noFill/>
        </p:spPr>
        <p:txBody>
          <a:bodyPr wrap="square" rtlCol="0">
            <a:spAutoFit/>
          </a:bodyPr>
          <a:lstStyle/>
          <a:p>
            <a:pPr marL="285750" indent="-285750">
              <a:buFont typeface="Arial" panose="020B0604020202020204" pitchFamily="34" charset="0"/>
              <a:buChar char="•"/>
            </a:pPr>
            <a:r>
              <a:rPr lang="en-US" dirty="0"/>
              <a:t>Classroom teacher identifies via formative assessments and refers to Student Support Team (SST)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Student Support Team (SST) refers using the Response to Intervention (RTI) process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SST identifies SWD category(</a:t>
            </a:r>
            <a:r>
              <a:rPr lang="en-US" dirty="0" err="1"/>
              <a:t>ies</a:t>
            </a:r>
            <a:r>
              <a:rPr lang="en-US" dirty="0"/>
              <a:t>) and annually reviews  appropriateness and effectiveness of modifications</a:t>
            </a:r>
          </a:p>
          <a:p>
            <a:endParaRPr lang="en-US" dirty="0"/>
          </a:p>
        </p:txBody>
      </p:sp>
      <p:sp>
        <p:nvSpPr>
          <p:cNvPr id="10" name="Date Placeholder 3">
            <a:extLst>
              <a:ext uri="{FF2B5EF4-FFF2-40B4-BE49-F238E27FC236}">
                <a16:creationId xmlns:a16="http://schemas.microsoft.com/office/drawing/2014/main" id="{F87C03F9-A979-47DB-8997-D298235722D8}"/>
              </a:ext>
            </a:extLst>
          </p:cNvPr>
          <p:cNvSpPr>
            <a:spLocks noGrp="1"/>
          </p:cNvSpPr>
          <p:nvPr>
            <p:ph type="dt" sz="half" idx="2"/>
          </p:nvPr>
        </p:nvSpPr>
        <p:spPr>
          <a:xfrm>
            <a:off x="171451" y="6356351"/>
            <a:ext cx="4434004" cy="365125"/>
          </a:xfrm>
        </p:spPr>
        <p:txBody>
          <a:bodyPr/>
          <a:lstStyle/>
          <a:p>
            <a:r>
              <a:rPr lang="en-US"/>
              <a:t>Educating Georgia’s Future: Georgia’s State ESSA Plan</a:t>
            </a:r>
            <a:endParaRPr lang="en-US" dirty="0"/>
          </a:p>
        </p:txBody>
      </p:sp>
      <p:graphicFrame>
        <p:nvGraphicFramePr>
          <p:cNvPr id="11" name="Content Placeholder 5">
            <a:extLst>
              <a:ext uri="{FF2B5EF4-FFF2-40B4-BE49-F238E27FC236}">
                <a16:creationId xmlns:a16="http://schemas.microsoft.com/office/drawing/2014/main" id="{0D715E14-AF71-FE4E-A05B-91F05F5B3268}"/>
              </a:ext>
            </a:extLst>
          </p:cNvPr>
          <p:cNvGraphicFramePr>
            <a:graphicFrameLocks/>
          </p:cNvGraphicFramePr>
          <p:nvPr>
            <p:extLst/>
          </p:nvPr>
        </p:nvGraphicFramePr>
        <p:xfrm>
          <a:off x="278602" y="1862779"/>
          <a:ext cx="8430682" cy="8394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Slide Number Placeholder 2">
            <a:extLst>
              <a:ext uri="{FF2B5EF4-FFF2-40B4-BE49-F238E27FC236}">
                <a16:creationId xmlns:a16="http://schemas.microsoft.com/office/drawing/2014/main" id="{0A7D14D3-EFF4-C94D-8B14-BA72D6D76728}"/>
              </a:ext>
            </a:extLst>
          </p:cNvPr>
          <p:cNvSpPr>
            <a:spLocks noGrp="1"/>
          </p:cNvSpPr>
          <p:nvPr>
            <p:ph type="sldNum" sz="quarter" idx="4"/>
          </p:nvPr>
        </p:nvSpPr>
        <p:spPr/>
        <p:txBody>
          <a:bodyPr/>
          <a:lstStyle/>
          <a:p>
            <a:fld id="{B63E4CEF-BB1E-48C7-AE93-F39F6AA99AD7}" type="slidenum">
              <a:rPr lang="en-US" smtClean="0"/>
              <a:pPr/>
              <a:t>14</a:t>
            </a:fld>
            <a:endParaRPr lang="en-US" dirty="0"/>
          </a:p>
        </p:txBody>
      </p:sp>
    </p:spTree>
    <p:extLst>
      <p:ext uri="{BB962C8B-B14F-4D97-AF65-F5344CB8AC3E}">
        <p14:creationId xmlns:p14="http://schemas.microsoft.com/office/powerpoint/2010/main" val="574138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057D-B08F-4CCE-970B-6231768BC574}"/>
              </a:ext>
            </a:extLst>
          </p:cNvPr>
          <p:cNvSpPr>
            <a:spLocks noGrp="1"/>
          </p:cNvSpPr>
          <p:nvPr>
            <p:ph type="title"/>
          </p:nvPr>
        </p:nvSpPr>
        <p:spPr/>
        <p:txBody>
          <a:bodyPr>
            <a:normAutofit fontScale="90000"/>
          </a:bodyPr>
          <a:lstStyle/>
          <a:p>
            <a:r>
              <a:rPr lang="en-US" b="1" dirty="0">
                <a:solidFill>
                  <a:schemeClr val="tx2">
                    <a:lumMod val="75000"/>
                  </a:schemeClr>
                </a:solidFill>
              </a:rPr>
              <a:t>HOW? Formative and Diagnostic Assessments </a:t>
            </a:r>
          </a:p>
        </p:txBody>
      </p:sp>
      <p:graphicFrame>
        <p:nvGraphicFramePr>
          <p:cNvPr id="6" name="Content Placeholder 5">
            <a:extLst>
              <a:ext uri="{FF2B5EF4-FFF2-40B4-BE49-F238E27FC236}">
                <a16:creationId xmlns:a16="http://schemas.microsoft.com/office/drawing/2014/main" id="{8431CD02-CBFE-4983-B3FC-2C76ED79F126}"/>
              </a:ext>
            </a:extLst>
          </p:cNvPr>
          <p:cNvGraphicFramePr>
            <a:graphicFrameLocks noGrp="1"/>
          </p:cNvGraphicFramePr>
          <p:nvPr>
            <p:ph idx="1"/>
            <p:extLst/>
          </p:nvPr>
        </p:nvGraphicFramePr>
        <p:xfrm>
          <a:off x="550593" y="1862667"/>
          <a:ext cx="7886700" cy="9388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8EB9ED2E-7F8F-48EC-ACE2-1F177F6E6F5D}"/>
              </a:ext>
            </a:extLst>
          </p:cNvPr>
          <p:cNvSpPr txBox="1"/>
          <p:nvPr/>
        </p:nvSpPr>
        <p:spPr>
          <a:xfrm>
            <a:off x="278602" y="2774962"/>
            <a:ext cx="2349315" cy="3416320"/>
          </a:xfrm>
          <a:prstGeom prst="rect">
            <a:avLst/>
          </a:prstGeom>
          <a:noFill/>
        </p:spPr>
        <p:txBody>
          <a:bodyPr wrap="square" rtlCol="0">
            <a:spAutoFit/>
          </a:bodyPr>
          <a:lstStyle/>
          <a:p>
            <a:pPr marL="285750" indent="-285750">
              <a:buFont typeface="Arial" panose="020B0604020202020204" pitchFamily="34" charset="0"/>
              <a:buChar char="•"/>
            </a:pPr>
            <a:r>
              <a:rPr lang="en-US" dirty="0"/>
              <a:t>Universal Newborn Hearing Screening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Early Hearing Detection and Intervention (EHDI)</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Dept. Public Health Maternal Child Health Assessment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87A49A4F-4AC8-4C45-B7F4-11D53A87FD4E}"/>
              </a:ext>
            </a:extLst>
          </p:cNvPr>
          <p:cNvSpPr txBox="1"/>
          <p:nvPr/>
        </p:nvSpPr>
        <p:spPr>
          <a:xfrm>
            <a:off x="2627917" y="2801494"/>
            <a:ext cx="3264884" cy="3693319"/>
          </a:xfrm>
          <a:prstGeom prst="rect">
            <a:avLst/>
          </a:prstGeom>
          <a:noFill/>
        </p:spPr>
        <p:txBody>
          <a:bodyPr wrap="square" rtlCol="0">
            <a:spAutoFit/>
          </a:bodyPr>
          <a:lstStyle/>
          <a:p>
            <a:pPr marL="285750" indent="-285750">
              <a:buFont typeface="Arial" panose="020B0604020202020204" pitchFamily="34" charset="0"/>
              <a:buChar char="•"/>
            </a:pPr>
            <a:r>
              <a:rPr lang="en-US" i="1" dirty="0"/>
              <a:t>Ages and Stages </a:t>
            </a:r>
            <a:r>
              <a:rPr lang="en-US" dirty="0"/>
              <a:t>Parent Questionnaire</a:t>
            </a:r>
            <a:endParaRPr lang="en-US" i="1"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Georgia PreK Work Sampling System (PreK)</a:t>
            </a:r>
          </a:p>
          <a:p>
            <a:endParaRPr lang="en-US" dirty="0"/>
          </a:p>
          <a:p>
            <a:pPr marL="285750" indent="-285750">
              <a:buFont typeface="Arial" panose="020B0604020202020204" pitchFamily="34" charset="0"/>
              <a:buChar char="•"/>
            </a:pPr>
            <a:r>
              <a:rPr lang="en-US" dirty="0"/>
              <a:t>School districts provide formative assessments for entrance/exit for Preschool Special Ed services (Child Outcome Summary submitted to </a:t>
            </a:r>
            <a:r>
              <a:rPr lang="en-US" dirty="0" err="1"/>
              <a:t>GaDOE</a:t>
            </a:r>
            <a:r>
              <a:rPr lang="en-US" dirty="0"/>
              <a:t>)</a:t>
            </a:r>
          </a:p>
          <a:p>
            <a:pPr marL="285750" indent="-285750">
              <a:buFont typeface="Arial" panose="020B0604020202020204" pitchFamily="34" charset="0"/>
              <a:buChar char="•"/>
            </a:pPr>
            <a:endParaRPr lang="en-US" dirty="0"/>
          </a:p>
        </p:txBody>
      </p:sp>
      <p:sp>
        <p:nvSpPr>
          <p:cNvPr id="9" name="TextBox 8">
            <a:extLst>
              <a:ext uri="{FF2B5EF4-FFF2-40B4-BE49-F238E27FC236}">
                <a16:creationId xmlns:a16="http://schemas.microsoft.com/office/drawing/2014/main" id="{D9DAD577-8552-44D0-940F-1E5D5146EF1E}"/>
              </a:ext>
            </a:extLst>
          </p:cNvPr>
          <p:cNvSpPr txBox="1"/>
          <p:nvPr/>
        </p:nvSpPr>
        <p:spPr>
          <a:xfrm>
            <a:off x="5560279" y="2801494"/>
            <a:ext cx="3583722" cy="2585323"/>
          </a:xfrm>
          <a:prstGeom prst="rect">
            <a:avLst/>
          </a:prstGeom>
          <a:noFill/>
        </p:spPr>
        <p:txBody>
          <a:bodyPr wrap="square" rtlCol="0">
            <a:spAutoFit/>
          </a:bodyPr>
          <a:lstStyle/>
          <a:p>
            <a:pPr marL="285750" indent="-285750">
              <a:buFont typeface="Arial" panose="020B0604020202020204" pitchFamily="34" charset="0"/>
              <a:buChar char="•"/>
            </a:pPr>
            <a:r>
              <a:rPr lang="en-US" dirty="0"/>
              <a:t>G-Kids and Kindergarten Readiness Check (K)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err="1"/>
              <a:t>Keenville</a:t>
            </a:r>
            <a:r>
              <a:rPr lang="en-US" dirty="0"/>
              <a:t> (COMING SOON) (K-3)</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Georgia Milestones (3-12)</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sp>
        <p:nvSpPr>
          <p:cNvPr id="10" name="Date Placeholder 3">
            <a:extLst>
              <a:ext uri="{FF2B5EF4-FFF2-40B4-BE49-F238E27FC236}">
                <a16:creationId xmlns:a16="http://schemas.microsoft.com/office/drawing/2014/main" id="{F87C03F9-A979-47DB-8997-D298235722D8}"/>
              </a:ext>
            </a:extLst>
          </p:cNvPr>
          <p:cNvSpPr>
            <a:spLocks noGrp="1"/>
          </p:cNvSpPr>
          <p:nvPr>
            <p:ph type="dt" sz="half" idx="2"/>
          </p:nvPr>
        </p:nvSpPr>
        <p:spPr>
          <a:xfrm>
            <a:off x="171451" y="6356351"/>
            <a:ext cx="4434004" cy="365125"/>
          </a:xfrm>
        </p:spPr>
        <p:txBody>
          <a:bodyPr/>
          <a:lstStyle/>
          <a:p>
            <a:r>
              <a:rPr lang="en-US"/>
              <a:t>Educating Georgia’s Future: Georgia’s State ESSA Plan</a:t>
            </a:r>
            <a:endParaRPr lang="en-US" dirty="0"/>
          </a:p>
        </p:txBody>
      </p:sp>
      <p:graphicFrame>
        <p:nvGraphicFramePr>
          <p:cNvPr id="11" name="Content Placeholder 5">
            <a:extLst>
              <a:ext uri="{FF2B5EF4-FFF2-40B4-BE49-F238E27FC236}">
                <a16:creationId xmlns:a16="http://schemas.microsoft.com/office/drawing/2014/main" id="{0D715E14-AF71-FE4E-A05B-91F05F5B3268}"/>
              </a:ext>
            </a:extLst>
          </p:cNvPr>
          <p:cNvGraphicFramePr>
            <a:graphicFrameLocks/>
          </p:cNvGraphicFramePr>
          <p:nvPr>
            <p:extLst/>
          </p:nvPr>
        </p:nvGraphicFramePr>
        <p:xfrm>
          <a:off x="278602" y="1862779"/>
          <a:ext cx="8430682" cy="8394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Slide Number Placeholder 2">
            <a:extLst>
              <a:ext uri="{FF2B5EF4-FFF2-40B4-BE49-F238E27FC236}">
                <a16:creationId xmlns:a16="http://schemas.microsoft.com/office/drawing/2014/main" id="{F49C7256-07F6-CB42-B28C-CA3DAB237A05}"/>
              </a:ext>
            </a:extLst>
          </p:cNvPr>
          <p:cNvSpPr>
            <a:spLocks noGrp="1"/>
          </p:cNvSpPr>
          <p:nvPr>
            <p:ph type="sldNum" sz="quarter" idx="4"/>
          </p:nvPr>
        </p:nvSpPr>
        <p:spPr/>
        <p:txBody>
          <a:bodyPr/>
          <a:lstStyle/>
          <a:p>
            <a:fld id="{B63E4CEF-BB1E-48C7-AE93-F39F6AA99AD7}" type="slidenum">
              <a:rPr lang="en-US" smtClean="0"/>
              <a:pPr/>
              <a:t>15</a:t>
            </a:fld>
            <a:endParaRPr lang="en-US" dirty="0"/>
          </a:p>
        </p:txBody>
      </p:sp>
    </p:spTree>
    <p:extLst>
      <p:ext uri="{BB962C8B-B14F-4D97-AF65-F5344CB8AC3E}">
        <p14:creationId xmlns:p14="http://schemas.microsoft.com/office/powerpoint/2010/main" val="218383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057D-B08F-4CCE-970B-6231768BC574}"/>
              </a:ext>
            </a:extLst>
          </p:cNvPr>
          <p:cNvSpPr>
            <a:spLocks noGrp="1"/>
          </p:cNvSpPr>
          <p:nvPr>
            <p:ph type="title"/>
          </p:nvPr>
        </p:nvSpPr>
        <p:spPr/>
        <p:txBody>
          <a:bodyPr>
            <a:normAutofit fontScale="90000"/>
          </a:bodyPr>
          <a:lstStyle/>
          <a:p>
            <a:r>
              <a:rPr lang="en-US" b="1" dirty="0">
                <a:solidFill>
                  <a:schemeClr val="tx2">
                    <a:lumMod val="75000"/>
                  </a:schemeClr>
                </a:solidFill>
              </a:rPr>
              <a:t>HOW? Formative and Diagnostic Assessments </a:t>
            </a:r>
          </a:p>
        </p:txBody>
      </p:sp>
      <p:graphicFrame>
        <p:nvGraphicFramePr>
          <p:cNvPr id="6" name="Content Placeholder 5">
            <a:extLst>
              <a:ext uri="{FF2B5EF4-FFF2-40B4-BE49-F238E27FC236}">
                <a16:creationId xmlns:a16="http://schemas.microsoft.com/office/drawing/2014/main" id="{8431CD02-CBFE-4983-B3FC-2C76ED79F126}"/>
              </a:ext>
            </a:extLst>
          </p:cNvPr>
          <p:cNvGraphicFramePr>
            <a:graphicFrameLocks noGrp="1"/>
          </p:cNvGraphicFramePr>
          <p:nvPr>
            <p:ph idx="1"/>
            <p:extLst/>
          </p:nvPr>
        </p:nvGraphicFramePr>
        <p:xfrm>
          <a:off x="550593" y="1862667"/>
          <a:ext cx="7886700" cy="9388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8EB9ED2E-7F8F-48EC-ACE2-1F177F6E6F5D}"/>
              </a:ext>
            </a:extLst>
          </p:cNvPr>
          <p:cNvSpPr txBox="1"/>
          <p:nvPr/>
        </p:nvSpPr>
        <p:spPr>
          <a:xfrm>
            <a:off x="171451" y="2821128"/>
            <a:ext cx="2349315" cy="3416320"/>
          </a:xfrm>
          <a:prstGeom prst="rect">
            <a:avLst/>
          </a:prstGeom>
          <a:noFill/>
        </p:spPr>
        <p:txBody>
          <a:bodyPr wrap="square" rtlCol="0">
            <a:spAutoFit/>
          </a:bodyPr>
          <a:lstStyle/>
          <a:p>
            <a:pPr marL="285750" indent="-285750">
              <a:buFont typeface="Arial" panose="020B0604020202020204" pitchFamily="34" charset="0"/>
              <a:buChar char="•"/>
            </a:pPr>
            <a:r>
              <a:rPr lang="en-US" dirty="0"/>
              <a:t>Universal Newborn Hearing Screening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Early Hearing Detection Inventory (EHDI)</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Dept. Public Health Maternal Child Health Assessment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87A49A4F-4AC8-4C45-B7F4-11D53A87FD4E}"/>
              </a:ext>
            </a:extLst>
          </p:cNvPr>
          <p:cNvSpPr txBox="1"/>
          <p:nvPr/>
        </p:nvSpPr>
        <p:spPr>
          <a:xfrm>
            <a:off x="2982303" y="2801494"/>
            <a:ext cx="2910497" cy="3693319"/>
          </a:xfrm>
          <a:prstGeom prst="rect">
            <a:avLst/>
          </a:prstGeom>
          <a:noFill/>
        </p:spPr>
        <p:txBody>
          <a:bodyPr wrap="square" rtlCol="0">
            <a:spAutoFit/>
          </a:bodyPr>
          <a:lstStyle/>
          <a:p>
            <a:pPr marL="285750" indent="-285750">
              <a:buFont typeface="Arial" panose="020B0604020202020204" pitchFamily="34" charset="0"/>
              <a:buChar char="•"/>
            </a:pPr>
            <a:r>
              <a:rPr lang="en-US" i="1" dirty="0"/>
              <a:t>Ages and Stages </a:t>
            </a:r>
            <a:r>
              <a:rPr lang="en-US" dirty="0"/>
              <a:t>Parent Questionnaire</a:t>
            </a:r>
            <a:endParaRPr lang="en-US" i="1"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Georgia PreK Work Sampling System (PreK)</a:t>
            </a:r>
          </a:p>
          <a:p>
            <a:endParaRPr lang="en-US" dirty="0"/>
          </a:p>
          <a:p>
            <a:pPr marL="285750" indent="-285750">
              <a:buFont typeface="Arial" panose="020B0604020202020204" pitchFamily="34" charset="0"/>
              <a:buChar char="•"/>
            </a:pPr>
            <a:r>
              <a:rPr lang="en-US" dirty="0"/>
              <a:t>School districts provide formative assessments for entrance/exit for </a:t>
            </a:r>
            <a:r>
              <a:rPr lang="en-US" dirty="0" err="1"/>
              <a:t>SpEd</a:t>
            </a:r>
            <a:r>
              <a:rPr lang="en-US" dirty="0"/>
              <a:t> services (Child Outcome Summary Form provided by </a:t>
            </a:r>
            <a:r>
              <a:rPr lang="en-US" dirty="0" err="1"/>
              <a:t>GaDOE</a:t>
            </a:r>
            <a:r>
              <a:rPr lang="en-US" dirty="0"/>
              <a:t>)</a:t>
            </a:r>
          </a:p>
          <a:p>
            <a:pPr marL="285750" indent="-285750">
              <a:buFont typeface="Arial" panose="020B0604020202020204" pitchFamily="34" charset="0"/>
              <a:buChar char="•"/>
            </a:pPr>
            <a:endParaRPr lang="en-US" dirty="0"/>
          </a:p>
        </p:txBody>
      </p:sp>
      <p:sp>
        <p:nvSpPr>
          <p:cNvPr id="9" name="TextBox 8">
            <a:extLst>
              <a:ext uri="{FF2B5EF4-FFF2-40B4-BE49-F238E27FC236}">
                <a16:creationId xmlns:a16="http://schemas.microsoft.com/office/drawing/2014/main" id="{D9DAD577-8552-44D0-940F-1E5D5146EF1E}"/>
              </a:ext>
            </a:extLst>
          </p:cNvPr>
          <p:cNvSpPr txBox="1"/>
          <p:nvPr/>
        </p:nvSpPr>
        <p:spPr>
          <a:xfrm>
            <a:off x="5560279" y="2801494"/>
            <a:ext cx="3583722" cy="2585323"/>
          </a:xfrm>
          <a:prstGeom prst="rect">
            <a:avLst/>
          </a:prstGeom>
          <a:noFill/>
        </p:spPr>
        <p:txBody>
          <a:bodyPr wrap="square" rtlCol="0">
            <a:spAutoFit/>
          </a:bodyPr>
          <a:lstStyle/>
          <a:p>
            <a:pPr marL="285750" indent="-285750">
              <a:buFont typeface="Arial" panose="020B0604020202020204" pitchFamily="34" charset="0"/>
              <a:buChar char="•"/>
            </a:pPr>
            <a:r>
              <a:rPr lang="en-US" dirty="0"/>
              <a:t>G-Kids and Kindergarten Readiness Check (K)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err="1"/>
              <a:t>Keenville</a:t>
            </a:r>
            <a:r>
              <a:rPr lang="en-US" dirty="0"/>
              <a:t> (COMING SOON) (K-3)</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Georgia Milestones (3-12)</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sp>
        <p:nvSpPr>
          <p:cNvPr id="10" name="Date Placeholder 3">
            <a:extLst>
              <a:ext uri="{FF2B5EF4-FFF2-40B4-BE49-F238E27FC236}">
                <a16:creationId xmlns:a16="http://schemas.microsoft.com/office/drawing/2014/main" id="{F87C03F9-A979-47DB-8997-D298235722D8}"/>
              </a:ext>
            </a:extLst>
          </p:cNvPr>
          <p:cNvSpPr>
            <a:spLocks noGrp="1"/>
          </p:cNvSpPr>
          <p:nvPr>
            <p:ph type="dt" sz="half" idx="2"/>
          </p:nvPr>
        </p:nvSpPr>
        <p:spPr>
          <a:xfrm>
            <a:off x="171451" y="6356351"/>
            <a:ext cx="4434004" cy="365125"/>
          </a:xfrm>
        </p:spPr>
        <p:txBody>
          <a:bodyPr/>
          <a:lstStyle/>
          <a:p>
            <a:r>
              <a:rPr lang="en-US"/>
              <a:t>Educating Georgia’s Future: Georgia’s State ESSA Plan</a:t>
            </a:r>
            <a:endParaRPr lang="en-US" dirty="0"/>
          </a:p>
        </p:txBody>
      </p:sp>
      <p:graphicFrame>
        <p:nvGraphicFramePr>
          <p:cNvPr id="11" name="Content Placeholder 5">
            <a:extLst>
              <a:ext uri="{FF2B5EF4-FFF2-40B4-BE49-F238E27FC236}">
                <a16:creationId xmlns:a16="http://schemas.microsoft.com/office/drawing/2014/main" id="{0D715E14-AF71-FE4E-A05B-91F05F5B3268}"/>
              </a:ext>
            </a:extLst>
          </p:cNvPr>
          <p:cNvGraphicFramePr>
            <a:graphicFrameLocks/>
          </p:cNvGraphicFramePr>
          <p:nvPr>
            <p:extLst/>
          </p:nvPr>
        </p:nvGraphicFramePr>
        <p:xfrm>
          <a:off x="278602" y="1862779"/>
          <a:ext cx="8430682" cy="8394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TextBox 12">
            <a:extLst>
              <a:ext uri="{FF2B5EF4-FFF2-40B4-BE49-F238E27FC236}">
                <a16:creationId xmlns:a16="http://schemas.microsoft.com/office/drawing/2014/main" id="{322A4FE3-0636-BD4A-BA1A-7538E2296DB5}"/>
              </a:ext>
            </a:extLst>
          </p:cNvPr>
          <p:cNvSpPr txBox="1"/>
          <p:nvPr/>
        </p:nvSpPr>
        <p:spPr>
          <a:xfrm>
            <a:off x="1705218" y="2232885"/>
            <a:ext cx="2337804" cy="1569660"/>
          </a:xfrm>
          <a:prstGeom prst="rect">
            <a:avLst/>
          </a:prstGeom>
          <a:noFill/>
        </p:spPr>
        <p:txBody>
          <a:bodyPr wrap="square" rtlCol="0">
            <a:spAutoFit/>
          </a:bodyPr>
          <a:lstStyle/>
          <a:p>
            <a:pPr algn="ctr"/>
            <a:r>
              <a:rPr lang="en-US" sz="3200" b="1" dirty="0">
                <a:solidFill>
                  <a:srgbClr val="FF0000"/>
                </a:solidFill>
              </a:rPr>
              <a:t>Screening </a:t>
            </a:r>
          </a:p>
          <a:p>
            <a:pPr algn="ctr"/>
            <a:r>
              <a:rPr lang="en-US" sz="3200" b="1" dirty="0">
                <a:solidFill>
                  <a:srgbClr val="FF0000"/>
                </a:solidFill>
              </a:rPr>
              <a:t>and Follow-up GAP</a:t>
            </a:r>
          </a:p>
        </p:txBody>
      </p:sp>
      <p:sp>
        <p:nvSpPr>
          <p:cNvPr id="4" name="Slide Number Placeholder 3">
            <a:extLst>
              <a:ext uri="{FF2B5EF4-FFF2-40B4-BE49-F238E27FC236}">
                <a16:creationId xmlns:a16="http://schemas.microsoft.com/office/drawing/2014/main" id="{38233737-A353-3044-BE30-6292E6876535}"/>
              </a:ext>
            </a:extLst>
          </p:cNvPr>
          <p:cNvSpPr>
            <a:spLocks noGrp="1"/>
          </p:cNvSpPr>
          <p:nvPr>
            <p:ph type="sldNum" sz="quarter" idx="4"/>
          </p:nvPr>
        </p:nvSpPr>
        <p:spPr/>
        <p:txBody>
          <a:bodyPr/>
          <a:lstStyle/>
          <a:p>
            <a:fld id="{B63E4CEF-BB1E-48C7-AE93-F39F6AA99AD7}" type="slidenum">
              <a:rPr lang="en-US" smtClean="0"/>
              <a:pPr/>
              <a:t>16</a:t>
            </a:fld>
            <a:endParaRPr lang="en-US" dirty="0"/>
          </a:p>
        </p:txBody>
      </p:sp>
    </p:spTree>
    <p:extLst>
      <p:ext uri="{BB962C8B-B14F-4D97-AF65-F5344CB8AC3E}">
        <p14:creationId xmlns:p14="http://schemas.microsoft.com/office/powerpoint/2010/main" val="30257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057D-B08F-4CCE-970B-6231768BC574}"/>
              </a:ext>
            </a:extLst>
          </p:cNvPr>
          <p:cNvSpPr>
            <a:spLocks noGrp="1"/>
          </p:cNvSpPr>
          <p:nvPr>
            <p:ph type="title"/>
          </p:nvPr>
        </p:nvSpPr>
        <p:spPr/>
        <p:txBody>
          <a:bodyPr>
            <a:normAutofit fontScale="90000"/>
          </a:bodyPr>
          <a:lstStyle/>
          <a:p>
            <a:r>
              <a:rPr lang="en-US" b="1" dirty="0">
                <a:solidFill>
                  <a:schemeClr val="tx2">
                    <a:lumMod val="75000"/>
                  </a:schemeClr>
                </a:solidFill>
              </a:rPr>
              <a:t>State-wide Intervention Programs</a:t>
            </a:r>
          </a:p>
        </p:txBody>
      </p:sp>
      <p:graphicFrame>
        <p:nvGraphicFramePr>
          <p:cNvPr id="6" name="Content Placeholder 5">
            <a:extLst>
              <a:ext uri="{FF2B5EF4-FFF2-40B4-BE49-F238E27FC236}">
                <a16:creationId xmlns:a16="http://schemas.microsoft.com/office/drawing/2014/main" id="{8431CD02-CBFE-4983-B3FC-2C76ED79F126}"/>
              </a:ext>
            </a:extLst>
          </p:cNvPr>
          <p:cNvGraphicFramePr>
            <a:graphicFrameLocks noGrp="1"/>
          </p:cNvGraphicFramePr>
          <p:nvPr>
            <p:ph idx="1"/>
            <p:extLst>
              <p:ext uri="{D42A27DB-BD31-4B8C-83A1-F6EECF244321}">
                <p14:modId xmlns:p14="http://schemas.microsoft.com/office/powerpoint/2010/main" val="1363309050"/>
              </p:ext>
            </p:extLst>
          </p:nvPr>
        </p:nvGraphicFramePr>
        <p:xfrm>
          <a:off x="171451" y="1685049"/>
          <a:ext cx="8430682" cy="839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8EB9ED2E-7F8F-48EC-ACE2-1F177F6E6F5D}"/>
              </a:ext>
            </a:extLst>
          </p:cNvPr>
          <p:cNvSpPr txBox="1"/>
          <p:nvPr/>
        </p:nvSpPr>
        <p:spPr>
          <a:xfrm>
            <a:off x="39138" y="2875416"/>
            <a:ext cx="2349315" cy="2585323"/>
          </a:xfrm>
          <a:prstGeom prst="rect">
            <a:avLst/>
          </a:prstGeom>
          <a:noFill/>
        </p:spPr>
        <p:txBody>
          <a:bodyPr wrap="square" rtlCol="0">
            <a:spAutoFit/>
          </a:bodyPr>
          <a:lstStyle/>
          <a:p>
            <a:pPr marL="285750" indent="-285750">
              <a:buFont typeface="Arial" panose="020B0604020202020204" pitchFamily="34" charset="0"/>
              <a:buChar char="•"/>
            </a:pPr>
            <a:r>
              <a:rPr lang="en-US" dirty="0"/>
              <a:t>Language nutrition coaching training (e.g., </a:t>
            </a:r>
            <a:r>
              <a:rPr lang="en-US" dirty="0">
                <a:hlinkClick r:id="rId7"/>
              </a:rPr>
              <a:t>Talk with Me Baby</a:t>
            </a:r>
            <a:r>
              <a:rPr lang="en-US" dirty="0"/>
              <a:t>)</a:t>
            </a:r>
          </a:p>
          <a:p>
            <a:endParaRPr lang="en-US" dirty="0"/>
          </a:p>
          <a:p>
            <a:pPr marL="285750" indent="-285750">
              <a:buFont typeface="Arial" panose="020B0604020202020204" pitchFamily="34" charset="0"/>
              <a:buChar char="•"/>
            </a:pPr>
            <a:r>
              <a:rPr lang="en-US" dirty="0">
                <a:hlinkClick r:id="rId8"/>
              </a:rPr>
              <a:t>Babies Can’t Wait </a:t>
            </a:r>
            <a:r>
              <a:rPr lang="en-US" dirty="0"/>
              <a:t>(birth – 3 years)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87A49A4F-4AC8-4C45-B7F4-11D53A87FD4E}"/>
              </a:ext>
            </a:extLst>
          </p:cNvPr>
          <p:cNvSpPr txBox="1"/>
          <p:nvPr/>
        </p:nvSpPr>
        <p:spPr>
          <a:xfrm>
            <a:off x="2509782" y="2662995"/>
            <a:ext cx="3572933" cy="4893647"/>
          </a:xfrm>
          <a:prstGeom prst="rect">
            <a:avLst/>
          </a:prstGeom>
          <a:noFill/>
        </p:spPr>
        <p:txBody>
          <a:bodyPr wrap="square" rtlCol="0">
            <a:spAutoFit/>
          </a:bodyPr>
          <a:lstStyle/>
          <a:p>
            <a:pPr marL="285750" indent="-285750">
              <a:buFont typeface="Arial" panose="020B0604020202020204" pitchFamily="34" charset="0"/>
              <a:buChar char="•"/>
            </a:pPr>
            <a:r>
              <a:rPr lang="en-US" dirty="0">
                <a:hlinkClick r:id="rId9"/>
              </a:rPr>
              <a:t>Children First </a:t>
            </a:r>
            <a:r>
              <a:rPr lang="en-US" dirty="0"/>
              <a:t>(Dept. Public Health; Ages 0-5)</a:t>
            </a:r>
          </a:p>
          <a:p>
            <a:endParaRPr lang="en-US" sz="1200" dirty="0"/>
          </a:p>
          <a:p>
            <a:pPr marL="285750" indent="-285750">
              <a:buFont typeface="Arial" panose="020B0604020202020204" pitchFamily="34" charset="0"/>
              <a:buChar char="•"/>
            </a:pPr>
            <a:r>
              <a:rPr lang="en-US" dirty="0">
                <a:hlinkClick r:id="rId10"/>
              </a:rPr>
              <a:t>Georgia PINES </a:t>
            </a:r>
            <a:r>
              <a:rPr lang="en-US" dirty="0"/>
              <a:t>(3-5 years)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hlinkClick r:id="rId11"/>
              </a:rPr>
              <a:t>Preschool Special Education </a:t>
            </a:r>
            <a:r>
              <a:rPr lang="en-US" dirty="0"/>
              <a:t>programs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hlinkClick r:id="rId12"/>
              </a:rPr>
              <a:t>Early Headstart and Headstart </a:t>
            </a:r>
            <a:r>
              <a:rPr lang="en-US" dirty="0"/>
              <a:t>programs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t>“Tier 1” instruction via </a:t>
            </a:r>
            <a:r>
              <a:rPr lang="en-US" dirty="0">
                <a:hlinkClick r:id="rId13"/>
              </a:rPr>
              <a:t>Georgia Early Learning and Development Standards </a:t>
            </a:r>
            <a:r>
              <a:rPr lang="en-US" dirty="0"/>
              <a:t>(GELDS) for emergent literacy skill development (PreK)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9" name="TextBox 8">
            <a:extLst>
              <a:ext uri="{FF2B5EF4-FFF2-40B4-BE49-F238E27FC236}">
                <a16:creationId xmlns:a16="http://schemas.microsoft.com/office/drawing/2014/main" id="{D9DAD577-8552-44D0-940F-1E5D5146EF1E}"/>
              </a:ext>
            </a:extLst>
          </p:cNvPr>
          <p:cNvSpPr txBox="1"/>
          <p:nvPr/>
        </p:nvSpPr>
        <p:spPr>
          <a:xfrm>
            <a:off x="5689599" y="2662995"/>
            <a:ext cx="3454401" cy="4339650"/>
          </a:xfrm>
          <a:prstGeom prst="rect">
            <a:avLst/>
          </a:prstGeom>
          <a:noFill/>
        </p:spPr>
        <p:txBody>
          <a:bodyPr wrap="square" rtlCol="0">
            <a:spAutoFit/>
          </a:bodyPr>
          <a:lstStyle/>
          <a:p>
            <a:pPr marL="285750" indent="-285750">
              <a:buFont typeface="Arial" panose="020B0604020202020204" pitchFamily="34" charset="0"/>
              <a:buChar char="•"/>
            </a:pPr>
            <a:r>
              <a:rPr lang="en-US" dirty="0">
                <a:hlinkClick r:id="rId14"/>
              </a:rPr>
              <a:t>“Tier 1” instruction via Georgia Standards of Excellence </a:t>
            </a:r>
            <a:r>
              <a:rPr lang="en-US" dirty="0"/>
              <a:t>for </a:t>
            </a:r>
            <a:r>
              <a:rPr lang="en-US" dirty="0">
                <a:hlinkClick r:id="rId15"/>
              </a:rPr>
              <a:t>foundational literacy skill development </a:t>
            </a:r>
            <a:r>
              <a:rPr lang="en-US" dirty="0"/>
              <a:t>(K-3)</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hlinkClick r:id="rId16"/>
              </a:rPr>
              <a:t>Early Intervention Program </a:t>
            </a:r>
            <a:r>
              <a:rPr lang="en-US" dirty="0"/>
              <a:t>(EIP) (K-5); </a:t>
            </a:r>
            <a:r>
              <a:rPr lang="en-US" dirty="0">
                <a:hlinkClick r:id="rId17"/>
              </a:rPr>
              <a:t>Remedial Education Program </a:t>
            </a:r>
            <a:r>
              <a:rPr lang="en-US" dirty="0"/>
              <a:t>(REP) (6-12)</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t>Special Education services (K-12) for </a:t>
            </a:r>
            <a:r>
              <a:rPr lang="en-US" dirty="0">
                <a:hlinkClick r:id="rId18"/>
              </a:rPr>
              <a:t>Specific Learning Disability</a:t>
            </a:r>
            <a:r>
              <a:rPr lang="en-US" dirty="0"/>
              <a:t> (including Dyslexia)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0" name="Date Placeholder 3">
            <a:extLst>
              <a:ext uri="{FF2B5EF4-FFF2-40B4-BE49-F238E27FC236}">
                <a16:creationId xmlns:a16="http://schemas.microsoft.com/office/drawing/2014/main" id="{F87C03F9-A979-47DB-8997-D298235722D8}"/>
              </a:ext>
            </a:extLst>
          </p:cNvPr>
          <p:cNvSpPr>
            <a:spLocks noGrp="1"/>
          </p:cNvSpPr>
          <p:nvPr>
            <p:ph type="dt" sz="half" idx="2"/>
          </p:nvPr>
        </p:nvSpPr>
        <p:spPr>
          <a:xfrm>
            <a:off x="171451" y="6356351"/>
            <a:ext cx="4434004" cy="365125"/>
          </a:xfrm>
        </p:spPr>
        <p:txBody>
          <a:bodyPr/>
          <a:lstStyle/>
          <a:p>
            <a:r>
              <a:rPr lang="en-US"/>
              <a:t>Educating Georgia’s Future: Georgia’s State ESSA Plan</a:t>
            </a:r>
            <a:endParaRPr lang="en-US" dirty="0"/>
          </a:p>
        </p:txBody>
      </p:sp>
      <p:sp>
        <p:nvSpPr>
          <p:cNvPr id="4" name="Slide Number Placeholder 3">
            <a:extLst>
              <a:ext uri="{FF2B5EF4-FFF2-40B4-BE49-F238E27FC236}">
                <a16:creationId xmlns:a16="http://schemas.microsoft.com/office/drawing/2014/main" id="{DA644D34-3AFA-154F-97E0-37F2F08BD97D}"/>
              </a:ext>
            </a:extLst>
          </p:cNvPr>
          <p:cNvSpPr>
            <a:spLocks noGrp="1"/>
          </p:cNvSpPr>
          <p:nvPr>
            <p:ph type="sldNum" sz="quarter" idx="4"/>
          </p:nvPr>
        </p:nvSpPr>
        <p:spPr/>
        <p:txBody>
          <a:bodyPr/>
          <a:lstStyle/>
          <a:p>
            <a:fld id="{B63E4CEF-BB1E-48C7-AE93-F39F6AA99AD7}" type="slidenum">
              <a:rPr lang="en-US" smtClean="0"/>
              <a:pPr/>
              <a:t>17</a:t>
            </a:fld>
            <a:endParaRPr lang="en-US" dirty="0"/>
          </a:p>
        </p:txBody>
      </p:sp>
    </p:spTree>
    <p:extLst>
      <p:ext uri="{BB962C8B-B14F-4D97-AF65-F5344CB8AC3E}">
        <p14:creationId xmlns:p14="http://schemas.microsoft.com/office/powerpoint/2010/main" val="719808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057D-B08F-4CCE-970B-6231768BC574}"/>
              </a:ext>
            </a:extLst>
          </p:cNvPr>
          <p:cNvSpPr>
            <a:spLocks noGrp="1"/>
          </p:cNvSpPr>
          <p:nvPr>
            <p:ph type="title"/>
          </p:nvPr>
        </p:nvSpPr>
        <p:spPr/>
        <p:txBody>
          <a:bodyPr>
            <a:normAutofit fontScale="90000"/>
          </a:bodyPr>
          <a:lstStyle/>
          <a:p>
            <a:r>
              <a:rPr lang="en-US" b="1" dirty="0">
                <a:solidFill>
                  <a:schemeClr val="tx2">
                    <a:lumMod val="75000"/>
                  </a:schemeClr>
                </a:solidFill>
              </a:rPr>
              <a:t>State-wide Intervention Programs</a:t>
            </a:r>
          </a:p>
        </p:txBody>
      </p:sp>
      <p:graphicFrame>
        <p:nvGraphicFramePr>
          <p:cNvPr id="6" name="Content Placeholder 5">
            <a:extLst>
              <a:ext uri="{FF2B5EF4-FFF2-40B4-BE49-F238E27FC236}">
                <a16:creationId xmlns:a16="http://schemas.microsoft.com/office/drawing/2014/main" id="{8431CD02-CBFE-4983-B3FC-2C76ED79F126}"/>
              </a:ext>
            </a:extLst>
          </p:cNvPr>
          <p:cNvGraphicFramePr>
            <a:graphicFrameLocks noGrp="1"/>
          </p:cNvGraphicFramePr>
          <p:nvPr>
            <p:ph idx="1"/>
            <p:extLst/>
          </p:nvPr>
        </p:nvGraphicFramePr>
        <p:xfrm>
          <a:off x="171451" y="1685049"/>
          <a:ext cx="8430682" cy="839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8EB9ED2E-7F8F-48EC-ACE2-1F177F6E6F5D}"/>
              </a:ext>
            </a:extLst>
          </p:cNvPr>
          <p:cNvSpPr txBox="1"/>
          <p:nvPr/>
        </p:nvSpPr>
        <p:spPr>
          <a:xfrm>
            <a:off x="39138" y="2875416"/>
            <a:ext cx="2349315" cy="2308324"/>
          </a:xfrm>
          <a:prstGeom prst="rect">
            <a:avLst/>
          </a:prstGeom>
          <a:noFill/>
        </p:spPr>
        <p:txBody>
          <a:bodyPr wrap="square" rtlCol="0">
            <a:spAutoFit/>
          </a:bodyPr>
          <a:lstStyle/>
          <a:p>
            <a:pPr marL="285750" indent="-285750">
              <a:buFont typeface="Arial" panose="020B0604020202020204" pitchFamily="34" charset="0"/>
              <a:buChar char="•"/>
            </a:pPr>
            <a:r>
              <a:rPr lang="en-US" dirty="0">
                <a:hlinkClick r:id="rId7"/>
              </a:rPr>
              <a:t>Talk with Me Baby </a:t>
            </a:r>
            <a:r>
              <a:rPr lang="en-US" dirty="0"/>
              <a:t>in hospital maternal ward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hlinkClick r:id="rId8"/>
              </a:rPr>
              <a:t>Babies Can’t Wait </a:t>
            </a:r>
            <a:r>
              <a:rPr lang="en-US" dirty="0"/>
              <a:t>(birth – 3 years)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87A49A4F-4AC8-4C45-B7F4-11D53A87FD4E}"/>
              </a:ext>
            </a:extLst>
          </p:cNvPr>
          <p:cNvSpPr txBox="1"/>
          <p:nvPr/>
        </p:nvSpPr>
        <p:spPr>
          <a:xfrm>
            <a:off x="2509782" y="2662995"/>
            <a:ext cx="3572933" cy="4616648"/>
          </a:xfrm>
          <a:prstGeom prst="rect">
            <a:avLst/>
          </a:prstGeom>
          <a:noFill/>
        </p:spPr>
        <p:txBody>
          <a:bodyPr wrap="square" rtlCol="0">
            <a:spAutoFit/>
          </a:bodyPr>
          <a:lstStyle/>
          <a:p>
            <a:pPr marL="285750" indent="-285750">
              <a:buFont typeface="Arial" panose="020B0604020202020204" pitchFamily="34" charset="0"/>
              <a:buChar char="•"/>
            </a:pPr>
            <a:r>
              <a:rPr lang="en-US" dirty="0">
                <a:hlinkClick r:id="rId9"/>
              </a:rPr>
              <a:t>Children First </a:t>
            </a:r>
            <a:r>
              <a:rPr lang="en-US" dirty="0"/>
              <a:t>(Dept. Public Health; Ages 0-5)</a:t>
            </a:r>
          </a:p>
          <a:p>
            <a:endParaRPr lang="en-US" sz="1200" dirty="0"/>
          </a:p>
          <a:p>
            <a:pPr marL="285750" indent="-285750">
              <a:buFont typeface="Arial" panose="020B0604020202020204" pitchFamily="34" charset="0"/>
              <a:buChar char="•"/>
            </a:pPr>
            <a:r>
              <a:rPr lang="en-US" dirty="0">
                <a:hlinkClick r:id="rId10"/>
              </a:rPr>
              <a:t>Georgia PINES </a:t>
            </a:r>
            <a:r>
              <a:rPr lang="en-US" dirty="0"/>
              <a:t>(3-5 years)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hlinkClick r:id="rId11"/>
              </a:rPr>
              <a:t>Preschool Special Education </a:t>
            </a:r>
            <a:r>
              <a:rPr lang="en-US" dirty="0"/>
              <a:t>programs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hlinkClick r:id="rId12"/>
              </a:rPr>
              <a:t>Headstart </a:t>
            </a:r>
            <a:r>
              <a:rPr lang="en-US" dirty="0"/>
              <a:t>programs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t>“Tier 1” instruction via </a:t>
            </a:r>
            <a:r>
              <a:rPr lang="en-US" dirty="0">
                <a:hlinkClick r:id="rId13"/>
              </a:rPr>
              <a:t>Georgia Early Learning and Development Standards </a:t>
            </a:r>
            <a:r>
              <a:rPr lang="en-US" dirty="0"/>
              <a:t>(GELDS) for emergent literacy skill development (PreK)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9" name="TextBox 8">
            <a:extLst>
              <a:ext uri="{FF2B5EF4-FFF2-40B4-BE49-F238E27FC236}">
                <a16:creationId xmlns:a16="http://schemas.microsoft.com/office/drawing/2014/main" id="{D9DAD577-8552-44D0-940F-1E5D5146EF1E}"/>
              </a:ext>
            </a:extLst>
          </p:cNvPr>
          <p:cNvSpPr txBox="1"/>
          <p:nvPr/>
        </p:nvSpPr>
        <p:spPr>
          <a:xfrm>
            <a:off x="5689599" y="2662995"/>
            <a:ext cx="3454401" cy="4339650"/>
          </a:xfrm>
          <a:prstGeom prst="rect">
            <a:avLst/>
          </a:prstGeom>
          <a:noFill/>
        </p:spPr>
        <p:txBody>
          <a:bodyPr wrap="square" rtlCol="0">
            <a:spAutoFit/>
          </a:bodyPr>
          <a:lstStyle/>
          <a:p>
            <a:pPr marL="285750" indent="-285750">
              <a:buFont typeface="Arial" panose="020B0604020202020204" pitchFamily="34" charset="0"/>
              <a:buChar char="•"/>
            </a:pPr>
            <a:r>
              <a:rPr lang="en-US" dirty="0">
                <a:hlinkClick r:id="rId14"/>
              </a:rPr>
              <a:t>“Tier 1” instruction via Georgia Standards of Excellence </a:t>
            </a:r>
            <a:r>
              <a:rPr lang="en-US" dirty="0"/>
              <a:t>for </a:t>
            </a:r>
            <a:r>
              <a:rPr lang="en-US" dirty="0">
                <a:hlinkClick r:id="rId15"/>
              </a:rPr>
              <a:t>foundational literacy skill development </a:t>
            </a:r>
            <a:r>
              <a:rPr lang="en-US" dirty="0"/>
              <a:t>(K-3)</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hlinkClick r:id="rId16"/>
              </a:rPr>
              <a:t>Early Intervention Program </a:t>
            </a:r>
            <a:r>
              <a:rPr lang="en-US" dirty="0"/>
              <a:t>(EIP) (K-5); </a:t>
            </a:r>
            <a:r>
              <a:rPr lang="en-US" dirty="0">
                <a:hlinkClick r:id="rId17"/>
              </a:rPr>
              <a:t>Remedial Education Program </a:t>
            </a:r>
            <a:r>
              <a:rPr lang="en-US" dirty="0"/>
              <a:t>(REP) (6-12)</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t>Special Education services (K-12) for </a:t>
            </a:r>
            <a:r>
              <a:rPr lang="en-US" dirty="0">
                <a:hlinkClick r:id="rId18"/>
              </a:rPr>
              <a:t>Specific Learning Disability</a:t>
            </a:r>
            <a:r>
              <a:rPr lang="en-US" dirty="0"/>
              <a:t> (including Dyslexia)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0" name="Date Placeholder 3">
            <a:extLst>
              <a:ext uri="{FF2B5EF4-FFF2-40B4-BE49-F238E27FC236}">
                <a16:creationId xmlns:a16="http://schemas.microsoft.com/office/drawing/2014/main" id="{F87C03F9-A979-47DB-8997-D298235722D8}"/>
              </a:ext>
            </a:extLst>
          </p:cNvPr>
          <p:cNvSpPr>
            <a:spLocks noGrp="1"/>
          </p:cNvSpPr>
          <p:nvPr>
            <p:ph type="dt" sz="half" idx="2"/>
          </p:nvPr>
        </p:nvSpPr>
        <p:spPr>
          <a:xfrm>
            <a:off x="171451" y="6356351"/>
            <a:ext cx="4434004" cy="365125"/>
          </a:xfrm>
        </p:spPr>
        <p:txBody>
          <a:bodyPr/>
          <a:lstStyle/>
          <a:p>
            <a:r>
              <a:rPr lang="en-US"/>
              <a:t>Educating Georgia’s Future: Georgia’s State ESSA Plan</a:t>
            </a:r>
            <a:endParaRPr lang="en-US" dirty="0"/>
          </a:p>
        </p:txBody>
      </p:sp>
      <p:sp>
        <p:nvSpPr>
          <p:cNvPr id="11" name="TextBox 10">
            <a:extLst>
              <a:ext uri="{FF2B5EF4-FFF2-40B4-BE49-F238E27FC236}">
                <a16:creationId xmlns:a16="http://schemas.microsoft.com/office/drawing/2014/main" id="{B03AE506-E0BB-D24F-A336-217CC65F6643}"/>
              </a:ext>
            </a:extLst>
          </p:cNvPr>
          <p:cNvSpPr txBox="1"/>
          <p:nvPr/>
        </p:nvSpPr>
        <p:spPr>
          <a:xfrm>
            <a:off x="3216495" y="4029578"/>
            <a:ext cx="3020577" cy="584775"/>
          </a:xfrm>
          <a:prstGeom prst="rect">
            <a:avLst/>
          </a:prstGeom>
          <a:noFill/>
        </p:spPr>
        <p:txBody>
          <a:bodyPr wrap="square" rtlCol="0">
            <a:spAutoFit/>
          </a:bodyPr>
          <a:lstStyle/>
          <a:p>
            <a:pPr algn="ctr"/>
            <a:r>
              <a:rPr lang="en-US" sz="3200" b="1" dirty="0">
                <a:solidFill>
                  <a:srgbClr val="FF0000"/>
                </a:solidFill>
              </a:rPr>
              <a:t>Workforce GAP</a:t>
            </a:r>
          </a:p>
        </p:txBody>
      </p:sp>
      <p:sp>
        <p:nvSpPr>
          <p:cNvPr id="12" name="TextBox 11">
            <a:extLst>
              <a:ext uri="{FF2B5EF4-FFF2-40B4-BE49-F238E27FC236}">
                <a16:creationId xmlns:a16="http://schemas.microsoft.com/office/drawing/2014/main" id="{1CE48AC0-A99D-8040-9F57-E3A2665B72F6}"/>
              </a:ext>
            </a:extLst>
          </p:cNvPr>
          <p:cNvSpPr txBox="1"/>
          <p:nvPr/>
        </p:nvSpPr>
        <p:spPr>
          <a:xfrm>
            <a:off x="6620933" y="5183740"/>
            <a:ext cx="2641599" cy="1077218"/>
          </a:xfrm>
          <a:prstGeom prst="rect">
            <a:avLst/>
          </a:prstGeom>
          <a:noFill/>
        </p:spPr>
        <p:txBody>
          <a:bodyPr wrap="square" rtlCol="0">
            <a:spAutoFit/>
          </a:bodyPr>
          <a:lstStyle/>
          <a:p>
            <a:pPr algn="ctr"/>
            <a:r>
              <a:rPr lang="en-US" sz="3200" b="1" dirty="0">
                <a:solidFill>
                  <a:srgbClr val="FF0000"/>
                </a:solidFill>
              </a:rPr>
              <a:t>Workforce GAP</a:t>
            </a:r>
          </a:p>
        </p:txBody>
      </p:sp>
      <p:sp>
        <p:nvSpPr>
          <p:cNvPr id="13" name="TextBox 12">
            <a:extLst>
              <a:ext uri="{FF2B5EF4-FFF2-40B4-BE49-F238E27FC236}">
                <a16:creationId xmlns:a16="http://schemas.microsoft.com/office/drawing/2014/main" id="{A1081095-7139-E443-ADCE-CF2BAFE092A1}"/>
              </a:ext>
            </a:extLst>
          </p:cNvPr>
          <p:cNvSpPr txBox="1"/>
          <p:nvPr/>
        </p:nvSpPr>
        <p:spPr>
          <a:xfrm>
            <a:off x="6702718" y="3338592"/>
            <a:ext cx="2564993" cy="1569660"/>
          </a:xfrm>
          <a:prstGeom prst="rect">
            <a:avLst/>
          </a:prstGeom>
          <a:noFill/>
        </p:spPr>
        <p:txBody>
          <a:bodyPr wrap="square" rtlCol="0">
            <a:spAutoFit/>
          </a:bodyPr>
          <a:lstStyle/>
          <a:p>
            <a:pPr algn="ctr"/>
            <a:r>
              <a:rPr lang="en-US" sz="3200" b="1" dirty="0">
                <a:solidFill>
                  <a:srgbClr val="FF0000"/>
                </a:solidFill>
              </a:rPr>
              <a:t>Awareness and Training Gap</a:t>
            </a:r>
          </a:p>
        </p:txBody>
      </p:sp>
      <p:sp>
        <p:nvSpPr>
          <p:cNvPr id="14" name="TextBox 13">
            <a:extLst>
              <a:ext uri="{FF2B5EF4-FFF2-40B4-BE49-F238E27FC236}">
                <a16:creationId xmlns:a16="http://schemas.microsoft.com/office/drawing/2014/main" id="{DA389107-5C39-AF43-AAF7-FFDB7455613D}"/>
              </a:ext>
            </a:extLst>
          </p:cNvPr>
          <p:cNvSpPr txBox="1"/>
          <p:nvPr/>
        </p:nvSpPr>
        <p:spPr>
          <a:xfrm>
            <a:off x="1007555" y="3437584"/>
            <a:ext cx="2341919" cy="1077218"/>
          </a:xfrm>
          <a:prstGeom prst="rect">
            <a:avLst/>
          </a:prstGeom>
          <a:noFill/>
        </p:spPr>
        <p:txBody>
          <a:bodyPr wrap="square" rtlCol="0">
            <a:spAutoFit/>
          </a:bodyPr>
          <a:lstStyle/>
          <a:p>
            <a:pPr algn="ctr"/>
            <a:r>
              <a:rPr lang="en-US" sz="3200" b="1" dirty="0">
                <a:solidFill>
                  <a:srgbClr val="FF0000"/>
                </a:solidFill>
              </a:rPr>
              <a:t>Retention GAP</a:t>
            </a:r>
          </a:p>
        </p:txBody>
      </p:sp>
      <p:sp>
        <p:nvSpPr>
          <p:cNvPr id="4" name="Slide Number Placeholder 3">
            <a:extLst>
              <a:ext uri="{FF2B5EF4-FFF2-40B4-BE49-F238E27FC236}">
                <a16:creationId xmlns:a16="http://schemas.microsoft.com/office/drawing/2014/main" id="{9C3075F4-7842-624A-AB83-7C77B14C31F2}"/>
              </a:ext>
            </a:extLst>
          </p:cNvPr>
          <p:cNvSpPr>
            <a:spLocks noGrp="1"/>
          </p:cNvSpPr>
          <p:nvPr>
            <p:ph type="sldNum" sz="quarter" idx="4"/>
          </p:nvPr>
        </p:nvSpPr>
        <p:spPr/>
        <p:txBody>
          <a:bodyPr/>
          <a:lstStyle/>
          <a:p>
            <a:fld id="{B63E4CEF-BB1E-48C7-AE93-F39F6AA99AD7}" type="slidenum">
              <a:rPr lang="en-US" smtClean="0"/>
              <a:pPr/>
              <a:t>18</a:t>
            </a:fld>
            <a:endParaRPr lang="en-US" dirty="0"/>
          </a:p>
        </p:txBody>
      </p:sp>
    </p:spTree>
    <p:extLst>
      <p:ext uri="{BB962C8B-B14F-4D97-AF65-F5344CB8AC3E}">
        <p14:creationId xmlns:p14="http://schemas.microsoft.com/office/powerpoint/2010/main" val="4246955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20E9-9F9F-E24D-A2F5-38A3ACF50CAD}"/>
              </a:ext>
            </a:extLst>
          </p:cNvPr>
          <p:cNvSpPr>
            <a:spLocks noGrp="1"/>
          </p:cNvSpPr>
          <p:nvPr>
            <p:ph type="title"/>
          </p:nvPr>
        </p:nvSpPr>
        <p:spPr/>
        <p:txBody>
          <a:bodyPr>
            <a:normAutofit fontScale="90000"/>
          </a:bodyPr>
          <a:lstStyle/>
          <a:p>
            <a:r>
              <a:rPr lang="en-US" b="1" dirty="0">
                <a:solidFill>
                  <a:schemeClr val="tx2">
                    <a:lumMod val="75000"/>
                  </a:schemeClr>
                </a:solidFill>
              </a:rPr>
              <a:t>Identification Patterns for Special Education</a:t>
            </a:r>
          </a:p>
        </p:txBody>
      </p:sp>
      <p:sp>
        <p:nvSpPr>
          <p:cNvPr id="4" name="Date Placeholder 3">
            <a:extLst>
              <a:ext uri="{FF2B5EF4-FFF2-40B4-BE49-F238E27FC236}">
                <a16:creationId xmlns:a16="http://schemas.microsoft.com/office/drawing/2014/main" id="{3CB84A6B-59A6-EB4A-998F-4335A4463314}"/>
              </a:ext>
            </a:extLst>
          </p:cNvPr>
          <p:cNvSpPr>
            <a:spLocks noGrp="1"/>
          </p:cNvSpPr>
          <p:nvPr>
            <p:ph type="dt" sz="half" idx="2"/>
          </p:nvPr>
        </p:nvSpPr>
        <p:spPr/>
        <p:txBody>
          <a:bodyPr/>
          <a:lstStyle/>
          <a:p>
            <a:r>
              <a:rPr lang="en-US"/>
              <a:t>Educating Georgia’s Future: Georgia’s State ESSA Plan</a:t>
            </a:r>
            <a:endParaRPr lang="en-US" dirty="0"/>
          </a:p>
        </p:txBody>
      </p:sp>
      <p:sp>
        <p:nvSpPr>
          <p:cNvPr id="5" name="Slide Number Placeholder 4">
            <a:extLst>
              <a:ext uri="{FF2B5EF4-FFF2-40B4-BE49-F238E27FC236}">
                <a16:creationId xmlns:a16="http://schemas.microsoft.com/office/drawing/2014/main" id="{049E9732-295F-8145-810D-88DFAD46C314}"/>
              </a:ext>
            </a:extLst>
          </p:cNvPr>
          <p:cNvSpPr>
            <a:spLocks noGrp="1"/>
          </p:cNvSpPr>
          <p:nvPr>
            <p:ph type="sldNum" sz="quarter" idx="4"/>
          </p:nvPr>
        </p:nvSpPr>
        <p:spPr/>
        <p:txBody>
          <a:bodyPr/>
          <a:lstStyle/>
          <a:p>
            <a:fld id="{B63E4CEF-BB1E-48C7-AE93-F39F6AA99AD7}" type="slidenum">
              <a:rPr lang="en-US" smtClean="0"/>
              <a:pPr/>
              <a:t>19</a:t>
            </a:fld>
            <a:endParaRPr lang="en-US" dirty="0"/>
          </a:p>
        </p:txBody>
      </p:sp>
      <p:pic>
        <p:nvPicPr>
          <p:cNvPr id="9" name="Content Placeholder 8">
            <a:extLst>
              <a:ext uri="{FF2B5EF4-FFF2-40B4-BE49-F238E27FC236}">
                <a16:creationId xmlns:a16="http://schemas.microsoft.com/office/drawing/2014/main" id="{AD50C92F-88FD-1549-AAC9-0E66081B5F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6998" y="1825625"/>
            <a:ext cx="6110003" cy="4351338"/>
          </a:xfrm>
        </p:spPr>
      </p:pic>
    </p:spTree>
    <p:extLst>
      <p:ext uri="{BB962C8B-B14F-4D97-AF65-F5344CB8AC3E}">
        <p14:creationId xmlns:p14="http://schemas.microsoft.com/office/powerpoint/2010/main" val="360598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057D-B08F-4CCE-970B-6231768BC574}"/>
              </a:ext>
            </a:extLst>
          </p:cNvPr>
          <p:cNvSpPr>
            <a:spLocks noGrp="1"/>
          </p:cNvSpPr>
          <p:nvPr>
            <p:ph type="title"/>
          </p:nvPr>
        </p:nvSpPr>
        <p:spPr/>
        <p:txBody>
          <a:bodyPr>
            <a:normAutofit/>
          </a:bodyPr>
          <a:lstStyle/>
          <a:p>
            <a:r>
              <a:rPr lang="en-US" sz="4000" b="1" dirty="0">
                <a:solidFill>
                  <a:schemeClr val="accent5">
                    <a:lumMod val="50000"/>
                  </a:schemeClr>
                </a:solidFill>
              </a:rPr>
              <a:t>So What is </a:t>
            </a:r>
            <a:r>
              <a:rPr lang="en-US" sz="4000" b="1" dirty="0" err="1">
                <a:solidFill>
                  <a:schemeClr val="accent5">
                    <a:lumMod val="50000"/>
                  </a:schemeClr>
                </a:solidFill>
              </a:rPr>
              <a:t>GaDOE</a:t>
            </a:r>
            <a:r>
              <a:rPr lang="en-US" sz="4000" b="1" dirty="0">
                <a:solidFill>
                  <a:schemeClr val="accent5">
                    <a:lumMod val="50000"/>
                  </a:schemeClr>
                </a:solidFill>
              </a:rPr>
              <a:t> Doing About It?</a:t>
            </a:r>
          </a:p>
        </p:txBody>
      </p:sp>
      <p:sp>
        <p:nvSpPr>
          <p:cNvPr id="7" name="TextBox 6">
            <a:extLst>
              <a:ext uri="{FF2B5EF4-FFF2-40B4-BE49-F238E27FC236}">
                <a16:creationId xmlns:a16="http://schemas.microsoft.com/office/drawing/2014/main" id="{8EB9ED2E-7F8F-48EC-ACE2-1F177F6E6F5D}"/>
              </a:ext>
            </a:extLst>
          </p:cNvPr>
          <p:cNvSpPr txBox="1"/>
          <p:nvPr/>
        </p:nvSpPr>
        <p:spPr>
          <a:xfrm>
            <a:off x="39138" y="2875416"/>
            <a:ext cx="2349315" cy="646331"/>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87A49A4F-4AC8-4C45-B7F4-11D53A87FD4E}"/>
              </a:ext>
            </a:extLst>
          </p:cNvPr>
          <p:cNvSpPr txBox="1"/>
          <p:nvPr/>
        </p:nvSpPr>
        <p:spPr>
          <a:xfrm>
            <a:off x="171451" y="1479771"/>
            <a:ext cx="8972549" cy="5355312"/>
          </a:xfrm>
          <a:prstGeom prst="rect">
            <a:avLst/>
          </a:prstGeom>
          <a:noFill/>
        </p:spPr>
        <p:txBody>
          <a:bodyPr wrap="square" rtlCol="0">
            <a:spAutoFit/>
          </a:bodyPr>
          <a:lstStyle/>
          <a:p>
            <a:r>
              <a:rPr lang="en-US" dirty="0">
                <a:hlinkClick r:id="rId2"/>
              </a:rPr>
              <a:t>Get Georgia Reading Campaign </a:t>
            </a:r>
            <a:r>
              <a:rPr lang="en-US" dirty="0"/>
              <a:t>assists with cross-agency coordination, collaboration, and incubating innovations</a:t>
            </a:r>
          </a:p>
          <a:p>
            <a:endParaRPr lang="en-US" sz="900" dirty="0"/>
          </a:p>
          <a:p>
            <a:r>
              <a:rPr lang="en-US" dirty="0"/>
              <a:t>Cross-agency Child Data System (</a:t>
            </a:r>
            <a:r>
              <a:rPr lang="en-US" dirty="0">
                <a:hlinkClick r:id="rId3"/>
              </a:rPr>
              <a:t>CACDS</a:t>
            </a:r>
            <a:r>
              <a:rPr lang="en-US" dirty="0"/>
              <a:t>) provides a secure cross-agency data sharing for population-level perspective on supports</a:t>
            </a:r>
          </a:p>
          <a:p>
            <a:endParaRPr lang="en-US" sz="900" dirty="0"/>
          </a:p>
          <a:p>
            <a:r>
              <a:rPr lang="en-US" dirty="0"/>
              <a:t>Georgia Tiered System of Supports for Students across K12</a:t>
            </a:r>
          </a:p>
          <a:p>
            <a:pPr marL="285750" indent="-285750">
              <a:buFont typeface="Arial" panose="020B0604020202020204" pitchFamily="34" charset="0"/>
              <a:buChar char="•"/>
            </a:pPr>
            <a:r>
              <a:rPr lang="en-US" dirty="0"/>
              <a:t>Competitive grant awarded for 12 additional </a:t>
            </a:r>
            <a:r>
              <a:rPr lang="en-US" dirty="0" err="1"/>
              <a:t>GaDOE</a:t>
            </a:r>
            <a:r>
              <a:rPr lang="en-US" dirty="0"/>
              <a:t> Staff to support professional learning and implementation of tiered student services (prevention, intervention,  intensive)</a:t>
            </a:r>
          </a:p>
          <a:p>
            <a:endParaRPr lang="en-US" sz="900" dirty="0"/>
          </a:p>
          <a:p>
            <a:r>
              <a:rPr lang="en-US" dirty="0">
                <a:hlinkClick r:id="rId4"/>
              </a:rPr>
              <a:t>P-20 Partnerships </a:t>
            </a:r>
            <a:r>
              <a:rPr lang="en-US" dirty="0"/>
              <a:t> to support coordinated teacher recruitment and retention efforts</a:t>
            </a:r>
          </a:p>
          <a:p>
            <a:endParaRPr lang="en-US" sz="900" dirty="0"/>
          </a:p>
          <a:p>
            <a:r>
              <a:rPr lang="en-US" dirty="0">
                <a:hlinkClick r:id="rId5"/>
              </a:rPr>
              <a:t>L4GA</a:t>
            </a:r>
            <a:r>
              <a:rPr lang="en-US" dirty="0"/>
              <a:t> </a:t>
            </a:r>
          </a:p>
          <a:p>
            <a:pPr marL="285750" indent="-285750">
              <a:buFont typeface="Arial" panose="020B0604020202020204" pitchFamily="34" charset="0"/>
              <a:buChar char="•"/>
            </a:pPr>
            <a:r>
              <a:rPr lang="en-US" dirty="0"/>
              <a:t>Offering competitive sub-grants focused on using data to determine Tiered Supports</a:t>
            </a:r>
          </a:p>
          <a:p>
            <a:pPr marL="285750" indent="-285750">
              <a:buFont typeface="Arial" panose="020B0604020202020204" pitchFamily="34" charset="0"/>
              <a:buChar char="•"/>
            </a:pPr>
            <a:r>
              <a:rPr lang="en-US" dirty="0"/>
              <a:t>Convening Literacy Think Tank network w/ </a:t>
            </a:r>
            <a:r>
              <a:rPr lang="en-US" dirty="0" err="1"/>
              <a:t>SpEd</a:t>
            </a:r>
            <a:r>
              <a:rPr lang="en-US" dirty="0"/>
              <a:t>, Speech Language, and Dyslexia experts</a:t>
            </a:r>
          </a:p>
          <a:p>
            <a:pPr marL="285750" indent="-285750">
              <a:buFont typeface="Arial" panose="020B0604020202020204" pitchFamily="34" charset="0"/>
              <a:buChar char="•"/>
            </a:pPr>
            <a:r>
              <a:rPr lang="en-US" dirty="0"/>
              <a:t>Supporting Professional Learning for current teachers and leaders re: Foundational Reading Skill development  as part of Coherent Instruction</a:t>
            </a:r>
          </a:p>
          <a:p>
            <a:pPr marL="285750" indent="-285750">
              <a:buFont typeface="Arial" panose="020B0604020202020204" pitchFamily="34" charset="0"/>
              <a:buChar char="•"/>
            </a:pPr>
            <a:r>
              <a:rPr lang="en-US" dirty="0"/>
              <a:t>Integrating  literacy in Georgia Standards of Excellence across social studies, science</a:t>
            </a:r>
          </a:p>
          <a:p>
            <a:pPr marL="285750" indent="-285750">
              <a:buFont typeface="Arial" panose="020B0604020202020204" pitchFamily="34" charset="0"/>
              <a:buChar char="•"/>
            </a:pPr>
            <a:r>
              <a:rPr lang="en-US" dirty="0"/>
              <a:t>Ingesting proven K-5 early literacy curriculum into online resource collection</a:t>
            </a:r>
          </a:p>
          <a:p>
            <a:endParaRPr lang="en-US" dirty="0"/>
          </a:p>
          <a:p>
            <a:endParaRPr lang="en-US" dirty="0"/>
          </a:p>
        </p:txBody>
      </p:sp>
      <p:sp>
        <p:nvSpPr>
          <p:cNvPr id="10" name="Date Placeholder 3">
            <a:extLst>
              <a:ext uri="{FF2B5EF4-FFF2-40B4-BE49-F238E27FC236}">
                <a16:creationId xmlns:a16="http://schemas.microsoft.com/office/drawing/2014/main" id="{F87C03F9-A979-47DB-8997-D298235722D8}"/>
              </a:ext>
            </a:extLst>
          </p:cNvPr>
          <p:cNvSpPr>
            <a:spLocks noGrp="1"/>
          </p:cNvSpPr>
          <p:nvPr>
            <p:ph type="dt" sz="half" idx="2"/>
          </p:nvPr>
        </p:nvSpPr>
        <p:spPr>
          <a:xfrm>
            <a:off x="171451" y="6356351"/>
            <a:ext cx="4434004" cy="365125"/>
          </a:xfrm>
        </p:spPr>
        <p:txBody>
          <a:bodyPr/>
          <a:lstStyle/>
          <a:p>
            <a:r>
              <a:rPr lang="en-US"/>
              <a:t>Educating Georgia’s Future: Georgia’s State ESSA Plan</a:t>
            </a:r>
            <a:endParaRPr lang="en-US" dirty="0"/>
          </a:p>
        </p:txBody>
      </p:sp>
      <p:sp>
        <p:nvSpPr>
          <p:cNvPr id="4" name="Slide Number Placeholder 3">
            <a:extLst>
              <a:ext uri="{FF2B5EF4-FFF2-40B4-BE49-F238E27FC236}">
                <a16:creationId xmlns:a16="http://schemas.microsoft.com/office/drawing/2014/main" id="{9C3075F4-7842-624A-AB83-7C77B14C31F2}"/>
              </a:ext>
            </a:extLst>
          </p:cNvPr>
          <p:cNvSpPr>
            <a:spLocks noGrp="1"/>
          </p:cNvSpPr>
          <p:nvPr>
            <p:ph type="sldNum" sz="quarter" idx="4"/>
          </p:nvPr>
        </p:nvSpPr>
        <p:spPr/>
        <p:txBody>
          <a:bodyPr/>
          <a:lstStyle/>
          <a:p>
            <a:fld id="{B63E4CEF-BB1E-48C7-AE93-F39F6AA99AD7}" type="slidenum">
              <a:rPr lang="en-US" smtClean="0"/>
              <a:pPr/>
              <a:t>20</a:t>
            </a:fld>
            <a:endParaRPr lang="en-US" dirty="0"/>
          </a:p>
        </p:txBody>
      </p:sp>
    </p:spTree>
    <p:extLst>
      <p:ext uri="{BB962C8B-B14F-4D97-AF65-F5344CB8AC3E}">
        <p14:creationId xmlns:p14="http://schemas.microsoft.com/office/powerpoint/2010/main" val="1319959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1D59A-426D-3B43-B669-5B00D4D483B4}"/>
              </a:ext>
            </a:extLst>
          </p:cNvPr>
          <p:cNvSpPr>
            <a:spLocks noGrp="1"/>
          </p:cNvSpPr>
          <p:nvPr>
            <p:ph type="title"/>
          </p:nvPr>
        </p:nvSpPr>
        <p:spPr/>
        <p:txBody>
          <a:bodyPr/>
          <a:lstStyle/>
          <a:p>
            <a:r>
              <a:rPr lang="en-US" b="1" dirty="0">
                <a:solidFill>
                  <a:schemeClr val="accent5">
                    <a:lumMod val="50000"/>
                  </a:schemeClr>
                </a:solidFill>
              </a:rPr>
              <a:t>Recommendations</a:t>
            </a:r>
          </a:p>
        </p:txBody>
      </p:sp>
      <p:sp>
        <p:nvSpPr>
          <p:cNvPr id="3" name="Content Placeholder 2">
            <a:extLst>
              <a:ext uri="{FF2B5EF4-FFF2-40B4-BE49-F238E27FC236}">
                <a16:creationId xmlns:a16="http://schemas.microsoft.com/office/drawing/2014/main" id="{40D8404A-1338-2440-B9D6-036DD690B550}"/>
              </a:ext>
            </a:extLst>
          </p:cNvPr>
          <p:cNvSpPr>
            <a:spLocks noGrp="1"/>
          </p:cNvSpPr>
          <p:nvPr>
            <p:ph idx="1"/>
          </p:nvPr>
        </p:nvSpPr>
        <p:spPr>
          <a:xfrm>
            <a:off x="628650" y="1659579"/>
            <a:ext cx="7886700" cy="4517384"/>
          </a:xfrm>
        </p:spPr>
        <p:txBody>
          <a:bodyPr>
            <a:normAutofit fontScale="92500" lnSpcReduction="20000"/>
          </a:bodyPr>
          <a:lstStyle/>
          <a:p>
            <a:r>
              <a:rPr lang="en-US" dirty="0"/>
              <a:t>Consider the </a:t>
            </a:r>
            <a:r>
              <a:rPr lang="en-US" dirty="0">
                <a:hlinkClick r:id="rId2"/>
              </a:rPr>
              <a:t>SWYC for Universal Screening </a:t>
            </a:r>
            <a:r>
              <a:rPr lang="en-US" dirty="0"/>
              <a:t>at Birth and throughout early childhood in sequence with hearing screening (pilot in process)</a:t>
            </a:r>
          </a:p>
          <a:p>
            <a:r>
              <a:rPr lang="en-US" dirty="0"/>
              <a:t>Ensure that there is a system for follow-up using screening data (e.g., training; workforce for follow-up) via Children 1</a:t>
            </a:r>
            <a:r>
              <a:rPr lang="en-US" baseline="30000" dirty="0"/>
              <a:t>st</a:t>
            </a:r>
            <a:endParaRPr lang="en-US" dirty="0"/>
          </a:p>
          <a:p>
            <a:r>
              <a:rPr lang="en-US" dirty="0"/>
              <a:t>Provide parents with information on “look </a:t>
            </a:r>
            <a:r>
              <a:rPr lang="en-US" dirty="0" err="1"/>
              <a:t>fors</a:t>
            </a:r>
            <a:r>
              <a:rPr lang="en-US" dirty="0"/>
              <a:t>”</a:t>
            </a:r>
          </a:p>
          <a:p>
            <a:r>
              <a:rPr lang="en-US" dirty="0"/>
              <a:t>Expand access to professional learning for Georgia Teachers and Leaders</a:t>
            </a:r>
          </a:p>
          <a:p>
            <a:r>
              <a:rPr lang="en-US" dirty="0"/>
              <a:t>Provide recruitment and retention incentives for Special Education teachers and Speech Language service providers</a:t>
            </a:r>
          </a:p>
          <a:p>
            <a:r>
              <a:rPr lang="en-US" dirty="0"/>
              <a:t>Expand access to early Speech Language services</a:t>
            </a:r>
          </a:p>
          <a:p>
            <a:pPr marL="0" indent="0">
              <a:buNone/>
            </a:pPr>
            <a:endParaRPr lang="en-US" dirty="0"/>
          </a:p>
        </p:txBody>
      </p:sp>
      <p:sp>
        <p:nvSpPr>
          <p:cNvPr id="4" name="Date Placeholder 3">
            <a:extLst>
              <a:ext uri="{FF2B5EF4-FFF2-40B4-BE49-F238E27FC236}">
                <a16:creationId xmlns:a16="http://schemas.microsoft.com/office/drawing/2014/main" id="{A616C604-7966-0842-9651-50BE0EACD67C}"/>
              </a:ext>
            </a:extLst>
          </p:cNvPr>
          <p:cNvSpPr>
            <a:spLocks noGrp="1"/>
          </p:cNvSpPr>
          <p:nvPr>
            <p:ph type="dt" sz="half" idx="2"/>
          </p:nvPr>
        </p:nvSpPr>
        <p:spPr/>
        <p:txBody>
          <a:bodyPr/>
          <a:lstStyle/>
          <a:p>
            <a:r>
              <a:rPr lang="en-US" dirty="0"/>
              <a:t>Educating Georgia’s Future: Georgia’s State ESSA Plan</a:t>
            </a:r>
          </a:p>
        </p:txBody>
      </p:sp>
      <p:sp>
        <p:nvSpPr>
          <p:cNvPr id="5" name="Slide Number Placeholder 4">
            <a:extLst>
              <a:ext uri="{FF2B5EF4-FFF2-40B4-BE49-F238E27FC236}">
                <a16:creationId xmlns:a16="http://schemas.microsoft.com/office/drawing/2014/main" id="{679DC50A-7EED-BF4F-B7C0-0C020352EC56}"/>
              </a:ext>
            </a:extLst>
          </p:cNvPr>
          <p:cNvSpPr>
            <a:spLocks noGrp="1"/>
          </p:cNvSpPr>
          <p:nvPr>
            <p:ph type="sldNum" sz="quarter" idx="4"/>
          </p:nvPr>
        </p:nvSpPr>
        <p:spPr/>
        <p:txBody>
          <a:bodyPr/>
          <a:lstStyle/>
          <a:p>
            <a:fld id="{B63E4CEF-BB1E-48C7-AE93-F39F6AA99AD7}" type="slidenum">
              <a:rPr lang="en-US" smtClean="0"/>
              <a:pPr/>
              <a:t>21</a:t>
            </a:fld>
            <a:endParaRPr lang="en-US" dirty="0"/>
          </a:p>
        </p:txBody>
      </p:sp>
    </p:spTree>
    <p:extLst>
      <p:ext uri="{BB962C8B-B14F-4D97-AF65-F5344CB8AC3E}">
        <p14:creationId xmlns:p14="http://schemas.microsoft.com/office/powerpoint/2010/main" val="793958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2590799"/>
            <a:ext cx="7772400" cy="919163"/>
          </a:xfrm>
        </p:spPr>
        <p:txBody>
          <a:bodyPr>
            <a:normAutofit/>
          </a:bodyPr>
          <a:lstStyle/>
          <a:p>
            <a:r>
              <a:rPr lang="en-US" sz="4000" dirty="0">
                <a:solidFill>
                  <a:schemeClr val="bg2">
                    <a:lumMod val="25000"/>
                  </a:schemeClr>
                </a:solidFill>
              </a:rPr>
              <a:t>cdooley@doe.k12.ga.us</a:t>
            </a:r>
          </a:p>
        </p:txBody>
      </p:sp>
      <p:sp>
        <p:nvSpPr>
          <p:cNvPr id="5" name="Slide Number Placeholder 4"/>
          <p:cNvSpPr>
            <a:spLocks noGrp="1"/>
          </p:cNvSpPr>
          <p:nvPr>
            <p:ph type="sldNum" sz="quarter" idx="4"/>
          </p:nvPr>
        </p:nvSpPr>
        <p:spPr/>
        <p:txBody>
          <a:bodyPr/>
          <a:lstStyle/>
          <a:p>
            <a:fld id="{B63E4CEF-BB1E-48C7-AE93-F39F6AA99AD7}" type="slidenum">
              <a:rPr lang="en-US" smtClean="0"/>
              <a:pPr/>
              <a:t>22</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19895"/>
            <a:ext cx="2432545" cy="1620683"/>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5015" y="4634392"/>
            <a:ext cx="2424568" cy="1615368"/>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7924" y="4634391"/>
            <a:ext cx="2424567" cy="1615368"/>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9433" y="4628521"/>
            <a:ext cx="2424567" cy="1615367"/>
          </a:xfrm>
          <a:prstGeom prst="rect">
            <a:avLst/>
          </a:prstGeom>
        </p:spPr>
      </p:pic>
      <p:sp>
        <p:nvSpPr>
          <p:cNvPr id="9" name="Date Placeholder 3">
            <a:extLst>
              <a:ext uri="{FF2B5EF4-FFF2-40B4-BE49-F238E27FC236}">
                <a16:creationId xmlns:a16="http://schemas.microsoft.com/office/drawing/2014/main" id="{2D1EE62F-C0BA-4D84-8007-F87AB9A75EF3}"/>
              </a:ext>
            </a:extLst>
          </p:cNvPr>
          <p:cNvSpPr>
            <a:spLocks noGrp="1"/>
          </p:cNvSpPr>
          <p:nvPr>
            <p:ph type="dt" sz="half" idx="2"/>
          </p:nvPr>
        </p:nvSpPr>
        <p:spPr>
          <a:xfrm>
            <a:off x="171451" y="6356351"/>
            <a:ext cx="4434004" cy="365125"/>
          </a:xfrm>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4260150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DB050B4-3B08-44AB-89C8-A15C66B23F2F}"/>
              </a:ext>
            </a:extLst>
          </p:cNvPr>
          <p:cNvSpPr>
            <a:spLocks noGrp="1"/>
          </p:cNvSpPr>
          <p:nvPr>
            <p:ph type="title"/>
          </p:nvPr>
        </p:nvSpPr>
        <p:spPr>
          <a:xfrm>
            <a:off x="603983" y="334016"/>
            <a:ext cx="7135760" cy="1325563"/>
          </a:xfrm>
        </p:spPr>
        <p:txBody>
          <a:bodyPr>
            <a:normAutofit/>
          </a:bodyPr>
          <a:lstStyle/>
          <a:p>
            <a:r>
              <a:rPr lang="en-US" sz="4000" b="1" dirty="0"/>
              <a:t>GKIDS Readiness Check</a:t>
            </a:r>
          </a:p>
        </p:txBody>
      </p:sp>
      <p:sp>
        <p:nvSpPr>
          <p:cNvPr id="8" name="Content Placeholder 7">
            <a:extLst>
              <a:ext uri="{FF2B5EF4-FFF2-40B4-BE49-F238E27FC236}">
                <a16:creationId xmlns:a16="http://schemas.microsoft.com/office/drawing/2014/main" id="{C7BCA5EA-9808-49CE-B73D-0F7D0A2BCA3E}"/>
              </a:ext>
            </a:extLst>
          </p:cNvPr>
          <p:cNvSpPr>
            <a:spLocks noGrp="1"/>
          </p:cNvSpPr>
          <p:nvPr>
            <p:ph idx="1"/>
          </p:nvPr>
        </p:nvSpPr>
        <p:spPr>
          <a:xfrm>
            <a:off x="628650" y="1825625"/>
            <a:ext cx="7886700" cy="4530726"/>
          </a:xfrm>
        </p:spPr>
        <p:txBody>
          <a:bodyPr>
            <a:normAutofit fontScale="92500" lnSpcReduction="20000"/>
          </a:bodyPr>
          <a:lstStyle/>
          <a:p>
            <a:r>
              <a:rPr lang="en-US" dirty="0"/>
              <a:t>Administered during the first six weeks of kindergarten</a:t>
            </a:r>
          </a:p>
          <a:p>
            <a:r>
              <a:rPr lang="en-US" dirty="0"/>
              <a:t>Provides information about the knowledge and skills of students entering kindergarten – </a:t>
            </a:r>
            <a:r>
              <a:rPr lang="en-US" i="1" dirty="0"/>
              <a:t>solely to guide instruction</a:t>
            </a:r>
          </a:p>
          <a:p>
            <a:r>
              <a:rPr lang="en-US" dirty="0"/>
              <a:t>Domains of learning assessed through activities and classroom observations include </a:t>
            </a:r>
          </a:p>
          <a:p>
            <a:pPr lvl="1"/>
            <a:r>
              <a:rPr lang="en-US" b="1" dirty="0">
                <a:solidFill>
                  <a:srgbClr val="50902D"/>
                </a:solidFill>
              </a:rPr>
              <a:t>Foundations of School Success</a:t>
            </a:r>
            <a:r>
              <a:rPr lang="en-US" dirty="0"/>
              <a:t>: approaches to learning, social and emotional development, and physical development and development of motor skills</a:t>
            </a:r>
          </a:p>
          <a:p>
            <a:pPr lvl="1"/>
            <a:r>
              <a:rPr lang="en-US" b="1" dirty="0">
                <a:solidFill>
                  <a:srgbClr val="50902D"/>
                </a:solidFill>
              </a:rPr>
              <a:t>English Language Arts</a:t>
            </a:r>
            <a:r>
              <a:rPr lang="en-US" dirty="0"/>
              <a:t>: early language                                      and literacy development</a:t>
            </a:r>
          </a:p>
          <a:p>
            <a:pPr lvl="1"/>
            <a:r>
              <a:rPr lang="en-US" b="1" dirty="0">
                <a:solidFill>
                  <a:srgbClr val="50902D"/>
                </a:solidFill>
              </a:rPr>
              <a:t>Mathematics</a:t>
            </a:r>
            <a:r>
              <a:rPr lang="en-US" dirty="0"/>
              <a:t>: understanding of shapes                                     and spatial relationships, identifying                                         similarities and differences, and basic                               numeracy concepts</a:t>
            </a:r>
          </a:p>
        </p:txBody>
      </p:sp>
      <p:sp>
        <p:nvSpPr>
          <p:cNvPr id="6" name="Slide Number Placeholder 5">
            <a:extLst>
              <a:ext uri="{FF2B5EF4-FFF2-40B4-BE49-F238E27FC236}">
                <a16:creationId xmlns:a16="http://schemas.microsoft.com/office/drawing/2014/main" id="{FFB1BD65-97AA-4B3B-AB5D-79BE69F17544}"/>
              </a:ext>
            </a:extLst>
          </p:cNvPr>
          <p:cNvSpPr>
            <a:spLocks noGrp="1"/>
          </p:cNvSpPr>
          <p:nvPr>
            <p:ph type="sldNum" sz="quarter" idx="4"/>
          </p:nvPr>
        </p:nvSpPr>
        <p:spPr/>
        <p:txBody>
          <a:bodyPr/>
          <a:lstStyle/>
          <a:p>
            <a:fld id="{B63E4CEF-BB1E-48C7-AE93-F39F6AA99AD7}" type="slidenum">
              <a:rPr lang="en-US" smtClean="0"/>
              <a:pPr/>
              <a:t>23</a:t>
            </a:fld>
            <a:endParaRPr lang="en-US" dirty="0"/>
          </a:p>
        </p:txBody>
      </p:sp>
      <p:sp>
        <p:nvSpPr>
          <p:cNvPr id="5" name="TextBox 4">
            <a:extLst>
              <a:ext uri="{FF2B5EF4-FFF2-40B4-BE49-F238E27FC236}">
                <a16:creationId xmlns:a16="http://schemas.microsoft.com/office/drawing/2014/main" id="{6CCBECF6-1A03-4E19-A9A6-105F4F383B13}"/>
              </a:ext>
            </a:extLst>
          </p:cNvPr>
          <p:cNvSpPr txBox="1"/>
          <p:nvPr/>
        </p:nvSpPr>
        <p:spPr>
          <a:xfrm>
            <a:off x="626193" y="195204"/>
            <a:ext cx="6375498" cy="461665"/>
          </a:xfrm>
          <a:prstGeom prst="rect">
            <a:avLst/>
          </a:prstGeom>
          <a:noFill/>
        </p:spPr>
        <p:txBody>
          <a:bodyPr wrap="square" rtlCol="0">
            <a:spAutoFit/>
          </a:bodyPr>
          <a:lstStyle/>
          <a:p>
            <a:r>
              <a:rPr lang="en-US" sz="2400" b="1" dirty="0">
                <a:solidFill>
                  <a:srgbClr val="50902D"/>
                </a:solidFill>
                <a:latin typeface="Tahoma" panose="020B0604030504040204" pitchFamily="34" charset="0"/>
                <a:ea typeface="Tahoma" panose="020B0604030504040204" pitchFamily="34" charset="0"/>
                <a:cs typeface="Tahoma" panose="020B0604030504040204" pitchFamily="34" charset="0"/>
              </a:rPr>
              <a:t>K-5 Focus: Literacy and Numeracy</a:t>
            </a:r>
          </a:p>
        </p:txBody>
      </p:sp>
      <p:pic>
        <p:nvPicPr>
          <p:cNvPr id="2" name="Picture 1">
            <a:extLst>
              <a:ext uri="{FF2B5EF4-FFF2-40B4-BE49-F238E27FC236}">
                <a16:creationId xmlns:a16="http://schemas.microsoft.com/office/drawing/2014/main" id="{ED63ADB5-983E-463C-9C4E-371C8D331B4B}"/>
              </a:ext>
            </a:extLst>
          </p:cNvPr>
          <p:cNvPicPr>
            <a:picLocks noChangeAspect="1"/>
          </p:cNvPicPr>
          <p:nvPr/>
        </p:nvPicPr>
        <p:blipFill>
          <a:blip r:embed="rId2"/>
          <a:stretch>
            <a:fillRect/>
          </a:stretch>
        </p:blipFill>
        <p:spPr>
          <a:xfrm>
            <a:off x="5902275" y="4530247"/>
            <a:ext cx="3168749" cy="2132549"/>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571F8E6A-B84D-4CEE-8CE8-B9EEB8514305}"/>
              </a:ext>
            </a:extLst>
          </p:cNvPr>
          <p:cNvSpPr txBox="1"/>
          <p:nvPr/>
        </p:nvSpPr>
        <p:spPr>
          <a:xfrm>
            <a:off x="753954" y="6174960"/>
            <a:ext cx="6119975"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b="1" dirty="0"/>
              <a:t>Parent Resources Website – </a:t>
            </a:r>
            <a:r>
              <a:rPr lang="en-US" b="1" dirty="0">
                <a:hlinkClick r:id="rId3"/>
              </a:rPr>
              <a:t>GKIDSReadinessCheck.GaDOE.org</a:t>
            </a:r>
            <a:endParaRPr lang="en-US" b="1" dirty="0"/>
          </a:p>
        </p:txBody>
      </p:sp>
      <p:sp>
        <p:nvSpPr>
          <p:cNvPr id="4" name="Date Placeholder 3">
            <a:extLst>
              <a:ext uri="{FF2B5EF4-FFF2-40B4-BE49-F238E27FC236}">
                <a16:creationId xmlns:a16="http://schemas.microsoft.com/office/drawing/2014/main" id="{43851008-8B71-C041-B19F-D8401BB2A324}"/>
              </a:ext>
            </a:extLst>
          </p:cNvPr>
          <p:cNvSpPr>
            <a:spLocks noGrp="1"/>
          </p:cNvSpPr>
          <p:nvPr>
            <p:ph type="dt" sz="half" idx="2"/>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1170650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C7BCA5EA-9808-49CE-B73D-0F7D0A2BCA3E}"/>
              </a:ext>
            </a:extLst>
          </p:cNvPr>
          <p:cNvSpPr>
            <a:spLocks noGrp="1"/>
          </p:cNvSpPr>
          <p:nvPr>
            <p:ph idx="1"/>
          </p:nvPr>
        </p:nvSpPr>
        <p:spPr>
          <a:xfrm>
            <a:off x="628650" y="1825625"/>
            <a:ext cx="7886700" cy="3186322"/>
          </a:xfrm>
        </p:spPr>
        <p:txBody>
          <a:bodyPr>
            <a:normAutofit lnSpcReduction="10000"/>
          </a:bodyPr>
          <a:lstStyle/>
          <a:p>
            <a:r>
              <a:rPr lang="en-US" sz="2400" dirty="0"/>
              <a:t>A progression-based formative assessment, integrated into classroom work, that is aligned to the state content standards.</a:t>
            </a:r>
          </a:p>
          <a:p>
            <a:pPr lvl="1"/>
            <a:r>
              <a:rPr lang="en-US" sz="1800" dirty="0"/>
              <a:t>A </a:t>
            </a:r>
            <a:r>
              <a:rPr lang="en-US" sz="1800" b="1" dirty="0">
                <a:solidFill>
                  <a:srgbClr val="50902D"/>
                </a:solidFill>
              </a:rPr>
              <a:t>big idea </a:t>
            </a:r>
            <a:r>
              <a:rPr lang="en-US" sz="1800" dirty="0"/>
              <a:t>describes the integration of concepts and skills from the kindergarten standards that are most important for success in first grade.</a:t>
            </a:r>
          </a:p>
          <a:p>
            <a:pPr lvl="1"/>
            <a:r>
              <a:rPr lang="en-US" sz="1800" dirty="0"/>
              <a:t>A </a:t>
            </a:r>
            <a:r>
              <a:rPr lang="en-US" sz="1800" b="1" dirty="0">
                <a:solidFill>
                  <a:srgbClr val="50902D"/>
                </a:solidFill>
              </a:rPr>
              <a:t>learning progression </a:t>
            </a:r>
            <a:r>
              <a:rPr lang="en-US" sz="1800" dirty="0"/>
              <a:t>shows where the student is in the learning continuum of content and reasoning development regarding the big idea from the GSE.</a:t>
            </a:r>
          </a:p>
          <a:p>
            <a:pPr lvl="1"/>
            <a:r>
              <a:rPr lang="en-US" sz="1800" dirty="0"/>
              <a:t>Provides teachers with one source of real-time information to adjust instruction</a:t>
            </a:r>
          </a:p>
          <a:p>
            <a:pPr lvl="2"/>
            <a:r>
              <a:rPr lang="en-US" sz="1600" dirty="0"/>
              <a:t>Identifies what a student already knows, what the student needs next, and allows teachers to monitor growth</a:t>
            </a:r>
          </a:p>
        </p:txBody>
      </p:sp>
      <p:sp>
        <p:nvSpPr>
          <p:cNvPr id="6" name="Slide Number Placeholder 5">
            <a:extLst>
              <a:ext uri="{FF2B5EF4-FFF2-40B4-BE49-F238E27FC236}">
                <a16:creationId xmlns:a16="http://schemas.microsoft.com/office/drawing/2014/main" id="{FFB1BD65-97AA-4B3B-AB5D-79BE69F17544}"/>
              </a:ext>
            </a:extLst>
          </p:cNvPr>
          <p:cNvSpPr>
            <a:spLocks noGrp="1"/>
          </p:cNvSpPr>
          <p:nvPr>
            <p:ph type="sldNum" sz="quarter" idx="4"/>
          </p:nvPr>
        </p:nvSpPr>
        <p:spPr/>
        <p:txBody>
          <a:bodyPr/>
          <a:lstStyle/>
          <a:p>
            <a:fld id="{B63E4CEF-BB1E-48C7-AE93-F39F6AA99AD7}" type="slidenum">
              <a:rPr lang="en-US" smtClean="0"/>
              <a:pPr/>
              <a:t>24</a:t>
            </a:fld>
            <a:endParaRPr lang="en-US" dirty="0"/>
          </a:p>
        </p:txBody>
      </p:sp>
      <p:pic>
        <p:nvPicPr>
          <p:cNvPr id="2" name="Picture 1">
            <a:extLst>
              <a:ext uri="{FF2B5EF4-FFF2-40B4-BE49-F238E27FC236}">
                <a16:creationId xmlns:a16="http://schemas.microsoft.com/office/drawing/2014/main" id="{1AE7E4F7-55B3-4986-A273-4D5FC09F2B6C}"/>
              </a:ext>
            </a:extLst>
          </p:cNvPr>
          <p:cNvPicPr>
            <a:picLocks noChangeAspect="1"/>
          </p:cNvPicPr>
          <p:nvPr/>
        </p:nvPicPr>
        <p:blipFill>
          <a:blip r:embed="rId2"/>
          <a:stretch>
            <a:fillRect/>
          </a:stretch>
        </p:blipFill>
        <p:spPr>
          <a:xfrm>
            <a:off x="3303916" y="4948217"/>
            <a:ext cx="5724144" cy="1909783"/>
          </a:xfrm>
          <a:prstGeom prst="rect">
            <a:avLst/>
          </a:prstGeom>
          <a:ln>
            <a:noFill/>
          </a:ln>
          <a:effectLst>
            <a:outerShdw blurRad="292100" dist="139700" dir="2700000" algn="tl" rotWithShape="0">
              <a:srgbClr val="333333">
                <a:alpha val="65000"/>
              </a:srgbClr>
            </a:outerShdw>
          </a:effectLst>
        </p:spPr>
      </p:pic>
      <p:pic>
        <p:nvPicPr>
          <p:cNvPr id="15" name="Picture 14" descr="A close up of a logo&#10;&#10;Description generated with high confidence">
            <a:extLst>
              <a:ext uri="{FF2B5EF4-FFF2-40B4-BE49-F238E27FC236}">
                <a16:creationId xmlns:a16="http://schemas.microsoft.com/office/drawing/2014/main" id="{C4554676-E85E-4D23-9C41-914F7371CFB5}"/>
              </a:ext>
            </a:extLst>
          </p:cNvPr>
          <p:cNvPicPr>
            <a:picLocks noChangeAspect="1"/>
          </p:cNvPicPr>
          <p:nvPr/>
        </p:nvPicPr>
        <p:blipFill>
          <a:blip r:embed="rId3" cstate="print">
            <a:duotone>
              <a:prstClr val="black"/>
              <a:srgbClr val="66FF33">
                <a:tint val="45000"/>
                <a:satMod val="400000"/>
              </a:srgbClr>
            </a:duotone>
            <a:extLst>
              <a:ext uri="{28A0092B-C50C-407E-A947-70E740481C1C}">
                <a14:useLocalDpi xmlns:a14="http://schemas.microsoft.com/office/drawing/2010/main" val="0"/>
              </a:ext>
            </a:extLst>
          </a:blip>
          <a:stretch>
            <a:fillRect/>
          </a:stretch>
        </p:blipFill>
        <p:spPr>
          <a:xfrm>
            <a:off x="7545278" y="5776593"/>
            <a:ext cx="275555" cy="284904"/>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02E16A56-CE06-4D34-9251-7F23CB461296}"/>
              </a:ext>
            </a:extLst>
          </p:cNvPr>
          <p:cNvPicPr>
            <a:picLocks noChangeAspect="1"/>
          </p:cNvPicPr>
          <p:nvPr/>
        </p:nvPicPr>
        <p:blipFill>
          <a:blip r:embed="rId3" cstate="print">
            <a:duotone>
              <a:prstClr val="black"/>
              <a:srgbClr val="66FF33">
                <a:tint val="45000"/>
                <a:satMod val="400000"/>
              </a:srgbClr>
            </a:duotone>
            <a:extLst>
              <a:ext uri="{28A0092B-C50C-407E-A947-70E740481C1C}">
                <a14:useLocalDpi xmlns:a14="http://schemas.microsoft.com/office/drawing/2010/main" val="0"/>
              </a:ext>
            </a:extLst>
          </a:blip>
          <a:stretch>
            <a:fillRect/>
          </a:stretch>
        </p:blipFill>
        <p:spPr>
          <a:xfrm>
            <a:off x="6274605" y="5800921"/>
            <a:ext cx="275555" cy="284904"/>
          </a:xfrm>
          <a:prstGeom prst="rect">
            <a:avLst/>
          </a:prstGeom>
        </p:spPr>
      </p:pic>
      <p:pic>
        <p:nvPicPr>
          <p:cNvPr id="18" name="Picture 17" descr="A close up of a logo&#10;&#10;Description generated with high confidence">
            <a:extLst>
              <a:ext uri="{FF2B5EF4-FFF2-40B4-BE49-F238E27FC236}">
                <a16:creationId xmlns:a16="http://schemas.microsoft.com/office/drawing/2014/main" id="{C9D6B18E-0471-431C-9CD1-93B4144E0C07}"/>
              </a:ext>
            </a:extLst>
          </p:cNvPr>
          <p:cNvPicPr>
            <a:picLocks noChangeAspect="1"/>
          </p:cNvPicPr>
          <p:nvPr/>
        </p:nvPicPr>
        <p:blipFill>
          <a:blip r:embed="rId3" cstate="print">
            <a:duotone>
              <a:prstClr val="black"/>
              <a:srgbClr val="66FF33">
                <a:tint val="45000"/>
                <a:satMod val="400000"/>
              </a:srgbClr>
            </a:duotone>
            <a:extLst>
              <a:ext uri="{28A0092B-C50C-407E-A947-70E740481C1C}">
                <a14:useLocalDpi xmlns:a14="http://schemas.microsoft.com/office/drawing/2010/main" val="0"/>
              </a:ext>
            </a:extLst>
          </a:blip>
          <a:stretch>
            <a:fillRect/>
          </a:stretch>
        </p:blipFill>
        <p:spPr>
          <a:xfrm>
            <a:off x="4011143" y="5639660"/>
            <a:ext cx="275555" cy="284904"/>
          </a:xfrm>
          <a:prstGeom prst="rect">
            <a:avLst/>
          </a:prstGeom>
        </p:spPr>
      </p:pic>
      <p:pic>
        <p:nvPicPr>
          <p:cNvPr id="19" name="Picture 18" descr="A close up of a logo&#10;&#10;Description generated with high confidence">
            <a:extLst>
              <a:ext uri="{FF2B5EF4-FFF2-40B4-BE49-F238E27FC236}">
                <a16:creationId xmlns:a16="http://schemas.microsoft.com/office/drawing/2014/main" id="{B247FA4B-6BAE-4E71-953C-036949757AC2}"/>
              </a:ext>
            </a:extLst>
          </p:cNvPr>
          <p:cNvPicPr>
            <a:picLocks noChangeAspect="1"/>
          </p:cNvPicPr>
          <p:nvPr/>
        </p:nvPicPr>
        <p:blipFill>
          <a:blip r:embed="rId3" cstate="print">
            <a:duotone>
              <a:prstClr val="black"/>
              <a:srgbClr val="66FF33">
                <a:tint val="45000"/>
                <a:satMod val="400000"/>
              </a:srgbClr>
            </a:duotone>
            <a:extLst>
              <a:ext uri="{28A0092B-C50C-407E-A947-70E740481C1C}">
                <a14:useLocalDpi xmlns:a14="http://schemas.microsoft.com/office/drawing/2010/main" val="0"/>
              </a:ext>
            </a:extLst>
          </a:blip>
          <a:stretch>
            <a:fillRect/>
          </a:stretch>
        </p:blipFill>
        <p:spPr>
          <a:xfrm flipH="1">
            <a:off x="5229881" y="5618204"/>
            <a:ext cx="275555" cy="284904"/>
          </a:xfrm>
          <a:prstGeom prst="rect">
            <a:avLst/>
          </a:prstGeom>
        </p:spPr>
      </p:pic>
      <p:pic>
        <p:nvPicPr>
          <p:cNvPr id="12" name="Picture 11">
            <a:extLst>
              <a:ext uri="{FF2B5EF4-FFF2-40B4-BE49-F238E27FC236}">
                <a16:creationId xmlns:a16="http://schemas.microsoft.com/office/drawing/2014/main" id="{AE7D8F93-E233-4BD8-B174-F604F4A5B5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983" y="4806345"/>
            <a:ext cx="1123781" cy="1413457"/>
          </a:xfrm>
          <a:prstGeom prst="rect">
            <a:avLst/>
          </a:prstGeom>
        </p:spPr>
      </p:pic>
      <p:sp>
        <p:nvSpPr>
          <p:cNvPr id="20" name="Title 6">
            <a:extLst>
              <a:ext uri="{FF2B5EF4-FFF2-40B4-BE49-F238E27FC236}">
                <a16:creationId xmlns:a16="http://schemas.microsoft.com/office/drawing/2014/main" id="{F530718C-CD2B-4271-B099-BC2E3EC0362A}"/>
              </a:ext>
            </a:extLst>
          </p:cNvPr>
          <p:cNvSpPr>
            <a:spLocks noGrp="1"/>
          </p:cNvSpPr>
          <p:nvPr>
            <p:ph type="title"/>
          </p:nvPr>
        </p:nvSpPr>
        <p:spPr>
          <a:xfrm>
            <a:off x="603983" y="334016"/>
            <a:ext cx="7135760" cy="1325563"/>
          </a:xfrm>
        </p:spPr>
        <p:txBody>
          <a:bodyPr/>
          <a:lstStyle/>
          <a:p>
            <a:r>
              <a:rPr lang="en-US" b="1" dirty="0"/>
              <a:t>GKIDS 2.0</a:t>
            </a:r>
          </a:p>
        </p:txBody>
      </p:sp>
      <p:sp>
        <p:nvSpPr>
          <p:cNvPr id="21" name="TextBox 20">
            <a:extLst>
              <a:ext uri="{FF2B5EF4-FFF2-40B4-BE49-F238E27FC236}">
                <a16:creationId xmlns:a16="http://schemas.microsoft.com/office/drawing/2014/main" id="{C24DBE7E-7CD3-4879-A407-4146C34C6785}"/>
              </a:ext>
            </a:extLst>
          </p:cNvPr>
          <p:cNvSpPr txBox="1"/>
          <p:nvPr/>
        </p:nvSpPr>
        <p:spPr>
          <a:xfrm>
            <a:off x="626193" y="195204"/>
            <a:ext cx="6375498" cy="461665"/>
          </a:xfrm>
          <a:prstGeom prst="rect">
            <a:avLst/>
          </a:prstGeom>
          <a:noFill/>
        </p:spPr>
        <p:txBody>
          <a:bodyPr wrap="square" rtlCol="0">
            <a:spAutoFit/>
          </a:bodyPr>
          <a:lstStyle/>
          <a:p>
            <a:r>
              <a:rPr lang="en-US" sz="2400" b="1" dirty="0">
                <a:solidFill>
                  <a:srgbClr val="50902D"/>
                </a:solidFill>
                <a:latin typeface="Tahoma" panose="020B0604030504040204" pitchFamily="34" charset="0"/>
                <a:ea typeface="Tahoma" panose="020B0604030504040204" pitchFamily="34" charset="0"/>
                <a:cs typeface="Tahoma" panose="020B0604030504040204" pitchFamily="34" charset="0"/>
              </a:rPr>
              <a:t>K-5 Focus: Literacy and Numeracy</a:t>
            </a:r>
          </a:p>
        </p:txBody>
      </p:sp>
      <p:sp>
        <p:nvSpPr>
          <p:cNvPr id="3" name="Date Placeholder 2">
            <a:extLst>
              <a:ext uri="{FF2B5EF4-FFF2-40B4-BE49-F238E27FC236}">
                <a16:creationId xmlns:a16="http://schemas.microsoft.com/office/drawing/2014/main" id="{1C7AFB37-FA43-A647-8B01-35BB3FC86AA0}"/>
              </a:ext>
            </a:extLst>
          </p:cNvPr>
          <p:cNvSpPr>
            <a:spLocks noGrp="1"/>
          </p:cNvSpPr>
          <p:nvPr>
            <p:ph type="dt" sz="half" idx="2"/>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172009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DB050B4-3B08-44AB-89C8-A15C66B23F2F}"/>
              </a:ext>
            </a:extLst>
          </p:cNvPr>
          <p:cNvSpPr>
            <a:spLocks noGrp="1"/>
          </p:cNvSpPr>
          <p:nvPr>
            <p:ph type="title"/>
          </p:nvPr>
        </p:nvSpPr>
        <p:spPr/>
        <p:txBody>
          <a:bodyPr/>
          <a:lstStyle/>
          <a:p>
            <a:r>
              <a:rPr lang="en-US" b="1" dirty="0" err="1"/>
              <a:t>Keenville</a:t>
            </a:r>
            <a:endParaRPr lang="en-US" b="1" dirty="0"/>
          </a:p>
        </p:txBody>
      </p:sp>
      <p:sp>
        <p:nvSpPr>
          <p:cNvPr id="8" name="Content Placeholder 7">
            <a:extLst>
              <a:ext uri="{FF2B5EF4-FFF2-40B4-BE49-F238E27FC236}">
                <a16:creationId xmlns:a16="http://schemas.microsoft.com/office/drawing/2014/main" id="{C7BCA5EA-9808-49CE-B73D-0F7D0A2BCA3E}"/>
              </a:ext>
            </a:extLst>
          </p:cNvPr>
          <p:cNvSpPr>
            <a:spLocks noGrp="1"/>
          </p:cNvSpPr>
          <p:nvPr>
            <p:ph sz="half" idx="1"/>
          </p:nvPr>
        </p:nvSpPr>
        <p:spPr>
          <a:xfrm>
            <a:off x="628649" y="1825624"/>
            <a:ext cx="4146241" cy="4432672"/>
          </a:xfrm>
        </p:spPr>
        <p:txBody>
          <a:bodyPr>
            <a:normAutofit/>
          </a:bodyPr>
          <a:lstStyle/>
          <a:p>
            <a:pPr marL="0" indent="0">
              <a:buNone/>
            </a:pPr>
            <a:r>
              <a:rPr lang="en-US" sz="2000" dirty="0" err="1"/>
              <a:t>Keenville</a:t>
            </a:r>
            <a:r>
              <a:rPr lang="en-US" sz="2000" dirty="0"/>
              <a:t> is a game-based, formative assessment in literacy and mathematics for grades 1 and 2.</a:t>
            </a:r>
          </a:p>
          <a:p>
            <a:r>
              <a:rPr lang="en-US" sz="1800" dirty="0"/>
              <a:t>Students will explore </a:t>
            </a:r>
            <a:r>
              <a:rPr lang="en-US" sz="1800" dirty="0" err="1"/>
              <a:t>Keenville</a:t>
            </a:r>
            <a:r>
              <a:rPr lang="en-US" sz="1800" dirty="0"/>
              <a:t> and help the Keens by engaging in challenges.</a:t>
            </a:r>
          </a:p>
          <a:p>
            <a:r>
              <a:rPr lang="en-US" sz="1800" dirty="0" err="1"/>
              <a:t>Keenville</a:t>
            </a:r>
            <a:r>
              <a:rPr lang="en-US" sz="1800" dirty="0"/>
              <a:t> is designed to be integrated alongside instruction, supporting teachers with real-time feedback to differentiate instruction and improve learning.</a:t>
            </a:r>
          </a:p>
          <a:p>
            <a:r>
              <a:rPr lang="en-US" sz="1800" dirty="0"/>
              <a:t>Interactive dashboards will give teachers the ability to drill down to individual students, standards, and games to analyze progress.</a:t>
            </a:r>
          </a:p>
        </p:txBody>
      </p:sp>
      <p:sp>
        <p:nvSpPr>
          <p:cNvPr id="6" name="Slide Number Placeholder 5">
            <a:extLst>
              <a:ext uri="{FF2B5EF4-FFF2-40B4-BE49-F238E27FC236}">
                <a16:creationId xmlns:a16="http://schemas.microsoft.com/office/drawing/2014/main" id="{FFB1BD65-97AA-4B3B-AB5D-79BE69F17544}"/>
              </a:ext>
            </a:extLst>
          </p:cNvPr>
          <p:cNvSpPr>
            <a:spLocks noGrp="1"/>
          </p:cNvSpPr>
          <p:nvPr>
            <p:ph type="sldNum" sz="quarter" idx="4"/>
          </p:nvPr>
        </p:nvSpPr>
        <p:spPr/>
        <p:txBody>
          <a:bodyPr/>
          <a:lstStyle/>
          <a:p>
            <a:fld id="{B63E4CEF-BB1E-48C7-AE93-F39F6AA99AD7}" type="slidenum">
              <a:rPr lang="en-US" smtClean="0"/>
              <a:pPr/>
              <a:t>25</a:t>
            </a:fld>
            <a:endParaRPr lang="en-US" dirty="0"/>
          </a:p>
        </p:txBody>
      </p:sp>
      <p:sp>
        <p:nvSpPr>
          <p:cNvPr id="5" name="TextBox 4">
            <a:extLst>
              <a:ext uri="{FF2B5EF4-FFF2-40B4-BE49-F238E27FC236}">
                <a16:creationId xmlns:a16="http://schemas.microsoft.com/office/drawing/2014/main" id="{A088A97C-4818-437C-875A-341E28257312}"/>
              </a:ext>
            </a:extLst>
          </p:cNvPr>
          <p:cNvSpPr txBox="1"/>
          <p:nvPr/>
        </p:nvSpPr>
        <p:spPr>
          <a:xfrm>
            <a:off x="626192" y="195204"/>
            <a:ext cx="5831757" cy="461665"/>
          </a:xfrm>
          <a:prstGeom prst="rect">
            <a:avLst/>
          </a:prstGeom>
          <a:noFill/>
        </p:spPr>
        <p:txBody>
          <a:bodyPr wrap="square" rtlCol="0">
            <a:spAutoFit/>
          </a:bodyPr>
          <a:lstStyle/>
          <a:p>
            <a:r>
              <a:rPr lang="en-US" sz="2400" b="1" dirty="0">
                <a:solidFill>
                  <a:srgbClr val="50902D"/>
                </a:solidFill>
                <a:latin typeface="Tahoma" panose="020B0604030504040204" pitchFamily="34" charset="0"/>
                <a:ea typeface="Tahoma" panose="020B0604030504040204" pitchFamily="34" charset="0"/>
                <a:cs typeface="Tahoma" panose="020B0604030504040204" pitchFamily="34" charset="0"/>
              </a:rPr>
              <a:t>K-5 Focus: Literacy and Numeracy</a:t>
            </a:r>
          </a:p>
        </p:txBody>
      </p:sp>
      <p:pic>
        <p:nvPicPr>
          <p:cNvPr id="11" name="Picture 10">
            <a:extLst>
              <a:ext uri="{FF2B5EF4-FFF2-40B4-BE49-F238E27FC236}">
                <a16:creationId xmlns:a16="http://schemas.microsoft.com/office/drawing/2014/main" id="{C5B100C3-8F44-46AD-BE07-5F93EA9FF646}"/>
              </a:ext>
            </a:extLst>
          </p:cNvPr>
          <p:cNvPicPr>
            <a:picLocks noChangeAspect="1"/>
          </p:cNvPicPr>
          <p:nvPr/>
        </p:nvPicPr>
        <p:blipFill>
          <a:blip r:embed="rId3"/>
          <a:stretch>
            <a:fillRect/>
          </a:stretch>
        </p:blipFill>
        <p:spPr>
          <a:xfrm>
            <a:off x="4774891" y="1798391"/>
            <a:ext cx="4157045" cy="2353824"/>
          </a:xfrm>
          <a:prstGeom prst="rect">
            <a:avLst/>
          </a:prstGeom>
          <a:ln>
            <a:noFill/>
          </a:ln>
          <a:effectLst>
            <a:outerShdw blurRad="292100" dist="139700" dir="2700000" algn="tl" rotWithShape="0">
              <a:srgbClr val="333333">
                <a:alpha val="65000"/>
              </a:srgbClr>
            </a:outerShdw>
          </a:effectLst>
        </p:spPr>
      </p:pic>
      <p:pic>
        <p:nvPicPr>
          <p:cNvPr id="9" name="Picture 8" descr="A screenshot of a cell phone&#10;&#10;Description generated with very high confidence">
            <a:extLst>
              <a:ext uri="{FF2B5EF4-FFF2-40B4-BE49-F238E27FC236}">
                <a16:creationId xmlns:a16="http://schemas.microsoft.com/office/drawing/2014/main" id="{5AF3D379-FB07-47C8-9206-E238034BAA5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60" t="2751" r="5321" b="36994"/>
          <a:stretch/>
        </p:blipFill>
        <p:spPr>
          <a:xfrm>
            <a:off x="4774891" y="4291027"/>
            <a:ext cx="4157045" cy="2451901"/>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595820E6-A6E0-4210-906C-3DF79275E239}"/>
              </a:ext>
            </a:extLst>
          </p:cNvPr>
          <p:cNvSpPr txBox="1"/>
          <p:nvPr/>
        </p:nvSpPr>
        <p:spPr>
          <a:xfrm>
            <a:off x="100361" y="6246525"/>
            <a:ext cx="4471639" cy="584775"/>
          </a:xfrm>
          <a:prstGeom prst="rect">
            <a:avLst/>
          </a:prstGeom>
          <a:noFill/>
        </p:spPr>
        <p:txBody>
          <a:bodyPr wrap="square" rtlCol="0">
            <a:spAutoFit/>
          </a:bodyPr>
          <a:lstStyle/>
          <a:p>
            <a:pPr algn="ctr"/>
            <a:r>
              <a:rPr lang="en-US" sz="3200" b="1" dirty="0">
                <a:solidFill>
                  <a:srgbClr val="FFFF00"/>
                </a:solidFill>
              </a:rPr>
              <a:t>keenville.gadoe.org</a:t>
            </a:r>
          </a:p>
        </p:txBody>
      </p:sp>
      <p:sp>
        <p:nvSpPr>
          <p:cNvPr id="3" name="Date Placeholder 2">
            <a:extLst>
              <a:ext uri="{FF2B5EF4-FFF2-40B4-BE49-F238E27FC236}">
                <a16:creationId xmlns:a16="http://schemas.microsoft.com/office/drawing/2014/main" id="{7EFB0AF7-01A2-414B-9003-37A605DDFB1C}"/>
              </a:ext>
            </a:extLst>
          </p:cNvPr>
          <p:cNvSpPr>
            <a:spLocks noGrp="1"/>
          </p:cNvSpPr>
          <p:nvPr>
            <p:ph type="dt" sz="half" idx="10"/>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2247492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FB1BD65-97AA-4B3B-AB5D-79BE69F17544}"/>
              </a:ext>
            </a:extLst>
          </p:cNvPr>
          <p:cNvSpPr>
            <a:spLocks noGrp="1"/>
          </p:cNvSpPr>
          <p:nvPr>
            <p:ph type="sldNum" sz="quarter" idx="12"/>
          </p:nvPr>
        </p:nvSpPr>
        <p:spPr/>
        <p:txBody>
          <a:bodyPr/>
          <a:lstStyle/>
          <a:p>
            <a:fld id="{B63E4CEF-BB1E-48C7-AE93-F39F6AA99AD7}" type="slidenum">
              <a:rPr lang="en-US" smtClean="0"/>
              <a:pPr/>
              <a:t>26</a:t>
            </a:fld>
            <a:endParaRPr lang="en-US" dirty="0"/>
          </a:p>
        </p:txBody>
      </p:sp>
      <p:pic>
        <p:nvPicPr>
          <p:cNvPr id="9" name="Picture 8">
            <a:extLst>
              <a:ext uri="{FF2B5EF4-FFF2-40B4-BE49-F238E27FC236}">
                <a16:creationId xmlns:a16="http://schemas.microsoft.com/office/drawing/2014/main" id="{9EE7889F-636A-43A8-A016-E19CF0831013}"/>
              </a:ext>
            </a:extLst>
          </p:cNvPr>
          <p:cNvPicPr>
            <a:picLocks noChangeAspect="1"/>
          </p:cNvPicPr>
          <p:nvPr/>
        </p:nvPicPr>
        <p:blipFill>
          <a:blip r:embed="rId2"/>
          <a:stretch>
            <a:fillRect/>
          </a:stretch>
        </p:blipFill>
        <p:spPr>
          <a:xfrm>
            <a:off x="2395571" y="1726314"/>
            <a:ext cx="3366018" cy="1883784"/>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00FEAB8B-2ECC-460A-9F87-5D3FC02E2210}"/>
              </a:ext>
            </a:extLst>
          </p:cNvPr>
          <p:cNvSpPr txBox="1"/>
          <p:nvPr/>
        </p:nvSpPr>
        <p:spPr>
          <a:xfrm>
            <a:off x="5978484" y="1760606"/>
            <a:ext cx="3016332" cy="150810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2000" b="1" u="sng" dirty="0"/>
              <a:t>ELA Skills Assessed</a:t>
            </a:r>
          </a:p>
          <a:p>
            <a:pPr marL="285750" indent="-285750">
              <a:buFont typeface="Wingdings" panose="05000000000000000000" pitchFamily="2" charset="2"/>
              <a:buChar char="ü"/>
            </a:pPr>
            <a:r>
              <a:rPr lang="en-US" dirty="0"/>
              <a:t>Reading comprehension (literary and informational)</a:t>
            </a:r>
          </a:p>
          <a:p>
            <a:pPr marL="285750" indent="-285750">
              <a:buFont typeface="Wingdings" panose="05000000000000000000" pitchFamily="2" charset="2"/>
              <a:buChar char="ü"/>
            </a:pPr>
            <a:r>
              <a:rPr lang="en-US" dirty="0"/>
              <a:t>Phonics and word recognition</a:t>
            </a:r>
          </a:p>
        </p:txBody>
      </p:sp>
      <p:sp>
        <p:nvSpPr>
          <p:cNvPr id="16" name="TextBox 15">
            <a:extLst>
              <a:ext uri="{FF2B5EF4-FFF2-40B4-BE49-F238E27FC236}">
                <a16:creationId xmlns:a16="http://schemas.microsoft.com/office/drawing/2014/main" id="{DD496F77-B1B8-4B7A-95DA-ADCD5AB1622A}"/>
              </a:ext>
            </a:extLst>
          </p:cNvPr>
          <p:cNvSpPr txBox="1"/>
          <p:nvPr/>
        </p:nvSpPr>
        <p:spPr>
          <a:xfrm>
            <a:off x="5978484" y="3725882"/>
            <a:ext cx="3016332" cy="206210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b="1" u="sng" dirty="0"/>
              <a:t>Math Skills Assessed</a:t>
            </a:r>
          </a:p>
          <a:p>
            <a:pPr marL="285750" indent="-285750">
              <a:buFont typeface="Wingdings" panose="05000000000000000000" pitchFamily="2" charset="2"/>
              <a:buChar char="ü"/>
            </a:pPr>
            <a:r>
              <a:rPr lang="en-US" dirty="0"/>
              <a:t>Operations and algebraic thinking</a:t>
            </a:r>
          </a:p>
          <a:p>
            <a:pPr marL="285750" indent="-285750">
              <a:buFont typeface="Wingdings" panose="05000000000000000000" pitchFamily="2" charset="2"/>
              <a:buChar char="ü"/>
            </a:pPr>
            <a:r>
              <a:rPr lang="en-US" dirty="0"/>
              <a:t>Numbers and operations</a:t>
            </a:r>
          </a:p>
          <a:p>
            <a:pPr marL="285750" indent="-285750">
              <a:buFont typeface="Wingdings" panose="05000000000000000000" pitchFamily="2" charset="2"/>
              <a:buChar char="ü"/>
            </a:pPr>
            <a:r>
              <a:rPr lang="en-US" dirty="0"/>
              <a:t>Counting and cardinality</a:t>
            </a:r>
          </a:p>
          <a:p>
            <a:pPr marL="285750" indent="-285750">
              <a:buFont typeface="Wingdings" panose="05000000000000000000" pitchFamily="2" charset="2"/>
              <a:buChar char="ü"/>
            </a:pPr>
            <a:r>
              <a:rPr lang="en-US" dirty="0"/>
              <a:t>Fractions</a:t>
            </a:r>
          </a:p>
          <a:p>
            <a:pPr marL="285750" indent="-285750">
              <a:buFont typeface="Wingdings" panose="05000000000000000000" pitchFamily="2" charset="2"/>
              <a:buChar char="ü"/>
            </a:pPr>
            <a:r>
              <a:rPr lang="en-US" dirty="0"/>
              <a:t>Measurement and data</a:t>
            </a:r>
          </a:p>
        </p:txBody>
      </p:sp>
      <p:sp>
        <p:nvSpPr>
          <p:cNvPr id="21" name="TextBox 20">
            <a:extLst>
              <a:ext uri="{FF2B5EF4-FFF2-40B4-BE49-F238E27FC236}">
                <a16:creationId xmlns:a16="http://schemas.microsoft.com/office/drawing/2014/main" id="{39A9AB11-5419-4BDA-A64A-47F989FC9502}"/>
              </a:ext>
            </a:extLst>
          </p:cNvPr>
          <p:cNvSpPr txBox="1"/>
          <p:nvPr/>
        </p:nvSpPr>
        <p:spPr>
          <a:xfrm>
            <a:off x="202987" y="1690689"/>
            <a:ext cx="2350208" cy="2893100"/>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2000" b="1" u="sng" dirty="0"/>
              <a:t>First Challenges</a:t>
            </a:r>
          </a:p>
          <a:p>
            <a:r>
              <a:rPr lang="en-US" dirty="0"/>
              <a:t>River Tubing ELA</a:t>
            </a:r>
          </a:p>
          <a:p>
            <a:r>
              <a:rPr lang="en-US" dirty="0"/>
              <a:t>River Tubing Math</a:t>
            </a:r>
          </a:p>
          <a:p>
            <a:r>
              <a:rPr lang="en-US" dirty="0"/>
              <a:t>Guess My Rule ELA</a:t>
            </a:r>
          </a:p>
          <a:p>
            <a:r>
              <a:rPr lang="en-US" dirty="0"/>
              <a:t>Guess My Rules Math</a:t>
            </a:r>
          </a:p>
          <a:p>
            <a:r>
              <a:rPr lang="en-US" dirty="0"/>
              <a:t>Treat Factory</a:t>
            </a:r>
          </a:p>
          <a:p>
            <a:r>
              <a:rPr lang="en-US" dirty="0"/>
              <a:t>Farmer’s Market</a:t>
            </a:r>
          </a:p>
          <a:p>
            <a:r>
              <a:rPr lang="en-US" dirty="0"/>
              <a:t>Carnival Time</a:t>
            </a:r>
          </a:p>
          <a:p>
            <a:r>
              <a:rPr lang="en-US" dirty="0"/>
              <a:t>Dining Hall</a:t>
            </a:r>
          </a:p>
          <a:p>
            <a:r>
              <a:rPr lang="en-US" dirty="0"/>
              <a:t>Cave Explorer</a:t>
            </a:r>
          </a:p>
        </p:txBody>
      </p:sp>
      <p:pic>
        <p:nvPicPr>
          <p:cNvPr id="26" name="Picture 25">
            <a:extLst>
              <a:ext uri="{FF2B5EF4-FFF2-40B4-BE49-F238E27FC236}">
                <a16:creationId xmlns:a16="http://schemas.microsoft.com/office/drawing/2014/main" id="{8BB3AB90-7F58-4AC4-9D3A-7B4C304E2913}"/>
              </a:ext>
            </a:extLst>
          </p:cNvPr>
          <p:cNvPicPr>
            <a:picLocks noChangeAspect="1"/>
          </p:cNvPicPr>
          <p:nvPr/>
        </p:nvPicPr>
        <p:blipFill>
          <a:blip r:embed="rId3"/>
          <a:stretch>
            <a:fillRect/>
          </a:stretch>
        </p:blipFill>
        <p:spPr>
          <a:xfrm>
            <a:off x="2395571" y="3892292"/>
            <a:ext cx="3379059" cy="1882967"/>
          </a:xfrm>
          <a:prstGeom prst="rect">
            <a:avLst/>
          </a:prstGeom>
          <a:ln>
            <a:noFill/>
          </a:ln>
          <a:effectLst>
            <a:outerShdw blurRad="292100" dist="139700" dir="2700000" algn="tl" rotWithShape="0">
              <a:srgbClr val="333333">
                <a:alpha val="65000"/>
              </a:srgbClr>
            </a:outerShdw>
          </a:effectLst>
        </p:spPr>
      </p:pic>
      <p:pic>
        <p:nvPicPr>
          <p:cNvPr id="28" name="Picture 5" descr="Picture 5">
            <a:extLst>
              <a:ext uri="{FF2B5EF4-FFF2-40B4-BE49-F238E27FC236}">
                <a16:creationId xmlns:a16="http://schemas.microsoft.com/office/drawing/2014/main" id="{1DEC296D-01B7-4C9C-AC87-2DCAE5ECB149}"/>
              </a:ext>
            </a:extLst>
          </p:cNvPr>
          <p:cNvPicPr>
            <a:picLocks noChangeAspect="1"/>
          </p:cNvPicPr>
          <p:nvPr/>
        </p:nvPicPr>
        <p:blipFill>
          <a:blip r:embed="rId4">
            <a:extLst/>
          </a:blip>
          <a:stretch>
            <a:fillRect/>
          </a:stretch>
        </p:blipFill>
        <p:spPr>
          <a:xfrm>
            <a:off x="274162" y="4753045"/>
            <a:ext cx="704059" cy="1181118"/>
          </a:xfrm>
          <a:prstGeom prst="rect">
            <a:avLst/>
          </a:prstGeom>
          <a:ln w="12700">
            <a:miter lim="400000"/>
          </a:ln>
        </p:spPr>
      </p:pic>
      <p:pic>
        <p:nvPicPr>
          <p:cNvPr id="29" name="Picture 6" descr="Picture 6">
            <a:extLst>
              <a:ext uri="{FF2B5EF4-FFF2-40B4-BE49-F238E27FC236}">
                <a16:creationId xmlns:a16="http://schemas.microsoft.com/office/drawing/2014/main" id="{CF711061-1E81-406D-BA4D-5A0E9EE12DC2}"/>
              </a:ext>
            </a:extLst>
          </p:cNvPr>
          <p:cNvPicPr>
            <a:picLocks noChangeAspect="1"/>
          </p:cNvPicPr>
          <p:nvPr/>
        </p:nvPicPr>
        <p:blipFill>
          <a:blip r:embed="rId5">
            <a:extLst/>
          </a:blip>
          <a:stretch>
            <a:fillRect/>
          </a:stretch>
        </p:blipFill>
        <p:spPr>
          <a:xfrm>
            <a:off x="1182075" y="4775213"/>
            <a:ext cx="938102" cy="1136781"/>
          </a:xfrm>
          <a:prstGeom prst="rect">
            <a:avLst/>
          </a:prstGeom>
          <a:ln w="12700">
            <a:miter lim="400000"/>
          </a:ln>
        </p:spPr>
      </p:pic>
      <p:sp>
        <p:nvSpPr>
          <p:cNvPr id="2" name="TextBox 1">
            <a:extLst>
              <a:ext uri="{FF2B5EF4-FFF2-40B4-BE49-F238E27FC236}">
                <a16:creationId xmlns:a16="http://schemas.microsoft.com/office/drawing/2014/main" id="{57701893-2DC6-48B7-86D8-0E0C8E36AE13}"/>
              </a:ext>
            </a:extLst>
          </p:cNvPr>
          <p:cNvSpPr txBox="1"/>
          <p:nvPr/>
        </p:nvSpPr>
        <p:spPr>
          <a:xfrm>
            <a:off x="756819" y="6079669"/>
            <a:ext cx="7057143"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600" dirty="0"/>
              <a:t>Challenges 10-30 will become available throughout 2019 and will reinforce some of these ELA and math skills as well as assess additional skills.</a:t>
            </a:r>
          </a:p>
        </p:txBody>
      </p:sp>
      <p:sp>
        <p:nvSpPr>
          <p:cNvPr id="17" name="Title 6">
            <a:extLst>
              <a:ext uri="{FF2B5EF4-FFF2-40B4-BE49-F238E27FC236}">
                <a16:creationId xmlns:a16="http://schemas.microsoft.com/office/drawing/2014/main" id="{0B457590-00BD-47D3-9935-3743CF10A94D}"/>
              </a:ext>
            </a:extLst>
          </p:cNvPr>
          <p:cNvSpPr>
            <a:spLocks noGrp="1"/>
          </p:cNvSpPr>
          <p:nvPr>
            <p:ph type="title"/>
          </p:nvPr>
        </p:nvSpPr>
        <p:spPr>
          <a:xfrm>
            <a:off x="603983" y="334016"/>
            <a:ext cx="6316630" cy="1325563"/>
          </a:xfrm>
        </p:spPr>
        <p:txBody>
          <a:bodyPr/>
          <a:lstStyle/>
          <a:p>
            <a:r>
              <a:rPr lang="en-US" b="1" dirty="0" err="1"/>
              <a:t>Keenville</a:t>
            </a:r>
            <a:endParaRPr lang="en-US" b="1" dirty="0"/>
          </a:p>
        </p:txBody>
      </p:sp>
      <p:sp>
        <p:nvSpPr>
          <p:cNvPr id="18" name="TextBox 17">
            <a:extLst>
              <a:ext uri="{FF2B5EF4-FFF2-40B4-BE49-F238E27FC236}">
                <a16:creationId xmlns:a16="http://schemas.microsoft.com/office/drawing/2014/main" id="{2A531D63-428B-4804-9967-26A50DF59F69}"/>
              </a:ext>
            </a:extLst>
          </p:cNvPr>
          <p:cNvSpPr txBox="1"/>
          <p:nvPr/>
        </p:nvSpPr>
        <p:spPr>
          <a:xfrm>
            <a:off x="626192" y="195204"/>
            <a:ext cx="5831757" cy="461665"/>
          </a:xfrm>
          <a:prstGeom prst="rect">
            <a:avLst/>
          </a:prstGeom>
          <a:noFill/>
        </p:spPr>
        <p:txBody>
          <a:bodyPr wrap="square" rtlCol="0">
            <a:spAutoFit/>
          </a:bodyPr>
          <a:lstStyle/>
          <a:p>
            <a:r>
              <a:rPr lang="en-US" sz="2400" b="1" dirty="0">
                <a:solidFill>
                  <a:srgbClr val="50902D"/>
                </a:solidFill>
                <a:latin typeface="Tahoma" panose="020B0604030504040204" pitchFamily="34" charset="0"/>
                <a:ea typeface="Tahoma" panose="020B0604030504040204" pitchFamily="34" charset="0"/>
                <a:cs typeface="Tahoma" panose="020B0604030504040204" pitchFamily="34" charset="0"/>
              </a:rPr>
              <a:t>K-5 Focus: Literacy and Numeracy</a:t>
            </a:r>
          </a:p>
        </p:txBody>
      </p:sp>
      <p:sp>
        <p:nvSpPr>
          <p:cNvPr id="3" name="Date Placeholder 2">
            <a:extLst>
              <a:ext uri="{FF2B5EF4-FFF2-40B4-BE49-F238E27FC236}">
                <a16:creationId xmlns:a16="http://schemas.microsoft.com/office/drawing/2014/main" id="{B311C1A0-959A-934A-804A-6B9722CAB3D7}"/>
              </a:ext>
            </a:extLst>
          </p:cNvPr>
          <p:cNvSpPr>
            <a:spLocks noGrp="1"/>
          </p:cNvSpPr>
          <p:nvPr>
            <p:ph type="dt" sz="half" idx="10"/>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3763418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DB050B4-3B08-44AB-89C8-A15C66B23F2F}"/>
              </a:ext>
            </a:extLst>
          </p:cNvPr>
          <p:cNvSpPr>
            <a:spLocks noGrp="1"/>
          </p:cNvSpPr>
          <p:nvPr>
            <p:ph type="title"/>
          </p:nvPr>
        </p:nvSpPr>
        <p:spPr>
          <a:xfrm>
            <a:off x="603983" y="334016"/>
            <a:ext cx="7135760" cy="1325563"/>
          </a:xfrm>
        </p:spPr>
        <p:txBody>
          <a:bodyPr/>
          <a:lstStyle/>
          <a:p>
            <a:r>
              <a:rPr lang="en-US" b="1" dirty="0"/>
              <a:t>Georgia Milestones</a:t>
            </a:r>
          </a:p>
        </p:txBody>
      </p:sp>
      <p:sp>
        <p:nvSpPr>
          <p:cNvPr id="8" name="Content Placeholder 7">
            <a:extLst>
              <a:ext uri="{FF2B5EF4-FFF2-40B4-BE49-F238E27FC236}">
                <a16:creationId xmlns:a16="http://schemas.microsoft.com/office/drawing/2014/main" id="{C7BCA5EA-9808-49CE-B73D-0F7D0A2BCA3E}"/>
              </a:ext>
            </a:extLst>
          </p:cNvPr>
          <p:cNvSpPr>
            <a:spLocks noGrp="1"/>
          </p:cNvSpPr>
          <p:nvPr>
            <p:ph idx="1"/>
          </p:nvPr>
        </p:nvSpPr>
        <p:spPr>
          <a:xfrm>
            <a:off x="628650" y="1825625"/>
            <a:ext cx="7886700" cy="4183289"/>
          </a:xfrm>
        </p:spPr>
        <p:txBody>
          <a:bodyPr>
            <a:normAutofit fontScale="92500" lnSpcReduction="20000"/>
          </a:bodyPr>
          <a:lstStyle/>
          <a:p>
            <a:r>
              <a:rPr lang="en-US" dirty="0"/>
              <a:t>Georgia Milestones scores and resources can be used to understand student performance, inform instructional practice, and continuously improve the instructional program.</a:t>
            </a:r>
          </a:p>
          <a:p>
            <a:pPr lvl="1"/>
            <a:r>
              <a:rPr lang="en-US" dirty="0"/>
              <a:t>Scale scores, achievement level descriptors (ALDs), domain scores, reading indicator (</a:t>
            </a:r>
            <a:r>
              <a:rPr lang="en-US" dirty="0" err="1"/>
              <a:t>Lexiles</a:t>
            </a:r>
            <a:r>
              <a:rPr lang="en-US" dirty="0"/>
              <a:t>)</a:t>
            </a:r>
          </a:p>
          <a:p>
            <a:pPr lvl="1"/>
            <a:r>
              <a:rPr lang="en-US" dirty="0"/>
              <a:t>Assessment guides and blueprints, range ALDs, released items and student samples</a:t>
            </a:r>
          </a:p>
          <a:p>
            <a:r>
              <a:rPr lang="en-US" dirty="0" err="1"/>
              <a:t>Lexiles</a:t>
            </a:r>
            <a:r>
              <a:rPr lang="en-US" dirty="0"/>
              <a:t> describe students’ reading ability and can describe books’ reading demand or difficulty. </a:t>
            </a:r>
          </a:p>
          <a:p>
            <a:pPr lvl="1"/>
            <a:r>
              <a:rPr lang="en-US" dirty="0"/>
              <a:t>Together, </a:t>
            </a:r>
            <a:r>
              <a:rPr lang="en-US" dirty="0" err="1"/>
              <a:t>Lexiles</a:t>
            </a:r>
            <a:r>
              <a:rPr lang="en-US" dirty="0"/>
              <a:t> can help match a reader with reading material at the appropriate level of difficulty and suggest how well a reader will comprehend a text.</a:t>
            </a:r>
          </a:p>
        </p:txBody>
      </p:sp>
      <p:sp>
        <p:nvSpPr>
          <p:cNvPr id="6" name="Slide Number Placeholder 5">
            <a:extLst>
              <a:ext uri="{FF2B5EF4-FFF2-40B4-BE49-F238E27FC236}">
                <a16:creationId xmlns:a16="http://schemas.microsoft.com/office/drawing/2014/main" id="{FFB1BD65-97AA-4B3B-AB5D-79BE69F17544}"/>
              </a:ext>
            </a:extLst>
          </p:cNvPr>
          <p:cNvSpPr>
            <a:spLocks noGrp="1"/>
          </p:cNvSpPr>
          <p:nvPr>
            <p:ph type="sldNum" sz="quarter" idx="4"/>
          </p:nvPr>
        </p:nvSpPr>
        <p:spPr/>
        <p:txBody>
          <a:bodyPr/>
          <a:lstStyle/>
          <a:p>
            <a:fld id="{B63E4CEF-BB1E-48C7-AE93-F39F6AA99AD7}" type="slidenum">
              <a:rPr lang="en-US" smtClean="0"/>
              <a:pPr/>
              <a:t>27</a:t>
            </a:fld>
            <a:endParaRPr lang="en-US" dirty="0"/>
          </a:p>
        </p:txBody>
      </p:sp>
      <p:sp>
        <p:nvSpPr>
          <p:cNvPr id="5" name="TextBox 4">
            <a:extLst>
              <a:ext uri="{FF2B5EF4-FFF2-40B4-BE49-F238E27FC236}">
                <a16:creationId xmlns:a16="http://schemas.microsoft.com/office/drawing/2014/main" id="{6CCBECF6-1A03-4E19-A9A6-105F4F383B13}"/>
              </a:ext>
            </a:extLst>
          </p:cNvPr>
          <p:cNvSpPr txBox="1"/>
          <p:nvPr/>
        </p:nvSpPr>
        <p:spPr>
          <a:xfrm>
            <a:off x="626193" y="195204"/>
            <a:ext cx="6375498" cy="461665"/>
          </a:xfrm>
          <a:prstGeom prst="rect">
            <a:avLst/>
          </a:prstGeom>
          <a:noFill/>
        </p:spPr>
        <p:txBody>
          <a:bodyPr wrap="square" rtlCol="0">
            <a:spAutoFit/>
          </a:bodyPr>
          <a:lstStyle/>
          <a:p>
            <a:r>
              <a:rPr lang="en-US" sz="2400" b="1" dirty="0">
                <a:solidFill>
                  <a:srgbClr val="50902D"/>
                </a:solidFill>
                <a:latin typeface="Tahoma" panose="020B0604030504040204" pitchFamily="34" charset="0"/>
                <a:ea typeface="Tahoma" panose="020B0604030504040204" pitchFamily="34" charset="0"/>
                <a:cs typeface="Tahoma" panose="020B0604030504040204" pitchFamily="34" charset="0"/>
              </a:rPr>
              <a:t>K-5 Focus: Literacy and Numeracy</a:t>
            </a:r>
          </a:p>
        </p:txBody>
      </p:sp>
      <p:pic>
        <p:nvPicPr>
          <p:cNvPr id="3" name="Picture 2">
            <a:hlinkClick r:id="rId2"/>
            <a:extLst>
              <a:ext uri="{FF2B5EF4-FFF2-40B4-BE49-F238E27FC236}">
                <a16:creationId xmlns:a16="http://schemas.microsoft.com/office/drawing/2014/main" id="{BDEC46E0-A0C5-4BB3-8F7C-31F022E3270C}"/>
              </a:ext>
            </a:extLst>
          </p:cNvPr>
          <p:cNvPicPr>
            <a:picLocks noChangeAspect="1"/>
          </p:cNvPicPr>
          <p:nvPr/>
        </p:nvPicPr>
        <p:blipFill>
          <a:blip r:embed="rId3"/>
          <a:stretch>
            <a:fillRect/>
          </a:stretch>
        </p:blipFill>
        <p:spPr>
          <a:xfrm>
            <a:off x="7001691" y="5345793"/>
            <a:ext cx="1904803" cy="1326241"/>
          </a:xfrm>
          <a:prstGeom prst="rect">
            <a:avLst/>
          </a:prstGeom>
          <a:ln>
            <a:noFill/>
          </a:ln>
          <a:effectLst>
            <a:outerShdw blurRad="292100" dist="139700" dir="2700000" algn="tl" rotWithShape="0">
              <a:srgbClr val="333333">
                <a:alpha val="65000"/>
              </a:srgbClr>
            </a:outerShdw>
          </a:effectLst>
        </p:spPr>
      </p:pic>
      <p:sp>
        <p:nvSpPr>
          <p:cNvPr id="10" name="Date Placeholder 3">
            <a:extLst>
              <a:ext uri="{FF2B5EF4-FFF2-40B4-BE49-F238E27FC236}">
                <a16:creationId xmlns:a16="http://schemas.microsoft.com/office/drawing/2014/main" id="{CA5CC3DA-2CE0-463A-9132-6D1D15DC9272}"/>
              </a:ext>
            </a:extLst>
          </p:cNvPr>
          <p:cNvSpPr>
            <a:spLocks noGrp="1"/>
          </p:cNvSpPr>
          <p:nvPr>
            <p:ph type="dt" sz="half" idx="2"/>
          </p:nvPr>
        </p:nvSpPr>
        <p:spPr>
          <a:xfrm>
            <a:off x="171451" y="6356351"/>
            <a:ext cx="4434004" cy="365125"/>
          </a:xfrm>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150428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DB050B4-3B08-44AB-89C8-A15C66B23F2F}"/>
              </a:ext>
            </a:extLst>
          </p:cNvPr>
          <p:cNvSpPr>
            <a:spLocks noGrp="1"/>
          </p:cNvSpPr>
          <p:nvPr>
            <p:ph type="title"/>
          </p:nvPr>
        </p:nvSpPr>
        <p:spPr>
          <a:xfrm>
            <a:off x="603983" y="334016"/>
            <a:ext cx="7135760" cy="1325563"/>
          </a:xfrm>
        </p:spPr>
        <p:txBody>
          <a:bodyPr/>
          <a:lstStyle/>
          <a:p>
            <a:r>
              <a:rPr lang="en-US" b="1" dirty="0"/>
              <a:t>Georgia Milestones</a:t>
            </a:r>
          </a:p>
        </p:txBody>
      </p:sp>
      <p:sp>
        <p:nvSpPr>
          <p:cNvPr id="8" name="Content Placeholder 7">
            <a:extLst>
              <a:ext uri="{FF2B5EF4-FFF2-40B4-BE49-F238E27FC236}">
                <a16:creationId xmlns:a16="http://schemas.microsoft.com/office/drawing/2014/main" id="{C7BCA5EA-9808-49CE-B73D-0F7D0A2BCA3E}"/>
              </a:ext>
            </a:extLst>
          </p:cNvPr>
          <p:cNvSpPr>
            <a:spLocks noGrp="1"/>
          </p:cNvSpPr>
          <p:nvPr>
            <p:ph idx="1"/>
          </p:nvPr>
        </p:nvSpPr>
        <p:spPr>
          <a:xfrm>
            <a:off x="628650" y="1825625"/>
            <a:ext cx="7886700" cy="4183289"/>
          </a:xfrm>
        </p:spPr>
        <p:txBody>
          <a:bodyPr>
            <a:normAutofit/>
          </a:bodyPr>
          <a:lstStyle/>
          <a:p>
            <a:r>
              <a:rPr lang="en-US" sz="2400" dirty="0"/>
              <a:t>Range Achievement Level Descriptors (ALDs) describe the progression of knowledge and skills, as related to the content standards, across achievement levels.</a:t>
            </a:r>
          </a:p>
        </p:txBody>
      </p:sp>
      <p:sp>
        <p:nvSpPr>
          <p:cNvPr id="6" name="Slide Number Placeholder 5">
            <a:extLst>
              <a:ext uri="{FF2B5EF4-FFF2-40B4-BE49-F238E27FC236}">
                <a16:creationId xmlns:a16="http://schemas.microsoft.com/office/drawing/2014/main" id="{FFB1BD65-97AA-4B3B-AB5D-79BE69F17544}"/>
              </a:ext>
            </a:extLst>
          </p:cNvPr>
          <p:cNvSpPr>
            <a:spLocks noGrp="1"/>
          </p:cNvSpPr>
          <p:nvPr>
            <p:ph type="sldNum" sz="quarter" idx="4"/>
          </p:nvPr>
        </p:nvSpPr>
        <p:spPr/>
        <p:txBody>
          <a:bodyPr/>
          <a:lstStyle/>
          <a:p>
            <a:fld id="{B63E4CEF-BB1E-48C7-AE93-F39F6AA99AD7}" type="slidenum">
              <a:rPr lang="en-US" smtClean="0"/>
              <a:pPr/>
              <a:t>28</a:t>
            </a:fld>
            <a:endParaRPr lang="en-US" dirty="0"/>
          </a:p>
        </p:txBody>
      </p:sp>
      <p:sp>
        <p:nvSpPr>
          <p:cNvPr id="5" name="TextBox 4">
            <a:extLst>
              <a:ext uri="{FF2B5EF4-FFF2-40B4-BE49-F238E27FC236}">
                <a16:creationId xmlns:a16="http://schemas.microsoft.com/office/drawing/2014/main" id="{6CCBECF6-1A03-4E19-A9A6-105F4F383B13}"/>
              </a:ext>
            </a:extLst>
          </p:cNvPr>
          <p:cNvSpPr txBox="1"/>
          <p:nvPr/>
        </p:nvSpPr>
        <p:spPr>
          <a:xfrm>
            <a:off x="626193" y="195204"/>
            <a:ext cx="6375498" cy="461665"/>
          </a:xfrm>
          <a:prstGeom prst="rect">
            <a:avLst/>
          </a:prstGeom>
          <a:noFill/>
        </p:spPr>
        <p:txBody>
          <a:bodyPr wrap="square" rtlCol="0">
            <a:spAutoFit/>
          </a:bodyPr>
          <a:lstStyle/>
          <a:p>
            <a:r>
              <a:rPr lang="en-US" sz="2400" b="1" dirty="0">
                <a:solidFill>
                  <a:srgbClr val="50902D"/>
                </a:solidFill>
                <a:latin typeface="Tahoma" panose="020B0604030504040204" pitchFamily="34" charset="0"/>
                <a:ea typeface="Tahoma" panose="020B0604030504040204" pitchFamily="34" charset="0"/>
                <a:cs typeface="Tahoma" panose="020B0604030504040204" pitchFamily="34" charset="0"/>
              </a:rPr>
              <a:t>K-5 Focus: Literacy and Numeracy</a:t>
            </a:r>
          </a:p>
        </p:txBody>
      </p:sp>
      <p:pic>
        <p:nvPicPr>
          <p:cNvPr id="2" name="Picture 1">
            <a:extLst>
              <a:ext uri="{FF2B5EF4-FFF2-40B4-BE49-F238E27FC236}">
                <a16:creationId xmlns:a16="http://schemas.microsoft.com/office/drawing/2014/main" id="{E7995221-C4EE-42B8-919A-EFC694982AE7}"/>
              </a:ext>
            </a:extLst>
          </p:cNvPr>
          <p:cNvPicPr>
            <a:picLocks noChangeAspect="1"/>
          </p:cNvPicPr>
          <p:nvPr/>
        </p:nvPicPr>
        <p:blipFill>
          <a:blip r:embed="rId2"/>
          <a:stretch>
            <a:fillRect/>
          </a:stretch>
        </p:blipFill>
        <p:spPr>
          <a:xfrm>
            <a:off x="1767196" y="3308098"/>
            <a:ext cx="7258050" cy="3413378"/>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BEA0DF67-9CCF-4620-A151-70714880773B}"/>
              </a:ext>
            </a:extLst>
          </p:cNvPr>
          <p:cNvSpPr txBox="1"/>
          <p:nvPr/>
        </p:nvSpPr>
        <p:spPr>
          <a:xfrm>
            <a:off x="1698171" y="2974391"/>
            <a:ext cx="3621974" cy="369332"/>
          </a:xfrm>
          <a:prstGeom prst="rect">
            <a:avLst/>
          </a:prstGeom>
          <a:noFill/>
        </p:spPr>
        <p:txBody>
          <a:bodyPr wrap="square" rtlCol="0">
            <a:spAutoFit/>
          </a:bodyPr>
          <a:lstStyle/>
          <a:p>
            <a:r>
              <a:rPr lang="en-US" b="1" dirty="0"/>
              <a:t>Example: Grade 3 Mathematics</a:t>
            </a:r>
          </a:p>
        </p:txBody>
      </p:sp>
      <p:sp>
        <p:nvSpPr>
          <p:cNvPr id="4" name="Date Placeholder 3">
            <a:extLst>
              <a:ext uri="{FF2B5EF4-FFF2-40B4-BE49-F238E27FC236}">
                <a16:creationId xmlns:a16="http://schemas.microsoft.com/office/drawing/2014/main" id="{275E086E-D6E4-7542-8B1E-7F0000F02265}"/>
              </a:ext>
            </a:extLst>
          </p:cNvPr>
          <p:cNvSpPr>
            <a:spLocks noGrp="1"/>
          </p:cNvSpPr>
          <p:nvPr>
            <p:ph type="dt" sz="half" idx="2"/>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149442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DB050B4-3B08-44AB-89C8-A15C66B23F2F}"/>
              </a:ext>
            </a:extLst>
          </p:cNvPr>
          <p:cNvSpPr>
            <a:spLocks noGrp="1"/>
          </p:cNvSpPr>
          <p:nvPr>
            <p:ph type="title"/>
          </p:nvPr>
        </p:nvSpPr>
        <p:spPr>
          <a:xfrm>
            <a:off x="603983" y="334016"/>
            <a:ext cx="7135760" cy="1325563"/>
          </a:xfrm>
        </p:spPr>
        <p:txBody>
          <a:bodyPr/>
          <a:lstStyle/>
          <a:p>
            <a:r>
              <a:rPr lang="en-US" b="1" dirty="0"/>
              <a:t>Georgia Milestones</a:t>
            </a:r>
          </a:p>
        </p:txBody>
      </p:sp>
      <p:sp>
        <p:nvSpPr>
          <p:cNvPr id="8" name="Content Placeholder 7">
            <a:extLst>
              <a:ext uri="{FF2B5EF4-FFF2-40B4-BE49-F238E27FC236}">
                <a16:creationId xmlns:a16="http://schemas.microsoft.com/office/drawing/2014/main" id="{C7BCA5EA-9808-49CE-B73D-0F7D0A2BCA3E}"/>
              </a:ext>
            </a:extLst>
          </p:cNvPr>
          <p:cNvSpPr>
            <a:spLocks noGrp="1"/>
          </p:cNvSpPr>
          <p:nvPr>
            <p:ph idx="1"/>
          </p:nvPr>
        </p:nvSpPr>
        <p:spPr>
          <a:xfrm>
            <a:off x="628650" y="1825625"/>
            <a:ext cx="7886700" cy="2782001"/>
          </a:xfrm>
        </p:spPr>
        <p:txBody>
          <a:bodyPr>
            <a:normAutofit fontScale="92500" lnSpcReduction="10000"/>
          </a:bodyPr>
          <a:lstStyle/>
          <a:p>
            <a:r>
              <a:rPr lang="en-US" dirty="0"/>
              <a:t>Item and Scoring Samplers provide detailed information on test items and include examples of different item types (including rubrics and student responses).</a:t>
            </a:r>
          </a:p>
          <a:p>
            <a:r>
              <a:rPr lang="en-US" dirty="0"/>
              <a:t>Reading and Evidence-Based Writing Passage and Item Sets include passage sets, selected response items, constructed response item, extended writing task, and rubrics.</a:t>
            </a:r>
          </a:p>
        </p:txBody>
      </p:sp>
      <p:sp>
        <p:nvSpPr>
          <p:cNvPr id="6" name="Slide Number Placeholder 5">
            <a:extLst>
              <a:ext uri="{FF2B5EF4-FFF2-40B4-BE49-F238E27FC236}">
                <a16:creationId xmlns:a16="http://schemas.microsoft.com/office/drawing/2014/main" id="{FFB1BD65-97AA-4B3B-AB5D-79BE69F17544}"/>
              </a:ext>
            </a:extLst>
          </p:cNvPr>
          <p:cNvSpPr>
            <a:spLocks noGrp="1"/>
          </p:cNvSpPr>
          <p:nvPr>
            <p:ph type="sldNum" sz="quarter" idx="4"/>
          </p:nvPr>
        </p:nvSpPr>
        <p:spPr/>
        <p:txBody>
          <a:bodyPr/>
          <a:lstStyle/>
          <a:p>
            <a:fld id="{B63E4CEF-BB1E-48C7-AE93-F39F6AA99AD7}" type="slidenum">
              <a:rPr lang="en-US" smtClean="0"/>
              <a:pPr/>
              <a:t>29</a:t>
            </a:fld>
            <a:endParaRPr lang="en-US" dirty="0"/>
          </a:p>
        </p:txBody>
      </p:sp>
      <p:sp>
        <p:nvSpPr>
          <p:cNvPr id="5" name="TextBox 4">
            <a:extLst>
              <a:ext uri="{FF2B5EF4-FFF2-40B4-BE49-F238E27FC236}">
                <a16:creationId xmlns:a16="http://schemas.microsoft.com/office/drawing/2014/main" id="{6CCBECF6-1A03-4E19-A9A6-105F4F383B13}"/>
              </a:ext>
            </a:extLst>
          </p:cNvPr>
          <p:cNvSpPr txBox="1"/>
          <p:nvPr/>
        </p:nvSpPr>
        <p:spPr>
          <a:xfrm>
            <a:off x="626193" y="195204"/>
            <a:ext cx="6375498" cy="461665"/>
          </a:xfrm>
          <a:prstGeom prst="rect">
            <a:avLst/>
          </a:prstGeom>
          <a:noFill/>
        </p:spPr>
        <p:txBody>
          <a:bodyPr wrap="square" rtlCol="0">
            <a:spAutoFit/>
          </a:bodyPr>
          <a:lstStyle/>
          <a:p>
            <a:r>
              <a:rPr lang="en-US" sz="2400" b="1" dirty="0">
                <a:solidFill>
                  <a:srgbClr val="50902D"/>
                </a:solidFill>
                <a:latin typeface="Tahoma" panose="020B0604030504040204" pitchFamily="34" charset="0"/>
                <a:ea typeface="Tahoma" panose="020B0604030504040204" pitchFamily="34" charset="0"/>
                <a:cs typeface="Tahoma" panose="020B0604030504040204" pitchFamily="34" charset="0"/>
              </a:rPr>
              <a:t>K-5 Focus: Literacy and Numeracy</a:t>
            </a:r>
          </a:p>
        </p:txBody>
      </p:sp>
      <p:pic>
        <p:nvPicPr>
          <p:cNvPr id="2" name="Picture 1">
            <a:extLst>
              <a:ext uri="{FF2B5EF4-FFF2-40B4-BE49-F238E27FC236}">
                <a16:creationId xmlns:a16="http://schemas.microsoft.com/office/drawing/2014/main" id="{B9EED209-6AF8-4D76-B122-6AF5F5A67DB1}"/>
              </a:ext>
            </a:extLst>
          </p:cNvPr>
          <p:cNvPicPr>
            <a:picLocks noChangeAspect="1"/>
          </p:cNvPicPr>
          <p:nvPr/>
        </p:nvPicPr>
        <p:blipFill>
          <a:blip r:embed="rId2"/>
          <a:stretch>
            <a:fillRect/>
          </a:stretch>
        </p:blipFill>
        <p:spPr>
          <a:xfrm>
            <a:off x="0" y="4597870"/>
            <a:ext cx="3050717" cy="2782001"/>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01968DE7-BC79-4C7E-B020-F254E72B9175}"/>
              </a:ext>
            </a:extLst>
          </p:cNvPr>
          <p:cNvPicPr>
            <a:picLocks noChangeAspect="1"/>
          </p:cNvPicPr>
          <p:nvPr/>
        </p:nvPicPr>
        <p:blipFill>
          <a:blip r:embed="rId3"/>
          <a:stretch>
            <a:fillRect/>
          </a:stretch>
        </p:blipFill>
        <p:spPr>
          <a:xfrm>
            <a:off x="6891363" y="4703880"/>
            <a:ext cx="2739712" cy="2506621"/>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DB69F7A6-8935-4F97-BA2A-4204FD400615}"/>
              </a:ext>
            </a:extLst>
          </p:cNvPr>
          <p:cNvPicPr>
            <a:picLocks noChangeAspect="1"/>
          </p:cNvPicPr>
          <p:nvPr/>
        </p:nvPicPr>
        <p:blipFill>
          <a:blip r:embed="rId4"/>
          <a:stretch>
            <a:fillRect/>
          </a:stretch>
        </p:blipFill>
        <p:spPr>
          <a:xfrm>
            <a:off x="2137151" y="4431824"/>
            <a:ext cx="5725759" cy="1198761"/>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B8724F30-3A85-4DDD-B3D7-63FD987E9ECD}"/>
              </a:ext>
            </a:extLst>
          </p:cNvPr>
          <p:cNvPicPr>
            <a:picLocks noChangeAspect="1"/>
          </p:cNvPicPr>
          <p:nvPr/>
        </p:nvPicPr>
        <p:blipFill>
          <a:blip r:embed="rId5"/>
          <a:stretch>
            <a:fillRect/>
          </a:stretch>
        </p:blipFill>
        <p:spPr>
          <a:xfrm>
            <a:off x="3435780" y="5132983"/>
            <a:ext cx="2906568" cy="2782001"/>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0EA391EA-1C1F-4C29-9E9A-DD9DD13CB8E6}"/>
              </a:ext>
            </a:extLst>
          </p:cNvPr>
          <p:cNvSpPr txBox="1"/>
          <p:nvPr/>
        </p:nvSpPr>
        <p:spPr>
          <a:xfrm>
            <a:off x="191968" y="6403452"/>
            <a:ext cx="2301850"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b="1" dirty="0"/>
              <a:t>Example: Grade 3 ELA</a:t>
            </a:r>
          </a:p>
        </p:txBody>
      </p:sp>
      <p:sp>
        <p:nvSpPr>
          <p:cNvPr id="11" name="Date Placeholder 10">
            <a:extLst>
              <a:ext uri="{FF2B5EF4-FFF2-40B4-BE49-F238E27FC236}">
                <a16:creationId xmlns:a16="http://schemas.microsoft.com/office/drawing/2014/main" id="{E3509E2E-7825-DB48-A11A-979DB8D8CC2F}"/>
              </a:ext>
            </a:extLst>
          </p:cNvPr>
          <p:cNvSpPr>
            <a:spLocks noGrp="1"/>
          </p:cNvSpPr>
          <p:nvPr>
            <p:ph type="dt" sz="half" idx="2"/>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3630843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Redesigning the CCRPI</a:t>
            </a:r>
          </a:p>
        </p:txBody>
      </p:sp>
      <p:sp>
        <p:nvSpPr>
          <p:cNvPr id="3" name="Content Placeholder 2"/>
          <p:cNvSpPr>
            <a:spLocks noGrp="1"/>
          </p:cNvSpPr>
          <p:nvPr>
            <p:ph sz="half" idx="1"/>
          </p:nvPr>
        </p:nvSpPr>
        <p:spPr/>
        <p:txBody>
          <a:bodyPr>
            <a:normAutofit fontScale="70000" lnSpcReduction="20000"/>
          </a:bodyPr>
          <a:lstStyle/>
          <a:p>
            <a:pPr marL="0" indent="0">
              <a:buNone/>
            </a:pPr>
            <a:r>
              <a:rPr lang="en-US" b="1" dirty="0"/>
              <a:t>What we heard…</a:t>
            </a:r>
          </a:p>
          <a:p>
            <a:r>
              <a:rPr lang="en-US" dirty="0"/>
              <a:t>Simplify</a:t>
            </a:r>
          </a:p>
          <a:p>
            <a:r>
              <a:rPr lang="en-US" dirty="0"/>
              <a:t>Focus on key opportunities and outcomes</a:t>
            </a:r>
          </a:p>
          <a:p>
            <a:r>
              <a:rPr lang="en-US" dirty="0"/>
              <a:t>Avoid gaming and chasing points</a:t>
            </a:r>
          </a:p>
          <a:p>
            <a:r>
              <a:rPr lang="en-US" dirty="0"/>
              <a:t>Minimize annual changes</a:t>
            </a:r>
          </a:p>
          <a:p>
            <a:r>
              <a:rPr lang="en-US" dirty="0"/>
              <a:t>Focus on school improvement</a:t>
            </a:r>
          </a:p>
          <a:p>
            <a:r>
              <a:rPr lang="en-US" dirty="0"/>
              <a:t>Update the online reporting system</a:t>
            </a:r>
          </a:p>
          <a:p>
            <a:r>
              <a:rPr lang="en-US" dirty="0"/>
              <a:t>Provide more comparative information</a:t>
            </a:r>
          </a:p>
          <a:p>
            <a:r>
              <a:rPr lang="en-US" dirty="0"/>
              <a:t>Release results earlier</a:t>
            </a:r>
          </a:p>
        </p:txBody>
      </p:sp>
      <p:sp>
        <p:nvSpPr>
          <p:cNvPr id="4" name="Content Placeholder 3">
            <a:extLst>
              <a:ext uri="{FF2B5EF4-FFF2-40B4-BE49-F238E27FC236}">
                <a16:creationId xmlns:a16="http://schemas.microsoft.com/office/drawing/2014/main" id="{116E6519-F95B-4A4B-9BA6-40981A5B4228}"/>
              </a:ext>
            </a:extLst>
          </p:cNvPr>
          <p:cNvSpPr>
            <a:spLocks noGrp="1"/>
          </p:cNvSpPr>
          <p:nvPr>
            <p:ph sz="half" idx="2"/>
          </p:nvPr>
        </p:nvSpPr>
        <p:spPr/>
        <p:txBody>
          <a:bodyPr>
            <a:normAutofit fontScale="70000" lnSpcReduction="20000"/>
          </a:bodyPr>
          <a:lstStyle/>
          <a:p>
            <a:pPr marL="0" indent="0">
              <a:buNone/>
            </a:pPr>
            <a:r>
              <a:rPr lang="en-US" b="1" dirty="0"/>
              <a:t>What we did…</a:t>
            </a:r>
          </a:p>
          <a:p>
            <a:r>
              <a:rPr lang="en-US" dirty="0"/>
              <a:t>Reduced the number of indicators</a:t>
            </a:r>
          </a:p>
          <a:p>
            <a:r>
              <a:rPr lang="en-US" dirty="0"/>
              <a:t>Focused the indicators on key opportunities and outcomes, including opportunities to show growth and improvement</a:t>
            </a:r>
          </a:p>
          <a:p>
            <a:r>
              <a:rPr lang="en-US" dirty="0"/>
              <a:t>Simplified scoring by reporting all indicators, components, and overall scores on a 0-100 point scale</a:t>
            </a:r>
          </a:p>
          <a:p>
            <a:r>
              <a:rPr lang="en-US" dirty="0"/>
              <a:t>Developed a new online reporting system that is easier to comprehend and navigate</a:t>
            </a:r>
          </a:p>
          <a:p>
            <a:r>
              <a:rPr lang="en-US" dirty="0"/>
              <a:t>Streamlined </a:t>
            </a:r>
            <a:r>
              <a:rPr lang="en-US" dirty="0" err="1"/>
              <a:t>GaDOE</a:t>
            </a:r>
            <a:r>
              <a:rPr lang="en-US" dirty="0"/>
              <a:t> processes to release results earlier</a:t>
            </a:r>
          </a:p>
          <a:p>
            <a:pPr marL="0" indent="0">
              <a:buNone/>
            </a:pPr>
            <a:endParaRPr lang="en-US" dirty="0"/>
          </a:p>
        </p:txBody>
      </p:sp>
      <p:sp>
        <p:nvSpPr>
          <p:cNvPr id="5" name="Slide Number Placeholder 4"/>
          <p:cNvSpPr>
            <a:spLocks noGrp="1"/>
          </p:cNvSpPr>
          <p:nvPr>
            <p:ph type="sldNum" sz="quarter" idx="4"/>
          </p:nvPr>
        </p:nvSpPr>
        <p:spPr/>
        <p:txBody>
          <a:bodyPr/>
          <a:lstStyle/>
          <a:p>
            <a:fld id="{B63E4CEF-BB1E-48C7-AE93-F39F6AA99AD7}" type="slidenum">
              <a:rPr lang="en-US" smtClean="0"/>
              <a:pPr/>
              <a:t>30</a:t>
            </a:fld>
            <a:endParaRPr lang="en-US" dirty="0"/>
          </a:p>
        </p:txBody>
      </p:sp>
      <p:sp>
        <p:nvSpPr>
          <p:cNvPr id="6" name="TextBox 5">
            <a:extLst>
              <a:ext uri="{FF2B5EF4-FFF2-40B4-BE49-F238E27FC236}">
                <a16:creationId xmlns:a16="http://schemas.microsoft.com/office/drawing/2014/main" id="{94A1D868-679F-4560-9CE8-EEA15DB38A7E}"/>
              </a:ext>
            </a:extLst>
          </p:cNvPr>
          <p:cNvSpPr txBox="1"/>
          <p:nvPr/>
        </p:nvSpPr>
        <p:spPr>
          <a:xfrm>
            <a:off x="643125" y="195204"/>
            <a:ext cx="6873956" cy="461665"/>
          </a:xfrm>
          <a:prstGeom prst="rect">
            <a:avLst/>
          </a:prstGeom>
          <a:noFill/>
        </p:spPr>
        <p:txBody>
          <a:bodyPr wrap="square" rtlCol="0">
            <a:spAutoFit/>
          </a:bodyPr>
          <a:lstStyle/>
          <a:p>
            <a:r>
              <a:rPr lang="en-US" sz="2400" b="1" dirty="0">
                <a:solidFill>
                  <a:srgbClr val="50902D"/>
                </a:solidFill>
                <a:latin typeface="Tahoma" panose="020B0604030504040204" pitchFamily="34" charset="0"/>
                <a:ea typeface="Tahoma" panose="020B0604030504040204" pitchFamily="34" charset="0"/>
                <a:cs typeface="Tahoma" panose="020B0604030504040204" pitchFamily="34" charset="0"/>
              </a:rPr>
              <a:t>ACCOUNTABILITY TO SUPPORT LEARNING</a:t>
            </a:r>
          </a:p>
        </p:txBody>
      </p:sp>
      <p:sp>
        <p:nvSpPr>
          <p:cNvPr id="8" name="Date Placeholder 3">
            <a:extLst>
              <a:ext uri="{FF2B5EF4-FFF2-40B4-BE49-F238E27FC236}">
                <a16:creationId xmlns:a16="http://schemas.microsoft.com/office/drawing/2014/main" id="{E5F838F6-10B2-4066-9C8D-102FD56DC47B}"/>
              </a:ext>
            </a:extLst>
          </p:cNvPr>
          <p:cNvSpPr txBox="1">
            <a:spLocks/>
          </p:cNvSpPr>
          <p:nvPr/>
        </p:nvSpPr>
        <p:spPr>
          <a:xfrm>
            <a:off x="171451" y="6445405"/>
            <a:ext cx="4434004" cy="276071"/>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Educating Georgia’s Future: Georgia’s State ESSA Plan</a:t>
            </a:r>
          </a:p>
        </p:txBody>
      </p:sp>
      <p:sp>
        <p:nvSpPr>
          <p:cNvPr id="7" name="Date Placeholder 6">
            <a:extLst>
              <a:ext uri="{FF2B5EF4-FFF2-40B4-BE49-F238E27FC236}">
                <a16:creationId xmlns:a16="http://schemas.microsoft.com/office/drawing/2014/main" id="{032B6F13-6A5B-8F44-AEBE-407C920D2052}"/>
              </a:ext>
            </a:extLst>
          </p:cNvPr>
          <p:cNvSpPr>
            <a:spLocks noGrp="1"/>
          </p:cNvSpPr>
          <p:nvPr>
            <p:ph type="dt" sz="half" idx="10"/>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2983804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B568E-293E-4F83-99CD-BB4510658FEC}"/>
              </a:ext>
            </a:extLst>
          </p:cNvPr>
          <p:cNvSpPr>
            <a:spLocks noGrp="1"/>
          </p:cNvSpPr>
          <p:nvPr>
            <p:ph type="title"/>
          </p:nvPr>
        </p:nvSpPr>
        <p:spPr/>
        <p:txBody>
          <a:bodyPr/>
          <a:lstStyle/>
          <a:p>
            <a:r>
              <a:rPr lang="en-US" b="1" dirty="0"/>
              <a:t>CCRPI Highlights</a:t>
            </a:r>
          </a:p>
        </p:txBody>
      </p:sp>
      <p:sp>
        <p:nvSpPr>
          <p:cNvPr id="3" name="Content Placeholder 2">
            <a:extLst>
              <a:ext uri="{FF2B5EF4-FFF2-40B4-BE49-F238E27FC236}">
                <a16:creationId xmlns:a16="http://schemas.microsoft.com/office/drawing/2014/main" id="{F61D2E3A-1320-4CD0-9E99-7F7F6ECBA50C}"/>
              </a:ext>
            </a:extLst>
          </p:cNvPr>
          <p:cNvSpPr>
            <a:spLocks noGrp="1"/>
          </p:cNvSpPr>
          <p:nvPr>
            <p:ph idx="1"/>
          </p:nvPr>
        </p:nvSpPr>
        <p:spPr>
          <a:xfrm>
            <a:off x="628650" y="1825624"/>
            <a:ext cx="7886700" cy="4458444"/>
          </a:xfrm>
        </p:spPr>
        <p:txBody>
          <a:bodyPr>
            <a:normAutofit fontScale="70000" lnSpcReduction="20000"/>
          </a:bodyPr>
          <a:lstStyle/>
          <a:p>
            <a:r>
              <a:rPr lang="en-US" dirty="0"/>
              <a:t>Focuses on the opportunities and outcomes expected of all students</a:t>
            </a:r>
          </a:p>
          <a:p>
            <a:pPr lvl="1"/>
            <a:r>
              <a:rPr lang="en-US" dirty="0"/>
              <a:t>Maximizes local flexibility to determine the programs and policies that best meet the needs of students</a:t>
            </a:r>
          </a:p>
          <a:p>
            <a:pPr lvl="1"/>
            <a:r>
              <a:rPr lang="en-US" dirty="0"/>
              <a:t>Removes pressure to “chase points” by adopting a particular program or policy because it earns extra points on CCRPI</a:t>
            </a:r>
          </a:p>
          <a:p>
            <a:r>
              <a:rPr lang="en-US" dirty="0"/>
              <a:t>Includes multiple measures and values educating the whole child</a:t>
            </a:r>
          </a:p>
          <a:p>
            <a:pPr lvl="1"/>
            <a:r>
              <a:rPr lang="en-US" dirty="0"/>
              <a:t>Different ways of looking at student performance (Content Mastery, Progress, Closing Gaps)</a:t>
            </a:r>
          </a:p>
          <a:p>
            <a:pPr lvl="1"/>
            <a:r>
              <a:rPr lang="en-US" dirty="0"/>
              <a:t>Exposure to a well rounded curriculum (Beyond the Core)</a:t>
            </a:r>
          </a:p>
          <a:p>
            <a:pPr lvl="1"/>
            <a:r>
              <a:rPr lang="en-US" dirty="0"/>
              <a:t>Engagement/climate and skills for success (Student Attendance)</a:t>
            </a:r>
          </a:p>
          <a:p>
            <a:pPr lvl="1"/>
            <a:r>
              <a:rPr lang="en-US" dirty="0"/>
              <a:t>Relevance (Pathway Completion)</a:t>
            </a:r>
          </a:p>
          <a:p>
            <a:pPr lvl="1"/>
            <a:r>
              <a:rPr lang="en-US" dirty="0"/>
              <a:t>Accelerated enrollment opportunities (AP, IB, Dual Enrollment)</a:t>
            </a:r>
          </a:p>
          <a:p>
            <a:pPr lvl="1"/>
            <a:r>
              <a:rPr lang="en-US" dirty="0"/>
              <a:t>Postsecondary readiness (College and Career Readiness – multiple opportunities to demonstrate readiness)</a:t>
            </a:r>
          </a:p>
          <a:p>
            <a:r>
              <a:rPr lang="en-US" dirty="0"/>
              <a:t>Individualized targets and rewards progress</a:t>
            </a:r>
          </a:p>
          <a:p>
            <a:pPr lvl="1"/>
            <a:r>
              <a:rPr lang="en-US" dirty="0"/>
              <a:t>Improvement targets are calculated individually for every school and district</a:t>
            </a:r>
          </a:p>
          <a:p>
            <a:pPr lvl="1"/>
            <a:r>
              <a:rPr lang="en-US" dirty="0"/>
              <a:t>Partial points for making progress and extra points for exceeding targets</a:t>
            </a:r>
          </a:p>
        </p:txBody>
      </p:sp>
      <p:sp>
        <p:nvSpPr>
          <p:cNvPr id="5" name="Slide Number Placeholder 4">
            <a:extLst>
              <a:ext uri="{FF2B5EF4-FFF2-40B4-BE49-F238E27FC236}">
                <a16:creationId xmlns:a16="http://schemas.microsoft.com/office/drawing/2014/main" id="{84E54071-1634-48EC-B256-3F7CE24B67F6}"/>
              </a:ext>
            </a:extLst>
          </p:cNvPr>
          <p:cNvSpPr>
            <a:spLocks noGrp="1"/>
          </p:cNvSpPr>
          <p:nvPr>
            <p:ph type="sldNum" sz="quarter" idx="4"/>
          </p:nvPr>
        </p:nvSpPr>
        <p:spPr/>
        <p:txBody>
          <a:bodyPr/>
          <a:lstStyle/>
          <a:p>
            <a:fld id="{B63E4CEF-BB1E-48C7-AE93-F39F6AA99AD7}" type="slidenum">
              <a:rPr lang="en-US" smtClean="0"/>
              <a:pPr/>
              <a:t>31</a:t>
            </a:fld>
            <a:endParaRPr lang="en-US" dirty="0"/>
          </a:p>
        </p:txBody>
      </p:sp>
      <p:sp>
        <p:nvSpPr>
          <p:cNvPr id="6" name="TextBox 5">
            <a:extLst>
              <a:ext uri="{FF2B5EF4-FFF2-40B4-BE49-F238E27FC236}">
                <a16:creationId xmlns:a16="http://schemas.microsoft.com/office/drawing/2014/main" id="{C8436AD1-B476-4249-AEF9-155AD68F211B}"/>
              </a:ext>
            </a:extLst>
          </p:cNvPr>
          <p:cNvSpPr txBox="1"/>
          <p:nvPr/>
        </p:nvSpPr>
        <p:spPr>
          <a:xfrm>
            <a:off x="643125" y="195204"/>
            <a:ext cx="7301467" cy="461665"/>
          </a:xfrm>
          <a:prstGeom prst="rect">
            <a:avLst/>
          </a:prstGeom>
          <a:noFill/>
        </p:spPr>
        <p:txBody>
          <a:bodyPr wrap="square" rtlCol="0">
            <a:spAutoFit/>
          </a:bodyPr>
          <a:lstStyle/>
          <a:p>
            <a:r>
              <a:rPr lang="en-US" sz="2400" b="1" dirty="0">
                <a:solidFill>
                  <a:srgbClr val="50902D"/>
                </a:solidFill>
                <a:latin typeface="Tahoma" panose="020B0604030504040204" pitchFamily="34" charset="0"/>
                <a:ea typeface="Tahoma" panose="020B0604030504040204" pitchFamily="34" charset="0"/>
                <a:cs typeface="Tahoma" panose="020B0604030504040204" pitchFamily="34" charset="0"/>
              </a:rPr>
              <a:t>ACCOUNTABILITY TO SUPPORT LEARNING</a:t>
            </a:r>
          </a:p>
        </p:txBody>
      </p:sp>
      <p:sp>
        <p:nvSpPr>
          <p:cNvPr id="7" name="Date Placeholder 3">
            <a:extLst>
              <a:ext uri="{FF2B5EF4-FFF2-40B4-BE49-F238E27FC236}">
                <a16:creationId xmlns:a16="http://schemas.microsoft.com/office/drawing/2014/main" id="{8EE935FC-2744-4CF6-B541-44BC5BFA2813}"/>
              </a:ext>
            </a:extLst>
          </p:cNvPr>
          <p:cNvSpPr txBox="1">
            <a:spLocks/>
          </p:cNvSpPr>
          <p:nvPr/>
        </p:nvSpPr>
        <p:spPr>
          <a:xfrm>
            <a:off x="171451" y="6445405"/>
            <a:ext cx="4434004" cy="276071"/>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Educating Georgia’s Future: Georgia’s State ESSA Plan</a:t>
            </a:r>
          </a:p>
        </p:txBody>
      </p:sp>
      <p:sp>
        <p:nvSpPr>
          <p:cNvPr id="4" name="Date Placeholder 3">
            <a:extLst>
              <a:ext uri="{FF2B5EF4-FFF2-40B4-BE49-F238E27FC236}">
                <a16:creationId xmlns:a16="http://schemas.microsoft.com/office/drawing/2014/main" id="{A8687CCB-5F69-E04E-87AB-34179F46184A}"/>
              </a:ext>
            </a:extLst>
          </p:cNvPr>
          <p:cNvSpPr>
            <a:spLocks noGrp="1"/>
          </p:cNvSpPr>
          <p:nvPr>
            <p:ph type="dt" sz="half" idx="2"/>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3998173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B568E-293E-4F83-99CD-BB4510658FEC}"/>
              </a:ext>
            </a:extLst>
          </p:cNvPr>
          <p:cNvSpPr>
            <a:spLocks noGrp="1"/>
          </p:cNvSpPr>
          <p:nvPr>
            <p:ph type="title"/>
          </p:nvPr>
        </p:nvSpPr>
        <p:spPr/>
        <p:txBody>
          <a:bodyPr/>
          <a:lstStyle/>
          <a:p>
            <a:r>
              <a:rPr lang="en-US" b="1" dirty="0"/>
              <a:t>New CCRPI Reports</a:t>
            </a:r>
          </a:p>
        </p:txBody>
      </p:sp>
      <p:sp>
        <p:nvSpPr>
          <p:cNvPr id="5" name="Slide Number Placeholder 4">
            <a:extLst>
              <a:ext uri="{FF2B5EF4-FFF2-40B4-BE49-F238E27FC236}">
                <a16:creationId xmlns:a16="http://schemas.microsoft.com/office/drawing/2014/main" id="{84E54071-1634-48EC-B256-3F7CE24B67F6}"/>
              </a:ext>
            </a:extLst>
          </p:cNvPr>
          <p:cNvSpPr>
            <a:spLocks noGrp="1"/>
          </p:cNvSpPr>
          <p:nvPr>
            <p:ph type="sldNum" sz="quarter" idx="4"/>
          </p:nvPr>
        </p:nvSpPr>
        <p:spPr/>
        <p:txBody>
          <a:bodyPr/>
          <a:lstStyle/>
          <a:p>
            <a:fld id="{B63E4CEF-BB1E-48C7-AE93-F39F6AA99AD7}" type="slidenum">
              <a:rPr lang="en-US" smtClean="0"/>
              <a:pPr/>
              <a:t>32</a:t>
            </a:fld>
            <a:endParaRPr lang="en-US" dirty="0"/>
          </a:p>
        </p:txBody>
      </p:sp>
      <p:sp>
        <p:nvSpPr>
          <p:cNvPr id="6" name="TextBox 5">
            <a:extLst>
              <a:ext uri="{FF2B5EF4-FFF2-40B4-BE49-F238E27FC236}">
                <a16:creationId xmlns:a16="http://schemas.microsoft.com/office/drawing/2014/main" id="{C8436AD1-B476-4249-AEF9-155AD68F211B}"/>
              </a:ext>
            </a:extLst>
          </p:cNvPr>
          <p:cNvSpPr txBox="1"/>
          <p:nvPr/>
        </p:nvSpPr>
        <p:spPr>
          <a:xfrm>
            <a:off x="643125" y="195204"/>
            <a:ext cx="8080103" cy="461665"/>
          </a:xfrm>
          <a:prstGeom prst="rect">
            <a:avLst/>
          </a:prstGeom>
          <a:noFill/>
        </p:spPr>
        <p:txBody>
          <a:bodyPr wrap="square" rtlCol="0">
            <a:spAutoFit/>
          </a:bodyPr>
          <a:lstStyle/>
          <a:p>
            <a:r>
              <a:rPr lang="en-US" sz="2400" b="1" dirty="0">
                <a:solidFill>
                  <a:srgbClr val="50902D"/>
                </a:solidFill>
                <a:latin typeface="Tahoma" panose="020B0604030504040204" pitchFamily="34" charset="0"/>
                <a:ea typeface="Tahoma" panose="020B0604030504040204" pitchFamily="34" charset="0"/>
                <a:cs typeface="Tahoma" panose="020B0604030504040204" pitchFamily="34" charset="0"/>
              </a:rPr>
              <a:t>ACCOUNTABILITY TO SUPPORT LEARNING</a:t>
            </a:r>
          </a:p>
        </p:txBody>
      </p:sp>
      <p:pic>
        <p:nvPicPr>
          <p:cNvPr id="7" name="Content Placeholder 12">
            <a:extLst>
              <a:ext uri="{FF2B5EF4-FFF2-40B4-BE49-F238E27FC236}">
                <a16:creationId xmlns:a16="http://schemas.microsoft.com/office/drawing/2014/main" id="{484EAD6A-77BA-4D99-AAD1-0229B78143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125" y="1459798"/>
            <a:ext cx="4680499" cy="5261677"/>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8DDB00FB-A1C1-4C0D-93B4-F8F1EF4F4BAC}"/>
              </a:ext>
            </a:extLst>
          </p:cNvPr>
          <p:cNvSpPr txBox="1"/>
          <p:nvPr/>
        </p:nvSpPr>
        <p:spPr>
          <a:xfrm>
            <a:off x="5659394" y="1997839"/>
            <a:ext cx="3063834" cy="39703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285750" indent="-285750">
              <a:buFont typeface="Arial" panose="020B0604020202020204" pitchFamily="34" charset="0"/>
              <a:buChar char="•"/>
            </a:pPr>
            <a:r>
              <a:rPr lang="en-US" dirty="0"/>
              <a:t>Simple and streamlined</a:t>
            </a:r>
          </a:p>
          <a:p>
            <a:pPr marL="285750" indent="-285750">
              <a:buFont typeface="Arial" panose="020B0604020202020204" pitchFamily="34" charset="0"/>
              <a:buChar char="•"/>
            </a:pPr>
            <a:r>
              <a:rPr lang="en-US" dirty="0"/>
              <a:t>Easy to navigate</a:t>
            </a:r>
          </a:p>
          <a:p>
            <a:pPr marL="285750" indent="-285750">
              <a:buFont typeface="Arial" panose="020B0604020202020204" pitchFamily="34" charset="0"/>
              <a:buChar char="•"/>
            </a:pPr>
            <a:r>
              <a:rPr lang="en-US" dirty="0"/>
              <a:t>Includes guiding questions and explanations to understand the calculations and help interpret the data</a:t>
            </a:r>
          </a:p>
          <a:p>
            <a:pPr marL="285750" indent="-285750">
              <a:buFont typeface="Arial" panose="020B0604020202020204" pitchFamily="34" charset="0"/>
              <a:buChar char="•"/>
            </a:pPr>
            <a:r>
              <a:rPr lang="en-US" dirty="0"/>
              <a:t>Will include comparison to previous year’s performance</a:t>
            </a:r>
          </a:p>
          <a:p>
            <a:pPr marL="285750" indent="-285750">
              <a:buFont typeface="Arial" panose="020B0604020202020204" pitchFamily="34" charset="0"/>
              <a:buChar char="•"/>
            </a:pPr>
            <a:r>
              <a:rPr lang="en-US" dirty="0"/>
              <a:t>Can disaggregate all indicators by subgroup</a:t>
            </a:r>
          </a:p>
          <a:p>
            <a:pPr marL="285750" indent="-285750">
              <a:buFont typeface="Arial" panose="020B0604020202020204" pitchFamily="34" charset="0"/>
              <a:buChar char="•"/>
            </a:pPr>
            <a:r>
              <a:rPr lang="en-US" dirty="0"/>
              <a:t>Engages users with the data – encouraging them to drill past the overall score</a:t>
            </a:r>
          </a:p>
        </p:txBody>
      </p:sp>
      <p:sp>
        <p:nvSpPr>
          <p:cNvPr id="3" name="Date Placeholder 2">
            <a:extLst>
              <a:ext uri="{FF2B5EF4-FFF2-40B4-BE49-F238E27FC236}">
                <a16:creationId xmlns:a16="http://schemas.microsoft.com/office/drawing/2014/main" id="{573D37AA-725A-F74C-A40A-565C02EFC8B9}"/>
              </a:ext>
            </a:extLst>
          </p:cNvPr>
          <p:cNvSpPr>
            <a:spLocks noGrp="1"/>
          </p:cNvSpPr>
          <p:nvPr>
            <p:ph type="dt" sz="half" idx="2"/>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191268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F7CF4-B200-4ED9-B887-27020E99EF22}"/>
              </a:ext>
            </a:extLst>
          </p:cNvPr>
          <p:cNvSpPr>
            <a:spLocks noGrp="1"/>
          </p:cNvSpPr>
          <p:nvPr>
            <p:ph type="title"/>
          </p:nvPr>
        </p:nvSpPr>
        <p:spPr/>
        <p:txBody>
          <a:bodyPr/>
          <a:lstStyle/>
          <a:p>
            <a:r>
              <a:rPr lang="en-US" b="1" dirty="0"/>
              <a:t>K-5: L4GA Grant</a:t>
            </a:r>
          </a:p>
        </p:txBody>
      </p:sp>
      <p:pic>
        <p:nvPicPr>
          <p:cNvPr id="7" name="Picture 7" descr="A close up of a map&#10;&#10;Description generated with high confidence">
            <a:extLst>
              <a:ext uri="{FF2B5EF4-FFF2-40B4-BE49-F238E27FC236}">
                <a16:creationId xmlns:a16="http://schemas.microsoft.com/office/drawing/2014/main" id="{515A126B-2AEB-4380-9EC3-2CAEA3B1B3EC}"/>
              </a:ext>
            </a:extLst>
          </p:cNvPr>
          <p:cNvPicPr>
            <a:picLocks noGrp="1" noChangeAspect="1"/>
          </p:cNvPicPr>
          <p:nvPr>
            <p:ph idx="1"/>
          </p:nvPr>
        </p:nvPicPr>
        <p:blipFill>
          <a:blip r:embed="rId2"/>
          <a:stretch>
            <a:fillRect/>
          </a:stretch>
        </p:blipFill>
        <p:spPr>
          <a:xfrm>
            <a:off x="2669308" y="1825625"/>
            <a:ext cx="3805383" cy="4351338"/>
          </a:xfrm>
          <a:prstGeom prst="rect">
            <a:avLst/>
          </a:prstGeom>
        </p:spPr>
      </p:pic>
      <p:sp>
        <p:nvSpPr>
          <p:cNvPr id="5" name="Slide Number Placeholder 4">
            <a:extLst>
              <a:ext uri="{FF2B5EF4-FFF2-40B4-BE49-F238E27FC236}">
                <a16:creationId xmlns:a16="http://schemas.microsoft.com/office/drawing/2014/main" id="{E1EE5907-C434-405B-AB11-AA9DA509C23A}"/>
              </a:ext>
            </a:extLst>
          </p:cNvPr>
          <p:cNvSpPr>
            <a:spLocks noGrp="1"/>
          </p:cNvSpPr>
          <p:nvPr>
            <p:ph type="sldNum" sz="quarter" idx="4"/>
          </p:nvPr>
        </p:nvSpPr>
        <p:spPr/>
        <p:txBody>
          <a:bodyPr/>
          <a:lstStyle/>
          <a:p>
            <a:fld id="{B63E4CEF-BB1E-48C7-AE93-F39F6AA99AD7}" type="slidenum">
              <a:rPr lang="en-US" smtClean="0"/>
              <a:pPr/>
              <a:t>33</a:t>
            </a:fld>
            <a:endParaRPr lang="en-US" dirty="0"/>
          </a:p>
        </p:txBody>
      </p:sp>
      <p:sp>
        <p:nvSpPr>
          <p:cNvPr id="6" name="Date Placeholder 3">
            <a:extLst>
              <a:ext uri="{FF2B5EF4-FFF2-40B4-BE49-F238E27FC236}">
                <a16:creationId xmlns:a16="http://schemas.microsoft.com/office/drawing/2014/main" id="{88A70DDF-B05C-42AC-824A-6197059F8D1F}"/>
              </a:ext>
            </a:extLst>
          </p:cNvPr>
          <p:cNvSpPr txBox="1">
            <a:spLocks/>
          </p:cNvSpPr>
          <p:nvPr/>
        </p:nvSpPr>
        <p:spPr>
          <a:xfrm>
            <a:off x="171451" y="6445405"/>
            <a:ext cx="4434004" cy="276071"/>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Educating Georgia’s Future: Georgia’s State ESSA Plan</a:t>
            </a:r>
          </a:p>
        </p:txBody>
      </p:sp>
      <p:sp>
        <p:nvSpPr>
          <p:cNvPr id="3" name="Date Placeholder 2">
            <a:extLst>
              <a:ext uri="{FF2B5EF4-FFF2-40B4-BE49-F238E27FC236}">
                <a16:creationId xmlns:a16="http://schemas.microsoft.com/office/drawing/2014/main" id="{45C7FC70-B1D9-1F43-8ABC-8A9A883B756F}"/>
              </a:ext>
            </a:extLst>
          </p:cNvPr>
          <p:cNvSpPr>
            <a:spLocks noGrp="1"/>
          </p:cNvSpPr>
          <p:nvPr>
            <p:ph type="dt" sz="half" idx="2"/>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3950835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p:nvPr/>
        </p:nvPicPr>
        <p:blipFill>
          <a:blip r:embed="rId2" cstate="print">
            <a:extLst>
              <a:ext uri="{28A0092B-C50C-407E-A947-70E740481C1C}">
                <a14:useLocalDpi xmlns:a14="http://schemas.microsoft.com/office/drawing/2010/main" val="0"/>
              </a:ext>
            </a:extLst>
          </a:blip>
          <a:stretch>
            <a:fillRect/>
          </a:stretch>
        </p:blipFill>
        <p:spPr>
          <a:xfrm>
            <a:off x="351034" y="3043462"/>
            <a:ext cx="4526499" cy="3312888"/>
          </a:xfrm>
          <a:prstGeom prst="rect">
            <a:avLst/>
          </a:prstGeom>
          <a:noFill/>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895" y="940630"/>
            <a:ext cx="2206378" cy="2317947"/>
          </a:xfrm>
          <a:prstGeom prst="rect">
            <a:avLst/>
          </a:prstGeom>
          <a:effectLst>
            <a:softEdge rad="393700"/>
          </a:effectLst>
        </p:spPr>
      </p:pic>
      <p:sp>
        <p:nvSpPr>
          <p:cNvPr id="6" name="Slide Number Placeholder 5"/>
          <p:cNvSpPr>
            <a:spLocks noGrp="1"/>
          </p:cNvSpPr>
          <p:nvPr>
            <p:ph type="sldNum" sz="quarter" idx="12"/>
          </p:nvPr>
        </p:nvSpPr>
        <p:spPr/>
        <p:txBody>
          <a:bodyPr/>
          <a:lstStyle/>
          <a:p>
            <a:fld id="{591860EB-04F7-7144-9198-A6AC20FBD0DF}" type="slidenum">
              <a:rPr lang="en-US" smtClean="0"/>
              <a:t>34</a:t>
            </a:fld>
            <a:endParaRPr lang="en-US"/>
          </a:p>
        </p:txBody>
      </p:sp>
      <p:pic>
        <p:nvPicPr>
          <p:cNvPr id="7" name="Picture 6"/>
          <p:cNvPicPr>
            <a:picLocks noChangeAspect="1"/>
          </p:cNvPicPr>
          <p:nvPr/>
        </p:nvPicPr>
        <p:blipFill rotWithShape="1">
          <a:blip r:embed="rId4"/>
          <a:srcRect t="25379"/>
          <a:stretch/>
        </p:blipFill>
        <p:spPr>
          <a:xfrm>
            <a:off x="5659959" y="1126273"/>
            <a:ext cx="2857500" cy="2132304"/>
          </a:xfrm>
          <a:prstGeom prst="rect">
            <a:avLst/>
          </a:prstGeom>
        </p:spPr>
      </p:pic>
      <p:pic>
        <p:nvPicPr>
          <p:cNvPr id="2" name="Picture 1"/>
          <p:cNvPicPr>
            <a:picLocks noChangeAspect="1"/>
          </p:cNvPicPr>
          <p:nvPr/>
        </p:nvPicPr>
        <p:blipFill>
          <a:blip r:embed="rId5"/>
          <a:stretch>
            <a:fillRect/>
          </a:stretch>
        </p:blipFill>
        <p:spPr>
          <a:xfrm>
            <a:off x="4877533" y="2540742"/>
            <a:ext cx="4132795" cy="4051601"/>
          </a:xfrm>
          <a:prstGeom prst="rect">
            <a:avLst/>
          </a:prstGeom>
        </p:spPr>
      </p:pic>
      <p:sp>
        <p:nvSpPr>
          <p:cNvPr id="9" name="Date Placeholder 3">
            <a:extLst>
              <a:ext uri="{FF2B5EF4-FFF2-40B4-BE49-F238E27FC236}">
                <a16:creationId xmlns:a16="http://schemas.microsoft.com/office/drawing/2014/main" id="{C899FA95-4DC3-467B-886C-2ACCB8E8A196}"/>
              </a:ext>
            </a:extLst>
          </p:cNvPr>
          <p:cNvSpPr txBox="1">
            <a:spLocks/>
          </p:cNvSpPr>
          <p:nvPr/>
        </p:nvSpPr>
        <p:spPr>
          <a:xfrm>
            <a:off x="171451" y="6445405"/>
            <a:ext cx="4434004" cy="276071"/>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Educating Georgia’s Future: Georgia’s State ESSA Plan</a:t>
            </a:r>
          </a:p>
        </p:txBody>
      </p:sp>
      <p:sp>
        <p:nvSpPr>
          <p:cNvPr id="4" name="Date Placeholder 3">
            <a:extLst>
              <a:ext uri="{FF2B5EF4-FFF2-40B4-BE49-F238E27FC236}">
                <a16:creationId xmlns:a16="http://schemas.microsoft.com/office/drawing/2014/main" id="{7A3E4791-1F86-DA4D-A029-15FA80B04670}"/>
              </a:ext>
            </a:extLst>
          </p:cNvPr>
          <p:cNvSpPr>
            <a:spLocks noGrp="1"/>
          </p:cNvSpPr>
          <p:nvPr>
            <p:ph type="dt" sz="half" idx="2"/>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2396913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A0183C-A8EA-4CED-8DE3-0FEABB2BCA06}"/>
              </a:ext>
            </a:extLst>
          </p:cNvPr>
          <p:cNvSpPr/>
          <p:nvPr/>
        </p:nvSpPr>
        <p:spPr>
          <a:xfrm>
            <a:off x="2876" y="2876"/>
            <a:ext cx="9138248" cy="67659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stretch>
            <a:fillRect/>
          </a:stretch>
        </p:blipFill>
        <p:spPr>
          <a:xfrm>
            <a:off x="351090" y="1439988"/>
            <a:ext cx="2188677" cy="2188677"/>
          </a:xfrm>
          <a:prstGeom prst="rect">
            <a:avLst/>
          </a:prstGeom>
        </p:spPr>
      </p:pic>
      <p:pic>
        <p:nvPicPr>
          <p:cNvPr id="4" name="Picture 3"/>
          <p:cNvPicPr>
            <a:picLocks noChangeAspect="1"/>
          </p:cNvPicPr>
          <p:nvPr/>
        </p:nvPicPr>
        <p:blipFill>
          <a:blip r:embed="rId4"/>
          <a:stretch>
            <a:fillRect/>
          </a:stretch>
        </p:blipFill>
        <p:spPr>
          <a:xfrm>
            <a:off x="1487161" y="663778"/>
            <a:ext cx="2040787" cy="776211"/>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2779" y="3878914"/>
            <a:ext cx="3705552" cy="2779164"/>
          </a:xfrm>
          <a:prstGeom prst="rect">
            <a:avLst/>
          </a:prstGeom>
          <a:effectLst>
            <a:softEdge rad="139700"/>
          </a:effectLst>
        </p:spPr>
      </p:pic>
      <p:sp>
        <p:nvSpPr>
          <p:cNvPr id="6" name="Rectangle 5"/>
          <p:cNvSpPr/>
          <p:nvPr/>
        </p:nvSpPr>
        <p:spPr>
          <a:xfrm>
            <a:off x="3527948" y="4024865"/>
            <a:ext cx="564472" cy="2619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4144" y="1097130"/>
            <a:ext cx="3809756" cy="4002402"/>
          </a:xfrm>
          <a:prstGeom prst="rect">
            <a:avLst/>
          </a:prstGeom>
          <a:effectLst>
            <a:softEdge rad="393700"/>
          </a:effectLst>
        </p:spPr>
      </p:pic>
      <p:pic>
        <p:nvPicPr>
          <p:cNvPr id="15" name="Picture 14" descr="Screen Shot 2017-08-07 at 8.56.45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1404" y="220789"/>
            <a:ext cx="3213100" cy="609600"/>
          </a:xfrm>
          <a:prstGeom prst="rect">
            <a:avLst/>
          </a:prstGeom>
          <a:effectLst>
            <a:softEdge rad="50800"/>
          </a:effectLst>
        </p:spPr>
      </p:pic>
      <p:sp>
        <p:nvSpPr>
          <p:cNvPr id="16" name="Rectangle 15"/>
          <p:cNvSpPr/>
          <p:nvPr/>
        </p:nvSpPr>
        <p:spPr>
          <a:xfrm>
            <a:off x="4493612" y="5125244"/>
            <a:ext cx="4119176" cy="1231106"/>
          </a:xfrm>
          <a:prstGeom prst="rect">
            <a:avLst/>
          </a:prstGeom>
          <a:noFill/>
        </p:spPr>
        <p:txBody>
          <a:bodyPr wrap="square" lIns="91440" tIns="45720" rIns="91440" bIns="45720">
            <a:spAutoFit/>
          </a:bodyPr>
          <a:lstStyle/>
          <a:p>
            <a:pPr algn="ctr"/>
            <a:r>
              <a:rPr lang="en-US" sz="2800" b="1" cap="none" spc="0" dirty="0">
                <a:ln w="12700">
                  <a:solidFill>
                    <a:schemeClr val="tx2">
                      <a:satMod val="155000"/>
                    </a:schemeClr>
                  </a:solidFill>
                  <a:prstDash val="solid"/>
                </a:ln>
                <a:solidFill>
                  <a:srgbClr val="660066"/>
                </a:solidFill>
                <a:effectLst>
                  <a:outerShdw blurRad="41275" dist="20320" dir="1800000" algn="tl" rotWithShape="0">
                    <a:srgbClr val="000000">
                      <a:alpha val="40000"/>
                    </a:srgbClr>
                  </a:outerShdw>
                </a:effectLst>
              </a:rPr>
              <a:t>Georgia’s </a:t>
            </a:r>
          </a:p>
          <a:p>
            <a:pPr algn="ctr"/>
            <a:r>
              <a:rPr lang="en-US" sz="2800" b="1" cap="none" spc="0" dirty="0">
                <a:ln w="12700">
                  <a:solidFill>
                    <a:schemeClr val="tx2">
                      <a:satMod val="155000"/>
                    </a:schemeClr>
                  </a:solidFill>
                  <a:prstDash val="solid"/>
                </a:ln>
                <a:solidFill>
                  <a:srgbClr val="660066"/>
                </a:solidFill>
                <a:effectLst>
                  <a:outerShdw blurRad="41275" dist="20320" dir="1800000" algn="tl" rotWithShape="0">
                    <a:srgbClr val="000000">
                      <a:alpha val="40000"/>
                    </a:srgbClr>
                  </a:outerShdw>
                </a:effectLst>
              </a:rPr>
              <a:t>P-20 Literacy Think Tank</a:t>
            </a:r>
          </a:p>
          <a:p>
            <a:pPr algn="ctr"/>
            <a:r>
              <a:rPr lang="en-US"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rPr>
              <a:t>Research Practitioner Partnerships</a:t>
            </a:r>
            <a:endParaRPr lang="en-US" b="1" cap="none" spc="0"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endParaRPr>
          </a:p>
        </p:txBody>
      </p:sp>
      <p:pic>
        <p:nvPicPr>
          <p:cNvPr id="17" name="Picture 16"/>
          <p:cNvPicPr>
            <a:picLocks noChangeAspect="1"/>
          </p:cNvPicPr>
          <p:nvPr/>
        </p:nvPicPr>
        <p:blipFill>
          <a:blip r:embed="rId8"/>
          <a:stretch>
            <a:fillRect/>
          </a:stretch>
        </p:blipFill>
        <p:spPr>
          <a:xfrm>
            <a:off x="7181038" y="2606908"/>
            <a:ext cx="1240298" cy="1221320"/>
          </a:xfrm>
          <a:prstGeom prst="rect">
            <a:avLst/>
          </a:prstGeom>
        </p:spPr>
      </p:pic>
      <p:pic>
        <p:nvPicPr>
          <p:cNvPr id="21" name="Picture 20"/>
          <p:cNvPicPr>
            <a:picLocks noChangeAspect="1"/>
          </p:cNvPicPr>
          <p:nvPr/>
        </p:nvPicPr>
        <p:blipFill>
          <a:blip r:embed="rId9"/>
          <a:stretch>
            <a:fillRect/>
          </a:stretch>
        </p:blipFill>
        <p:spPr>
          <a:xfrm>
            <a:off x="6553200" y="1097130"/>
            <a:ext cx="2099696" cy="1320657"/>
          </a:xfrm>
          <a:prstGeom prst="rect">
            <a:avLst/>
          </a:prstGeom>
        </p:spPr>
      </p:pic>
      <p:sp>
        <p:nvSpPr>
          <p:cNvPr id="22" name="Slide Number Placeholder 21"/>
          <p:cNvSpPr>
            <a:spLocks noGrp="1"/>
          </p:cNvSpPr>
          <p:nvPr>
            <p:ph type="sldNum" sz="quarter" idx="12"/>
          </p:nvPr>
        </p:nvSpPr>
        <p:spPr/>
        <p:txBody>
          <a:bodyPr/>
          <a:lstStyle/>
          <a:p>
            <a:fld id="{591860EB-04F7-7144-9198-A6AC20FBD0DF}" type="slidenum">
              <a:rPr lang="en-US" smtClean="0"/>
              <a:t>35</a:t>
            </a:fld>
            <a:endParaRPr lang="en-US"/>
          </a:p>
        </p:txBody>
      </p:sp>
      <p:pic>
        <p:nvPicPr>
          <p:cNvPr id="23" name="Picture 22"/>
          <p:cNvPicPr>
            <a:picLocks noChangeAspect="1"/>
          </p:cNvPicPr>
          <p:nvPr/>
        </p:nvPicPr>
        <p:blipFill>
          <a:blip r:embed="rId10"/>
          <a:stretch>
            <a:fillRect/>
          </a:stretch>
        </p:blipFill>
        <p:spPr>
          <a:xfrm>
            <a:off x="6713186" y="4024865"/>
            <a:ext cx="2216878" cy="1180416"/>
          </a:xfrm>
          <a:prstGeom prst="rect">
            <a:avLst/>
          </a:prstGeom>
        </p:spPr>
      </p:pic>
      <p:sp>
        <p:nvSpPr>
          <p:cNvPr id="7" name="Date Placeholder 6">
            <a:extLst>
              <a:ext uri="{FF2B5EF4-FFF2-40B4-BE49-F238E27FC236}">
                <a16:creationId xmlns:a16="http://schemas.microsoft.com/office/drawing/2014/main" id="{88D12990-172E-9945-8749-1912F0858538}"/>
              </a:ext>
            </a:extLst>
          </p:cNvPr>
          <p:cNvSpPr>
            <a:spLocks noGrp="1"/>
          </p:cNvSpPr>
          <p:nvPr>
            <p:ph type="dt" sz="half" idx="2"/>
          </p:nvPr>
        </p:nvSpPr>
        <p:spPr/>
        <p:txBody>
          <a:bodyPr/>
          <a:lstStyle/>
          <a:p>
            <a:r>
              <a:rPr lang="en-US"/>
              <a:t>Educating Georgia’s Future: Georgia’s State ESSA Plan</a:t>
            </a:r>
            <a:endParaRPr lang="en-US" dirty="0"/>
          </a:p>
        </p:txBody>
      </p:sp>
    </p:spTree>
    <p:extLst>
      <p:ext uri="{BB962C8B-B14F-4D97-AF65-F5344CB8AC3E}">
        <p14:creationId xmlns:p14="http://schemas.microsoft.com/office/powerpoint/2010/main" val="239988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26577-79B9-4DB9-8C20-AA35C16FDF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88E5AF6-152F-4961-BAE8-303C043DDE04}"/>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8AB45392-F077-44AD-9E5F-4F43350E6E18}"/>
              </a:ext>
            </a:extLst>
          </p:cNvPr>
          <p:cNvSpPr>
            <a:spLocks noGrp="1"/>
          </p:cNvSpPr>
          <p:nvPr>
            <p:ph type="dt" sz="half" idx="2"/>
          </p:nvPr>
        </p:nvSpPr>
        <p:spPr/>
        <p:txBody>
          <a:bodyPr/>
          <a:lstStyle/>
          <a:p>
            <a:r>
              <a:rPr lang="en-US"/>
              <a:t>Educating Georgia’s Future: Georgia’s State ESSA Plan</a:t>
            </a:r>
            <a:endParaRPr lang="en-US" dirty="0"/>
          </a:p>
        </p:txBody>
      </p:sp>
      <p:sp>
        <p:nvSpPr>
          <p:cNvPr id="5" name="Slide Number Placeholder 4">
            <a:extLst>
              <a:ext uri="{FF2B5EF4-FFF2-40B4-BE49-F238E27FC236}">
                <a16:creationId xmlns:a16="http://schemas.microsoft.com/office/drawing/2014/main" id="{19DB9E90-1CD3-4E9D-AE97-35BC646CBBAA}"/>
              </a:ext>
            </a:extLst>
          </p:cNvPr>
          <p:cNvSpPr>
            <a:spLocks noGrp="1"/>
          </p:cNvSpPr>
          <p:nvPr>
            <p:ph type="sldNum" sz="quarter" idx="4"/>
          </p:nvPr>
        </p:nvSpPr>
        <p:spPr/>
        <p:txBody>
          <a:bodyPr/>
          <a:lstStyle/>
          <a:p>
            <a:fld id="{B63E4CEF-BB1E-48C7-AE93-F39F6AA99AD7}" type="slidenum">
              <a:rPr lang="en-US" smtClean="0"/>
              <a:pPr/>
              <a:t>36</a:t>
            </a:fld>
            <a:endParaRPr lang="en-US" dirty="0"/>
          </a:p>
        </p:txBody>
      </p:sp>
    </p:spTree>
    <p:extLst>
      <p:ext uri="{BB962C8B-B14F-4D97-AF65-F5344CB8AC3E}">
        <p14:creationId xmlns:p14="http://schemas.microsoft.com/office/powerpoint/2010/main" val="1360176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aDOE-PowerPoint-Templat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Company xmlns="http://schemas.microsoft.com/sharepoint/v3" xsi:nil="true"/>
    <CustomerID xmlns="http://schemas.microsoft.com/sharepoint/v3" xsi:nil="true"/>
    <_ResourceType xmlns="http://schemas.microsoft.com/sharepoint/v3/fields">Presentations</_ResourceTyp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1CF00EE7-5F6E-409F-88CA-8BEF9EFD5F4F}"/>
</file>

<file path=customXml/itemProps2.xml><?xml version="1.0" encoding="utf-8"?>
<ds:datastoreItem xmlns:ds="http://schemas.openxmlformats.org/officeDocument/2006/customXml" ds:itemID="{C088A7C3-2BB5-4A18-898A-30CE89B2372C}"/>
</file>

<file path=customXml/itemProps3.xml><?xml version="1.0" encoding="utf-8"?>
<ds:datastoreItem xmlns:ds="http://schemas.openxmlformats.org/officeDocument/2006/customXml" ds:itemID="{FA29AB36-F507-4A3E-B6BE-B615B8196D38}"/>
</file>

<file path=docProps/app.xml><?xml version="1.0" encoding="utf-8"?>
<Properties xmlns="http://schemas.openxmlformats.org/officeDocument/2006/extended-properties" xmlns:vt="http://schemas.openxmlformats.org/officeDocument/2006/docPropsVTypes">
  <Template>GaDOE-PowerPoint-WhiteTemplate</Template>
  <TotalTime>13349</TotalTime>
  <Words>2613</Words>
  <Application>Microsoft Macintosh PowerPoint</Application>
  <PresentationFormat>On-screen Show (4:3)</PresentationFormat>
  <Paragraphs>486</Paragraphs>
  <Slides>36</Slides>
  <Notes>4</Notes>
  <HiddenSlides>14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Arial Narrow</vt:lpstr>
      <vt:lpstr>Calibri</vt:lpstr>
      <vt:lpstr>Tahoma</vt:lpstr>
      <vt:lpstr>Wingdings</vt:lpstr>
      <vt:lpstr>GaDOE-PowerPoint-Template</vt:lpstr>
      <vt:lpstr>Dyslexia Identification and Services in Georgia</vt:lpstr>
      <vt:lpstr>“Dyslexia …”</vt:lpstr>
      <vt:lpstr>Dyslexia</vt:lpstr>
      <vt:lpstr>Dyslexia Defined</vt:lpstr>
      <vt:lpstr>Georgia Law “Learning Disabilities”</vt:lpstr>
      <vt:lpstr>Georgia Law</vt:lpstr>
      <vt:lpstr>“Dyslexia can look like and co-present with…”</vt:lpstr>
      <vt:lpstr>Prevention First Georgia Tiered System of Supports</vt:lpstr>
      <vt:lpstr>Tier 1  Standards and Instruction</vt:lpstr>
      <vt:lpstr>Tier 1 to Tier 2 “Look Fors”</vt:lpstr>
      <vt:lpstr>PowerPoint Presentation</vt:lpstr>
      <vt:lpstr>“Catching” Dyslexia</vt:lpstr>
      <vt:lpstr>System for Serving Students with Dyslexia</vt:lpstr>
      <vt:lpstr>WHO would trigger identification?</vt:lpstr>
      <vt:lpstr>HOW? Formative and Diagnostic Assessments </vt:lpstr>
      <vt:lpstr>HOW? Formative and Diagnostic Assessments </vt:lpstr>
      <vt:lpstr>State-wide Intervention Programs</vt:lpstr>
      <vt:lpstr>State-wide Intervention Programs</vt:lpstr>
      <vt:lpstr>Identification Patterns for Special Education</vt:lpstr>
      <vt:lpstr>So What is GaDOE Doing About It?</vt:lpstr>
      <vt:lpstr>Recommendations</vt:lpstr>
      <vt:lpstr>cdooley@doe.k12.ga.us</vt:lpstr>
      <vt:lpstr>GKIDS Readiness Check</vt:lpstr>
      <vt:lpstr>GKIDS 2.0</vt:lpstr>
      <vt:lpstr>Keenville</vt:lpstr>
      <vt:lpstr>Keenville</vt:lpstr>
      <vt:lpstr>Georgia Milestones</vt:lpstr>
      <vt:lpstr>Georgia Milestones</vt:lpstr>
      <vt:lpstr>Georgia Milestones</vt:lpstr>
      <vt:lpstr>Redesigning the CCRPI</vt:lpstr>
      <vt:lpstr>CCRPI Highlights</vt:lpstr>
      <vt:lpstr>New CCRPI Reports</vt:lpstr>
      <vt:lpstr>K-5: L4GA Grant</vt:lpstr>
      <vt:lpstr>PowerPoint Presentation</vt:lpstr>
      <vt:lpstr>PowerPoint Presentation</vt:lpstr>
      <vt:lpstr>PowerPoint Presentation</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Beck</dc:creator>
  <cp:lastModifiedBy>Caitlin Dooley</cp:lastModifiedBy>
  <cp:revision>657</cp:revision>
  <cp:lastPrinted>2016-06-07T16:11:32Z</cp:lastPrinted>
  <dcterms:created xsi:type="dcterms:W3CDTF">2015-12-01T02:44:20Z</dcterms:created>
  <dcterms:modified xsi:type="dcterms:W3CDTF">2018-08-14T14:35:21Z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