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fntdata" ContentType="application/x-fontdata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52" r:id="rId1"/>
  </p:sldMasterIdLst>
  <p:notesMasterIdLst>
    <p:notesMasterId r:id="rId19"/>
  </p:notesMasterIdLst>
  <p:sldIdLst>
    <p:sldId id="344" r:id="rId2"/>
    <p:sldId id="352" r:id="rId3"/>
    <p:sldId id="353" r:id="rId4"/>
    <p:sldId id="354" r:id="rId5"/>
    <p:sldId id="356" r:id="rId6"/>
    <p:sldId id="355" r:id="rId7"/>
    <p:sldId id="357" r:id="rId8"/>
    <p:sldId id="359" r:id="rId9"/>
    <p:sldId id="360" r:id="rId10"/>
    <p:sldId id="358" r:id="rId11"/>
    <p:sldId id="361" r:id="rId12"/>
    <p:sldId id="362" r:id="rId13"/>
    <p:sldId id="363" r:id="rId14"/>
    <p:sldId id="364" r:id="rId15"/>
    <p:sldId id="365" r:id="rId16"/>
    <p:sldId id="366" r:id="rId17"/>
    <p:sldId id="380" r:id="rId18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HelveticaNeue LT 57 Cn" panose="020B0506030502030204" pitchFamily="34" charset="0"/>
      <p:regular r:id="rId24"/>
      <p:italic r:id="rId25"/>
    </p:embeddedFont>
    <p:embeddedFont>
      <p:font typeface="HelveticaNeue LT 77 Cn" panose="020B0706030502030204" pitchFamily="34" charset="0"/>
      <p:bold r:id="rId26"/>
      <p:boldItalic r:id="rId27"/>
    </p:embeddedFont>
    <p:embeddedFont>
      <p:font typeface="Tw Cen MT" panose="020B0602020104020603" pitchFamily="34" charset="0"/>
      <p:regular r:id="rId28"/>
      <p:bold r:id="rId29"/>
      <p:italic r:id="rId30"/>
      <p:boldItalic r:id="rId31"/>
    </p:embeddedFont>
    <p:embeddedFont>
      <p:font typeface="Wingdings 3" panose="05040102010807070707" pitchFamily="18" charset="2"/>
      <p:regular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 Strunz" initials="ES" lastIdx="7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4A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204" autoAdjust="0"/>
    <p:restoredTop sz="83304" autoAdjust="0"/>
  </p:normalViewPr>
  <p:slideViewPr>
    <p:cSldViewPr snapToGrid="0">
      <p:cViewPr varScale="1">
        <p:scale>
          <a:sx n="99" d="100"/>
          <a:sy n="99" d="100"/>
        </p:scale>
        <p:origin x="1542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customXml" Target="../customXml/item2.xml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commentAuthors" Target="commentAuthors.xml"/><Relationship Id="rId38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ableStyles" Target="tableStyles.xml"/><Relationship Id="rId40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sowens\Dropbox\GBPI\Papers\Supporting%20the%20Black%20Belt\Title-Subtitle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sowens\Dropbox\GBPI\Papers\Supporting%20the%20Black%20Belt\Black%20Belt%20IRB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2018 Milestones, Percent Proficient and Distinguished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Graphics!$A$10</c:f>
              <c:strCache>
                <c:ptCount val="1"/>
                <c:pt idx="0">
                  <c:v>Black Belt</c:v>
                </c:pt>
              </c:strCache>
            </c:strRef>
          </c:tx>
          <c:spPr>
            <a:solidFill>
              <a:srgbClr val="0D3973"/>
            </a:solidFill>
            <a:ln>
              <a:noFill/>
            </a:ln>
            <a:effectLst/>
          </c:spPr>
          <c:invertIfNegative val="0"/>
          <c:cat>
            <c:strRef>
              <c:f>Graphics!$B$9:$C$9</c:f>
              <c:strCache>
                <c:ptCount val="2"/>
                <c:pt idx="0">
                  <c:v>3rd Grade ELA</c:v>
                </c:pt>
                <c:pt idx="1">
                  <c:v>8th Grade Math</c:v>
                </c:pt>
              </c:strCache>
            </c:strRef>
          </c:cat>
          <c:val>
            <c:numRef>
              <c:f>Graphics!$B$10:$C$10</c:f>
              <c:numCache>
                <c:formatCode>0.0%</c:formatCode>
                <c:ptCount val="2"/>
                <c:pt idx="0">
                  <c:v>0.25635608654476577</c:v>
                </c:pt>
                <c:pt idx="1">
                  <c:v>0.23728409199351083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FE-44E3-824C-EBEE2A50D7D1}"/>
            </c:ext>
          </c:extLst>
        </c:ser>
        <c:ser>
          <c:idx val="1"/>
          <c:order val="1"/>
          <c:tx>
            <c:strRef>
              <c:f>Graphics!$A$11</c:f>
              <c:strCache>
                <c:ptCount val="1"/>
                <c:pt idx="0">
                  <c:v>Rest of the State</c:v>
                </c:pt>
              </c:strCache>
            </c:strRef>
          </c:tx>
          <c:spPr>
            <a:solidFill>
              <a:srgbClr val="0D3973">
                <a:lumMod val="20000"/>
                <a:lumOff val="80000"/>
              </a:srgbClr>
            </a:solidFill>
            <a:ln>
              <a:noFill/>
            </a:ln>
            <a:effectLst/>
          </c:spPr>
          <c:invertIfNegative val="0"/>
          <c:cat>
            <c:strRef>
              <c:f>Graphics!$B$9:$C$9</c:f>
              <c:strCache>
                <c:ptCount val="2"/>
                <c:pt idx="0">
                  <c:v>3rd Grade ELA</c:v>
                </c:pt>
                <c:pt idx="1">
                  <c:v>8th Grade Math</c:v>
                </c:pt>
              </c:strCache>
            </c:strRef>
          </c:cat>
          <c:val>
            <c:numRef>
              <c:f>Graphics!$B$11:$C$11</c:f>
              <c:numCache>
                <c:formatCode>0.0%</c:formatCode>
                <c:ptCount val="2"/>
                <c:pt idx="0">
                  <c:v>0.40430357551269347</c:v>
                </c:pt>
                <c:pt idx="1">
                  <c:v>0.37568952653530496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FE-44E3-824C-EBEE2A50D7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8756688"/>
        <c:axId val="468757016"/>
      </c:barChart>
      <c:catAx>
        <c:axId val="46875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757016"/>
        <c:crosses val="autoZero"/>
        <c:auto val="1"/>
        <c:lblAlgn val="ctr"/>
        <c:lblOffset val="100"/>
        <c:noMultiLvlLbl val="0"/>
      </c:catAx>
      <c:valAx>
        <c:axId val="46875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75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Student Growth has No Relationship to Poverty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Correlations!$H$1</c:f>
              <c:strCache>
                <c:ptCount val="1"/>
                <c:pt idx="0">
                  <c:v>SGP 8th Math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chemeClr val="accent1"/>
              </a:solidFill>
              <a:ln w="9525">
                <a:solidFill>
                  <a:schemeClr val="bg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Correlations!$E$2:$E$181</c:f>
              <c:numCache>
                <c:formatCode>0.0%</c:formatCode>
                <c:ptCount val="180"/>
                <c:pt idx="0">
                  <c:v>0.442</c:v>
                </c:pt>
                <c:pt idx="1">
                  <c:v>0.43</c:v>
                </c:pt>
                <c:pt idx="2">
                  <c:v>0.42499999999999999</c:v>
                </c:pt>
                <c:pt idx="3">
                  <c:v>0.68200000000000005</c:v>
                </c:pt>
                <c:pt idx="4">
                  <c:v>0.53100000000000003</c:v>
                </c:pt>
                <c:pt idx="5">
                  <c:v>0.27900000000000003</c:v>
                </c:pt>
                <c:pt idx="6">
                  <c:v>0.253</c:v>
                </c:pt>
                <c:pt idx="7">
                  <c:v>0.25800000000000001</c:v>
                </c:pt>
                <c:pt idx="8">
                  <c:v>0.23900000000000002</c:v>
                </c:pt>
                <c:pt idx="9">
                  <c:v>0.47499999999999998</c:v>
                </c:pt>
                <c:pt idx="10">
                  <c:v>0.39900000000000008</c:v>
                </c:pt>
                <c:pt idx="11">
                  <c:v>0.55300000000000005</c:v>
                </c:pt>
                <c:pt idx="12">
                  <c:v>0.37</c:v>
                </c:pt>
                <c:pt idx="13">
                  <c:v>0.39700000000000002</c:v>
                </c:pt>
                <c:pt idx="14">
                  <c:v>0.53800000000000003</c:v>
                </c:pt>
                <c:pt idx="15">
                  <c:v>0.14200000000000002</c:v>
                </c:pt>
                <c:pt idx="16">
                  <c:v>0.38600000000000001</c:v>
                </c:pt>
                <c:pt idx="17">
                  <c:v>0.51600000000000001</c:v>
                </c:pt>
                <c:pt idx="18">
                  <c:v>0.40800000000000003</c:v>
                </c:pt>
                <c:pt idx="19">
                  <c:v>0.73699999999999999</c:v>
                </c:pt>
                <c:pt idx="20">
                  <c:v>0.26600000000000001</c:v>
                </c:pt>
                <c:pt idx="21">
                  <c:v>0.45700000000000002</c:v>
                </c:pt>
                <c:pt idx="22">
                  <c:v>0.29299999999999998</c:v>
                </c:pt>
                <c:pt idx="23">
                  <c:v>0.28900000000000003</c:v>
                </c:pt>
                <c:pt idx="24">
                  <c:v>0.23300000000000001</c:v>
                </c:pt>
                <c:pt idx="25">
                  <c:v>0.379</c:v>
                </c:pt>
                <c:pt idx="26">
                  <c:v>0.40200000000000002</c:v>
                </c:pt>
                <c:pt idx="27">
                  <c:v>0.315</c:v>
                </c:pt>
                <c:pt idx="28">
                  <c:v>0.442</c:v>
                </c:pt>
                <c:pt idx="29">
                  <c:v>0.14800000000000002</c:v>
                </c:pt>
                <c:pt idx="30">
                  <c:v>9.7000000000000017E-2</c:v>
                </c:pt>
                <c:pt idx="31">
                  <c:v>0.45500000000000002</c:v>
                </c:pt>
                <c:pt idx="32">
                  <c:v>0.74400000000000011</c:v>
                </c:pt>
                <c:pt idx="33">
                  <c:v>0.42300000000000004</c:v>
                </c:pt>
                <c:pt idx="34">
                  <c:v>0.45800000000000002</c:v>
                </c:pt>
                <c:pt idx="35">
                  <c:v>0.154</c:v>
                </c:pt>
                <c:pt idx="36">
                  <c:v>0.23</c:v>
                </c:pt>
                <c:pt idx="37">
                  <c:v>0.45400000000000007</c:v>
                </c:pt>
                <c:pt idx="38">
                  <c:v>0.48800000000000004</c:v>
                </c:pt>
                <c:pt idx="39">
                  <c:v>0.15</c:v>
                </c:pt>
                <c:pt idx="40">
                  <c:v>0.46</c:v>
                </c:pt>
                <c:pt idx="41">
                  <c:v>0.20100000000000001</c:v>
                </c:pt>
                <c:pt idx="42">
                  <c:v>0.39900000000000008</c:v>
                </c:pt>
                <c:pt idx="43">
                  <c:v>0.501</c:v>
                </c:pt>
                <c:pt idx="44">
                  <c:v>0.22200000000000003</c:v>
                </c:pt>
                <c:pt idx="45">
                  <c:v>0.215</c:v>
                </c:pt>
                <c:pt idx="46">
                  <c:v>0.48700000000000004</c:v>
                </c:pt>
                <c:pt idx="47">
                  <c:v>0.41</c:v>
                </c:pt>
                <c:pt idx="48">
                  <c:v>9.2000000000000012E-2</c:v>
                </c:pt>
                <c:pt idx="49">
                  <c:v>0.44700000000000001</c:v>
                </c:pt>
                <c:pt idx="50">
                  <c:v>0.52400000000000002</c:v>
                </c:pt>
                <c:pt idx="51">
                  <c:v>0.64</c:v>
                </c:pt>
                <c:pt idx="52">
                  <c:v>0.27900000000000003</c:v>
                </c:pt>
                <c:pt idx="53">
                  <c:v>0.59300000000000008</c:v>
                </c:pt>
                <c:pt idx="54">
                  <c:v>0.51600000000000001</c:v>
                </c:pt>
                <c:pt idx="55">
                  <c:v>0.19900000000000001</c:v>
                </c:pt>
                <c:pt idx="56">
                  <c:v>0.41900000000000004</c:v>
                </c:pt>
                <c:pt idx="57">
                  <c:v>0.53300000000000003</c:v>
                </c:pt>
                <c:pt idx="58">
                  <c:v>0.54</c:v>
                </c:pt>
                <c:pt idx="59">
                  <c:v>0.30599999999999999</c:v>
                </c:pt>
                <c:pt idx="60">
                  <c:v>0.10600000000000001</c:v>
                </c:pt>
                <c:pt idx="61">
                  <c:v>0.28200000000000003</c:v>
                </c:pt>
                <c:pt idx="62">
                  <c:v>0.37800000000000006</c:v>
                </c:pt>
                <c:pt idx="63">
                  <c:v>0.06</c:v>
                </c:pt>
                <c:pt idx="64">
                  <c:v>0.35600000000000004</c:v>
                </c:pt>
                <c:pt idx="65">
                  <c:v>0.52400000000000002</c:v>
                </c:pt>
                <c:pt idx="66">
                  <c:v>0.23300000000000001</c:v>
                </c:pt>
                <c:pt idx="67">
                  <c:v>0.26400000000000001</c:v>
                </c:pt>
                <c:pt idx="68">
                  <c:v>0.29400000000000004</c:v>
                </c:pt>
                <c:pt idx="69">
                  <c:v>0.377</c:v>
                </c:pt>
                <c:pt idx="70">
                  <c:v>0.23</c:v>
                </c:pt>
                <c:pt idx="71">
                  <c:v>0.27800000000000002</c:v>
                </c:pt>
                <c:pt idx="72">
                  <c:v>0.45600000000000002</c:v>
                </c:pt>
                <c:pt idx="73">
                  <c:v>0.40700000000000003</c:v>
                </c:pt>
                <c:pt idx="74">
                  <c:v>0.15100000000000002</c:v>
                </c:pt>
                <c:pt idx="75">
                  <c:v>0.20300000000000001</c:v>
                </c:pt>
                <c:pt idx="76">
                  <c:v>0.28600000000000003</c:v>
                </c:pt>
                <c:pt idx="77">
                  <c:v>0.34800000000000003</c:v>
                </c:pt>
                <c:pt idx="78">
                  <c:v>0.23200000000000004</c:v>
                </c:pt>
                <c:pt idx="79">
                  <c:v>0.63</c:v>
                </c:pt>
                <c:pt idx="80">
                  <c:v>0.39900000000000008</c:v>
                </c:pt>
                <c:pt idx="81">
                  <c:v>0.13200000000000001</c:v>
                </c:pt>
                <c:pt idx="82">
                  <c:v>0.16200000000000001</c:v>
                </c:pt>
                <c:pt idx="83">
                  <c:v>0.35899999999999999</c:v>
                </c:pt>
                <c:pt idx="84">
                  <c:v>0.35899999999999999</c:v>
                </c:pt>
                <c:pt idx="85">
                  <c:v>0.24700000000000003</c:v>
                </c:pt>
                <c:pt idx="86">
                  <c:v>0.29499999999999998</c:v>
                </c:pt>
                <c:pt idx="87">
                  <c:v>0.42400000000000004</c:v>
                </c:pt>
                <c:pt idx="88">
                  <c:v>0.27400000000000002</c:v>
                </c:pt>
                <c:pt idx="89">
                  <c:v>0.248</c:v>
                </c:pt>
                <c:pt idx="90">
                  <c:v>0.127</c:v>
                </c:pt>
                <c:pt idx="91">
                  <c:v>0.40800000000000003</c:v>
                </c:pt>
                <c:pt idx="92">
                  <c:v>0.43099999999999999</c:v>
                </c:pt>
                <c:pt idx="93">
                  <c:v>0.55500000000000005</c:v>
                </c:pt>
                <c:pt idx="94">
                  <c:v>0.54900000000000004</c:v>
                </c:pt>
                <c:pt idx="95">
                  <c:v>0.502</c:v>
                </c:pt>
                <c:pt idx="96">
                  <c:v>0.28600000000000003</c:v>
                </c:pt>
                <c:pt idx="97">
                  <c:v>0.371</c:v>
                </c:pt>
                <c:pt idx="98">
                  <c:v>0.42700000000000005</c:v>
                </c:pt>
                <c:pt idx="99">
                  <c:v>0.39</c:v>
                </c:pt>
                <c:pt idx="100">
                  <c:v>0.72299999999999998</c:v>
                </c:pt>
                <c:pt idx="101">
                  <c:v>0.28100000000000003</c:v>
                </c:pt>
                <c:pt idx="102">
                  <c:v>0.35800000000000004</c:v>
                </c:pt>
                <c:pt idx="103">
                  <c:v>0.40300000000000002</c:v>
                </c:pt>
                <c:pt idx="104">
                  <c:v>0.377</c:v>
                </c:pt>
                <c:pt idx="105">
                  <c:v>0.27600000000000002</c:v>
                </c:pt>
                <c:pt idx="106">
                  <c:v>0.58499999999999996</c:v>
                </c:pt>
                <c:pt idx="107">
                  <c:v>0.28000000000000003</c:v>
                </c:pt>
                <c:pt idx="108">
                  <c:v>0.53300000000000003</c:v>
                </c:pt>
                <c:pt idx="109">
                  <c:v>0.33200000000000002</c:v>
                </c:pt>
                <c:pt idx="110">
                  <c:v>0.41800000000000004</c:v>
                </c:pt>
                <c:pt idx="111">
                  <c:v>0.51800000000000002</c:v>
                </c:pt>
                <c:pt idx="112">
                  <c:v>0.43800000000000006</c:v>
                </c:pt>
                <c:pt idx="113">
                  <c:v>0.44500000000000001</c:v>
                </c:pt>
                <c:pt idx="114">
                  <c:v>0.46</c:v>
                </c:pt>
                <c:pt idx="115">
                  <c:v>0.54300000000000004</c:v>
                </c:pt>
                <c:pt idx="116">
                  <c:v>0.55300000000000005</c:v>
                </c:pt>
                <c:pt idx="117">
                  <c:v>0.38200000000000001</c:v>
                </c:pt>
                <c:pt idx="118">
                  <c:v>0.55900000000000005</c:v>
                </c:pt>
                <c:pt idx="119">
                  <c:v>0.29499999999999998</c:v>
                </c:pt>
                <c:pt idx="120">
                  <c:v>0.29299999999999998</c:v>
                </c:pt>
                <c:pt idx="121">
                  <c:v>0.40200000000000002</c:v>
                </c:pt>
                <c:pt idx="122">
                  <c:v>0.4</c:v>
                </c:pt>
                <c:pt idx="123">
                  <c:v>0.09</c:v>
                </c:pt>
                <c:pt idx="124">
                  <c:v>0.32700000000000001</c:v>
                </c:pt>
                <c:pt idx="125">
                  <c:v>0.191</c:v>
                </c:pt>
                <c:pt idx="126">
                  <c:v>0.46300000000000002</c:v>
                </c:pt>
                <c:pt idx="127">
                  <c:v>0.24</c:v>
                </c:pt>
                <c:pt idx="128">
                  <c:v>0.33200000000000002</c:v>
                </c:pt>
                <c:pt idx="129">
                  <c:v>0.20900000000000002</c:v>
                </c:pt>
                <c:pt idx="130">
                  <c:v>0.42200000000000004</c:v>
                </c:pt>
                <c:pt idx="131">
                  <c:v>0.49800000000000005</c:v>
                </c:pt>
                <c:pt idx="132">
                  <c:v>0.46500000000000002</c:v>
                </c:pt>
                <c:pt idx="133">
                  <c:v>0.57100000000000006</c:v>
                </c:pt>
                <c:pt idx="134">
                  <c:v>0.32899999999999996</c:v>
                </c:pt>
                <c:pt idx="135">
                  <c:v>0.65700000000000003</c:v>
                </c:pt>
                <c:pt idx="136">
                  <c:v>0.51800000000000002</c:v>
                </c:pt>
                <c:pt idx="137">
                  <c:v>0.39300000000000002</c:v>
                </c:pt>
                <c:pt idx="138">
                  <c:v>0.25600000000000001</c:v>
                </c:pt>
                <c:pt idx="139">
                  <c:v>0.46500000000000002</c:v>
                </c:pt>
                <c:pt idx="140">
                  <c:v>0.504</c:v>
                </c:pt>
                <c:pt idx="141">
                  <c:v>0.44700000000000001</c:v>
                </c:pt>
                <c:pt idx="142">
                  <c:v>0.39700000000000002</c:v>
                </c:pt>
                <c:pt idx="143">
                  <c:v>0.6140000000000001</c:v>
                </c:pt>
                <c:pt idx="144">
                  <c:v>0.57200000000000006</c:v>
                </c:pt>
                <c:pt idx="145">
                  <c:v>0.52600000000000002</c:v>
                </c:pt>
                <c:pt idx="146">
                  <c:v>0.60699999999999998</c:v>
                </c:pt>
                <c:pt idx="147">
                  <c:v>0.45500000000000002</c:v>
                </c:pt>
                <c:pt idx="148">
                  <c:v>0.41700000000000004</c:v>
                </c:pt>
                <c:pt idx="149">
                  <c:v>0.51700000000000002</c:v>
                </c:pt>
                <c:pt idx="150">
                  <c:v>0.7390000000000001</c:v>
                </c:pt>
                <c:pt idx="151">
                  <c:v>0.40800000000000003</c:v>
                </c:pt>
                <c:pt idx="152">
                  <c:v>0.40800000000000003</c:v>
                </c:pt>
                <c:pt idx="153">
                  <c:v>0.44</c:v>
                </c:pt>
                <c:pt idx="154">
                  <c:v>0.54300000000000004</c:v>
                </c:pt>
                <c:pt idx="155">
                  <c:v>0.43400000000000005</c:v>
                </c:pt>
                <c:pt idx="156">
                  <c:v>0.28499999999999998</c:v>
                </c:pt>
                <c:pt idx="157">
                  <c:v>0.46700000000000003</c:v>
                </c:pt>
                <c:pt idx="158">
                  <c:v>0.35600000000000004</c:v>
                </c:pt>
                <c:pt idx="159">
                  <c:v>0.57400000000000007</c:v>
                </c:pt>
                <c:pt idx="160">
                  <c:v>0.55300000000000005</c:v>
                </c:pt>
                <c:pt idx="161">
                  <c:v>0.23900000000000002</c:v>
                </c:pt>
                <c:pt idx="162">
                  <c:v>0.42</c:v>
                </c:pt>
                <c:pt idx="163">
                  <c:v>0.113</c:v>
                </c:pt>
                <c:pt idx="164">
                  <c:v>0.30400000000000005</c:v>
                </c:pt>
                <c:pt idx="165">
                  <c:v>0.28700000000000003</c:v>
                </c:pt>
                <c:pt idx="166">
                  <c:v>0.27400000000000002</c:v>
                </c:pt>
                <c:pt idx="167">
                  <c:v>0.48200000000000004</c:v>
                </c:pt>
                <c:pt idx="168">
                  <c:v>0.67</c:v>
                </c:pt>
                <c:pt idx="169">
                  <c:v>0.495</c:v>
                </c:pt>
                <c:pt idx="170">
                  <c:v>0.40700000000000003</c:v>
                </c:pt>
                <c:pt idx="171">
                  <c:v>0.44800000000000006</c:v>
                </c:pt>
                <c:pt idx="172">
                  <c:v>0.48800000000000004</c:v>
                </c:pt>
                <c:pt idx="173">
                  <c:v>0.30099999999999999</c:v>
                </c:pt>
                <c:pt idx="174">
                  <c:v>0.18100000000000002</c:v>
                </c:pt>
                <c:pt idx="175">
                  <c:v>0.20200000000000004</c:v>
                </c:pt>
                <c:pt idx="176">
                  <c:v>0.44300000000000006</c:v>
                </c:pt>
                <c:pt idx="177">
                  <c:v>0.48599999999999999</c:v>
                </c:pt>
                <c:pt idx="178">
                  <c:v>0.52100000000000002</c:v>
                </c:pt>
                <c:pt idx="179">
                  <c:v>0.46300000000000002</c:v>
                </c:pt>
              </c:numCache>
            </c:numRef>
          </c:xVal>
          <c:yVal>
            <c:numRef>
              <c:f>Correlations!$H$2:$H$181</c:f>
              <c:numCache>
                <c:formatCode>General</c:formatCode>
                <c:ptCount val="180"/>
                <c:pt idx="0">
                  <c:v>78</c:v>
                </c:pt>
                <c:pt idx="1">
                  <c:v>64</c:v>
                </c:pt>
                <c:pt idx="2">
                  <c:v>53</c:v>
                </c:pt>
                <c:pt idx="3">
                  <c:v>68</c:v>
                </c:pt>
                <c:pt idx="4">
                  <c:v>66</c:v>
                </c:pt>
                <c:pt idx="5">
                  <c:v>68</c:v>
                </c:pt>
                <c:pt idx="6">
                  <c:v>56</c:v>
                </c:pt>
                <c:pt idx="7">
                  <c:v>68</c:v>
                </c:pt>
                <c:pt idx="8">
                  <c:v>62</c:v>
                </c:pt>
                <c:pt idx="9">
                  <c:v>65</c:v>
                </c:pt>
                <c:pt idx="10">
                  <c:v>58</c:v>
                </c:pt>
                <c:pt idx="11">
                  <c:v>64</c:v>
                </c:pt>
                <c:pt idx="12">
                  <c:v>82</c:v>
                </c:pt>
                <c:pt idx="13">
                  <c:v>79</c:v>
                </c:pt>
                <c:pt idx="14">
                  <c:v>72</c:v>
                </c:pt>
                <c:pt idx="15">
                  <c:v>51</c:v>
                </c:pt>
                <c:pt idx="16">
                  <c:v>66</c:v>
                </c:pt>
                <c:pt idx="17">
                  <c:v>58</c:v>
                </c:pt>
                <c:pt idx="18">
                  <c:v>46</c:v>
                </c:pt>
                <c:pt idx="19">
                  <c:v>48</c:v>
                </c:pt>
                <c:pt idx="20">
                  <c:v>81</c:v>
                </c:pt>
                <c:pt idx="21">
                  <c:v>72</c:v>
                </c:pt>
                <c:pt idx="22">
                  <c:v>75</c:v>
                </c:pt>
                <c:pt idx="23">
                  <c:v>59</c:v>
                </c:pt>
                <c:pt idx="24">
                  <c:v>74</c:v>
                </c:pt>
                <c:pt idx="25">
                  <c:v>71</c:v>
                </c:pt>
                <c:pt idx="26">
                  <c:v>66</c:v>
                </c:pt>
                <c:pt idx="27">
                  <c:v>72</c:v>
                </c:pt>
                <c:pt idx="28">
                  <c:v>86</c:v>
                </c:pt>
                <c:pt idx="29">
                  <c:v>92</c:v>
                </c:pt>
                <c:pt idx="30">
                  <c:v>62</c:v>
                </c:pt>
                <c:pt idx="31">
                  <c:v>74</c:v>
                </c:pt>
                <c:pt idx="32">
                  <c:v>47</c:v>
                </c:pt>
                <c:pt idx="33">
                  <c:v>63</c:v>
                </c:pt>
                <c:pt idx="34">
                  <c:v>70</c:v>
                </c:pt>
                <c:pt idx="35">
                  <c:v>67</c:v>
                </c:pt>
                <c:pt idx="36">
                  <c:v>60</c:v>
                </c:pt>
                <c:pt idx="37">
                  <c:v>67</c:v>
                </c:pt>
                <c:pt idx="38">
                  <c:v>79</c:v>
                </c:pt>
                <c:pt idx="39">
                  <c:v>62</c:v>
                </c:pt>
                <c:pt idx="40">
                  <c:v>58</c:v>
                </c:pt>
                <c:pt idx="41">
                  <c:v>72</c:v>
                </c:pt>
                <c:pt idx="42">
                  <c:v>72</c:v>
                </c:pt>
                <c:pt idx="43">
                  <c:v>69</c:v>
                </c:pt>
                <c:pt idx="44">
                  <c:v>86</c:v>
                </c:pt>
                <c:pt idx="45">
                  <c:v>43</c:v>
                </c:pt>
                <c:pt idx="46">
                  <c:v>59</c:v>
                </c:pt>
                <c:pt idx="47">
                  <c:v>64</c:v>
                </c:pt>
                <c:pt idx="48">
                  <c:v>34</c:v>
                </c:pt>
                <c:pt idx="49">
                  <c:v>78</c:v>
                </c:pt>
                <c:pt idx="50">
                  <c:v>64</c:v>
                </c:pt>
                <c:pt idx="51">
                  <c:v>57</c:v>
                </c:pt>
                <c:pt idx="52">
                  <c:v>56</c:v>
                </c:pt>
                <c:pt idx="53">
                  <c:v>44</c:v>
                </c:pt>
                <c:pt idx="54">
                  <c:v>89</c:v>
                </c:pt>
                <c:pt idx="55">
                  <c:v>66</c:v>
                </c:pt>
                <c:pt idx="56">
                  <c:v>58</c:v>
                </c:pt>
                <c:pt idx="57">
                  <c:v>56</c:v>
                </c:pt>
                <c:pt idx="58">
                  <c:v>68</c:v>
                </c:pt>
                <c:pt idx="59">
                  <c:v>77</c:v>
                </c:pt>
                <c:pt idx="60">
                  <c:v>79</c:v>
                </c:pt>
                <c:pt idx="61">
                  <c:v>76</c:v>
                </c:pt>
                <c:pt idx="62">
                  <c:v>72</c:v>
                </c:pt>
                <c:pt idx="63">
                  <c:v>67</c:v>
                </c:pt>
                <c:pt idx="64">
                  <c:v>67</c:v>
                </c:pt>
                <c:pt idx="65">
                  <c:v>64</c:v>
                </c:pt>
                <c:pt idx="66">
                  <c:v>66</c:v>
                </c:pt>
                <c:pt idx="67">
                  <c:v>80</c:v>
                </c:pt>
                <c:pt idx="68">
                  <c:v>67</c:v>
                </c:pt>
                <c:pt idx="69">
                  <c:v>66</c:v>
                </c:pt>
                <c:pt idx="70">
                  <c:v>66</c:v>
                </c:pt>
                <c:pt idx="71">
                  <c:v>64</c:v>
                </c:pt>
                <c:pt idx="72">
                  <c:v>59</c:v>
                </c:pt>
                <c:pt idx="73">
                  <c:v>79</c:v>
                </c:pt>
                <c:pt idx="74">
                  <c:v>66</c:v>
                </c:pt>
                <c:pt idx="75">
                  <c:v>70</c:v>
                </c:pt>
                <c:pt idx="76">
                  <c:v>81</c:v>
                </c:pt>
                <c:pt idx="77">
                  <c:v>65</c:v>
                </c:pt>
                <c:pt idx="78">
                  <c:v>59</c:v>
                </c:pt>
                <c:pt idx="79">
                  <c:v>55</c:v>
                </c:pt>
                <c:pt idx="80">
                  <c:v>71</c:v>
                </c:pt>
                <c:pt idx="81">
                  <c:v>87</c:v>
                </c:pt>
                <c:pt idx="82">
                  <c:v>64</c:v>
                </c:pt>
                <c:pt idx="83">
                  <c:v>51</c:v>
                </c:pt>
                <c:pt idx="84">
                  <c:v>91</c:v>
                </c:pt>
                <c:pt idx="85">
                  <c:v>49</c:v>
                </c:pt>
                <c:pt idx="86">
                  <c:v>69</c:v>
                </c:pt>
                <c:pt idx="87">
                  <c:v>71</c:v>
                </c:pt>
                <c:pt idx="88">
                  <c:v>69</c:v>
                </c:pt>
                <c:pt idx="89">
                  <c:v>56</c:v>
                </c:pt>
                <c:pt idx="90">
                  <c:v>78</c:v>
                </c:pt>
                <c:pt idx="91">
                  <c:v>66</c:v>
                </c:pt>
                <c:pt idx="92">
                  <c:v>63</c:v>
                </c:pt>
                <c:pt idx="93">
                  <c:v>56</c:v>
                </c:pt>
                <c:pt idx="94">
                  <c:v>87</c:v>
                </c:pt>
                <c:pt idx="95">
                  <c:v>83</c:v>
                </c:pt>
                <c:pt idx="96">
                  <c:v>82</c:v>
                </c:pt>
                <c:pt idx="97">
                  <c:v>68</c:v>
                </c:pt>
                <c:pt idx="98">
                  <c:v>58</c:v>
                </c:pt>
                <c:pt idx="99">
                  <c:v>74</c:v>
                </c:pt>
                <c:pt idx="100">
                  <c:v>65</c:v>
                </c:pt>
                <c:pt idx="101">
                  <c:v>57</c:v>
                </c:pt>
                <c:pt idx="102">
                  <c:v>65</c:v>
                </c:pt>
                <c:pt idx="103">
                  <c:v>92</c:v>
                </c:pt>
                <c:pt idx="104">
                  <c:v>82</c:v>
                </c:pt>
                <c:pt idx="105">
                  <c:v>77</c:v>
                </c:pt>
                <c:pt idx="106">
                  <c:v>61</c:v>
                </c:pt>
                <c:pt idx="107">
                  <c:v>66</c:v>
                </c:pt>
                <c:pt idx="108">
                  <c:v>70</c:v>
                </c:pt>
                <c:pt idx="109">
                  <c:v>72</c:v>
                </c:pt>
                <c:pt idx="110">
                  <c:v>68</c:v>
                </c:pt>
                <c:pt idx="111">
                  <c:v>66</c:v>
                </c:pt>
                <c:pt idx="112">
                  <c:v>39</c:v>
                </c:pt>
                <c:pt idx="113">
                  <c:v>55</c:v>
                </c:pt>
                <c:pt idx="114">
                  <c:v>78</c:v>
                </c:pt>
                <c:pt idx="115">
                  <c:v>48</c:v>
                </c:pt>
                <c:pt idx="116">
                  <c:v>49</c:v>
                </c:pt>
                <c:pt idx="117">
                  <c:v>90</c:v>
                </c:pt>
                <c:pt idx="118">
                  <c:v>65</c:v>
                </c:pt>
                <c:pt idx="119">
                  <c:v>71</c:v>
                </c:pt>
                <c:pt idx="120">
                  <c:v>68</c:v>
                </c:pt>
                <c:pt idx="121">
                  <c:v>64</c:v>
                </c:pt>
                <c:pt idx="122">
                  <c:v>59</c:v>
                </c:pt>
                <c:pt idx="123">
                  <c:v>63</c:v>
                </c:pt>
                <c:pt idx="124">
                  <c:v>80</c:v>
                </c:pt>
                <c:pt idx="125">
                  <c:v>60</c:v>
                </c:pt>
                <c:pt idx="126">
                  <c:v>87</c:v>
                </c:pt>
                <c:pt idx="127">
                  <c:v>63</c:v>
                </c:pt>
                <c:pt idx="128">
                  <c:v>58</c:v>
                </c:pt>
                <c:pt idx="129">
                  <c:v>69</c:v>
                </c:pt>
                <c:pt idx="130">
                  <c:v>71</c:v>
                </c:pt>
                <c:pt idx="131">
                  <c:v>68</c:v>
                </c:pt>
                <c:pt idx="132">
                  <c:v>67</c:v>
                </c:pt>
                <c:pt idx="133">
                  <c:v>65</c:v>
                </c:pt>
                <c:pt idx="134">
                  <c:v>73</c:v>
                </c:pt>
                <c:pt idx="135">
                  <c:v>65</c:v>
                </c:pt>
                <c:pt idx="136">
                  <c:v>58</c:v>
                </c:pt>
                <c:pt idx="137">
                  <c:v>66</c:v>
                </c:pt>
                <c:pt idx="138">
                  <c:v>63</c:v>
                </c:pt>
                <c:pt idx="139">
                  <c:v>81</c:v>
                </c:pt>
                <c:pt idx="140">
                  <c:v>58</c:v>
                </c:pt>
                <c:pt idx="141">
                  <c:v>58</c:v>
                </c:pt>
                <c:pt idx="142">
                  <c:v>60</c:v>
                </c:pt>
                <c:pt idx="143">
                  <c:v>82</c:v>
                </c:pt>
                <c:pt idx="144">
                  <c:v>72</c:v>
                </c:pt>
                <c:pt idx="145">
                  <c:v>66</c:v>
                </c:pt>
                <c:pt idx="147">
                  <c:v>77</c:v>
                </c:pt>
                <c:pt idx="148">
                  <c:v>71</c:v>
                </c:pt>
                <c:pt idx="149">
                  <c:v>85</c:v>
                </c:pt>
                <c:pt idx="150">
                  <c:v>68</c:v>
                </c:pt>
                <c:pt idx="151">
                  <c:v>81</c:v>
                </c:pt>
                <c:pt idx="152">
                  <c:v>59</c:v>
                </c:pt>
                <c:pt idx="153">
                  <c:v>43</c:v>
                </c:pt>
                <c:pt idx="154">
                  <c:v>60</c:v>
                </c:pt>
                <c:pt idx="155">
                  <c:v>66</c:v>
                </c:pt>
                <c:pt idx="156">
                  <c:v>76</c:v>
                </c:pt>
                <c:pt idx="157">
                  <c:v>56</c:v>
                </c:pt>
                <c:pt idx="158">
                  <c:v>66</c:v>
                </c:pt>
                <c:pt idx="159">
                  <c:v>53</c:v>
                </c:pt>
                <c:pt idx="160">
                  <c:v>82</c:v>
                </c:pt>
                <c:pt idx="161">
                  <c:v>70</c:v>
                </c:pt>
                <c:pt idx="162">
                  <c:v>76</c:v>
                </c:pt>
                <c:pt idx="163">
                  <c:v>29</c:v>
                </c:pt>
                <c:pt idx="164">
                  <c:v>72</c:v>
                </c:pt>
                <c:pt idx="165">
                  <c:v>76</c:v>
                </c:pt>
                <c:pt idx="166">
                  <c:v>66</c:v>
                </c:pt>
                <c:pt idx="167">
                  <c:v>70</c:v>
                </c:pt>
                <c:pt idx="168">
                  <c:v>92</c:v>
                </c:pt>
                <c:pt idx="169">
                  <c:v>68</c:v>
                </c:pt>
                <c:pt idx="170">
                  <c:v>51</c:v>
                </c:pt>
                <c:pt idx="171">
                  <c:v>74</c:v>
                </c:pt>
                <c:pt idx="172">
                  <c:v>76</c:v>
                </c:pt>
                <c:pt idx="173">
                  <c:v>72</c:v>
                </c:pt>
                <c:pt idx="174">
                  <c:v>62</c:v>
                </c:pt>
                <c:pt idx="175">
                  <c:v>74</c:v>
                </c:pt>
                <c:pt idx="176">
                  <c:v>91</c:v>
                </c:pt>
                <c:pt idx="177">
                  <c:v>73</c:v>
                </c:pt>
                <c:pt idx="178">
                  <c:v>78</c:v>
                </c:pt>
                <c:pt idx="179">
                  <c:v>78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0CD-46AA-AB20-3CDD8B59EC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6539656"/>
        <c:axId val="526539984"/>
      </c:scatterChart>
      <c:valAx>
        <c:axId val="5265396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Percentage of Students Living in Poverty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6539984"/>
        <c:crosses val="autoZero"/>
        <c:crossBetween val="midCat"/>
      </c:valAx>
      <c:valAx>
        <c:axId val="52653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Average SGP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65396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0608BFB-B008-42FE-BD33-43B6498C8795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49E97F2-058F-4641-9338-F2B510F08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365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E97F2-058F-4641-9338-F2B510F080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55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E97F2-058F-4641-9338-F2B510F080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20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E97F2-058F-4641-9338-F2B510F080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490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E97F2-058F-4641-9338-F2B510F080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1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E97F2-058F-4641-9338-F2B510F080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00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E97F2-058F-4641-9338-F2B510F080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97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E97F2-058F-4641-9338-F2B510F080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784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Black Belt students are 21 percent more likely to be taught by teachers with fewer than four years of experience.</a:t>
            </a:r>
            <a:r>
              <a:rPr lang="en-US" sz="1200" b="1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same children are 28 percent more likely to have teachers that are teaching “out-of-field,” meaning they are not teaching the subject in which they are licensed or certified.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E97F2-058F-4641-9338-F2B510F080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663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Average 12 AP subjects per district outside the Black Belt</a:t>
            </a:r>
          </a:p>
          <a:p>
            <a:r>
              <a:rPr lang="en-US" dirty="0"/>
              <a:t>-7 within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E97F2-058F-4641-9338-F2B510F080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351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Grade ELA – 14.8% difference</a:t>
            </a:r>
          </a:p>
          <a:p>
            <a:r>
              <a:rPr lang="en-US" dirty="0"/>
              <a:t>8</a:t>
            </a:r>
            <a:r>
              <a:rPr lang="en-US" baseline="30000" dirty="0"/>
              <a:t>th</a:t>
            </a:r>
            <a:r>
              <a:rPr lang="en-US" dirty="0"/>
              <a:t> Grade Math – 13.9%</a:t>
            </a:r>
          </a:p>
          <a:p>
            <a:r>
              <a:rPr lang="en-US" dirty="0"/>
              <a:t>AP Passage – 61% outside, 40% in Black Belt</a:t>
            </a:r>
          </a:p>
          <a:p>
            <a:r>
              <a:rPr lang="en-US" dirty="0"/>
              <a:t>Hope Eligible – 16 districts in BB have less than 30%, only 2 in the rest of the state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E97F2-058F-4641-9338-F2B510F080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057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E97F2-058F-4641-9338-F2B510F080F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535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E97F2-058F-4641-9338-F2B510F080F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481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E97F2-058F-4641-9338-F2B510F080F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073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E97F2-058F-4641-9338-F2B510F080F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679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E97F2-058F-4641-9338-F2B510F080F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294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E97F2-058F-4641-9338-F2B510F080F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592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E97F2-058F-4641-9338-F2B510F080F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501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1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2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  <a:latin typeface="HelveticaNeue LT 57 Cn" panose="020B0506030502030204" pitchFamily="34" charset="0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FC037C3-6220-4D31-AE4D-39DEAC625BA7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C10-7550-4616-B231-2ABBE8E9E30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5497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HelveticaNeue LT 57 Cn" panose="020B0506030502030204" pitchFamily="34" charset="0"/>
              </a:defRPr>
            </a:lvl1pPr>
            <a:lvl2pPr>
              <a:defRPr>
                <a:latin typeface="HelveticaNeue LT 57 Cn" panose="020B0506030502030204" pitchFamily="34" charset="0"/>
              </a:defRPr>
            </a:lvl2pPr>
            <a:lvl3pPr>
              <a:defRPr>
                <a:latin typeface="HelveticaNeue LT 57 Cn" panose="020B0506030502030204" pitchFamily="34" charset="0"/>
              </a:defRPr>
            </a:lvl3pPr>
            <a:lvl4pPr>
              <a:defRPr>
                <a:latin typeface="HelveticaNeue LT 57 Cn" panose="020B0506030502030204" pitchFamily="34" charset="0"/>
              </a:defRPr>
            </a:lvl4pPr>
            <a:lvl5pPr>
              <a:defRPr>
                <a:latin typeface="HelveticaNeue LT 57 Cn" panose="020B0506030502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037C3-6220-4D31-AE4D-39DEAC625BA7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C10-7550-4616-B231-2ABBE8E9E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678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2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  <a:latin typeface="HelveticaNeue LT 57 Cn" panose="020B0506030502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037C3-6220-4D31-AE4D-39DEAC625BA7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C10-7550-4616-B231-2ABBE8E9E30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163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7" y="585216"/>
            <a:ext cx="7290055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>
            <a:lvl1pPr>
              <a:defRPr>
                <a:latin typeface="HelveticaNeue LT 57 Cn" panose="020B0506030502030204" pitchFamily="34" charset="0"/>
              </a:defRPr>
            </a:lvl1pPr>
            <a:lvl2pPr>
              <a:defRPr>
                <a:latin typeface="HelveticaNeue LT 57 Cn" panose="020B0506030502030204" pitchFamily="34" charset="0"/>
              </a:defRPr>
            </a:lvl2pPr>
            <a:lvl3pPr>
              <a:defRPr>
                <a:latin typeface="HelveticaNeue LT 57 Cn" panose="020B0506030502030204" pitchFamily="34" charset="0"/>
              </a:defRPr>
            </a:lvl3pPr>
            <a:lvl4pPr>
              <a:defRPr>
                <a:latin typeface="HelveticaNeue LT 57 Cn" panose="020B0506030502030204" pitchFamily="34" charset="0"/>
              </a:defRPr>
            </a:lvl4pPr>
            <a:lvl5pPr>
              <a:defRPr>
                <a:latin typeface="HelveticaNeue LT 57 Cn" panose="020B0506030502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1" y="2286000"/>
            <a:ext cx="3566160" cy="4023360"/>
          </a:xfrm>
        </p:spPr>
        <p:txBody>
          <a:bodyPr/>
          <a:lstStyle>
            <a:lvl1pPr>
              <a:defRPr>
                <a:latin typeface="HelveticaNeue LT 57 Cn" panose="020B0506030502030204" pitchFamily="34" charset="0"/>
              </a:defRPr>
            </a:lvl1pPr>
            <a:lvl2pPr>
              <a:defRPr>
                <a:latin typeface="HelveticaNeue LT 57 Cn" panose="020B0506030502030204" pitchFamily="34" charset="0"/>
              </a:defRPr>
            </a:lvl2pPr>
            <a:lvl3pPr>
              <a:defRPr>
                <a:latin typeface="HelveticaNeue LT 57 Cn" panose="020B0506030502030204" pitchFamily="34" charset="0"/>
              </a:defRPr>
            </a:lvl3pPr>
            <a:lvl4pPr>
              <a:defRPr>
                <a:latin typeface="HelveticaNeue LT 57 Cn" panose="020B0506030502030204" pitchFamily="34" charset="0"/>
              </a:defRPr>
            </a:lvl4pPr>
            <a:lvl5pPr>
              <a:defRPr>
                <a:latin typeface="HelveticaNeue LT 57 Cn" panose="020B0506030502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037C3-6220-4D31-AE4D-39DEAC625BA7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C10-7550-4616-B231-2ABBE8E9E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412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7" y="585216"/>
            <a:ext cx="7290055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HelveticaNeue LT 57 Cn" panose="020B05060305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 lIns="45720" rIns="45720"/>
          <a:lstStyle>
            <a:lvl1pPr>
              <a:defRPr>
                <a:latin typeface="HelveticaNeue LT 57 Cn" panose="020B0506030502030204" pitchFamily="34" charset="0"/>
              </a:defRPr>
            </a:lvl1pPr>
            <a:lvl2pPr>
              <a:defRPr>
                <a:latin typeface="HelveticaNeue LT 57 Cn" panose="020B0506030502030204" pitchFamily="34" charset="0"/>
              </a:defRPr>
            </a:lvl2pPr>
            <a:lvl3pPr>
              <a:defRPr>
                <a:latin typeface="HelveticaNeue LT 57 Cn" panose="020B0506030502030204" pitchFamily="34" charset="0"/>
              </a:defRPr>
            </a:lvl3pPr>
            <a:lvl4pPr>
              <a:defRPr>
                <a:latin typeface="HelveticaNeue LT 57 Cn" panose="020B0506030502030204" pitchFamily="34" charset="0"/>
              </a:defRPr>
            </a:lvl4pPr>
            <a:lvl5pPr>
              <a:defRPr>
                <a:latin typeface="HelveticaNeue LT 57 Cn" panose="020B0506030502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1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HelveticaNeue LT 57 Cn" panose="020B0506030502030204" pitchFamily="34" charset="0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1" y="2967788"/>
            <a:ext cx="3566160" cy="3341572"/>
          </a:xfrm>
        </p:spPr>
        <p:txBody>
          <a:bodyPr lIns="45720" rIns="45720"/>
          <a:lstStyle>
            <a:lvl1pPr>
              <a:defRPr>
                <a:latin typeface="HelveticaNeue LT 57 Cn" panose="020B0506030502030204" pitchFamily="34" charset="0"/>
              </a:defRPr>
            </a:lvl1pPr>
            <a:lvl2pPr>
              <a:defRPr>
                <a:latin typeface="HelveticaNeue LT 57 Cn" panose="020B0506030502030204" pitchFamily="34" charset="0"/>
              </a:defRPr>
            </a:lvl2pPr>
            <a:lvl3pPr>
              <a:defRPr>
                <a:latin typeface="HelveticaNeue LT 57 Cn" panose="020B0506030502030204" pitchFamily="34" charset="0"/>
              </a:defRPr>
            </a:lvl3pPr>
            <a:lvl4pPr>
              <a:defRPr>
                <a:latin typeface="HelveticaNeue LT 57 Cn" panose="020B0506030502030204" pitchFamily="34" charset="0"/>
              </a:defRPr>
            </a:lvl4pPr>
            <a:lvl5pPr>
              <a:defRPr>
                <a:latin typeface="HelveticaNeue LT 57 Cn" panose="020B0506030502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037C3-6220-4D31-AE4D-39DEAC625BA7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C10-7550-4616-B231-2ABBE8E9E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834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037C3-6220-4D31-AE4D-39DEAC625BA7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C10-7550-4616-B231-2ABBE8E9E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722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037C3-6220-4D31-AE4D-39DEAC625BA7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C10-7550-4616-B231-2ABBE8E9E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10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9" cy="5184648"/>
          </a:xfrm>
        </p:spPr>
        <p:txBody>
          <a:bodyPr/>
          <a:lstStyle>
            <a:lvl1pPr>
              <a:defRPr sz="2400">
                <a:latin typeface="HelveticaNeue LT 57 Cn" panose="020B0506030502030204" pitchFamily="34" charset="0"/>
              </a:defRPr>
            </a:lvl1pPr>
            <a:lvl2pPr>
              <a:defRPr sz="2000">
                <a:latin typeface="HelveticaNeue LT 57 Cn" panose="020B0506030502030204" pitchFamily="34" charset="0"/>
              </a:defRPr>
            </a:lvl2pPr>
            <a:lvl3pPr>
              <a:defRPr sz="1600">
                <a:latin typeface="HelveticaNeue LT 57 Cn" panose="020B0506030502030204" pitchFamily="34" charset="0"/>
              </a:defRPr>
            </a:lvl3pPr>
            <a:lvl4pPr>
              <a:defRPr sz="1600">
                <a:latin typeface="HelveticaNeue LT 57 Cn" panose="020B0506030502030204" pitchFamily="34" charset="0"/>
              </a:defRPr>
            </a:lvl4pPr>
            <a:lvl5pPr>
              <a:defRPr sz="1600">
                <a:latin typeface="HelveticaNeue LT 57 Cn" panose="020B0506030502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>
                <a:latin typeface="HelveticaNeue LT 57 Cn" panose="020B0506030502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037C3-6220-4D31-AE4D-39DEAC625BA7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C10-7550-4616-B231-2ABBE8E9E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64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5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>
                <a:latin typeface="HelveticaNeue LT 57 Cn" panose="020B0506030502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2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  <a:latin typeface="HelveticaNeue LT 57 Cn" panose="020B05060305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037C3-6220-4D31-AE4D-39DEAC625BA7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C10-7550-4616-B231-2ABBE8E9E30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4913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HelveticaNeue LT 57 Cn" panose="020B0506030502030204" pitchFamily="34" charset="0"/>
              </a:defRPr>
            </a:lvl1pPr>
            <a:lvl2pPr>
              <a:defRPr>
                <a:latin typeface="HelveticaNeue LT 57 Cn" panose="020B0506030502030204" pitchFamily="34" charset="0"/>
              </a:defRPr>
            </a:lvl2pPr>
            <a:lvl3pPr>
              <a:defRPr>
                <a:latin typeface="HelveticaNeue LT 57 Cn" panose="020B0506030502030204" pitchFamily="34" charset="0"/>
              </a:defRPr>
            </a:lvl3pPr>
            <a:lvl4pPr>
              <a:defRPr>
                <a:latin typeface="HelveticaNeue LT 57 Cn" panose="020B0506030502030204" pitchFamily="34" charset="0"/>
              </a:defRPr>
            </a:lvl4pPr>
            <a:lvl5pPr>
              <a:defRPr>
                <a:latin typeface="HelveticaNeue LT 57 Cn" panose="020B0506030502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037C3-6220-4D31-AE4D-39DEAC625BA7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C10-7550-4616-B231-2ABBE8E9E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378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4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0" y="762000"/>
            <a:ext cx="5686425" cy="5410200"/>
          </a:xfrm>
        </p:spPr>
        <p:txBody>
          <a:bodyPr vert="eaVert"/>
          <a:lstStyle>
            <a:lvl1pPr>
              <a:defRPr>
                <a:latin typeface="HelveticaNeue LT 57 Cn" panose="020B0506030502030204" pitchFamily="34" charset="0"/>
              </a:defRPr>
            </a:lvl1pPr>
            <a:lvl2pPr>
              <a:defRPr>
                <a:latin typeface="HelveticaNeue LT 57 Cn" panose="020B0506030502030204" pitchFamily="34" charset="0"/>
              </a:defRPr>
            </a:lvl2pPr>
            <a:lvl3pPr>
              <a:defRPr>
                <a:latin typeface="HelveticaNeue LT 57 Cn" panose="020B0506030502030204" pitchFamily="34" charset="0"/>
              </a:defRPr>
            </a:lvl3pPr>
            <a:lvl4pPr>
              <a:defRPr>
                <a:latin typeface="HelveticaNeue LT 57 Cn" panose="020B0506030502030204" pitchFamily="34" charset="0"/>
              </a:defRPr>
            </a:lvl4pPr>
            <a:lvl5pPr>
              <a:defRPr>
                <a:latin typeface="HelveticaNeue LT 57 Cn" panose="020B0506030502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037C3-6220-4D31-AE4D-39DEAC625BA7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BC10-7550-4616-B231-2ABBE8E9E30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7351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7" y="585216"/>
            <a:ext cx="7290055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7" y="2286000"/>
            <a:ext cx="729005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6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HelveticaNeue LT 77 Cn" panose="020B0706030502030204" pitchFamily="34" charset="0"/>
              </a:defRPr>
            </a:lvl1pPr>
          </a:lstStyle>
          <a:p>
            <a:fld id="{4FC037C3-6220-4D31-AE4D-39DEAC625BA7}" type="datetimeFigureOut">
              <a:rPr lang="en-US" smtClean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198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HelveticaNeue LT 77 Cn" panose="020B07060305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HelveticaNeue LT 77 Cn" panose="020B0706030502030204" pitchFamily="34" charset="0"/>
              </a:defRPr>
            </a:lvl1pPr>
          </a:lstStyle>
          <a:p>
            <a:fld id="{9457BC10-7550-4616-B231-2ABBE8E9E30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774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HelveticaNeue LT 77 Cn" panose="020B0706030502030204" pitchFamily="34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HelveticaNeue LT 57 Cn" panose="020B0506030502030204" pitchFamily="34" charset="0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HelveticaNeue LT 57 Cn" panose="020B0506030502030204" pitchFamily="34" charset="0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HelveticaNeue LT 57 Cn" panose="020B0506030502030204" pitchFamily="34" charset="0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HelveticaNeue LT 57 Cn" panose="020B0506030502030204" pitchFamily="34" charset="0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HelveticaNeue LT 57 Cn" panose="020B0506030502030204" pitchFamily="34" charset="0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sowens@gbpi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6C36F-BB11-46C7-9C70-72636BAA18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Georgia Education Budget Primer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7C26D8-15B0-4632-8F95-735E96A76F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Stephen J. Owens, Ph.D.</a:t>
            </a:r>
          </a:p>
          <a:p>
            <a:endParaRPr lang="en-US" dirty="0"/>
          </a:p>
          <a:p>
            <a:r>
              <a:rPr lang="en-US" dirty="0"/>
              <a:t>Georgia Budget &amp; Policy Institute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573D04-220E-45AF-A949-07BEC8F5F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3400"/>
            <a:ext cx="9144000" cy="333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441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AF1BA-E596-44D4-880A-12951130B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Georgia Budget and policy institute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6011D-F73B-47CE-B86E-DDF1763C8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Mission: To advance lasting solutions that expand economic opportunity and well-being for all Georgians</a:t>
            </a:r>
          </a:p>
          <a:p>
            <a:endParaRPr lang="en-US" sz="3200" dirty="0"/>
          </a:p>
          <a:p>
            <a:r>
              <a:rPr lang="en-US" sz="3200" dirty="0"/>
              <a:t>Vision: A fair and inclusive Georgia where all people prosper</a:t>
            </a:r>
          </a:p>
        </p:txBody>
      </p:sp>
    </p:spTree>
    <p:extLst>
      <p:ext uri="{BB962C8B-B14F-4D97-AF65-F5344CB8AC3E}">
        <p14:creationId xmlns:p14="http://schemas.microsoft.com/office/powerpoint/2010/main" val="733562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8C266-9379-45EC-9F93-F8FB9DE47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Education in Georgia’s Black Belt: Policy Solutions to Help Overcome a History of Exclusion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B26893-63D9-4BB1-9B18-47C91CC170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758" y="2084832"/>
            <a:ext cx="4306484" cy="4572051"/>
          </a:xfrm>
        </p:spPr>
      </p:pic>
    </p:spTree>
    <p:extLst>
      <p:ext uri="{BB962C8B-B14F-4D97-AF65-F5344CB8AC3E}">
        <p14:creationId xmlns:p14="http://schemas.microsoft.com/office/powerpoint/2010/main" val="902908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8C266-9379-45EC-9F93-F8FB9DE47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Education in Georgia’s Black Belt: Policy Solutions to Help Overcome a History of Exclusion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9997626-09AF-4421-966D-0FD5F41382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274" y="2011681"/>
            <a:ext cx="4165952" cy="4571364"/>
          </a:xfrm>
        </p:spPr>
      </p:pic>
    </p:spTree>
    <p:extLst>
      <p:ext uri="{BB962C8B-B14F-4D97-AF65-F5344CB8AC3E}">
        <p14:creationId xmlns:p14="http://schemas.microsoft.com/office/powerpoint/2010/main" val="1055504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8C266-9379-45EC-9F93-F8FB9DE47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Education in Georgia’s Black Belt: Policy Solutions to Help Overcome a History of Exclusion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8240490-7843-4F07-8EF5-2B939ECBD3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063" y="1989115"/>
            <a:ext cx="4206374" cy="4616496"/>
          </a:xfrm>
        </p:spPr>
      </p:pic>
    </p:spTree>
    <p:extLst>
      <p:ext uri="{BB962C8B-B14F-4D97-AF65-F5344CB8AC3E}">
        <p14:creationId xmlns:p14="http://schemas.microsoft.com/office/powerpoint/2010/main" val="1314602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8C266-9379-45EC-9F93-F8FB9DE47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Education in Georgia’s Black Belt: Policy Solutions to Help Overcome a History of Exclusion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CEAD6B8-CB5D-490C-ACCE-06E1CABB58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315" y="2010629"/>
            <a:ext cx="4167870" cy="4573468"/>
          </a:xfrm>
        </p:spPr>
      </p:pic>
    </p:spTree>
    <p:extLst>
      <p:ext uri="{BB962C8B-B14F-4D97-AF65-F5344CB8AC3E}">
        <p14:creationId xmlns:p14="http://schemas.microsoft.com/office/powerpoint/2010/main" val="694316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8C266-9379-45EC-9F93-F8FB9DE47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Education in Georgia’s Black Belt: Policy Solutions to Help Overcome a History of Exclusion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9222B27-9189-4506-A84B-1AFA4795B6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564" y="2031298"/>
            <a:ext cx="4129372" cy="4532130"/>
          </a:xfrm>
        </p:spPr>
      </p:pic>
    </p:spTree>
    <p:extLst>
      <p:ext uri="{BB962C8B-B14F-4D97-AF65-F5344CB8AC3E}">
        <p14:creationId xmlns:p14="http://schemas.microsoft.com/office/powerpoint/2010/main" val="4130087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8C266-9379-45EC-9F93-F8FB9DE47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Education in Georgia’s Black Belt: Investments</a:t>
            </a:r>
            <a:endParaRPr lang="en-US" sz="48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0C142DA-83C1-4F7E-A70E-D52BC1464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48" y="2084832"/>
            <a:ext cx="6654804" cy="4453174"/>
          </a:xfrm>
        </p:spPr>
      </p:pic>
    </p:spTree>
    <p:extLst>
      <p:ext uri="{BB962C8B-B14F-4D97-AF65-F5344CB8AC3E}">
        <p14:creationId xmlns:p14="http://schemas.microsoft.com/office/powerpoint/2010/main" val="170698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8C266-9379-45EC-9F93-F8FB9DE47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Education in Georgia’s Black Belt: Investments</a:t>
            </a:r>
            <a:endParaRPr lang="en-US" sz="4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B3BFF2D-F2F4-4E47-839B-EBC8F094C8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841" y="1876927"/>
            <a:ext cx="4410818" cy="4840872"/>
          </a:xfrm>
        </p:spPr>
      </p:pic>
    </p:spTree>
    <p:extLst>
      <p:ext uri="{BB962C8B-B14F-4D97-AF65-F5344CB8AC3E}">
        <p14:creationId xmlns:p14="http://schemas.microsoft.com/office/powerpoint/2010/main" val="3729011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895E4-5947-44B3-A671-AB0F9B9EC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Education in Georgia’s Black Belt: Consequences of Disadvantage</a:t>
            </a:r>
            <a:endParaRPr lang="en-US" sz="2800" dirty="0"/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E61FA3F2-D92D-4F6E-B146-465F441547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1077586"/>
              </p:ext>
            </p:extLst>
          </p:nvPr>
        </p:nvGraphicFramePr>
        <p:xfrm>
          <a:off x="768350" y="2286000"/>
          <a:ext cx="72898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72372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895E4-5947-44B3-A671-AB0F9B9EC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Education in Georgia’s Black Belt: Consequences of Disadvantage</a:t>
            </a:r>
            <a:endParaRPr lang="en-US" sz="28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12CF518-E4F5-4111-BC60-8FF2620190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950010"/>
              </p:ext>
            </p:extLst>
          </p:nvPr>
        </p:nvGraphicFramePr>
        <p:xfrm>
          <a:off x="768350" y="2286000"/>
          <a:ext cx="72898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99733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895E4-5947-44B3-A671-AB0F9B9EC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Education in Georgia’s Black Belt: Consequences of Disadvantage</a:t>
            </a:r>
            <a:endParaRPr lang="en-US" sz="2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BDB4E4C-A7DE-41FD-B339-CE813AC337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21" y="2084832"/>
            <a:ext cx="7118058" cy="4425060"/>
          </a:xfrm>
        </p:spPr>
      </p:pic>
    </p:spTree>
    <p:extLst>
      <p:ext uri="{BB962C8B-B14F-4D97-AF65-F5344CB8AC3E}">
        <p14:creationId xmlns:p14="http://schemas.microsoft.com/office/powerpoint/2010/main" val="2813594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895E4-5947-44B3-A671-AB0F9B9EC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Education in Georgia’s Black Belt: Targeted Policy Solutions to Better Serve Students</a:t>
            </a: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9E29C5-0BC9-47BF-B5E4-0C86E8A04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Create an Opportunity Weight to Serve Students Living in Poverty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Revise Equalization and Sparsity Grants to Better Address District-Specific Needs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Reinvest in Pre-Kindergarten to Improve Educational Outcomes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879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895E4-5947-44B3-A671-AB0F9B9EC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Education in Georgia’s Black Belt: Targeted Policy Solutions to Better Serve Students</a:t>
            </a:r>
            <a:endParaRPr lang="en-US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4269F4-DD95-4247-9A13-D7ECA4CE76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97" y="2067988"/>
            <a:ext cx="7290304" cy="4562396"/>
          </a:xfrm>
        </p:spPr>
      </p:pic>
    </p:spTree>
    <p:extLst>
      <p:ext uri="{BB962C8B-B14F-4D97-AF65-F5344CB8AC3E}">
        <p14:creationId xmlns:p14="http://schemas.microsoft.com/office/powerpoint/2010/main" val="3404859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895E4-5947-44B3-A671-AB0F9B9EC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Education in Georgia’s Black Belt: Targeted Policy Solutions to Better Serve Students</a:t>
            </a: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CA4EA6-010F-45CA-A1A2-51863ADCB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Equalization</a:t>
            </a:r>
          </a:p>
          <a:p>
            <a:pPr lvl="1"/>
            <a:r>
              <a:rPr lang="en-US" sz="2000" dirty="0"/>
              <a:t>FY2000 – Lowered to 75</a:t>
            </a:r>
            <a:r>
              <a:rPr lang="en-US" sz="2000" baseline="30000" dirty="0"/>
              <a:t>th</a:t>
            </a:r>
            <a:r>
              <a:rPr lang="en-US" sz="2000" dirty="0"/>
              <a:t> percentile</a:t>
            </a:r>
          </a:p>
          <a:p>
            <a:pPr lvl="1"/>
            <a:r>
              <a:rPr lang="en-US" sz="2000" dirty="0"/>
              <a:t>FY2013 – Lowered to state average</a:t>
            </a:r>
          </a:p>
          <a:p>
            <a:pPr lvl="2"/>
            <a:r>
              <a:rPr lang="en-US" sz="2000" dirty="0"/>
              <a:t>Result is $3.4 billion less given to low-wealth school districts annually</a:t>
            </a:r>
          </a:p>
          <a:p>
            <a:endParaRPr lang="en-US" dirty="0"/>
          </a:p>
          <a:p>
            <a:r>
              <a:rPr lang="en-US" sz="2800" dirty="0"/>
              <a:t>Sparsity</a:t>
            </a:r>
          </a:p>
          <a:p>
            <a:pPr lvl="1"/>
            <a:r>
              <a:rPr lang="en-US" sz="2000" dirty="0"/>
              <a:t>Funded at 27% of formula requirement</a:t>
            </a:r>
          </a:p>
          <a:p>
            <a:pPr lvl="2"/>
            <a:r>
              <a:rPr lang="en-US" sz="2000" dirty="0"/>
              <a:t>FY2020 Calculated Funding - $24.8 million</a:t>
            </a:r>
          </a:p>
          <a:p>
            <a:pPr lvl="2"/>
            <a:r>
              <a:rPr lang="en-US" sz="2000" dirty="0"/>
              <a:t>FY2020 Allotment – $6.7 million</a:t>
            </a:r>
          </a:p>
        </p:txBody>
      </p:sp>
    </p:spTree>
    <p:extLst>
      <p:ext uri="{BB962C8B-B14F-4D97-AF65-F5344CB8AC3E}">
        <p14:creationId xmlns:p14="http://schemas.microsoft.com/office/powerpoint/2010/main" val="2847407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895E4-5947-44B3-A671-AB0F9B9EC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Education in Georgia’s Black Belt: Targeted Policy Solutions to Better Serve Students</a:t>
            </a:r>
            <a:endParaRPr lang="en-US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2E2030-B5C7-40D5-8D96-7D3CC6F2A2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533" y="2646947"/>
            <a:ext cx="5608933" cy="30457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59910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8977CF-3A39-45F7-A13B-178970561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76600"/>
            <a:ext cx="9144000" cy="3330596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3F38E06-BA0D-4D70-92B1-60A4B47A3839}"/>
              </a:ext>
            </a:extLst>
          </p:cNvPr>
          <p:cNvSpPr txBox="1">
            <a:spLocks/>
          </p:cNvSpPr>
          <p:nvPr/>
        </p:nvSpPr>
        <p:spPr>
          <a:xfrm>
            <a:off x="296878" y="250804"/>
            <a:ext cx="8550244" cy="306324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HelveticaNeue LT 57 Cn" panose="020B0506030502030204" pitchFamily="34" charset="0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HelveticaNeue LT 57 Cn" panose="020B0506030502030204" pitchFamily="34" charset="0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HelveticaNeue LT 57 Cn" panose="020B0506030502030204" pitchFamily="34" charset="0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HelveticaNeue LT 57 Cn" panose="020B0506030502030204" pitchFamily="34" charset="0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HelveticaNeue LT 57 Cn" panose="020B0506030502030204" pitchFamily="34" charset="0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Stephen J. Owens, Ph.D.</a:t>
            </a:r>
          </a:p>
          <a:p>
            <a:r>
              <a:rPr lang="en-US" dirty="0">
                <a:hlinkClick r:id="rId4"/>
              </a:rPr>
              <a:t>sowens@gbpi.org</a:t>
            </a:r>
            <a:endParaRPr lang="en-US" dirty="0"/>
          </a:p>
          <a:p>
            <a:r>
              <a:rPr lang="en-US" dirty="0"/>
              <a:t>404-420-1324 x105</a:t>
            </a:r>
          </a:p>
          <a:p>
            <a:r>
              <a:rPr lang="en-US" dirty="0"/>
              <a:t>@</a:t>
            </a:r>
            <a:r>
              <a:rPr lang="en-US" dirty="0" err="1"/>
              <a:t>StephenGBPI</a:t>
            </a:r>
            <a:endParaRPr lang="en-US" dirty="0"/>
          </a:p>
          <a:p>
            <a:endParaRPr lang="en-US" dirty="0"/>
          </a:p>
          <a:p>
            <a:r>
              <a:rPr lang="en-US" dirty="0"/>
              <a:t>Georgia Budget &amp; Policy Institute</a:t>
            </a:r>
          </a:p>
        </p:txBody>
      </p:sp>
    </p:spTree>
    <p:extLst>
      <p:ext uri="{BB962C8B-B14F-4D97-AF65-F5344CB8AC3E}">
        <p14:creationId xmlns:p14="http://schemas.microsoft.com/office/powerpoint/2010/main" val="32949148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Custom 1">
      <a:dk1>
        <a:srgbClr val="0D3973"/>
      </a:dk1>
      <a:lt1>
        <a:srgbClr val="FFFFFF"/>
      </a:lt1>
      <a:dk2>
        <a:srgbClr val="0D3973"/>
      </a:dk2>
      <a:lt2>
        <a:srgbClr val="F2F2F2"/>
      </a:lt2>
      <a:accent1>
        <a:srgbClr val="AD9130"/>
      </a:accent1>
      <a:accent2>
        <a:srgbClr val="565656"/>
      </a:accent2>
      <a:accent3>
        <a:srgbClr val="659FED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49F8266-D5FD-44D8-A335-84F306E7A572}"/>
</file>

<file path=customXml/itemProps2.xml><?xml version="1.0" encoding="utf-8"?>
<ds:datastoreItem xmlns:ds="http://schemas.openxmlformats.org/officeDocument/2006/customXml" ds:itemID="{E2B9EFDF-5A4F-4A6D-A8C2-4D39A7CE3D55}"/>
</file>

<file path=customXml/itemProps3.xml><?xml version="1.0" encoding="utf-8"?>
<ds:datastoreItem xmlns:ds="http://schemas.openxmlformats.org/officeDocument/2006/customXml" ds:itemID="{14A07BF8-224F-49E0-B6EF-C1575CE60689}"/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3940</TotalTime>
  <Words>466</Words>
  <Application>Microsoft Office PowerPoint</Application>
  <PresentationFormat>On-screen Show (4:3)</PresentationFormat>
  <Paragraphs>68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Tw Cen MT</vt:lpstr>
      <vt:lpstr>Wingdings</vt:lpstr>
      <vt:lpstr>HelveticaNeue LT 77 Cn</vt:lpstr>
      <vt:lpstr>Calibri</vt:lpstr>
      <vt:lpstr>HelveticaNeue LT 57 Cn</vt:lpstr>
      <vt:lpstr>Wingdings 3</vt:lpstr>
      <vt:lpstr>Integral</vt:lpstr>
      <vt:lpstr>Georgia Education Budget Primer</vt:lpstr>
      <vt:lpstr>Georgia Budget and policy institute</vt:lpstr>
      <vt:lpstr>Education in Georgia’s Black Belt: Policy Solutions to Help Overcome a History of Exclusion</vt:lpstr>
      <vt:lpstr>Education in Georgia’s Black Belt: Policy Solutions to Help Overcome a History of Exclusion</vt:lpstr>
      <vt:lpstr>Education in Georgia’s Black Belt: Policy Solutions to Help Overcome a History of Exclusion</vt:lpstr>
      <vt:lpstr>Education in Georgia’s Black Belt: Policy Solutions to Help Overcome a History of Exclusion</vt:lpstr>
      <vt:lpstr>Education in Georgia’s Black Belt: Policy Solutions to Help Overcome a History of Exclusion</vt:lpstr>
      <vt:lpstr>Education in Georgia’s Black Belt: Investments</vt:lpstr>
      <vt:lpstr>Education in Georgia’s Black Belt: Investments</vt:lpstr>
      <vt:lpstr>Education in Georgia’s Black Belt: Consequences of Disadvantage</vt:lpstr>
      <vt:lpstr>Education in Georgia’s Black Belt: Consequences of Disadvantage</vt:lpstr>
      <vt:lpstr>Education in Georgia’s Black Belt: Consequences of Disadvantage</vt:lpstr>
      <vt:lpstr>Education in Georgia’s Black Belt: Targeted Policy Solutions to Better Serve Students</vt:lpstr>
      <vt:lpstr>Education in Georgia’s Black Belt: Targeted Policy Solutions to Better Serve Students</vt:lpstr>
      <vt:lpstr>Education in Georgia’s Black Belt: Targeted Policy Solutions to Better Serve Students</vt:lpstr>
      <vt:lpstr>Education in Georgia’s Black Belt: Targeted Policy Solutions to Better Serve Students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Belt Presentation</dc:title>
  <dc:creator>Stephen Owens</dc:creator>
  <cp:lastModifiedBy>Stephen Owens</cp:lastModifiedBy>
  <cp:revision>239</cp:revision>
  <cp:lastPrinted>2019-11-06T17:39:02Z</cp:lastPrinted>
  <dcterms:created xsi:type="dcterms:W3CDTF">2017-03-20T15:50:41Z</dcterms:created>
  <dcterms:modified xsi:type="dcterms:W3CDTF">2019-11-06T18:39:05Z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