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notesMasters/notesMaster1.xml" ContentType="application/vnd.openxmlformats-officedocument.presentationml.notesMaster+xml"/>
  <Default Extension="wdp" ContentType="image/vnd.ms-photo"/>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Default Extension="xlsx" ContentType="application/vnd.openxmlformats-officedocument.spreadsheetml.sheet"/>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notesMasterIdLst>
    <p:notesMasterId r:id="rId10"/>
  </p:notesMasterIdLst>
  <p:sldIdLst>
    <p:sldId id="256" r:id="rId2"/>
    <p:sldId id="262" r:id="rId3"/>
    <p:sldId id="263" r:id="rId4"/>
    <p:sldId id="258" r:id="rId5"/>
    <p:sldId id="259" r:id="rId6"/>
    <p:sldId id="257" r:id="rId7"/>
    <p:sldId id="261" r:id="rId8"/>
    <p:sldId id="26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9999"/>
    <a:srgbClr val="E57B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4995" autoAdjust="0"/>
    <p:restoredTop sz="94660"/>
  </p:normalViewPr>
  <p:slideViewPr>
    <p:cSldViewPr snapToGrid="0">
      <p:cViewPr varScale="1">
        <p:scale>
          <a:sx n="136" d="100"/>
          <a:sy n="136" d="100"/>
        </p:scale>
        <p:origin x="144" y="222"/>
      </p:cViewPr>
      <p:guideLst>
        <p:guide orient="horz" pos="2160"/>
        <p:guide pos="3840"/>
      </p:guideLst>
    </p:cSldViewPr>
  </p:slideViewPr>
  <p:notesTextViewPr>
    <p:cViewPr>
      <p:scale>
        <a:sx n="3" d="2"/>
        <a:sy n="3" d="2"/>
      </p:scale>
      <p:origin x="0" y="0"/>
    </p:cViewPr>
  </p:notesTextViewPr>
  <p:notesViewPr>
    <p:cSldViewPr snapToGrid="0">
      <p:cViewPr varScale="1">
        <p:scale>
          <a:sx n="55" d="100"/>
          <a:sy n="55" d="100"/>
        </p:scale>
        <p:origin x="2880"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marL="0" indent="0" algn="ctr">
              <a:defRPr sz="2000"/>
            </a:pPr>
            <a:r>
              <a:rPr lang="en-US" sz="4800" b="1">
                <a:effectLst>
                  <a:outerShdw blurRad="38100" dist="38100" dir="2700000" algn="tl">
                    <a:srgbClr val="000000">
                      <a:alpha val="43137"/>
                    </a:srgbClr>
                  </a:outerShdw>
                </a:effectLst>
                <a:latin typeface="+mj-lt"/>
              </a:rPr>
              <a:t>ILR Lawsuit Climate</a:t>
            </a:r>
            <a:r>
              <a:rPr lang="en-US" sz="4800" b="1" baseline="0">
                <a:effectLst>
                  <a:outerShdw blurRad="38100" dist="38100" dir="2700000" algn="tl">
                    <a:srgbClr val="000000">
                      <a:alpha val="43137"/>
                    </a:srgbClr>
                  </a:outerShdw>
                </a:effectLst>
                <a:latin typeface="+mj-lt"/>
              </a:rPr>
              <a:t> Survey: </a:t>
            </a:r>
            <a:r>
              <a:rPr lang="en-US" sz="4800" b="1">
                <a:effectLst>
                  <a:outerShdw blurRad="38100" dist="38100" dir="2700000" algn="tl">
                    <a:srgbClr val="000000">
                      <a:alpha val="43137"/>
                    </a:srgbClr>
                  </a:outerShdw>
                </a:effectLst>
                <a:latin typeface="+mj-lt"/>
              </a:rPr>
              <a:t>Georgia's</a:t>
            </a:r>
            <a:r>
              <a:rPr lang="en-US" sz="4800" b="1" baseline="0">
                <a:effectLst>
                  <a:outerShdw blurRad="38100" dist="38100" dir="2700000" algn="tl">
                    <a:srgbClr val="000000">
                      <a:alpha val="43137"/>
                    </a:srgbClr>
                  </a:outerShdw>
                </a:effectLst>
                <a:latin typeface="+mj-lt"/>
              </a:rPr>
              <a:t> Overall </a:t>
            </a:r>
            <a:r>
              <a:rPr lang="en-US" sz="4800" b="1">
                <a:effectLst>
                  <a:outerShdw blurRad="38100" dist="38100" dir="2700000" algn="tl">
                    <a:srgbClr val="000000">
                      <a:alpha val="43137"/>
                    </a:srgbClr>
                  </a:outerShdw>
                </a:effectLst>
                <a:latin typeface="+mj-lt"/>
              </a:rPr>
              <a:t>Rank</a:t>
            </a:r>
          </a:p>
        </c:rich>
      </c:tx>
      <c:layout>
        <c:manualLayout>
          <c:xMode val="edge"/>
          <c:yMode val="edge"/>
          <c:x val="0.19619202599999999"/>
          <c:y val="0.101290375"/>
        </c:manualLayout>
      </c:layout>
      <c:overlay val="0"/>
    </c:title>
    <c:autoTitleDeleted val="0"/>
    <c:view3D>
      <c:rotX val="15"/>
      <c:rotY val="20"/>
      <c:rAngAx val="0"/>
    </c:view3D>
    <c:floor>
      <c:thickness val="0"/>
    </c:floor>
    <c:sideWall>
      <c:thickness val="0"/>
    </c:sideWall>
    <c:backWall>
      <c:thickness val="0"/>
    </c:backWall>
    <c:plotArea>
      <c:layout/>
      <c:line3DChart>
        <c:grouping val="standard"/>
        <c:varyColors val="0"/>
        <c:ser>
          <c:idx val="0"/>
          <c:order val="0"/>
          <c:tx>
            <c:strRef>
              <c:f>Sheet1!$B$1</c:f>
              <c:strCache>
                <c:ptCount val="1"/>
                <c:pt idx="0">
                  <c:v>Rank</c:v>
                </c:pt>
              </c:strCache>
            </c:strRef>
          </c:tx>
          <c:spPr>
            <a:solidFill>
              <a:srgbClr val="EB9999"/>
            </a:solidFill>
          </c:spPr>
          <c:dLbls>
            <c:dLbl>
              <c:idx val="7"/>
              <c:layout>
                <c:manualLayout>
                  <c:x val="0"/>
                  <c:y val="-8.81245699999999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5E9-4A1B-9E57-E802878FE200}"/>
                </c:ext>
              </c:extLst>
            </c:dLbl>
            <c:spPr>
              <a:noFill/>
              <a:ln>
                <a:noFill/>
              </a:ln>
              <a:effectLst/>
            </c:spPr>
            <c:txPr>
              <a:bodyPr wrap="square" lIns="38100" tIns="19050" rIns="38100" bIns="19050" anchor="ctr">
                <a:spAutoFit/>
              </a:bodyPr>
              <a:lstStyle/>
              <a:p>
                <a:pPr>
                  <a:defRPr sz="36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Sheet1!$A$2:$A$12</c:f>
              <c:numCache>
                <c:formatCode>0</c:formatCode>
                <c:ptCount val="11"/>
                <c:pt idx="0">
                  <c:v>2002</c:v>
                </c:pt>
                <c:pt idx="1">
                  <c:v>2003</c:v>
                </c:pt>
                <c:pt idx="2">
                  <c:v>2004</c:v>
                </c:pt>
                <c:pt idx="3">
                  <c:v>2005</c:v>
                </c:pt>
                <c:pt idx="4">
                  <c:v>2006</c:v>
                </c:pt>
                <c:pt idx="5">
                  <c:v>2007</c:v>
                </c:pt>
                <c:pt idx="6">
                  <c:v>2008</c:v>
                </c:pt>
                <c:pt idx="7">
                  <c:v>2010</c:v>
                </c:pt>
                <c:pt idx="8">
                  <c:v>2012</c:v>
                </c:pt>
                <c:pt idx="9">
                  <c:v>2015</c:v>
                </c:pt>
                <c:pt idx="10">
                  <c:v>2017</c:v>
                </c:pt>
              </c:numCache>
            </c:numRef>
          </c:cat>
          <c:val>
            <c:numRef>
              <c:f>Sheet1!$B$2:$B$12</c:f>
              <c:numCache>
                <c:formatCode>General</c:formatCode>
                <c:ptCount val="11"/>
                <c:pt idx="0">
                  <c:v>23</c:v>
                </c:pt>
                <c:pt idx="1">
                  <c:v>39</c:v>
                </c:pt>
                <c:pt idx="2">
                  <c:v>29</c:v>
                </c:pt>
                <c:pt idx="3">
                  <c:v>28</c:v>
                </c:pt>
                <c:pt idx="4">
                  <c:v>27</c:v>
                </c:pt>
                <c:pt idx="5">
                  <c:v>31</c:v>
                </c:pt>
                <c:pt idx="6">
                  <c:v>28</c:v>
                </c:pt>
                <c:pt idx="7">
                  <c:v>27</c:v>
                </c:pt>
                <c:pt idx="8">
                  <c:v>24</c:v>
                </c:pt>
                <c:pt idx="9">
                  <c:v>31</c:v>
                </c:pt>
                <c:pt idx="10">
                  <c:v>40</c:v>
                </c:pt>
              </c:numCache>
            </c:numRef>
          </c:val>
          <c:smooth val="1"/>
          <c:extLst>
            <c:ext xmlns:c16="http://schemas.microsoft.com/office/drawing/2014/chart" uri="{C3380CC4-5D6E-409C-BE32-E72D297353CC}">
              <c16:uniqueId val="{00000000-35E9-4A1B-9E57-E802878FE200}"/>
            </c:ext>
          </c:extLst>
        </c:ser>
        <c:dLbls>
          <c:showLegendKey val="0"/>
          <c:showVal val="1"/>
          <c:showCatName val="0"/>
          <c:showSerName val="0"/>
          <c:showPercent val="0"/>
          <c:showBubbleSize val="0"/>
        </c:dLbls>
        <c:gapDepth val="0"/>
        <c:axId val="2078322312"/>
        <c:axId val="-2134386824"/>
        <c:axId val="2078291896"/>
      </c:line3DChart>
      <c:catAx>
        <c:axId val="2078322312"/>
        <c:scaling>
          <c:orientation val="minMax"/>
        </c:scaling>
        <c:delete val="0"/>
        <c:axPos val="t"/>
        <c:numFmt formatCode="0" sourceLinked="1"/>
        <c:majorTickMark val="none"/>
        <c:minorTickMark val="none"/>
        <c:tickLblPos val="nextTo"/>
        <c:txPr>
          <a:bodyPr/>
          <a:lstStyle/>
          <a:p>
            <a:pPr>
              <a:defRPr sz="2000" b="1"/>
            </a:pPr>
            <a:endParaRPr lang="en-US"/>
          </a:p>
        </c:txPr>
        <c:crossAx val="-2134386824"/>
        <c:crosses val="autoZero"/>
        <c:auto val="1"/>
        <c:lblAlgn val="ctr"/>
        <c:lblOffset val="100"/>
        <c:noMultiLvlLbl val="0"/>
      </c:catAx>
      <c:valAx>
        <c:axId val="-2134386824"/>
        <c:scaling>
          <c:orientation val="maxMin"/>
        </c:scaling>
        <c:delete val="1"/>
        <c:axPos val="l"/>
        <c:numFmt formatCode="General" sourceLinked="1"/>
        <c:majorTickMark val="none"/>
        <c:minorTickMark val="none"/>
        <c:tickLblPos val="none"/>
        <c:crossAx val="2078322312"/>
        <c:crossesAt val="1"/>
        <c:crossBetween val="between"/>
      </c:valAx>
      <c:serAx>
        <c:axId val="2078291896"/>
        <c:scaling>
          <c:orientation val="minMax"/>
        </c:scaling>
        <c:delete val="1"/>
        <c:axPos val="t"/>
        <c:majorTickMark val="out"/>
        <c:minorTickMark val="none"/>
        <c:tickLblPos val="nextTo"/>
        <c:crossAx val="-2134386824"/>
        <c:crosses val="autoZero"/>
      </c:serAx>
    </c:plotArea>
    <c:plotVisOnly val="1"/>
    <c:dispBlanksAs val="zero"/>
    <c:showDLblsOverMax val="0"/>
  </c:chart>
  <c:spPr>
    <a:solidFill>
      <a:schemeClr val="bg1"/>
    </a:solidFill>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54F8FA-AF91-4BDD-B578-57B019181D77}" type="datetimeFigureOut">
              <a:rPr lang="en-US" smtClean="0"/>
              <a:t>8/28/2019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84380-674E-4E1D-9640-F1E7B6BCD9DF}" type="slidenum">
              <a:rPr lang="en-US" smtClean="0"/>
              <a:t>‹#›</a:t>
            </a:fld>
            <a:endParaRPr lang="en-US"/>
          </a:p>
        </p:txBody>
      </p:sp>
    </p:spTree>
    <p:extLst>
      <p:ext uri="{BB962C8B-B14F-4D97-AF65-F5344CB8AC3E}">
        <p14:creationId xmlns:p14="http://schemas.microsoft.com/office/powerpoint/2010/main" val="2800558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instituteforlegalreform.com/research/2018-costs-and-compensation-of-the-us-tort-system"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valuepenguin.com/auto-insurance-rate-increases-georgia" TargetMode="External"/><Relationship Id="rId4" Type="http://schemas.openxmlformats.org/officeDocument/2006/relationships/hyperlink" Target="https://www.insure.com/car-insurance/car-insurance-rates.html"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C6584380-674E-4E1D-9640-F1E7B6BCD9DF}" type="slidenum">
              <a:rPr lang="en-US" smtClean="0"/>
              <a:t>1</a:t>
            </a:fld>
            <a:endParaRPr lang="en-US"/>
          </a:p>
        </p:txBody>
      </p:sp>
    </p:spTree>
    <p:extLst>
      <p:ext uri="{BB962C8B-B14F-4D97-AF65-F5344CB8AC3E}">
        <p14:creationId xmlns:p14="http://schemas.microsoft.com/office/powerpoint/2010/main" val="3894397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654040" cy="3600450"/>
          </a:xfrm>
        </p:spPr>
        <p:txBody>
          <a:bodyPr/>
          <a:lstStyle/>
          <a:p>
            <a:r>
              <a:rPr lang="en-US" sz="1400" dirty="0"/>
              <a:t>Adopted </a:t>
            </a:r>
            <a:r>
              <a:rPr lang="en-US" sz="1400" i="1" dirty="0" err="1"/>
              <a:t>Daubert</a:t>
            </a:r>
            <a:r>
              <a:rPr lang="en-US" sz="1400" dirty="0"/>
              <a:t> standard for expert testimony in 2008.</a:t>
            </a:r>
          </a:p>
          <a:p>
            <a:endParaRPr lang="en-US" sz="1400" dirty="0"/>
          </a:p>
          <a:p>
            <a:r>
              <a:rPr lang="en-US" sz="1400" dirty="0"/>
              <a:t>No consumer class action abuse.</a:t>
            </a:r>
          </a:p>
          <a:p>
            <a:pPr marL="171450" indent="-171450">
              <a:buFont typeface="Arial" panose="020B0604020202020204" pitchFamily="34" charset="0"/>
              <a:buChar char="•"/>
            </a:pPr>
            <a:r>
              <a:rPr lang="en-US" sz="1400" dirty="0"/>
              <a:t>30 days notice before lawsuit</a:t>
            </a:r>
          </a:p>
          <a:p>
            <a:pPr marL="171450" indent="-171450">
              <a:buFont typeface="Arial" panose="020B0604020202020204" pitchFamily="34" charset="0"/>
              <a:buChar char="•"/>
            </a:pPr>
            <a:r>
              <a:rPr lang="en-US" sz="1400" dirty="0"/>
              <a:t>Individual lawsuits, AG enforcement, no class actions</a:t>
            </a:r>
          </a:p>
          <a:p>
            <a:pPr marL="171450" indent="-171450">
              <a:buFont typeface="Arial" panose="020B0604020202020204" pitchFamily="34" charset="0"/>
              <a:buChar char="•"/>
            </a:pPr>
            <a:r>
              <a:rPr lang="en-US" sz="1400" dirty="0"/>
              <a:t>Conduct that complies with regulations does not violate </a:t>
            </a:r>
          </a:p>
          <a:p>
            <a:endParaRPr lang="en-US" sz="1400" dirty="0"/>
          </a:p>
          <a:p>
            <a:r>
              <a:rPr lang="en-US" sz="1400" dirty="0"/>
              <a:t>Punitive damages: </a:t>
            </a:r>
          </a:p>
          <a:p>
            <a:pPr marL="171450" indent="-171450">
              <a:buFont typeface="Arial" panose="020B0604020202020204" pitchFamily="34" charset="0"/>
              <a:buChar char="•"/>
            </a:pPr>
            <a:r>
              <a:rPr lang="en-US" sz="1400" dirty="0"/>
              <a:t>Clear/convincing evidence of malicious or fraudulent conduct or conscious disregard</a:t>
            </a:r>
          </a:p>
          <a:p>
            <a:pPr marL="171450" indent="-171450">
              <a:buFont typeface="Arial" panose="020B0604020202020204" pitchFamily="34" charset="0"/>
              <a:buChar char="•"/>
            </a:pPr>
            <a:r>
              <a:rPr lang="en-US" sz="1400" dirty="0"/>
              <a:t>punitive damages decided in separate proceeding after liability, </a:t>
            </a:r>
          </a:p>
          <a:p>
            <a:pPr marL="171450" indent="-171450">
              <a:buFont typeface="Arial" panose="020B0604020202020204" pitchFamily="34" charset="0"/>
              <a:buChar char="•"/>
            </a:pPr>
            <a:r>
              <a:rPr lang="en-US" sz="1400" dirty="0"/>
              <a:t>$250,000 limit in tort cases (but not product liability), </a:t>
            </a:r>
          </a:p>
          <a:p>
            <a:pPr marL="171450" indent="-171450">
              <a:buFont typeface="Arial" panose="020B0604020202020204" pitchFamily="34" charset="0"/>
              <a:buChar char="•"/>
            </a:pPr>
            <a:r>
              <a:rPr lang="en-US" sz="1400" dirty="0"/>
              <a:t>no multiple awards for same conduct. (also 75% of award to state)</a:t>
            </a:r>
          </a:p>
          <a:p>
            <a:endParaRPr dirty="0"/>
          </a:p>
        </p:txBody>
      </p:sp>
      <p:sp>
        <p:nvSpPr>
          <p:cNvPr id="4" name="Slide Number Placeholder 3"/>
          <p:cNvSpPr>
            <a:spLocks noGrp="1"/>
          </p:cNvSpPr>
          <p:nvPr>
            <p:ph type="sldNum" sz="quarter" idx="10"/>
          </p:nvPr>
        </p:nvSpPr>
        <p:spPr/>
        <p:txBody>
          <a:bodyPr/>
          <a:lstStyle/>
          <a:p>
            <a:fld id="{C6584380-674E-4E1D-9640-F1E7B6BCD9DF}" type="slidenum">
              <a:rPr lang="en-US" smtClean="0"/>
              <a:t>2</a:t>
            </a:fld>
            <a:endParaRPr lang="en-US"/>
          </a:p>
        </p:txBody>
      </p:sp>
    </p:spTree>
    <p:extLst>
      <p:ext uri="{BB962C8B-B14F-4D97-AF65-F5344CB8AC3E}">
        <p14:creationId xmlns:p14="http://schemas.microsoft.com/office/powerpoint/2010/main" val="2592862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387340" cy="3600450"/>
          </a:xfrm>
        </p:spPr>
        <p:txBody>
          <a:bodyPr/>
          <a:lstStyle/>
          <a:p>
            <a:pPr marL="285750" indent="-285750">
              <a:buFont typeface="Arial" panose="020B0604020202020204" pitchFamily="34" charset="0"/>
              <a:buChar char="•"/>
            </a:pPr>
            <a:r>
              <a:rPr lang="en-US" sz="1400" dirty="0"/>
              <a:t>The areas of litigation abuse and need for reform is always shifting. It is like a game of whack-a-mole. After one area is addressed, another pops up. </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For example – Georgia has limited punitive damages since 1987.  That is when punitive damages had, in the US Supreme Court’s words, “run wild.”</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Now, as you’ll see on the next slide – plaintiffs’ lawyers in Georgia are rarely seeking punitive damages. Instead, they ask juries for astronomical compensatory damage awards, knowing that jurors struggle with how to reach a value for pain and suffering and the value of a life.  Those awards are not subject to the same due process protections or statutory limits.</a:t>
            </a:r>
          </a:p>
          <a:p>
            <a:endParaRPr lang="en-US" sz="1400" dirty="0"/>
          </a:p>
        </p:txBody>
      </p:sp>
      <p:sp>
        <p:nvSpPr>
          <p:cNvPr id="4" name="Slide Number Placeholder 3"/>
          <p:cNvSpPr>
            <a:spLocks noGrp="1"/>
          </p:cNvSpPr>
          <p:nvPr>
            <p:ph type="sldNum" sz="quarter" idx="10"/>
          </p:nvPr>
        </p:nvSpPr>
        <p:spPr/>
        <p:txBody>
          <a:bodyPr/>
          <a:lstStyle/>
          <a:p>
            <a:fld id="{C6584380-674E-4E1D-9640-F1E7B6BCD9DF}" type="slidenum">
              <a:rPr lang="en-US" smtClean="0"/>
              <a:t>3</a:t>
            </a:fld>
            <a:endParaRPr lang="en-US"/>
          </a:p>
        </p:txBody>
      </p:sp>
    </p:spTree>
    <p:extLst>
      <p:ext uri="{BB962C8B-B14F-4D97-AF65-F5344CB8AC3E}">
        <p14:creationId xmlns:p14="http://schemas.microsoft.com/office/powerpoint/2010/main" val="3734415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669280" cy="3600450"/>
          </a:xfrm>
        </p:spPr>
        <p:txBody>
          <a:bodyPr/>
          <a:lstStyle/>
          <a:p>
            <a:pPr marL="171450" indent="-171450">
              <a:buFont typeface="Arial" panose="020B0604020202020204" pitchFamily="34" charset="0"/>
              <a:buChar char="•"/>
            </a:pPr>
            <a:r>
              <a:rPr lang="en-US" sz="1400" dirty="0"/>
              <a:t>All of these cases involve tragic injuries.</a:t>
            </a:r>
          </a:p>
          <a:p>
            <a:pPr marL="171450" indent="-171450">
              <a:buFont typeface="Arial" panose="020B0604020202020204" pitchFamily="34" charset="0"/>
              <a:buChar char="•"/>
            </a:pPr>
            <a:r>
              <a:rPr lang="en-US" sz="1400" dirty="0"/>
              <a:t>But the size of the verdicts is extraordinary. From $1B to about $14M. And there are many more in this range.</a:t>
            </a:r>
          </a:p>
          <a:p>
            <a:pPr marL="171450" indent="-171450">
              <a:buFont typeface="Arial" panose="020B0604020202020204" pitchFamily="34" charset="0"/>
              <a:buChar char="•"/>
            </a:pPr>
            <a:r>
              <a:rPr lang="en-US" sz="1400" dirty="0"/>
              <a:t>Almost all of them are solely for compensatory damages. Making a plaintiff whole.</a:t>
            </a:r>
          </a:p>
          <a:p>
            <a:pPr marL="171450" indent="-171450">
              <a:buFont typeface="Arial" panose="020B0604020202020204" pitchFamily="34" charset="0"/>
              <a:buChar char="•"/>
            </a:pPr>
            <a:r>
              <a:rPr lang="en-US" sz="1400" dirty="0"/>
              <a:t>Most of the awards are for noneconomic damages, which includes pain and suffering and, in wrongful death cases, the value of life.</a:t>
            </a:r>
          </a:p>
          <a:p>
            <a:pPr marL="171450" indent="-171450">
              <a:buFont typeface="Arial" panose="020B0604020202020204" pitchFamily="34" charset="0"/>
              <a:buChar char="•"/>
            </a:pPr>
            <a:r>
              <a:rPr lang="en-US" sz="1400" dirty="0"/>
              <a:t>Very few of these awards include punitive damages, which are meant to punish.</a:t>
            </a:r>
          </a:p>
          <a:p>
            <a:pPr marL="171450" indent="-171450">
              <a:buFont typeface="Arial" panose="020B0604020202020204" pitchFamily="34" charset="0"/>
              <a:buChar char="•"/>
            </a:pPr>
            <a:r>
              <a:rPr lang="en-US" sz="1400" dirty="0"/>
              <a:t>The smallest of these awards is an amount that the average person would work 250 years to make (median GA income $56k).</a:t>
            </a:r>
          </a:p>
          <a:p>
            <a:pPr marL="171450" indent="-171450">
              <a:buFont typeface="Arial" panose="020B0604020202020204" pitchFamily="34" charset="0"/>
              <a:buChar char="•"/>
            </a:pPr>
            <a:r>
              <a:rPr lang="en-US" sz="1400" dirty="0"/>
              <a:t>Some of these cases involve crimes conducted by third parties, place cost on businesses. </a:t>
            </a:r>
          </a:p>
          <a:p>
            <a:pPr marL="171450" indent="-171450">
              <a:buFont typeface="Arial" panose="020B0604020202020204" pitchFamily="34" charset="0"/>
              <a:buChar char="•"/>
            </a:pPr>
            <a:r>
              <a:rPr lang="en-US" sz="1400" dirty="0"/>
              <a:t>Others impose massive awards on doctors and healthcare providers.</a:t>
            </a:r>
          </a:p>
          <a:p>
            <a:pPr marL="171450" indent="-171450">
              <a:buFont typeface="Arial" panose="020B0604020202020204" pitchFamily="34" charset="0"/>
              <a:buChar char="•"/>
            </a:pPr>
            <a:r>
              <a:rPr lang="en-US" sz="1400" dirty="0"/>
              <a:t>Sends a message to businesses that are considering doing business in Georgia.</a:t>
            </a:r>
            <a:endParaRPr sz="1400" dirty="0"/>
          </a:p>
        </p:txBody>
      </p:sp>
      <p:sp>
        <p:nvSpPr>
          <p:cNvPr id="4" name="Slide Number Placeholder 3"/>
          <p:cNvSpPr>
            <a:spLocks noGrp="1"/>
          </p:cNvSpPr>
          <p:nvPr>
            <p:ph type="sldNum" sz="quarter" idx="10"/>
          </p:nvPr>
        </p:nvSpPr>
        <p:spPr/>
        <p:txBody>
          <a:bodyPr/>
          <a:lstStyle/>
          <a:p>
            <a:fld id="{C6584380-674E-4E1D-9640-F1E7B6BCD9DF}" type="slidenum">
              <a:rPr lang="en-US" smtClean="0"/>
              <a:t>4</a:t>
            </a:fld>
            <a:endParaRPr lang="en-US" dirty="0"/>
          </a:p>
        </p:txBody>
      </p:sp>
    </p:spTree>
    <p:extLst>
      <p:ext uri="{BB962C8B-B14F-4D97-AF65-F5344CB8AC3E}">
        <p14:creationId xmlns:p14="http://schemas.microsoft.com/office/powerpoint/2010/main" val="75661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6238" y="652463"/>
            <a:ext cx="3748087" cy="2109787"/>
          </a:xfrm>
        </p:spPr>
      </p:sp>
      <p:sp>
        <p:nvSpPr>
          <p:cNvPr id="3" name="Notes Placeholder 2"/>
          <p:cNvSpPr>
            <a:spLocks noGrp="1"/>
          </p:cNvSpPr>
          <p:nvPr>
            <p:ph type="body" idx="1"/>
          </p:nvPr>
        </p:nvSpPr>
        <p:spPr>
          <a:xfrm>
            <a:off x="373380" y="2971800"/>
            <a:ext cx="6248400" cy="6172200"/>
          </a:xfrm>
        </p:spPr>
        <p:txBody>
          <a:bodyPr/>
          <a:lstStyle/>
          <a:p>
            <a:pPr marL="233363" indent="-233363">
              <a:spcBef>
                <a:spcPts val="0"/>
              </a:spcBef>
              <a:spcAft>
                <a:spcPts val="0"/>
              </a:spcAft>
              <a:buFont typeface="Wingdings" panose="05000000000000000000" pitchFamily="2" charset="2"/>
              <a:buChar char="Ø"/>
            </a:pPr>
            <a:r>
              <a:rPr lang="en-US" sz="1350" b="1" dirty="0"/>
              <a:t>Sky is the Limit for Noneconomic Damages</a:t>
            </a:r>
          </a:p>
          <a:p>
            <a:pPr marL="578358" lvl="1" indent="-285750">
              <a:spcBef>
                <a:spcPts val="0"/>
              </a:spcBef>
              <a:spcAft>
                <a:spcPts val="0"/>
              </a:spcAft>
              <a:buFont typeface="Wingdings" panose="05000000000000000000" pitchFamily="2" charset="2"/>
              <a:buChar char="§"/>
            </a:pPr>
            <a:r>
              <a:rPr lang="en-US" sz="1350" dirty="0"/>
              <a:t>Court invalidated $350k limit in med liability cases. </a:t>
            </a:r>
            <a:br>
              <a:rPr lang="en-US" sz="1350" dirty="0"/>
            </a:br>
            <a:r>
              <a:rPr lang="en-US" sz="1350" i="1" dirty="0"/>
              <a:t>Atlanta </a:t>
            </a:r>
            <a:r>
              <a:rPr lang="en-US" sz="1350" i="1" dirty="0" err="1"/>
              <a:t>Oculoplastics</a:t>
            </a:r>
            <a:r>
              <a:rPr lang="en-US" sz="1350" i="1" dirty="0"/>
              <a:t> Surgery v. </a:t>
            </a:r>
            <a:r>
              <a:rPr lang="en-US" sz="1350" i="1" dirty="0" err="1"/>
              <a:t>Nestlehutt</a:t>
            </a:r>
            <a:r>
              <a:rPr lang="en-US" sz="1350" i="1" dirty="0"/>
              <a:t> </a:t>
            </a:r>
            <a:r>
              <a:rPr lang="en-US" sz="1350" dirty="0"/>
              <a:t>(Ga. 2010)</a:t>
            </a:r>
          </a:p>
          <a:p>
            <a:pPr marL="578358" lvl="1" indent="-285750">
              <a:spcBef>
                <a:spcPts val="0"/>
              </a:spcBef>
              <a:spcAft>
                <a:spcPts val="0"/>
              </a:spcAft>
              <a:buFont typeface="Wingdings" panose="05000000000000000000" pitchFamily="2" charset="2"/>
              <a:buChar char="§"/>
            </a:pPr>
            <a:r>
              <a:rPr lang="en-US" sz="1350" dirty="0"/>
              <a:t>Half of states limit noneconomic damages</a:t>
            </a:r>
          </a:p>
          <a:p>
            <a:pPr marL="233363" lvl="1" indent="-233363">
              <a:spcBef>
                <a:spcPts val="0"/>
              </a:spcBef>
              <a:spcAft>
                <a:spcPts val="0"/>
              </a:spcAft>
              <a:buSzPct val="100000"/>
              <a:buFont typeface="Wingdings" panose="05000000000000000000" pitchFamily="2" charset="2"/>
              <a:buChar char="Ø"/>
            </a:pPr>
            <a:r>
              <a:rPr lang="en-US" sz="1350" b="1" dirty="0"/>
              <a:t>Manipulating Jury With “Anchoring” and Per Diem Closing Arguments</a:t>
            </a:r>
          </a:p>
          <a:p>
            <a:pPr marL="578358" lvl="1" indent="-285750">
              <a:spcBef>
                <a:spcPts val="0"/>
              </a:spcBef>
              <a:spcAft>
                <a:spcPts val="0"/>
              </a:spcAft>
              <a:buFont typeface="Wingdings" panose="05000000000000000000" pitchFamily="2" charset="2"/>
              <a:buChar char="§"/>
            </a:pPr>
            <a:r>
              <a:rPr lang="en-US" sz="1350" dirty="0"/>
              <a:t>OCGA 9-10-184: “counsel shall be allowed to argue the worth or monetary value of pain and suffering to the jury”</a:t>
            </a:r>
          </a:p>
          <a:p>
            <a:pPr marL="578358" lvl="1" indent="-285750">
              <a:buFont typeface="Wingdings" panose="05000000000000000000" pitchFamily="2" charset="2"/>
              <a:buChar char="§"/>
            </a:pPr>
            <a:r>
              <a:rPr lang="en-US" sz="1350" dirty="0"/>
              <a:t>Ex1, Kroger case: P lawyer asked for $80M, jury awarded $81 apportioning 14% of fault to attackers and leaving supermarket chain with $69.6M in liability.</a:t>
            </a:r>
          </a:p>
          <a:p>
            <a:pPr marL="578358" lvl="1" indent="-285750">
              <a:buFont typeface="Wingdings" panose="05000000000000000000" pitchFamily="2" charset="2"/>
              <a:buChar char="§"/>
            </a:pPr>
            <a:r>
              <a:rPr lang="en-US" sz="1350" dirty="0"/>
              <a:t>Ex2, CVS case: P lawyer asked for $57M, jury awarded $45M. 5% P fault.</a:t>
            </a:r>
          </a:p>
          <a:p>
            <a:pPr marL="578358" lvl="1" indent="-285750">
              <a:buFont typeface="Wingdings" panose="05000000000000000000" pitchFamily="2" charset="2"/>
              <a:buChar char="§"/>
            </a:pPr>
            <a:r>
              <a:rPr lang="en-US" sz="1350" dirty="0"/>
              <a:t>Ex3, Jeep case: Plaintiffs’ lawyers said the value of life of the child who died was worth $120M. That’s exactly what they awarded, in addition to $30M for pain and suffering. Said Jeep design 99% at fault, driver 1%.</a:t>
            </a:r>
          </a:p>
          <a:p>
            <a:pPr marL="233363" indent="-233363">
              <a:spcBef>
                <a:spcPts val="0"/>
              </a:spcBef>
              <a:spcAft>
                <a:spcPts val="0"/>
              </a:spcAft>
              <a:buFont typeface="Wingdings" panose="05000000000000000000" pitchFamily="2" charset="2"/>
              <a:buChar char="Ø"/>
            </a:pPr>
            <a:r>
              <a:rPr lang="en-US" sz="1350" b="1" dirty="0"/>
              <a:t>Admission of Prejudicial Wealth Evidence When Deciding Liability</a:t>
            </a:r>
          </a:p>
          <a:p>
            <a:pPr marL="578358" lvl="1" indent="-285750">
              <a:spcBef>
                <a:spcPts val="0"/>
              </a:spcBef>
              <a:spcAft>
                <a:spcPts val="0"/>
              </a:spcAft>
              <a:buFont typeface="Wingdings" panose="05000000000000000000" pitchFamily="2" charset="2"/>
              <a:buChar char="§"/>
            </a:pPr>
            <a:r>
              <a:rPr lang="en-US" sz="1350" dirty="0"/>
              <a:t>Widely understood in other states that wealth evidence is inadmissible when determining liability as it is highly prejudicial, inflammatory, and irrelevant. </a:t>
            </a:r>
            <a:r>
              <a:rPr lang="en-US" sz="1350" i="1" dirty="0"/>
              <a:t>Chrysler v. Walden </a:t>
            </a:r>
            <a:r>
              <a:rPr lang="en-US" sz="1350" dirty="0"/>
              <a:t>(Ga. 2018): New evidence code eliminated rule that wealth evidence is inadmissible ($150M verdict above)</a:t>
            </a:r>
          </a:p>
          <a:p>
            <a:pPr marL="578358" lvl="1" indent="-285750">
              <a:spcBef>
                <a:spcPts val="0"/>
              </a:spcBef>
              <a:spcAft>
                <a:spcPts val="0"/>
              </a:spcAft>
              <a:buFont typeface="Wingdings" panose="05000000000000000000" pitchFamily="2" charset="2"/>
              <a:buChar char="§"/>
            </a:pPr>
            <a:r>
              <a:rPr lang="en-US" sz="1350" dirty="0"/>
              <a:t>Allowed jury to consider CEO of Chrysler’s compensation, stock options, and benefits on basis that plaintiff, had he survived, could have been CEO of a global automaker</a:t>
            </a:r>
          </a:p>
          <a:p>
            <a:pPr marL="233363" lvl="1" indent="-233363">
              <a:spcBef>
                <a:spcPts val="0"/>
              </a:spcBef>
              <a:spcAft>
                <a:spcPts val="0"/>
              </a:spcAft>
              <a:buSzPct val="100000"/>
              <a:buFont typeface="Wingdings" panose="05000000000000000000" pitchFamily="2" charset="2"/>
              <a:buChar char="Ø"/>
            </a:pPr>
            <a:r>
              <a:rPr lang="en-US" sz="1350" b="1" dirty="0"/>
              <a:t>Phantom Damages</a:t>
            </a:r>
          </a:p>
          <a:p>
            <a:pPr marL="578358" lvl="1" indent="-285750">
              <a:spcBef>
                <a:spcPts val="0"/>
              </a:spcBef>
              <a:spcAft>
                <a:spcPts val="0"/>
              </a:spcAft>
              <a:buFont typeface="Wingdings" panose="05000000000000000000" pitchFamily="2" charset="2"/>
              <a:buChar char="§"/>
            </a:pPr>
            <a:r>
              <a:rPr lang="en-US" sz="1350" dirty="0"/>
              <a:t>Courts only allow juries to consider the inflated sticker price of medical treatment, not the amounts actually accepted by healthcare providers as full payment for care.</a:t>
            </a:r>
          </a:p>
          <a:p>
            <a:pPr marL="578358" lvl="1" indent="-285750">
              <a:spcBef>
                <a:spcPts val="0"/>
              </a:spcBef>
              <a:spcAft>
                <a:spcPts val="0"/>
              </a:spcAft>
              <a:buFont typeface="Wingdings" panose="05000000000000000000" pitchFamily="2" charset="2"/>
              <a:buChar char="§"/>
            </a:pPr>
            <a:r>
              <a:rPr lang="en-US" sz="1350" dirty="0"/>
              <a:t>NC, OK, TX, WV enacted statutes to address. </a:t>
            </a:r>
            <a:br>
              <a:rPr lang="en-US" sz="1350" dirty="0"/>
            </a:br>
            <a:r>
              <a:rPr lang="en-US" sz="1350" dirty="0"/>
              <a:t>Other states, such as CA, by court decision.</a:t>
            </a:r>
          </a:p>
        </p:txBody>
      </p:sp>
      <p:sp>
        <p:nvSpPr>
          <p:cNvPr id="4" name="Slide Number Placeholder 3"/>
          <p:cNvSpPr>
            <a:spLocks noGrp="1"/>
          </p:cNvSpPr>
          <p:nvPr>
            <p:ph type="sldNum" sz="quarter" idx="10"/>
          </p:nvPr>
        </p:nvSpPr>
        <p:spPr/>
        <p:txBody>
          <a:bodyPr/>
          <a:lstStyle/>
          <a:p>
            <a:fld id="{C6584380-674E-4E1D-9640-F1E7B6BCD9DF}" type="slidenum">
              <a:rPr lang="en-US" smtClean="0"/>
              <a:t>5</a:t>
            </a:fld>
            <a:endParaRPr lang="en-US"/>
          </a:p>
        </p:txBody>
      </p:sp>
    </p:spTree>
    <p:extLst>
      <p:ext uri="{BB962C8B-B14F-4D97-AF65-F5344CB8AC3E}">
        <p14:creationId xmlns:p14="http://schemas.microsoft.com/office/powerpoint/2010/main" val="4006177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7700" y="685800"/>
            <a:ext cx="5486400" cy="3086100"/>
          </a:xfrm>
        </p:spPr>
      </p:sp>
      <p:sp>
        <p:nvSpPr>
          <p:cNvPr id="3" name="Notes Placeholder 2"/>
          <p:cNvSpPr>
            <a:spLocks noGrp="1"/>
          </p:cNvSpPr>
          <p:nvPr>
            <p:ph type="body" idx="1"/>
          </p:nvPr>
        </p:nvSpPr>
        <p:spPr>
          <a:xfrm>
            <a:off x="685800" y="4178300"/>
            <a:ext cx="5486400" cy="4648200"/>
          </a:xfrm>
        </p:spPr>
        <p:txBody>
          <a:bodyPr/>
          <a:lstStyle/>
          <a:p>
            <a:pPr marL="285750" indent="-285750">
              <a:buFont typeface="Arial" panose="020B0604020202020204" pitchFamily="34" charset="0"/>
              <a:buChar char="•"/>
            </a:pPr>
            <a:r>
              <a:rPr lang="en-US" sz="1400" u="sng" dirty="0">
                <a:hlinkClick r:id="rId3"/>
              </a:rPr>
              <a:t>Research</a:t>
            </a:r>
            <a:r>
              <a:rPr lang="en-US" sz="1400" dirty="0"/>
              <a:t> conducted by economists at The Brattle Group and released by ILR found that Georgia paid $13.4 billion in costs and </a:t>
            </a:r>
            <a:r>
              <a:rPr lang="en-US" sz="1400" u="sng" dirty="0"/>
              <a:t>compensation</a:t>
            </a:r>
            <a:r>
              <a:rPr lang="en-US" sz="1400" dirty="0"/>
              <a:t> in the tort system, which broke down to about $3,600 per household. This amounts to 2</a:t>
            </a:r>
            <a:r>
              <a:rPr lang="en-US" sz="1400" u="sng" dirty="0"/>
              <a:t>.5% of Georgia’s GDP. This is above the national average, which is $3,329 per household and 2.3% of state GDP.</a:t>
            </a:r>
          </a:p>
          <a:p>
            <a:pPr marL="285750" indent="-285750">
              <a:buFont typeface="Arial" panose="020B0604020202020204" pitchFamily="34" charset="0"/>
              <a:buChar char="•"/>
            </a:pPr>
            <a:endParaRPr lang="en-US" sz="1400" u="sng" dirty="0"/>
          </a:p>
          <a:p>
            <a:pPr marL="450850" lvl="1" indent="-158750">
              <a:buFont typeface="Arial" panose="020B0604020202020204" pitchFamily="34" charset="0"/>
              <a:buChar char="•"/>
            </a:pPr>
            <a:r>
              <a:rPr lang="en-US" sz="1400" dirty="0"/>
              <a:t>Amounts of judgments, settlements, legal and administrative costs based on insurance 2016 insurance data. Probably higher now.</a:t>
            </a:r>
          </a:p>
          <a:p>
            <a:pPr marL="285750" indent="-285750">
              <a:buFont typeface="Arial" panose="020B0604020202020204" pitchFamily="34" charset="0"/>
              <a:buChar char="•"/>
            </a:pPr>
            <a:endParaRPr lang="en-US" sz="1400" u="sng" dirty="0"/>
          </a:p>
          <a:p>
            <a:pPr marL="285750" indent="-285750">
              <a:buFont typeface="Arial" panose="020B0604020202020204" pitchFamily="34" charset="0"/>
              <a:buChar char="•"/>
            </a:pPr>
            <a:r>
              <a:rPr lang="en-US" sz="1400" dirty="0"/>
              <a:t>Georgia drivers are paying the 11th highest automobile insurance premiums ($1,777) in the nation, according to </a:t>
            </a:r>
            <a:r>
              <a:rPr lang="en-US" sz="1400" u="sng" dirty="0">
                <a:hlinkClick r:id="rId4"/>
              </a:rPr>
              <a:t>Insure.com</a:t>
            </a:r>
            <a:r>
              <a:rPr lang="en-US" sz="1400" dirty="0"/>
              <a:t>. This amount is $320 above national average. Just $3 dollars higher will get GA into top 10. GA rates have </a:t>
            </a:r>
            <a:r>
              <a:rPr lang="en-US" sz="1400" u="sng" dirty="0">
                <a:hlinkClick r:id="rId5"/>
              </a:rPr>
              <a:t>jumped</a:t>
            </a:r>
            <a:r>
              <a:rPr lang="en-US" sz="1400" dirty="0"/>
              <a:t> in recent years. </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A consulting group, </a:t>
            </a:r>
            <a:r>
              <a:rPr lang="en-US" sz="1400" dirty="0" err="1"/>
              <a:t>Diederich</a:t>
            </a:r>
            <a:r>
              <a:rPr lang="en-US" sz="1400" dirty="0"/>
              <a:t> Healthcare, conducts an annual analysis of the medical malpractice payouts as recorded by the National Practitioner Data Bank. Compare Georgia’s payouts per capita of $14.21 to neighboring states – NC $4.04, SC $7.04, TN $6.65, AL $4.99.</a:t>
            </a:r>
          </a:p>
          <a:p>
            <a:endParaRPr lang="en-US" dirty="0"/>
          </a:p>
          <a:p>
            <a:endParaRPr lang="en-US" dirty="0"/>
          </a:p>
          <a:p>
            <a:endParaRPr lang="en-US" dirty="0"/>
          </a:p>
          <a:p>
            <a:endParaRPr dirty="0"/>
          </a:p>
        </p:txBody>
      </p:sp>
      <p:sp>
        <p:nvSpPr>
          <p:cNvPr id="4" name="Slide Number Placeholder 3"/>
          <p:cNvSpPr>
            <a:spLocks noGrp="1"/>
          </p:cNvSpPr>
          <p:nvPr>
            <p:ph type="sldNum" sz="quarter" idx="10"/>
          </p:nvPr>
        </p:nvSpPr>
        <p:spPr/>
        <p:txBody>
          <a:bodyPr/>
          <a:lstStyle/>
          <a:p>
            <a:fld id="{C6584380-674E-4E1D-9640-F1E7B6BCD9DF}" type="slidenum">
              <a:rPr lang="en-US" smtClean="0"/>
              <a:t>6</a:t>
            </a:fld>
            <a:endParaRPr lang="en-US"/>
          </a:p>
        </p:txBody>
      </p:sp>
    </p:spTree>
    <p:extLst>
      <p:ext uri="{BB962C8B-B14F-4D97-AF65-F5344CB8AC3E}">
        <p14:creationId xmlns:p14="http://schemas.microsoft.com/office/powerpoint/2010/main" val="2169370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6275" y="552450"/>
            <a:ext cx="5486400" cy="3086100"/>
          </a:xfrm>
        </p:spPr>
      </p:sp>
      <p:sp>
        <p:nvSpPr>
          <p:cNvPr id="3" name="Notes Placeholder 2"/>
          <p:cNvSpPr>
            <a:spLocks noGrp="1"/>
          </p:cNvSpPr>
          <p:nvPr>
            <p:ph type="body" idx="1"/>
          </p:nvPr>
        </p:nvSpPr>
        <p:spPr>
          <a:xfrm>
            <a:off x="476251" y="3857625"/>
            <a:ext cx="6029324" cy="5095875"/>
          </a:xfrm>
        </p:spPr>
        <p:txBody>
          <a:bodyPr/>
          <a:lstStyle/>
          <a:p>
            <a:pPr marL="285750" indent="-285750">
              <a:spcAft>
                <a:spcPts val="600"/>
              </a:spcAft>
              <a:buFont typeface="Arial" panose="020B0604020202020204" pitchFamily="34" charset="0"/>
              <a:buChar char="•"/>
            </a:pPr>
            <a:r>
              <a:rPr lang="en-US" sz="1400" dirty="0"/>
              <a:t>Every two or three years, Harris Poll conducts a survey for ILR of in-house general counsel, senior litigators or attorneys, and other senior executives at major companies who are knowledgeable about litigation to explore how fair and reasonable the states’ liability systems are perceived to be by U.S. businesses. Over 1,300 responded to the 2017 survey.</a:t>
            </a:r>
          </a:p>
          <a:p>
            <a:pPr marL="285750" indent="-285750">
              <a:spcAft>
                <a:spcPts val="600"/>
              </a:spcAft>
              <a:buFont typeface="Arial" panose="020B0604020202020204" pitchFamily="34" charset="0"/>
              <a:buChar char="•"/>
            </a:pPr>
            <a:r>
              <a:rPr lang="en-US" sz="1400" dirty="0"/>
              <a:t>Perceptions matter because they can be influential in business decisions about where to conduct/expand/constrict business operations or sales. </a:t>
            </a:r>
          </a:p>
          <a:p>
            <a:pPr marL="285750" indent="-285750">
              <a:spcAft>
                <a:spcPts val="600"/>
              </a:spcAft>
              <a:buFont typeface="Arial" panose="020B0604020202020204" pitchFamily="34" charset="0"/>
              <a:buChar char="•"/>
            </a:pPr>
            <a:r>
              <a:rPr lang="en-US" sz="1400" dirty="0"/>
              <a:t>85% of respondents said that a state’s litigation environment is likely to impact important business decisions, such as where to locate or to do business.</a:t>
            </a:r>
          </a:p>
          <a:p>
            <a:pPr marL="285750" indent="-285750">
              <a:spcAft>
                <a:spcPts val="600"/>
              </a:spcAft>
              <a:buFont typeface="Arial" panose="020B0604020202020204" pitchFamily="34" charset="0"/>
              <a:buChar char="•"/>
            </a:pPr>
            <a:r>
              <a:rPr lang="en-US" sz="1400" dirty="0"/>
              <a:t>After floating right around the midpoint for years, Georgia is on a downward trend since 2012 and has hit its lowest level in the survey’s 15 year history.</a:t>
            </a:r>
          </a:p>
          <a:p>
            <a:pPr marL="285750" indent="-285750">
              <a:spcAft>
                <a:spcPts val="600"/>
              </a:spcAft>
              <a:buFont typeface="Arial" panose="020B0604020202020204" pitchFamily="34" charset="0"/>
              <a:buChar char="•"/>
            </a:pPr>
            <a:r>
              <a:rPr lang="en-US" sz="1400" dirty="0"/>
              <a:t>This is the likely result of massive verdicts against businesses viewed as having deep pockets and laws that have led to these verdicts and generally inflated damage awards.</a:t>
            </a:r>
          </a:p>
          <a:p>
            <a:pPr marL="285750" indent="-285750">
              <a:spcAft>
                <a:spcPts val="600"/>
              </a:spcAft>
              <a:buFont typeface="Arial" panose="020B0604020202020204" pitchFamily="34" charset="0"/>
              <a:buChar char="•"/>
            </a:pPr>
            <a:r>
              <a:rPr lang="en-US" sz="1400" dirty="0"/>
              <a:t>Also stems from a state supreme court that has issued liability expanding rulings (though there is some improvement recently) and has mixed record on upholding civil justice reforms.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sz="1400" dirty="0"/>
          </a:p>
        </p:txBody>
      </p:sp>
      <p:sp>
        <p:nvSpPr>
          <p:cNvPr id="4" name="Slide Number Placeholder 3"/>
          <p:cNvSpPr>
            <a:spLocks noGrp="1"/>
          </p:cNvSpPr>
          <p:nvPr>
            <p:ph type="sldNum" sz="quarter" idx="10"/>
          </p:nvPr>
        </p:nvSpPr>
        <p:spPr/>
        <p:txBody>
          <a:bodyPr/>
          <a:lstStyle/>
          <a:p>
            <a:fld id="{C6584380-674E-4E1D-9640-F1E7B6BCD9DF}" type="slidenum">
              <a:rPr lang="en-US" smtClean="0"/>
              <a:t>7</a:t>
            </a:fld>
            <a:endParaRPr lang="en-US" dirty="0"/>
          </a:p>
        </p:txBody>
      </p:sp>
    </p:spTree>
    <p:extLst>
      <p:ext uri="{BB962C8B-B14F-4D97-AF65-F5344CB8AC3E}">
        <p14:creationId xmlns:p14="http://schemas.microsoft.com/office/powerpoint/2010/main" val="1554946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52663" y="206375"/>
            <a:ext cx="2389187" cy="1343025"/>
          </a:xfrm>
        </p:spPr>
      </p:sp>
      <p:sp>
        <p:nvSpPr>
          <p:cNvPr id="3" name="Notes Placeholder 2"/>
          <p:cNvSpPr>
            <a:spLocks noGrp="1"/>
          </p:cNvSpPr>
          <p:nvPr>
            <p:ph type="body" idx="1"/>
          </p:nvPr>
        </p:nvSpPr>
        <p:spPr>
          <a:xfrm>
            <a:off x="441960" y="1612900"/>
            <a:ext cx="6057900" cy="7239000"/>
          </a:xfrm>
        </p:spPr>
        <p:txBody>
          <a:bodyPr numCol="2"/>
          <a:lstStyle/>
          <a:p>
            <a:pPr>
              <a:spcBef>
                <a:spcPts val="0"/>
              </a:spcBef>
            </a:pPr>
            <a:r>
              <a:rPr lang="en-US" b="1" dirty="0"/>
              <a:t>While you may not be able to enact a cap on noneconomic damages, you can address the specific practices used to drive up awards.</a:t>
            </a:r>
          </a:p>
          <a:p>
            <a:pPr marL="171450" indent="-171450">
              <a:spcBef>
                <a:spcPts val="0"/>
              </a:spcBef>
              <a:buFont typeface="Arial" panose="020B0604020202020204" pitchFamily="34" charset="0"/>
              <a:buChar char="•"/>
            </a:pPr>
            <a:r>
              <a:rPr lang="en-US" dirty="0"/>
              <a:t>Some states prohibit misuse of noneconomic damage awards. Ohio adopted a reform that prohibits admission of (1) wealth/financial resources, (2) wrongdoing/misconduct, or (3) other evidence intended to punish.</a:t>
            </a:r>
          </a:p>
          <a:p>
            <a:pPr marL="171450" indent="-171450">
              <a:spcBef>
                <a:spcPts val="0"/>
              </a:spcBef>
              <a:spcAft>
                <a:spcPts val="600"/>
              </a:spcAft>
              <a:buFont typeface="Arial" panose="020B0604020202020204" pitchFamily="34" charset="0"/>
              <a:buChar char="•"/>
            </a:pPr>
            <a:r>
              <a:rPr lang="en-US" dirty="0"/>
              <a:t>DE, PA, WV, WY, NJ, MA prohibit lump sums.</a:t>
            </a:r>
          </a:p>
          <a:p>
            <a:r>
              <a:rPr lang="en-US" b="1" dirty="0"/>
              <a:t>Lawsuit Lending:</a:t>
            </a:r>
          </a:p>
          <a:p>
            <a:pPr marL="171450" indent="-171450">
              <a:buFont typeface="Arial" panose="020B0604020202020204" pitchFamily="34" charset="0"/>
              <a:buChar char="•"/>
            </a:pPr>
            <a:r>
              <a:rPr lang="en-US" dirty="0"/>
              <a:t>2018 </a:t>
            </a:r>
            <a:r>
              <a:rPr lang="en-US" dirty="0" err="1"/>
              <a:t>GASupreme</a:t>
            </a:r>
            <a:r>
              <a:rPr lang="en-US" dirty="0"/>
              <a:t> Court ruling allows </a:t>
            </a:r>
            <a:r>
              <a:rPr lang="en-US" b="1" dirty="0"/>
              <a:t>lawsuit lenders </a:t>
            </a:r>
            <a:r>
              <a:rPr lang="en-US" dirty="0"/>
              <a:t>to charge excessive interest rates and avoid the regulatory oversight placed on other businesses that provide consumer loans. The Court ruled that money advanced by a litigation finance company is not a “loan” subject to usury laws. </a:t>
            </a:r>
          </a:p>
          <a:p>
            <a:pPr marL="171450" indent="-171450">
              <a:buFont typeface="Arial" panose="020B0604020202020204" pitchFamily="34" charset="0"/>
              <a:buChar char="•"/>
            </a:pPr>
            <a:r>
              <a:rPr lang="en-US" dirty="0"/>
              <a:t>The court observed, “Personal-injury plaintiffs . . . fit neatly within the population that usury laws historically have been enacted to protect. But it is not the place of this Court to extend existing usury laws beyond their plain terms. The Industrial Loan Act and the Payday Lending Act do not apply to the transactions at issue in this case (as those transactions are framed by the pleadings). If the General Assembly wishes to revisit the scope of those laws and extend them to cover transactions of these sorts, it certainly may do so.”</a:t>
            </a:r>
          </a:p>
          <a:p>
            <a:pPr marL="171450" indent="-171450">
              <a:spcAft>
                <a:spcPts val="600"/>
              </a:spcAft>
              <a:buFont typeface="Arial" panose="020B0604020202020204" pitchFamily="34" charset="0"/>
              <a:buChar char="•"/>
            </a:pPr>
            <a:r>
              <a:rPr lang="en-US" dirty="0"/>
              <a:t>Disclose use of litigation funding to court and parties, and regulate like other loans.</a:t>
            </a:r>
          </a:p>
          <a:p>
            <a:pPr>
              <a:spcBef>
                <a:spcPts val="0"/>
              </a:spcBef>
              <a:spcAft>
                <a:spcPts val="0"/>
              </a:spcAft>
            </a:pPr>
            <a:r>
              <a:rPr lang="en-US" b="1" dirty="0"/>
              <a:t>Common misleading lawsuit advertising practices:</a:t>
            </a:r>
          </a:p>
          <a:p>
            <a:pPr marL="171450" indent="-171450">
              <a:buFont typeface="Arial"/>
              <a:buChar char="•"/>
            </a:pPr>
            <a:r>
              <a:rPr lang="en-US" dirty="0"/>
              <a:t>Portraying ad as a “medical alert,” “health alert,” or news report</a:t>
            </a:r>
          </a:p>
          <a:p>
            <a:pPr marL="171450" indent="-171450">
              <a:buFont typeface="Arial"/>
              <a:buChar char="•"/>
            </a:pPr>
            <a:r>
              <a:rPr lang="en-US" dirty="0"/>
              <a:t>Flashing FDA logo to give credibility</a:t>
            </a:r>
          </a:p>
          <a:p>
            <a:pPr marL="171450" indent="-171450">
              <a:buFont typeface="Arial"/>
              <a:buChar char="•"/>
            </a:pPr>
            <a:r>
              <a:rPr lang="en-US" dirty="0"/>
              <a:t>Overstating risks of FDA-approved medications</a:t>
            </a:r>
          </a:p>
          <a:p>
            <a:pPr marL="171450" indent="-171450">
              <a:buFont typeface="Arial"/>
              <a:buChar char="•"/>
            </a:pPr>
            <a:r>
              <a:rPr lang="en-US" dirty="0"/>
              <a:t>Use of word “recall” when products have not been recalled</a:t>
            </a:r>
          </a:p>
          <a:p>
            <a:pPr marL="171450" indent="-171450">
              <a:buFont typeface="Arial"/>
              <a:buChar char="•"/>
            </a:pPr>
            <a:r>
              <a:rPr lang="en-US" dirty="0"/>
              <a:t>Burying details in fine print</a:t>
            </a:r>
          </a:p>
          <a:p>
            <a:pPr marL="171450" indent="-171450">
              <a:buFont typeface="Arial"/>
              <a:buChar char="•"/>
            </a:pPr>
            <a:r>
              <a:rPr lang="en-US" dirty="0"/>
              <a:t>Failing to warn viewers not to stop taking medication</a:t>
            </a:r>
          </a:p>
          <a:p>
            <a:pPr marL="171450" indent="-171450">
              <a:buFont typeface="Arial"/>
              <a:buChar char="•"/>
            </a:pPr>
            <a:r>
              <a:rPr lang="en-US" b="1" dirty="0"/>
              <a:t>Goal of ads: </a:t>
            </a:r>
            <a:r>
              <a:rPr lang="en-US" dirty="0"/>
              <a:t>Generate as many lawsuits as possible</a:t>
            </a:r>
          </a:p>
          <a:p>
            <a:pPr marL="171450" indent="-171450">
              <a:buFont typeface="Arial"/>
              <a:buChar char="•"/>
            </a:pPr>
            <a:r>
              <a:rPr lang="en-US" b="1" dirty="0"/>
              <a:t>AMA Resolution: </a:t>
            </a:r>
            <a:r>
              <a:rPr lang="en-US" dirty="0"/>
              <a:t>Warns of impact of “fearmongering” ads</a:t>
            </a:r>
          </a:p>
          <a:p>
            <a:pPr marL="171450" indent="-171450">
              <a:spcAft>
                <a:spcPts val="600"/>
              </a:spcAft>
              <a:buFont typeface="Arial"/>
              <a:buChar char="•"/>
            </a:pPr>
            <a:r>
              <a:rPr lang="en-US" dirty="0"/>
              <a:t>FDA received 66 reports of adverse events linked to blood thinner lawsuit ads including 7 deaths and 33 strokes. Mostly senior citizens (median age 70).</a:t>
            </a:r>
          </a:p>
          <a:p>
            <a:r>
              <a:rPr lang="en-US" b="1" dirty="0"/>
              <a:t>Proportionality in Discovery: </a:t>
            </a:r>
          </a:p>
          <a:p>
            <a:pPr marL="171450" indent="-171450">
              <a:buFont typeface="Arial" panose="020B0604020202020204" pitchFamily="34" charset="0"/>
              <a:buChar char="•"/>
            </a:pPr>
            <a:r>
              <a:rPr lang="en-US" dirty="0"/>
              <a:t>The standard of “broad and liberal discovery” has become an invitation to abuse.” Discovery costs are 50-90% of the total litigation costs in a case. Rapid growth of electronic discovery has forced parties to pay hundreds of thousands (if not millions) of dollars to respond to vexatious requests for documents that are often nothing more than open-ended fishing expeditions in search of a quick settlement.</a:t>
            </a:r>
          </a:p>
          <a:p>
            <a:pPr marL="171450" indent="-171450">
              <a:buFont typeface="Arial" panose="020B0604020202020204" pitchFamily="34" charset="0"/>
              <a:buChar char="•"/>
            </a:pPr>
            <a:r>
              <a:rPr lang="en-US" dirty="0"/>
              <a:t>Federal judiciary amended its rules in 2015. It replaced a provision allowing a party to demand production of documents, responses to interrogatories, and deposition testimony that is “reasonably calculated to lead to the discovery of admissible evidence” with the concept of proportionality.</a:t>
            </a:r>
          </a:p>
          <a:p>
            <a:pPr marL="171450" indent="-171450">
              <a:buFont typeface="Arial" panose="020B0604020202020204" pitchFamily="34" charset="0"/>
              <a:buChar char="•"/>
            </a:pPr>
            <a:r>
              <a:rPr lang="en-US" dirty="0"/>
              <a:t>Note: In 2016, HB 1017, which would have </a:t>
            </a:r>
            <a:r>
              <a:rPr lang="en-US" i="1" dirty="0"/>
              <a:t>rejected</a:t>
            </a:r>
            <a:r>
              <a:rPr lang="en-US" dirty="0"/>
              <a:t> proportionality, was defeated.</a:t>
            </a:r>
            <a:endParaRPr dirty="0"/>
          </a:p>
        </p:txBody>
      </p:sp>
      <p:sp>
        <p:nvSpPr>
          <p:cNvPr id="4" name="Slide Number Placeholder 3"/>
          <p:cNvSpPr>
            <a:spLocks noGrp="1"/>
          </p:cNvSpPr>
          <p:nvPr>
            <p:ph type="sldNum" sz="quarter" idx="10"/>
          </p:nvPr>
        </p:nvSpPr>
        <p:spPr/>
        <p:txBody>
          <a:bodyPr/>
          <a:lstStyle/>
          <a:p>
            <a:fld id="{C6584380-674E-4E1D-9640-F1E7B6BCD9DF}" type="slidenum">
              <a:rPr lang="en-US" smtClean="0"/>
              <a:t>8</a:t>
            </a:fld>
            <a:endParaRPr lang="en-US" dirty="0"/>
          </a:p>
        </p:txBody>
      </p:sp>
    </p:spTree>
    <p:extLst>
      <p:ext uri="{BB962C8B-B14F-4D97-AF65-F5344CB8AC3E}">
        <p14:creationId xmlns:p14="http://schemas.microsoft.com/office/powerpoint/2010/main" val="3974862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4AE15222-53AA-457F-93A6-9E55CBACEB2C}"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20C456-0AF5-4F98-915B-FF4897CF5ABE}"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8875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E15222-53AA-457F-93A6-9E55CBACEB2C}"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20C456-0AF5-4F98-915B-FF4897CF5ABE}" type="slidenum">
              <a:rPr lang="en-US" smtClean="0"/>
              <a:t>‹#›</a:t>
            </a:fld>
            <a:endParaRPr lang="en-US"/>
          </a:p>
        </p:txBody>
      </p:sp>
    </p:spTree>
    <p:extLst>
      <p:ext uri="{BB962C8B-B14F-4D97-AF65-F5344CB8AC3E}">
        <p14:creationId xmlns:p14="http://schemas.microsoft.com/office/powerpoint/2010/main" val="2732677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E15222-53AA-457F-93A6-9E55CBACEB2C}"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20C456-0AF5-4F98-915B-FF4897CF5ABE}"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5844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AE15222-53AA-457F-93A6-9E55CBACEB2C}" type="datetimeFigureOut">
              <a:rPr lang="en-US" smtClean="0"/>
              <a:t>8/28/2019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20C456-0AF5-4F98-915B-FF4897CF5ABE}" type="slidenum">
              <a:rPr lang="en-US" smtClean="0"/>
              <a:t>‹#›</a:t>
            </a:fld>
            <a:endParaRPr lang="en-US"/>
          </a:p>
        </p:txBody>
      </p:sp>
    </p:spTree>
    <p:extLst>
      <p:ext uri="{BB962C8B-B14F-4D97-AF65-F5344CB8AC3E}">
        <p14:creationId xmlns:p14="http://schemas.microsoft.com/office/powerpoint/2010/main" val="975096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AE15222-53AA-457F-93A6-9E55CBACEB2C}" type="datetimeFigureOut">
              <a:rPr lang="en-US" smtClean="0"/>
              <a:t>8/28/2019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20C456-0AF5-4F98-915B-FF4897CF5ABE}" type="slidenum">
              <a:rPr lang="en-US" smtClean="0"/>
              <a:t>‹#›</a:t>
            </a:fld>
            <a:endParaRPr lang="en-US"/>
          </a:p>
        </p:txBody>
      </p:sp>
    </p:spTree>
    <p:extLst>
      <p:ext uri="{BB962C8B-B14F-4D97-AF65-F5344CB8AC3E}">
        <p14:creationId xmlns:p14="http://schemas.microsoft.com/office/powerpoint/2010/main" val="1596867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E15222-53AA-457F-93A6-9E55CBACEB2C}" type="datetimeFigureOut">
              <a:rPr lang="en-US" smtClean="0"/>
              <a:t>8/28/2019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20C456-0AF5-4F98-915B-FF4897CF5ABE}" type="slidenum">
              <a:rPr lang="en-US" smtClean="0"/>
              <a:t>‹#›</a:t>
            </a:fld>
            <a:endParaRPr lang="en-US"/>
          </a:p>
        </p:txBody>
      </p:sp>
    </p:spTree>
    <p:extLst>
      <p:ext uri="{BB962C8B-B14F-4D97-AF65-F5344CB8AC3E}">
        <p14:creationId xmlns:p14="http://schemas.microsoft.com/office/powerpoint/2010/main" val="1184030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AE15222-53AA-457F-93A6-9E55CBACEB2C}" type="datetimeFigureOut">
              <a:rPr lang="en-US" smtClean="0"/>
              <a:t>8/28/2019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D20C456-0AF5-4F98-915B-FF4897CF5ABE}" type="slidenum">
              <a:rPr lang="en-US" smtClean="0"/>
              <a:t>‹#›</a:t>
            </a:fld>
            <a:endParaRPr lang="en-US"/>
          </a:p>
        </p:txBody>
      </p:sp>
    </p:spTree>
    <p:extLst>
      <p:ext uri="{BB962C8B-B14F-4D97-AF65-F5344CB8AC3E}">
        <p14:creationId xmlns:p14="http://schemas.microsoft.com/office/powerpoint/2010/main" val="393348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E15222-53AA-457F-93A6-9E55CBACEB2C}" type="datetimeFigureOut">
              <a:rPr lang="en-US" smtClean="0"/>
              <a:t>8/28/2019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D20C456-0AF5-4F98-915B-FF4897CF5ABE}" type="slidenum">
              <a:rPr lang="en-US" smtClean="0"/>
              <a:t>‹#›</a:t>
            </a:fld>
            <a:endParaRPr lang="en-US"/>
          </a:p>
        </p:txBody>
      </p:sp>
    </p:spTree>
    <p:extLst>
      <p:ext uri="{BB962C8B-B14F-4D97-AF65-F5344CB8AC3E}">
        <p14:creationId xmlns:p14="http://schemas.microsoft.com/office/powerpoint/2010/main" val="27184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ct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AE15222-53AA-457F-93A6-9E55CBACEB2C}" type="datetimeFigureOut">
              <a:rPr lang="en-US" smtClean="0"/>
              <a:t>8/28/2019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20C456-0AF5-4F98-915B-FF4897CF5ABE}" type="slidenum">
              <a:rPr lang="en-US" smtClean="0"/>
              <a:t>‹#›</a:t>
            </a:fld>
            <a:endParaRPr lang="en-US"/>
          </a:p>
        </p:txBody>
      </p:sp>
    </p:spTree>
    <p:extLst>
      <p:ext uri="{BB962C8B-B14F-4D97-AF65-F5344CB8AC3E}">
        <p14:creationId xmlns:p14="http://schemas.microsoft.com/office/powerpoint/2010/main" val="1517059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E15222-53AA-457F-93A6-9E55CBACEB2C}"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20C456-0AF5-4F98-915B-FF4897CF5ABE}" type="slidenum">
              <a:rPr lang="en-US" smtClean="0"/>
              <a:t>‹#›</a:t>
            </a:fld>
            <a:endParaRPr lang="en-US"/>
          </a:p>
        </p:txBody>
      </p:sp>
    </p:spTree>
    <p:extLst>
      <p:ext uri="{BB962C8B-B14F-4D97-AF65-F5344CB8AC3E}">
        <p14:creationId xmlns:p14="http://schemas.microsoft.com/office/powerpoint/2010/main" val="3844619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E15222-53AA-457F-93A6-9E55CBACEB2C}"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20C456-0AF5-4F98-915B-FF4897CF5ABE}" type="slidenum">
              <a:rPr lang="en-US" smtClean="0"/>
              <a:t>‹#›</a:t>
            </a:fld>
            <a:endParaRPr lang="en-US"/>
          </a:p>
        </p:txBody>
      </p:sp>
    </p:spTree>
    <p:extLst>
      <p:ext uri="{BB962C8B-B14F-4D97-AF65-F5344CB8AC3E}">
        <p14:creationId xmlns:p14="http://schemas.microsoft.com/office/powerpoint/2010/main" val="1257525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AE15222-53AA-457F-93A6-9E55CBACEB2C}" type="datetimeFigureOut">
              <a:rPr lang="en-US" smtClean="0"/>
              <a:t>8/28/2019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D20C456-0AF5-4F98-915B-FF4897CF5ABE}"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5224268"/>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Tx/>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600">
                <a:effectLst>
                  <a:outerShdw blurRad="38100" dist="38100" dir="2700000" algn="tl">
                    <a:srgbClr val="000000">
                      <a:alpha val="43137"/>
                    </a:srgbClr>
                  </a:outerShdw>
                </a:effectLst>
                <a:latin typeface="+mn-lt"/>
              </a:rPr>
              <a:t>Georgia’s Lawsuit Climate</a:t>
            </a:r>
          </a:p>
        </p:txBody>
      </p:sp>
      <p:sp>
        <p:nvSpPr>
          <p:cNvPr id="3" name="Subtitle 2"/>
          <p:cNvSpPr>
            <a:spLocks noGrp="1"/>
          </p:cNvSpPr>
          <p:nvPr>
            <p:ph type="subTitle" idx="1"/>
          </p:nvPr>
        </p:nvSpPr>
        <p:spPr>
          <a:xfrm>
            <a:off x="1100051" y="4455620"/>
            <a:ext cx="10058400" cy="1734868"/>
          </a:xfrm>
        </p:spPr>
        <p:txBody>
          <a:bodyPr>
            <a:normAutofit fontScale="62500" lnSpcReduction="20000"/>
          </a:bodyPr>
          <a:lstStyle/>
          <a:p>
            <a:pPr>
              <a:lnSpc>
                <a:spcPct val="120000"/>
              </a:lnSpc>
              <a:spcAft>
                <a:spcPct val="0"/>
              </a:spcAft>
            </a:pPr>
            <a:r>
              <a:rPr lang="en-US" sz="3800" b="1" dirty="0">
                <a:latin typeface="+mn-lt"/>
              </a:rPr>
              <a:t>Concerns and solutions</a:t>
            </a:r>
          </a:p>
          <a:p>
            <a:pPr algn="r">
              <a:lnSpc>
                <a:spcPct val="120000"/>
              </a:lnSpc>
              <a:spcBef>
                <a:spcPct val="0"/>
              </a:spcBef>
              <a:spcAft>
                <a:spcPct val="0"/>
              </a:spcAft>
            </a:pPr>
            <a:r>
              <a:rPr lang="en-US" sz="2600" b="1" cap="none" dirty="0">
                <a:latin typeface="+mn-lt"/>
              </a:rPr>
              <a:t>Testimony of Cary Silverman for the</a:t>
            </a:r>
          </a:p>
          <a:p>
            <a:pPr algn="r">
              <a:lnSpc>
                <a:spcPct val="120000"/>
              </a:lnSpc>
              <a:spcBef>
                <a:spcPct val="0"/>
              </a:spcBef>
              <a:spcAft>
                <a:spcPct val="0"/>
              </a:spcAft>
            </a:pPr>
            <a:r>
              <a:rPr lang="en-US" sz="2600" b="1" cap="none" dirty="0">
                <a:latin typeface="+mn-lt"/>
              </a:rPr>
              <a:t>U.S. Chamber Institute for Legal Reform </a:t>
            </a:r>
          </a:p>
          <a:p>
            <a:pPr algn="r">
              <a:lnSpc>
                <a:spcPct val="120000"/>
              </a:lnSpc>
              <a:spcBef>
                <a:spcPct val="0"/>
              </a:spcBef>
              <a:spcAft>
                <a:spcPct val="0"/>
              </a:spcAft>
            </a:pPr>
            <a:r>
              <a:rPr lang="en-US" sz="2600" b="1" cap="none" dirty="0">
                <a:latin typeface="+mn-lt"/>
              </a:rPr>
              <a:t>Before the Senate Study Committee </a:t>
            </a:r>
            <a:br>
              <a:rPr lang="en-US" sz="2600" b="1" cap="none" dirty="0">
                <a:latin typeface="+mn-lt"/>
              </a:rPr>
            </a:br>
            <a:r>
              <a:rPr lang="en-US" sz="2600" b="1" cap="none" dirty="0">
                <a:latin typeface="+mn-lt"/>
              </a:rPr>
              <a:t>on the Cost of Doing Business in Georgia</a:t>
            </a:r>
          </a:p>
          <a:p>
            <a:pPr algn="r">
              <a:lnSpc>
                <a:spcPct val="120000"/>
              </a:lnSpc>
              <a:spcBef>
                <a:spcPct val="0"/>
              </a:spcBef>
              <a:spcAft>
                <a:spcPct val="0"/>
              </a:spcAft>
            </a:pPr>
            <a:r>
              <a:rPr lang="en-US" sz="2600" b="1" cap="none" dirty="0">
                <a:latin typeface="+mn-lt"/>
              </a:rPr>
              <a:t>August 29, 2019</a:t>
            </a:r>
          </a:p>
        </p:txBody>
      </p:sp>
      <p:sp>
        <p:nvSpPr>
          <p:cNvPr id="4" name="AutoShape 2" descr="https://upload.wikimedia.org/wikipedia/commons/5/54/Flag_of_Georgia_%28U.S._state%29.svg"/>
          <p:cNvSpPr>
            <a:spLocks noChangeAspect="1" noChangeArrowheads="1"/>
          </p:cNvSpPr>
          <p:nvPr/>
        </p:nvSpPr>
        <p:spPr>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99349249"/>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extLst>
              <a:ext uri="{BEBA8EAE-BF5A-486C-A8C5-ECC9F3942E4B}">
                <a14:imgProps xmlns:a14="http://schemas.microsoft.com/office/drawing/2010/main">
                  <a14:imgLayer r:embed="rId4">
                    <a14:imgEffect>
                      <a14:brightnessContrast contrast="5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effectLst>
                  <a:outerShdw blurRad="38100" dist="38100" dir="2700000" algn="tl">
                    <a:srgbClr val="000000">
                      <a:alpha val="43137"/>
                    </a:srgbClr>
                  </a:outerShdw>
                </a:effectLst>
              </a:rPr>
              <a:t>First, the Good News</a:t>
            </a:r>
          </a:p>
        </p:txBody>
      </p:sp>
      <p:sp>
        <p:nvSpPr>
          <p:cNvPr id="3" name="Content Placeholder 2"/>
          <p:cNvSpPr>
            <a:spLocks noGrp="1"/>
          </p:cNvSpPr>
          <p:nvPr>
            <p:ph idx="1"/>
          </p:nvPr>
        </p:nvSpPr>
        <p:spPr>
          <a:xfrm>
            <a:off x="1097280" y="1845734"/>
            <a:ext cx="10689336" cy="4023360"/>
          </a:xfrm>
        </p:spPr>
        <p:txBody>
          <a:bodyPr>
            <a:normAutofit fontScale="92500"/>
          </a:bodyPr>
          <a:lstStyle/>
          <a:p>
            <a:pPr>
              <a:lnSpc>
                <a:spcPct val="120000"/>
              </a:lnSpc>
              <a:spcBef>
                <a:spcPts val="600"/>
              </a:spcBef>
              <a:spcAft>
                <a:spcPct val="0"/>
              </a:spcAft>
            </a:pPr>
            <a:r>
              <a:rPr lang="en-US" sz="3000" dirty="0"/>
              <a:t>Georgia has several important laws in place:</a:t>
            </a:r>
          </a:p>
          <a:p>
            <a:pPr marL="914400" indent="-457200">
              <a:lnSpc>
                <a:spcPct val="120000"/>
              </a:lnSpc>
              <a:spcBef>
                <a:spcPts val="600"/>
              </a:spcBef>
              <a:spcAft>
                <a:spcPct val="0"/>
              </a:spcAft>
              <a:buFont typeface="Wingdings" panose="05000000000000000000" pitchFamily="2" charset="2"/>
              <a:buChar char="ü"/>
            </a:pPr>
            <a:r>
              <a:rPr lang="en-US" sz="2400" b="1" dirty="0"/>
              <a:t>Expert testimony</a:t>
            </a:r>
            <a:r>
              <a:rPr lang="en-US" sz="2400" dirty="0"/>
              <a:t>: </a:t>
            </a:r>
            <a:r>
              <a:rPr lang="en-US" sz="2400" i="1" dirty="0" err="1"/>
              <a:t>Daubert</a:t>
            </a:r>
            <a:r>
              <a:rPr lang="en-US" sz="2400" dirty="0"/>
              <a:t> gatekeeper standard </a:t>
            </a:r>
          </a:p>
          <a:p>
            <a:pPr marL="914400" indent="-457200">
              <a:lnSpc>
                <a:spcPct val="120000"/>
              </a:lnSpc>
              <a:spcBef>
                <a:spcPts val="600"/>
              </a:spcBef>
              <a:spcAft>
                <a:spcPct val="0"/>
              </a:spcAft>
              <a:buFont typeface="Wingdings" panose="05000000000000000000" pitchFamily="2" charset="2"/>
              <a:buChar char="ü"/>
            </a:pPr>
            <a:r>
              <a:rPr lang="en-US" sz="2400" b="1" dirty="0"/>
              <a:t>Medical liability</a:t>
            </a:r>
            <a:r>
              <a:rPr lang="en-US" sz="2400" dirty="0"/>
              <a:t>: Affidavit of merit, expert witness standards, 5-year statute of repose</a:t>
            </a:r>
          </a:p>
          <a:p>
            <a:pPr marL="914400" indent="-457200">
              <a:lnSpc>
                <a:spcPct val="120000"/>
              </a:lnSpc>
              <a:spcBef>
                <a:spcPts val="600"/>
              </a:spcBef>
              <a:spcAft>
                <a:spcPct val="0"/>
              </a:spcAft>
              <a:buFont typeface="Wingdings" panose="05000000000000000000" pitchFamily="2" charset="2"/>
              <a:buChar char="ü"/>
            </a:pPr>
            <a:r>
              <a:rPr lang="en-US" sz="2400" dirty="0"/>
              <a:t>No </a:t>
            </a:r>
            <a:r>
              <a:rPr lang="en-US" sz="2400" b="1" dirty="0"/>
              <a:t>consumer class action </a:t>
            </a:r>
            <a:r>
              <a:rPr lang="en-US" sz="2400" dirty="0"/>
              <a:t>abuse</a:t>
            </a:r>
          </a:p>
          <a:p>
            <a:pPr marL="914400" indent="-457200">
              <a:lnSpc>
                <a:spcPct val="120000"/>
              </a:lnSpc>
              <a:spcBef>
                <a:spcPts val="600"/>
              </a:spcBef>
              <a:spcAft>
                <a:spcPct val="0"/>
              </a:spcAft>
              <a:buFont typeface="Wingdings" panose="05000000000000000000" pitchFamily="2" charset="2"/>
              <a:buChar char="ü"/>
            </a:pPr>
            <a:r>
              <a:rPr lang="en-US" sz="2400" b="1" dirty="0"/>
              <a:t>Product liability</a:t>
            </a:r>
            <a:r>
              <a:rPr lang="en-US" sz="2400" dirty="0"/>
              <a:t>: Innocent seller protection</a:t>
            </a:r>
          </a:p>
          <a:p>
            <a:pPr marL="914400" indent="-457200">
              <a:lnSpc>
                <a:spcPct val="120000"/>
              </a:lnSpc>
              <a:spcBef>
                <a:spcPts val="600"/>
              </a:spcBef>
              <a:spcAft>
                <a:spcPct val="0"/>
              </a:spcAft>
              <a:buFont typeface="Wingdings" panose="05000000000000000000" pitchFamily="2" charset="2"/>
              <a:buChar char="ü"/>
            </a:pPr>
            <a:r>
              <a:rPr lang="en-US" sz="2400" b="1" dirty="0"/>
              <a:t>Liability in proportion to fault</a:t>
            </a:r>
            <a:r>
              <a:rPr lang="en-US" sz="2400" dirty="0"/>
              <a:t>: Several liability and modified comparative fault</a:t>
            </a:r>
          </a:p>
          <a:p>
            <a:pPr marL="914400" indent="-457200">
              <a:lnSpc>
                <a:spcPct val="120000"/>
              </a:lnSpc>
              <a:spcBef>
                <a:spcPts val="600"/>
              </a:spcBef>
              <a:spcAft>
                <a:spcPct val="0"/>
              </a:spcAft>
              <a:buFont typeface="Wingdings" panose="05000000000000000000" pitchFamily="2" charset="2"/>
              <a:buChar char="ü"/>
            </a:pPr>
            <a:r>
              <a:rPr lang="en-US" sz="2400" b="1" dirty="0"/>
              <a:t>Punitive damages</a:t>
            </a:r>
            <a:r>
              <a:rPr lang="en-US" sz="2400" dirty="0"/>
              <a:t>: Due process safeguards and statutory limit in most cases</a:t>
            </a:r>
          </a:p>
          <a:p>
            <a:pPr marL="914400" indent="-457200">
              <a:lnSpc>
                <a:spcPct val="120000"/>
              </a:lnSpc>
              <a:spcBef>
                <a:spcPts val="600"/>
              </a:spcBef>
              <a:spcAft>
                <a:spcPct val="0"/>
              </a:spcAft>
              <a:buFont typeface="Wingdings" panose="05000000000000000000" pitchFamily="2" charset="2"/>
              <a:buChar char="ü"/>
            </a:pPr>
            <a:r>
              <a:rPr lang="en-US" sz="2400" b="1" dirty="0"/>
              <a:t>Business court: </a:t>
            </a:r>
            <a:r>
              <a:rPr lang="en-US" sz="2400" dirty="0"/>
              <a:t>Begins operating in 2020</a:t>
            </a:r>
          </a:p>
          <a:p>
            <a:pPr>
              <a:buFont typeface="Wingdings" panose="05000000000000000000" pitchFamily="2" charset="2"/>
              <a:buChar char="ü"/>
            </a:pPr>
            <a:endParaRPr lang="en-US" dirty="0"/>
          </a:p>
        </p:txBody>
      </p:sp>
    </p:spTree>
    <p:extLst>
      <p:ext uri="{BB962C8B-B14F-4D97-AF65-F5344CB8AC3E}">
        <p14:creationId xmlns:p14="http://schemas.microsoft.com/office/powerpoint/2010/main" val="437871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xmlns:p14="http://schemas.microsoft.com/office/powerpoint/2010/mai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blip>
          <a:srcRect/>
          <a:stretch>
            <a:fillRect l="-2000" r="-1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effectLst>
                  <a:outerShdw blurRad="38100" dist="38100" dir="2700000" algn="tl">
                    <a:srgbClr val="000000">
                      <a:alpha val="43137"/>
                    </a:srgbClr>
                  </a:outerShdw>
                </a:effectLst>
              </a:rPr>
              <a:t>The Not So Good News</a:t>
            </a:r>
          </a:p>
        </p:txBody>
      </p:sp>
      <p:sp>
        <p:nvSpPr>
          <p:cNvPr id="3" name="Content Placeholder 2"/>
          <p:cNvSpPr>
            <a:spLocks noGrp="1"/>
          </p:cNvSpPr>
          <p:nvPr>
            <p:ph idx="1"/>
          </p:nvPr>
        </p:nvSpPr>
        <p:spPr/>
        <p:txBody>
          <a:bodyPr>
            <a:normAutofit lnSpcReduction="10000"/>
          </a:bodyPr>
          <a:lstStyle/>
          <a:p>
            <a:pPr marL="457200" indent="-457200">
              <a:buFont typeface="Wingdings" panose="05000000000000000000" pitchFamily="2" charset="2"/>
              <a:buChar char=""/>
            </a:pPr>
            <a:r>
              <a:rPr lang="en-US" sz="2800"/>
              <a:t>No significant civil justice reform enacted in past decade, </a:t>
            </a:r>
            <a:br>
              <a:rPr lang="en-US" sz="2800"/>
            </a:br>
            <a:r>
              <a:rPr lang="en-US" sz="2800"/>
              <a:t>aside from the business court.</a:t>
            </a:r>
          </a:p>
          <a:p>
            <a:pPr marL="457200" indent="-457200">
              <a:buFont typeface="Wingdings" panose="05000000000000000000" pitchFamily="2" charset="2"/>
              <a:buChar char=""/>
            </a:pPr>
            <a:r>
              <a:rPr lang="en-US" sz="2800"/>
              <a:t>Litigation and areas of abuse are always shifting.</a:t>
            </a:r>
          </a:p>
          <a:p>
            <a:pPr marL="457200" indent="-457200">
              <a:buFont typeface="Wingdings" panose="05000000000000000000" pitchFamily="2" charset="2"/>
              <a:buChar char=""/>
            </a:pPr>
            <a:r>
              <a:rPr lang="en-US" sz="2800"/>
              <a:t>Liability-expanding and other concerning court decisions.</a:t>
            </a:r>
          </a:p>
          <a:p>
            <a:pPr marL="457200" indent="-457200">
              <a:buFont typeface="Wingdings" panose="05000000000000000000" pitchFamily="2" charset="2"/>
              <a:buChar char=""/>
            </a:pPr>
            <a:r>
              <a:rPr lang="en-US" sz="2800"/>
              <a:t>Competing states making progress. Comprehensive reforms:</a:t>
            </a:r>
          </a:p>
          <a:p>
            <a:pPr marL="932688" lvl="2" indent="-457200">
              <a:buFont typeface="Wingdings" panose="05000000000000000000" pitchFamily="2" charset="2"/>
              <a:buChar char="Ø"/>
            </a:pPr>
            <a:r>
              <a:rPr lang="en-US" sz="2400"/>
              <a:t>Tennessee (2011)</a:t>
            </a:r>
          </a:p>
          <a:p>
            <a:pPr marL="932688" lvl="2" indent="-457200">
              <a:buFont typeface="Wingdings" panose="05000000000000000000" pitchFamily="2" charset="2"/>
              <a:buChar char="Ø"/>
            </a:pPr>
            <a:r>
              <a:rPr lang="en-US" sz="2400"/>
              <a:t>North Carolina (2011)</a:t>
            </a:r>
          </a:p>
          <a:p>
            <a:pPr marL="932688" lvl="2" indent="-457200">
              <a:buFont typeface="Wingdings" panose="05000000000000000000" pitchFamily="2" charset="2"/>
              <a:buChar char="Ø"/>
            </a:pPr>
            <a:r>
              <a:rPr lang="en-US" sz="2400"/>
              <a:t>Oklahoma (2009, 2011, 2013)</a:t>
            </a:r>
          </a:p>
          <a:p>
            <a:pPr marL="932688" lvl="2" indent="-457200">
              <a:buFont typeface="Wingdings" panose="05000000000000000000" pitchFamily="2" charset="2"/>
              <a:buChar char="Ø"/>
            </a:pPr>
            <a:r>
              <a:rPr lang="en-US" sz="2400"/>
              <a:t>West Virginia (2015)</a:t>
            </a:r>
          </a:p>
          <a:p>
            <a:pPr marL="749808" lvl="1" indent="-457200">
              <a:buFont typeface="Wingdings" panose="05000000000000000000" pitchFamily="2" charset="2"/>
              <a:buChar char="v"/>
            </a:pPr>
            <a:endParaRPr lang="en-US"/>
          </a:p>
          <a:p>
            <a:endParaRPr lang="en-US"/>
          </a:p>
        </p:txBody>
      </p:sp>
    </p:spTree>
    <p:extLst>
      <p:ext uri="{BB962C8B-B14F-4D97-AF65-F5344CB8AC3E}">
        <p14:creationId xmlns:p14="http://schemas.microsoft.com/office/powerpoint/2010/main" val="14462657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extLst>
              <a:ext uri="{BEBA8EAE-BF5A-486C-A8C5-ECC9F3942E4B}">
                <a14:imgProps xmlns:a14="http://schemas.microsoft.com/office/drawing/2010/main">
                  <a14:imgLayer r:embed="rId4">
                    <a14:imgEffect>
                      <a14:brightnessContrast contrast="75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1886" y="286603"/>
            <a:ext cx="10763794" cy="1450757"/>
          </a:xfrm>
        </p:spPr>
        <p:txBody>
          <a:bodyPr/>
          <a:lstStyle/>
          <a:p>
            <a:r>
              <a:rPr lang="en-US" b="1" dirty="0"/>
              <a:t>A String of Record Breaking Awards</a:t>
            </a:r>
          </a:p>
        </p:txBody>
      </p:sp>
      <p:sp>
        <p:nvSpPr>
          <p:cNvPr id="3" name="Content Placeholder 2"/>
          <p:cNvSpPr>
            <a:spLocks noGrp="1"/>
          </p:cNvSpPr>
          <p:nvPr>
            <p:ph idx="1"/>
          </p:nvPr>
        </p:nvSpPr>
        <p:spPr>
          <a:xfrm>
            <a:off x="391886" y="1737361"/>
            <a:ext cx="11628690" cy="4570134"/>
          </a:xfrm>
        </p:spPr>
        <p:txBody>
          <a:bodyPr>
            <a:noAutofit/>
          </a:bodyPr>
          <a:lstStyle/>
          <a:p>
            <a:pPr marL="0" indent="0">
              <a:lnSpc>
                <a:spcPct val="100000"/>
              </a:lnSpc>
              <a:spcBef>
                <a:spcPct val="0"/>
              </a:spcBef>
              <a:spcAft>
                <a:spcPct val="0"/>
              </a:spcAft>
              <a:buNone/>
            </a:pPr>
            <a:r>
              <a:rPr lang="en-US" sz="1600" b="1" dirty="0">
                <a:solidFill>
                  <a:schemeClr val="accent2">
                    <a:lumMod val="50000"/>
                  </a:schemeClr>
                </a:solidFill>
              </a:rPr>
              <a:t>Premises Liability</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2911475" algn="l"/>
                <a:tab pos="3087688" algn="l"/>
              </a:tabLst>
            </a:pPr>
            <a:r>
              <a:rPr lang="en-US" sz="1500" b="1" dirty="0"/>
              <a:t>$1B	</a:t>
            </a:r>
            <a:r>
              <a:rPr lang="en-US" sz="1500" dirty="0"/>
              <a:t>Clayton County	2018		Alleged security company negligently supervised guard who raped daughter.</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3087688" algn="l"/>
              </a:tabLst>
            </a:pPr>
            <a:r>
              <a:rPr lang="en-US" sz="1500" b="1" dirty="0"/>
              <a:t>$125M	</a:t>
            </a:r>
            <a:r>
              <a:rPr lang="en-US" sz="1500" dirty="0"/>
              <a:t>Muscogee County	2019	Alleged apartment complex’s poor conditions caused tenant death.</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3087688" algn="l"/>
              </a:tabLst>
            </a:pPr>
            <a:r>
              <a:rPr lang="en-US" sz="1500" b="1" dirty="0"/>
              <a:t>$70M	</a:t>
            </a:r>
            <a:r>
              <a:rPr lang="en-US" sz="1500" dirty="0"/>
              <a:t>DeKalb County	2019	Alleged Kroger should have prevented attempted robbery/carjacking in parking lot where plaintiff was shot.</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3087688" algn="l"/>
              </a:tabLst>
            </a:pPr>
            <a:r>
              <a:rPr lang="en-US" sz="1500" b="1" dirty="0"/>
              <a:t>$43M	</a:t>
            </a:r>
            <a:r>
              <a:rPr lang="en-US" sz="1500" dirty="0"/>
              <a:t>Fulton County	2019	Alleged CVS security should have prevented shooting of man selling electronics in its parking lot</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3087688" algn="l"/>
              </a:tabLst>
            </a:pPr>
            <a:r>
              <a:rPr lang="en-US" sz="1500" b="1" dirty="0"/>
              <a:t>$32M</a:t>
            </a:r>
            <a:r>
              <a:rPr lang="en-US" sz="1500" dirty="0"/>
              <a:t>	Cobb County	2013	Alleged Six Flags failed to prevent gang attack at bus stop off property that began with incident in park.</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3087688" algn="l"/>
              </a:tabLst>
            </a:pPr>
            <a:r>
              <a:rPr lang="en-US" sz="1500" b="1" dirty="0"/>
              <a:t>$25M	</a:t>
            </a:r>
            <a:r>
              <a:rPr lang="en-US" sz="1500" dirty="0"/>
              <a:t>Fulton County	2019	Alleged MARTA driver should have helped disabled passenger who fell off bus.</a:t>
            </a:r>
          </a:p>
          <a:p>
            <a:pPr marL="233363" indent="-233363">
              <a:lnSpc>
                <a:spcPct val="100000"/>
              </a:lnSpc>
              <a:spcBef>
                <a:spcPct val="0"/>
              </a:spcBef>
              <a:spcAft>
                <a:spcPts val="300"/>
              </a:spcAft>
              <a:buFont typeface="Wingdings" panose="05000000000000000000" pitchFamily="2" charset="2"/>
              <a:buChar char="Ø"/>
              <a:tabLst>
                <a:tab pos="914400" algn="l"/>
                <a:tab pos="2519363" algn="l"/>
                <a:tab pos="3087688" algn="l"/>
              </a:tabLst>
            </a:pPr>
            <a:r>
              <a:rPr lang="en-US" sz="1500" b="1" dirty="0"/>
              <a:t>$14M 	</a:t>
            </a:r>
            <a:r>
              <a:rPr lang="en-US" sz="1500" dirty="0"/>
              <a:t>Gwinnett County </a:t>
            </a:r>
            <a:r>
              <a:rPr lang="en-US" sz="1500" b="1" dirty="0"/>
              <a:t>	</a:t>
            </a:r>
            <a:r>
              <a:rPr lang="en-US" sz="1500" dirty="0"/>
              <a:t>2018	Alleged hotel was responsible for infant who died at hands of cult member. Total verdict $46M.</a:t>
            </a:r>
          </a:p>
          <a:p>
            <a:pPr marL="0" indent="0">
              <a:lnSpc>
                <a:spcPct val="100000"/>
              </a:lnSpc>
              <a:spcBef>
                <a:spcPct val="0"/>
              </a:spcBef>
              <a:spcAft>
                <a:spcPct val="0"/>
              </a:spcAft>
              <a:buNone/>
              <a:tabLst>
                <a:tab pos="914400" algn="l"/>
                <a:tab pos="2519363" algn="l"/>
                <a:tab pos="2911475" algn="l"/>
              </a:tabLst>
            </a:pPr>
            <a:r>
              <a:rPr lang="en-US" sz="1500" b="1" dirty="0">
                <a:solidFill>
                  <a:schemeClr val="accent2">
                    <a:lumMod val="50000"/>
                  </a:schemeClr>
                </a:solidFill>
              </a:rPr>
              <a:t>Medical Liability</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3087688" algn="l"/>
              </a:tabLst>
            </a:pPr>
            <a:r>
              <a:rPr lang="en-US" sz="1500" b="1" dirty="0"/>
              <a:t>$46M	</a:t>
            </a:r>
            <a:r>
              <a:rPr lang="en-US" sz="1500" dirty="0"/>
              <a:t>Fulton County	2017	Brain damage following heart attack</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3087688" algn="l"/>
              </a:tabLst>
            </a:pPr>
            <a:r>
              <a:rPr lang="en-US" sz="1500" b="1" dirty="0"/>
              <a:t>$31M	</a:t>
            </a:r>
            <a:r>
              <a:rPr lang="en-US" sz="1500" dirty="0"/>
              <a:t>Clayton County	2018	Botched circumcision</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3087688" algn="l"/>
              </a:tabLst>
            </a:pPr>
            <a:r>
              <a:rPr lang="en-US" sz="1500" b="1" dirty="0"/>
              <a:t>$26M	</a:t>
            </a:r>
            <a:r>
              <a:rPr lang="en-US" sz="1500" dirty="0"/>
              <a:t>Muscogee County	2017	Negligence in treating complications from surgery</a:t>
            </a:r>
          </a:p>
          <a:p>
            <a:pPr marL="233363" indent="-233363">
              <a:lnSpc>
                <a:spcPct val="100000"/>
              </a:lnSpc>
              <a:spcBef>
                <a:spcPct val="0"/>
              </a:spcBef>
              <a:spcAft>
                <a:spcPts val="300"/>
              </a:spcAft>
              <a:buFont typeface="Wingdings" panose="05000000000000000000" pitchFamily="2" charset="2"/>
              <a:buChar char="Ø"/>
              <a:tabLst>
                <a:tab pos="914400" algn="l"/>
                <a:tab pos="2519363" algn="l"/>
                <a:tab pos="3087688" algn="l"/>
              </a:tabLst>
            </a:pPr>
            <a:r>
              <a:rPr lang="en-US" sz="1500" b="1" dirty="0"/>
              <a:t>$18M	</a:t>
            </a:r>
            <a:r>
              <a:rPr lang="en-US" sz="1500" dirty="0"/>
              <a:t>Chatham County	2018	Failure to diagnose spine abscesses</a:t>
            </a:r>
          </a:p>
          <a:p>
            <a:pPr marL="0" indent="0">
              <a:lnSpc>
                <a:spcPct val="100000"/>
              </a:lnSpc>
              <a:spcBef>
                <a:spcPct val="0"/>
              </a:spcBef>
              <a:spcAft>
                <a:spcPct val="0"/>
              </a:spcAft>
              <a:buNone/>
              <a:tabLst>
                <a:tab pos="914400" algn="l"/>
                <a:tab pos="2519363" algn="l"/>
                <a:tab pos="2911475" algn="l"/>
              </a:tabLst>
            </a:pPr>
            <a:r>
              <a:rPr lang="en-US" sz="1500" b="1" dirty="0">
                <a:solidFill>
                  <a:schemeClr val="accent2">
                    <a:lumMod val="50000"/>
                  </a:schemeClr>
                </a:solidFill>
              </a:rPr>
              <a:t>Auto Accident</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2911475" algn="l"/>
                <a:tab pos="3087688" algn="l"/>
              </a:tabLst>
            </a:pPr>
            <a:r>
              <a:rPr lang="en-US" sz="1500" b="1" dirty="0"/>
              <a:t>$280M	</a:t>
            </a:r>
            <a:r>
              <a:rPr lang="en-US" sz="1500" dirty="0"/>
              <a:t>Muscogee County	2019		Alleged trucking company liable when driver crossed median and hit family’s car.</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3087688" algn="l"/>
              </a:tabLst>
            </a:pPr>
            <a:r>
              <a:rPr lang="en-US" sz="1500" b="1" dirty="0"/>
              <a:t>$150M	</a:t>
            </a:r>
            <a:r>
              <a:rPr lang="en-US" sz="1500" dirty="0"/>
              <a:t>Decatur County </a:t>
            </a:r>
            <a:r>
              <a:rPr lang="en-US" sz="1500" b="1" dirty="0"/>
              <a:t>	</a:t>
            </a:r>
            <a:r>
              <a:rPr lang="en-US" sz="1500" dirty="0"/>
              <a:t>2015	Alleged Jeep defective when driver rear-ended Jeep at high speed and gas tank exploded. Reduced to $40M.</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3087688" algn="l"/>
              </a:tabLst>
            </a:pPr>
            <a:r>
              <a:rPr lang="en-US" sz="1500" b="1" dirty="0"/>
              <a:t>$128M	</a:t>
            </a:r>
            <a:r>
              <a:rPr lang="en-US" sz="1500" dirty="0"/>
              <a:t>Union County	2018	Alleged drunk driver, co. that owned vehicle, and driver’s father were responsible when driver hit family’s car.</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3087688" algn="l"/>
              </a:tabLst>
            </a:pPr>
            <a:r>
              <a:rPr lang="en-US" sz="1500" b="1" dirty="0"/>
              <a:t>$54M	</a:t>
            </a:r>
            <a:r>
              <a:rPr lang="en-US" sz="1500" dirty="0"/>
              <a:t>Gwinnett County	2017	Alleged Avis was responsible when an employee stole a rental car and hit two women while on a joyride.</a:t>
            </a:r>
          </a:p>
          <a:p>
            <a:pPr marL="233363" indent="-233363">
              <a:lnSpc>
                <a:spcPct val="100000"/>
              </a:lnSpc>
              <a:spcBef>
                <a:spcPct val="0"/>
              </a:spcBef>
              <a:spcAft>
                <a:spcPct val="0"/>
              </a:spcAft>
              <a:buFont typeface="Wingdings" panose="05000000000000000000" pitchFamily="2" charset="2"/>
              <a:buChar char="Ø"/>
              <a:tabLst>
                <a:tab pos="914400" algn="l"/>
                <a:tab pos="2519363" algn="l"/>
                <a:tab pos="3087688" algn="l"/>
              </a:tabLst>
            </a:pPr>
            <a:r>
              <a:rPr lang="en-US" sz="1500" b="1" dirty="0"/>
              <a:t>$27M	</a:t>
            </a:r>
            <a:r>
              <a:rPr lang="en-US" sz="1500" dirty="0"/>
              <a:t>Fulton County	2018	Alleged bar failed to check ID of 20-year old and served her after intoxicated when she hit family’s car.</a:t>
            </a:r>
          </a:p>
        </p:txBody>
      </p:sp>
    </p:spTree>
    <p:extLst>
      <p:ext uri="{BB962C8B-B14F-4D97-AF65-F5344CB8AC3E}">
        <p14:creationId xmlns:p14="http://schemas.microsoft.com/office/powerpoint/2010/main" val="38946965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xmlns:p14="http://schemas.microsoft.com/office/powerpoint/2010/mai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43000" b="-4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What leads to these </a:t>
            </a: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extraordinary amounts?</a:t>
            </a:r>
          </a:p>
        </p:txBody>
      </p:sp>
      <p:sp>
        <p:nvSpPr>
          <p:cNvPr id="3" name="Content Placeholder 2"/>
          <p:cNvSpPr>
            <a:spLocks noGrp="1"/>
          </p:cNvSpPr>
          <p:nvPr>
            <p:ph idx="1"/>
          </p:nvPr>
        </p:nvSpPr>
        <p:spPr>
          <a:xfrm>
            <a:off x="1097279" y="1845734"/>
            <a:ext cx="10565986" cy="3675248"/>
          </a:xfrm>
          <a:noFill/>
        </p:spPr>
        <p:txBody>
          <a:bodyPr>
            <a:normAutofit/>
          </a:bodyPr>
          <a:lstStyle/>
          <a:p>
            <a:pPr marL="914400" indent="-457200">
              <a:lnSpc>
                <a:spcPct val="150000"/>
              </a:lnSpc>
              <a:spcBef>
                <a:spcPct val="0"/>
              </a:spcBef>
              <a:spcAft>
                <a:spcPct val="0"/>
              </a:spcAft>
              <a:buFont typeface="Wingdings" panose="05000000000000000000" pitchFamily="2" charset="2"/>
              <a:buChar char="Ø"/>
            </a:pPr>
            <a:r>
              <a:rPr lang="en-US" sz="2800" b="1" dirty="0"/>
              <a:t>Sky is the limit for noneconomic damages</a:t>
            </a:r>
          </a:p>
          <a:p>
            <a:pPr marL="914400" indent="-457200">
              <a:lnSpc>
                <a:spcPct val="150000"/>
              </a:lnSpc>
              <a:spcBef>
                <a:spcPct val="0"/>
              </a:spcBef>
              <a:spcAft>
                <a:spcPct val="0"/>
              </a:spcAft>
              <a:buFont typeface="Wingdings" panose="05000000000000000000" pitchFamily="2" charset="2"/>
              <a:buChar char="Ø"/>
            </a:pPr>
            <a:r>
              <a:rPr lang="en-US" sz="2800" b="1" dirty="0"/>
              <a:t>Manipulating jury with “anchoring” and per diem arguments</a:t>
            </a:r>
          </a:p>
          <a:p>
            <a:pPr marL="914400" indent="-457200">
              <a:lnSpc>
                <a:spcPct val="150000"/>
              </a:lnSpc>
              <a:spcBef>
                <a:spcPct val="0"/>
              </a:spcBef>
              <a:spcAft>
                <a:spcPct val="0"/>
              </a:spcAft>
              <a:buFont typeface="Wingdings" panose="05000000000000000000" pitchFamily="2" charset="2"/>
              <a:buChar char="Ø"/>
            </a:pPr>
            <a:r>
              <a:rPr lang="en-US" sz="2800" b="1" dirty="0"/>
              <a:t>Admission of prejudicial wealth evidence when deciding liability</a:t>
            </a:r>
          </a:p>
          <a:p>
            <a:pPr marL="914400" lvl="1" indent="-457200">
              <a:lnSpc>
                <a:spcPct val="150000"/>
              </a:lnSpc>
              <a:spcBef>
                <a:spcPct val="0"/>
              </a:spcBef>
              <a:spcAft>
                <a:spcPct val="0"/>
              </a:spcAft>
              <a:buSzTx/>
              <a:buFont typeface="Wingdings" panose="05000000000000000000" pitchFamily="2" charset="2"/>
              <a:buChar char="Ø"/>
            </a:pPr>
            <a:r>
              <a:rPr lang="en-US" sz="2800" b="1" dirty="0"/>
              <a:t>Phantom damages</a:t>
            </a:r>
            <a:endParaRPr lang="en-US" sz="2400" b="1" dirty="0"/>
          </a:p>
          <a:p>
            <a:endParaRPr lang="en-US" dirty="0"/>
          </a:p>
        </p:txBody>
      </p:sp>
    </p:spTree>
    <p:extLst>
      <p:ext uri="{BB962C8B-B14F-4D97-AF65-F5344CB8AC3E}">
        <p14:creationId xmlns:p14="http://schemas.microsoft.com/office/powerpoint/2010/main" val="23872537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effectLst>
                  <a:outerShdw blurRad="38100" dist="38100" dir="2700000" algn="tl">
                    <a:srgbClr val="000000">
                      <a:alpha val="43137"/>
                    </a:srgbClr>
                  </a:outerShdw>
                </a:effectLst>
              </a:rPr>
              <a:t>The Cost of Litigation in Georgia</a:t>
            </a:r>
          </a:p>
        </p:txBody>
      </p:sp>
      <p:sp>
        <p:nvSpPr>
          <p:cNvPr id="3" name="Content Placeholder 2"/>
          <p:cNvSpPr>
            <a:spLocks noGrp="1"/>
          </p:cNvSpPr>
          <p:nvPr>
            <p:ph idx="1"/>
          </p:nvPr>
        </p:nvSpPr>
        <p:spPr>
          <a:xfrm>
            <a:off x="1097279" y="1845734"/>
            <a:ext cx="10753345" cy="4377784"/>
          </a:xfrm>
        </p:spPr>
        <p:txBody>
          <a:bodyPr>
            <a:noAutofit/>
          </a:bodyPr>
          <a:lstStyle/>
          <a:p>
            <a:pPr marL="457200" indent="-457200">
              <a:buFont typeface="Wingdings" panose="05000000000000000000" pitchFamily="2" charset="2"/>
              <a:buChar char="v"/>
            </a:pPr>
            <a:r>
              <a:rPr lang="en-US" sz="2800" b="1" dirty="0">
                <a:solidFill>
                  <a:schemeClr val="accent2">
                    <a:lumMod val="50000"/>
                  </a:schemeClr>
                </a:solidFill>
              </a:rPr>
              <a:t>$13.4 billion: GA annual costs and compensation from tort system</a:t>
            </a:r>
          </a:p>
          <a:p>
            <a:pPr marL="932688" lvl="2" indent="-457200">
              <a:buFont typeface="Wingdings" panose="05000000000000000000" pitchFamily="2" charset="2"/>
              <a:buChar char="v"/>
            </a:pPr>
            <a:r>
              <a:rPr lang="en-US" sz="2000" dirty="0"/>
              <a:t>$3,600: Cost per household</a:t>
            </a:r>
          </a:p>
          <a:p>
            <a:pPr marL="932688" lvl="2" indent="-457200">
              <a:buFont typeface="Wingdings" panose="05000000000000000000" pitchFamily="2" charset="2"/>
              <a:buChar char="v"/>
            </a:pPr>
            <a:r>
              <a:rPr lang="en-US" sz="2000" dirty="0"/>
              <a:t>2.5% of state GDP</a:t>
            </a:r>
          </a:p>
          <a:p>
            <a:pPr marL="932688" lvl="2" indent="-457200">
              <a:buFont typeface="Wingdings" panose="05000000000000000000" pitchFamily="2" charset="2"/>
              <a:buChar char="v"/>
            </a:pPr>
            <a:r>
              <a:rPr lang="en-US" sz="2000" dirty="0"/>
              <a:t>Georgia’s tort costs are above the national average</a:t>
            </a:r>
          </a:p>
          <a:p>
            <a:pPr marL="457200" lvl="2" indent="-457200">
              <a:spcBef>
                <a:spcPts val="600"/>
              </a:spcBef>
              <a:spcAft>
                <a:spcPts val="200"/>
              </a:spcAft>
              <a:buSzTx/>
              <a:buFont typeface="Wingdings" panose="05000000000000000000" pitchFamily="2" charset="2"/>
              <a:buChar char="v"/>
            </a:pPr>
            <a:r>
              <a:rPr lang="en-US" sz="2800" b="1" dirty="0">
                <a:solidFill>
                  <a:schemeClr val="accent2">
                    <a:lumMod val="50000"/>
                  </a:schemeClr>
                </a:solidFill>
              </a:rPr>
              <a:t>11th highest auto insurance premiums ($1,777)</a:t>
            </a:r>
          </a:p>
          <a:p>
            <a:pPr marL="932688" lvl="2" indent="-457200">
              <a:buSzTx/>
              <a:buFont typeface="Wingdings" panose="05000000000000000000" pitchFamily="2" charset="2"/>
              <a:buChar char="v"/>
            </a:pPr>
            <a:r>
              <a:rPr lang="en-US" sz="2000" dirty="0"/>
              <a:t>GA rates are about $320 above national average (Insure.com, 2019)</a:t>
            </a:r>
          </a:p>
          <a:p>
            <a:pPr marL="932688" lvl="2" indent="-457200">
              <a:buFont typeface="Wingdings" panose="05000000000000000000" pitchFamily="2" charset="2"/>
              <a:buChar char="v"/>
            </a:pPr>
            <a:r>
              <a:rPr lang="en-US" sz="2000" dirty="0"/>
              <a:t>Rates have jumped (+54% between 2011 and 2017 in GA, but only +22% nationally)</a:t>
            </a:r>
          </a:p>
          <a:p>
            <a:pPr marL="457200" lvl="2" indent="-457200">
              <a:spcBef>
                <a:spcPts val="600"/>
              </a:spcBef>
              <a:spcAft>
                <a:spcPts val="200"/>
              </a:spcAft>
              <a:buSzTx/>
              <a:buFont typeface="Wingdings" panose="05000000000000000000" pitchFamily="2" charset="2"/>
              <a:buChar char="v"/>
            </a:pPr>
            <a:r>
              <a:rPr lang="en-US" sz="2800" b="1" dirty="0">
                <a:solidFill>
                  <a:schemeClr val="accent2">
                    <a:lumMod val="50000"/>
                  </a:schemeClr>
                </a:solidFill>
              </a:rPr>
              <a:t>Second highest per capita medical liability payouts of southern states</a:t>
            </a:r>
          </a:p>
          <a:p>
            <a:pPr marL="932688" lvl="2" indent="-457200">
              <a:buFont typeface="Wingdings" panose="05000000000000000000" pitchFamily="2" charset="2"/>
              <a:buChar char="v"/>
            </a:pPr>
            <a:r>
              <a:rPr lang="en-US" sz="2000" dirty="0"/>
              <a:t>$148.2 million in annual medical liability payouts (</a:t>
            </a:r>
            <a:r>
              <a:rPr lang="en-US" sz="2000" dirty="0" err="1"/>
              <a:t>Diederick</a:t>
            </a:r>
            <a:r>
              <a:rPr lang="en-US" sz="2000" dirty="0"/>
              <a:t> Healthcare, 2018)</a:t>
            </a:r>
          </a:p>
          <a:p>
            <a:pPr marL="932688" lvl="2" indent="-457200">
              <a:buFont typeface="Wingdings" panose="05000000000000000000" pitchFamily="2" charset="2"/>
              <a:buChar char="v"/>
            </a:pPr>
            <a:r>
              <a:rPr lang="en-US" sz="2000" dirty="0"/>
              <a:t>$14.21 per capita. Average of 14 southern states is $8.30. Only Florida is higher. </a:t>
            </a:r>
          </a:p>
          <a:p>
            <a:pPr marL="932688" lvl="2" indent="-457200">
              <a:buFont typeface="Wingdings" panose="05000000000000000000" pitchFamily="2" charset="2"/>
              <a:buChar char="v"/>
            </a:pPr>
            <a:r>
              <a:rPr lang="en-US" sz="2000" dirty="0"/>
              <a:t>Georgia payouts up 25% over the prior year(national increase was just 2.34%)</a:t>
            </a:r>
          </a:p>
        </p:txBody>
      </p:sp>
    </p:spTree>
    <p:extLst>
      <p:ext uri="{BB962C8B-B14F-4D97-AF65-F5344CB8AC3E}">
        <p14:creationId xmlns:p14="http://schemas.microsoft.com/office/powerpoint/2010/main" val="9773037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02254032"/>
              </p:ext>
            </p:extLst>
          </p:nvPr>
        </p:nvGraphicFramePr>
        <p:xfrm>
          <a:off x="1194318" y="-513184"/>
          <a:ext cx="9965094" cy="68113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250976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273" y="286603"/>
            <a:ext cx="10683407" cy="1431665"/>
          </a:xfrm>
        </p:spPr>
        <p:txBody>
          <a:bodyPr/>
          <a:lstStyle/>
          <a:p>
            <a:r>
              <a:rPr lang="en-US" b="1" dirty="0">
                <a:effectLst>
                  <a:outerShdw blurRad="38100" dist="38100" dir="2700000" algn="tl">
                    <a:srgbClr val="000000">
                      <a:alpha val="43137"/>
                    </a:srgbClr>
                  </a:outerShdw>
                </a:effectLst>
              </a:rPr>
              <a:t>Improving Georgia’s Litigation Environment</a:t>
            </a:r>
          </a:p>
        </p:txBody>
      </p:sp>
      <p:sp>
        <p:nvSpPr>
          <p:cNvPr id="3" name="Content Placeholder 2"/>
          <p:cNvSpPr>
            <a:spLocks noGrp="1"/>
          </p:cNvSpPr>
          <p:nvPr>
            <p:ph idx="1"/>
          </p:nvPr>
        </p:nvSpPr>
        <p:spPr>
          <a:xfrm>
            <a:off x="683289" y="1718268"/>
            <a:ext cx="11073282" cy="4700820"/>
          </a:xfrm>
          <a:blipFill>
            <a:blip r:embed="rId3">
              <a:alphaModFix amt="0"/>
            </a:blip>
            <a:srcRect/>
            <a:stretch>
              <a:fillRect/>
            </a:stretch>
          </a:blipFill>
        </p:spPr>
        <p:txBody>
          <a:bodyPr>
            <a:normAutofit/>
          </a:bodyPr>
          <a:lstStyle/>
          <a:p>
            <a:pPr marL="457200" indent="-457200">
              <a:buFont typeface="Wingdings" panose="05000000000000000000" pitchFamily="2" charset="2"/>
              <a:buChar char="Ø"/>
            </a:pPr>
            <a:r>
              <a:rPr lang="en-US" sz="2400" dirty="0"/>
              <a:t> </a:t>
            </a:r>
            <a:r>
              <a:rPr lang="en-US" sz="2400" b="1" dirty="0">
                <a:solidFill>
                  <a:schemeClr val="accent2">
                    <a:lumMod val="50000"/>
                  </a:schemeClr>
                </a:solidFill>
              </a:rPr>
              <a:t>Facilitate reasonable damage awards</a:t>
            </a:r>
          </a:p>
          <a:p>
            <a:pPr marL="914400" lvl="1" indent="-338138">
              <a:buFont typeface="Wingdings" panose="05000000000000000000" pitchFamily="2" charset="2"/>
              <a:buChar char="q"/>
            </a:pPr>
            <a:r>
              <a:rPr lang="en-US" sz="2000" b="1" dirty="0"/>
              <a:t>Prohibit use of prejudicial wealth evidence when deciding liability</a:t>
            </a:r>
          </a:p>
          <a:p>
            <a:pPr marL="914400" lvl="1" indent="-338138">
              <a:buFont typeface="Wingdings" panose="05000000000000000000" pitchFamily="2" charset="2"/>
              <a:buChar char="q"/>
            </a:pPr>
            <a:r>
              <a:rPr lang="en-US" sz="2000" b="1" dirty="0"/>
              <a:t>Stop manipulation of juries through anchoring</a:t>
            </a:r>
          </a:p>
          <a:p>
            <a:pPr marL="914400" lvl="1" indent="-338138">
              <a:buFont typeface="Wingdings" panose="05000000000000000000" pitchFamily="2" charset="2"/>
              <a:buChar char="q"/>
            </a:pPr>
            <a:r>
              <a:rPr lang="en-US" sz="2000" b="1" dirty="0"/>
              <a:t>Allow juries to consider the actual amount paid for medical expenses</a:t>
            </a:r>
          </a:p>
          <a:p>
            <a:pPr marL="457200" lvl="1" indent="-457200">
              <a:spcBef>
                <a:spcPts val="1200"/>
              </a:spcBef>
              <a:spcAft>
                <a:spcPts val="200"/>
              </a:spcAft>
              <a:buSzTx/>
              <a:buFont typeface="Wingdings" panose="05000000000000000000" pitchFamily="2" charset="2"/>
              <a:buChar char="Ø"/>
            </a:pPr>
            <a:r>
              <a:rPr lang="en-US" sz="2400" b="1" dirty="0">
                <a:solidFill>
                  <a:schemeClr val="accent2">
                    <a:lumMod val="50000"/>
                  </a:schemeClr>
                </a:solidFill>
              </a:rPr>
              <a:t>Rein in burdensome and costly discovery</a:t>
            </a:r>
          </a:p>
          <a:p>
            <a:pPr marL="914400" lvl="1" indent="-338138">
              <a:lnSpc>
                <a:spcPct val="100000"/>
              </a:lnSpc>
              <a:buFont typeface="Wingdings" panose="05000000000000000000" pitchFamily="2" charset="2"/>
              <a:buChar char="q"/>
            </a:pPr>
            <a:r>
              <a:rPr lang="en-US" sz="2000" b="1" dirty="0"/>
              <a:t>Federal rules amended to require discovery to be proportional to needs of case</a:t>
            </a:r>
          </a:p>
          <a:p>
            <a:pPr marL="914400" lvl="1" indent="-338138">
              <a:lnSpc>
                <a:spcPct val="100000"/>
              </a:lnSpc>
              <a:buFont typeface="Wingdings" panose="05000000000000000000" pitchFamily="2" charset="2"/>
              <a:buChar char="q"/>
            </a:pPr>
            <a:r>
              <a:rPr lang="en-US" sz="2000" b="1" dirty="0"/>
              <a:t>Missouri (2019), Oklahoma (2017), Wisconsin (2018), and Wyoming (2017) have followed</a:t>
            </a:r>
          </a:p>
          <a:p>
            <a:pPr marL="457200" lvl="1" indent="-457200">
              <a:spcBef>
                <a:spcPts val="1200"/>
              </a:spcBef>
              <a:spcAft>
                <a:spcPts val="200"/>
              </a:spcAft>
              <a:buSzTx/>
              <a:buFont typeface="Wingdings" panose="05000000000000000000" pitchFamily="2" charset="2"/>
              <a:buChar char="Ø"/>
            </a:pPr>
            <a:r>
              <a:rPr lang="en-US" sz="2400" b="1" dirty="0">
                <a:solidFill>
                  <a:schemeClr val="accent2">
                    <a:lumMod val="50000"/>
                  </a:schemeClr>
                </a:solidFill>
              </a:rPr>
              <a:t>Stop misleading lawsuit advertising practices that jeopardize public health</a:t>
            </a:r>
          </a:p>
          <a:p>
            <a:pPr marL="914400" lvl="1" indent="-338138">
              <a:buFont typeface="Wingdings" panose="05000000000000000000" pitchFamily="2" charset="2"/>
              <a:buChar char="q"/>
            </a:pPr>
            <a:r>
              <a:rPr lang="en-US" sz="2000" b="1" dirty="0"/>
              <a:t>Tennessee and Texas enacted safeguards in 2019</a:t>
            </a:r>
          </a:p>
          <a:p>
            <a:pPr marL="457200" lvl="1" indent="-457200">
              <a:spcBef>
                <a:spcPts val="1200"/>
              </a:spcBef>
              <a:spcAft>
                <a:spcPts val="200"/>
              </a:spcAft>
              <a:buSzTx/>
              <a:buFont typeface="Wingdings" panose="05000000000000000000" pitchFamily="2" charset="2"/>
              <a:buChar char="Ø"/>
            </a:pPr>
            <a:r>
              <a:rPr lang="en-US" sz="2400" b="1" dirty="0">
                <a:solidFill>
                  <a:schemeClr val="accent2">
                    <a:lumMod val="50000"/>
                  </a:schemeClr>
                </a:solidFill>
              </a:rPr>
              <a:t>Adopt safeguards for lawsuit lending</a:t>
            </a:r>
          </a:p>
          <a:p>
            <a:pPr marL="914400" lvl="1" indent="-338138">
              <a:buSzTx/>
              <a:buFont typeface="Wingdings" panose="05000000000000000000" pitchFamily="2" charset="2"/>
              <a:buChar char="q"/>
            </a:pPr>
            <a:r>
              <a:rPr lang="en-US" sz="2000" b="1" i="1" dirty="0"/>
              <a:t>Ruth v. Cherokee Funding, LLC </a:t>
            </a:r>
            <a:r>
              <a:rPr lang="en-US" sz="2000" b="1" dirty="0"/>
              <a:t>(Ga. 2018) invited legislature to act</a:t>
            </a:r>
          </a:p>
          <a:p>
            <a:pPr marL="201168" lvl="1" indent="0">
              <a:buNone/>
            </a:pPr>
            <a:endParaRPr lang="en-US" dirty="0"/>
          </a:p>
          <a:p>
            <a:pPr marL="201168" lvl="1" indent="0">
              <a:buNone/>
            </a:pPr>
            <a:endParaRPr lang="en-US" dirty="0"/>
          </a:p>
        </p:txBody>
      </p:sp>
    </p:spTree>
    <p:extLst>
      <p:ext uri="{BB962C8B-B14F-4D97-AF65-F5344CB8AC3E}">
        <p14:creationId xmlns:p14="http://schemas.microsoft.com/office/powerpoint/2010/main" val="227886366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fade">
                                      <p:cBhvr>
                                        <p:cTn id="38" dur="500"/>
                                        <p:tgtEl>
                                          <p:spTgt spid="3">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fade">
                                      <p:cBhvr>
                                        <p:cTn id="43" dur="500"/>
                                        <p:tgtEl>
                                          <p:spTgt spid="3">
                                            <p:txEl>
                                              <p:pRg st="9" end="9"/>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animEffect transition="in" filter="fade">
                                      <p:cBhvr>
                                        <p:cTn id="4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tileRect/>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tileRect/>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游ゴシック Light"/>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等线 Light"/>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游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等线"/>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6E6E1FC7-F4B5-496C-A307-0D73A4FDF1E7}"/>
</file>

<file path=customXml/itemProps2.xml><?xml version="1.0" encoding="utf-8"?>
<ds:datastoreItem xmlns:ds="http://schemas.openxmlformats.org/officeDocument/2006/customXml" ds:itemID="{3682AA11-A504-4A7C-B0AB-2F6F6F2515A1}"/>
</file>

<file path=customXml/itemProps3.xml><?xml version="1.0" encoding="utf-8"?>
<ds:datastoreItem xmlns:ds="http://schemas.openxmlformats.org/officeDocument/2006/customXml" ds:itemID="{33073C9A-CE3A-4AC9-94D6-DD0B5B0BD858}"/>
</file>

<file path=docProps/app.xml><?xml version="1.0" encoding="utf-8"?>
<Properties xmlns="http://schemas.openxmlformats.org/officeDocument/2006/extended-properties" xmlns:vt="http://schemas.openxmlformats.org/officeDocument/2006/docPropsVTypes">
  <Template/>
  <TotalTime>317</TotalTime>
  <Words>1537</Words>
  <Application>Microsoft Office PowerPoint</Application>
  <PresentationFormat>Widescreen</PresentationFormat>
  <Paragraphs>158</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Wingdings</vt:lpstr>
      <vt:lpstr>Retrospect</vt:lpstr>
      <vt:lpstr>Georgia’s Lawsuit Climate</vt:lpstr>
      <vt:lpstr>First, the Good News</vt:lpstr>
      <vt:lpstr>The Not So Good News</vt:lpstr>
      <vt:lpstr>A String of Record Breaking Awards</vt:lpstr>
      <vt:lpstr>What leads to these  extraordinary amounts?</vt:lpstr>
      <vt:lpstr>The Cost of Litigation in Georgia</vt:lpstr>
      <vt:lpstr>PowerPoint Presentation</vt:lpstr>
      <vt:lpstr>Improving Georgia’s Litigation Environment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Georgia’s Lawsuit Climate</dc:title>
  <dc:creator>Silverman, Cary (SHB)</dc:creator>
  <cp:lastModifiedBy>Reid Smith</cp:lastModifiedBy>
  <cp:revision>35</cp:revision>
  <cp:lastPrinted>2019-08-27T12:01:52Z</cp:lastPrinted>
  <dcterms:created xsi:type="dcterms:W3CDTF">2019-08-27T12:01:52Z</dcterms:created>
  <dcterms:modified xsi:type="dcterms:W3CDTF">2019-08-28T19:27:27Z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