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Override PartName="/customXml/itemProps2.xml" ContentType="application/vnd.openxmlformats-officedocument.customXmlProperties+xml"/>
  <Override PartName="/ppt/presProps.xml" ContentType="application/vnd.openxmlformats-officedocument.presentationml.presProps+xml"/>
  <Override PartName="/ppt/theme/theme2.xml" ContentType="application/vnd.openxmlformats-officedocument.theme+xml"/>
  <Override PartName="/ppt/slideLayouts/slideLayout18.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Default Extension="jpeg" ContentType="image/jpeg"/>
  <Override PartName="/ppt/slides/slide24.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3" r:id="rId3"/>
    <p:sldMasterId id="2147483737" r:id="rId4"/>
    <p:sldMasterId id="2147483786" r:id="rId5"/>
  </p:sldMasterIdLst>
  <p:notesMasterIdLst>
    <p:notesMasterId r:id="rId30"/>
  </p:notesMasterIdLst>
  <p:handoutMasterIdLst>
    <p:handoutMasterId r:id="rId31"/>
  </p:handoutMasterIdLst>
  <p:sldIdLst>
    <p:sldId id="414" r:id="rId6"/>
    <p:sldId id="449" r:id="rId7"/>
    <p:sldId id="450" r:id="rId8"/>
    <p:sldId id="451" r:id="rId9"/>
    <p:sldId id="452" r:id="rId10"/>
    <p:sldId id="453" r:id="rId11"/>
    <p:sldId id="454" r:id="rId12"/>
    <p:sldId id="455" r:id="rId13"/>
    <p:sldId id="456" r:id="rId14"/>
    <p:sldId id="434" r:id="rId15"/>
    <p:sldId id="435" r:id="rId16"/>
    <p:sldId id="436" r:id="rId17"/>
    <p:sldId id="437" r:id="rId18"/>
    <p:sldId id="438" r:id="rId19"/>
    <p:sldId id="439" r:id="rId20"/>
    <p:sldId id="440" r:id="rId21"/>
    <p:sldId id="441" r:id="rId22"/>
    <p:sldId id="442" r:id="rId23"/>
    <p:sldId id="443" r:id="rId24"/>
    <p:sldId id="444" r:id="rId25"/>
    <p:sldId id="445" r:id="rId26"/>
    <p:sldId id="446" r:id="rId27"/>
    <p:sldId id="447" r:id="rId28"/>
    <p:sldId id="448" r:id="rId29"/>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339933"/>
    <a:srgbClr val="009900"/>
    <a:srgbClr val="2F5597"/>
    <a:srgbClr val="31859C"/>
    <a:srgbClr val="9933FF"/>
    <a:srgbClr val="990099"/>
    <a:srgbClr val="9900FF"/>
    <a:srgbClr val="548235"/>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7" autoAdjust="0"/>
    <p:restoredTop sz="89860" autoAdjust="0"/>
  </p:normalViewPr>
  <p:slideViewPr>
    <p:cSldViewPr>
      <p:cViewPr varScale="1">
        <p:scale>
          <a:sx n="63" d="100"/>
          <a:sy n="63" d="100"/>
        </p:scale>
        <p:origin x="916" y="5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84" d="100"/>
          <a:sy n="84" d="100"/>
        </p:scale>
        <p:origin x="3150"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openxmlformats.org/officeDocument/2006/relationships/customXml" Target="../customXml/item3.xml"/><Relationship Id="rId5" Type="http://schemas.openxmlformats.org/officeDocument/2006/relationships/slideMaster" Target="slideMasters/slideMaster4.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ustomXml" Target="../customXml/item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3.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27466" cy="466088"/>
          </a:xfrm>
          <a:prstGeom prst="rect">
            <a:avLst/>
          </a:prstGeom>
        </p:spPr>
        <p:txBody>
          <a:bodyPr vert="horz" lIns="91221" tIns="45610" rIns="91221" bIns="45610" rtlCol="0"/>
          <a:lstStyle>
            <a:lvl1pPr algn="l">
              <a:defRPr sz="1200"/>
            </a:lvl1pPr>
          </a:lstStyle>
          <a:p>
            <a:endParaRPr lang="en-US" dirty="0"/>
          </a:p>
        </p:txBody>
      </p:sp>
      <p:sp>
        <p:nvSpPr>
          <p:cNvPr id="3" name="Date Placeholder 2"/>
          <p:cNvSpPr>
            <a:spLocks noGrp="1"/>
          </p:cNvSpPr>
          <p:nvPr>
            <p:ph type="dt" sz="quarter" idx="1"/>
          </p:nvPr>
        </p:nvSpPr>
        <p:spPr>
          <a:xfrm>
            <a:off x="3955953" y="0"/>
            <a:ext cx="3027466" cy="466088"/>
          </a:xfrm>
          <a:prstGeom prst="rect">
            <a:avLst/>
          </a:prstGeom>
        </p:spPr>
        <p:txBody>
          <a:bodyPr vert="horz" lIns="91221" tIns="45610" rIns="91221" bIns="45610" rtlCol="0"/>
          <a:lstStyle>
            <a:lvl1pPr algn="r">
              <a:defRPr sz="1200"/>
            </a:lvl1pPr>
          </a:lstStyle>
          <a:p>
            <a:endParaRPr lang="en-US" dirty="0"/>
          </a:p>
        </p:txBody>
      </p:sp>
      <p:sp>
        <p:nvSpPr>
          <p:cNvPr id="4" name="Footer Placeholder 3"/>
          <p:cNvSpPr>
            <a:spLocks noGrp="1"/>
          </p:cNvSpPr>
          <p:nvPr>
            <p:ph type="ftr" sz="quarter" idx="2"/>
          </p:nvPr>
        </p:nvSpPr>
        <p:spPr>
          <a:xfrm>
            <a:off x="2" y="8817614"/>
            <a:ext cx="3027466" cy="466088"/>
          </a:xfrm>
          <a:prstGeom prst="rect">
            <a:avLst/>
          </a:prstGeom>
        </p:spPr>
        <p:txBody>
          <a:bodyPr vert="horz" lIns="91221" tIns="45610" rIns="91221" bIns="4561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55953" y="8817614"/>
            <a:ext cx="3027466" cy="466088"/>
          </a:xfrm>
          <a:prstGeom prst="rect">
            <a:avLst/>
          </a:prstGeom>
        </p:spPr>
        <p:txBody>
          <a:bodyPr vert="horz" lIns="91221" tIns="45610" rIns="91221" bIns="45610" rtlCol="0" anchor="b"/>
          <a:lstStyle>
            <a:lvl1pPr algn="r">
              <a:defRPr sz="1200"/>
            </a:lvl1pPr>
          </a:lstStyle>
          <a:p>
            <a:fld id="{A6B138BC-4937-456A-A210-A856700F9F2F}" type="slidenum">
              <a:rPr lang="en-US" smtClean="0"/>
              <a:t>‹#›</a:t>
            </a:fld>
            <a:endParaRPr lang="en-US" dirty="0"/>
          </a:p>
        </p:txBody>
      </p:sp>
    </p:spTree>
    <p:extLst>
      <p:ext uri="{BB962C8B-B14F-4D97-AF65-F5344CB8AC3E}">
        <p14:creationId xmlns:p14="http://schemas.microsoft.com/office/powerpoint/2010/main" val="226661640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44" tIns="46472" rIns="92944" bIns="46472" rtlCol="0"/>
          <a:lstStyle>
            <a:lvl1pPr algn="l">
              <a:defRPr sz="1200"/>
            </a:lvl1pPr>
          </a:lstStyle>
          <a:p>
            <a:endParaRPr lang="en-US" dirty="0"/>
          </a:p>
        </p:txBody>
      </p:sp>
      <p:sp>
        <p:nvSpPr>
          <p:cNvPr id="3" name="Date Placeholder 2"/>
          <p:cNvSpPr>
            <a:spLocks noGrp="1"/>
          </p:cNvSpPr>
          <p:nvPr>
            <p:ph type="dt" idx="1"/>
          </p:nvPr>
        </p:nvSpPr>
        <p:spPr>
          <a:xfrm>
            <a:off x="3956552" y="0"/>
            <a:ext cx="3026833" cy="464185"/>
          </a:xfrm>
          <a:prstGeom prst="rect">
            <a:avLst/>
          </a:prstGeom>
        </p:spPr>
        <p:txBody>
          <a:bodyPr vert="horz" lIns="92944" tIns="46472" rIns="92944" bIns="46472"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398463" y="695325"/>
            <a:ext cx="6188075" cy="3481388"/>
          </a:xfrm>
          <a:prstGeom prst="rect">
            <a:avLst/>
          </a:prstGeom>
          <a:noFill/>
          <a:ln w="12700">
            <a:solidFill>
              <a:prstClr val="black"/>
            </a:solidFill>
          </a:ln>
        </p:spPr>
        <p:txBody>
          <a:bodyPr vert="horz" lIns="92944" tIns="46472" rIns="92944" bIns="46472" rtlCol="0" anchor="ctr"/>
          <a:lstStyle/>
          <a:p>
            <a:endParaRPr lang="en-US" dirty="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44" tIns="46472" rIns="92944" bIns="4647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4185"/>
          </a:xfrm>
          <a:prstGeom prst="rect">
            <a:avLst/>
          </a:prstGeom>
        </p:spPr>
        <p:txBody>
          <a:bodyPr vert="horz" lIns="92944" tIns="46472" rIns="92944" bIns="4647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2" y="8817904"/>
            <a:ext cx="3026833" cy="464185"/>
          </a:xfrm>
          <a:prstGeom prst="rect">
            <a:avLst/>
          </a:prstGeom>
        </p:spPr>
        <p:txBody>
          <a:bodyPr vert="horz" lIns="92944" tIns="46472" rIns="92944" bIns="46472" rtlCol="0" anchor="b"/>
          <a:lstStyle>
            <a:lvl1pPr algn="r">
              <a:defRPr sz="1200"/>
            </a:lvl1pPr>
          </a:lstStyle>
          <a:p>
            <a:fld id="{26A2E7E2-C79F-43C9-B2C6-59CA0DFC87FF}" type="slidenum">
              <a:rPr lang="en-US" smtClean="0"/>
              <a:t>‹#›</a:t>
            </a:fld>
            <a:endParaRPr lang="en-US" dirty="0"/>
          </a:p>
        </p:txBody>
      </p:sp>
    </p:spTree>
    <p:extLst>
      <p:ext uri="{BB962C8B-B14F-4D97-AF65-F5344CB8AC3E}">
        <p14:creationId xmlns:p14="http://schemas.microsoft.com/office/powerpoint/2010/main" val="47124399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8463" y="695325"/>
            <a:ext cx="6188075" cy="3481388"/>
          </a:xfrm>
        </p:spPr>
      </p:sp>
      <p:sp>
        <p:nvSpPr>
          <p:cNvPr id="3" name="Notes Placeholder 2"/>
          <p:cNvSpPr>
            <a:spLocks noGrp="1"/>
          </p:cNvSpPr>
          <p:nvPr>
            <p:ph type="body" idx="1"/>
          </p:nvPr>
        </p:nvSpPr>
        <p:spPr/>
        <p:txBody>
          <a:bodyPr>
            <a:normAutofit/>
          </a:bodyPr>
          <a:lstStyle/>
          <a:p>
            <a:pPr marL="171021" indent="-171021">
              <a:buFont typeface="Arial" panose="020B0604020202020204" pitchFamily="34" charset="0"/>
              <a:buChar char="•"/>
            </a:pPr>
            <a:endParaRPr lang="en-US" sz="1600" dirty="0"/>
          </a:p>
        </p:txBody>
      </p:sp>
      <p:sp>
        <p:nvSpPr>
          <p:cNvPr id="4" name="Slide Number Placeholder 3"/>
          <p:cNvSpPr>
            <a:spLocks noGrp="1"/>
          </p:cNvSpPr>
          <p:nvPr>
            <p:ph type="sldNum" sz="quarter" idx="10"/>
          </p:nvPr>
        </p:nvSpPr>
        <p:spPr/>
        <p:txBody>
          <a:bodyPr/>
          <a:lstStyle/>
          <a:p>
            <a:fld id="{26A2E7E2-C79F-43C9-B2C6-59CA0DFC87FF}" type="slidenum">
              <a:rPr lang="en-US" smtClean="0"/>
              <a:t>1</a:t>
            </a:fld>
            <a:endParaRPr lang="en-US" dirty="0"/>
          </a:p>
        </p:txBody>
      </p:sp>
      <p:sp>
        <p:nvSpPr>
          <p:cNvPr id="6" name="Date Placeholder 5"/>
          <p:cNvSpPr>
            <a:spLocks noGrp="1"/>
          </p:cNvSpPr>
          <p:nvPr>
            <p:ph type="dt" idx="12"/>
          </p:nvPr>
        </p:nvSpPr>
        <p:spPr/>
        <p:txBody>
          <a:bodyPr/>
          <a:lstStyle/>
          <a:p>
            <a:endParaRPr lang="en-US" dirty="0"/>
          </a:p>
        </p:txBody>
      </p:sp>
    </p:spTree>
    <p:extLst>
      <p:ext uri="{BB962C8B-B14F-4D97-AF65-F5344CB8AC3E}">
        <p14:creationId xmlns:p14="http://schemas.microsoft.com/office/powerpoint/2010/main" val="3665457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2</a:t>
            </a:fld>
            <a:endParaRPr lang="en-US" dirty="0"/>
          </a:p>
        </p:txBody>
      </p:sp>
    </p:spTree>
    <p:extLst>
      <p:ext uri="{BB962C8B-B14F-4D97-AF65-F5344CB8AC3E}">
        <p14:creationId xmlns:p14="http://schemas.microsoft.com/office/powerpoint/2010/main" val="3543406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3</a:t>
            </a:fld>
            <a:endParaRPr lang="en-US" dirty="0"/>
          </a:p>
        </p:txBody>
      </p:sp>
    </p:spTree>
    <p:extLst>
      <p:ext uri="{BB962C8B-B14F-4D97-AF65-F5344CB8AC3E}">
        <p14:creationId xmlns:p14="http://schemas.microsoft.com/office/powerpoint/2010/main" val="83166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4</a:t>
            </a:fld>
            <a:endParaRPr lang="en-US" dirty="0"/>
          </a:p>
        </p:txBody>
      </p:sp>
    </p:spTree>
    <p:extLst>
      <p:ext uri="{BB962C8B-B14F-4D97-AF65-F5344CB8AC3E}">
        <p14:creationId xmlns:p14="http://schemas.microsoft.com/office/powerpoint/2010/main" val="2872399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5</a:t>
            </a:fld>
            <a:endParaRPr lang="en-US" dirty="0"/>
          </a:p>
        </p:txBody>
      </p:sp>
    </p:spTree>
    <p:extLst>
      <p:ext uri="{BB962C8B-B14F-4D97-AF65-F5344CB8AC3E}">
        <p14:creationId xmlns:p14="http://schemas.microsoft.com/office/powerpoint/2010/main" val="999462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6</a:t>
            </a:fld>
            <a:endParaRPr lang="en-US" dirty="0"/>
          </a:p>
        </p:txBody>
      </p:sp>
    </p:spTree>
    <p:extLst>
      <p:ext uri="{BB962C8B-B14F-4D97-AF65-F5344CB8AC3E}">
        <p14:creationId xmlns:p14="http://schemas.microsoft.com/office/powerpoint/2010/main" val="478656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7</a:t>
            </a:fld>
            <a:endParaRPr lang="en-US" dirty="0"/>
          </a:p>
        </p:txBody>
      </p:sp>
    </p:spTree>
    <p:extLst>
      <p:ext uri="{BB962C8B-B14F-4D97-AF65-F5344CB8AC3E}">
        <p14:creationId xmlns:p14="http://schemas.microsoft.com/office/powerpoint/2010/main" val="2765915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8</a:t>
            </a:fld>
            <a:endParaRPr lang="en-US" dirty="0"/>
          </a:p>
        </p:txBody>
      </p:sp>
    </p:spTree>
    <p:extLst>
      <p:ext uri="{BB962C8B-B14F-4D97-AF65-F5344CB8AC3E}">
        <p14:creationId xmlns:p14="http://schemas.microsoft.com/office/powerpoint/2010/main" val="2179708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9</a:t>
            </a:fld>
            <a:endParaRPr lang="en-US" dirty="0"/>
          </a:p>
        </p:txBody>
      </p:sp>
    </p:spTree>
    <p:extLst>
      <p:ext uri="{BB962C8B-B14F-4D97-AF65-F5344CB8AC3E}">
        <p14:creationId xmlns:p14="http://schemas.microsoft.com/office/powerpoint/2010/main" val="2803940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10</a:t>
            </a:fld>
            <a:endParaRPr lang="en-US" dirty="0"/>
          </a:p>
        </p:txBody>
      </p:sp>
    </p:spTree>
    <p:extLst>
      <p:ext uri="{BB962C8B-B14F-4D97-AF65-F5344CB8AC3E}">
        <p14:creationId xmlns:p14="http://schemas.microsoft.com/office/powerpoint/2010/main" val="2179368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11</a:t>
            </a:fld>
            <a:endParaRPr lang="en-US" dirty="0"/>
          </a:p>
        </p:txBody>
      </p:sp>
    </p:spTree>
    <p:extLst>
      <p:ext uri="{BB962C8B-B14F-4D97-AF65-F5344CB8AC3E}">
        <p14:creationId xmlns:p14="http://schemas.microsoft.com/office/powerpoint/2010/main" val="2552078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12</a:t>
            </a:fld>
            <a:endParaRPr lang="en-US" dirty="0"/>
          </a:p>
        </p:txBody>
      </p:sp>
    </p:spTree>
    <p:extLst>
      <p:ext uri="{BB962C8B-B14F-4D97-AF65-F5344CB8AC3E}">
        <p14:creationId xmlns:p14="http://schemas.microsoft.com/office/powerpoint/2010/main" val="4175931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13</a:t>
            </a:fld>
            <a:endParaRPr lang="en-US" dirty="0"/>
          </a:p>
        </p:txBody>
      </p:sp>
    </p:spTree>
    <p:extLst>
      <p:ext uri="{BB962C8B-B14F-4D97-AF65-F5344CB8AC3E}">
        <p14:creationId xmlns:p14="http://schemas.microsoft.com/office/powerpoint/2010/main" val="4161569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14</a:t>
            </a:fld>
            <a:endParaRPr lang="en-US" dirty="0"/>
          </a:p>
        </p:txBody>
      </p:sp>
    </p:spTree>
    <p:extLst>
      <p:ext uri="{BB962C8B-B14F-4D97-AF65-F5344CB8AC3E}">
        <p14:creationId xmlns:p14="http://schemas.microsoft.com/office/powerpoint/2010/main" val="1052845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15</a:t>
            </a:fld>
            <a:endParaRPr lang="en-US" dirty="0"/>
          </a:p>
        </p:txBody>
      </p:sp>
    </p:spTree>
    <p:extLst>
      <p:ext uri="{BB962C8B-B14F-4D97-AF65-F5344CB8AC3E}">
        <p14:creationId xmlns:p14="http://schemas.microsoft.com/office/powerpoint/2010/main" val="1978549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16</a:t>
            </a:fld>
            <a:endParaRPr lang="en-US" dirty="0"/>
          </a:p>
        </p:txBody>
      </p:sp>
    </p:spTree>
    <p:extLst>
      <p:ext uri="{BB962C8B-B14F-4D97-AF65-F5344CB8AC3E}">
        <p14:creationId xmlns:p14="http://schemas.microsoft.com/office/powerpoint/2010/main" val="3370250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17</a:t>
            </a:fld>
            <a:endParaRPr lang="en-US" dirty="0"/>
          </a:p>
        </p:txBody>
      </p:sp>
    </p:spTree>
    <p:extLst>
      <p:ext uri="{BB962C8B-B14F-4D97-AF65-F5344CB8AC3E}">
        <p14:creationId xmlns:p14="http://schemas.microsoft.com/office/powerpoint/2010/main" val="4112806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18</a:t>
            </a:fld>
            <a:endParaRPr lang="en-US" dirty="0"/>
          </a:p>
        </p:txBody>
      </p:sp>
    </p:spTree>
    <p:extLst>
      <p:ext uri="{BB962C8B-B14F-4D97-AF65-F5344CB8AC3E}">
        <p14:creationId xmlns:p14="http://schemas.microsoft.com/office/powerpoint/2010/main" val="1926153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19</a:t>
            </a:fld>
            <a:endParaRPr lang="en-US" dirty="0"/>
          </a:p>
        </p:txBody>
      </p:sp>
    </p:spTree>
    <p:extLst>
      <p:ext uri="{BB962C8B-B14F-4D97-AF65-F5344CB8AC3E}">
        <p14:creationId xmlns:p14="http://schemas.microsoft.com/office/powerpoint/2010/main" val="24161706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20</a:t>
            </a:fld>
            <a:endParaRPr lang="en-US" dirty="0"/>
          </a:p>
        </p:txBody>
      </p:sp>
    </p:spTree>
    <p:extLst>
      <p:ext uri="{BB962C8B-B14F-4D97-AF65-F5344CB8AC3E}">
        <p14:creationId xmlns:p14="http://schemas.microsoft.com/office/powerpoint/2010/main" val="4026979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21</a:t>
            </a:fld>
            <a:endParaRPr lang="en-US" dirty="0"/>
          </a:p>
        </p:txBody>
      </p:sp>
    </p:spTree>
    <p:extLst>
      <p:ext uri="{BB962C8B-B14F-4D97-AF65-F5344CB8AC3E}">
        <p14:creationId xmlns:p14="http://schemas.microsoft.com/office/powerpoint/2010/main" val="23140473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22</a:t>
            </a:fld>
            <a:endParaRPr lang="en-US" dirty="0"/>
          </a:p>
        </p:txBody>
      </p:sp>
    </p:spTree>
    <p:extLst>
      <p:ext uri="{BB962C8B-B14F-4D97-AF65-F5344CB8AC3E}">
        <p14:creationId xmlns:p14="http://schemas.microsoft.com/office/powerpoint/2010/main" val="41175864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23</a:t>
            </a:fld>
            <a:endParaRPr lang="en-US" dirty="0"/>
          </a:p>
        </p:txBody>
      </p:sp>
    </p:spTree>
    <p:extLst>
      <p:ext uri="{BB962C8B-B14F-4D97-AF65-F5344CB8AC3E}">
        <p14:creationId xmlns:p14="http://schemas.microsoft.com/office/powerpoint/2010/main" val="1886372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24</a:t>
            </a:fld>
            <a:endParaRPr lang="en-US" dirty="0"/>
          </a:p>
        </p:txBody>
      </p:sp>
    </p:spTree>
    <p:extLst>
      <p:ext uri="{BB962C8B-B14F-4D97-AF65-F5344CB8AC3E}">
        <p14:creationId xmlns:p14="http://schemas.microsoft.com/office/powerpoint/2010/main" val="37955346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73670" y="1905005"/>
            <a:ext cx="10242551"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973669" y="4344993"/>
            <a:ext cx="10242551"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5" name="Picture 4" descr="Swirl.png"/>
          <p:cNvPicPr>
            <a:picLocks noChangeAspect="1"/>
          </p:cNvPicPr>
          <p:nvPr userDrawn="1"/>
        </p:nvPicPr>
        <p:blipFill>
          <a:blip r:embed="rId3"/>
          <a:stretch>
            <a:fillRect/>
          </a:stretch>
        </p:blipFill>
        <p:spPr>
          <a:xfrm>
            <a:off x="0" y="1295400"/>
            <a:ext cx="12192000" cy="3202682"/>
          </a:xfrm>
          <a:prstGeom prst="rect">
            <a:avLst/>
          </a:prstGeom>
        </p:spPr>
      </p:pic>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825273" y="4344993"/>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508000" y="1411552"/>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508000" y="1412875"/>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8000" y="1411555"/>
            <a:ext cx="5486400"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411555"/>
            <a:ext cx="5486400"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08000" y="1757805"/>
            <a:ext cx="54864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7999" y="2174875"/>
            <a:ext cx="54864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4645" y="1757805"/>
            <a:ext cx="548935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490632"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4" y="6238880"/>
            <a:ext cx="12192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5" name="Picture 4" descr="Swirl.png"/>
          <p:cNvPicPr>
            <a:picLocks noChangeAspect="1"/>
          </p:cNvPicPr>
          <p:nvPr userDrawn="1"/>
        </p:nvPicPr>
        <p:blipFill>
          <a:blip r:embed="rId3"/>
          <a:stretch>
            <a:fillRect/>
          </a:stretch>
        </p:blipFill>
        <p:spPr>
          <a:xfrm>
            <a:off x="0" y="1295400"/>
            <a:ext cx="12192000" cy="3202682"/>
          </a:xfrm>
          <a:prstGeom prst="rect">
            <a:avLst/>
          </a:prstGeom>
        </p:spPr>
      </p:pic>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825273" y="4344993"/>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963084" y="1905004"/>
            <a:ext cx="10720917" cy="2108269"/>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600" y="71438"/>
            <a:ext cx="2235200"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050"/>
          <p:cNvSpPr>
            <a:spLocks noGrp="1" noChangeArrowheads="1"/>
          </p:cNvSpPr>
          <p:nvPr>
            <p:ph type="ctrTitle"/>
          </p:nvPr>
        </p:nvSpPr>
        <p:spPr>
          <a:xfrm>
            <a:off x="914400" y="2819400"/>
            <a:ext cx="10363200" cy="2057400"/>
          </a:xfrm>
        </p:spPr>
        <p:txBody>
          <a:bodyPr/>
          <a:lstStyle>
            <a:lvl1pPr algn="ctr">
              <a:defRPr sz="4800"/>
            </a:lvl1pPr>
          </a:lstStyle>
          <a:p>
            <a:pPr lvl="0"/>
            <a:r>
              <a:rPr lang="en-US" noProof="0" smtClean="0"/>
              <a:t>Click to edit Master title style</a:t>
            </a:r>
          </a:p>
        </p:txBody>
      </p:sp>
      <p:sp>
        <p:nvSpPr>
          <p:cNvPr id="37891" name="Rectangle 2051"/>
          <p:cNvSpPr>
            <a:spLocks noGrp="1" noChangeArrowheads="1"/>
          </p:cNvSpPr>
          <p:nvPr>
            <p:ph type="subTitle" idx="1"/>
          </p:nvPr>
        </p:nvSpPr>
        <p:spPr>
          <a:xfrm>
            <a:off x="1625600" y="5029200"/>
            <a:ext cx="8534400" cy="914400"/>
          </a:xfrm>
        </p:spPr>
        <p:txBody>
          <a:bodyPr/>
          <a:lstStyle>
            <a:lvl1pPr marL="0" indent="0" algn="ctr">
              <a:buFontTx/>
              <a:buNone/>
              <a:defRPr sz="2400"/>
            </a:lvl1pPr>
          </a:lstStyle>
          <a:p>
            <a:pPr lvl="0"/>
            <a:r>
              <a:rPr lang="en-US" noProof="0" smtClean="0"/>
              <a:t>Click to edit Master subtitle style</a:t>
            </a:r>
          </a:p>
        </p:txBody>
      </p:sp>
      <p:sp>
        <p:nvSpPr>
          <p:cNvPr id="5" name="Rectangle 2064"/>
          <p:cNvSpPr>
            <a:spLocks noGrp="1" noChangeArrowheads="1"/>
          </p:cNvSpPr>
          <p:nvPr>
            <p:ph type="dt" sz="half" idx="10"/>
          </p:nvPr>
        </p:nvSpPr>
        <p:spPr>
          <a:xfrm>
            <a:off x="508000" y="6248400"/>
            <a:ext cx="2540000" cy="381000"/>
          </a:xfrm>
        </p:spPr>
        <p:txBody>
          <a:bodyPr anchor="b"/>
          <a:lstStyle>
            <a:lvl1pPr>
              <a:defRPr kumimoji="0">
                <a:solidFill>
                  <a:srgbClr val="000000"/>
                </a:solidFill>
                <a:latin typeface="+mn-lt"/>
              </a:defRPr>
            </a:lvl1pPr>
          </a:lstStyle>
          <a:p>
            <a:pPr>
              <a:defRPr/>
            </a:pPr>
            <a:fld id="{4B0AFD36-8C4B-4E96-B984-D4EE0CFBE98C}" type="datetime1">
              <a:rPr lang="en-US" smtClean="0"/>
              <a:t>9/22/2020</a:t>
            </a:fld>
            <a:endParaRPr lang="en-US" dirty="0"/>
          </a:p>
        </p:txBody>
      </p:sp>
      <p:sp>
        <p:nvSpPr>
          <p:cNvPr id="6" name="Rectangle 2065"/>
          <p:cNvSpPr>
            <a:spLocks noGrp="1" noChangeArrowheads="1"/>
          </p:cNvSpPr>
          <p:nvPr>
            <p:ph type="ftr" sz="quarter" idx="11"/>
          </p:nvPr>
        </p:nvSpPr>
        <p:spPr>
          <a:xfrm>
            <a:off x="4165600" y="6248400"/>
            <a:ext cx="3860800" cy="381000"/>
          </a:xfrm>
        </p:spPr>
        <p:txBody>
          <a:bodyPr anchor="b"/>
          <a:lstStyle>
            <a:lvl1pPr>
              <a:defRPr kumimoji="0">
                <a:solidFill>
                  <a:srgbClr val="000000"/>
                </a:solidFill>
                <a:latin typeface="+mn-lt"/>
              </a:defRPr>
            </a:lvl1pPr>
          </a:lstStyle>
          <a:p>
            <a:pPr>
              <a:defRPr/>
            </a:pPr>
            <a:endParaRPr lang="en-US" dirty="0"/>
          </a:p>
        </p:txBody>
      </p:sp>
      <p:sp>
        <p:nvSpPr>
          <p:cNvPr id="7" name="Rectangle 2066"/>
          <p:cNvSpPr>
            <a:spLocks noGrp="1" noChangeArrowheads="1"/>
          </p:cNvSpPr>
          <p:nvPr>
            <p:ph type="sldNum" sz="quarter" idx="12"/>
          </p:nvPr>
        </p:nvSpPr>
        <p:spPr>
          <a:xfrm>
            <a:off x="9144000" y="6248400"/>
            <a:ext cx="2540000" cy="381000"/>
          </a:xfrm>
        </p:spPr>
        <p:txBody>
          <a:bodyPr anchor="b"/>
          <a:lstStyle>
            <a:lvl1pPr>
              <a:defRPr kumimoji="0">
                <a:solidFill>
                  <a:srgbClr val="000000"/>
                </a:solidFill>
                <a:latin typeface="+mn-lt"/>
              </a:defRPr>
            </a:lvl1pPr>
          </a:lstStyle>
          <a:p>
            <a:pPr>
              <a:defRPr/>
            </a:pPr>
            <a:fld id="{D7433141-D1A5-49FE-8C37-A924B8CDFF5C}" type="slidenum">
              <a:rPr lang="en-US"/>
              <a:pPr>
                <a:defRPr/>
              </a:pPr>
              <a:t>‹#›</a:t>
            </a:fld>
            <a:endParaRPr lang="en-US" dirty="0"/>
          </a:p>
        </p:txBody>
      </p:sp>
    </p:spTree>
    <p:extLst>
      <p:ext uri="{BB962C8B-B14F-4D97-AF65-F5344CB8AC3E}">
        <p14:creationId xmlns:p14="http://schemas.microsoft.com/office/powerpoint/2010/main" val="3175522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600" y="71441"/>
            <a:ext cx="20320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336800" y="76200"/>
            <a:ext cx="9042400" cy="10668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2336800" y="1219200"/>
            <a:ext cx="90424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6090681-BD43-471D-87FF-135139F98F4B}" type="datetime1">
              <a:rPr lang="en-US" smtClean="0">
                <a:solidFill>
                  <a:prstClr val="black"/>
                </a:solidFill>
              </a:rPr>
              <a:t>9/22/2020</a:t>
            </a:fld>
            <a:endParaRPr lang="en-US" dirty="0">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DF12A5BE-8464-41E6-AC09-3E4AF53FBB52}"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24118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46"/>
          <p:cNvSpPr>
            <a:spLocks noGrp="1" noChangeArrowheads="1"/>
          </p:cNvSpPr>
          <p:nvPr>
            <p:ph type="dt" sz="half" idx="10"/>
          </p:nvPr>
        </p:nvSpPr>
        <p:spPr>
          <a:ln/>
        </p:spPr>
        <p:txBody>
          <a:bodyPr/>
          <a:lstStyle>
            <a:lvl1pPr>
              <a:defRPr/>
            </a:lvl1pPr>
          </a:lstStyle>
          <a:p>
            <a:pPr>
              <a:defRPr/>
            </a:pPr>
            <a:fld id="{EF87368D-0935-4403-8C64-0ECDEEAC9DD5}" type="datetime1">
              <a:rPr lang="en-US" smtClean="0">
                <a:solidFill>
                  <a:prstClr val="black"/>
                </a:solidFill>
              </a:rPr>
              <a:t>9/22/2020</a:t>
            </a:fld>
            <a:endParaRPr lang="en-US" dirty="0">
              <a:solidFill>
                <a:prstClr val="black"/>
              </a:solidFill>
            </a:endParaRPr>
          </a:p>
        </p:txBody>
      </p:sp>
      <p:sp>
        <p:nvSpPr>
          <p:cNvPr id="5" name="Rectangle 1047"/>
          <p:cNvSpPr>
            <a:spLocks noGrp="1" noChangeArrowheads="1"/>
          </p:cNvSpPr>
          <p:nvPr>
            <p:ph type="ftr" sz="quarter" idx="11"/>
          </p:nvPr>
        </p:nvSpPr>
        <p:spPr>
          <a:ln/>
        </p:spPr>
        <p:txBody>
          <a:bodyPr/>
          <a:lstStyle>
            <a:lvl1pPr>
              <a:defRPr/>
            </a:lvl1pPr>
          </a:lstStyle>
          <a:p>
            <a:pPr>
              <a:defRPr/>
            </a:pPr>
            <a:endParaRPr lang="en-US" dirty="0">
              <a:solidFill>
                <a:prstClr val="black"/>
              </a:solidFill>
            </a:endParaRPr>
          </a:p>
        </p:txBody>
      </p:sp>
      <p:sp>
        <p:nvSpPr>
          <p:cNvPr id="6" name="Rectangle 1048"/>
          <p:cNvSpPr>
            <a:spLocks noGrp="1" noChangeArrowheads="1"/>
          </p:cNvSpPr>
          <p:nvPr>
            <p:ph type="sldNum" sz="quarter" idx="12"/>
          </p:nvPr>
        </p:nvSpPr>
        <p:spPr>
          <a:ln/>
        </p:spPr>
        <p:txBody>
          <a:bodyPr/>
          <a:lstStyle>
            <a:lvl1pPr>
              <a:defRPr/>
            </a:lvl1pPr>
          </a:lstStyle>
          <a:p>
            <a:pPr>
              <a:defRPr/>
            </a:pPr>
            <a:fld id="{A32CC7EF-4A4D-402D-AF08-4B01CF2E60A0}"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115036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0" y="1219200"/>
            <a:ext cx="4419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46800" y="1219200"/>
            <a:ext cx="4419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46"/>
          <p:cNvSpPr>
            <a:spLocks noGrp="1" noChangeArrowheads="1"/>
          </p:cNvSpPr>
          <p:nvPr>
            <p:ph type="dt" sz="half" idx="10"/>
          </p:nvPr>
        </p:nvSpPr>
        <p:spPr>
          <a:ln/>
        </p:spPr>
        <p:txBody>
          <a:bodyPr/>
          <a:lstStyle>
            <a:lvl1pPr>
              <a:defRPr/>
            </a:lvl1pPr>
          </a:lstStyle>
          <a:p>
            <a:pPr>
              <a:defRPr/>
            </a:pPr>
            <a:fld id="{0D788288-C977-403D-AC1B-9F486DCB40C1}" type="datetime1">
              <a:rPr lang="en-US" smtClean="0">
                <a:solidFill>
                  <a:prstClr val="black"/>
                </a:solidFill>
              </a:rPr>
              <a:t>9/22/2020</a:t>
            </a:fld>
            <a:endParaRPr lang="en-US" dirty="0">
              <a:solidFill>
                <a:prstClr val="black"/>
              </a:solidFill>
            </a:endParaRPr>
          </a:p>
        </p:txBody>
      </p:sp>
      <p:sp>
        <p:nvSpPr>
          <p:cNvPr id="6" name="Rectangle 1047"/>
          <p:cNvSpPr>
            <a:spLocks noGrp="1" noChangeArrowheads="1"/>
          </p:cNvSpPr>
          <p:nvPr>
            <p:ph type="ftr" sz="quarter" idx="11"/>
          </p:nvPr>
        </p:nvSpPr>
        <p:spPr>
          <a:ln/>
        </p:spPr>
        <p:txBody>
          <a:bodyPr/>
          <a:lstStyle>
            <a:lvl1pPr>
              <a:defRPr/>
            </a:lvl1pPr>
          </a:lstStyle>
          <a:p>
            <a:pPr>
              <a:defRPr/>
            </a:pPr>
            <a:endParaRPr lang="en-US" dirty="0">
              <a:solidFill>
                <a:prstClr val="black"/>
              </a:solidFill>
            </a:endParaRPr>
          </a:p>
        </p:txBody>
      </p:sp>
      <p:sp>
        <p:nvSpPr>
          <p:cNvPr id="7" name="Rectangle 1048"/>
          <p:cNvSpPr>
            <a:spLocks noGrp="1" noChangeArrowheads="1"/>
          </p:cNvSpPr>
          <p:nvPr>
            <p:ph type="sldNum" sz="quarter" idx="12"/>
          </p:nvPr>
        </p:nvSpPr>
        <p:spPr>
          <a:ln/>
        </p:spPr>
        <p:txBody>
          <a:bodyPr/>
          <a:lstStyle>
            <a:lvl1pPr>
              <a:defRPr/>
            </a:lvl1pPr>
          </a:lstStyle>
          <a:p>
            <a:pPr>
              <a:defRPr/>
            </a:pPr>
            <a:fld id="{2E005483-A364-402B-8FCB-FC6022280EF6}"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819933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46"/>
          <p:cNvSpPr>
            <a:spLocks noGrp="1" noChangeArrowheads="1"/>
          </p:cNvSpPr>
          <p:nvPr>
            <p:ph type="dt" sz="half" idx="10"/>
          </p:nvPr>
        </p:nvSpPr>
        <p:spPr>
          <a:ln/>
        </p:spPr>
        <p:txBody>
          <a:bodyPr/>
          <a:lstStyle>
            <a:lvl1pPr>
              <a:defRPr/>
            </a:lvl1pPr>
          </a:lstStyle>
          <a:p>
            <a:pPr>
              <a:defRPr/>
            </a:pPr>
            <a:fld id="{DD6D8D37-1D3A-430B-BFD3-35AB4E689D40}" type="datetime1">
              <a:rPr lang="en-US" smtClean="0">
                <a:solidFill>
                  <a:prstClr val="black"/>
                </a:solidFill>
              </a:rPr>
              <a:t>9/22/2020</a:t>
            </a:fld>
            <a:endParaRPr lang="en-US" dirty="0">
              <a:solidFill>
                <a:prstClr val="black"/>
              </a:solidFill>
            </a:endParaRPr>
          </a:p>
        </p:txBody>
      </p:sp>
      <p:sp>
        <p:nvSpPr>
          <p:cNvPr id="8" name="Rectangle 1047"/>
          <p:cNvSpPr>
            <a:spLocks noGrp="1" noChangeArrowheads="1"/>
          </p:cNvSpPr>
          <p:nvPr>
            <p:ph type="ftr" sz="quarter" idx="11"/>
          </p:nvPr>
        </p:nvSpPr>
        <p:spPr>
          <a:ln/>
        </p:spPr>
        <p:txBody>
          <a:bodyPr/>
          <a:lstStyle>
            <a:lvl1pPr>
              <a:defRPr/>
            </a:lvl1pPr>
          </a:lstStyle>
          <a:p>
            <a:pPr>
              <a:defRPr/>
            </a:pPr>
            <a:endParaRPr lang="en-US" dirty="0">
              <a:solidFill>
                <a:prstClr val="black"/>
              </a:solidFill>
            </a:endParaRPr>
          </a:p>
        </p:txBody>
      </p:sp>
      <p:sp>
        <p:nvSpPr>
          <p:cNvPr id="9" name="Rectangle 1048"/>
          <p:cNvSpPr>
            <a:spLocks noGrp="1" noChangeArrowheads="1"/>
          </p:cNvSpPr>
          <p:nvPr>
            <p:ph type="sldNum" sz="quarter" idx="12"/>
          </p:nvPr>
        </p:nvSpPr>
        <p:spPr>
          <a:ln/>
        </p:spPr>
        <p:txBody>
          <a:bodyPr/>
          <a:lstStyle>
            <a:lvl1pPr>
              <a:defRPr/>
            </a:lvl1pPr>
          </a:lstStyle>
          <a:p>
            <a:pPr>
              <a:defRPr/>
            </a:pPr>
            <a:fld id="{32DCB034-5FAD-4AD8-AA15-B6F023A863F4}"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432665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46"/>
          <p:cNvSpPr>
            <a:spLocks noGrp="1" noChangeArrowheads="1"/>
          </p:cNvSpPr>
          <p:nvPr>
            <p:ph type="dt" sz="half" idx="10"/>
          </p:nvPr>
        </p:nvSpPr>
        <p:spPr>
          <a:ln/>
        </p:spPr>
        <p:txBody>
          <a:bodyPr/>
          <a:lstStyle>
            <a:lvl1pPr>
              <a:defRPr/>
            </a:lvl1pPr>
          </a:lstStyle>
          <a:p>
            <a:pPr>
              <a:defRPr/>
            </a:pPr>
            <a:fld id="{44A41D71-56D6-41E3-BD2D-FF042D1A0F17}" type="datetime1">
              <a:rPr lang="en-US" smtClean="0">
                <a:solidFill>
                  <a:prstClr val="black"/>
                </a:solidFill>
              </a:rPr>
              <a:t>9/22/2020</a:t>
            </a:fld>
            <a:endParaRPr lang="en-US" dirty="0">
              <a:solidFill>
                <a:prstClr val="black"/>
              </a:solidFill>
            </a:endParaRPr>
          </a:p>
        </p:txBody>
      </p:sp>
      <p:sp>
        <p:nvSpPr>
          <p:cNvPr id="4" name="Rectangle 1047"/>
          <p:cNvSpPr>
            <a:spLocks noGrp="1" noChangeArrowheads="1"/>
          </p:cNvSpPr>
          <p:nvPr>
            <p:ph type="ftr" sz="quarter" idx="11"/>
          </p:nvPr>
        </p:nvSpPr>
        <p:spPr>
          <a:ln/>
        </p:spPr>
        <p:txBody>
          <a:bodyPr/>
          <a:lstStyle>
            <a:lvl1pPr>
              <a:defRPr/>
            </a:lvl1pPr>
          </a:lstStyle>
          <a:p>
            <a:pPr>
              <a:defRPr/>
            </a:pPr>
            <a:endParaRPr lang="en-US" dirty="0">
              <a:solidFill>
                <a:prstClr val="black"/>
              </a:solidFill>
            </a:endParaRPr>
          </a:p>
        </p:txBody>
      </p:sp>
      <p:sp>
        <p:nvSpPr>
          <p:cNvPr id="5" name="Rectangle 1048"/>
          <p:cNvSpPr>
            <a:spLocks noGrp="1" noChangeArrowheads="1"/>
          </p:cNvSpPr>
          <p:nvPr>
            <p:ph type="sldNum" sz="quarter" idx="12"/>
          </p:nvPr>
        </p:nvSpPr>
        <p:spPr>
          <a:ln/>
        </p:spPr>
        <p:txBody>
          <a:bodyPr/>
          <a:lstStyle>
            <a:lvl1pPr>
              <a:defRPr/>
            </a:lvl1pPr>
          </a:lstStyle>
          <a:p>
            <a:pPr>
              <a:defRPr/>
            </a:pPr>
            <a:fld id="{530DA328-45D7-4393-8B55-22212120EB63}"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09212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46"/>
          <p:cNvSpPr>
            <a:spLocks noGrp="1" noChangeArrowheads="1"/>
          </p:cNvSpPr>
          <p:nvPr>
            <p:ph type="dt" sz="half" idx="10"/>
          </p:nvPr>
        </p:nvSpPr>
        <p:spPr>
          <a:ln/>
        </p:spPr>
        <p:txBody>
          <a:bodyPr/>
          <a:lstStyle>
            <a:lvl1pPr>
              <a:defRPr/>
            </a:lvl1pPr>
          </a:lstStyle>
          <a:p>
            <a:pPr>
              <a:defRPr/>
            </a:pPr>
            <a:fld id="{95C45238-2C45-4AD5-8A4A-FE9B3E9EEBBA}" type="datetime1">
              <a:rPr lang="en-US" smtClean="0">
                <a:solidFill>
                  <a:prstClr val="black"/>
                </a:solidFill>
              </a:rPr>
              <a:t>9/22/2020</a:t>
            </a:fld>
            <a:endParaRPr lang="en-US" dirty="0">
              <a:solidFill>
                <a:prstClr val="black"/>
              </a:solidFill>
            </a:endParaRPr>
          </a:p>
        </p:txBody>
      </p:sp>
      <p:sp>
        <p:nvSpPr>
          <p:cNvPr id="3" name="Rectangle 1047"/>
          <p:cNvSpPr>
            <a:spLocks noGrp="1" noChangeArrowheads="1"/>
          </p:cNvSpPr>
          <p:nvPr>
            <p:ph type="ftr" sz="quarter" idx="11"/>
          </p:nvPr>
        </p:nvSpPr>
        <p:spPr>
          <a:ln/>
        </p:spPr>
        <p:txBody>
          <a:bodyPr/>
          <a:lstStyle>
            <a:lvl1pPr>
              <a:defRPr/>
            </a:lvl1pPr>
          </a:lstStyle>
          <a:p>
            <a:pPr>
              <a:defRPr/>
            </a:pPr>
            <a:endParaRPr lang="en-US" dirty="0">
              <a:solidFill>
                <a:prstClr val="black"/>
              </a:solidFill>
            </a:endParaRPr>
          </a:p>
        </p:txBody>
      </p:sp>
      <p:sp>
        <p:nvSpPr>
          <p:cNvPr id="4" name="Rectangle 1048"/>
          <p:cNvSpPr>
            <a:spLocks noGrp="1" noChangeArrowheads="1"/>
          </p:cNvSpPr>
          <p:nvPr>
            <p:ph type="sldNum" sz="quarter" idx="12"/>
          </p:nvPr>
        </p:nvSpPr>
        <p:spPr>
          <a:ln/>
        </p:spPr>
        <p:txBody>
          <a:bodyPr/>
          <a:lstStyle>
            <a:lvl1pPr>
              <a:defRPr/>
            </a:lvl1pPr>
          </a:lstStyle>
          <a:p>
            <a:pPr>
              <a:defRPr/>
            </a:pPr>
            <a:fld id="{A5E51256-110C-434C-B98C-D2BAA8FBDCA6}"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446799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46"/>
          <p:cNvSpPr>
            <a:spLocks noGrp="1" noChangeArrowheads="1"/>
          </p:cNvSpPr>
          <p:nvPr>
            <p:ph type="dt" sz="half" idx="10"/>
          </p:nvPr>
        </p:nvSpPr>
        <p:spPr>
          <a:ln/>
        </p:spPr>
        <p:txBody>
          <a:bodyPr/>
          <a:lstStyle>
            <a:lvl1pPr>
              <a:defRPr/>
            </a:lvl1pPr>
          </a:lstStyle>
          <a:p>
            <a:pPr>
              <a:defRPr/>
            </a:pPr>
            <a:fld id="{834C14A4-6B5D-4EE5-97B7-21FF4F2C5F82}" type="datetime1">
              <a:rPr lang="en-US" smtClean="0">
                <a:solidFill>
                  <a:prstClr val="black"/>
                </a:solidFill>
              </a:rPr>
              <a:t>9/22/2020</a:t>
            </a:fld>
            <a:endParaRPr lang="en-US" dirty="0">
              <a:solidFill>
                <a:prstClr val="black"/>
              </a:solidFill>
            </a:endParaRPr>
          </a:p>
        </p:txBody>
      </p:sp>
      <p:sp>
        <p:nvSpPr>
          <p:cNvPr id="6" name="Rectangle 1047"/>
          <p:cNvSpPr>
            <a:spLocks noGrp="1" noChangeArrowheads="1"/>
          </p:cNvSpPr>
          <p:nvPr>
            <p:ph type="ftr" sz="quarter" idx="11"/>
          </p:nvPr>
        </p:nvSpPr>
        <p:spPr>
          <a:ln/>
        </p:spPr>
        <p:txBody>
          <a:bodyPr/>
          <a:lstStyle>
            <a:lvl1pPr>
              <a:defRPr/>
            </a:lvl1pPr>
          </a:lstStyle>
          <a:p>
            <a:pPr>
              <a:defRPr/>
            </a:pPr>
            <a:endParaRPr lang="en-US" dirty="0">
              <a:solidFill>
                <a:prstClr val="black"/>
              </a:solidFill>
            </a:endParaRPr>
          </a:p>
        </p:txBody>
      </p:sp>
      <p:sp>
        <p:nvSpPr>
          <p:cNvPr id="7" name="Rectangle 1048"/>
          <p:cNvSpPr>
            <a:spLocks noGrp="1" noChangeArrowheads="1"/>
          </p:cNvSpPr>
          <p:nvPr>
            <p:ph type="sldNum" sz="quarter" idx="12"/>
          </p:nvPr>
        </p:nvSpPr>
        <p:spPr>
          <a:ln/>
        </p:spPr>
        <p:txBody>
          <a:bodyPr/>
          <a:lstStyle>
            <a:lvl1pPr>
              <a:defRPr/>
            </a:lvl1pPr>
          </a:lstStyle>
          <a:p>
            <a:pPr>
              <a:defRPr/>
            </a:pPr>
            <a:fld id="{5F1C1D14-F53F-4602-8D00-A31E03A860F5}"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097374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46"/>
          <p:cNvSpPr>
            <a:spLocks noGrp="1" noChangeArrowheads="1"/>
          </p:cNvSpPr>
          <p:nvPr>
            <p:ph type="dt" sz="half" idx="10"/>
          </p:nvPr>
        </p:nvSpPr>
        <p:spPr>
          <a:ln/>
        </p:spPr>
        <p:txBody>
          <a:bodyPr/>
          <a:lstStyle>
            <a:lvl1pPr>
              <a:defRPr/>
            </a:lvl1pPr>
          </a:lstStyle>
          <a:p>
            <a:pPr>
              <a:defRPr/>
            </a:pPr>
            <a:fld id="{236D2309-62C4-41D1-9C8A-A7291AE5DBAA}" type="datetime1">
              <a:rPr lang="en-US" smtClean="0">
                <a:solidFill>
                  <a:prstClr val="black"/>
                </a:solidFill>
              </a:rPr>
              <a:t>9/22/2020</a:t>
            </a:fld>
            <a:endParaRPr lang="en-US" dirty="0">
              <a:solidFill>
                <a:prstClr val="black"/>
              </a:solidFill>
            </a:endParaRPr>
          </a:p>
        </p:txBody>
      </p:sp>
      <p:sp>
        <p:nvSpPr>
          <p:cNvPr id="6" name="Rectangle 1047"/>
          <p:cNvSpPr>
            <a:spLocks noGrp="1" noChangeArrowheads="1"/>
          </p:cNvSpPr>
          <p:nvPr>
            <p:ph type="ftr" sz="quarter" idx="11"/>
          </p:nvPr>
        </p:nvSpPr>
        <p:spPr>
          <a:ln/>
        </p:spPr>
        <p:txBody>
          <a:bodyPr/>
          <a:lstStyle>
            <a:lvl1pPr>
              <a:defRPr/>
            </a:lvl1pPr>
          </a:lstStyle>
          <a:p>
            <a:pPr>
              <a:defRPr/>
            </a:pPr>
            <a:endParaRPr lang="en-US" dirty="0">
              <a:solidFill>
                <a:prstClr val="black"/>
              </a:solidFill>
            </a:endParaRPr>
          </a:p>
        </p:txBody>
      </p:sp>
      <p:sp>
        <p:nvSpPr>
          <p:cNvPr id="7" name="Rectangle 1048"/>
          <p:cNvSpPr>
            <a:spLocks noGrp="1" noChangeArrowheads="1"/>
          </p:cNvSpPr>
          <p:nvPr>
            <p:ph type="sldNum" sz="quarter" idx="12"/>
          </p:nvPr>
        </p:nvSpPr>
        <p:spPr>
          <a:ln/>
        </p:spPr>
        <p:txBody>
          <a:bodyPr/>
          <a:lstStyle>
            <a:lvl1pPr>
              <a:defRPr/>
            </a:lvl1pPr>
          </a:lstStyle>
          <a:p>
            <a:pPr>
              <a:defRPr/>
            </a:pPr>
            <a:fld id="{54E1F275-967E-4FCE-ABE4-3833B08B6B50}"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1508257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46"/>
          <p:cNvSpPr>
            <a:spLocks noGrp="1" noChangeArrowheads="1"/>
          </p:cNvSpPr>
          <p:nvPr>
            <p:ph type="dt" sz="half" idx="10"/>
          </p:nvPr>
        </p:nvSpPr>
        <p:spPr>
          <a:ln/>
        </p:spPr>
        <p:txBody>
          <a:bodyPr/>
          <a:lstStyle>
            <a:lvl1pPr>
              <a:defRPr/>
            </a:lvl1pPr>
          </a:lstStyle>
          <a:p>
            <a:pPr>
              <a:defRPr/>
            </a:pPr>
            <a:fld id="{73EC8901-95A2-4A06-801F-1D894D9751D7}" type="datetime1">
              <a:rPr lang="en-US" smtClean="0">
                <a:solidFill>
                  <a:prstClr val="black"/>
                </a:solidFill>
              </a:rPr>
              <a:t>9/22/2020</a:t>
            </a:fld>
            <a:endParaRPr lang="en-US" dirty="0">
              <a:solidFill>
                <a:prstClr val="black"/>
              </a:solidFill>
            </a:endParaRPr>
          </a:p>
        </p:txBody>
      </p:sp>
      <p:sp>
        <p:nvSpPr>
          <p:cNvPr id="5" name="Rectangle 1047"/>
          <p:cNvSpPr>
            <a:spLocks noGrp="1" noChangeArrowheads="1"/>
          </p:cNvSpPr>
          <p:nvPr>
            <p:ph type="ftr" sz="quarter" idx="11"/>
          </p:nvPr>
        </p:nvSpPr>
        <p:spPr>
          <a:ln/>
        </p:spPr>
        <p:txBody>
          <a:bodyPr/>
          <a:lstStyle>
            <a:lvl1pPr>
              <a:defRPr/>
            </a:lvl1pPr>
          </a:lstStyle>
          <a:p>
            <a:pPr>
              <a:defRPr/>
            </a:pPr>
            <a:endParaRPr lang="en-US" dirty="0">
              <a:solidFill>
                <a:prstClr val="black"/>
              </a:solidFill>
            </a:endParaRPr>
          </a:p>
        </p:txBody>
      </p:sp>
      <p:sp>
        <p:nvSpPr>
          <p:cNvPr id="6" name="Rectangle 1048"/>
          <p:cNvSpPr>
            <a:spLocks noGrp="1" noChangeArrowheads="1"/>
          </p:cNvSpPr>
          <p:nvPr>
            <p:ph type="sldNum" sz="quarter" idx="12"/>
          </p:nvPr>
        </p:nvSpPr>
        <p:spPr>
          <a:ln/>
        </p:spPr>
        <p:txBody>
          <a:bodyPr/>
          <a:lstStyle>
            <a:lvl1pPr>
              <a:defRPr/>
            </a:lvl1pPr>
          </a:lstStyle>
          <a:p>
            <a:pPr>
              <a:defRPr/>
            </a:pPr>
            <a:fld id="{8D18FD64-52BC-4899-8F04-C5DB224F3940}"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65454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5800" y="76200"/>
            <a:ext cx="22606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0" y="76200"/>
            <a:ext cx="65786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46"/>
          <p:cNvSpPr>
            <a:spLocks noGrp="1" noChangeArrowheads="1"/>
          </p:cNvSpPr>
          <p:nvPr>
            <p:ph type="dt" sz="half" idx="10"/>
          </p:nvPr>
        </p:nvSpPr>
        <p:spPr>
          <a:ln/>
        </p:spPr>
        <p:txBody>
          <a:bodyPr/>
          <a:lstStyle>
            <a:lvl1pPr>
              <a:defRPr/>
            </a:lvl1pPr>
          </a:lstStyle>
          <a:p>
            <a:pPr>
              <a:defRPr/>
            </a:pPr>
            <a:fld id="{CA8D391E-77D6-43F6-B0DC-4966CB9BA3DE}" type="datetime1">
              <a:rPr lang="en-US" smtClean="0">
                <a:solidFill>
                  <a:prstClr val="black"/>
                </a:solidFill>
              </a:rPr>
              <a:t>9/22/2020</a:t>
            </a:fld>
            <a:endParaRPr lang="en-US" dirty="0">
              <a:solidFill>
                <a:prstClr val="black"/>
              </a:solidFill>
            </a:endParaRPr>
          </a:p>
        </p:txBody>
      </p:sp>
      <p:sp>
        <p:nvSpPr>
          <p:cNvPr id="5" name="Rectangle 1047"/>
          <p:cNvSpPr>
            <a:spLocks noGrp="1" noChangeArrowheads="1"/>
          </p:cNvSpPr>
          <p:nvPr>
            <p:ph type="ftr" sz="quarter" idx="11"/>
          </p:nvPr>
        </p:nvSpPr>
        <p:spPr>
          <a:ln/>
        </p:spPr>
        <p:txBody>
          <a:bodyPr/>
          <a:lstStyle>
            <a:lvl1pPr>
              <a:defRPr/>
            </a:lvl1pPr>
          </a:lstStyle>
          <a:p>
            <a:pPr>
              <a:defRPr/>
            </a:pPr>
            <a:endParaRPr lang="en-US" dirty="0">
              <a:solidFill>
                <a:prstClr val="black"/>
              </a:solidFill>
            </a:endParaRPr>
          </a:p>
        </p:txBody>
      </p:sp>
      <p:sp>
        <p:nvSpPr>
          <p:cNvPr id="6" name="Rectangle 1048"/>
          <p:cNvSpPr>
            <a:spLocks noGrp="1" noChangeArrowheads="1"/>
          </p:cNvSpPr>
          <p:nvPr>
            <p:ph type="sldNum" sz="quarter" idx="12"/>
          </p:nvPr>
        </p:nvSpPr>
        <p:spPr>
          <a:ln/>
        </p:spPr>
        <p:txBody>
          <a:bodyPr/>
          <a:lstStyle>
            <a:lvl1pPr>
              <a:defRPr/>
            </a:lvl1pPr>
          </a:lstStyle>
          <a:p>
            <a:pPr>
              <a:defRPr/>
            </a:pPr>
            <a:fld id="{3DEF10A1-3BBD-402C-808C-A4CFA8763FC6}"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2561172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76200"/>
            <a:ext cx="90424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0" y="1219200"/>
            <a:ext cx="90424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524000" y="3657600"/>
            <a:ext cx="90424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46"/>
          <p:cNvSpPr>
            <a:spLocks noGrp="1" noChangeArrowheads="1"/>
          </p:cNvSpPr>
          <p:nvPr>
            <p:ph type="dt" sz="half" idx="10"/>
          </p:nvPr>
        </p:nvSpPr>
        <p:spPr>
          <a:ln/>
        </p:spPr>
        <p:txBody>
          <a:bodyPr/>
          <a:lstStyle>
            <a:lvl1pPr>
              <a:defRPr/>
            </a:lvl1pPr>
          </a:lstStyle>
          <a:p>
            <a:pPr>
              <a:defRPr/>
            </a:pPr>
            <a:fld id="{660AB130-1F85-413C-BA18-ED4C7E95AFBD}" type="datetime1">
              <a:rPr lang="en-US" smtClean="0">
                <a:solidFill>
                  <a:prstClr val="black"/>
                </a:solidFill>
              </a:rPr>
              <a:t>9/22/2020</a:t>
            </a:fld>
            <a:endParaRPr lang="en-US" dirty="0">
              <a:solidFill>
                <a:prstClr val="black"/>
              </a:solidFill>
            </a:endParaRPr>
          </a:p>
        </p:txBody>
      </p:sp>
      <p:sp>
        <p:nvSpPr>
          <p:cNvPr id="6" name="Rectangle 1047"/>
          <p:cNvSpPr>
            <a:spLocks noGrp="1" noChangeArrowheads="1"/>
          </p:cNvSpPr>
          <p:nvPr>
            <p:ph type="ftr" sz="quarter" idx="11"/>
          </p:nvPr>
        </p:nvSpPr>
        <p:spPr>
          <a:ln/>
        </p:spPr>
        <p:txBody>
          <a:bodyPr/>
          <a:lstStyle>
            <a:lvl1pPr>
              <a:defRPr/>
            </a:lvl1pPr>
          </a:lstStyle>
          <a:p>
            <a:pPr>
              <a:defRPr/>
            </a:pPr>
            <a:endParaRPr lang="en-US" dirty="0">
              <a:solidFill>
                <a:prstClr val="black"/>
              </a:solidFill>
            </a:endParaRPr>
          </a:p>
        </p:txBody>
      </p:sp>
      <p:sp>
        <p:nvSpPr>
          <p:cNvPr id="7" name="Rectangle 1048"/>
          <p:cNvSpPr>
            <a:spLocks noGrp="1" noChangeArrowheads="1"/>
          </p:cNvSpPr>
          <p:nvPr>
            <p:ph type="sldNum" sz="quarter" idx="12"/>
          </p:nvPr>
        </p:nvSpPr>
        <p:spPr>
          <a:ln/>
        </p:spPr>
        <p:txBody>
          <a:bodyPr/>
          <a:lstStyle>
            <a:lvl1pPr>
              <a:defRPr/>
            </a:lvl1pPr>
          </a:lstStyle>
          <a:p>
            <a:pPr>
              <a:defRPr/>
            </a:pPr>
            <a:fld id="{52CFBBBD-325F-4F24-A217-36E7A2C2FB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3562581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AE6859-6E3E-4BA0-8A4C-A1DD482F0A9B}" type="datetime1">
              <a:rPr lang="en-US" smtClean="0">
                <a:solidFill>
                  <a:prstClr val="black">
                    <a:tint val="75000"/>
                  </a:prstClr>
                </a:solidFill>
              </a:rPr>
              <a:t>9/22/2020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212F9E4-396A-4FFB-A1A6-8691E94E1B4D}"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stretch>
            <a:fillRect/>
          </a:stretch>
        </p:blipFill>
        <p:spPr>
          <a:xfrm>
            <a:off x="2" y="-297"/>
            <a:ext cx="12191999" cy="6858594"/>
          </a:xfrm>
          <a:prstGeom prst="rect">
            <a:avLst/>
          </a:prstGeom>
        </p:spPr>
      </p:pic>
    </p:spTree>
    <p:extLst>
      <p:ext uri="{BB962C8B-B14F-4D97-AF65-F5344CB8AC3E}">
        <p14:creationId xmlns:p14="http://schemas.microsoft.com/office/powerpoint/2010/main" val="4390465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F0116C-BD0D-4C66-8A1C-8C1886A5312A}" type="datetime1">
              <a:rPr lang="en-US" smtClean="0">
                <a:solidFill>
                  <a:prstClr val="black">
                    <a:tint val="75000"/>
                  </a:prstClr>
                </a:solidFill>
              </a:rPr>
              <a:t>9/22/2020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212F9E4-396A-4FFB-A1A6-8691E94E1B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216118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1F22EB-34A6-4EE2-B25F-DDADA4BC9C5E}" type="datetime1">
              <a:rPr lang="en-US" smtClean="0">
                <a:solidFill>
                  <a:prstClr val="black">
                    <a:tint val="75000"/>
                  </a:prstClr>
                </a:solidFill>
              </a:rPr>
              <a:t>9/22/2020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212F9E4-396A-4FFB-A1A6-8691E94E1B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65131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1299C6-A184-4F66-AC31-4CDB4EA09DF6}" type="datetime1">
              <a:rPr lang="en-US" smtClean="0">
                <a:solidFill>
                  <a:prstClr val="black">
                    <a:tint val="75000"/>
                  </a:prstClr>
                </a:solidFill>
              </a:rPr>
              <a:t>9/22/2020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212F9E4-396A-4FFB-A1A6-8691E94E1B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806194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DDC3C3-2414-4B73-97FC-8CF2E3B1C275}" type="datetime1">
              <a:rPr lang="en-US" smtClean="0">
                <a:solidFill>
                  <a:prstClr val="black">
                    <a:tint val="75000"/>
                  </a:prstClr>
                </a:solidFill>
              </a:rPr>
              <a:t>9/22/2020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212F9E4-396A-4FFB-A1A6-8691E94E1B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813786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BC500A-20BA-4E56-AF6C-CDB224EE82BC}" type="datetime1">
              <a:rPr lang="en-US" smtClean="0">
                <a:solidFill>
                  <a:prstClr val="black">
                    <a:tint val="75000"/>
                  </a:prstClr>
                </a:solidFill>
              </a:rPr>
              <a:t>9/22/2020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212F9E4-396A-4FFB-A1A6-8691E94E1B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812525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05E7F1-32B8-489B-A154-E60111B5C191}" type="datetime1">
              <a:rPr lang="en-US" smtClean="0">
                <a:solidFill>
                  <a:prstClr val="black">
                    <a:tint val="75000"/>
                  </a:prstClr>
                </a:solidFill>
              </a:rPr>
              <a:t>9/22/2020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536562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FEE603-AF7F-4667-9602-C8349A6FDCF3}" type="datetime1">
              <a:rPr lang="en-US" smtClean="0">
                <a:solidFill>
                  <a:prstClr val="black">
                    <a:tint val="75000"/>
                  </a:prstClr>
                </a:solidFill>
              </a:rPr>
              <a:t>9/22/2020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212F9E4-396A-4FFB-A1A6-8691E94E1B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116179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36C628-3634-452E-B541-CD337FC709A1}" type="datetime1">
              <a:rPr lang="en-US" smtClean="0">
                <a:solidFill>
                  <a:prstClr val="black">
                    <a:tint val="75000"/>
                  </a:prstClr>
                </a:solidFill>
              </a:rPr>
              <a:t>9/22/2020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212F9E4-396A-4FFB-A1A6-8691E94E1B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439016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A3FAEA-0AFA-4752-9593-1D481C65DFBD}" type="datetime1">
              <a:rPr lang="en-US" smtClean="0">
                <a:solidFill>
                  <a:prstClr val="black">
                    <a:tint val="75000"/>
                  </a:prstClr>
                </a:solidFill>
              </a:rPr>
              <a:t>9/22/2020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212F9E4-396A-4FFB-A1A6-8691E94E1B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02171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EDAFAE-0240-484C-A819-2FFCE6F0085E}" type="datetime1">
              <a:rPr lang="en-US" smtClean="0">
                <a:solidFill>
                  <a:prstClr val="black">
                    <a:tint val="75000"/>
                  </a:prstClr>
                </a:solidFill>
              </a:rPr>
              <a:t>9/22/2020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212F9E4-396A-4FFB-A1A6-8691E94E1B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35689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0" y="230193"/>
            <a:ext cx="11176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08000" y="1412880"/>
            <a:ext cx="11176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61" r:id="rId11"/>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4"/>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5"/>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12192000" cy="5558294"/>
          </a:xfrm>
          <a:prstGeom prst="rect">
            <a:avLst/>
          </a:prstGeom>
        </p:spPr>
      </p:pic>
      <p:sp>
        <p:nvSpPr>
          <p:cNvPr id="2" name="Title Placeholder 1"/>
          <p:cNvSpPr>
            <a:spLocks noGrp="1"/>
          </p:cNvSpPr>
          <p:nvPr>
            <p:ph type="title"/>
          </p:nvPr>
        </p:nvSpPr>
        <p:spPr>
          <a:xfrm>
            <a:off x="508000" y="230193"/>
            <a:ext cx="11176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63084" y="1905005"/>
            <a:ext cx="10720917"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4" r:id="rId1"/>
  </p:sldLayoutIdLst>
  <p:transition>
    <p:fade/>
  </p:transition>
  <p:hf hdr="0" ftr="0" dt="0"/>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1524000" y="76200"/>
            <a:ext cx="904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1027"/>
          <p:cNvSpPr>
            <a:spLocks noGrp="1" noChangeArrowheads="1"/>
          </p:cNvSpPr>
          <p:nvPr>
            <p:ph type="body" idx="1"/>
          </p:nvPr>
        </p:nvSpPr>
        <p:spPr bwMode="auto">
          <a:xfrm>
            <a:off x="1524000" y="1219200"/>
            <a:ext cx="90424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6886" name="Rectangle 1046"/>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kumimoji="1" sz="1400"/>
            </a:lvl1pPr>
          </a:lstStyle>
          <a:p>
            <a:pPr fontAlgn="base">
              <a:spcBef>
                <a:spcPct val="0"/>
              </a:spcBef>
              <a:spcAft>
                <a:spcPct val="0"/>
              </a:spcAft>
              <a:defRPr/>
            </a:pPr>
            <a:fld id="{EDD8A803-12A4-4AB0-AC50-CCDF8D15C16D}" type="datetime1">
              <a:rPr lang="en-US" smtClean="0">
                <a:solidFill>
                  <a:prstClr val="black"/>
                </a:solidFill>
                <a:latin typeface="Times New Roman" pitchFamily="18" charset="0"/>
              </a:rPr>
              <a:t>9/22/2020</a:t>
            </a:fld>
            <a:endParaRPr lang="en-US" dirty="0">
              <a:solidFill>
                <a:prstClr val="black"/>
              </a:solidFill>
              <a:latin typeface="Times New Roman" pitchFamily="18" charset="0"/>
            </a:endParaRPr>
          </a:p>
        </p:txBody>
      </p:sp>
      <p:sp>
        <p:nvSpPr>
          <p:cNvPr id="36887" name="Rectangle 1047"/>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kumimoji="1" sz="1400"/>
            </a:lvl1pPr>
          </a:lstStyle>
          <a:p>
            <a:pPr fontAlgn="base">
              <a:spcBef>
                <a:spcPct val="0"/>
              </a:spcBef>
              <a:spcAft>
                <a:spcPct val="0"/>
              </a:spcAft>
              <a:defRPr/>
            </a:pPr>
            <a:endParaRPr lang="en-US" dirty="0">
              <a:solidFill>
                <a:prstClr val="black"/>
              </a:solidFill>
              <a:latin typeface="Times New Roman" pitchFamily="18" charset="0"/>
            </a:endParaRPr>
          </a:p>
        </p:txBody>
      </p:sp>
      <p:sp>
        <p:nvSpPr>
          <p:cNvPr id="36888" name="Rectangle 1048"/>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kumimoji="1" sz="1400"/>
            </a:lvl1pPr>
          </a:lstStyle>
          <a:p>
            <a:pPr fontAlgn="base">
              <a:spcBef>
                <a:spcPct val="0"/>
              </a:spcBef>
              <a:spcAft>
                <a:spcPct val="0"/>
              </a:spcAft>
              <a:defRPr/>
            </a:pPr>
            <a:fld id="{CCADD170-3B73-42FC-AB28-8477BDFAD715}" type="slidenum">
              <a:rPr lang="en-US">
                <a:solidFill>
                  <a:prstClr val="black"/>
                </a:solidFill>
                <a:latin typeface="Times New Roman" pitchFamily="18" charset="0"/>
              </a:rPr>
              <a:pPr fontAlgn="base">
                <a:spcBef>
                  <a:spcPct val="0"/>
                </a:spcBef>
                <a:spcAft>
                  <a:spcPct val="0"/>
                </a:spcAft>
                <a:defRPr/>
              </a:pPr>
              <a:t>‹#›</a:t>
            </a:fld>
            <a:endParaRPr lang="en-US" dirty="0">
              <a:solidFill>
                <a:prstClr val="black"/>
              </a:solidFill>
              <a:latin typeface="Times New Roman" pitchFamily="18" charset="0"/>
            </a:endParaRPr>
          </a:p>
        </p:txBody>
      </p:sp>
    </p:spTree>
    <p:extLst>
      <p:ext uri="{BB962C8B-B14F-4D97-AF65-F5344CB8AC3E}">
        <p14:creationId xmlns:p14="http://schemas.microsoft.com/office/powerpoint/2010/main" val="3373587373"/>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Franklin Gothic Medium" pitchFamily="34" charset="0"/>
        </a:defRPr>
      </a:lvl2pPr>
      <a:lvl3pPr algn="l" rtl="0" eaLnBrk="0" fontAlgn="base" hangingPunct="0">
        <a:spcBef>
          <a:spcPct val="0"/>
        </a:spcBef>
        <a:spcAft>
          <a:spcPct val="0"/>
        </a:spcAft>
        <a:defRPr sz="3600">
          <a:solidFill>
            <a:srgbClr val="000000"/>
          </a:solidFill>
          <a:latin typeface="Franklin Gothic Medium" pitchFamily="34" charset="0"/>
        </a:defRPr>
      </a:lvl3pPr>
      <a:lvl4pPr algn="l" rtl="0" eaLnBrk="0" fontAlgn="base" hangingPunct="0">
        <a:spcBef>
          <a:spcPct val="0"/>
        </a:spcBef>
        <a:spcAft>
          <a:spcPct val="0"/>
        </a:spcAft>
        <a:defRPr sz="3600">
          <a:solidFill>
            <a:srgbClr val="000000"/>
          </a:solidFill>
          <a:latin typeface="Franklin Gothic Medium" pitchFamily="34" charset="0"/>
        </a:defRPr>
      </a:lvl4pPr>
      <a:lvl5pPr algn="l" rtl="0" eaLnBrk="0" fontAlgn="base" hangingPunct="0">
        <a:spcBef>
          <a:spcPct val="0"/>
        </a:spcBef>
        <a:spcAft>
          <a:spcPct val="0"/>
        </a:spcAft>
        <a:defRPr sz="3600">
          <a:solidFill>
            <a:srgbClr val="000000"/>
          </a:solidFill>
          <a:latin typeface="Franklin Gothic Medium" pitchFamily="34" charset="0"/>
        </a:defRPr>
      </a:lvl5pPr>
      <a:lvl6pPr marL="457200" algn="l" rtl="0" fontAlgn="base">
        <a:spcBef>
          <a:spcPct val="0"/>
        </a:spcBef>
        <a:spcAft>
          <a:spcPct val="0"/>
        </a:spcAft>
        <a:defRPr sz="3600">
          <a:solidFill>
            <a:srgbClr val="000000"/>
          </a:solidFill>
          <a:latin typeface="Garamond" pitchFamily="18" charset="0"/>
        </a:defRPr>
      </a:lvl6pPr>
      <a:lvl7pPr marL="914400" algn="l" rtl="0" fontAlgn="base">
        <a:spcBef>
          <a:spcPct val="0"/>
        </a:spcBef>
        <a:spcAft>
          <a:spcPct val="0"/>
        </a:spcAft>
        <a:defRPr sz="3600">
          <a:solidFill>
            <a:srgbClr val="000000"/>
          </a:solidFill>
          <a:latin typeface="Garamond" pitchFamily="18" charset="0"/>
        </a:defRPr>
      </a:lvl7pPr>
      <a:lvl8pPr marL="1371600" algn="l" rtl="0" fontAlgn="base">
        <a:spcBef>
          <a:spcPct val="0"/>
        </a:spcBef>
        <a:spcAft>
          <a:spcPct val="0"/>
        </a:spcAft>
        <a:defRPr sz="3600">
          <a:solidFill>
            <a:srgbClr val="000000"/>
          </a:solidFill>
          <a:latin typeface="Garamond" pitchFamily="18" charset="0"/>
        </a:defRPr>
      </a:lvl8pPr>
      <a:lvl9pPr marL="1828800" algn="l" rtl="0" fontAlgn="base">
        <a:spcBef>
          <a:spcPct val="0"/>
        </a:spcBef>
        <a:spcAft>
          <a:spcPct val="0"/>
        </a:spcAft>
        <a:defRPr sz="3600">
          <a:solidFill>
            <a:srgbClr val="000000"/>
          </a:solidFill>
          <a:latin typeface="Garamond" pitchFamily="18" charset="0"/>
        </a:defRPr>
      </a:lvl9pPr>
    </p:titleStyle>
    <p:bodyStyle>
      <a:lvl1pPr marL="342900" indent="-342900" algn="l" rtl="0" eaLnBrk="0" fontAlgn="base" hangingPunct="0">
        <a:spcBef>
          <a:spcPct val="20000"/>
        </a:spcBef>
        <a:spcAft>
          <a:spcPct val="0"/>
        </a:spcAft>
        <a:buClr>
          <a:schemeClr val="tx1"/>
        </a:buClr>
        <a:buChar char="•"/>
        <a:defRPr sz="28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600">
          <a:solidFill>
            <a:srgbClr val="000000"/>
          </a:solidFill>
          <a:latin typeface="+mn-lt"/>
        </a:defRPr>
      </a:lvl2pPr>
      <a:lvl3pPr marL="1143000" indent="-228600" algn="l" rtl="0" eaLnBrk="0" fontAlgn="base" hangingPunct="0">
        <a:spcBef>
          <a:spcPct val="20000"/>
        </a:spcBef>
        <a:spcAft>
          <a:spcPct val="0"/>
        </a:spcAft>
        <a:buClr>
          <a:schemeClr val="tx1"/>
        </a:buClr>
        <a:buChar char="•"/>
        <a:defRPr sz="2400">
          <a:solidFill>
            <a:srgbClr val="000000"/>
          </a:solidFill>
          <a:latin typeface="+mn-lt"/>
        </a:defRPr>
      </a:lvl3pPr>
      <a:lvl4pPr marL="1600200" indent="-228600" algn="l" rtl="0" eaLnBrk="0" fontAlgn="base" hangingPunct="0">
        <a:spcBef>
          <a:spcPct val="20000"/>
        </a:spcBef>
        <a:spcAft>
          <a:spcPct val="0"/>
        </a:spcAft>
        <a:buClr>
          <a:schemeClr val="tx1"/>
        </a:buClr>
        <a:buChar char="•"/>
        <a:defRPr sz="2000">
          <a:solidFill>
            <a:srgbClr val="000000"/>
          </a:solidFill>
          <a:latin typeface="+mn-lt"/>
        </a:defRPr>
      </a:lvl4pPr>
      <a:lvl5pPr marL="2057400" indent="-228600" algn="l" rtl="0" eaLnBrk="0" fontAlgn="base" hangingPunct="0">
        <a:spcBef>
          <a:spcPct val="20000"/>
        </a:spcBef>
        <a:spcAft>
          <a:spcPct val="0"/>
        </a:spcAft>
        <a:buClr>
          <a:schemeClr val="tx1"/>
        </a:buClr>
        <a:buChar char="•"/>
        <a:defRPr sz="2000">
          <a:solidFill>
            <a:srgbClr val="000000"/>
          </a:solidFill>
          <a:latin typeface="+mn-lt"/>
        </a:defRPr>
      </a:lvl5pPr>
      <a:lvl6pPr marL="2514600" indent="-228600" algn="l" rtl="0" fontAlgn="base">
        <a:spcBef>
          <a:spcPct val="20000"/>
        </a:spcBef>
        <a:spcAft>
          <a:spcPct val="0"/>
        </a:spcAft>
        <a:buClr>
          <a:schemeClr val="tx1"/>
        </a:buClr>
        <a:buChar char="•"/>
        <a:defRPr sz="2000">
          <a:solidFill>
            <a:srgbClr val="000000"/>
          </a:solidFill>
          <a:latin typeface="+mn-lt"/>
        </a:defRPr>
      </a:lvl6pPr>
      <a:lvl7pPr marL="2971800" indent="-228600" algn="l" rtl="0" fontAlgn="base">
        <a:spcBef>
          <a:spcPct val="20000"/>
        </a:spcBef>
        <a:spcAft>
          <a:spcPct val="0"/>
        </a:spcAft>
        <a:buClr>
          <a:schemeClr val="tx1"/>
        </a:buClr>
        <a:buChar char="•"/>
        <a:defRPr sz="2000">
          <a:solidFill>
            <a:srgbClr val="000000"/>
          </a:solidFill>
          <a:latin typeface="+mn-lt"/>
        </a:defRPr>
      </a:lvl7pPr>
      <a:lvl8pPr marL="3429000" indent="-228600" algn="l" rtl="0" fontAlgn="base">
        <a:spcBef>
          <a:spcPct val="20000"/>
        </a:spcBef>
        <a:spcAft>
          <a:spcPct val="0"/>
        </a:spcAft>
        <a:buClr>
          <a:schemeClr val="tx1"/>
        </a:buClr>
        <a:buChar char="•"/>
        <a:defRPr sz="2000">
          <a:solidFill>
            <a:srgbClr val="000000"/>
          </a:solidFill>
          <a:latin typeface="+mn-lt"/>
        </a:defRPr>
      </a:lvl8pPr>
      <a:lvl9pPr marL="3886200" indent="-228600" algn="l" rtl="0" fontAlgn="base">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BEC518-7F66-474B-97A7-5F65F9CD1F92}" type="datetime1">
              <a:rPr lang="en-US" smtClean="0"/>
              <a:t>9/22/2020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61295-7C61-4157-9082-FA03E77FC118}" type="slidenum">
              <a:rPr lang="en-US" smtClean="0"/>
              <a:t>‹#›</a:t>
            </a:fld>
            <a:endParaRPr lang="en-US" dirty="0"/>
          </a:p>
        </p:txBody>
      </p:sp>
    </p:spTree>
    <p:extLst>
      <p:ext uri="{BB962C8B-B14F-4D97-AF65-F5344CB8AC3E}">
        <p14:creationId xmlns:p14="http://schemas.microsoft.com/office/powerpoint/2010/main" val="153798477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6.xml"/><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hyperlink" Target="https://www.gacoam.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6.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https://www.youtube.com/watch?v=E_cOo1RAagU" TargetMode="External"/><Relationship Id="rId2" Type="http://schemas.openxmlformats.org/officeDocument/2006/relationships/notesSlide" Target="../notesSlides/notesSlide24.xml"/><Relationship Id="rId1" Type="http://schemas.openxmlformats.org/officeDocument/2006/relationships/slideLayout" Target="../slideLayouts/slideLayout26.xml"/><Relationship Id="rId6" Type="http://schemas.openxmlformats.org/officeDocument/2006/relationships/hyperlink" Target="https://www.youtube.com/watch?v=LQTTJ1DcUFM" TargetMode="External"/><Relationship Id="rId5" Type="http://schemas.openxmlformats.org/officeDocument/2006/relationships/hyperlink" Target="https://www.youtube.com/watch?v=HNU9y_VyqB8" TargetMode="External"/><Relationship Id="rId4" Type="http://schemas.openxmlformats.org/officeDocument/2006/relationships/hyperlink" Target="https://www.gacoam.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19349" y="4875933"/>
            <a:ext cx="7810500" cy="1446550"/>
          </a:xfrm>
          <a:prstGeom prst="rect">
            <a:avLst/>
          </a:prstGeom>
          <a:noFill/>
        </p:spPr>
        <p:txBody>
          <a:bodyPr wrap="square" rtlCol="0">
            <a:spAutoFit/>
          </a:bodyPr>
          <a:lstStyle/>
          <a:p>
            <a:pPr algn="ctr">
              <a:defRPr/>
            </a:pPr>
            <a:r>
              <a:rPr lang="en-US" sz="3200" b="1" dirty="0"/>
              <a:t>The Georgia Lottery Corporation</a:t>
            </a:r>
            <a:br>
              <a:rPr lang="en-US" sz="3200" b="1" dirty="0"/>
            </a:br>
            <a:r>
              <a:rPr lang="en-US" sz="2800" b="1" dirty="0"/>
              <a:t>Coin Operated Amusement Machine </a:t>
            </a:r>
            <a:endParaRPr lang="en-US" sz="2800" b="1" dirty="0" smtClean="0"/>
          </a:p>
          <a:p>
            <a:pPr algn="ctr">
              <a:defRPr/>
            </a:pPr>
            <a:r>
              <a:rPr lang="en-US" sz="2800" b="1" dirty="0" smtClean="0"/>
              <a:t>(</a:t>
            </a:r>
            <a:r>
              <a:rPr lang="en-US" sz="2800" b="1" dirty="0"/>
              <a:t>COAM) Division</a:t>
            </a:r>
          </a:p>
        </p:txBody>
      </p:sp>
      <p:sp>
        <p:nvSpPr>
          <p:cNvPr id="5" name="Slide Number Placeholder 4"/>
          <p:cNvSpPr>
            <a:spLocks noGrp="1"/>
          </p:cNvSpPr>
          <p:nvPr>
            <p:ph type="sldNum" sz="quarter" idx="12"/>
          </p:nvPr>
        </p:nvSpPr>
        <p:spPr/>
        <p:txBody>
          <a:bodyPr/>
          <a:lstStyle/>
          <a:p>
            <a:fld id="{B212F9E4-396A-4FFB-A1A6-8691E94E1B4D}" type="slidenum">
              <a:rPr lang="en-US" smtClean="0">
                <a:solidFill>
                  <a:prstClr val="black">
                    <a:tint val="75000"/>
                  </a:prstClr>
                </a:solidFill>
              </a:rPr>
              <a:pPr/>
              <a:t>1</a:t>
            </a:fld>
            <a:endParaRPr lang="en-US" dirty="0">
              <a:solidFill>
                <a:prstClr val="black">
                  <a:tint val="75000"/>
                </a:prstClr>
              </a:solidFill>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5359" y="707270"/>
            <a:ext cx="4878481" cy="3719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2872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2</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358490" y="1757361"/>
            <a:ext cx="3492501" cy="2095500"/>
          </a:xfrm>
        </p:spPr>
      </p:pic>
      <p:pic>
        <p:nvPicPr>
          <p:cNvPr id="13"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4011180"/>
            <a:ext cx="4439194" cy="2539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400800" y="1757361"/>
            <a:ext cx="3876344"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28737" y="4004004"/>
            <a:ext cx="3395664" cy="2546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55233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3</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165420" y="1457157"/>
            <a:ext cx="1944491" cy="4887913"/>
          </a:xfrm>
        </p:spPr>
      </p:pic>
      <p:pic>
        <p:nvPicPr>
          <p:cNvPr id="13" name="Picture 6"/>
          <p:cNvPicPr>
            <a:picLocks noChangeAspect="1"/>
          </p:cNvPicPr>
          <p:nvPr/>
        </p:nvPicPr>
        <p:blipFill rotWithShape="1">
          <a:blip r:embed="rId5">
            <a:extLst>
              <a:ext uri="{28A0092B-C50C-407E-A947-70E740481C1C}">
                <a14:useLocalDpi xmlns:a14="http://schemas.microsoft.com/office/drawing/2010/main" val="0"/>
              </a:ext>
            </a:extLst>
          </a:blip>
          <a:srcRect t="10000" b="6250"/>
          <a:stretch/>
        </p:blipFill>
        <p:spPr bwMode="auto">
          <a:xfrm>
            <a:off x="7861498" y="1329915"/>
            <a:ext cx="3339902" cy="5034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43400" y="1457157"/>
            <a:ext cx="2995611" cy="4907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84460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Types of </a:t>
            </a:r>
            <a:r>
              <a:rPr lang="en-US" sz="2800" dirty="0" smtClean="0">
                <a:solidFill>
                  <a:schemeClr val="bg1"/>
                </a:solidFill>
                <a:latin typeface="Segoe UI Black" panose="020B0A02040204020203" pitchFamily="34" charset="0"/>
                <a:ea typeface="Segoe UI Black" panose="020B0A02040204020203" pitchFamily="34" charset="0"/>
              </a:rPr>
              <a:t>Machines</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4</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a:xfrm>
            <a:off x="813857" y="1422531"/>
            <a:ext cx="10810876" cy="5105335"/>
          </a:xfrm>
        </p:spPr>
        <p:txBody>
          <a:bodyPr>
            <a:noAutofit/>
          </a:bodyPr>
          <a:lstStyle/>
          <a:p>
            <a:pPr marL="0" indent="0">
              <a:buNone/>
              <a:defRPr/>
            </a:pPr>
            <a:r>
              <a:rPr lang="en-US" altLang="en-US" sz="1600" b="1" dirty="0"/>
              <a:t>Coin Operated Amusement Machine </a:t>
            </a:r>
            <a:r>
              <a:rPr lang="en-US" altLang="en-US" sz="1600" dirty="0"/>
              <a:t>- A machine used by the public to provide amusement or entertainment whose operation requires the payment or insertion of a coin, bill, other money, token, ticket, card or similar object and the result of whose operation depends in whole or in part upon the </a:t>
            </a:r>
            <a:r>
              <a:rPr lang="en-US" altLang="en-US" sz="1600" u="sng" dirty="0"/>
              <a:t>skill</a:t>
            </a:r>
            <a:r>
              <a:rPr lang="en-US" altLang="en-US" sz="1600" dirty="0"/>
              <a:t> of a player</a:t>
            </a:r>
          </a:p>
          <a:p>
            <a:pPr marL="0" indent="0">
              <a:buNone/>
              <a:defRPr/>
            </a:pPr>
            <a:endParaRPr lang="en-US" altLang="en-US" sz="1600" b="1" dirty="0"/>
          </a:p>
          <a:p>
            <a:pPr marL="0" indent="0">
              <a:defRPr/>
            </a:pPr>
            <a:r>
              <a:rPr lang="en-US" altLang="en-US" sz="1600" b="1" dirty="0"/>
              <a:t>Class A machine </a:t>
            </a:r>
            <a:r>
              <a:rPr lang="en-US" altLang="en-US" sz="1600" dirty="0"/>
              <a:t>– A COAM that does not allow a successful player to carry over points won on one play to a subsequent play or plays</a:t>
            </a:r>
          </a:p>
          <a:p>
            <a:pPr marL="0" indent="0">
              <a:defRPr/>
            </a:pPr>
            <a:endParaRPr lang="en-US" altLang="en-US" sz="1600" dirty="0"/>
          </a:p>
          <a:p>
            <a:pPr marL="461963" lvl="1" indent="-176213">
              <a:defRPr/>
            </a:pPr>
            <a:r>
              <a:rPr lang="en-US" altLang="en-US" sz="1600" dirty="0"/>
              <a:t>Examples:  Jukeboxes, crane machines, </a:t>
            </a:r>
            <a:r>
              <a:rPr lang="en-US" altLang="en-US" sz="1600" dirty="0" err="1"/>
              <a:t>skee</a:t>
            </a:r>
            <a:r>
              <a:rPr lang="en-US" altLang="en-US" sz="1600" dirty="0"/>
              <a:t> ball machines</a:t>
            </a:r>
          </a:p>
          <a:p>
            <a:pPr marL="461963" lvl="1" indent="-176213">
              <a:buNone/>
              <a:defRPr/>
            </a:pPr>
            <a:endParaRPr lang="en-US" altLang="en-US" sz="1600" dirty="0"/>
          </a:p>
          <a:p>
            <a:pPr marL="0" indent="0">
              <a:defRPr/>
            </a:pPr>
            <a:r>
              <a:rPr lang="en-US" altLang="en-US" sz="1600" b="1" dirty="0"/>
              <a:t>Class B machine </a:t>
            </a:r>
            <a:r>
              <a:rPr lang="en-US" altLang="en-US" sz="1600" dirty="0"/>
              <a:t>– A COAM that allows a successful player to accrue points on the machine or carry over points won on one play to a subsequent play or plays</a:t>
            </a:r>
          </a:p>
          <a:p>
            <a:pPr marL="0" indent="0">
              <a:defRPr/>
            </a:pPr>
            <a:endParaRPr lang="en-US" altLang="en-US" sz="1600" dirty="0"/>
          </a:p>
          <a:p>
            <a:pPr marL="461963" lvl="1" indent="-176213">
              <a:defRPr/>
            </a:pPr>
            <a:r>
              <a:rPr lang="en-US" altLang="en-US" sz="1600" dirty="0"/>
              <a:t>Example: Video line-up, match-up </a:t>
            </a:r>
            <a:r>
              <a:rPr lang="en-US" altLang="en-US" sz="1600" dirty="0" smtClean="0"/>
              <a:t>machines </a:t>
            </a:r>
            <a:r>
              <a:rPr lang="en-US" altLang="en-US" sz="1600" dirty="0"/>
              <a:t>with some skill</a:t>
            </a:r>
          </a:p>
          <a:p>
            <a:pPr marL="461963" lvl="1" indent="-176213">
              <a:buNone/>
              <a:defRPr/>
            </a:pPr>
            <a:endParaRPr lang="en-US" altLang="en-US" sz="1600" dirty="0"/>
          </a:p>
          <a:p>
            <a:pPr marL="0" indent="0">
              <a:defRPr/>
            </a:pPr>
            <a:r>
              <a:rPr lang="en-US" altLang="en-US" sz="1600" dirty="0"/>
              <a:t>COAMs </a:t>
            </a:r>
            <a:r>
              <a:rPr lang="en-US" altLang="en-US" sz="1600" b="1" dirty="0"/>
              <a:t>do not include </a:t>
            </a:r>
            <a:r>
              <a:rPr lang="en-US" altLang="en-US" sz="1600" dirty="0"/>
              <a:t>the following types of machines:</a:t>
            </a:r>
          </a:p>
          <a:p>
            <a:pPr marL="0" indent="0">
              <a:defRPr/>
            </a:pPr>
            <a:endParaRPr lang="en-US" altLang="en-US" sz="1600" dirty="0"/>
          </a:p>
          <a:p>
            <a:pPr marL="461963" lvl="1" indent="-176213">
              <a:defRPr/>
            </a:pPr>
            <a:r>
              <a:rPr lang="en-US" altLang="en-US" sz="1600" dirty="0"/>
              <a:t>Examples: Coin operated washers or dryers, gumball machines, pay phones, parking meters</a:t>
            </a:r>
          </a:p>
        </p:txBody>
      </p:sp>
    </p:spTree>
    <p:extLst>
      <p:ext uri="{BB962C8B-B14F-4D97-AF65-F5344CB8AC3E}">
        <p14:creationId xmlns:p14="http://schemas.microsoft.com/office/powerpoint/2010/main" val="34724355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COAM Licensing </a:t>
            </a:r>
            <a:r>
              <a:rPr lang="en-US" sz="2800" dirty="0" smtClean="0">
                <a:solidFill>
                  <a:schemeClr val="bg1"/>
                </a:solidFill>
                <a:latin typeface="Segoe UI Black" panose="020B0A02040204020203" pitchFamily="34" charset="0"/>
                <a:ea typeface="Segoe UI Black" panose="020B0A02040204020203" pitchFamily="34" charset="0"/>
              </a:rPr>
              <a:t>Data for </a:t>
            </a:r>
            <a:r>
              <a:rPr lang="en-US" sz="2800" dirty="0">
                <a:solidFill>
                  <a:schemeClr val="bg1"/>
                </a:solidFill>
                <a:latin typeface="Segoe UI Black" panose="020B0A02040204020203" pitchFamily="34" charset="0"/>
                <a:ea typeface="Segoe UI Black" panose="020B0A02040204020203" pitchFamily="34" charset="0"/>
              </a:rPr>
              <a:t>2021 Licensing </a:t>
            </a:r>
            <a:r>
              <a:rPr lang="en-US" sz="2800" dirty="0" smtClean="0">
                <a:solidFill>
                  <a:schemeClr val="bg1"/>
                </a:solidFill>
                <a:latin typeface="Segoe UI Black" panose="020B0A02040204020203" pitchFamily="34" charset="0"/>
                <a:ea typeface="Segoe UI Black" panose="020B0A02040204020203" pitchFamily="34" charset="0"/>
              </a:rPr>
              <a:t>Year</a:t>
            </a:r>
            <a:r>
              <a:rPr lang="en-US" sz="2800" dirty="0">
                <a:solidFill>
                  <a:schemeClr val="bg1"/>
                </a:solidFill>
                <a:latin typeface="Segoe UI Black" panose="020B0A02040204020203" pitchFamily="34" charset="0"/>
                <a:ea typeface="Segoe UI Black" panose="020B0A02040204020203" pitchFamily="34" charset="0"/>
              </a:rPr>
              <a:t/>
            </a:r>
            <a:br>
              <a:rPr lang="en-US" sz="2800" dirty="0">
                <a:solidFill>
                  <a:schemeClr val="bg1"/>
                </a:solidFill>
                <a:latin typeface="Segoe UI Black" panose="020B0A02040204020203" pitchFamily="34" charset="0"/>
                <a:ea typeface="Segoe UI Black" panose="020B0A02040204020203" pitchFamily="34" charset="0"/>
              </a:rPr>
            </a:br>
            <a:r>
              <a:rPr lang="en-US" sz="1800" dirty="0">
                <a:solidFill>
                  <a:schemeClr val="bg1"/>
                </a:solidFill>
                <a:latin typeface="Segoe UI Black" panose="020B0A02040204020203" pitchFamily="34" charset="0"/>
                <a:ea typeface="Segoe UI Black" panose="020B0A02040204020203" pitchFamily="34" charset="0"/>
              </a:rPr>
              <a:t>(as of August 2020)</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5</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a:spLocks noGrp="1"/>
          </p:cNvSpPr>
          <p:nvPr>
            <p:ph idx="1"/>
          </p:nvPr>
        </p:nvSpPr>
        <p:spPr>
          <a:xfrm>
            <a:off x="762000" y="1892190"/>
            <a:ext cx="10976770" cy="2578041"/>
          </a:xfrm>
        </p:spPr>
        <p:txBody>
          <a:bodyPr>
            <a:normAutofit fontScale="40000" lnSpcReduction="20000"/>
          </a:bodyPr>
          <a:lstStyle/>
          <a:p>
            <a:pPr marL="365125" lvl="1" indent="0">
              <a:spcAft>
                <a:spcPts val="600"/>
              </a:spcAft>
              <a:buNone/>
              <a:defRPr/>
            </a:pPr>
            <a:r>
              <a:rPr lang="en-US" sz="5100" b="1" dirty="0" smtClean="0"/>
              <a:t>MASTER LICENSES		LOCATIONS		</a:t>
            </a:r>
            <a:r>
              <a:rPr lang="en-US" sz="5100" b="1" dirty="0" smtClean="0"/>
              <a:t>             MACHINE </a:t>
            </a:r>
            <a:r>
              <a:rPr lang="en-US" sz="5100" b="1" dirty="0" smtClean="0"/>
              <a:t>COUNT</a:t>
            </a:r>
          </a:p>
          <a:p>
            <a:pPr marL="365125" lvl="1" indent="0">
              <a:spcAft>
                <a:spcPts val="600"/>
              </a:spcAft>
              <a:buNone/>
              <a:defRPr/>
            </a:pPr>
            <a:r>
              <a:rPr lang="en-US" sz="5100" dirty="0" smtClean="0"/>
              <a:t>Master </a:t>
            </a:r>
            <a:r>
              <a:rPr lang="en-US" sz="5100" dirty="0" smtClean="0"/>
              <a:t>A Licenses: </a:t>
            </a:r>
            <a:r>
              <a:rPr lang="en-US" sz="5100" dirty="0" smtClean="0"/>
              <a:t>236		Location </a:t>
            </a:r>
            <a:r>
              <a:rPr lang="en-US" sz="5100" dirty="0" smtClean="0"/>
              <a:t>A Licenses: </a:t>
            </a:r>
            <a:r>
              <a:rPr lang="en-US" sz="5100" dirty="0" smtClean="0"/>
              <a:t>2,083	</a:t>
            </a:r>
            <a:r>
              <a:rPr lang="en-US" sz="5100" dirty="0" smtClean="0"/>
              <a:t>             Class </a:t>
            </a:r>
            <a:r>
              <a:rPr lang="en-US" sz="5100" dirty="0"/>
              <a:t>A COAMs: </a:t>
            </a:r>
            <a:r>
              <a:rPr lang="en-US" sz="5100" dirty="0" smtClean="0"/>
              <a:t>15,382</a:t>
            </a:r>
          </a:p>
          <a:p>
            <a:pPr marL="365125" lvl="1" indent="0">
              <a:spcAft>
                <a:spcPts val="600"/>
              </a:spcAft>
              <a:buNone/>
              <a:defRPr/>
            </a:pPr>
            <a:r>
              <a:rPr lang="en-US" sz="5100" dirty="0" smtClean="0"/>
              <a:t>Master </a:t>
            </a:r>
            <a:r>
              <a:rPr lang="en-US" sz="5100" dirty="0" smtClean="0"/>
              <a:t>B Licenses: </a:t>
            </a:r>
            <a:r>
              <a:rPr lang="en-US" sz="5100" dirty="0" smtClean="0"/>
              <a:t>168		Location </a:t>
            </a:r>
            <a:r>
              <a:rPr lang="en-US" sz="5100" dirty="0" smtClean="0"/>
              <a:t>B Licenses: </a:t>
            </a:r>
            <a:r>
              <a:rPr lang="en-US" sz="5100" dirty="0" smtClean="0"/>
              <a:t>4,768	</a:t>
            </a:r>
            <a:r>
              <a:rPr lang="en-US" sz="5100" dirty="0" smtClean="0"/>
              <a:t>             Class </a:t>
            </a:r>
            <a:r>
              <a:rPr lang="en-US" sz="5100" dirty="0"/>
              <a:t>B COAMs: 24,556</a:t>
            </a:r>
          </a:p>
          <a:p>
            <a:pPr marL="457200" lvl="1" indent="0">
              <a:spcAft>
                <a:spcPts val="600"/>
              </a:spcAft>
              <a:buNone/>
              <a:defRPr/>
            </a:pPr>
            <a:endParaRPr lang="en-US" dirty="0"/>
          </a:p>
          <a:p>
            <a:pPr lvl="1">
              <a:spcAft>
                <a:spcPts val="600"/>
              </a:spcAft>
              <a:defRPr/>
            </a:pPr>
            <a:endParaRPr lang="en-US" dirty="0"/>
          </a:p>
          <a:p>
            <a:pPr lvl="1">
              <a:spcAft>
                <a:spcPts val="600"/>
              </a:spcAft>
              <a:defRPr/>
            </a:pPr>
            <a:endParaRPr lang="en-US" dirty="0"/>
          </a:p>
          <a:p>
            <a:pPr marL="365125" lvl="1" indent="0">
              <a:spcAft>
                <a:spcPts val="600"/>
              </a:spcAft>
              <a:buNone/>
              <a:defRPr/>
            </a:pPr>
            <a:r>
              <a:rPr lang="en-US" dirty="0"/>
              <a:t> 	</a:t>
            </a:r>
          </a:p>
          <a:p>
            <a:pPr marL="365125" lvl="1" indent="0">
              <a:spcAft>
                <a:spcPts val="600"/>
              </a:spcAft>
              <a:buNone/>
              <a:defRPr/>
            </a:pPr>
            <a:r>
              <a:rPr lang="en-US" b="1" dirty="0"/>
              <a:t>	</a:t>
            </a:r>
            <a:endParaRPr lang="en-US" dirty="0" smtClean="0">
              <a:ea typeface="+mn-ea"/>
              <a:cs typeface="+mn-cs"/>
            </a:endParaRPr>
          </a:p>
          <a:p>
            <a:pPr marL="274320" eaLnBrk="1" fontAlgn="auto" hangingPunct="1">
              <a:spcAft>
                <a:spcPts val="0"/>
              </a:spcAft>
              <a:defRPr/>
            </a:pPr>
            <a:endParaRPr lang="en-US" dirty="0">
              <a:ea typeface="+mn-ea"/>
              <a:cs typeface="+mn-cs"/>
            </a:endParaRPr>
          </a:p>
        </p:txBody>
      </p:sp>
      <p:sp>
        <p:nvSpPr>
          <p:cNvPr id="8" name="TextBox 7"/>
          <p:cNvSpPr txBox="1"/>
          <p:nvPr/>
        </p:nvSpPr>
        <p:spPr>
          <a:xfrm>
            <a:off x="4076700" y="3962400"/>
            <a:ext cx="4038600" cy="1015663"/>
          </a:xfrm>
          <a:prstGeom prst="rect">
            <a:avLst/>
          </a:prstGeom>
          <a:noFill/>
        </p:spPr>
        <p:txBody>
          <a:bodyPr>
            <a:spAutoFit/>
          </a:bodyPr>
          <a:lstStyle/>
          <a:p>
            <a:pPr marL="285750" indent="-285750">
              <a:buFont typeface="Arial" panose="020B0604020202020204" pitchFamily="34" charset="0"/>
              <a:buChar char="•"/>
              <a:defRPr/>
            </a:pPr>
            <a:r>
              <a:rPr lang="en-US" sz="2000" dirty="0" smtClean="0">
                <a:latin typeface="+mj-lt"/>
              </a:rPr>
              <a:t>Manufacturers – 17</a:t>
            </a:r>
            <a:endParaRPr lang="en-US" sz="2000" dirty="0">
              <a:latin typeface="+mj-lt"/>
            </a:endParaRPr>
          </a:p>
          <a:p>
            <a:pPr>
              <a:defRPr/>
            </a:pPr>
            <a:endParaRPr lang="en-US" sz="2000" dirty="0">
              <a:latin typeface="+mj-lt"/>
            </a:endParaRPr>
          </a:p>
          <a:p>
            <a:pPr marL="285750" indent="-285750">
              <a:buFont typeface="Arial" panose="020B0604020202020204" pitchFamily="34" charset="0"/>
              <a:buChar char="•"/>
              <a:defRPr/>
            </a:pPr>
            <a:r>
              <a:rPr lang="en-US" sz="2000" dirty="0" smtClean="0">
                <a:latin typeface="+mj-lt"/>
              </a:rPr>
              <a:t>Distributors – 1</a:t>
            </a:r>
            <a:endParaRPr lang="en-US" sz="2000" dirty="0">
              <a:latin typeface="+mj-lt"/>
            </a:endParaRPr>
          </a:p>
        </p:txBody>
      </p:sp>
      <p:sp>
        <p:nvSpPr>
          <p:cNvPr id="9" name="TextBox 8"/>
          <p:cNvSpPr txBox="1"/>
          <p:nvPr/>
        </p:nvSpPr>
        <p:spPr>
          <a:xfrm flipH="1">
            <a:off x="847724" y="5978551"/>
            <a:ext cx="5669281" cy="369332"/>
          </a:xfrm>
          <a:prstGeom prst="rect">
            <a:avLst/>
          </a:prstGeom>
          <a:noFill/>
        </p:spPr>
        <p:txBody>
          <a:bodyPr wrap="square" rtlCol="0">
            <a:spAutoFit/>
          </a:bodyPr>
          <a:lstStyle/>
          <a:p>
            <a:r>
              <a:rPr lang="en-US" dirty="0" smtClean="0"/>
              <a:t>*</a:t>
            </a:r>
            <a:r>
              <a:rPr lang="en-US" sz="1600" dirty="0"/>
              <a:t>N</a:t>
            </a:r>
            <a:r>
              <a:rPr lang="en-US" sz="1600" dirty="0" smtClean="0"/>
              <a:t>umbers will increase throughout the licensing year</a:t>
            </a:r>
            <a:endParaRPr lang="en-US" sz="1600" dirty="0"/>
          </a:p>
        </p:txBody>
      </p:sp>
    </p:spTree>
    <p:extLst>
      <p:ext uri="{BB962C8B-B14F-4D97-AF65-F5344CB8AC3E}">
        <p14:creationId xmlns:p14="http://schemas.microsoft.com/office/powerpoint/2010/main" val="18197181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Legal Class B </a:t>
            </a:r>
            <a:r>
              <a:rPr lang="en-US" sz="2800" dirty="0" smtClean="0">
                <a:solidFill>
                  <a:schemeClr val="bg1"/>
                </a:solidFill>
                <a:latin typeface="Segoe UI Black" panose="020B0A02040204020203" pitchFamily="34" charset="0"/>
                <a:ea typeface="Segoe UI Black" panose="020B0A02040204020203" pitchFamily="34" charset="0"/>
              </a:rPr>
              <a:t>Machines</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6</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6"/>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679700" y="1414462"/>
            <a:ext cx="6832600" cy="5124450"/>
          </a:xfrm>
        </p:spPr>
      </p:pic>
    </p:spTree>
    <p:extLst>
      <p:ext uri="{BB962C8B-B14F-4D97-AF65-F5344CB8AC3E}">
        <p14:creationId xmlns:p14="http://schemas.microsoft.com/office/powerpoint/2010/main" val="538989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Illegal Class B </a:t>
            </a:r>
            <a:r>
              <a:rPr lang="en-US" sz="2800" dirty="0" smtClean="0">
                <a:solidFill>
                  <a:schemeClr val="bg1"/>
                </a:solidFill>
                <a:latin typeface="Segoe UI Black" panose="020B0A02040204020203" pitchFamily="34" charset="0"/>
                <a:ea typeface="Segoe UI Black" panose="020B0A02040204020203" pitchFamily="34" charset="0"/>
              </a:rPr>
              <a:t>Machines</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7</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3" descr="C:\Users\mparham\AppData\Local\Microsoft\Windows\Temporary Internet Files\Content.Outlook\SPORNN0B\photo (40).JPG"/>
          <p:cNvPicPr>
            <a:picLocks noGrp="1"/>
          </p:cNvPicPr>
          <p:nvPr>
            <p:ph idx="1"/>
          </p:nvPr>
        </p:nvPicPr>
        <p:blipFill>
          <a:blip r:embed="rId4">
            <a:extLst>
              <a:ext uri="{28A0092B-C50C-407E-A947-70E740481C1C}">
                <a14:useLocalDpi xmlns:a14="http://schemas.microsoft.com/office/drawing/2010/main" val="0"/>
              </a:ext>
            </a:extLst>
          </a:blip>
          <a:srcRect l="25481" t="7510" r="2885" b="18239"/>
          <a:stretch>
            <a:fillRect/>
          </a:stretch>
        </p:blipFill>
        <p:spPr bwMode="auto">
          <a:xfrm>
            <a:off x="1219200" y="1676400"/>
            <a:ext cx="4714080" cy="4122848"/>
          </a:xfrm>
        </p:spPr>
      </p:pic>
      <p:pic>
        <p:nvPicPr>
          <p:cNvPr id="13" name="Picture 4" descr="C:\Users\mparham\AppData\Local\Microsoft\Windows\Temporary Internet Files\Content.Outlook\SPORNN0B\photo (43).JPG"/>
          <p:cNvPicPr>
            <a:picLocks noChangeAspect="1" noChangeArrowheads="1"/>
          </p:cNvPicPr>
          <p:nvPr/>
        </p:nvPicPr>
        <p:blipFill>
          <a:blip r:embed="rId5">
            <a:extLst>
              <a:ext uri="{28A0092B-C50C-407E-A947-70E740481C1C}">
                <a14:useLocalDpi xmlns:a14="http://schemas.microsoft.com/office/drawing/2010/main" val="0"/>
              </a:ext>
            </a:extLst>
          </a:blip>
          <a:srcRect l="18109" t="13948" r="8173" b="9010"/>
          <a:stretch>
            <a:fillRect/>
          </a:stretch>
        </p:blipFill>
        <p:spPr bwMode="auto">
          <a:xfrm>
            <a:off x="6162898" y="1676401"/>
            <a:ext cx="4809902" cy="4186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090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5080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smtClean="0">
                <a:solidFill>
                  <a:schemeClr val="bg1"/>
                </a:solidFill>
                <a:latin typeface="Segoe UI Black" panose="020B0A02040204020203" pitchFamily="34" charset="0"/>
                <a:ea typeface="Segoe UI Black" panose="020B0A02040204020203" pitchFamily="34" charset="0"/>
              </a:rPr>
              <a:t>Redemption</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8</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p:cNvSpPr>
            <a:spLocks noGrp="1"/>
          </p:cNvSpPr>
          <p:nvPr>
            <p:ph idx="1"/>
          </p:nvPr>
        </p:nvSpPr>
        <p:spPr>
          <a:xfrm>
            <a:off x="6477000" y="2590800"/>
            <a:ext cx="4114800" cy="3886200"/>
          </a:xfrm>
        </p:spPr>
        <p:txBody>
          <a:bodyPr wrap="square" numCol="1" anchor="t" anchorCtr="0" compatLnSpc="1">
            <a:prstTxWarp prst="textNoShape">
              <a:avLst/>
            </a:prstTxWarp>
            <a:normAutofit/>
          </a:bodyPr>
          <a:lstStyle/>
          <a:p>
            <a:pPr marL="0" indent="0" eaLnBrk="1" hangingPunct="1">
              <a:lnSpc>
                <a:spcPct val="80000"/>
              </a:lnSpc>
              <a:buNone/>
              <a:defRPr/>
            </a:pPr>
            <a:r>
              <a:rPr lang="en-US" altLang="en-US" sz="2200" b="1" u="sng" spc="0" dirty="0">
                <a:solidFill>
                  <a:schemeClr val="tx1"/>
                </a:solidFill>
              </a:rPr>
              <a:t>Items Not Allowed as Prizes</a:t>
            </a:r>
          </a:p>
          <a:p>
            <a:pPr marL="0" indent="0" eaLnBrk="1" hangingPunct="1">
              <a:lnSpc>
                <a:spcPct val="80000"/>
              </a:lnSpc>
              <a:buNone/>
              <a:defRPr/>
            </a:pPr>
            <a:endParaRPr lang="en-US" altLang="en-US" sz="2200" b="1" spc="0" dirty="0"/>
          </a:p>
          <a:p>
            <a:pPr marL="285750" indent="-285750" eaLnBrk="1" hangingPunct="1">
              <a:lnSpc>
                <a:spcPct val="80000"/>
              </a:lnSpc>
              <a:buClrTx/>
              <a:buFont typeface="Arial" panose="020B0604020202020204" pitchFamily="34" charset="0"/>
              <a:buChar char="•"/>
              <a:defRPr/>
            </a:pPr>
            <a:r>
              <a:rPr lang="en-US" altLang="en-US" sz="2200" spc="0" dirty="0">
                <a:solidFill>
                  <a:schemeClr val="tx1"/>
                </a:solidFill>
              </a:rPr>
              <a:t>Cash</a:t>
            </a:r>
          </a:p>
          <a:p>
            <a:pPr marL="285750" indent="-285750" eaLnBrk="1" hangingPunct="1">
              <a:lnSpc>
                <a:spcPct val="80000"/>
              </a:lnSpc>
              <a:buClrTx/>
              <a:buFont typeface="Arial" panose="020B0604020202020204" pitchFamily="34" charset="0"/>
              <a:buChar char="•"/>
              <a:defRPr/>
            </a:pPr>
            <a:r>
              <a:rPr lang="en-US" altLang="en-US" sz="2200" spc="0" dirty="0" smtClean="0">
                <a:solidFill>
                  <a:schemeClr val="tx1"/>
                </a:solidFill>
              </a:rPr>
              <a:t>Alcohol</a:t>
            </a:r>
            <a:endParaRPr lang="en-US" altLang="en-US" sz="2200" spc="0" dirty="0">
              <a:solidFill>
                <a:schemeClr val="tx1"/>
              </a:solidFill>
            </a:endParaRPr>
          </a:p>
          <a:p>
            <a:pPr marL="285750" indent="-285750" eaLnBrk="1" hangingPunct="1">
              <a:lnSpc>
                <a:spcPct val="80000"/>
              </a:lnSpc>
              <a:buClrTx/>
              <a:buFont typeface="Arial" panose="020B0604020202020204" pitchFamily="34" charset="0"/>
              <a:buChar char="•"/>
              <a:defRPr/>
            </a:pPr>
            <a:r>
              <a:rPr lang="en-US" altLang="en-US" sz="2200" spc="0" dirty="0" smtClean="0">
                <a:solidFill>
                  <a:schemeClr val="tx1"/>
                </a:solidFill>
              </a:rPr>
              <a:t>Tobacco</a:t>
            </a:r>
            <a:endParaRPr lang="en-US" altLang="en-US" sz="2200" spc="0" dirty="0">
              <a:solidFill>
                <a:schemeClr val="tx1"/>
              </a:solidFill>
            </a:endParaRPr>
          </a:p>
          <a:p>
            <a:pPr marL="285750" indent="-285750" eaLnBrk="1" hangingPunct="1">
              <a:lnSpc>
                <a:spcPct val="80000"/>
              </a:lnSpc>
              <a:buClrTx/>
              <a:buFont typeface="Arial" panose="020B0604020202020204" pitchFamily="34" charset="0"/>
              <a:buChar char="•"/>
              <a:defRPr/>
            </a:pPr>
            <a:r>
              <a:rPr lang="en-US" altLang="en-US" sz="2200" spc="0" dirty="0" smtClean="0">
                <a:solidFill>
                  <a:schemeClr val="tx1"/>
                </a:solidFill>
              </a:rPr>
              <a:t>Firearms</a:t>
            </a:r>
            <a:endParaRPr lang="en-US" altLang="en-US" sz="2200" spc="0" dirty="0">
              <a:solidFill>
                <a:schemeClr val="tx1"/>
              </a:solidFill>
            </a:endParaRPr>
          </a:p>
          <a:p>
            <a:pPr marL="285750" indent="-285750" eaLnBrk="1" hangingPunct="1">
              <a:lnSpc>
                <a:spcPct val="80000"/>
              </a:lnSpc>
              <a:buClrTx/>
              <a:buFont typeface="Arial" panose="020B0604020202020204" pitchFamily="34" charset="0"/>
              <a:buChar char="•"/>
              <a:defRPr/>
            </a:pPr>
            <a:r>
              <a:rPr lang="en-US" altLang="en-US" sz="2200" spc="0" dirty="0" smtClean="0">
                <a:solidFill>
                  <a:schemeClr val="tx1"/>
                </a:solidFill>
              </a:rPr>
              <a:t>Gift </a:t>
            </a:r>
            <a:r>
              <a:rPr lang="en-US" altLang="en-US" sz="2200" spc="0" dirty="0">
                <a:solidFill>
                  <a:schemeClr val="tx1"/>
                </a:solidFill>
              </a:rPr>
              <a:t>cards (to other stores)</a:t>
            </a:r>
          </a:p>
          <a:p>
            <a:pPr marL="285750" indent="-285750" eaLnBrk="1" hangingPunct="1">
              <a:lnSpc>
                <a:spcPct val="80000"/>
              </a:lnSpc>
              <a:buClrTx/>
              <a:buFont typeface="Arial" panose="020B0604020202020204" pitchFamily="34" charset="0"/>
              <a:buChar char="•"/>
              <a:defRPr/>
            </a:pPr>
            <a:r>
              <a:rPr lang="en-US" altLang="en-US" sz="2200" spc="0" dirty="0" smtClean="0">
                <a:solidFill>
                  <a:schemeClr val="tx1"/>
                </a:solidFill>
              </a:rPr>
              <a:t>Payment </a:t>
            </a:r>
            <a:r>
              <a:rPr lang="en-US" altLang="en-US" sz="2200" spc="0" dirty="0">
                <a:solidFill>
                  <a:schemeClr val="tx1"/>
                </a:solidFill>
              </a:rPr>
              <a:t>of utilities</a:t>
            </a:r>
          </a:p>
          <a:p>
            <a:pPr marL="285750" indent="-285750" eaLnBrk="1" hangingPunct="1">
              <a:lnSpc>
                <a:spcPct val="80000"/>
              </a:lnSpc>
              <a:buClrTx/>
              <a:buFont typeface="Arial" panose="020B0604020202020204" pitchFamily="34" charset="0"/>
              <a:buChar char="•"/>
              <a:defRPr/>
            </a:pPr>
            <a:endParaRPr lang="en-US" altLang="en-US" sz="1600" spc="0" dirty="0">
              <a:solidFill>
                <a:schemeClr val="tx1"/>
              </a:solidFill>
            </a:endParaRPr>
          </a:p>
          <a:p>
            <a:pPr marL="0" indent="0" eaLnBrk="1" hangingPunct="1">
              <a:lnSpc>
                <a:spcPct val="80000"/>
              </a:lnSpc>
              <a:buNone/>
              <a:defRPr/>
            </a:pPr>
            <a:endParaRPr lang="en-US" altLang="en-US" sz="1800" dirty="0"/>
          </a:p>
          <a:p>
            <a:pPr marL="0" indent="0" algn="just" eaLnBrk="1" hangingPunct="1">
              <a:lnSpc>
                <a:spcPct val="80000"/>
              </a:lnSpc>
              <a:defRPr/>
            </a:pPr>
            <a:endParaRPr lang="en-US" altLang="en-US" sz="1800" dirty="0"/>
          </a:p>
          <a:p>
            <a:pPr marL="0" indent="0" algn="just" eaLnBrk="1" hangingPunct="1">
              <a:lnSpc>
                <a:spcPct val="80000"/>
              </a:lnSpc>
              <a:buNone/>
              <a:defRPr/>
            </a:pPr>
            <a:endParaRPr lang="en-US" altLang="en-US" sz="1800" dirty="0"/>
          </a:p>
          <a:p>
            <a:pPr marL="0" indent="0" algn="just" eaLnBrk="1" hangingPunct="1">
              <a:lnSpc>
                <a:spcPct val="80000"/>
              </a:lnSpc>
              <a:buNone/>
              <a:defRPr/>
            </a:pPr>
            <a:endParaRPr lang="en-US" altLang="en-US" sz="1800" dirty="0"/>
          </a:p>
          <a:p>
            <a:pPr marL="0" indent="0" algn="just" eaLnBrk="1" hangingPunct="1">
              <a:lnSpc>
                <a:spcPct val="80000"/>
              </a:lnSpc>
              <a:buNone/>
              <a:defRPr/>
            </a:pPr>
            <a:endParaRPr lang="en-US" altLang="en-US" sz="1800" dirty="0"/>
          </a:p>
          <a:p>
            <a:pPr marL="0" indent="0" eaLnBrk="1" hangingPunct="1">
              <a:lnSpc>
                <a:spcPct val="80000"/>
              </a:lnSpc>
              <a:defRPr/>
            </a:pPr>
            <a:endParaRPr lang="en-US" altLang="en-US" sz="1800" dirty="0"/>
          </a:p>
          <a:p>
            <a:pPr marL="0" indent="0" eaLnBrk="1" hangingPunct="1">
              <a:lnSpc>
                <a:spcPct val="80000"/>
              </a:lnSpc>
              <a:defRPr/>
            </a:pPr>
            <a:endParaRPr lang="en-US" altLang="en-US" sz="1800" dirty="0"/>
          </a:p>
          <a:p>
            <a:pPr marL="0" indent="0" eaLnBrk="1" hangingPunct="1">
              <a:lnSpc>
                <a:spcPct val="80000"/>
              </a:lnSpc>
              <a:buNone/>
              <a:defRPr/>
            </a:pPr>
            <a:endParaRPr lang="en-US" altLang="en-US" sz="1800" dirty="0"/>
          </a:p>
          <a:p>
            <a:pPr marL="0" indent="0" eaLnBrk="1" hangingPunct="1">
              <a:lnSpc>
                <a:spcPct val="80000"/>
              </a:lnSpc>
              <a:defRPr/>
            </a:pPr>
            <a:endParaRPr lang="en-US" altLang="en-US" sz="500" dirty="0"/>
          </a:p>
        </p:txBody>
      </p:sp>
      <p:sp>
        <p:nvSpPr>
          <p:cNvPr id="13" name="Content Placeholder 2"/>
          <p:cNvSpPr txBox="1">
            <a:spLocks/>
          </p:cNvSpPr>
          <p:nvPr/>
        </p:nvSpPr>
        <p:spPr>
          <a:xfrm>
            <a:off x="990600" y="2590800"/>
            <a:ext cx="4419600" cy="3886200"/>
          </a:xfrm>
          <a:prstGeom prst="rect">
            <a:avLst/>
          </a:prstGeom>
        </p:spPr>
        <p:txBody>
          <a:bodyPr>
            <a:normAutofit fontScale="5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sz="4000" b="1" u="sng" dirty="0"/>
              <a:t>Items Allowed as Prizes</a:t>
            </a:r>
          </a:p>
          <a:p>
            <a:pPr marL="0" indent="0" fontAlgn="auto">
              <a:spcAft>
                <a:spcPts val="0"/>
              </a:spcAft>
              <a:buNone/>
              <a:defRPr/>
            </a:pPr>
            <a:endParaRPr lang="en-US" sz="3500" b="1" dirty="0"/>
          </a:p>
          <a:p>
            <a:pPr fontAlgn="auto">
              <a:spcAft>
                <a:spcPts val="0"/>
              </a:spcAft>
              <a:defRPr/>
            </a:pPr>
            <a:r>
              <a:rPr lang="en-US" sz="4000" dirty="0"/>
              <a:t>Lottery Tickets (any Price Point)</a:t>
            </a:r>
          </a:p>
          <a:p>
            <a:pPr lvl="1" fontAlgn="auto">
              <a:spcAft>
                <a:spcPts val="0"/>
              </a:spcAft>
              <a:buFont typeface="Arial" panose="020B0604020202020204" pitchFamily="34" charset="0"/>
              <a:buChar char="•"/>
              <a:defRPr/>
            </a:pPr>
            <a:r>
              <a:rPr lang="en-US" sz="4000" dirty="0"/>
              <a:t>Lottery Retailer</a:t>
            </a:r>
          </a:p>
          <a:p>
            <a:pPr lvl="1" fontAlgn="auto">
              <a:spcAft>
                <a:spcPts val="0"/>
              </a:spcAft>
              <a:buFont typeface="Arial" panose="020B0604020202020204" pitchFamily="34" charset="0"/>
              <a:buChar char="•"/>
              <a:defRPr/>
            </a:pPr>
            <a:r>
              <a:rPr lang="en-US" sz="4000" dirty="0"/>
              <a:t>Non-lottery Retailer</a:t>
            </a:r>
          </a:p>
          <a:p>
            <a:pPr lvl="1" fontAlgn="auto">
              <a:spcAft>
                <a:spcPts val="0"/>
              </a:spcAft>
              <a:buFont typeface="Arial" panose="020B0604020202020204" pitchFamily="34" charset="0"/>
              <a:buChar char="•"/>
              <a:defRPr/>
            </a:pPr>
            <a:r>
              <a:rPr lang="en-US" sz="4000" dirty="0"/>
              <a:t>Master License Holders as Lottery  Retailers</a:t>
            </a:r>
          </a:p>
          <a:p>
            <a:pPr fontAlgn="auto">
              <a:spcAft>
                <a:spcPts val="0"/>
              </a:spcAft>
              <a:defRPr/>
            </a:pPr>
            <a:r>
              <a:rPr lang="en-US" sz="4000" dirty="0" smtClean="0"/>
              <a:t>Food </a:t>
            </a:r>
            <a:r>
              <a:rPr lang="en-US" sz="4000" dirty="0"/>
              <a:t>and Beverages (non-alcoholic)</a:t>
            </a:r>
          </a:p>
          <a:p>
            <a:pPr fontAlgn="auto">
              <a:spcAft>
                <a:spcPts val="0"/>
              </a:spcAft>
              <a:defRPr/>
            </a:pPr>
            <a:r>
              <a:rPr lang="en-US" sz="4000" dirty="0" smtClean="0"/>
              <a:t>Store </a:t>
            </a:r>
            <a:r>
              <a:rPr lang="en-US" sz="4000" dirty="0"/>
              <a:t>merchandise</a:t>
            </a:r>
          </a:p>
          <a:p>
            <a:pPr fontAlgn="auto">
              <a:spcAft>
                <a:spcPts val="0"/>
              </a:spcAft>
              <a:defRPr/>
            </a:pPr>
            <a:r>
              <a:rPr lang="en-US" sz="4000" dirty="0" smtClean="0"/>
              <a:t>Fuel</a:t>
            </a:r>
            <a:endParaRPr lang="en-US" sz="4000" dirty="0"/>
          </a:p>
          <a:p>
            <a:pPr fontAlgn="auto">
              <a:spcAft>
                <a:spcPts val="0"/>
              </a:spcAft>
              <a:defRPr/>
            </a:pPr>
            <a:r>
              <a:rPr lang="en-US" sz="4000" dirty="0" smtClean="0"/>
              <a:t>In-store </a:t>
            </a:r>
            <a:r>
              <a:rPr lang="en-US" sz="4000" dirty="0"/>
              <a:t>gift cards</a:t>
            </a:r>
          </a:p>
          <a:p>
            <a:pPr algn="just" fontAlgn="auto">
              <a:spcAft>
                <a:spcPts val="0"/>
              </a:spcAft>
              <a:defRPr/>
            </a:pPr>
            <a:endParaRPr lang="en-US" sz="2200" dirty="0"/>
          </a:p>
          <a:p>
            <a:pPr algn="just" fontAlgn="auto">
              <a:spcAft>
                <a:spcPts val="0"/>
              </a:spcAft>
              <a:defRPr/>
            </a:pPr>
            <a:endParaRPr lang="en-US" dirty="0"/>
          </a:p>
          <a:p>
            <a:pPr marL="0" indent="0" algn="just" fontAlgn="auto">
              <a:spcAft>
                <a:spcPts val="0"/>
              </a:spcAft>
              <a:buNone/>
              <a:defRPr/>
            </a:pPr>
            <a:endParaRPr lang="en-US" dirty="0"/>
          </a:p>
          <a:p>
            <a:pPr marL="0" indent="0" algn="just" fontAlgn="auto">
              <a:spcAft>
                <a:spcPts val="0"/>
              </a:spcAft>
              <a:buNone/>
              <a:defRPr/>
            </a:pPr>
            <a:endParaRPr lang="en-US" dirty="0"/>
          </a:p>
          <a:p>
            <a:pPr marL="0" indent="0" algn="just" fontAlgn="auto">
              <a:spcAft>
                <a:spcPts val="0"/>
              </a:spcAft>
              <a:buNone/>
              <a:defRPr/>
            </a:pPr>
            <a:endParaRPr lang="en-US" dirty="0"/>
          </a:p>
          <a:p>
            <a:pPr fontAlgn="auto">
              <a:spcAft>
                <a:spcPts val="0"/>
              </a:spcAft>
              <a:defRPr/>
            </a:pPr>
            <a:endParaRPr lang="en-US" dirty="0"/>
          </a:p>
          <a:p>
            <a:pPr fontAlgn="auto">
              <a:spcAft>
                <a:spcPts val="0"/>
              </a:spcAft>
              <a:defRPr/>
            </a:pPr>
            <a:endParaRPr lang="en-US" dirty="0"/>
          </a:p>
          <a:p>
            <a:pPr marL="0" indent="0" fontAlgn="auto">
              <a:spcAft>
                <a:spcPts val="0"/>
              </a:spcAft>
              <a:buNone/>
              <a:defRPr/>
            </a:pPr>
            <a:endParaRPr lang="en-US" dirty="0"/>
          </a:p>
          <a:p>
            <a:pPr fontAlgn="auto">
              <a:spcAft>
                <a:spcPts val="0"/>
              </a:spcAft>
              <a:defRPr/>
            </a:pPr>
            <a:endParaRPr lang="en-US" dirty="0"/>
          </a:p>
        </p:txBody>
      </p:sp>
      <p:sp>
        <p:nvSpPr>
          <p:cNvPr id="14" name="Title 1"/>
          <p:cNvSpPr txBox="1">
            <a:spLocks/>
          </p:cNvSpPr>
          <p:nvPr/>
        </p:nvSpPr>
        <p:spPr>
          <a:xfrm>
            <a:off x="762000" y="1360620"/>
            <a:ext cx="9829800" cy="944562"/>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defRPr/>
            </a:pPr>
            <a:r>
              <a:rPr lang="en-US" sz="2400" dirty="0">
                <a:latin typeface="+mn-lt"/>
              </a:rPr>
              <a:t>Restriction:  Points/vouchers may only be redeemed </a:t>
            </a:r>
            <a:r>
              <a:rPr lang="en-US" sz="2400" u="sng" dirty="0">
                <a:latin typeface="+mn-lt"/>
              </a:rPr>
              <a:t>at the premises </a:t>
            </a:r>
            <a:r>
              <a:rPr lang="en-US" sz="2400" dirty="0">
                <a:latin typeface="+mn-lt"/>
              </a:rPr>
              <a:t>on which the game or device is located</a:t>
            </a:r>
          </a:p>
        </p:txBody>
      </p:sp>
    </p:spTree>
    <p:extLst>
      <p:ext uri="{BB962C8B-B14F-4D97-AF65-F5344CB8AC3E}">
        <p14:creationId xmlns:p14="http://schemas.microsoft.com/office/powerpoint/2010/main" val="29020280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5080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smtClean="0">
                <a:solidFill>
                  <a:schemeClr val="bg1"/>
                </a:solidFill>
                <a:latin typeface="Segoe UI Black" panose="020B0A02040204020203" pitchFamily="34" charset="0"/>
                <a:ea typeface="Segoe UI Black" panose="020B0A02040204020203" pitchFamily="34" charset="0"/>
              </a:rPr>
              <a:t>Gift Card Pilot</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9</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a:xfrm>
            <a:off x="762000" y="1377553"/>
            <a:ext cx="10515600" cy="4351338"/>
          </a:xfrm>
        </p:spPr>
        <p:txBody>
          <a:bodyPr>
            <a:normAutofit fontScale="92500" lnSpcReduction="20000"/>
          </a:bodyPr>
          <a:lstStyle/>
          <a:p>
            <a:r>
              <a:rPr lang="en-US" dirty="0"/>
              <a:t>Intralot (existing COAM central system vendor) will partner with </a:t>
            </a:r>
            <a:r>
              <a:rPr lang="en-US" dirty="0" err="1"/>
              <a:t>InComm</a:t>
            </a:r>
            <a:r>
              <a:rPr lang="en-US" dirty="0"/>
              <a:t> (well-known payment solution company) to lead this project under Georgia Lottery direction.</a:t>
            </a:r>
          </a:p>
          <a:p>
            <a:endParaRPr lang="en-US" dirty="0"/>
          </a:p>
          <a:p>
            <a:r>
              <a:rPr lang="en-US" dirty="0"/>
              <a:t>Between 100-300 locations for approximately 4-6 months beginning in October.</a:t>
            </a:r>
          </a:p>
          <a:p>
            <a:endParaRPr lang="en-US" dirty="0"/>
          </a:p>
          <a:p>
            <a:r>
              <a:rPr lang="en-US" dirty="0"/>
              <a:t>MasterCard Gift Card uniquely packaged as a Georgia Lottery product that can be utilized wherever the gift card can be accepted (not to be used at ATM’s, for cash, or prohibited items).</a:t>
            </a:r>
          </a:p>
          <a:p>
            <a:pPr marL="44450" indent="0">
              <a:buNone/>
            </a:pPr>
            <a:endParaRPr lang="en-US" dirty="0"/>
          </a:p>
          <a:p>
            <a:r>
              <a:rPr lang="en-US" dirty="0"/>
              <a:t>T</a:t>
            </a:r>
            <a:r>
              <a:rPr lang="en-US" dirty="0" smtClean="0"/>
              <a:t>hird </a:t>
            </a:r>
            <a:r>
              <a:rPr lang="en-US" dirty="0"/>
              <a:t>party analysis of results at the conclusion of the pilot.</a:t>
            </a:r>
          </a:p>
          <a:p>
            <a:endParaRPr lang="en-US" dirty="0"/>
          </a:p>
        </p:txBody>
      </p:sp>
    </p:spTree>
    <p:extLst>
      <p:ext uri="{BB962C8B-B14F-4D97-AF65-F5344CB8AC3E}">
        <p14:creationId xmlns:p14="http://schemas.microsoft.com/office/powerpoint/2010/main" val="40772811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House Bill 487</a:t>
            </a:r>
            <a:br>
              <a:rPr lang="en-US" sz="2800" dirty="0">
                <a:solidFill>
                  <a:schemeClr val="bg1"/>
                </a:solidFill>
                <a:latin typeface="Segoe UI Black" panose="020B0A02040204020203" pitchFamily="34" charset="0"/>
                <a:ea typeface="Segoe UI Black" panose="020B0A02040204020203" pitchFamily="34" charset="0"/>
              </a:rPr>
            </a:br>
            <a:r>
              <a:rPr lang="en-US" sz="1800" dirty="0" smtClean="0">
                <a:solidFill>
                  <a:schemeClr val="bg1"/>
                </a:solidFill>
                <a:latin typeface="Segoe UI Black" panose="020B0A02040204020203" pitchFamily="34" charset="0"/>
                <a:ea typeface="Segoe UI Black" panose="020B0A02040204020203" pitchFamily="34" charset="0"/>
              </a:rPr>
              <a:t>(2013)</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10</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a:spLocks noGrp="1"/>
          </p:cNvSpPr>
          <p:nvPr>
            <p:ph idx="1"/>
          </p:nvPr>
        </p:nvSpPr>
        <p:spPr>
          <a:xfrm>
            <a:off x="847724" y="1536759"/>
            <a:ext cx="10277476" cy="4572000"/>
          </a:xfrm>
        </p:spPr>
        <p:txBody>
          <a:bodyPr>
            <a:normAutofit lnSpcReduction="10000"/>
          </a:bodyPr>
          <a:lstStyle/>
          <a:p>
            <a:pPr marL="274320" eaLnBrk="1" fontAlgn="auto" hangingPunct="1">
              <a:spcAft>
                <a:spcPts val="0"/>
              </a:spcAft>
              <a:buClrTx/>
              <a:buFont typeface="Arial" panose="020B0604020202020204" pitchFamily="34" charset="0"/>
              <a:buChar char="•"/>
              <a:defRPr/>
            </a:pPr>
            <a:r>
              <a:rPr lang="en-US" sz="2200" spc="0" dirty="0">
                <a:solidFill>
                  <a:schemeClr val="tx1"/>
                </a:solidFill>
                <a:ea typeface="+mn-ea"/>
                <a:cs typeface="+mn-cs"/>
              </a:rPr>
              <a:t>House Bill 487 was signed into law on April 10, 2013</a:t>
            </a:r>
          </a:p>
          <a:p>
            <a:pPr marL="342900" indent="-342900" eaLnBrk="1" fontAlgn="auto" hangingPunct="1">
              <a:spcAft>
                <a:spcPts val="0"/>
              </a:spcAft>
              <a:buClrTx/>
              <a:buFont typeface="Arial" panose="020B0604020202020204" pitchFamily="34" charset="0"/>
              <a:buChar char="•"/>
              <a:defRPr/>
            </a:pPr>
            <a:endParaRPr lang="en-US" sz="2200"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z="2200" spc="0" dirty="0">
                <a:solidFill>
                  <a:schemeClr val="tx1"/>
                </a:solidFill>
                <a:ea typeface="+mn-ea"/>
                <a:cs typeface="+mn-cs"/>
              </a:rPr>
              <a:t>Transferred responsibility for administration and enforcement relating to COAMs from the Department of Revenue (DOR) to the Georgia Lottery Corporation (GLC)</a:t>
            </a:r>
          </a:p>
          <a:p>
            <a:pPr marL="342900" indent="-342900" eaLnBrk="1" fontAlgn="auto" hangingPunct="1">
              <a:spcAft>
                <a:spcPts val="0"/>
              </a:spcAft>
              <a:buClrTx/>
              <a:buFont typeface="Arial" panose="020B0604020202020204" pitchFamily="34" charset="0"/>
              <a:buChar char="•"/>
              <a:defRPr/>
            </a:pPr>
            <a:endParaRPr lang="en-US" sz="2200"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z="2200" spc="0" dirty="0">
                <a:solidFill>
                  <a:schemeClr val="tx1"/>
                </a:solidFill>
                <a:ea typeface="+mn-ea"/>
                <a:cs typeface="+mn-cs"/>
              </a:rPr>
              <a:t>GLC responsibilities include:</a:t>
            </a:r>
          </a:p>
          <a:p>
            <a:pPr marL="548640" lvl="1" indent="-182880" eaLnBrk="1" fontAlgn="auto" hangingPunct="1">
              <a:spcAft>
                <a:spcPts val="0"/>
              </a:spcAft>
              <a:buClrTx/>
              <a:buFont typeface="Arial" panose="020B0604020202020204" pitchFamily="34" charset="0"/>
              <a:buChar char="•"/>
              <a:defRPr/>
            </a:pPr>
            <a:r>
              <a:rPr lang="en-US" sz="2200" spc="0" dirty="0">
                <a:solidFill>
                  <a:schemeClr val="tx1"/>
                </a:solidFill>
                <a:ea typeface="+mn-ea"/>
                <a:cs typeface="+mn-cs"/>
              </a:rPr>
              <a:t>Issuance of licenses to owners and operators (Class A and B)</a:t>
            </a:r>
          </a:p>
          <a:p>
            <a:pPr marL="548640" lvl="1" indent="-182880" eaLnBrk="1" fontAlgn="auto" hangingPunct="1">
              <a:spcAft>
                <a:spcPts val="0"/>
              </a:spcAft>
              <a:buClrTx/>
              <a:buFont typeface="Arial" panose="020B0604020202020204" pitchFamily="34" charset="0"/>
              <a:buChar char="•"/>
              <a:defRPr/>
            </a:pPr>
            <a:r>
              <a:rPr lang="en-US" sz="2200" spc="0" dirty="0">
                <a:solidFill>
                  <a:schemeClr val="tx1"/>
                </a:solidFill>
                <a:ea typeface="+mn-ea"/>
                <a:cs typeface="+mn-cs"/>
              </a:rPr>
              <a:t>Issuance of licenses to manufacturers and distributors</a:t>
            </a:r>
          </a:p>
          <a:p>
            <a:pPr marL="548640" lvl="1" indent="-182880" eaLnBrk="1" fontAlgn="auto" hangingPunct="1">
              <a:spcAft>
                <a:spcPts val="0"/>
              </a:spcAft>
              <a:buClrTx/>
              <a:buFont typeface="Arial" panose="020B0604020202020204" pitchFamily="34" charset="0"/>
              <a:buChar char="•"/>
              <a:defRPr/>
            </a:pPr>
            <a:r>
              <a:rPr lang="en-US" sz="2200" spc="0" dirty="0">
                <a:solidFill>
                  <a:schemeClr val="tx1"/>
                </a:solidFill>
                <a:ea typeface="+mn-ea"/>
                <a:cs typeface="+mn-cs"/>
              </a:rPr>
              <a:t>Issuance of decals for COAMs (Class A and B)</a:t>
            </a:r>
          </a:p>
          <a:p>
            <a:pPr marL="548640" lvl="1" indent="-182880" eaLnBrk="1" fontAlgn="auto" hangingPunct="1">
              <a:spcAft>
                <a:spcPts val="0"/>
              </a:spcAft>
              <a:buClrTx/>
              <a:buFont typeface="Arial" panose="020B0604020202020204" pitchFamily="34" charset="0"/>
              <a:buChar char="•"/>
              <a:defRPr/>
            </a:pPr>
            <a:r>
              <a:rPr lang="en-US" sz="2200" spc="0" dirty="0">
                <a:solidFill>
                  <a:schemeClr val="tx1"/>
                </a:solidFill>
                <a:ea typeface="+mn-ea"/>
                <a:cs typeface="+mn-cs"/>
              </a:rPr>
              <a:t>Revenue collection of license and decal fees </a:t>
            </a:r>
          </a:p>
          <a:p>
            <a:pPr marL="548640" lvl="1" indent="-182880" eaLnBrk="1" fontAlgn="auto" hangingPunct="1">
              <a:spcAft>
                <a:spcPts val="0"/>
              </a:spcAft>
              <a:buClrTx/>
              <a:buFont typeface="Arial" panose="020B0604020202020204" pitchFamily="34" charset="0"/>
              <a:buChar char="•"/>
              <a:defRPr/>
            </a:pPr>
            <a:r>
              <a:rPr lang="en-US" sz="2200" spc="0" dirty="0">
                <a:solidFill>
                  <a:schemeClr val="tx1"/>
                </a:solidFill>
                <a:ea typeface="+mn-ea"/>
                <a:cs typeface="+mn-cs"/>
              </a:rPr>
              <a:t>Collection of net proceeds from Class B machines</a:t>
            </a:r>
          </a:p>
          <a:p>
            <a:pPr marL="548640" lvl="1" indent="-182880" eaLnBrk="1" fontAlgn="auto" hangingPunct="1">
              <a:spcAft>
                <a:spcPts val="0"/>
              </a:spcAft>
              <a:buClrTx/>
              <a:buFont typeface="Arial" panose="020B0604020202020204" pitchFamily="34" charset="0"/>
              <a:buChar char="•"/>
              <a:defRPr/>
            </a:pPr>
            <a:r>
              <a:rPr lang="en-US" sz="2200" spc="0" dirty="0" smtClean="0">
                <a:solidFill>
                  <a:schemeClr val="tx1"/>
                </a:solidFill>
                <a:ea typeface="+mn-ea"/>
                <a:cs typeface="+mn-cs"/>
              </a:rPr>
              <a:t>Compliance </a:t>
            </a:r>
            <a:r>
              <a:rPr lang="en-US" sz="2200" spc="0" dirty="0">
                <a:solidFill>
                  <a:schemeClr val="tx1"/>
                </a:solidFill>
                <a:ea typeface="+mn-ea"/>
                <a:cs typeface="+mn-cs"/>
              </a:rPr>
              <a:t>of laws, rules, and regulations</a:t>
            </a:r>
          </a:p>
          <a:p>
            <a:pPr marL="274320" algn="just" eaLnBrk="1" fontAlgn="auto" hangingPunct="1">
              <a:spcAft>
                <a:spcPts val="0"/>
              </a:spcAft>
              <a:defRPr/>
            </a:pPr>
            <a:endParaRPr lang="en-US" dirty="0" smtClean="0">
              <a:ea typeface="+mn-ea"/>
              <a:cs typeface="+mn-cs"/>
            </a:endParaRPr>
          </a:p>
          <a:p>
            <a:pPr marL="274320" eaLnBrk="1" fontAlgn="auto" hangingPunct="1">
              <a:spcAft>
                <a:spcPts val="0"/>
              </a:spcAft>
              <a:defRPr/>
            </a:pPr>
            <a:endParaRPr lang="en-US" dirty="0">
              <a:ea typeface="+mn-ea"/>
              <a:cs typeface="+mn-cs"/>
            </a:endParaRPr>
          </a:p>
        </p:txBody>
      </p:sp>
    </p:spTree>
    <p:extLst>
      <p:ext uri="{BB962C8B-B14F-4D97-AF65-F5344CB8AC3E}">
        <p14:creationId xmlns:p14="http://schemas.microsoft.com/office/powerpoint/2010/main" val="26839495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Senate Bill 190</a:t>
            </a:r>
            <a:br>
              <a:rPr lang="en-US" sz="2800" dirty="0">
                <a:solidFill>
                  <a:schemeClr val="bg1"/>
                </a:solidFill>
                <a:latin typeface="Segoe UI Black" panose="020B0A02040204020203" pitchFamily="34" charset="0"/>
                <a:ea typeface="Segoe UI Black" panose="020B0A02040204020203" pitchFamily="34" charset="0"/>
              </a:rPr>
            </a:br>
            <a:r>
              <a:rPr lang="en-US" sz="1800" dirty="0" smtClean="0">
                <a:solidFill>
                  <a:schemeClr val="bg1"/>
                </a:solidFill>
                <a:latin typeface="Segoe UI Black" panose="020B0A02040204020203" pitchFamily="34" charset="0"/>
                <a:ea typeface="Segoe UI Black" panose="020B0A02040204020203" pitchFamily="34" charset="0"/>
              </a:rPr>
              <a:t>(2015)</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11</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a:spLocks noGrp="1"/>
          </p:cNvSpPr>
          <p:nvPr>
            <p:ph idx="1"/>
          </p:nvPr>
        </p:nvSpPr>
        <p:spPr>
          <a:xfrm>
            <a:off x="847724" y="1536758"/>
            <a:ext cx="10277476" cy="4819591"/>
          </a:xfrm>
        </p:spPr>
        <p:txBody>
          <a:bodyPr>
            <a:normAutofit fontScale="77500" lnSpcReduction="20000"/>
          </a:bodyPr>
          <a:lstStyle/>
          <a:p>
            <a:pPr marL="274320">
              <a:defRPr/>
            </a:pPr>
            <a:r>
              <a:rPr lang="en-US" sz="2300" dirty="0"/>
              <a:t>Manufacturer/Distributor pays $5,000 license fee annually</a:t>
            </a:r>
          </a:p>
          <a:p>
            <a:pPr marL="274320">
              <a:defRPr/>
            </a:pPr>
            <a:endParaRPr lang="en-US" sz="2300" dirty="0"/>
          </a:p>
          <a:p>
            <a:pPr marL="274320">
              <a:defRPr/>
            </a:pPr>
            <a:r>
              <a:rPr lang="en-US" sz="2300" dirty="0"/>
              <a:t>Transfer of Master Licenses</a:t>
            </a:r>
          </a:p>
          <a:p>
            <a:pPr marL="731520" lvl="1">
              <a:defRPr/>
            </a:pPr>
            <a:r>
              <a:rPr lang="en-US" sz="2300" dirty="0"/>
              <a:t>First Sale 	  				$10,000</a:t>
            </a:r>
          </a:p>
          <a:p>
            <a:pPr marL="731520" lvl="1">
              <a:defRPr/>
            </a:pPr>
            <a:r>
              <a:rPr lang="en-US" sz="2300" dirty="0"/>
              <a:t>Second Sale				</a:t>
            </a:r>
            <a:r>
              <a:rPr lang="en-US" sz="2300" dirty="0" smtClean="0"/>
              <a:t>$</a:t>
            </a:r>
            <a:r>
              <a:rPr lang="en-US" sz="2300" dirty="0"/>
              <a:t>25,000</a:t>
            </a:r>
          </a:p>
          <a:p>
            <a:pPr marL="731520" lvl="1">
              <a:defRPr/>
            </a:pPr>
            <a:r>
              <a:rPr lang="en-US" sz="2300" dirty="0"/>
              <a:t>Third Sale					$50,000</a:t>
            </a:r>
          </a:p>
          <a:p>
            <a:pPr marL="731520" lvl="1">
              <a:defRPr/>
            </a:pPr>
            <a:r>
              <a:rPr lang="en-US" sz="2300" dirty="0"/>
              <a:t>Fourth and subsequent Sales			</a:t>
            </a:r>
            <a:r>
              <a:rPr lang="en-US" sz="2300" dirty="0" smtClean="0"/>
              <a:t>not </a:t>
            </a:r>
            <a:r>
              <a:rPr lang="en-US" sz="2300" dirty="0"/>
              <a:t>less than $50,000</a:t>
            </a:r>
          </a:p>
          <a:p>
            <a:pPr marL="274320">
              <a:defRPr/>
            </a:pPr>
            <a:endParaRPr lang="en-US" sz="2300" dirty="0"/>
          </a:p>
          <a:p>
            <a:pPr marL="274320">
              <a:defRPr/>
            </a:pPr>
            <a:r>
              <a:rPr lang="en-US" sz="2300" dirty="0"/>
              <a:t>Auction of Master Licenses up to 220 at least once every three (3) years</a:t>
            </a:r>
          </a:p>
          <a:p>
            <a:pPr marL="274320">
              <a:defRPr/>
            </a:pPr>
            <a:endParaRPr lang="en-US" sz="2300" dirty="0"/>
          </a:p>
          <a:p>
            <a:pPr marL="274320">
              <a:defRPr/>
            </a:pPr>
            <a:r>
              <a:rPr lang="en-US" sz="2300" dirty="0"/>
              <a:t>Late Fee Change from $100 to $1,000</a:t>
            </a:r>
          </a:p>
          <a:p>
            <a:pPr marL="274320">
              <a:defRPr/>
            </a:pPr>
            <a:endParaRPr lang="en-US" sz="2300" dirty="0"/>
          </a:p>
          <a:p>
            <a:pPr marL="274320">
              <a:defRPr/>
            </a:pPr>
            <a:r>
              <a:rPr lang="en-US" sz="2300" dirty="0"/>
              <a:t>Arbitration required to certify there are no disputes between the Master Licensee and Location Licensee</a:t>
            </a:r>
          </a:p>
          <a:p>
            <a:pPr marL="274320">
              <a:defRPr/>
            </a:pPr>
            <a:endParaRPr lang="en-US" sz="2300" dirty="0"/>
          </a:p>
          <a:p>
            <a:pPr marL="274320">
              <a:defRPr/>
            </a:pPr>
            <a:r>
              <a:rPr lang="en-US" sz="2300" dirty="0"/>
              <a:t>No more than 9 Class B COAMs in a </a:t>
            </a:r>
            <a:r>
              <a:rPr lang="en-US" sz="2300" dirty="0" smtClean="0"/>
              <a:t>traditional location</a:t>
            </a:r>
            <a:endParaRPr lang="en-US" sz="2300" dirty="0"/>
          </a:p>
          <a:p>
            <a:pPr marL="274320" algn="just" eaLnBrk="1" fontAlgn="auto" hangingPunct="1">
              <a:spcAft>
                <a:spcPts val="0"/>
              </a:spcAft>
              <a:defRPr/>
            </a:pPr>
            <a:endParaRPr lang="en-US" dirty="0" smtClean="0">
              <a:ea typeface="+mn-ea"/>
              <a:cs typeface="+mn-cs"/>
            </a:endParaRPr>
          </a:p>
          <a:p>
            <a:pPr marL="274320" eaLnBrk="1" fontAlgn="auto" hangingPunct="1">
              <a:spcAft>
                <a:spcPts val="0"/>
              </a:spcAft>
              <a:defRPr/>
            </a:pPr>
            <a:endParaRPr lang="en-US" dirty="0">
              <a:ea typeface="+mn-ea"/>
              <a:cs typeface="+mn-cs"/>
            </a:endParaRPr>
          </a:p>
        </p:txBody>
      </p:sp>
    </p:spTree>
    <p:extLst>
      <p:ext uri="{BB962C8B-B14F-4D97-AF65-F5344CB8AC3E}">
        <p14:creationId xmlns:p14="http://schemas.microsoft.com/office/powerpoint/2010/main" val="4514687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Senate Bill 388</a:t>
            </a:r>
            <a:br>
              <a:rPr lang="en-US" sz="2800" dirty="0">
                <a:solidFill>
                  <a:schemeClr val="bg1"/>
                </a:solidFill>
                <a:latin typeface="Segoe UI Black" panose="020B0A02040204020203" pitchFamily="34" charset="0"/>
                <a:ea typeface="Segoe UI Black" panose="020B0A02040204020203" pitchFamily="34" charset="0"/>
              </a:rPr>
            </a:br>
            <a:r>
              <a:rPr lang="en-US" sz="1800" dirty="0" smtClean="0">
                <a:solidFill>
                  <a:schemeClr val="bg1"/>
                </a:solidFill>
                <a:latin typeface="Segoe UI Black" panose="020B0A02040204020203" pitchFamily="34" charset="0"/>
                <a:ea typeface="Segoe UI Black" panose="020B0A02040204020203" pitchFamily="34" charset="0"/>
              </a:rPr>
              <a:t>(2016)</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12</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a:spLocks noGrp="1"/>
          </p:cNvSpPr>
          <p:nvPr>
            <p:ph idx="1"/>
          </p:nvPr>
        </p:nvSpPr>
        <p:spPr>
          <a:xfrm>
            <a:off x="847724" y="1536758"/>
            <a:ext cx="10277476" cy="4819592"/>
          </a:xfrm>
        </p:spPr>
        <p:txBody>
          <a:bodyPr>
            <a:normAutofit lnSpcReduction="10000"/>
          </a:bodyPr>
          <a:lstStyle/>
          <a:p>
            <a:pPr>
              <a:spcAft>
                <a:spcPts val="200"/>
              </a:spcAft>
              <a:defRPr/>
            </a:pPr>
            <a:r>
              <a:rPr lang="en-US" sz="1800" dirty="0" smtClean="0">
                <a:ea typeface="ＭＳ Ｐゴシック" charset="0"/>
                <a:cs typeface="ＭＳ Ｐゴシック" charset="0"/>
              </a:rPr>
              <a:t>Operator </a:t>
            </a:r>
            <a:r>
              <a:rPr lang="en-US" sz="1800" dirty="0">
                <a:ea typeface="ＭＳ Ｐゴシック" charset="0"/>
                <a:cs typeface="ＭＳ Ｐゴシック" charset="0"/>
              </a:rPr>
              <a:t>cannot sell contracts while under consideration for revocation.</a:t>
            </a:r>
          </a:p>
          <a:p>
            <a:pPr>
              <a:spcAft>
                <a:spcPts val="200"/>
              </a:spcAft>
              <a:defRPr/>
            </a:pPr>
            <a:r>
              <a:rPr lang="en-US" sz="1800" dirty="0">
                <a:ea typeface="ＭＳ Ｐゴシック" charset="0"/>
                <a:cs typeface="ＭＳ Ｐゴシック" charset="0"/>
              </a:rPr>
              <a:t>Duplicate decal fee increased to equal original decal fee.</a:t>
            </a:r>
          </a:p>
          <a:p>
            <a:pPr>
              <a:spcAft>
                <a:spcPts val="200"/>
              </a:spcAft>
              <a:defRPr/>
            </a:pPr>
            <a:r>
              <a:rPr lang="en-US" sz="1800" dirty="0">
                <a:ea typeface="ＭＳ Ｐゴシック" charset="0"/>
                <a:cs typeface="ＭＳ Ｐゴシック" charset="0"/>
              </a:rPr>
              <a:t>Unauthorized removal of decal is misdemeanor.</a:t>
            </a:r>
          </a:p>
          <a:p>
            <a:pPr>
              <a:spcAft>
                <a:spcPts val="200"/>
              </a:spcAft>
              <a:defRPr/>
            </a:pPr>
            <a:r>
              <a:rPr lang="en-US" sz="1800" dirty="0">
                <a:ea typeface="ＭＳ Ｐゴシック" charset="0"/>
                <a:cs typeface="ＭＳ Ｐゴシック" charset="0"/>
              </a:rPr>
              <a:t>Gross Retail Receipt changes</a:t>
            </a:r>
          </a:p>
          <a:p>
            <a:pPr lvl="1">
              <a:spcAft>
                <a:spcPts val="200"/>
              </a:spcAft>
              <a:defRPr/>
            </a:pPr>
            <a:r>
              <a:rPr lang="en-US" sz="1800" dirty="0">
                <a:ea typeface="ＭＳ Ｐゴシック" charset="0"/>
              </a:rPr>
              <a:t>Attempt at allowing full value of commissioned based items</a:t>
            </a:r>
          </a:p>
          <a:p>
            <a:pPr lvl="1">
              <a:spcAft>
                <a:spcPts val="200"/>
              </a:spcAft>
              <a:defRPr/>
            </a:pPr>
            <a:r>
              <a:rPr lang="en-US" sz="1800" dirty="0">
                <a:ea typeface="ＭＳ Ｐゴシック" charset="0"/>
              </a:rPr>
              <a:t>Non-cash redemption not counted as Class B revenue</a:t>
            </a:r>
          </a:p>
          <a:p>
            <a:pPr lvl="1">
              <a:spcAft>
                <a:spcPts val="200"/>
              </a:spcAft>
              <a:defRPr/>
            </a:pPr>
            <a:r>
              <a:rPr lang="en-US" sz="1800" dirty="0">
                <a:ea typeface="ＭＳ Ｐゴシック" charset="0"/>
              </a:rPr>
              <a:t>Clean up on fine amount</a:t>
            </a:r>
          </a:p>
          <a:p>
            <a:pPr>
              <a:spcAft>
                <a:spcPts val="200"/>
              </a:spcAft>
              <a:defRPr/>
            </a:pPr>
            <a:r>
              <a:rPr lang="en-US" sz="1800" dirty="0">
                <a:ea typeface="ＭＳ Ｐゴシック" charset="0"/>
                <a:cs typeface="ＭＳ Ｐゴシック" charset="0"/>
              </a:rPr>
              <a:t>1 year minimum agreement/contracts</a:t>
            </a:r>
          </a:p>
          <a:p>
            <a:pPr>
              <a:spcAft>
                <a:spcPts val="200"/>
              </a:spcAft>
              <a:defRPr/>
            </a:pPr>
            <a:r>
              <a:rPr lang="en-US" sz="1800" dirty="0">
                <a:ea typeface="ＭＳ Ｐゴシック" charset="0"/>
                <a:cs typeface="ＭＳ Ｐゴシック" charset="0"/>
              </a:rPr>
              <a:t>Change of ownerships of locations: have to keep </a:t>
            </a:r>
            <a:r>
              <a:rPr lang="en-US" sz="1800" dirty="0" smtClean="0">
                <a:ea typeface="ＭＳ Ｐゴシック" charset="0"/>
                <a:cs typeface="ＭＳ Ｐゴシック" charset="0"/>
              </a:rPr>
              <a:t>last operator </a:t>
            </a:r>
            <a:r>
              <a:rPr lang="en-US" sz="1800" dirty="0">
                <a:ea typeface="ＭＳ Ｐゴシック" charset="0"/>
                <a:cs typeface="ＭＳ Ｐゴシック" charset="0"/>
              </a:rPr>
              <a:t>or not have COAMs for 9 months.</a:t>
            </a:r>
          </a:p>
          <a:p>
            <a:pPr>
              <a:spcAft>
                <a:spcPts val="200"/>
              </a:spcAft>
              <a:defRPr/>
            </a:pPr>
            <a:r>
              <a:rPr lang="en-US" sz="1800" dirty="0">
                <a:ea typeface="ＭＳ Ｐゴシック" charset="0"/>
                <a:cs typeface="ＭＳ Ｐゴシック" charset="0"/>
              </a:rPr>
              <a:t>Arbitration:</a:t>
            </a:r>
          </a:p>
          <a:p>
            <a:pPr lvl="1">
              <a:spcAft>
                <a:spcPts val="200"/>
              </a:spcAft>
              <a:defRPr/>
            </a:pPr>
            <a:r>
              <a:rPr lang="en-US" sz="1800" dirty="0">
                <a:ea typeface="ＭＳ Ｐゴシック" charset="0"/>
              </a:rPr>
              <a:t>Allows disputes </a:t>
            </a:r>
            <a:r>
              <a:rPr lang="en-US" sz="1800" dirty="0" smtClean="0">
                <a:ea typeface="ＭＳ Ｐゴシック" charset="0"/>
              </a:rPr>
              <a:t>of operator </a:t>
            </a:r>
            <a:r>
              <a:rPr lang="en-US" sz="1800" dirty="0">
                <a:ea typeface="ＭＳ Ｐゴシック" charset="0"/>
              </a:rPr>
              <a:t>vs. </a:t>
            </a:r>
            <a:r>
              <a:rPr lang="en-US" sz="1800" dirty="0" smtClean="0">
                <a:ea typeface="ＭＳ Ｐゴシック" charset="0"/>
              </a:rPr>
              <a:t>operator </a:t>
            </a:r>
            <a:r>
              <a:rPr lang="en-US" sz="1800" dirty="0">
                <a:ea typeface="ＭＳ Ｐゴシック" charset="0"/>
              </a:rPr>
              <a:t>instead of just </a:t>
            </a:r>
            <a:r>
              <a:rPr lang="en-US" sz="1800" dirty="0" smtClean="0">
                <a:ea typeface="ＭＳ Ｐゴシック" charset="0"/>
              </a:rPr>
              <a:t>operator vs</a:t>
            </a:r>
            <a:r>
              <a:rPr lang="en-US" sz="1800" dirty="0">
                <a:ea typeface="ＭＳ Ｐゴシック" charset="0"/>
              </a:rPr>
              <a:t>. </a:t>
            </a:r>
            <a:r>
              <a:rPr lang="en-US" sz="1800" dirty="0" smtClean="0">
                <a:ea typeface="ＭＳ Ｐゴシック" charset="0"/>
              </a:rPr>
              <a:t>location </a:t>
            </a:r>
            <a:endParaRPr lang="en-US" sz="1800" dirty="0">
              <a:ea typeface="ＭＳ Ｐゴシック" charset="0"/>
            </a:endParaRPr>
          </a:p>
          <a:p>
            <a:pPr lvl="1">
              <a:spcAft>
                <a:spcPts val="200"/>
              </a:spcAft>
              <a:defRPr/>
            </a:pPr>
            <a:r>
              <a:rPr lang="en-US" sz="1800" dirty="0">
                <a:ea typeface="ＭＳ Ｐゴシック" charset="0"/>
              </a:rPr>
              <a:t>An arbitration hearing may take place more than 90 days from commencement of arbitration for good cause</a:t>
            </a:r>
          </a:p>
          <a:p>
            <a:pPr lvl="1">
              <a:spcAft>
                <a:spcPts val="200"/>
              </a:spcAft>
              <a:defRPr/>
            </a:pPr>
            <a:r>
              <a:rPr lang="en-US" sz="1800" dirty="0">
                <a:ea typeface="ＭＳ Ｐゴシック" charset="0"/>
              </a:rPr>
              <a:t>Non-timely payment of arbitration fees leads to default judgment</a:t>
            </a:r>
          </a:p>
          <a:p>
            <a:pPr marL="274320" algn="just" eaLnBrk="1" fontAlgn="auto" hangingPunct="1">
              <a:spcAft>
                <a:spcPts val="0"/>
              </a:spcAft>
              <a:defRPr/>
            </a:pPr>
            <a:endParaRPr lang="en-US" dirty="0" smtClean="0">
              <a:ea typeface="+mn-ea"/>
              <a:cs typeface="+mn-cs"/>
            </a:endParaRPr>
          </a:p>
          <a:p>
            <a:pPr marL="274320" eaLnBrk="1" fontAlgn="auto" hangingPunct="1">
              <a:spcAft>
                <a:spcPts val="0"/>
              </a:spcAft>
              <a:defRPr/>
            </a:pPr>
            <a:endParaRPr lang="en-US" dirty="0">
              <a:ea typeface="+mn-ea"/>
              <a:cs typeface="+mn-cs"/>
            </a:endParaRPr>
          </a:p>
        </p:txBody>
      </p:sp>
    </p:spTree>
    <p:extLst>
      <p:ext uri="{BB962C8B-B14F-4D97-AF65-F5344CB8AC3E}">
        <p14:creationId xmlns:p14="http://schemas.microsoft.com/office/powerpoint/2010/main" val="13955873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smtClean="0">
                <a:solidFill>
                  <a:schemeClr val="bg1"/>
                </a:solidFill>
                <a:latin typeface="Segoe UI Black" panose="020B0A02040204020203" pitchFamily="34" charset="0"/>
                <a:ea typeface="Segoe UI Black" panose="020B0A02040204020203" pitchFamily="34" charset="0"/>
              </a:rPr>
              <a:t>Types of </a:t>
            </a:r>
            <a:r>
              <a:rPr lang="en-US" sz="2800" dirty="0">
                <a:solidFill>
                  <a:schemeClr val="bg1"/>
                </a:solidFill>
                <a:latin typeface="Segoe UI Black" panose="020B0A02040204020203" pitchFamily="34" charset="0"/>
                <a:ea typeface="Segoe UI Black" panose="020B0A02040204020203" pitchFamily="34" charset="0"/>
              </a:rPr>
              <a:t>COAM </a:t>
            </a:r>
            <a:r>
              <a:rPr lang="en-US" sz="2800" dirty="0" smtClean="0">
                <a:solidFill>
                  <a:schemeClr val="bg1"/>
                </a:solidFill>
                <a:latin typeface="Segoe UI Black" panose="020B0A02040204020203" pitchFamily="34" charset="0"/>
                <a:ea typeface="Segoe UI Black" panose="020B0A02040204020203" pitchFamily="34" charset="0"/>
              </a:rPr>
              <a:t>Licenses</a:t>
            </a:r>
            <a:r>
              <a:rPr lang="en-US" sz="2800" dirty="0">
                <a:solidFill>
                  <a:schemeClr val="bg1"/>
                </a:solidFill>
                <a:latin typeface="Segoe UI Black" panose="020B0A02040204020203" pitchFamily="34" charset="0"/>
                <a:ea typeface="Segoe UI Black" panose="020B0A02040204020203" pitchFamily="34" charset="0"/>
              </a:rPr>
              <a:t/>
            </a:r>
            <a:br>
              <a:rPr lang="en-US" sz="2800" dirty="0">
                <a:solidFill>
                  <a:schemeClr val="bg1"/>
                </a:solidFill>
                <a:latin typeface="Segoe UI Black" panose="020B0A02040204020203" pitchFamily="34" charset="0"/>
                <a:ea typeface="Segoe UI Black" panose="020B0A02040204020203" pitchFamily="34" charset="0"/>
              </a:rPr>
            </a:br>
            <a:r>
              <a:rPr lang="en-US" sz="1800" dirty="0">
                <a:solidFill>
                  <a:schemeClr val="bg1"/>
                </a:solidFill>
                <a:latin typeface="Segoe UI Black" panose="020B0A02040204020203" pitchFamily="34" charset="0"/>
                <a:ea typeface="Segoe UI Black" panose="020B0A02040204020203" pitchFamily="34" charset="0"/>
              </a:rPr>
              <a:t>(</a:t>
            </a:r>
            <a:r>
              <a:rPr lang="en-US" sz="1800" dirty="0" smtClean="0">
                <a:solidFill>
                  <a:schemeClr val="bg1"/>
                </a:solidFill>
                <a:latin typeface="Segoe UI Black" panose="020B0A02040204020203" pitchFamily="34" charset="0"/>
                <a:ea typeface="Segoe UI Black" panose="020B0A02040204020203" pitchFamily="34" charset="0"/>
              </a:rPr>
              <a:t>Valid from July </a:t>
            </a:r>
            <a:r>
              <a:rPr lang="en-US" sz="1800" dirty="0">
                <a:solidFill>
                  <a:schemeClr val="bg1"/>
                </a:solidFill>
                <a:latin typeface="Segoe UI Black" panose="020B0A02040204020203" pitchFamily="34" charset="0"/>
                <a:ea typeface="Segoe UI Black" panose="020B0A02040204020203" pitchFamily="34" charset="0"/>
              </a:rPr>
              <a:t>1 – </a:t>
            </a:r>
            <a:r>
              <a:rPr lang="en-US" sz="1800" dirty="0" smtClean="0">
                <a:solidFill>
                  <a:schemeClr val="bg1"/>
                </a:solidFill>
                <a:latin typeface="Segoe UI Black" panose="020B0A02040204020203" pitchFamily="34" charset="0"/>
                <a:ea typeface="Segoe UI Black" panose="020B0A02040204020203" pitchFamily="34" charset="0"/>
              </a:rPr>
              <a:t>June </a:t>
            </a:r>
            <a:r>
              <a:rPr lang="en-US" sz="1800" dirty="0">
                <a:solidFill>
                  <a:schemeClr val="bg1"/>
                </a:solidFill>
                <a:latin typeface="Segoe UI Black" panose="020B0A02040204020203" pitchFamily="34" charset="0"/>
                <a:ea typeface="Segoe UI Black" panose="020B0A02040204020203" pitchFamily="34" charset="0"/>
              </a:rPr>
              <a:t>30)</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13</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a:xfrm>
            <a:off x="838200" y="1279980"/>
            <a:ext cx="10515600" cy="5197020"/>
          </a:xfrm>
        </p:spPr>
        <p:txBody>
          <a:bodyPr>
            <a:noAutofit/>
          </a:bodyPr>
          <a:lstStyle/>
          <a:p>
            <a:pPr>
              <a:defRPr/>
            </a:pPr>
            <a:r>
              <a:rPr lang="en-US" altLang="en-US" sz="1600" b="1" u="sng" dirty="0"/>
              <a:t>Master Licenses</a:t>
            </a:r>
            <a:r>
              <a:rPr lang="en-US" altLang="en-US" sz="1600" b="1" dirty="0"/>
              <a:t> </a:t>
            </a:r>
            <a:r>
              <a:rPr lang="en-US" altLang="en-US" sz="1600" dirty="0"/>
              <a:t>– The certificate (copy) which every owner of a COAM must purchase and display in the </a:t>
            </a:r>
            <a:r>
              <a:rPr lang="en-US" altLang="en-US" sz="1600" dirty="0" smtClean="0"/>
              <a:t>owner’</a:t>
            </a:r>
            <a:r>
              <a:rPr lang="en-US" altLang="ja-JP" sz="1600" dirty="0" smtClean="0"/>
              <a:t>s </a:t>
            </a:r>
            <a:r>
              <a:rPr lang="en-US" altLang="ja-JP" sz="1600" dirty="0"/>
              <a:t>or </a:t>
            </a:r>
            <a:r>
              <a:rPr lang="en-US" altLang="ja-JP" sz="1600" dirty="0" smtClean="0"/>
              <a:t>operator’s </a:t>
            </a:r>
            <a:r>
              <a:rPr lang="en-US" altLang="ja-JP" sz="1600" dirty="0"/>
              <a:t>place of business where the machine is located for commercial use by the public or play in order to legally operate the machine in the state. </a:t>
            </a:r>
          </a:p>
          <a:p>
            <a:pPr>
              <a:buNone/>
              <a:defRPr/>
            </a:pPr>
            <a:endParaRPr lang="en-US" altLang="en-US" sz="1600" dirty="0"/>
          </a:p>
          <a:p>
            <a:pPr>
              <a:buNone/>
              <a:defRPr/>
            </a:pPr>
            <a:r>
              <a:rPr lang="en-US" altLang="en-US" sz="1600" dirty="0"/>
              <a:t>	</a:t>
            </a:r>
            <a:r>
              <a:rPr lang="en-US" altLang="en-US" sz="1600" b="1" u="sng" dirty="0"/>
              <a:t>Class A Master License</a:t>
            </a:r>
          </a:p>
          <a:p>
            <a:pPr>
              <a:lnSpc>
                <a:spcPct val="100000"/>
              </a:lnSpc>
              <a:buNone/>
              <a:defRPr/>
            </a:pPr>
            <a:r>
              <a:rPr lang="en-US" altLang="en-US" sz="1600" dirty="0"/>
              <a:t>		1 to 5 machines	      	</a:t>
            </a:r>
            <a:r>
              <a:rPr lang="en-US" altLang="en-US" sz="1600" dirty="0" smtClean="0"/>
              <a:t>$    500.00 </a:t>
            </a:r>
            <a:endParaRPr lang="en-US" altLang="en-US" sz="1600" dirty="0"/>
          </a:p>
          <a:p>
            <a:pPr>
              <a:lnSpc>
                <a:spcPct val="100000"/>
              </a:lnSpc>
              <a:buNone/>
              <a:defRPr/>
            </a:pPr>
            <a:r>
              <a:rPr lang="en-US" altLang="en-US" sz="1600" dirty="0"/>
              <a:t>	     	6 to 60 machines	     	$ </a:t>
            </a:r>
            <a:r>
              <a:rPr lang="en-US" altLang="en-US" sz="1600" dirty="0" smtClean="0"/>
              <a:t>2,000.00 </a:t>
            </a:r>
            <a:endParaRPr lang="en-US" altLang="en-US" sz="1600" dirty="0"/>
          </a:p>
          <a:p>
            <a:pPr>
              <a:buNone/>
              <a:defRPr/>
            </a:pPr>
            <a:r>
              <a:rPr lang="en-US" altLang="en-US" sz="1600" dirty="0"/>
              <a:t>	    	61 or more machines   </a:t>
            </a:r>
            <a:r>
              <a:rPr lang="en-US" altLang="en-US" sz="1600" dirty="0" smtClean="0"/>
              <a:t>	$ 3,500.00                </a:t>
            </a:r>
            <a:r>
              <a:rPr lang="en-US" altLang="en-US" sz="1600" dirty="0"/>
              <a:t>	      </a:t>
            </a:r>
          </a:p>
          <a:p>
            <a:pPr>
              <a:buNone/>
              <a:defRPr/>
            </a:pPr>
            <a:r>
              <a:rPr lang="en-US" altLang="en-US" sz="1600" dirty="0"/>
              <a:t>	</a:t>
            </a:r>
            <a:r>
              <a:rPr lang="en-US" altLang="en-US" sz="1600" b="1" dirty="0"/>
              <a:t> 	</a:t>
            </a:r>
            <a:r>
              <a:rPr lang="en-US" altLang="en-US" sz="1600" u="sng" dirty="0"/>
              <a:t>Decals</a:t>
            </a:r>
          </a:p>
          <a:p>
            <a:pPr>
              <a:buNone/>
              <a:defRPr/>
            </a:pPr>
            <a:r>
              <a:rPr lang="en-US" altLang="en-US" sz="1600" dirty="0"/>
              <a:t>		Cost Per Decal                              </a:t>
            </a:r>
            <a:r>
              <a:rPr lang="en-US" altLang="en-US" sz="1600" dirty="0" smtClean="0"/>
              <a:t>	$     25.00</a:t>
            </a:r>
            <a:endParaRPr lang="en-US" altLang="en-US" sz="1600" dirty="0"/>
          </a:p>
          <a:p>
            <a:pPr>
              <a:buNone/>
              <a:defRPr/>
            </a:pPr>
            <a:endParaRPr lang="en-US" altLang="en-US" sz="1600" dirty="0" smtClean="0"/>
          </a:p>
          <a:p>
            <a:pPr>
              <a:buNone/>
              <a:defRPr/>
            </a:pPr>
            <a:r>
              <a:rPr lang="en-US" altLang="en-US" sz="1600" dirty="0"/>
              <a:t>	</a:t>
            </a:r>
            <a:r>
              <a:rPr lang="en-US" altLang="en-US" sz="1600" b="1" u="sng" dirty="0"/>
              <a:t>Class B Master License</a:t>
            </a:r>
          </a:p>
          <a:p>
            <a:pPr>
              <a:buNone/>
              <a:defRPr/>
            </a:pPr>
            <a:r>
              <a:rPr lang="en-US" altLang="en-US" sz="1600" dirty="0"/>
              <a:t>		Unlimited number of machines     </a:t>
            </a:r>
            <a:r>
              <a:rPr lang="en-US" altLang="en-US" sz="1600" dirty="0" smtClean="0"/>
              <a:t>$ 5,000.00</a:t>
            </a:r>
            <a:endParaRPr lang="en-US" altLang="en-US" sz="1600" dirty="0"/>
          </a:p>
          <a:p>
            <a:pPr>
              <a:buNone/>
              <a:defRPr/>
            </a:pPr>
            <a:r>
              <a:rPr lang="en-US" altLang="en-US" sz="1600" dirty="0"/>
              <a:t>	</a:t>
            </a:r>
            <a:r>
              <a:rPr lang="en-US" altLang="en-US" sz="1600" dirty="0" smtClean="0"/>
              <a:t>	</a:t>
            </a:r>
            <a:r>
              <a:rPr lang="en-US" altLang="en-US" sz="1600" u="sng" dirty="0" smtClean="0"/>
              <a:t>Decals</a:t>
            </a:r>
            <a:r>
              <a:rPr lang="en-US" altLang="en-US" sz="1600" dirty="0" smtClean="0"/>
              <a:t>                                                   </a:t>
            </a:r>
            <a:endParaRPr lang="en-US" altLang="en-US" sz="1600" dirty="0"/>
          </a:p>
          <a:p>
            <a:pPr>
              <a:buNone/>
              <a:defRPr/>
            </a:pPr>
            <a:r>
              <a:rPr lang="en-US" altLang="en-US" sz="1600" dirty="0"/>
              <a:t>		Cost Per Decal                              </a:t>
            </a:r>
            <a:r>
              <a:rPr lang="en-US" altLang="en-US" sz="1600" dirty="0" smtClean="0"/>
              <a:t>	$   125.00</a:t>
            </a:r>
            <a:endParaRPr lang="en-US" altLang="en-US" sz="1600" dirty="0"/>
          </a:p>
        </p:txBody>
      </p:sp>
    </p:spTree>
    <p:extLst>
      <p:ext uri="{BB962C8B-B14F-4D97-AF65-F5344CB8AC3E}">
        <p14:creationId xmlns:p14="http://schemas.microsoft.com/office/powerpoint/2010/main" val="494367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smtClean="0">
                <a:solidFill>
                  <a:schemeClr val="bg1"/>
                </a:solidFill>
                <a:latin typeface="Segoe UI Black" panose="020B0A02040204020203" pitchFamily="34" charset="0"/>
                <a:ea typeface="Segoe UI Black" panose="020B0A02040204020203" pitchFamily="34" charset="0"/>
              </a:rPr>
              <a:t>Types of </a:t>
            </a:r>
            <a:r>
              <a:rPr lang="en-US" sz="2800" dirty="0">
                <a:solidFill>
                  <a:schemeClr val="bg1"/>
                </a:solidFill>
                <a:latin typeface="Segoe UI Black" panose="020B0A02040204020203" pitchFamily="34" charset="0"/>
                <a:ea typeface="Segoe UI Black" panose="020B0A02040204020203" pitchFamily="34" charset="0"/>
              </a:rPr>
              <a:t>COAM </a:t>
            </a:r>
            <a:r>
              <a:rPr lang="en-US" sz="2800" dirty="0" smtClean="0">
                <a:solidFill>
                  <a:schemeClr val="bg1"/>
                </a:solidFill>
                <a:latin typeface="Segoe UI Black" panose="020B0A02040204020203" pitchFamily="34" charset="0"/>
                <a:ea typeface="Segoe UI Black" panose="020B0A02040204020203" pitchFamily="34" charset="0"/>
              </a:rPr>
              <a:t>Licenses</a:t>
            </a:r>
            <a:r>
              <a:rPr lang="en-US" sz="2800" dirty="0">
                <a:solidFill>
                  <a:schemeClr val="bg1"/>
                </a:solidFill>
                <a:latin typeface="Segoe UI Black" panose="020B0A02040204020203" pitchFamily="34" charset="0"/>
                <a:ea typeface="Segoe UI Black" panose="020B0A02040204020203" pitchFamily="34" charset="0"/>
              </a:rPr>
              <a:t/>
            </a:r>
            <a:br>
              <a:rPr lang="en-US" sz="2800" dirty="0">
                <a:solidFill>
                  <a:schemeClr val="bg1"/>
                </a:solidFill>
                <a:latin typeface="Segoe UI Black" panose="020B0A02040204020203" pitchFamily="34" charset="0"/>
                <a:ea typeface="Segoe UI Black" panose="020B0A02040204020203" pitchFamily="34" charset="0"/>
              </a:rPr>
            </a:br>
            <a:r>
              <a:rPr lang="en-US" sz="1800" dirty="0">
                <a:solidFill>
                  <a:schemeClr val="bg1"/>
                </a:solidFill>
                <a:latin typeface="Segoe UI Black" panose="020B0A02040204020203" pitchFamily="34" charset="0"/>
                <a:ea typeface="Segoe UI Black" panose="020B0A02040204020203" pitchFamily="34" charset="0"/>
              </a:rPr>
              <a:t>(</a:t>
            </a:r>
            <a:r>
              <a:rPr lang="en-US" sz="1800" dirty="0" smtClean="0">
                <a:solidFill>
                  <a:schemeClr val="bg1"/>
                </a:solidFill>
                <a:latin typeface="Segoe UI Black" panose="020B0A02040204020203" pitchFamily="34" charset="0"/>
                <a:ea typeface="Segoe UI Black" panose="020B0A02040204020203" pitchFamily="34" charset="0"/>
              </a:rPr>
              <a:t>Valid from July </a:t>
            </a:r>
            <a:r>
              <a:rPr lang="en-US" sz="1800" dirty="0">
                <a:solidFill>
                  <a:schemeClr val="bg1"/>
                </a:solidFill>
                <a:latin typeface="Segoe UI Black" panose="020B0A02040204020203" pitchFamily="34" charset="0"/>
                <a:ea typeface="Segoe UI Black" panose="020B0A02040204020203" pitchFamily="34" charset="0"/>
              </a:rPr>
              <a:t>1 – </a:t>
            </a:r>
            <a:r>
              <a:rPr lang="en-US" sz="1800" dirty="0" smtClean="0">
                <a:solidFill>
                  <a:schemeClr val="bg1"/>
                </a:solidFill>
                <a:latin typeface="Segoe UI Black" panose="020B0A02040204020203" pitchFamily="34" charset="0"/>
                <a:ea typeface="Segoe UI Black" panose="020B0A02040204020203" pitchFamily="34" charset="0"/>
              </a:rPr>
              <a:t>June </a:t>
            </a:r>
            <a:r>
              <a:rPr lang="en-US" sz="1800" dirty="0">
                <a:solidFill>
                  <a:schemeClr val="bg1"/>
                </a:solidFill>
                <a:latin typeface="Segoe UI Black" panose="020B0A02040204020203" pitchFamily="34" charset="0"/>
                <a:ea typeface="Segoe UI Black" panose="020B0A02040204020203" pitchFamily="34" charset="0"/>
              </a:rPr>
              <a:t>30)</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14</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p:cNvSpPr>
            <a:spLocks noGrp="1"/>
          </p:cNvSpPr>
          <p:nvPr>
            <p:ph idx="1"/>
          </p:nvPr>
        </p:nvSpPr>
        <p:spPr>
          <a:xfrm>
            <a:off x="838200" y="1279980"/>
            <a:ext cx="10515600" cy="5076370"/>
          </a:xfrm>
        </p:spPr>
        <p:txBody>
          <a:bodyPr wrap="square" numCol="1" anchor="t" anchorCtr="0" compatLnSpc="1">
            <a:prstTxWarp prst="textNoShape">
              <a:avLst/>
            </a:prstTxWarp>
            <a:normAutofit/>
          </a:bodyPr>
          <a:lstStyle/>
          <a:p>
            <a:pPr eaLnBrk="1" hangingPunct="1">
              <a:lnSpc>
                <a:spcPct val="90000"/>
              </a:lnSpc>
              <a:buClrTx/>
              <a:buFont typeface="Arial" panose="020B0604020202020204" pitchFamily="34" charset="0"/>
              <a:buChar char="•"/>
              <a:defRPr/>
            </a:pPr>
            <a:r>
              <a:rPr lang="en-US" altLang="en-US" sz="1800" b="1" u="sng" dirty="0">
                <a:solidFill>
                  <a:schemeClr val="tx1"/>
                </a:solidFill>
              </a:rPr>
              <a:t>Location Licenses</a:t>
            </a:r>
            <a:r>
              <a:rPr lang="en-US" altLang="en-US" sz="1800" dirty="0">
                <a:solidFill>
                  <a:schemeClr val="tx1"/>
                </a:solidFill>
              </a:rPr>
              <a:t> – </a:t>
            </a:r>
            <a:r>
              <a:rPr lang="en-US" altLang="en-US" sz="1800" spc="0" dirty="0">
                <a:solidFill>
                  <a:schemeClr val="tx1"/>
                </a:solidFill>
              </a:rPr>
              <a:t>The initial and annually renewed license which every business location owner or business location operator must purchase and display in the location where one or more bona fide coin operated amusement machines are available for commercial use by the public for play in order to operate legally any such machine in this state.</a:t>
            </a:r>
          </a:p>
          <a:p>
            <a:pPr eaLnBrk="1" hangingPunct="1">
              <a:lnSpc>
                <a:spcPct val="90000"/>
              </a:lnSpc>
              <a:buFont typeface="Wingdings 2" panose="05020102010507070707" pitchFamily="18" charset="2"/>
              <a:buNone/>
              <a:defRPr/>
            </a:pPr>
            <a:r>
              <a:rPr lang="en-US" altLang="en-US" sz="1800" spc="0" dirty="0">
                <a:solidFill>
                  <a:schemeClr val="tx1"/>
                </a:solidFill>
              </a:rPr>
              <a:t>	</a:t>
            </a:r>
          </a:p>
          <a:p>
            <a:pPr eaLnBrk="1" hangingPunct="1">
              <a:lnSpc>
                <a:spcPct val="90000"/>
              </a:lnSpc>
              <a:buFont typeface="Wingdings 2" panose="05020102010507070707" pitchFamily="18" charset="2"/>
              <a:buNone/>
              <a:defRPr/>
            </a:pPr>
            <a:r>
              <a:rPr lang="en-US" altLang="en-US" sz="1800" dirty="0">
                <a:solidFill>
                  <a:schemeClr val="tx1"/>
                </a:solidFill>
              </a:rPr>
              <a:t>	Class A License  		Cost Per Machine  	$      25.00</a:t>
            </a:r>
          </a:p>
          <a:p>
            <a:pPr eaLnBrk="1" hangingPunct="1">
              <a:lnSpc>
                <a:spcPct val="90000"/>
              </a:lnSpc>
              <a:buFont typeface="Wingdings 2" panose="05020102010507070707" pitchFamily="18" charset="2"/>
              <a:buNone/>
              <a:defRPr/>
            </a:pPr>
            <a:endParaRPr lang="en-US" altLang="en-US" sz="1800" dirty="0">
              <a:solidFill>
                <a:schemeClr val="tx1"/>
              </a:solidFill>
            </a:endParaRPr>
          </a:p>
          <a:p>
            <a:pPr eaLnBrk="1" hangingPunct="1">
              <a:lnSpc>
                <a:spcPct val="90000"/>
              </a:lnSpc>
              <a:buFont typeface="Wingdings 2" panose="05020102010507070707" pitchFamily="18" charset="2"/>
              <a:buNone/>
              <a:defRPr/>
            </a:pPr>
            <a:r>
              <a:rPr lang="en-US" altLang="en-US" sz="1800" dirty="0">
                <a:solidFill>
                  <a:schemeClr val="tx1"/>
                </a:solidFill>
              </a:rPr>
              <a:t>	Class B License 		Cost Per Machine  	$    125.00</a:t>
            </a:r>
          </a:p>
          <a:p>
            <a:pPr eaLnBrk="1" hangingPunct="1">
              <a:lnSpc>
                <a:spcPct val="90000"/>
              </a:lnSpc>
              <a:defRPr/>
            </a:pPr>
            <a:endParaRPr lang="en-US" altLang="en-US" sz="1800" dirty="0">
              <a:solidFill>
                <a:schemeClr val="tx1"/>
              </a:solidFill>
            </a:endParaRPr>
          </a:p>
          <a:p>
            <a:pPr eaLnBrk="1" hangingPunct="1">
              <a:lnSpc>
                <a:spcPct val="90000"/>
              </a:lnSpc>
              <a:buClrTx/>
              <a:buFont typeface="Arial" panose="020B0604020202020204" pitchFamily="34" charset="0"/>
              <a:buChar char="•"/>
              <a:defRPr/>
            </a:pPr>
            <a:r>
              <a:rPr lang="en-US" altLang="en-US" sz="1800" b="1" u="sng" dirty="0">
                <a:solidFill>
                  <a:schemeClr val="tx1"/>
                </a:solidFill>
              </a:rPr>
              <a:t>Manufacturer and Distributor Licenses</a:t>
            </a:r>
            <a:r>
              <a:rPr lang="en-US" altLang="en-US" sz="1800" dirty="0">
                <a:solidFill>
                  <a:schemeClr val="tx1"/>
                </a:solidFill>
              </a:rPr>
              <a:t> – </a:t>
            </a:r>
            <a:r>
              <a:rPr lang="en-US" altLang="en-US" sz="1800" spc="0" dirty="0">
                <a:solidFill>
                  <a:schemeClr val="tx1"/>
                </a:solidFill>
              </a:rPr>
              <a:t>A </a:t>
            </a:r>
            <a:r>
              <a:rPr lang="ja-JP" altLang="en-US" sz="1800" spc="0" dirty="0">
                <a:solidFill>
                  <a:schemeClr val="tx1"/>
                </a:solidFill>
              </a:rPr>
              <a:t>“</a:t>
            </a:r>
            <a:r>
              <a:rPr lang="en-US" altLang="ja-JP" sz="1800" spc="0" dirty="0">
                <a:solidFill>
                  <a:schemeClr val="tx1"/>
                </a:solidFill>
              </a:rPr>
              <a:t>Manufacturer" means a person, individual, partnership, corporation, limited liability company, or any other business entity that supplies and sells major components or parts, including software, hardware, or both, to Class B machine distributors or operators. A </a:t>
            </a:r>
            <a:r>
              <a:rPr lang="ja-JP" altLang="en-US" sz="1800" spc="0" dirty="0">
                <a:solidFill>
                  <a:schemeClr val="tx1"/>
                </a:solidFill>
              </a:rPr>
              <a:t>“</a:t>
            </a:r>
            <a:r>
              <a:rPr lang="en-US" altLang="ja-JP" sz="1800" spc="0" dirty="0">
                <a:solidFill>
                  <a:schemeClr val="tx1"/>
                </a:solidFill>
              </a:rPr>
              <a:t>Distributor" means a person, individual, partnership, corporation, limited liability company, or any other business entity that buys, sells, or distributes Class B machines to or from operators. </a:t>
            </a:r>
          </a:p>
          <a:p>
            <a:pPr eaLnBrk="1" hangingPunct="1">
              <a:lnSpc>
                <a:spcPct val="90000"/>
              </a:lnSpc>
              <a:buFont typeface="Wingdings 2" panose="05020102010507070707" pitchFamily="18" charset="2"/>
              <a:buNone/>
              <a:defRPr/>
            </a:pPr>
            <a:r>
              <a:rPr lang="en-US" altLang="en-US" sz="1800" spc="0" dirty="0">
                <a:solidFill>
                  <a:schemeClr val="tx1"/>
                </a:solidFill>
              </a:rPr>
              <a:t>	</a:t>
            </a:r>
          </a:p>
          <a:p>
            <a:pPr eaLnBrk="1" hangingPunct="1">
              <a:lnSpc>
                <a:spcPct val="90000"/>
              </a:lnSpc>
              <a:buFont typeface="Wingdings 2" panose="05020102010507070707" pitchFamily="18" charset="2"/>
              <a:buNone/>
              <a:defRPr/>
            </a:pPr>
            <a:r>
              <a:rPr lang="en-US" altLang="en-US" sz="1800" dirty="0">
                <a:solidFill>
                  <a:schemeClr val="tx1"/>
                </a:solidFill>
              </a:rPr>
              <a:t>	Manufacturer/Distributor	 License	Cost	</a:t>
            </a:r>
            <a:r>
              <a:rPr lang="en-US" altLang="en-US" sz="1800" dirty="0" smtClean="0">
                <a:solidFill>
                  <a:schemeClr val="tx1"/>
                </a:solidFill>
              </a:rPr>
              <a:t>$  </a:t>
            </a:r>
            <a:r>
              <a:rPr lang="en-US" altLang="en-US" sz="1800" dirty="0">
                <a:solidFill>
                  <a:schemeClr val="tx1"/>
                </a:solidFill>
              </a:rPr>
              <a:t>5,000.00</a:t>
            </a:r>
          </a:p>
          <a:p>
            <a:pPr algn="just" eaLnBrk="1" hangingPunct="1">
              <a:lnSpc>
                <a:spcPct val="90000"/>
              </a:lnSpc>
              <a:buFont typeface="Wingdings" panose="05000000000000000000" pitchFamily="2" charset="2"/>
              <a:buChar char="Ø"/>
              <a:defRPr/>
            </a:pPr>
            <a:endParaRPr lang="en-US" altLang="en-US" sz="2600" b="1" u="sng" dirty="0"/>
          </a:p>
          <a:p>
            <a:pPr algn="just" eaLnBrk="1" hangingPunct="1">
              <a:lnSpc>
                <a:spcPct val="90000"/>
              </a:lnSpc>
              <a:buFont typeface="Wingdings" panose="05000000000000000000" pitchFamily="2" charset="2"/>
              <a:buChar char="Ø"/>
              <a:defRPr/>
            </a:pPr>
            <a:endParaRPr lang="en-US" altLang="en-US" sz="2600" b="1" u="sng" dirty="0"/>
          </a:p>
          <a:p>
            <a:pPr algn="just" eaLnBrk="1" hangingPunct="1">
              <a:lnSpc>
                <a:spcPct val="90000"/>
              </a:lnSpc>
              <a:buFont typeface="Wingdings 2" panose="05020102010507070707" pitchFamily="18" charset="2"/>
              <a:buNone/>
              <a:defRPr/>
            </a:pPr>
            <a:endParaRPr lang="en-US" altLang="en-US" sz="2900" dirty="0"/>
          </a:p>
          <a:p>
            <a:pPr marL="457200" lvl="1" indent="0" eaLnBrk="1" hangingPunct="1">
              <a:lnSpc>
                <a:spcPct val="90000"/>
              </a:lnSpc>
              <a:buNone/>
              <a:defRPr/>
            </a:pPr>
            <a:endParaRPr lang="en-US" altLang="en-US" sz="1500" dirty="0"/>
          </a:p>
        </p:txBody>
      </p:sp>
    </p:spTree>
    <p:extLst>
      <p:ext uri="{BB962C8B-B14F-4D97-AF65-F5344CB8AC3E}">
        <p14:creationId xmlns:p14="http://schemas.microsoft.com/office/powerpoint/2010/main" val="14237812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License </a:t>
            </a:r>
            <a:r>
              <a:rPr lang="en-US" sz="2800" dirty="0" smtClean="0">
                <a:solidFill>
                  <a:schemeClr val="bg1"/>
                </a:solidFill>
                <a:latin typeface="Segoe UI Black" panose="020B0A02040204020203" pitchFamily="34" charset="0"/>
                <a:ea typeface="Segoe UI Black" panose="020B0A02040204020203" pitchFamily="34" charset="0"/>
              </a:rPr>
              <a:t>Expenditure Sample</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15</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a:spLocks noGrp="1"/>
          </p:cNvSpPr>
          <p:nvPr>
            <p:ph idx="1"/>
          </p:nvPr>
        </p:nvSpPr>
        <p:spPr>
          <a:xfrm>
            <a:off x="838200" y="1456332"/>
            <a:ext cx="10515600" cy="4720631"/>
          </a:xfrm>
        </p:spPr>
        <p:txBody>
          <a:bodyPr>
            <a:normAutofit lnSpcReduction="10000"/>
          </a:bodyPr>
          <a:lstStyle/>
          <a:p>
            <a:pPr marL="274320" eaLnBrk="1" fontAlgn="auto" hangingPunct="1">
              <a:spcAft>
                <a:spcPts val="0"/>
              </a:spcAft>
              <a:buClrTx/>
              <a:buFont typeface="Arial" panose="020B0604020202020204" pitchFamily="34" charset="0"/>
              <a:buChar char="•"/>
              <a:defRPr/>
            </a:pPr>
            <a:r>
              <a:rPr lang="en-US" sz="1800" b="1" u="sng" dirty="0">
                <a:solidFill>
                  <a:schemeClr val="tx1"/>
                </a:solidFill>
                <a:ea typeface="+mn-ea"/>
                <a:cs typeface="+mn-cs"/>
              </a:rPr>
              <a:t>Master License Holder (Class B) Expenditure</a:t>
            </a:r>
            <a:r>
              <a:rPr lang="en-US" sz="1800" b="1" dirty="0">
                <a:solidFill>
                  <a:schemeClr val="tx1"/>
                </a:solidFill>
                <a:ea typeface="+mn-ea"/>
                <a:cs typeface="+mn-cs"/>
              </a:rPr>
              <a:t> </a:t>
            </a:r>
          </a:p>
          <a:p>
            <a:pPr marL="45720" indent="0" eaLnBrk="1" fontAlgn="auto" hangingPunct="1">
              <a:spcAft>
                <a:spcPts val="0"/>
              </a:spcAft>
              <a:buClrTx/>
              <a:buNone/>
              <a:defRPr/>
            </a:pPr>
            <a:r>
              <a:rPr lang="en-US" sz="1800" b="1" dirty="0">
                <a:solidFill>
                  <a:schemeClr val="tx1"/>
                </a:solidFill>
                <a:ea typeface="+mn-ea"/>
                <a:cs typeface="+mn-cs"/>
              </a:rPr>
              <a:t>	</a:t>
            </a:r>
            <a:r>
              <a:rPr lang="en-US" sz="1800" dirty="0">
                <a:solidFill>
                  <a:schemeClr val="tx1"/>
                </a:solidFill>
                <a:ea typeface="+mn-ea"/>
                <a:cs typeface="+mn-cs"/>
              </a:rPr>
              <a:t>Fee for Master License Class B	      		$      5,000.00</a:t>
            </a:r>
          </a:p>
          <a:p>
            <a:pPr marL="45720" indent="0" eaLnBrk="1" fontAlgn="auto" hangingPunct="1">
              <a:spcAft>
                <a:spcPts val="0"/>
              </a:spcAft>
              <a:buClrTx/>
              <a:buNone/>
              <a:tabLst>
                <a:tab pos="914400" algn="l"/>
                <a:tab pos="6289675" algn="l"/>
              </a:tabLst>
              <a:defRPr/>
            </a:pPr>
            <a:r>
              <a:rPr lang="en-US" sz="1800" dirty="0">
                <a:solidFill>
                  <a:schemeClr val="tx1"/>
                </a:solidFill>
                <a:ea typeface="+mn-ea"/>
                <a:cs typeface="+mn-cs"/>
              </a:rPr>
              <a:t>	Fee for 1,425 </a:t>
            </a:r>
            <a:r>
              <a:rPr lang="en-US" sz="1800" dirty="0" smtClean="0">
                <a:solidFill>
                  <a:schemeClr val="tx1"/>
                </a:solidFill>
                <a:ea typeface="+mn-ea"/>
                <a:cs typeface="+mn-cs"/>
              </a:rPr>
              <a:t>(@$125/each) Class </a:t>
            </a:r>
            <a:r>
              <a:rPr lang="en-US" sz="1800" dirty="0">
                <a:solidFill>
                  <a:schemeClr val="tx1"/>
                </a:solidFill>
                <a:ea typeface="+mn-ea"/>
                <a:cs typeface="+mn-cs"/>
              </a:rPr>
              <a:t>B Decals   		</a:t>
            </a:r>
            <a:r>
              <a:rPr lang="en-US" sz="1800" u="sng" dirty="0">
                <a:solidFill>
                  <a:schemeClr val="tx1"/>
                </a:solidFill>
                <a:ea typeface="+mn-ea"/>
                <a:cs typeface="+mn-cs"/>
              </a:rPr>
              <a:t>$  178,125.00</a:t>
            </a:r>
          </a:p>
          <a:p>
            <a:pPr marL="45720" indent="0" eaLnBrk="1" fontAlgn="auto" hangingPunct="1">
              <a:spcAft>
                <a:spcPts val="0"/>
              </a:spcAft>
              <a:buClrTx/>
              <a:buNone/>
              <a:tabLst>
                <a:tab pos="914400" algn="l"/>
                <a:tab pos="4119563" algn="l"/>
                <a:tab pos="4572000" algn="l"/>
                <a:tab pos="6289675" algn="l"/>
              </a:tabLst>
              <a:defRPr/>
            </a:pPr>
            <a:r>
              <a:rPr lang="en-US" sz="1800" dirty="0">
                <a:solidFill>
                  <a:schemeClr val="tx1"/>
                </a:solidFill>
                <a:ea typeface="+mn-ea"/>
                <a:cs typeface="+mn-cs"/>
              </a:rPr>
              <a:t>	Subtotal				$  183,125.00</a:t>
            </a:r>
          </a:p>
          <a:p>
            <a:pPr marL="45720" indent="0" eaLnBrk="1" fontAlgn="auto" hangingPunct="1">
              <a:spcAft>
                <a:spcPts val="0"/>
              </a:spcAft>
              <a:buClrTx/>
              <a:buNone/>
              <a:tabLst>
                <a:tab pos="914400" algn="l"/>
                <a:tab pos="4119563" algn="l"/>
                <a:tab pos="4572000" algn="l"/>
                <a:tab pos="6289675" algn="l"/>
              </a:tabLst>
              <a:defRPr/>
            </a:pPr>
            <a:r>
              <a:rPr lang="en-US" sz="1800" dirty="0">
                <a:solidFill>
                  <a:schemeClr val="tx1"/>
                </a:solidFill>
                <a:ea typeface="+mn-ea"/>
                <a:cs typeface="+mn-cs"/>
              </a:rPr>
              <a:t>	Processing Fees </a:t>
            </a:r>
            <a:r>
              <a:rPr lang="en-US" sz="1800" b="1" dirty="0">
                <a:solidFill>
                  <a:schemeClr val="tx1"/>
                </a:solidFill>
                <a:ea typeface="+mn-ea"/>
                <a:cs typeface="+mn-cs"/>
              </a:rPr>
              <a:t>(.03% for ACH </a:t>
            </a:r>
            <a:r>
              <a:rPr lang="en-US" sz="1800" dirty="0">
                <a:solidFill>
                  <a:schemeClr val="tx1"/>
                </a:solidFill>
                <a:ea typeface="+mn-ea"/>
                <a:cs typeface="+mn-cs"/>
              </a:rPr>
              <a:t>or 2% for credit card) 		</a:t>
            </a:r>
            <a:r>
              <a:rPr lang="en-US" sz="1800" u="sng" dirty="0">
                <a:solidFill>
                  <a:schemeClr val="tx1"/>
                </a:solidFill>
                <a:ea typeface="+mn-ea"/>
                <a:cs typeface="+mn-cs"/>
              </a:rPr>
              <a:t>$        </a:t>
            </a:r>
            <a:r>
              <a:rPr lang="en-US" sz="1800" u="sng" dirty="0" smtClean="0">
                <a:solidFill>
                  <a:schemeClr val="tx1"/>
                </a:solidFill>
                <a:ea typeface="+mn-ea"/>
                <a:cs typeface="+mn-cs"/>
              </a:rPr>
              <a:t>  </a:t>
            </a:r>
            <a:r>
              <a:rPr lang="en-US" sz="1800" u="sng" dirty="0">
                <a:solidFill>
                  <a:schemeClr val="tx1"/>
                </a:solidFill>
                <a:ea typeface="+mn-ea"/>
                <a:cs typeface="+mn-cs"/>
              </a:rPr>
              <a:t>549.38</a:t>
            </a:r>
          </a:p>
          <a:p>
            <a:pPr marL="45720" indent="0" eaLnBrk="1" fontAlgn="auto" hangingPunct="1">
              <a:spcAft>
                <a:spcPts val="0"/>
              </a:spcAft>
              <a:buClrTx/>
              <a:buNone/>
              <a:tabLst>
                <a:tab pos="914400" algn="l"/>
                <a:tab pos="4119563" algn="l"/>
                <a:tab pos="4572000" algn="l"/>
                <a:tab pos="6289675" algn="l"/>
              </a:tabLst>
              <a:defRPr/>
            </a:pPr>
            <a:r>
              <a:rPr lang="en-US" sz="1800" dirty="0">
                <a:solidFill>
                  <a:schemeClr val="tx1"/>
                </a:solidFill>
                <a:ea typeface="+mn-ea"/>
                <a:cs typeface="+mn-cs"/>
              </a:rPr>
              <a:t>	Total			</a:t>
            </a:r>
            <a:r>
              <a:rPr lang="en-US" sz="1800" dirty="0" smtClean="0">
                <a:solidFill>
                  <a:schemeClr val="tx1"/>
                </a:solidFill>
                <a:ea typeface="+mn-ea"/>
                <a:cs typeface="+mn-cs"/>
              </a:rPr>
              <a:t>  </a:t>
            </a:r>
            <a:r>
              <a:rPr lang="en-US" sz="1800" dirty="0">
                <a:solidFill>
                  <a:schemeClr val="tx1"/>
                </a:solidFill>
                <a:ea typeface="+mn-ea"/>
                <a:cs typeface="+mn-cs"/>
              </a:rPr>
              <a:t>	</a:t>
            </a:r>
            <a:r>
              <a:rPr lang="en-US" sz="1800" b="1" dirty="0">
                <a:solidFill>
                  <a:schemeClr val="tx1"/>
                </a:solidFill>
                <a:ea typeface="+mn-ea"/>
                <a:cs typeface="+mn-cs"/>
              </a:rPr>
              <a:t>$  183,674.38</a:t>
            </a:r>
          </a:p>
          <a:p>
            <a:pPr marL="45720" indent="0" eaLnBrk="1" fontAlgn="auto" hangingPunct="1">
              <a:spcAft>
                <a:spcPts val="0"/>
              </a:spcAft>
              <a:buClrTx/>
              <a:buNone/>
              <a:tabLst>
                <a:tab pos="914400" algn="l"/>
                <a:tab pos="6289675" algn="l"/>
              </a:tabLst>
              <a:defRPr/>
            </a:pPr>
            <a:endParaRPr lang="en-US" sz="1800" dirty="0">
              <a:solidFill>
                <a:schemeClr val="tx1"/>
              </a:solidFill>
              <a:ea typeface="+mn-ea"/>
              <a:cs typeface="+mn-cs"/>
            </a:endParaRPr>
          </a:p>
          <a:p>
            <a:pPr marL="45720" indent="0" eaLnBrk="1" fontAlgn="auto" hangingPunct="1">
              <a:spcAft>
                <a:spcPts val="0"/>
              </a:spcAft>
              <a:buClrTx/>
              <a:buNone/>
              <a:tabLst>
                <a:tab pos="914400" algn="l"/>
                <a:tab pos="4119563" algn="l"/>
                <a:tab pos="4572000" algn="l"/>
                <a:tab pos="6289675" algn="l"/>
              </a:tabLst>
              <a:defRPr/>
            </a:pPr>
            <a:endParaRPr lang="en-US" sz="180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z="1800" b="1" u="sng" dirty="0">
                <a:solidFill>
                  <a:schemeClr val="tx1"/>
                </a:solidFill>
                <a:ea typeface="+mn-ea"/>
                <a:cs typeface="+mn-cs"/>
              </a:rPr>
              <a:t>Location License Holder (Class B) Expenditure</a:t>
            </a:r>
            <a:r>
              <a:rPr lang="en-US" sz="1800" b="1" dirty="0">
                <a:solidFill>
                  <a:schemeClr val="tx1"/>
                </a:solidFill>
                <a:ea typeface="+mn-ea"/>
                <a:cs typeface="+mn-cs"/>
              </a:rPr>
              <a:t> </a:t>
            </a:r>
          </a:p>
          <a:p>
            <a:pPr marL="45720" indent="0" eaLnBrk="1" fontAlgn="auto" hangingPunct="1">
              <a:spcAft>
                <a:spcPts val="0"/>
              </a:spcAft>
              <a:buClrTx/>
              <a:buNone/>
              <a:defRPr/>
            </a:pPr>
            <a:r>
              <a:rPr lang="en-US" sz="1800" b="1" dirty="0">
                <a:solidFill>
                  <a:schemeClr val="tx1"/>
                </a:solidFill>
                <a:ea typeface="+mn-ea"/>
                <a:cs typeface="+mn-cs"/>
              </a:rPr>
              <a:t>	</a:t>
            </a:r>
            <a:r>
              <a:rPr lang="en-US" sz="1800" dirty="0">
                <a:solidFill>
                  <a:schemeClr val="tx1"/>
                </a:solidFill>
                <a:ea typeface="+mn-ea"/>
                <a:cs typeface="+mn-cs"/>
              </a:rPr>
              <a:t>Fee for Location License Class B for </a:t>
            </a:r>
            <a:r>
              <a:rPr lang="en-US" sz="1800" dirty="0" smtClean="0">
                <a:solidFill>
                  <a:schemeClr val="tx1"/>
                </a:solidFill>
                <a:ea typeface="+mn-ea"/>
                <a:cs typeface="+mn-cs"/>
              </a:rPr>
              <a:t>5 machines </a:t>
            </a:r>
            <a:r>
              <a:rPr lang="en-US" sz="1800" dirty="0"/>
              <a:t>(</a:t>
            </a:r>
            <a:r>
              <a:rPr lang="en-US" sz="1800" dirty="0" smtClean="0">
                <a:solidFill>
                  <a:schemeClr val="tx1"/>
                </a:solidFill>
                <a:ea typeface="+mn-ea"/>
                <a:cs typeface="+mn-cs"/>
              </a:rPr>
              <a:t>@125/each)</a:t>
            </a:r>
            <a:r>
              <a:rPr lang="en-US" sz="1800" dirty="0"/>
              <a:t> </a:t>
            </a:r>
            <a:r>
              <a:rPr lang="en-US" sz="1800" u="sng" dirty="0" smtClean="0">
                <a:solidFill>
                  <a:schemeClr val="tx1"/>
                </a:solidFill>
                <a:ea typeface="+mn-ea"/>
                <a:cs typeface="+mn-cs"/>
              </a:rPr>
              <a:t>$            625.00</a:t>
            </a:r>
            <a:endParaRPr lang="en-US" sz="1800" u="sng" dirty="0">
              <a:solidFill>
                <a:schemeClr val="tx1"/>
              </a:solidFill>
              <a:ea typeface="+mn-ea"/>
              <a:cs typeface="+mn-cs"/>
            </a:endParaRPr>
          </a:p>
          <a:p>
            <a:pPr marL="45720" indent="0" eaLnBrk="1" fontAlgn="auto" hangingPunct="1">
              <a:spcAft>
                <a:spcPts val="0"/>
              </a:spcAft>
              <a:buClrTx/>
              <a:buNone/>
              <a:tabLst>
                <a:tab pos="914400" algn="l"/>
                <a:tab pos="6289675" algn="l"/>
              </a:tabLst>
              <a:defRPr/>
            </a:pPr>
            <a:r>
              <a:rPr lang="en-US" sz="1800" dirty="0">
                <a:solidFill>
                  <a:schemeClr val="tx1"/>
                </a:solidFill>
                <a:ea typeface="+mn-ea"/>
                <a:cs typeface="+mn-cs"/>
              </a:rPr>
              <a:t>	Subtotal		</a:t>
            </a:r>
            <a:r>
              <a:rPr lang="en-US" sz="1800" dirty="0" smtClean="0">
                <a:solidFill>
                  <a:schemeClr val="tx1"/>
                </a:solidFill>
                <a:ea typeface="+mn-ea"/>
                <a:cs typeface="+mn-cs"/>
              </a:rPr>
              <a:t>   $            625.00</a:t>
            </a:r>
            <a:endParaRPr lang="en-US" sz="1800" dirty="0">
              <a:solidFill>
                <a:schemeClr val="tx1"/>
              </a:solidFill>
              <a:ea typeface="+mn-ea"/>
              <a:cs typeface="+mn-cs"/>
            </a:endParaRPr>
          </a:p>
          <a:p>
            <a:pPr marL="45720" indent="0" eaLnBrk="1" fontAlgn="auto" hangingPunct="1">
              <a:spcAft>
                <a:spcPts val="0"/>
              </a:spcAft>
              <a:buClrTx/>
              <a:buNone/>
              <a:tabLst>
                <a:tab pos="914400" algn="l"/>
                <a:tab pos="4119563" algn="l"/>
                <a:tab pos="4572000" algn="l"/>
                <a:tab pos="6289675" algn="l"/>
              </a:tabLst>
              <a:defRPr/>
            </a:pPr>
            <a:r>
              <a:rPr lang="en-US" sz="1800" dirty="0">
                <a:solidFill>
                  <a:schemeClr val="tx1"/>
                </a:solidFill>
                <a:ea typeface="+mn-ea"/>
                <a:cs typeface="+mn-cs"/>
              </a:rPr>
              <a:t>	Processing Fees (.03% for ACH or </a:t>
            </a:r>
            <a:r>
              <a:rPr lang="en-US" sz="1800" b="1" dirty="0">
                <a:solidFill>
                  <a:schemeClr val="tx1"/>
                </a:solidFill>
                <a:ea typeface="+mn-ea"/>
                <a:cs typeface="+mn-cs"/>
              </a:rPr>
              <a:t>2% for credit card</a:t>
            </a:r>
            <a:r>
              <a:rPr lang="en-US" sz="1800" dirty="0">
                <a:solidFill>
                  <a:schemeClr val="tx1"/>
                </a:solidFill>
                <a:ea typeface="+mn-ea"/>
                <a:cs typeface="+mn-cs"/>
              </a:rPr>
              <a:t>)		</a:t>
            </a:r>
            <a:r>
              <a:rPr lang="en-US" sz="1800" dirty="0" smtClean="0">
                <a:solidFill>
                  <a:schemeClr val="tx1"/>
                </a:solidFill>
                <a:ea typeface="+mn-ea"/>
                <a:cs typeface="+mn-cs"/>
              </a:rPr>
              <a:t>   </a:t>
            </a:r>
            <a:r>
              <a:rPr lang="en-US" sz="1800" u="sng" dirty="0" smtClean="0">
                <a:solidFill>
                  <a:schemeClr val="tx1"/>
                </a:solidFill>
                <a:ea typeface="+mn-ea"/>
                <a:cs typeface="+mn-cs"/>
              </a:rPr>
              <a:t>$              22.50</a:t>
            </a:r>
            <a:endParaRPr lang="en-US" sz="1800" u="sng" dirty="0">
              <a:solidFill>
                <a:schemeClr val="tx1"/>
              </a:solidFill>
              <a:ea typeface="+mn-ea"/>
              <a:cs typeface="+mn-cs"/>
            </a:endParaRPr>
          </a:p>
          <a:p>
            <a:pPr marL="45720" indent="0" eaLnBrk="1" fontAlgn="auto" hangingPunct="1">
              <a:spcAft>
                <a:spcPts val="0"/>
              </a:spcAft>
              <a:buClrTx/>
              <a:buNone/>
              <a:tabLst>
                <a:tab pos="914400" algn="l"/>
                <a:tab pos="4119563" algn="l"/>
                <a:tab pos="4572000" algn="l"/>
                <a:tab pos="6400800" algn="l"/>
              </a:tabLst>
              <a:defRPr/>
            </a:pPr>
            <a:r>
              <a:rPr lang="en-US" sz="1800" dirty="0">
                <a:solidFill>
                  <a:schemeClr val="tx1"/>
                </a:solidFill>
                <a:ea typeface="+mn-ea"/>
                <a:cs typeface="+mn-cs"/>
              </a:rPr>
              <a:t>	Total			</a:t>
            </a:r>
            <a:r>
              <a:rPr lang="en-US" sz="1800" dirty="0" smtClean="0">
                <a:solidFill>
                  <a:schemeClr val="tx1"/>
                </a:solidFill>
                <a:ea typeface="+mn-ea"/>
                <a:cs typeface="+mn-cs"/>
              </a:rPr>
              <a:t>   </a:t>
            </a:r>
            <a:r>
              <a:rPr lang="en-US" sz="1800" b="1" dirty="0" smtClean="0">
                <a:solidFill>
                  <a:schemeClr val="tx1"/>
                </a:solidFill>
                <a:ea typeface="+mn-ea"/>
                <a:cs typeface="+mn-cs"/>
              </a:rPr>
              <a:t>$            647.50</a:t>
            </a:r>
            <a:endParaRPr lang="en-US" sz="1800" b="1" dirty="0">
              <a:solidFill>
                <a:schemeClr val="tx1"/>
              </a:solidFill>
              <a:ea typeface="+mn-ea"/>
              <a:cs typeface="+mn-cs"/>
            </a:endParaRPr>
          </a:p>
          <a:p>
            <a:pPr marL="274320" algn="just" eaLnBrk="1" fontAlgn="auto" hangingPunct="1">
              <a:spcAft>
                <a:spcPts val="0"/>
              </a:spcAft>
              <a:buFont typeface="Wingdings" panose="05000000000000000000" pitchFamily="2" charset="2"/>
              <a:buChar char="Ø"/>
              <a:defRPr/>
            </a:pPr>
            <a:endParaRPr lang="en-US" sz="3100" b="1" u="sng" dirty="0">
              <a:ea typeface="+mn-ea"/>
              <a:cs typeface="+mn-cs"/>
            </a:endParaRPr>
          </a:p>
          <a:p>
            <a:pPr marL="274320" algn="just" eaLnBrk="1" fontAlgn="auto" hangingPunct="1">
              <a:spcAft>
                <a:spcPts val="0"/>
              </a:spcAft>
              <a:buFont typeface="Wingdings" panose="05000000000000000000" pitchFamily="2" charset="2"/>
              <a:buChar char="Ø"/>
              <a:defRPr/>
            </a:pPr>
            <a:endParaRPr lang="en-US" sz="3100" b="1" u="sng" dirty="0">
              <a:ea typeface="+mn-ea"/>
              <a:cs typeface="+mn-cs"/>
            </a:endParaRPr>
          </a:p>
          <a:p>
            <a:pPr marL="0" indent="0" algn="just" eaLnBrk="1" fontAlgn="auto" hangingPunct="1">
              <a:spcAft>
                <a:spcPts val="0"/>
              </a:spcAft>
              <a:buNone/>
              <a:defRPr/>
            </a:pPr>
            <a:endParaRPr lang="en-US" sz="3400" dirty="0">
              <a:ea typeface="+mn-ea"/>
              <a:cs typeface="+mn-cs"/>
            </a:endParaRPr>
          </a:p>
          <a:p>
            <a:pPr marL="457200" lvl="1" indent="0" eaLnBrk="1" fontAlgn="auto" hangingPunct="1">
              <a:spcAft>
                <a:spcPts val="0"/>
              </a:spcAft>
              <a:buNone/>
              <a:defRPr/>
            </a:pPr>
            <a:endParaRPr lang="en-US" dirty="0" smtClean="0">
              <a:ea typeface="+mn-ea"/>
              <a:cs typeface="+mn-cs"/>
            </a:endParaRPr>
          </a:p>
        </p:txBody>
      </p:sp>
    </p:spTree>
    <p:extLst>
      <p:ext uri="{BB962C8B-B14F-4D97-AF65-F5344CB8AC3E}">
        <p14:creationId xmlns:p14="http://schemas.microsoft.com/office/powerpoint/2010/main" val="7174622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Central Accounting System Blueprint</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16</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l="-6055" t="-9550" r="2" b="-2177"/>
          <a:stretch>
            <a:fillRect/>
          </a:stretch>
        </p:blipFill>
        <p:spPr bwMode="auto">
          <a:xfrm>
            <a:off x="1579585" y="1279980"/>
            <a:ext cx="8539141" cy="5346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36923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Central Accounting System</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17</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a:spLocks noGrp="1"/>
          </p:cNvSpPr>
          <p:nvPr>
            <p:ph idx="1"/>
          </p:nvPr>
        </p:nvSpPr>
        <p:spPr>
          <a:xfrm>
            <a:off x="609600" y="1490199"/>
            <a:ext cx="10363200" cy="4800600"/>
          </a:xfrm>
        </p:spPr>
        <p:txBody>
          <a:bodyPr>
            <a:noAutofit/>
          </a:bodyPr>
          <a:lstStyle/>
          <a:p>
            <a:pPr marL="274320" eaLnBrk="1" fontAlgn="auto" hangingPunct="1">
              <a:spcAft>
                <a:spcPts val="0"/>
              </a:spcAft>
              <a:buClrTx/>
              <a:buFont typeface="Arial" panose="020B0604020202020204" pitchFamily="34" charset="0"/>
              <a:buChar char="•"/>
              <a:defRPr/>
            </a:pPr>
            <a:r>
              <a:rPr lang="en-US" sz="2400" spc="0" dirty="0">
                <a:solidFill>
                  <a:schemeClr val="tx1"/>
                </a:solidFill>
                <a:ea typeface="+mn-ea"/>
                <a:cs typeface="+mn-cs"/>
              </a:rPr>
              <a:t>Central Accounting System for Class B machines was procured July 1, 2014 </a:t>
            </a:r>
          </a:p>
          <a:p>
            <a:pPr marL="171450" indent="-171450" eaLnBrk="1" fontAlgn="auto" hangingPunct="1">
              <a:spcAft>
                <a:spcPts val="0"/>
              </a:spcAft>
              <a:buClrTx/>
              <a:buFont typeface="Arial" panose="020B0604020202020204" pitchFamily="34" charset="0"/>
              <a:buChar char="•"/>
              <a:defRPr/>
            </a:pPr>
            <a:endParaRPr lang="en-US" sz="2400"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z="2400" spc="0" dirty="0">
                <a:solidFill>
                  <a:schemeClr val="tx1"/>
                </a:solidFill>
                <a:ea typeface="+mn-ea"/>
                <a:cs typeface="+mn-cs"/>
              </a:rPr>
              <a:t>Vendor for the Central Accounting System is Intralot USA</a:t>
            </a:r>
          </a:p>
          <a:p>
            <a:pPr marL="709295" lvl="1" indent="-342900" eaLnBrk="1" fontAlgn="auto" hangingPunct="1">
              <a:spcAft>
                <a:spcPts val="0"/>
              </a:spcAft>
              <a:buClrTx/>
              <a:buFont typeface="Arial" panose="020B0604020202020204" pitchFamily="34" charset="0"/>
              <a:buChar char="•"/>
              <a:defRPr/>
            </a:pPr>
            <a:r>
              <a:rPr lang="en-US" sz="2400" spc="0" dirty="0">
                <a:solidFill>
                  <a:schemeClr val="tx1"/>
                </a:solidFill>
                <a:ea typeface="+mn-ea"/>
                <a:cs typeface="+mn-cs"/>
              </a:rPr>
              <a:t>1.2489% of Net Revenue</a:t>
            </a:r>
          </a:p>
          <a:p>
            <a:pPr marL="171450" indent="-171450" eaLnBrk="1" fontAlgn="auto" hangingPunct="1">
              <a:spcAft>
                <a:spcPts val="0"/>
              </a:spcAft>
              <a:buClrTx/>
              <a:buFont typeface="Arial" panose="020B0604020202020204" pitchFamily="34" charset="0"/>
              <a:buChar char="•"/>
              <a:defRPr/>
            </a:pPr>
            <a:endParaRPr lang="en-US" sz="2400"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z="2400" spc="0" dirty="0">
                <a:solidFill>
                  <a:schemeClr val="tx1"/>
                </a:solidFill>
                <a:ea typeface="+mn-ea"/>
                <a:cs typeface="+mn-cs"/>
              </a:rPr>
              <a:t>Connectivity to COAMs began on January 8, 2015</a:t>
            </a:r>
          </a:p>
          <a:p>
            <a:pPr marL="171450" indent="-171450" eaLnBrk="1" fontAlgn="auto" hangingPunct="1">
              <a:spcAft>
                <a:spcPts val="0"/>
              </a:spcAft>
              <a:buClrTx/>
              <a:buFont typeface="Arial" panose="020B0604020202020204" pitchFamily="34" charset="0"/>
              <a:buChar char="•"/>
              <a:defRPr/>
            </a:pPr>
            <a:endParaRPr lang="en-US" sz="2400"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z="2400" spc="0" dirty="0">
                <a:solidFill>
                  <a:schemeClr val="tx1"/>
                </a:solidFill>
                <a:ea typeface="+mn-ea"/>
                <a:cs typeface="+mn-cs"/>
              </a:rPr>
              <a:t>Ten (10) months after connectivity began, we connected to 20,410 Class B machines at 4,555 locations</a:t>
            </a:r>
          </a:p>
          <a:p>
            <a:pPr marL="171450" indent="-171450" algn="just" eaLnBrk="1" fontAlgn="auto" hangingPunct="1">
              <a:spcAft>
                <a:spcPts val="0"/>
              </a:spcAft>
              <a:buClrTx/>
              <a:buFont typeface="Arial" panose="020B0604020202020204" pitchFamily="34" charset="0"/>
              <a:buChar char="•"/>
              <a:defRPr/>
            </a:pPr>
            <a:endParaRPr lang="en-US" dirty="0" smtClean="0">
              <a:solidFill>
                <a:schemeClr val="tx1"/>
              </a:solidFill>
              <a:ea typeface="+mn-ea"/>
              <a:cs typeface="+mn-cs"/>
            </a:endParaRPr>
          </a:p>
          <a:p>
            <a:pPr marL="0" indent="0" algn="just" eaLnBrk="1" fontAlgn="auto" hangingPunct="1">
              <a:spcAft>
                <a:spcPts val="0"/>
              </a:spcAft>
              <a:buNone/>
              <a:defRPr/>
            </a:pPr>
            <a:endParaRPr lang="en-US" dirty="0" smtClean="0">
              <a:ea typeface="+mn-ea"/>
              <a:cs typeface="+mn-cs"/>
            </a:endParaRPr>
          </a:p>
          <a:p>
            <a:pPr marL="457200" lvl="1" indent="0" eaLnBrk="1" fontAlgn="auto" hangingPunct="1">
              <a:spcAft>
                <a:spcPts val="0"/>
              </a:spcAft>
              <a:buNone/>
              <a:defRPr/>
            </a:pPr>
            <a:endParaRPr lang="en-US" sz="2000" dirty="0">
              <a:ea typeface="+mn-ea"/>
              <a:cs typeface="+mn-cs"/>
            </a:endParaRPr>
          </a:p>
          <a:p>
            <a:pPr marL="548640" lvl="1" indent="-182880" eaLnBrk="1" fontAlgn="auto" hangingPunct="1">
              <a:spcAft>
                <a:spcPts val="0"/>
              </a:spcAft>
              <a:buFont typeface="Courier New" panose="02070309020205020404" pitchFamily="49" charset="0"/>
              <a:buChar char="o"/>
              <a:defRPr/>
            </a:pPr>
            <a:endParaRPr lang="en-US" sz="2000" dirty="0">
              <a:ea typeface="+mn-ea"/>
              <a:cs typeface="+mn-cs"/>
            </a:endParaRPr>
          </a:p>
          <a:p>
            <a:pPr marL="548640" lvl="1" indent="-182880" eaLnBrk="1" fontAlgn="auto" hangingPunct="1">
              <a:spcAft>
                <a:spcPts val="0"/>
              </a:spcAft>
              <a:buFont typeface="Courier New" panose="02070309020205020404" pitchFamily="49" charset="0"/>
              <a:buChar char="o"/>
              <a:defRPr/>
            </a:pPr>
            <a:endParaRPr lang="en-US" sz="1400" dirty="0">
              <a:ea typeface="+mn-ea"/>
              <a:cs typeface="+mn-cs"/>
            </a:endParaRPr>
          </a:p>
        </p:txBody>
      </p:sp>
    </p:spTree>
    <p:extLst>
      <p:ext uri="{BB962C8B-B14F-4D97-AF65-F5344CB8AC3E}">
        <p14:creationId xmlns:p14="http://schemas.microsoft.com/office/powerpoint/2010/main" val="24234982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Central Accounting System</a:t>
            </a:r>
            <a:br>
              <a:rPr lang="en-US" sz="2800" dirty="0">
                <a:solidFill>
                  <a:schemeClr val="bg1"/>
                </a:solidFill>
                <a:latin typeface="Segoe UI Black" panose="020B0A02040204020203" pitchFamily="34" charset="0"/>
                <a:ea typeface="Segoe UI Black" panose="020B0A02040204020203" pitchFamily="34" charset="0"/>
              </a:rPr>
            </a:br>
            <a:r>
              <a:rPr lang="en-US" sz="1800" dirty="0" smtClean="0">
                <a:solidFill>
                  <a:schemeClr val="bg1"/>
                </a:solidFill>
                <a:latin typeface="Segoe UI Black" panose="020B0A02040204020203" pitchFamily="34" charset="0"/>
                <a:ea typeface="Segoe UI Black" panose="020B0A02040204020203" pitchFamily="34" charset="0"/>
              </a:rPr>
              <a:t>(Continued)</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18</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p:cNvSpPr>
            <a:spLocks noGrp="1"/>
          </p:cNvSpPr>
          <p:nvPr>
            <p:ph idx="1"/>
          </p:nvPr>
        </p:nvSpPr>
        <p:spPr>
          <a:xfrm>
            <a:off x="838200" y="1279980"/>
            <a:ext cx="10515600" cy="5076370"/>
          </a:xfrm>
        </p:spPr>
        <p:txBody>
          <a:bodyPr wrap="square" numCol="1" anchor="t" anchorCtr="0" compatLnSpc="1">
            <a:prstTxWarp prst="textNoShape">
              <a:avLst/>
            </a:prstTxWarp>
            <a:normAutofit/>
          </a:bodyPr>
          <a:lstStyle/>
          <a:p>
            <a:pPr marL="0" indent="0" algn="just" eaLnBrk="1" hangingPunct="1">
              <a:lnSpc>
                <a:spcPct val="90000"/>
              </a:lnSpc>
              <a:buNone/>
              <a:defRPr/>
            </a:pPr>
            <a:endParaRPr lang="en-US" altLang="en-US" sz="2600" b="1" u="sng" dirty="0"/>
          </a:p>
          <a:p>
            <a:pPr algn="just" eaLnBrk="1" hangingPunct="1">
              <a:lnSpc>
                <a:spcPct val="90000"/>
              </a:lnSpc>
              <a:buFont typeface="Wingdings" panose="05000000000000000000" pitchFamily="2" charset="2"/>
              <a:buChar char="Ø"/>
              <a:defRPr/>
            </a:pPr>
            <a:endParaRPr lang="en-US" altLang="en-US" sz="2600" b="1" u="sng" dirty="0"/>
          </a:p>
          <a:p>
            <a:pPr algn="just" eaLnBrk="1" hangingPunct="1">
              <a:lnSpc>
                <a:spcPct val="90000"/>
              </a:lnSpc>
              <a:buFont typeface="Wingdings 2" panose="05020102010507070707" pitchFamily="18" charset="2"/>
              <a:buNone/>
              <a:defRPr/>
            </a:pPr>
            <a:endParaRPr lang="en-US" altLang="en-US" sz="2900" dirty="0"/>
          </a:p>
          <a:p>
            <a:pPr marL="457200" lvl="1" indent="0" eaLnBrk="1" hangingPunct="1">
              <a:lnSpc>
                <a:spcPct val="90000"/>
              </a:lnSpc>
              <a:buNone/>
              <a:defRPr/>
            </a:pPr>
            <a:endParaRPr lang="en-US" altLang="en-US" sz="1500" dirty="0"/>
          </a:p>
        </p:txBody>
      </p:sp>
      <p:sp>
        <p:nvSpPr>
          <p:cNvPr id="12" name="Content Placeholder 2"/>
          <p:cNvSpPr txBox="1">
            <a:spLocks/>
          </p:cNvSpPr>
          <p:nvPr/>
        </p:nvSpPr>
        <p:spPr>
          <a:xfrm>
            <a:off x="838200" y="1485048"/>
            <a:ext cx="9667876" cy="48006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just">
              <a:defRPr/>
            </a:pPr>
            <a:endParaRPr lang="en-US" sz="800" dirty="0" smtClean="0"/>
          </a:p>
          <a:p>
            <a:pPr marL="274320">
              <a:defRPr/>
            </a:pPr>
            <a:r>
              <a:rPr lang="en-US" sz="2200" dirty="0" smtClean="0"/>
              <a:t>The GLC shall:</a:t>
            </a:r>
          </a:p>
          <a:p>
            <a:pPr marL="548640" lvl="1" indent="-182880">
              <a:defRPr/>
            </a:pPr>
            <a:r>
              <a:rPr lang="en-US" sz="2200" dirty="0" smtClean="0"/>
              <a:t>Retain 5% of net receipts the first year and add 1% each year up to a max of 10% (Currently at max)</a:t>
            </a:r>
          </a:p>
          <a:p>
            <a:pPr marL="548640" lvl="1" indent="-182880">
              <a:defRPr/>
            </a:pPr>
            <a:r>
              <a:rPr lang="en-US" sz="2200" dirty="0" smtClean="0"/>
              <a:t>Remainder of net receipts is split evenly between Location Licensees and Master Licensees (Currently 45% each)</a:t>
            </a:r>
          </a:p>
          <a:p>
            <a:pPr marL="628650" lvl="1" indent="-171450">
              <a:defRPr/>
            </a:pPr>
            <a:endParaRPr lang="en-US" sz="2200" dirty="0" smtClean="0"/>
          </a:p>
          <a:p>
            <a:pPr marL="339725" lvl="1" indent="-339725">
              <a:defRPr/>
            </a:pPr>
            <a:r>
              <a:rPr lang="en-US" sz="2200" dirty="0" smtClean="0"/>
              <a:t>Location Licensee accounts are swept on Wednesdays    </a:t>
            </a:r>
          </a:p>
          <a:p>
            <a:pPr marL="0" lvl="1" indent="0">
              <a:buFont typeface="Arial" panose="020B0604020202020204" pitchFamily="34" charset="0"/>
              <a:buNone/>
              <a:defRPr/>
            </a:pPr>
            <a:endParaRPr lang="en-US" sz="2200" dirty="0" smtClean="0"/>
          </a:p>
          <a:p>
            <a:pPr marL="339725" lvl="1" indent="-339725">
              <a:defRPr/>
            </a:pPr>
            <a:r>
              <a:rPr lang="en-US" sz="2200" dirty="0" smtClean="0"/>
              <a:t>Master License accounts are pushed on following Tuesday</a:t>
            </a:r>
          </a:p>
          <a:p>
            <a:pPr marL="339725" lvl="1" indent="-339725">
              <a:defRPr/>
            </a:pPr>
            <a:endParaRPr lang="en-US" sz="2200" dirty="0"/>
          </a:p>
          <a:p>
            <a:pPr marL="339725" lvl="1" indent="-339725">
              <a:defRPr/>
            </a:pPr>
            <a:r>
              <a:rPr lang="en-US" sz="2200" dirty="0" smtClean="0"/>
              <a:t>Lottery can disable and enable individual machines and </a:t>
            </a:r>
            <a:r>
              <a:rPr lang="en-US" sz="2200" dirty="0" err="1" smtClean="0"/>
              <a:t>en</a:t>
            </a:r>
            <a:r>
              <a:rPr lang="en-US" sz="2200" dirty="0" smtClean="0"/>
              <a:t> masse</a:t>
            </a:r>
          </a:p>
          <a:p>
            <a:pPr marL="0" indent="0" algn="just">
              <a:buFont typeface="Arial" panose="020B0604020202020204" pitchFamily="34" charset="0"/>
              <a:buNone/>
              <a:defRPr/>
            </a:pPr>
            <a:endParaRPr lang="en-US" sz="1800" dirty="0" smtClean="0"/>
          </a:p>
          <a:p>
            <a:pPr marL="457200" lvl="1" indent="0">
              <a:buFont typeface="Arial" panose="020B0604020202020204" pitchFamily="34" charset="0"/>
              <a:buNone/>
              <a:defRPr/>
            </a:pPr>
            <a:endParaRPr lang="en-US" sz="1400" dirty="0" smtClean="0"/>
          </a:p>
          <a:p>
            <a:pPr marL="548640" lvl="1" indent="-182880">
              <a:buFont typeface="Courier New" panose="02070309020205020404" pitchFamily="49" charset="0"/>
              <a:buChar char="o"/>
              <a:defRPr/>
            </a:pPr>
            <a:endParaRPr lang="en-US" sz="1400" dirty="0" smtClean="0"/>
          </a:p>
          <a:p>
            <a:pPr marL="548640" lvl="1" indent="-182880">
              <a:buFont typeface="Courier New" panose="02070309020205020404" pitchFamily="49" charset="0"/>
              <a:buChar char="o"/>
              <a:defRPr/>
            </a:pPr>
            <a:endParaRPr lang="en-US" sz="1400" dirty="0"/>
          </a:p>
        </p:txBody>
      </p:sp>
    </p:spTree>
    <p:extLst>
      <p:ext uri="{BB962C8B-B14F-4D97-AF65-F5344CB8AC3E}">
        <p14:creationId xmlns:p14="http://schemas.microsoft.com/office/powerpoint/2010/main" val="20865671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COAM Financial Reporting</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19</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a:spLocks noGrp="1"/>
          </p:cNvSpPr>
          <p:nvPr>
            <p:ph idx="1"/>
          </p:nvPr>
        </p:nvSpPr>
        <p:spPr/>
        <p:txBody>
          <a:bodyPr>
            <a:noAutofit/>
          </a:bodyPr>
          <a:lstStyle/>
          <a:p>
            <a:pPr marL="274320" eaLnBrk="1" fontAlgn="auto" hangingPunct="1">
              <a:spcAft>
                <a:spcPts val="0"/>
              </a:spcAft>
              <a:buClrTx/>
              <a:buFont typeface="Arial" panose="020B0604020202020204" pitchFamily="34" charset="0"/>
              <a:buChar char="•"/>
              <a:defRPr/>
            </a:pPr>
            <a:r>
              <a:rPr lang="en-US" sz="2200" spc="0" dirty="0">
                <a:solidFill>
                  <a:schemeClr val="tx1"/>
                </a:solidFill>
                <a:ea typeface="+mn-ea"/>
                <a:cs typeface="+mn-cs"/>
              </a:rPr>
              <a:t>On the 20</a:t>
            </a:r>
            <a:r>
              <a:rPr lang="en-US" sz="2200" spc="0" baseline="30000" dirty="0">
                <a:solidFill>
                  <a:schemeClr val="tx1"/>
                </a:solidFill>
                <a:ea typeface="+mn-ea"/>
                <a:cs typeface="+mn-cs"/>
              </a:rPr>
              <a:t>th</a:t>
            </a:r>
            <a:r>
              <a:rPr lang="en-US" sz="2200" spc="0" dirty="0">
                <a:solidFill>
                  <a:schemeClr val="tx1"/>
                </a:solidFill>
                <a:ea typeface="+mn-ea"/>
                <a:cs typeface="+mn-cs"/>
              </a:rPr>
              <a:t> of each month Location Owners/Operators are required to access </a:t>
            </a:r>
            <a:r>
              <a:rPr lang="en-US" sz="2200" spc="0" dirty="0">
                <a:solidFill>
                  <a:schemeClr val="tx1"/>
                </a:solidFill>
                <a:ea typeface="+mn-ea"/>
                <a:cs typeface="+mn-cs"/>
                <a:hlinkClick r:id="rId4"/>
              </a:rPr>
              <a:t>https://www.gacoam.com</a:t>
            </a:r>
            <a:r>
              <a:rPr lang="en-US" sz="2200" spc="0" dirty="0">
                <a:solidFill>
                  <a:schemeClr val="tx1"/>
                </a:solidFill>
                <a:ea typeface="+mn-ea"/>
                <a:cs typeface="+mn-cs"/>
              </a:rPr>
              <a:t> and report their Gross Retail Receipts</a:t>
            </a:r>
          </a:p>
          <a:p>
            <a:pPr marL="0" indent="0" eaLnBrk="1" fontAlgn="auto" hangingPunct="1">
              <a:spcAft>
                <a:spcPts val="0"/>
              </a:spcAft>
              <a:buClrTx/>
              <a:buNone/>
              <a:defRPr/>
            </a:pPr>
            <a:endParaRPr lang="en-US" sz="2200"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z="2200" spc="0" dirty="0">
                <a:solidFill>
                  <a:schemeClr val="tx1"/>
                </a:solidFill>
                <a:ea typeface="+mn-ea"/>
                <a:cs typeface="+mn-cs"/>
              </a:rPr>
              <a:t>Inspectors use this data as well as DOR ST-3 forms and compare to Central Accounting System numbers</a:t>
            </a:r>
          </a:p>
          <a:p>
            <a:pPr marL="45720" indent="0" eaLnBrk="1" fontAlgn="auto" hangingPunct="1">
              <a:spcAft>
                <a:spcPts val="0"/>
              </a:spcAft>
              <a:buClrTx/>
              <a:buNone/>
              <a:defRPr/>
            </a:pPr>
            <a:endParaRPr lang="en-US" sz="2200"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z="2200" spc="0" dirty="0">
                <a:solidFill>
                  <a:schemeClr val="tx1"/>
                </a:solidFill>
                <a:ea typeface="+mn-ea"/>
                <a:cs typeface="+mn-cs"/>
              </a:rPr>
              <a:t>Audits</a:t>
            </a:r>
          </a:p>
          <a:p>
            <a:pPr marL="548958" lvl="1" eaLnBrk="1" fontAlgn="auto" hangingPunct="1">
              <a:spcAft>
                <a:spcPts val="0"/>
              </a:spcAft>
              <a:buClrTx/>
              <a:buFont typeface="Arial" panose="020B0604020202020204" pitchFamily="34" charset="0"/>
              <a:buChar char="•"/>
              <a:defRPr/>
            </a:pPr>
            <a:r>
              <a:rPr lang="en-US" sz="2200" spc="0" dirty="0">
                <a:solidFill>
                  <a:schemeClr val="tx1"/>
                </a:solidFill>
                <a:ea typeface="+mn-ea"/>
                <a:cs typeface="+mn-cs"/>
              </a:rPr>
              <a:t>Began with Georgia Department of Audits </a:t>
            </a:r>
            <a:r>
              <a:rPr lang="en-US" sz="2200" spc="0" dirty="0" smtClean="0">
                <a:solidFill>
                  <a:schemeClr val="tx1"/>
                </a:solidFill>
                <a:ea typeface="+mn-ea"/>
                <a:cs typeface="+mn-cs"/>
              </a:rPr>
              <a:t>and Accounts</a:t>
            </a:r>
          </a:p>
          <a:p>
            <a:pPr marL="548958" lvl="1" eaLnBrk="1" fontAlgn="auto" hangingPunct="1">
              <a:spcAft>
                <a:spcPts val="0"/>
              </a:spcAft>
              <a:buClrTx/>
              <a:buFont typeface="Arial" panose="020B0604020202020204" pitchFamily="34" charset="0"/>
              <a:buChar char="•"/>
              <a:defRPr/>
            </a:pPr>
            <a:r>
              <a:rPr lang="en-US" sz="2200" spc="0" dirty="0" smtClean="0">
                <a:solidFill>
                  <a:schemeClr val="tx1"/>
                </a:solidFill>
                <a:ea typeface="+mn-ea"/>
                <a:cs typeface="+mn-cs"/>
              </a:rPr>
              <a:t>Have used </a:t>
            </a:r>
            <a:r>
              <a:rPr lang="en-US" sz="2200" spc="0" dirty="0">
                <a:solidFill>
                  <a:schemeClr val="tx1"/>
                </a:solidFill>
                <a:ea typeface="+mn-ea"/>
                <a:cs typeface="+mn-cs"/>
              </a:rPr>
              <a:t>KPMG </a:t>
            </a:r>
            <a:r>
              <a:rPr lang="en-US" sz="2200" spc="0" dirty="0" smtClean="0">
                <a:solidFill>
                  <a:schemeClr val="tx1"/>
                </a:solidFill>
                <a:ea typeface="+mn-ea"/>
                <a:cs typeface="+mn-cs"/>
              </a:rPr>
              <a:t>in the past</a:t>
            </a:r>
            <a:endParaRPr lang="en-US" sz="2200" spc="0" dirty="0">
              <a:solidFill>
                <a:schemeClr val="tx1"/>
              </a:solidFill>
              <a:ea typeface="+mn-ea"/>
              <a:cs typeface="+mn-cs"/>
            </a:endParaRPr>
          </a:p>
          <a:p>
            <a:pPr marL="274320" algn="just" eaLnBrk="1" fontAlgn="auto" hangingPunct="1">
              <a:spcAft>
                <a:spcPts val="0"/>
              </a:spcAft>
              <a:buClrTx/>
              <a:buFont typeface="Arial" panose="020B0604020202020204" pitchFamily="34" charset="0"/>
              <a:buChar char="•"/>
              <a:defRPr/>
            </a:pPr>
            <a:endParaRPr lang="en-US" spc="0" dirty="0">
              <a:solidFill>
                <a:schemeClr val="tx1"/>
              </a:solidFill>
              <a:ea typeface="+mn-ea"/>
              <a:cs typeface="+mn-cs"/>
            </a:endParaRPr>
          </a:p>
          <a:p>
            <a:pPr marL="274320" algn="just" eaLnBrk="1" fontAlgn="auto" hangingPunct="1">
              <a:spcAft>
                <a:spcPts val="0"/>
              </a:spcAft>
              <a:buClrTx/>
              <a:buFont typeface="Arial" panose="020B0604020202020204" pitchFamily="34" charset="0"/>
              <a:buChar char="•"/>
              <a:defRPr/>
            </a:pPr>
            <a:endParaRPr lang="en-US" spc="0" dirty="0">
              <a:solidFill>
                <a:schemeClr val="tx1"/>
              </a:solidFill>
              <a:ea typeface="+mn-ea"/>
              <a:cs typeface="+mn-cs"/>
            </a:endParaRPr>
          </a:p>
          <a:p>
            <a:pPr marL="0" indent="0" algn="just" eaLnBrk="1" fontAlgn="auto" hangingPunct="1">
              <a:spcAft>
                <a:spcPts val="0"/>
              </a:spcAft>
              <a:buNone/>
              <a:defRPr/>
            </a:pPr>
            <a:endParaRPr lang="en-US" sz="1000" dirty="0">
              <a:ea typeface="+mn-ea"/>
              <a:cs typeface="+mn-cs"/>
            </a:endParaRPr>
          </a:p>
        </p:txBody>
      </p:sp>
    </p:spTree>
    <p:extLst>
      <p:ext uri="{BB962C8B-B14F-4D97-AF65-F5344CB8AC3E}">
        <p14:creationId xmlns:p14="http://schemas.microsoft.com/office/powerpoint/2010/main" val="5158273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9439276"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COAM revenues &amp; Returns </a:t>
            </a:r>
            <a:r>
              <a:rPr lang="en-US" sz="2800" dirty="0" smtClean="0">
                <a:solidFill>
                  <a:schemeClr val="bg1"/>
                </a:solidFill>
                <a:latin typeface="Segoe UI Black" panose="020B0A02040204020203" pitchFamily="34" charset="0"/>
                <a:ea typeface="Segoe UI Black" panose="020B0A02040204020203" pitchFamily="34" charset="0"/>
              </a:rPr>
              <a:t>to </a:t>
            </a:r>
            <a:r>
              <a:rPr lang="en-US" sz="2800" dirty="0">
                <a:solidFill>
                  <a:schemeClr val="bg1"/>
                </a:solidFill>
                <a:latin typeface="Segoe UI Black" panose="020B0A02040204020203" pitchFamily="34" charset="0"/>
                <a:ea typeface="Segoe UI Black" panose="020B0A02040204020203" pitchFamily="34" charset="0"/>
              </a:rPr>
              <a:t>Education</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20</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36246401"/>
              </p:ext>
            </p:extLst>
          </p:nvPr>
        </p:nvGraphicFramePr>
        <p:xfrm>
          <a:off x="228599" y="1259419"/>
          <a:ext cx="11734801" cy="5105398"/>
        </p:xfrm>
        <a:graphic>
          <a:graphicData uri="http://schemas.openxmlformats.org/drawingml/2006/table">
            <a:tbl>
              <a:tblPr firstRow="1" bandRow="1">
                <a:tableStyleId>{F5AB1C69-6EDB-4FF4-983F-18BD219EF322}</a:tableStyleId>
              </a:tblPr>
              <a:tblGrid>
                <a:gridCol w="2514600"/>
                <a:gridCol w="2362200"/>
                <a:gridCol w="2394929"/>
                <a:gridCol w="2231536"/>
                <a:gridCol w="2231536"/>
              </a:tblGrid>
              <a:tr h="549691">
                <a:tc>
                  <a:txBody>
                    <a:bodyPr/>
                    <a:lstStyle/>
                    <a:p>
                      <a:pPr algn="ctr"/>
                      <a:r>
                        <a:rPr lang="en-US" sz="1500" dirty="0" smtClean="0"/>
                        <a:t>2016</a:t>
                      </a:r>
                      <a:endParaRPr lang="en-US" sz="1500" b="0" dirty="0"/>
                    </a:p>
                  </a:txBody>
                  <a:tcPr anchor="ctr"/>
                </a:tc>
                <a:tc>
                  <a:txBody>
                    <a:bodyPr/>
                    <a:lstStyle/>
                    <a:p>
                      <a:pPr algn="ctr"/>
                      <a:r>
                        <a:rPr lang="en-US" sz="1500" dirty="0" smtClean="0"/>
                        <a:t>2017</a:t>
                      </a:r>
                      <a:endParaRPr lang="en-US" sz="1500" b="0" dirty="0"/>
                    </a:p>
                  </a:txBody>
                  <a:tcPr anchor="ctr"/>
                </a:tc>
                <a:tc>
                  <a:txBody>
                    <a:bodyPr/>
                    <a:lstStyle/>
                    <a:p>
                      <a:pPr algn="ctr"/>
                      <a:r>
                        <a:rPr lang="en-US" sz="1500" dirty="0" smtClean="0"/>
                        <a:t>2018</a:t>
                      </a:r>
                      <a:endParaRPr lang="en-US" sz="1500" b="0" dirty="0"/>
                    </a:p>
                  </a:txBody>
                  <a:tcPr anchor="ctr"/>
                </a:tc>
                <a:tc>
                  <a:txBody>
                    <a:bodyPr/>
                    <a:lstStyle/>
                    <a:p>
                      <a:pPr algn="ctr"/>
                      <a:r>
                        <a:rPr lang="en-US" sz="1500" dirty="0" smtClean="0"/>
                        <a:t>2019</a:t>
                      </a:r>
                      <a:endParaRPr lang="en-US" sz="1500" b="0" dirty="0"/>
                    </a:p>
                  </a:txBody>
                  <a:tcPr anchor="ctr"/>
                </a:tc>
                <a:tc>
                  <a:txBody>
                    <a:bodyPr/>
                    <a:lstStyle/>
                    <a:p>
                      <a:pPr algn="ctr"/>
                      <a:r>
                        <a:rPr lang="en-US" sz="1500" dirty="0" smtClean="0"/>
                        <a:t>2020</a:t>
                      </a:r>
                      <a:endParaRPr lang="en-US" sz="1500" b="0" dirty="0"/>
                    </a:p>
                  </a:txBody>
                  <a:tcPr anchor="ctr"/>
                </a:tc>
              </a:tr>
              <a:tr h="549691">
                <a:tc>
                  <a:txBody>
                    <a:bodyPr/>
                    <a:lstStyle/>
                    <a:p>
                      <a:pPr marL="176213" indent="-176213">
                        <a:buClr>
                          <a:schemeClr val="accent1"/>
                        </a:buClr>
                        <a:buFont typeface="Wingdings" panose="05000000000000000000" pitchFamily="2" charset="2"/>
                        <a:buChar char="§"/>
                      </a:pPr>
                      <a:r>
                        <a:rPr lang="en-US" sz="1300" dirty="0" smtClean="0"/>
                        <a:t>Over $2 Billion In</a:t>
                      </a:r>
                    </a:p>
                    <a:p>
                      <a:pPr marL="176213" indent="0">
                        <a:buClr>
                          <a:schemeClr val="accent1"/>
                        </a:buClr>
                        <a:buFont typeface="Wingdings" panose="05000000000000000000" pitchFamily="2" charset="2"/>
                        <a:buNone/>
                      </a:pPr>
                      <a:r>
                        <a:rPr lang="en-US" sz="1300" dirty="0" smtClean="0"/>
                        <a:t>$1.4 Billion Out</a:t>
                      </a:r>
                      <a:endParaRPr lang="en-US" sz="1300" dirty="0"/>
                    </a:p>
                  </a:txBody>
                  <a:tcPr anchor="ctr"/>
                </a:tc>
                <a:tc>
                  <a:txBody>
                    <a:bodyPr/>
                    <a:lstStyle/>
                    <a:p>
                      <a:pPr marL="176213" indent="-176213">
                        <a:buClr>
                          <a:schemeClr val="accent1"/>
                        </a:buClr>
                        <a:buFont typeface="Wingdings" panose="05000000000000000000" pitchFamily="2" charset="2"/>
                        <a:buChar char="§"/>
                      </a:pPr>
                      <a:r>
                        <a:rPr lang="en-US" sz="1300" dirty="0" smtClean="0"/>
                        <a:t>Over $2.2 Billion In</a:t>
                      </a:r>
                    </a:p>
                    <a:p>
                      <a:pPr marL="176213" indent="0">
                        <a:buClr>
                          <a:schemeClr val="accent1"/>
                        </a:buClr>
                        <a:buFont typeface="Wingdings" panose="05000000000000000000" pitchFamily="2" charset="2"/>
                        <a:buNone/>
                      </a:pPr>
                      <a:r>
                        <a:rPr lang="en-US" sz="1300" dirty="0" smtClean="0"/>
                        <a:t>$1.5 Billion Out</a:t>
                      </a:r>
                    </a:p>
                  </a:txBody>
                  <a:tcPr anchor="ctr"/>
                </a:tc>
                <a:tc>
                  <a:txBody>
                    <a:bodyPr/>
                    <a:lstStyle/>
                    <a:p>
                      <a:pPr marL="176213" indent="-176213">
                        <a:buClr>
                          <a:schemeClr val="accent1"/>
                        </a:buClr>
                        <a:buFont typeface="Wingdings" panose="05000000000000000000" pitchFamily="2" charset="2"/>
                        <a:buChar char="§"/>
                      </a:pPr>
                      <a:r>
                        <a:rPr lang="en-US" sz="1300" dirty="0" smtClean="0"/>
                        <a:t>Over $2.4 Billion In</a:t>
                      </a:r>
                    </a:p>
                    <a:p>
                      <a:pPr marL="176213" indent="0">
                        <a:buClr>
                          <a:schemeClr val="accent1"/>
                        </a:buClr>
                        <a:buFont typeface="Wingdings" panose="05000000000000000000" pitchFamily="2" charset="2"/>
                        <a:buNone/>
                      </a:pPr>
                      <a:r>
                        <a:rPr lang="en-US" sz="1300" dirty="0" smtClean="0"/>
                        <a:t>$1.7 Billion Out</a:t>
                      </a:r>
                    </a:p>
                  </a:txBody>
                  <a:tcPr anchor="ctr"/>
                </a:tc>
                <a:tc>
                  <a:txBody>
                    <a:bodyPr/>
                    <a:lstStyle/>
                    <a:p>
                      <a:pPr marL="176213" indent="-176213">
                        <a:buClr>
                          <a:schemeClr val="accent1"/>
                        </a:buClr>
                        <a:buFont typeface="Wingdings" panose="05000000000000000000" pitchFamily="2" charset="2"/>
                        <a:buChar char="§"/>
                      </a:pPr>
                      <a:r>
                        <a:rPr lang="en-US" sz="1300" dirty="0" smtClean="0"/>
                        <a:t>Over $2.6 Billion In</a:t>
                      </a:r>
                    </a:p>
                    <a:p>
                      <a:pPr marL="176213" indent="0">
                        <a:buClr>
                          <a:schemeClr val="accent1"/>
                        </a:buClr>
                        <a:buFont typeface="Wingdings" panose="05000000000000000000" pitchFamily="2" charset="2"/>
                        <a:buNone/>
                      </a:pPr>
                      <a:r>
                        <a:rPr lang="en-US" sz="1300" dirty="0" smtClean="0"/>
                        <a:t>$1.8 Billion Out</a:t>
                      </a:r>
                    </a:p>
                  </a:txBody>
                  <a:tcPr anchor="ctr"/>
                </a:tc>
                <a:tc>
                  <a:txBody>
                    <a:bodyPr/>
                    <a:lstStyle/>
                    <a:p>
                      <a:pPr marL="176213" indent="-176213">
                        <a:buClr>
                          <a:schemeClr val="accent1"/>
                        </a:buClr>
                        <a:buFont typeface="Wingdings" panose="05000000000000000000" pitchFamily="2" charset="2"/>
                        <a:buChar char="§"/>
                      </a:pPr>
                      <a:r>
                        <a:rPr lang="en-US" sz="1300" dirty="0" smtClean="0"/>
                        <a:t>Over $3 Billion In</a:t>
                      </a:r>
                    </a:p>
                    <a:p>
                      <a:pPr marL="223838" indent="-47625">
                        <a:buClr>
                          <a:schemeClr val="accent1"/>
                        </a:buClr>
                        <a:buFont typeface="Wingdings" panose="05000000000000000000" pitchFamily="2" charset="2"/>
                        <a:buNone/>
                      </a:pPr>
                      <a:r>
                        <a:rPr lang="en-US" sz="1300" dirty="0" smtClean="0"/>
                        <a:t>$2.1 Billion Out</a:t>
                      </a:r>
                    </a:p>
                  </a:txBody>
                  <a:tcPr anchor="ctr"/>
                </a:tc>
              </a:tr>
              <a:tr h="549691">
                <a:tc>
                  <a:txBody>
                    <a:bodyPr/>
                    <a:lstStyle/>
                    <a:p>
                      <a:pPr marL="176213" indent="-176213">
                        <a:buClr>
                          <a:schemeClr val="accent1"/>
                        </a:buClr>
                        <a:buFont typeface="Wingdings" panose="05000000000000000000" pitchFamily="2" charset="2"/>
                        <a:buChar char="§"/>
                      </a:pPr>
                      <a:r>
                        <a:rPr lang="en-US" sz="1300" dirty="0" smtClean="0"/>
                        <a:t>$81.00/Class B COAM Per Day</a:t>
                      </a:r>
                      <a:endParaRPr lang="en-US" sz="1300" dirty="0"/>
                    </a:p>
                  </a:txBody>
                  <a:tcPr/>
                </a:tc>
                <a:tc>
                  <a:txBody>
                    <a:bodyPr/>
                    <a:lstStyle/>
                    <a:p>
                      <a:pPr marL="176213" marR="0" lvl="0" indent="-176213"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Char char="§"/>
                        <a:tabLst/>
                        <a:defRPr/>
                      </a:pPr>
                      <a:r>
                        <a:rPr lang="en-US" sz="1300" dirty="0" smtClean="0"/>
                        <a:t>$85.70/Class B COAM Per Day</a:t>
                      </a:r>
                    </a:p>
                  </a:txBody>
                  <a:tcPr/>
                </a:tc>
                <a:tc>
                  <a:txBody>
                    <a:bodyPr/>
                    <a:lstStyle/>
                    <a:p>
                      <a:pPr marL="176213" marR="0" lvl="0" indent="-176213"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Char char="§"/>
                        <a:tabLst/>
                        <a:defRPr/>
                      </a:pPr>
                      <a:r>
                        <a:rPr lang="en-US" sz="1300" dirty="0" smtClean="0"/>
                        <a:t>$90.16/Class B COAM Per Day</a:t>
                      </a:r>
                    </a:p>
                  </a:txBody>
                  <a:tcPr/>
                </a:tc>
                <a:tc>
                  <a:txBody>
                    <a:bodyPr/>
                    <a:lstStyle/>
                    <a:p>
                      <a:pPr marL="176213" marR="0" lvl="0" indent="-176213"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Char char="§"/>
                        <a:tabLst/>
                        <a:defRPr/>
                      </a:pPr>
                      <a:r>
                        <a:rPr lang="en-US" sz="1300" dirty="0" smtClean="0"/>
                        <a:t>$95.98/Class B COAM Per Day</a:t>
                      </a:r>
                    </a:p>
                  </a:txBody>
                  <a:tcPr/>
                </a:tc>
                <a:tc>
                  <a:txBody>
                    <a:bodyPr/>
                    <a:lstStyle/>
                    <a:p>
                      <a:pPr marL="176213" marR="0" lvl="0" indent="-176213"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Char char="§"/>
                        <a:tabLst/>
                        <a:defRPr/>
                      </a:pPr>
                      <a:r>
                        <a:rPr lang="en-US" sz="1300" dirty="0" smtClean="0"/>
                        <a:t>$102.10/Class B COAM Per Day</a:t>
                      </a:r>
                    </a:p>
                  </a:txBody>
                  <a:tcPr/>
                </a:tc>
              </a:tr>
              <a:tr h="549691">
                <a:tc gridSpan="5">
                  <a:txBody>
                    <a:bodyPr/>
                    <a:lstStyle/>
                    <a:p>
                      <a:pPr marL="0" indent="0" algn="ctr">
                        <a:buClr>
                          <a:schemeClr val="accent1"/>
                        </a:buClr>
                        <a:buFont typeface="Wingdings" panose="05000000000000000000" pitchFamily="2" charset="2"/>
                        <a:buNone/>
                      </a:pPr>
                      <a:r>
                        <a:rPr lang="en-US" sz="1600" dirty="0" smtClean="0"/>
                        <a:t>GEORGIA</a:t>
                      </a:r>
                      <a:r>
                        <a:rPr lang="en-US" sz="1600" baseline="0" dirty="0" smtClean="0"/>
                        <a:t> LOTTERY REVENUES</a:t>
                      </a:r>
                      <a:endParaRPr lang="en-US" sz="1600" dirty="0"/>
                    </a:p>
                  </a:txBody>
                  <a:tcPr anchor="ctr"/>
                </a:tc>
                <a:tc hMerge="1">
                  <a:txBody>
                    <a:bodyPr/>
                    <a:lstStyle/>
                    <a:p>
                      <a:endParaRPr lang="en-US"/>
                    </a:p>
                  </a:txBody>
                  <a:tcPr/>
                </a:tc>
                <a:tc hMerge="1">
                  <a:txBody>
                    <a:bodyPr/>
                    <a:lstStyle/>
                    <a:p>
                      <a:endParaRPr lang="en-US"/>
                    </a:p>
                  </a:txBody>
                  <a:tcPr/>
                </a:tc>
                <a:tc hMerge="1">
                  <a:txBody>
                    <a:bodyPr/>
                    <a:lstStyle/>
                    <a:p>
                      <a:pPr marL="285750" indent="-285750">
                        <a:buClr>
                          <a:schemeClr val="accent1"/>
                        </a:buClr>
                        <a:buFont typeface="Wingdings" panose="05000000000000000000" pitchFamily="2" charset="2"/>
                        <a:buChar char="§"/>
                      </a:pPr>
                      <a:endParaRPr lang="en-US" sz="1300" dirty="0"/>
                    </a:p>
                  </a:txBody>
                  <a:tcPr/>
                </a:tc>
                <a:tc hMerge="1">
                  <a:txBody>
                    <a:bodyPr/>
                    <a:lstStyle/>
                    <a:p>
                      <a:pPr marL="285750" indent="-285750">
                        <a:buClr>
                          <a:schemeClr val="accent1"/>
                        </a:buClr>
                        <a:buFont typeface="Wingdings" panose="05000000000000000000" pitchFamily="2" charset="2"/>
                        <a:buChar char="§"/>
                      </a:pPr>
                      <a:endParaRPr lang="en-US" sz="1300" dirty="0"/>
                    </a:p>
                  </a:txBody>
                  <a:tcPr/>
                </a:tc>
              </a:tr>
              <a:tr h="549691">
                <a:tc>
                  <a:txBody>
                    <a:bodyPr/>
                    <a:lstStyle/>
                    <a:p>
                      <a:pPr marL="176213" indent="-176213">
                        <a:buClr>
                          <a:schemeClr val="accent1"/>
                        </a:buClr>
                        <a:buFont typeface="Wingdings" panose="05000000000000000000" pitchFamily="2" charset="2"/>
                        <a:buChar char="§"/>
                      </a:pPr>
                      <a:r>
                        <a:rPr lang="en-US" sz="1300" dirty="0" smtClean="0"/>
                        <a:t>$9.5 Million</a:t>
                      </a:r>
                    </a:p>
                    <a:p>
                      <a:pPr marL="176213" indent="0">
                        <a:buClr>
                          <a:schemeClr val="accent1"/>
                        </a:buClr>
                        <a:buFont typeface="Wingdings" panose="05000000000000000000" pitchFamily="2" charset="2"/>
                        <a:buNone/>
                      </a:pPr>
                      <a:r>
                        <a:rPr lang="en-US" sz="1300" dirty="0" smtClean="0"/>
                        <a:t>Licensing &amp;</a:t>
                      </a:r>
                      <a:r>
                        <a:rPr lang="en-US" sz="1300" baseline="0" dirty="0" smtClean="0"/>
                        <a:t> </a:t>
                      </a:r>
                      <a:r>
                        <a:rPr lang="en-US" sz="1300" dirty="0" smtClean="0"/>
                        <a:t>Decals</a:t>
                      </a:r>
                      <a:endParaRPr lang="en-US" sz="1300" dirty="0"/>
                    </a:p>
                  </a:txBody>
                  <a:tcPr/>
                </a:tc>
                <a:tc>
                  <a:txBody>
                    <a:bodyPr/>
                    <a:lstStyle/>
                    <a:p>
                      <a:pPr marL="176213" indent="-176213">
                        <a:buClr>
                          <a:schemeClr val="accent1"/>
                        </a:buClr>
                        <a:buFont typeface="Wingdings" panose="05000000000000000000" pitchFamily="2" charset="2"/>
                        <a:buChar char="§"/>
                      </a:pPr>
                      <a:r>
                        <a:rPr lang="en-US" sz="1300" dirty="0" smtClean="0"/>
                        <a:t>$9.5 Million</a:t>
                      </a:r>
                    </a:p>
                    <a:p>
                      <a:pPr marL="176213" indent="0">
                        <a:buClr>
                          <a:schemeClr val="accent1"/>
                        </a:buClr>
                        <a:buFont typeface="Wingdings" panose="05000000000000000000" pitchFamily="2" charset="2"/>
                        <a:buNone/>
                      </a:pPr>
                      <a:r>
                        <a:rPr lang="en-US" sz="1300" dirty="0" smtClean="0"/>
                        <a:t>Licensing &amp;</a:t>
                      </a:r>
                      <a:r>
                        <a:rPr lang="en-US" sz="1300" baseline="0" dirty="0" smtClean="0"/>
                        <a:t> </a:t>
                      </a:r>
                      <a:r>
                        <a:rPr lang="en-US" sz="1300" dirty="0" smtClean="0"/>
                        <a:t>Decals</a:t>
                      </a:r>
                      <a:endParaRPr lang="en-US" sz="1300" dirty="0"/>
                    </a:p>
                  </a:txBody>
                  <a:tcPr/>
                </a:tc>
                <a:tc>
                  <a:txBody>
                    <a:bodyPr/>
                    <a:lstStyle/>
                    <a:p>
                      <a:pPr marL="176213" indent="-176213">
                        <a:buClr>
                          <a:schemeClr val="accent1"/>
                        </a:buClr>
                        <a:buFont typeface="Wingdings" panose="05000000000000000000" pitchFamily="2" charset="2"/>
                        <a:buChar char="§"/>
                      </a:pPr>
                      <a:r>
                        <a:rPr lang="en-US" sz="1300" dirty="0" smtClean="0"/>
                        <a:t>$10.9 Million</a:t>
                      </a:r>
                    </a:p>
                    <a:p>
                      <a:pPr marL="176213" indent="0">
                        <a:buClr>
                          <a:schemeClr val="accent1"/>
                        </a:buClr>
                        <a:buFont typeface="Wingdings" panose="05000000000000000000" pitchFamily="2" charset="2"/>
                        <a:buNone/>
                      </a:pPr>
                      <a:r>
                        <a:rPr lang="en-US" sz="1300" dirty="0" smtClean="0"/>
                        <a:t>Licensing &amp;</a:t>
                      </a:r>
                      <a:r>
                        <a:rPr lang="en-US" sz="1300" baseline="0" dirty="0" smtClean="0"/>
                        <a:t> </a:t>
                      </a:r>
                      <a:r>
                        <a:rPr lang="en-US" sz="1300" dirty="0" smtClean="0"/>
                        <a:t>Decals</a:t>
                      </a:r>
                      <a:endParaRPr lang="en-US" sz="1300" dirty="0"/>
                    </a:p>
                  </a:txBody>
                  <a:tcPr/>
                </a:tc>
                <a:tc>
                  <a:txBody>
                    <a:bodyPr/>
                    <a:lstStyle/>
                    <a:p>
                      <a:pPr marL="176213" indent="-176213">
                        <a:buClr>
                          <a:schemeClr val="accent1"/>
                        </a:buClr>
                        <a:buFont typeface="Wingdings" panose="05000000000000000000" pitchFamily="2" charset="2"/>
                        <a:buChar char="§"/>
                      </a:pPr>
                      <a:r>
                        <a:rPr lang="en-US" sz="1300" dirty="0" smtClean="0"/>
                        <a:t>$9.3 Million</a:t>
                      </a:r>
                    </a:p>
                    <a:p>
                      <a:pPr marL="176213" indent="0">
                        <a:buClr>
                          <a:schemeClr val="accent1"/>
                        </a:buClr>
                        <a:buFont typeface="Wingdings" panose="05000000000000000000" pitchFamily="2" charset="2"/>
                        <a:buNone/>
                      </a:pPr>
                      <a:r>
                        <a:rPr lang="en-US" sz="1300" dirty="0" smtClean="0"/>
                        <a:t>Licensing &amp;</a:t>
                      </a:r>
                      <a:r>
                        <a:rPr lang="en-US" sz="1300" baseline="0" dirty="0" smtClean="0"/>
                        <a:t> </a:t>
                      </a:r>
                      <a:r>
                        <a:rPr lang="en-US" sz="1300" dirty="0" smtClean="0"/>
                        <a:t>Decals</a:t>
                      </a:r>
                      <a:endParaRPr lang="en-US" sz="1300" dirty="0"/>
                    </a:p>
                  </a:txBody>
                  <a:tcPr/>
                </a:tc>
                <a:tc>
                  <a:txBody>
                    <a:bodyPr/>
                    <a:lstStyle/>
                    <a:p>
                      <a:pPr marL="176213" indent="-176213">
                        <a:buClr>
                          <a:schemeClr val="accent1"/>
                        </a:buClr>
                        <a:buFont typeface="Wingdings" panose="05000000000000000000" pitchFamily="2" charset="2"/>
                        <a:buChar char="§"/>
                      </a:pPr>
                      <a:r>
                        <a:rPr lang="en-US" sz="1300" dirty="0" smtClean="0"/>
                        <a:t>$11.2 Million</a:t>
                      </a:r>
                    </a:p>
                    <a:p>
                      <a:pPr marL="176213" indent="0">
                        <a:buClr>
                          <a:schemeClr val="accent1"/>
                        </a:buClr>
                        <a:buFont typeface="Wingdings" panose="05000000000000000000" pitchFamily="2" charset="2"/>
                        <a:buNone/>
                      </a:pPr>
                      <a:r>
                        <a:rPr lang="en-US" sz="1300" dirty="0" smtClean="0"/>
                        <a:t>Licensing &amp;</a:t>
                      </a:r>
                      <a:r>
                        <a:rPr lang="en-US" sz="1300" baseline="0" dirty="0" smtClean="0"/>
                        <a:t> </a:t>
                      </a:r>
                      <a:r>
                        <a:rPr lang="en-US" sz="1300" dirty="0" smtClean="0"/>
                        <a:t>Decals</a:t>
                      </a:r>
                    </a:p>
                  </a:txBody>
                  <a:tcPr/>
                </a:tc>
              </a:tr>
              <a:tr h="549691">
                <a:tc>
                  <a:txBody>
                    <a:bodyPr/>
                    <a:lstStyle/>
                    <a:p>
                      <a:pPr marL="176213" indent="-176213">
                        <a:buClr>
                          <a:schemeClr val="accent1"/>
                        </a:buClr>
                        <a:buFont typeface="Wingdings" panose="05000000000000000000" pitchFamily="2" charset="2"/>
                        <a:buChar char="§"/>
                      </a:pPr>
                      <a:r>
                        <a:rPr lang="en-US" sz="1300" dirty="0" smtClean="0"/>
                        <a:t>$1.4 Million</a:t>
                      </a:r>
                    </a:p>
                    <a:p>
                      <a:pPr marL="0" indent="176213">
                        <a:buClr>
                          <a:schemeClr val="accent1"/>
                        </a:buClr>
                        <a:buFont typeface="Wingdings" panose="05000000000000000000" pitchFamily="2" charset="2"/>
                        <a:buNone/>
                      </a:pPr>
                      <a:r>
                        <a:rPr lang="en-US" sz="1300" dirty="0" smtClean="0"/>
                        <a:t>Fines</a:t>
                      </a:r>
                      <a:r>
                        <a:rPr lang="en-US" sz="1300" baseline="0" dirty="0" smtClean="0"/>
                        <a:t> &amp; Fees</a:t>
                      </a:r>
                      <a:endParaRPr lang="en-US" sz="1300" dirty="0"/>
                    </a:p>
                  </a:txBody>
                  <a:tcPr/>
                </a:tc>
                <a:tc>
                  <a:txBody>
                    <a:bodyPr/>
                    <a:lstStyle/>
                    <a:p>
                      <a:pPr marL="176213" indent="-176213">
                        <a:buClr>
                          <a:schemeClr val="accent1"/>
                        </a:buClr>
                        <a:buFont typeface="Wingdings" panose="05000000000000000000" pitchFamily="2" charset="2"/>
                        <a:buChar char="§"/>
                      </a:pPr>
                      <a:r>
                        <a:rPr lang="en-US" sz="1300" dirty="0" smtClean="0"/>
                        <a:t>$1.2 Million</a:t>
                      </a:r>
                    </a:p>
                    <a:p>
                      <a:pPr marL="0" indent="176213">
                        <a:buClr>
                          <a:schemeClr val="accent1"/>
                        </a:buClr>
                        <a:buFont typeface="Wingdings" panose="05000000000000000000" pitchFamily="2" charset="2"/>
                        <a:buNone/>
                      </a:pPr>
                      <a:r>
                        <a:rPr lang="en-US" sz="1300" dirty="0" smtClean="0"/>
                        <a:t>Fines</a:t>
                      </a:r>
                      <a:r>
                        <a:rPr lang="en-US" sz="1300" baseline="0" dirty="0" smtClean="0"/>
                        <a:t> &amp; Fees</a:t>
                      </a:r>
                      <a:endParaRPr lang="en-US" sz="1300" dirty="0" smtClean="0"/>
                    </a:p>
                  </a:txBody>
                  <a:tcPr/>
                </a:tc>
                <a:tc>
                  <a:txBody>
                    <a:bodyPr/>
                    <a:lstStyle/>
                    <a:p>
                      <a:pPr marL="176213" indent="-176213">
                        <a:buClr>
                          <a:schemeClr val="accent1"/>
                        </a:buClr>
                        <a:buFont typeface="Wingdings" panose="05000000000000000000" pitchFamily="2" charset="2"/>
                        <a:buChar char="§"/>
                      </a:pPr>
                      <a:r>
                        <a:rPr lang="en-US" sz="1300" dirty="0" smtClean="0"/>
                        <a:t>$3.9 Million</a:t>
                      </a:r>
                    </a:p>
                    <a:p>
                      <a:pPr marL="0" indent="176213">
                        <a:buClr>
                          <a:schemeClr val="accent1"/>
                        </a:buClr>
                        <a:buFont typeface="Wingdings" panose="05000000000000000000" pitchFamily="2" charset="2"/>
                        <a:buNone/>
                      </a:pPr>
                      <a:r>
                        <a:rPr lang="en-US" sz="1300" dirty="0" smtClean="0"/>
                        <a:t>Fines</a:t>
                      </a:r>
                      <a:r>
                        <a:rPr lang="en-US" sz="1300" baseline="0" dirty="0" smtClean="0"/>
                        <a:t> &amp; Fees</a:t>
                      </a:r>
                      <a:endParaRPr lang="en-US" sz="1300" dirty="0" smtClean="0"/>
                    </a:p>
                  </a:txBody>
                  <a:tcPr/>
                </a:tc>
                <a:tc>
                  <a:txBody>
                    <a:bodyPr/>
                    <a:lstStyle/>
                    <a:p>
                      <a:pPr marL="176213" indent="-176213">
                        <a:buClr>
                          <a:schemeClr val="accent1"/>
                        </a:buClr>
                        <a:buFont typeface="Wingdings" panose="05000000000000000000" pitchFamily="2" charset="2"/>
                        <a:buChar char="§"/>
                      </a:pPr>
                      <a:r>
                        <a:rPr lang="en-US" sz="1300" dirty="0" smtClean="0"/>
                        <a:t>$3.5 Million</a:t>
                      </a:r>
                    </a:p>
                    <a:p>
                      <a:pPr marL="0" indent="176213">
                        <a:buClr>
                          <a:schemeClr val="accent1"/>
                        </a:buClr>
                        <a:buFont typeface="Wingdings" panose="05000000000000000000" pitchFamily="2" charset="2"/>
                        <a:buNone/>
                      </a:pPr>
                      <a:r>
                        <a:rPr lang="en-US" sz="1300" dirty="0" smtClean="0"/>
                        <a:t>Fines</a:t>
                      </a:r>
                      <a:r>
                        <a:rPr lang="en-US" sz="1300" baseline="0" dirty="0" smtClean="0"/>
                        <a:t> &amp; Fees</a:t>
                      </a:r>
                      <a:endParaRPr lang="en-US" sz="1300" dirty="0" smtClean="0"/>
                    </a:p>
                  </a:txBody>
                  <a:tcPr/>
                </a:tc>
                <a:tc>
                  <a:txBody>
                    <a:bodyPr/>
                    <a:lstStyle/>
                    <a:p>
                      <a:pPr marL="176213" indent="-176213">
                        <a:buClr>
                          <a:schemeClr val="accent1"/>
                        </a:buClr>
                        <a:buFont typeface="Wingdings" panose="05000000000000000000" pitchFamily="2" charset="2"/>
                        <a:buChar char="§"/>
                      </a:pPr>
                      <a:r>
                        <a:rPr lang="en-US" sz="1300" dirty="0" smtClean="0"/>
                        <a:t>$9.3 Million</a:t>
                      </a:r>
                    </a:p>
                    <a:p>
                      <a:pPr marL="0" indent="176213">
                        <a:buClr>
                          <a:schemeClr val="accent1"/>
                        </a:buClr>
                        <a:buFont typeface="Wingdings" panose="05000000000000000000" pitchFamily="2" charset="2"/>
                        <a:buNone/>
                      </a:pPr>
                      <a:r>
                        <a:rPr lang="en-US" sz="1300" dirty="0" smtClean="0"/>
                        <a:t>Fines</a:t>
                      </a:r>
                      <a:r>
                        <a:rPr lang="en-US" sz="1300" baseline="0" dirty="0" smtClean="0"/>
                        <a:t> &amp; Fees</a:t>
                      </a:r>
                      <a:endParaRPr lang="en-US" sz="1300" dirty="0" smtClean="0"/>
                    </a:p>
                  </a:txBody>
                  <a:tcPr/>
                </a:tc>
              </a:tr>
              <a:tr h="707870">
                <a:tc>
                  <a:txBody>
                    <a:bodyPr/>
                    <a:lstStyle/>
                    <a:p>
                      <a:pPr marL="176213" indent="-176213">
                        <a:buClr>
                          <a:schemeClr val="accent1"/>
                        </a:buClr>
                        <a:buFont typeface="Wingdings" panose="05000000000000000000" pitchFamily="2" charset="2"/>
                        <a:buChar char="§"/>
                      </a:pPr>
                      <a:r>
                        <a:rPr lang="en-US" sz="1300" dirty="0" smtClean="0"/>
                        <a:t>$35.9 Million</a:t>
                      </a:r>
                    </a:p>
                    <a:p>
                      <a:pPr marL="176213" indent="0">
                        <a:buClr>
                          <a:schemeClr val="accent1"/>
                        </a:buClr>
                        <a:buFont typeface="Wingdings" panose="05000000000000000000" pitchFamily="2" charset="2"/>
                        <a:buNone/>
                      </a:pPr>
                      <a:r>
                        <a:rPr lang="en-US" sz="1300" dirty="0" smtClean="0"/>
                        <a:t>Central Account System @6%</a:t>
                      </a:r>
                      <a:endParaRPr lang="en-US" sz="1300" dirty="0"/>
                    </a:p>
                  </a:txBody>
                  <a:tcPr/>
                </a:tc>
                <a:tc>
                  <a:txBody>
                    <a:bodyPr/>
                    <a:lstStyle/>
                    <a:p>
                      <a:pPr marL="176213" indent="-176213">
                        <a:buClr>
                          <a:schemeClr val="accent1"/>
                        </a:buClr>
                        <a:buFont typeface="Wingdings" panose="05000000000000000000" pitchFamily="2" charset="2"/>
                        <a:buChar char="§"/>
                      </a:pPr>
                      <a:r>
                        <a:rPr lang="en-US" sz="1300" dirty="0" smtClean="0"/>
                        <a:t>$47.2 Million</a:t>
                      </a:r>
                    </a:p>
                    <a:p>
                      <a:pPr marL="176213" indent="0">
                        <a:buClr>
                          <a:schemeClr val="accent1"/>
                        </a:buClr>
                        <a:buFont typeface="Wingdings" panose="05000000000000000000" pitchFamily="2" charset="2"/>
                        <a:buNone/>
                      </a:pPr>
                      <a:r>
                        <a:rPr lang="en-US" sz="1300" dirty="0" smtClean="0"/>
                        <a:t>Central Account System @7%</a:t>
                      </a:r>
                    </a:p>
                  </a:txBody>
                  <a:tcPr/>
                </a:tc>
                <a:tc>
                  <a:txBody>
                    <a:bodyPr/>
                    <a:lstStyle/>
                    <a:p>
                      <a:pPr marL="176213" indent="-176213">
                        <a:buClr>
                          <a:schemeClr val="accent1"/>
                        </a:buClr>
                        <a:buFont typeface="Wingdings" panose="05000000000000000000" pitchFamily="2" charset="2"/>
                        <a:buChar char="§"/>
                      </a:pPr>
                      <a:r>
                        <a:rPr lang="en-US" sz="1300" dirty="0" smtClean="0"/>
                        <a:t>$58.8 Million</a:t>
                      </a:r>
                    </a:p>
                    <a:p>
                      <a:pPr marL="176213" indent="0">
                        <a:buClr>
                          <a:schemeClr val="accent1"/>
                        </a:buClr>
                        <a:buFont typeface="Wingdings" panose="05000000000000000000" pitchFamily="2" charset="2"/>
                        <a:buNone/>
                      </a:pPr>
                      <a:r>
                        <a:rPr lang="en-US" sz="1300" dirty="0" smtClean="0"/>
                        <a:t>Central Account System @8%</a:t>
                      </a:r>
                    </a:p>
                  </a:txBody>
                  <a:tcPr/>
                </a:tc>
                <a:tc>
                  <a:txBody>
                    <a:bodyPr/>
                    <a:lstStyle/>
                    <a:p>
                      <a:pPr marL="176213" indent="-176213">
                        <a:buClr>
                          <a:schemeClr val="accent1"/>
                        </a:buClr>
                        <a:buFont typeface="Wingdings" panose="05000000000000000000" pitchFamily="2" charset="2"/>
                        <a:buChar char="§"/>
                      </a:pPr>
                      <a:r>
                        <a:rPr lang="en-US" sz="1300" dirty="0" smtClean="0"/>
                        <a:t>$70.6 Million</a:t>
                      </a:r>
                    </a:p>
                    <a:p>
                      <a:pPr marL="176213" indent="0">
                        <a:buClr>
                          <a:schemeClr val="accent1"/>
                        </a:buClr>
                        <a:buFont typeface="Wingdings" panose="05000000000000000000" pitchFamily="2" charset="2"/>
                        <a:buNone/>
                      </a:pPr>
                      <a:r>
                        <a:rPr lang="en-US" sz="1300" dirty="0" smtClean="0"/>
                        <a:t>Central Account System @9%</a:t>
                      </a:r>
                    </a:p>
                  </a:txBody>
                  <a:tcPr/>
                </a:tc>
                <a:tc>
                  <a:txBody>
                    <a:bodyPr/>
                    <a:lstStyle/>
                    <a:p>
                      <a:pPr marL="176213" indent="-176213">
                        <a:buClr>
                          <a:schemeClr val="accent1"/>
                        </a:buClr>
                        <a:buFont typeface="Wingdings" panose="05000000000000000000" pitchFamily="2" charset="2"/>
                        <a:buChar char="§"/>
                      </a:pPr>
                      <a:r>
                        <a:rPr lang="en-US" sz="1300" dirty="0" smtClean="0"/>
                        <a:t>$88.4 Million</a:t>
                      </a:r>
                    </a:p>
                    <a:p>
                      <a:pPr marL="176213" indent="0">
                        <a:buClr>
                          <a:schemeClr val="accent1"/>
                        </a:buClr>
                        <a:buFont typeface="Wingdings" panose="05000000000000000000" pitchFamily="2" charset="2"/>
                        <a:buNone/>
                      </a:pPr>
                      <a:r>
                        <a:rPr lang="en-US" sz="1300" dirty="0" smtClean="0"/>
                        <a:t>Central Account System @10%</a:t>
                      </a:r>
                    </a:p>
                  </a:txBody>
                  <a:tcPr/>
                </a:tc>
              </a:tr>
              <a:tr h="549691">
                <a:tc>
                  <a:txBody>
                    <a:bodyPr/>
                    <a:lstStyle/>
                    <a:p>
                      <a:pPr marL="0" indent="0">
                        <a:buClr>
                          <a:schemeClr val="accent1"/>
                        </a:buClr>
                        <a:buFont typeface="Wingdings" panose="05000000000000000000" pitchFamily="2" charset="2"/>
                        <a:buNone/>
                      </a:pPr>
                      <a:endParaRPr lang="en-US" sz="1300" dirty="0"/>
                    </a:p>
                  </a:txBody>
                  <a:tcPr/>
                </a:tc>
                <a:tc>
                  <a:txBody>
                    <a:bodyPr/>
                    <a:lstStyle/>
                    <a:p>
                      <a:pPr marL="176213" indent="-176213">
                        <a:buClr>
                          <a:schemeClr val="accent1"/>
                        </a:buClr>
                        <a:buFont typeface="Wingdings" panose="05000000000000000000" pitchFamily="2" charset="2"/>
                        <a:buChar char="§"/>
                      </a:pPr>
                      <a:r>
                        <a:rPr lang="en-US" sz="1300" dirty="0" smtClean="0"/>
                        <a:t>$4.5 Million</a:t>
                      </a:r>
                    </a:p>
                    <a:p>
                      <a:pPr marL="176213" indent="0">
                        <a:buClr>
                          <a:schemeClr val="accent1"/>
                        </a:buClr>
                        <a:buFont typeface="Wingdings" panose="05000000000000000000" pitchFamily="2" charset="2"/>
                        <a:buNone/>
                      </a:pPr>
                      <a:r>
                        <a:rPr lang="en-US" sz="1300" dirty="0" smtClean="0"/>
                        <a:t>Auction &amp; Admin</a:t>
                      </a:r>
                    </a:p>
                  </a:txBody>
                  <a:tcPr/>
                </a:tc>
                <a:tc>
                  <a:txBody>
                    <a:bodyPr/>
                    <a:lstStyle/>
                    <a:p>
                      <a:pPr marL="176213" indent="-176213">
                        <a:buClr>
                          <a:schemeClr val="accent1"/>
                        </a:buClr>
                        <a:buFont typeface="Wingdings" panose="05000000000000000000" pitchFamily="2" charset="2"/>
                        <a:buChar char="§"/>
                      </a:pPr>
                      <a:r>
                        <a:rPr lang="en-US" sz="1300" dirty="0" smtClean="0"/>
                        <a:t>$900,000</a:t>
                      </a:r>
                    </a:p>
                    <a:p>
                      <a:pPr marL="176213" indent="0">
                        <a:buClr>
                          <a:schemeClr val="accent1"/>
                        </a:buClr>
                        <a:buFont typeface="Wingdings" panose="05000000000000000000" pitchFamily="2" charset="2"/>
                        <a:buNone/>
                      </a:pPr>
                      <a:r>
                        <a:rPr lang="en-US" sz="1300" dirty="0" smtClean="0"/>
                        <a:t>Auction &amp; Admin</a:t>
                      </a:r>
                      <a:endParaRPr lang="en-US" sz="1300" dirty="0"/>
                    </a:p>
                  </a:txBody>
                  <a:tcPr/>
                </a:tc>
                <a:tc>
                  <a:txBody>
                    <a:bodyPr/>
                    <a:lstStyle/>
                    <a:p>
                      <a:pPr marL="176213" indent="-176213">
                        <a:buClr>
                          <a:schemeClr val="accent1"/>
                        </a:buClr>
                        <a:buFont typeface="Wingdings" panose="05000000000000000000" pitchFamily="2" charset="2"/>
                        <a:buChar char="§"/>
                      </a:pPr>
                      <a:r>
                        <a:rPr lang="en-US" sz="1300" dirty="0" smtClean="0"/>
                        <a:t>$73,000</a:t>
                      </a:r>
                    </a:p>
                    <a:p>
                      <a:pPr marL="176213" indent="0">
                        <a:buClr>
                          <a:schemeClr val="accent1"/>
                        </a:buClr>
                        <a:buFont typeface="Wingdings" panose="05000000000000000000" pitchFamily="2" charset="2"/>
                        <a:buNone/>
                      </a:pPr>
                      <a:r>
                        <a:rPr lang="en-US" sz="1300" dirty="0" smtClean="0"/>
                        <a:t>Reprints &amp; Admin</a:t>
                      </a:r>
                    </a:p>
                  </a:txBody>
                  <a:tcPr/>
                </a:tc>
                <a:tc>
                  <a:txBody>
                    <a:bodyPr/>
                    <a:lstStyle/>
                    <a:p>
                      <a:pPr marL="176213" indent="-176213">
                        <a:buClr>
                          <a:schemeClr val="accent1"/>
                        </a:buClr>
                        <a:buFont typeface="Wingdings" panose="05000000000000000000" pitchFamily="2" charset="2"/>
                        <a:buChar char="§"/>
                      </a:pPr>
                      <a:r>
                        <a:rPr lang="en-US" sz="1300" dirty="0" smtClean="0"/>
                        <a:t>$451,000</a:t>
                      </a:r>
                    </a:p>
                    <a:p>
                      <a:pPr marL="173038" indent="0">
                        <a:buClr>
                          <a:schemeClr val="accent1"/>
                        </a:buClr>
                        <a:buFont typeface="Wingdings" panose="05000000000000000000" pitchFamily="2" charset="2"/>
                        <a:buNone/>
                      </a:pPr>
                      <a:r>
                        <a:rPr lang="en-US" sz="1300" dirty="0" smtClean="0"/>
                        <a:t>Reprints &amp; Admin</a:t>
                      </a:r>
                    </a:p>
                  </a:txBody>
                  <a:tcPr/>
                </a:tc>
              </a:tr>
              <a:tr h="549691">
                <a:tc>
                  <a:txBody>
                    <a:bodyPr/>
                    <a:lstStyle/>
                    <a:p>
                      <a:pPr algn="ctr"/>
                      <a:r>
                        <a:rPr lang="en-US" sz="1400" b="1" dirty="0" smtClean="0">
                          <a:solidFill>
                            <a:schemeClr val="accent2"/>
                          </a:solidFill>
                        </a:rPr>
                        <a:t>$33.5 Million </a:t>
                      </a:r>
                    </a:p>
                    <a:p>
                      <a:pPr algn="ctr"/>
                      <a:r>
                        <a:rPr lang="en-US" sz="1400" b="1" dirty="0" smtClean="0">
                          <a:solidFill>
                            <a:schemeClr val="accent2"/>
                          </a:solidFill>
                        </a:rPr>
                        <a:t>To Education</a:t>
                      </a:r>
                      <a:endParaRPr lang="en-US" sz="1400" b="1" dirty="0">
                        <a:solidFill>
                          <a:schemeClr val="accent2"/>
                        </a:solidFill>
                      </a:endParaRPr>
                    </a:p>
                  </a:txBody>
                  <a:tcPr/>
                </a:tc>
                <a:tc>
                  <a:txBody>
                    <a:bodyPr/>
                    <a:lstStyle/>
                    <a:p>
                      <a:pPr algn="ctr"/>
                      <a:r>
                        <a:rPr lang="en-US" sz="1400" b="1" dirty="0" smtClean="0">
                          <a:solidFill>
                            <a:schemeClr val="accent2"/>
                          </a:solidFill>
                        </a:rPr>
                        <a:t>$47.5 Million </a:t>
                      </a:r>
                    </a:p>
                    <a:p>
                      <a:pPr algn="ctr"/>
                      <a:r>
                        <a:rPr lang="en-US" sz="1400" b="1" dirty="0" smtClean="0">
                          <a:solidFill>
                            <a:schemeClr val="accent2"/>
                          </a:solidFill>
                        </a:rPr>
                        <a:t>To Education</a:t>
                      </a:r>
                    </a:p>
                  </a:txBody>
                  <a:tcPr/>
                </a:tc>
                <a:tc>
                  <a:txBody>
                    <a:bodyPr/>
                    <a:lstStyle/>
                    <a:p>
                      <a:pPr algn="ctr"/>
                      <a:r>
                        <a:rPr lang="en-US" sz="1400" b="1" dirty="0" smtClean="0">
                          <a:solidFill>
                            <a:schemeClr val="accent2"/>
                          </a:solidFill>
                        </a:rPr>
                        <a:t>$58.1 Million </a:t>
                      </a:r>
                    </a:p>
                    <a:p>
                      <a:pPr algn="ctr"/>
                      <a:r>
                        <a:rPr lang="en-US" sz="1400" b="1" dirty="0" smtClean="0">
                          <a:solidFill>
                            <a:schemeClr val="accent2"/>
                          </a:solidFill>
                        </a:rPr>
                        <a:t>To Education</a:t>
                      </a:r>
                    </a:p>
                  </a:txBody>
                  <a:tcPr/>
                </a:tc>
                <a:tc>
                  <a:txBody>
                    <a:bodyPr/>
                    <a:lstStyle/>
                    <a:p>
                      <a:pPr algn="ctr"/>
                      <a:r>
                        <a:rPr lang="en-US" sz="1400" b="1" dirty="0" smtClean="0">
                          <a:solidFill>
                            <a:schemeClr val="accent2"/>
                          </a:solidFill>
                        </a:rPr>
                        <a:t>$66 Million </a:t>
                      </a:r>
                    </a:p>
                    <a:p>
                      <a:pPr algn="ctr"/>
                      <a:r>
                        <a:rPr lang="en-US" sz="1400" b="1" dirty="0" smtClean="0">
                          <a:solidFill>
                            <a:schemeClr val="accent2"/>
                          </a:solidFill>
                        </a:rPr>
                        <a:t>To Education</a:t>
                      </a:r>
                    </a:p>
                  </a:txBody>
                  <a:tcPr/>
                </a:tc>
                <a:tc>
                  <a:txBody>
                    <a:bodyPr/>
                    <a:lstStyle/>
                    <a:p>
                      <a:pPr algn="ctr"/>
                      <a:r>
                        <a:rPr lang="en-US" sz="1400" b="1" dirty="0" smtClean="0">
                          <a:solidFill>
                            <a:schemeClr val="accent2"/>
                          </a:solidFill>
                        </a:rPr>
                        <a:t>$91 Million </a:t>
                      </a:r>
                    </a:p>
                    <a:p>
                      <a:pPr algn="ctr"/>
                      <a:r>
                        <a:rPr lang="en-US" sz="1400" b="1" dirty="0" smtClean="0">
                          <a:solidFill>
                            <a:schemeClr val="accent2"/>
                          </a:solidFill>
                        </a:rPr>
                        <a:t>To Education</a:t>
                      </a:r>
                    </a:p>
                  </a:txBody>
                  <a:tcPr/>
                </a:tc>
              </a:tr>
            </a:tbl>
          </a:graphicData>
        </a:graphic>
      </p:graphicFrame>
    </p:spTree>
    <p:extLst>
      <p:ext uri="{BB962C8B-B14F-4D97-AF65-F5344CB8AC3E}">
        <p14:creationId xmlns:p14="http://schemas.microsoft.com/office/powerpoint/2010/main" val="39352624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9439276"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Compliance Inspector </a:t>
            </a:r>
            <a:r>
              <a:rPr lang="en-US" sz="2800" dirty="0" smtClean="0">
                <a:solidFill>
                  <a:schemeClr val="bg1"/>
                </a:solidFill>
                <a:latin typeface="Segoe UI Black" panose="020B0A02040204020203" pitchFamily="34" charset="0"/>
                <a:ea typeface="Segoe UI Black" panose="020B0A02040204020203" pitchFamily="34" charset="0"/>
              </a:rPr>
              <a:t>Districts</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21</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5"/>
          <p:cNvPicPr>
            <a:picLocks noGrp="1" noChangeAspect="1"/>
          </p:cNvPicPr>
          <p:nvPr>
            <p:ph idx="1"/>
          </p:nvPr>
        </p:nvPicPr>
        <p:blipFill rotWithShape="1">
          <a:blip r:embed="rId4">
            <a:extLst>
              <a:ext uri="{28A0092B-C50C-407E-A947-70E740481C1C}">
                <a14:useLocalDpi xmlns:a14="http://schemas.microsoft.com/office/drawing/2010/main" val="0"/>
              </a:ext>
            </a:extLst>
          </a:blip>
          <a:srcRect t="4353" b="2942"/>
          <a:stretch/>
        </p:blipFill>
        <p:spPr bwMode="auto">
          <a:xfrm>
            <a:off x="3671701" y="1209278"/>
            <a:ext cx="4848598" cy="5613257"/>
          </a:xfrm>
        </p:spPr>
      </p:pic>
    </p:spTree>
    <p:extLst>
      <p:ext uri="{BB962C8B-B14F-4D97-AF65-F5344CB8AC3E}">
        <p14:creationId xmlns:p14="http://schemas.microsoft.com/office/powerpoint/2010/main" val="21831124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Violation </a:t>
            </a:r>
            <a:r>
              <a:rPr lang="en-US" sz="2800" dirty="0" smtClean="0">
                <a:solidFill>
                  <a:schemeClr val="bg1"/>
                </a:solidFill>
                <a:latin typeface="Segoe UI Black" panose="020B0A02040204020203" pitchFamily="34" charset="0"/>
                <a:ea typeface="Segoe UI Black" panose="020B0A02040204020203" pitchFamily="34" charset="0"/>
              </a:rPr>
              <a:t>Examples</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22</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p:cNvSpPr>
            <a:spLocks noGrp="1"/>
          </p:cNvSpPr>
          <p:nvPr>
            <p:ph idx="1"/>
          </p:nvPr>
        </p:nvSpPr>
        <p:spPr>
          <a:xfrm>
            <a:off x="838200" y="1527571"/>
            <a:ext cx="10515600" cy="4351338"/>
          </a:xfrm>
        </p:spPr>
        <p:txBody>
          <a:bodyPr numCol="2">
            <a:normAutofit fontScale="40000" lnSpcReduction="20000"/>
          </a:bodyPr>
          <a:lstStyle/>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Cash Payouts</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Inducements</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50% Rule</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Violation of the 50-50 Split</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“Straw” Owners</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Illegal prize redemption</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Not  keeping business records</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Hand </a:t>
            </a:r>
            <a:r>
              <a:rPr lang="en-US" sz="5100" spc="0" dirty="0" smtClean="0">
                <a:solidFill>
                  <a:schemeClr val="tx1"/>
                </a:solidFill>
                <a:ea typeface="ＭＳ Ｐゴシック" charset="0"/>
                <a:cs typeface="Times New Roman" pitchFamily="18" charset="0"/>
              </a:rPr>
              <a:t>Counts</a:t>
            </a:r>
            <a:endParaRPr lang="en-US" sz="5100" spc="0" dirty="0">
              <a:solidFill>
                <a:schemeClr val="tx1"/>
              </a:solidFill>
              <a:ea typeface="ＭＳ Ｐゴシック" charset="0"/>
              <a:cs typeface="Times New Roman" pitchFamily="18" charset="0"/>
            </a:endParaRPr>
          </a:p>
          <a:p>
            <a:pPr lvl="1">
              <a:lnSpc>
                <a:spcPct val="120000"/>
              </a:lnSpc>
              <a:spcBef>
                <a:spcPts val="600"/>
              </a:spcBef>
              <a:spcAft>
                <a:spcPts val="600"/>
              </a:spcAft>
              <a:buFont typeface="Arial" panose="020B0604020202020204" pitchFamily="34" charset="0"/>
              <a:buChar char="•"/>
              <a:defRPr/>
            </a:pPr>
            <a:r>
              <a:rPr lang="en-US" sz="5100" spc="0" dirty="0" smtClean="0">
                <a:solidFill>
                  <a:schemeClr val="tx1"/>
                </a:solidFill>
                <a:ea typeface="ＭＳ Ｐゴシック" charset="0"/>
                <a:cs typeface="Times New Roman" pitchFamily="18" charset="0"/>
              </a:rPr>
              <a:t>Tax Issues</a:t>
            </a:r>
            <a:endParaRPr lang="en-US" sz="5100" spc="0" dirty="0">
              <a:solidFill>
                <a:schemeClr val="tx1"/>
              </a:solidFill>
              <a:ea typeface="ＭＳ Ｐゴシック" charset="0"/>
              <a:cs typeface="Times New Roman" pitchFamily="18" charset="0"/>
            </a:endParaRPr>
          </a:p>
          <a:p>
            <a:pPr lvl="1">
              <a:lnSpc>
                <a:spcPct val="120000"/>
              </a:lnSpc>
              <a:spcBef>
                <a:spcPts val="600"/>
              </a:spcBef>
              <a:spcAft>
                <a:spcPts val="600"/>
              </a:spcAft>
              <a:buFont typeface="Arial" panose="020B0604020202020204" pitchFamily="34" charset="0"/>
              <a:buChar char="•"/>
              <a:defRPr/>
            </a:pPr>
            <a:r>
              <a:rPr lang="en-US" sz="5100" spc="0" dirty="0" smtClean="0">
                <a:solidFill>
                  <a:schemeClr val="tx1"/>
                </a:solidFill>
                <a:ea typeface="ＭＳ Ｐゴシック" charset="0"/>
                <a:cs typeface="Times New Roman" pitchFamily="18" charset="0"/>
              </a:rPr>
              <a:t>Not </a:t>
            </a:r>
            <a:r>
              <a:rPr lang="en-US" sz="5100" spc="0" dirty="0">
                <a:solidFill>
                  <a:schemeClr val="tx1"/>
                </a:solidFill>
                <a:ea typeface="ＭＳ Ｐゴシック" charset="0"/>
                <a:cs typeface="Times New Roman" pitchFamily="18" charset="0"/>
              </a:rPr>
              <a:t>Reporting Sales</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Manipulating meters or game</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Failure to notify of  </a:t>
            </a:r>
            <a:r>
              <a:rPr lang="en-US" sz="5100" spc="0" dirty="0" smtClean="0">
                <a:solidFill>
                  <a:schemeClr val="tx1"/>
                </a:solidFill>
                <a:ea typeface="ＭＳ Ｐゴシック" charset="0"/>
                <a:cs typeface="Times New Roman" pitchFamily="18" charset="0"/>
              </a:rPr>
              <a:t>owner/operator </a:t>
            </a:r>
            <a:r>
              <a:rPr lang="en-US" sz="5100" spc="0" dirty="0">
                <a:solidFill>
                  <a:schemeClr val="tx1"/>
                </a:solidFill>
                <a:ea typeface="ＭＳ Ｐゴシック" charset="0"/>
                <a:cs typeface="Times New Roman" pitchFamily="18" charset="0"/>
              </a:rPr>
              <a:t>change</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No written agreement</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Unlicensed location</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Machines without decals</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Illegal games</a:t>
            </a:r>
          </a:p>
          <a:p>
            <a:pPr lvl="1">
              <a:lnSpc>
                <a:spcPct val="120000"/>
              </a:lnSpc>
              <a:spcBef>
                <a:spcPts val="600"/>
              </a:spcBef>
              <a:spcAft>
                <a:spcPts val="600"/>
              </a:spcAft>
              <a:buFont typeface="Arial" panose="020B0604020202020204" pitchFamily="34" charset="0"/>
              <a:buChar char="•"/>
              <a:defRPr/>
            </a:pPr>
            <a:r>
              <a:rPr lang="en-US" sz="5100" spc="0" dirty="0">
                <a:solidFill>
                  <a:schemeClr val="tx1"/>
                </a:solidFill>
                <a:ea typeface="ＭＳ Ｐゴシック" charset="0"/>
                <a:cs typeface="Times New Roman" pitchFamily="18" charset="0"/>
              </a:rPr>
              <a:t>No play responsibly and tip-line signage</a:t>
            </a:r>
          </a:p>
          <a:p>
            <a:pPr lvl="1">
              <a:buFont typeface="Arial"/>
              <a:buChar char="•"/>
              <a:defRPr/>
            </a:pPr>
            <a:endParaRPr lang="en-US" sz="2800" spc="0" dirty="0">
              <a:latin typeface="Arial Rounded MT Bold" panose="020F0704030504030204" pitchFamily="34" charset="0"/>
              <a:ea typeface="ＭＳ Ｐゴシック" charset="0"/>
              <a:cs typeface="Times New Roman" pitchFamily="18" charset="0"/>
            </a:endParaRPr>
          </a:p>
        </p:txBody>
      </p:sp>
    </p:spTree>
    <p:extLst>
      <p:ext uri="{BB962C8B-B14F-4D97-AF65-F5344CB8AC3E}">
        <p14:creationId xmlns:p14="http://schemas.microsoft.com/office/powerpoint/2010/main" val="11958733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8296275"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Infractions and Penalties</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23</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a:spLocks noGrp="1"/>
          </p:cNvSpPr>
          <p:nvPr>
            <p:ph idx="1"/>
          </p:nvPr>
        </p:nvSpPr>
        <p:spPr>
          <a:xfrm>
            <a:off x="762000" y="1502171"/>
            <a:ext cx="10515600" cy="4441429"/>
          </a:xfrm>
        </p:spPr>
        <p:txBody>
          <a:bodyPr>
            <a:noAutofit/>
          </a:bodyPr>
          <a:lstStyle/>
          <a:p>
            <a:pPr marL="0" indent="0" eaLnBrk="1" fontAlgn="auto" hangingPunct="1">
              <a:spcAft>
                <a:spcPts val="0"/>
              </a:spcAft>
              <a:buNone/>
              <a:tabLst>
                <a:tab pos="3716338" algn="l"/>
              </a:tabLst>
              <a:defRPr/>
            </a:pPr>
            <a:r>
              <a:rPr lang="en-US" sz="2000" b="1" dirty="0">
                <a:solidFill>
                  <a:schemeClr val="tx1"/>
                </a:solidFill>
                <a:ea typeface="+mn-ea"/>
                <a:cs typeface="+mn-cs"/>
              </a:rPr>
              <a:t>Infraction	Fine		        </a:t>
            </a:r>
            <a:r>
              <a:rPr lang="en-US" sz="2000" b="1" dirty="0" smtClean="0">
                <a:solidFill>
                  <a:schemeClr val="tx1"/>
                </a:solidFill>
                <a:ea typeface="+mn-ea"/>
                <a:cs typeface="+mn-cs"/>
              </a:rPr>
              <a:t>  Other </a:t>
            </a:r>
            <a:r>
              <a:rPr lang="en-US" sz="2000" b="1" dirty="0">
                <a:solidFill>
                  <a:schemeClr val="tx1"/>
                </a:solidFill>
                <a:ea typeface="+mn-ea"/>
                <a:cs typeface="+mn-cs"/>
              </a:rPr>
              <a:t>Penalties</a:t>
            </a:r>
          </a:p>
          <a:p>
            <a:pPr marL="0" indent="0" eaLnBrk="1" fontAlgn="auto" hangingPunct="1">
              <a:spcAft>
                <a:spcPts val="0"/>
              </a:spcAft>
              <a:buNone/>
              <a:tabLst>
                <a:tab pos="3716338" algn="l"/>
              </a:tabLst>
              <a:defRPr/>
            </a:pPr>
            <a:endParaRPr lang="en-US" sz="2000" b="1" dirty="0">
              <a:solidFill>
                <a:schemeClr val="tx1"/>
              </a:solidFill>
              <a:ea typeface="+mn-ea"/>
              <a:cs typeface="+mn-cs"/>
            </a:endParaRPr>
          </a:p>
          <a:p>
            <a:pPr marL="0" indent="0" eaLnBrk="1" fontAlgn="auto" hangingPunct="1">
              <a:spcAft>
                <a:spcPts val="0"/>
              </a:spcAft>
              <a:buNone/>
              <a:tabLst>
                <a:tab pos="3716338" algn="l"/>
              </a:tabLst>
              <a:defRPr/>
            </a:pPr>
            <a:r>
              <a:rPr lang="en-US" sz="2000" dirty="0">
                <a:solidFill>
                  <a:schemeClr val="tx1"/>
                </a:solidFill>
                <a:ea typeface="+mn-ea"/>
                <a:cs typeface="+mn-cs"/>
              </a:rPr>
              <a:t>No License	Up to $25,000	       </a:t>
            </a:r>
            <a:r>
              <a:rPr lang="en-US" sz="2000" dirty="0" smtClean="0">
                <a:solidFill>
                  <a:schemeClr val="tx1"/>
                </a:solidFill>
                <a:ea typeface="+mn-ea"/>
                <a:cs typeface="+mn-cs"/>
              </a:rPr>
              <a:t>   Loss </a:t>
            </a:r>
            <a:r>
              <a:rPr lang="en-US" sz="2000" dirty="0">
                <a:solidFill>
                  <a:schemeClr val="tx1"/>
                </a:solidFill>
                <a:ea typeface="+mn-ea"/>
                <a:cs typeface="+mn-cs"/>
              </a:rPr>
              <a:t>of all licenses</a:t>
            </a:r>
          </a:p>
          <a:p>
            <a:pPr marL="0" indent="0" eaLnBrk="1" fontAlgn="auto" hangingPunct="1">
              <a:spcAft>
                <a:spcPts val="0"/>
              </a:spcAft>
              <a:buNone/>
              <a:tabLst>
                <a:tab pos="3716338" algn="l"/>
              </a:tabLst>
              <a:defRPr/>
            </a:pPr>
            <a:r>
              <a:rPr lang="en-US" sz="2000" dirty="0" smtClean="0">
                <a:solidFill>
                  <a:schemeClr val="tx1"/>
                </a:solidFill>
                <a:ea typeface="+mn-ea"/>
                <a:cs typeface="+mn-cs"/>
              </a:rPr>
              <a:t>False </a:t>
            </a:r>
            <a:r>
              <a:rPr lang="en-US" sz="2000" dirty="0">
                <a:solidFill>
                  <a:schemeClr val="tx1"/>
                </a:solidFill>
                <a:ea typeface="+mn-ea"/>
                <a:cs typeface="+mn-cs"/>
              </a:rPr>
              <a:t>Entry on Report/Application  	Up to $25,000	        </a:t>
            </a:r>
            <a:r>
              <a:rPr lang="en-US" sz="2000" dirty="0"/>
              <a:t> </a:t>
            </a:r>
            <a:r>
              <a:rPr lang="en-US" sz="2000" dirty="0" smtClean="0"/>
              <a:t> </a:t>
            </a:r>
            <a:r>
              <a:rPr lang="en-US" sz="2000" dirty="0" smtClean="0">
                <a:solidFill>
                  <a:schemeClr val="tx1"/>
                </a:solidFill>
                <a:ea typeface="+mn-ea"/>
                <a:cs typeface="+mn-cs"/>
              </a:rPr>
              <a:t>Felony</a:t>
            </a:r>
            <a:endParaRPr lang="en-US" sz="2000" dirty="0">
              <a:solidFill>
                <a:schemeClr val="tx1"/>
              </a:solidFill>
              <a:ea typeface="+mn-ea"/>
              <a:cs typeface="+mn-cs"/>
            </a:endParaRPr>
          </a:p>
          <a:p>
            <a:pPr marL="0" indent="0" eaLnBrk="1" fontAlgn="auto" hangingPunct="1">
              <a:spcAft>
                <a:spcPts val="0"/>
              </a:spcAft>
              <a:buNone/>
              <a:tabLst>
                <a:tab pos="3716338" algn="l"/>
                <a:tab pos="6061075" algn="l"/>
              </a:tabLst>
              <a:defRPr/>
            </a:pPr>
            <a:r>
              <a:rPr lang="en-US" sz="2000" dirty="0" smtClean="0">
                <a:solidFill>
                  <a:schemeClr val="tx1"/>
                </a:solidFill>
                <a:ea typeface="+mn-ea"/>
                <a:cs typeface="+mn-cs"/>
              </a:rPr>
              <a:t>Cash </a:t>
            </a:r>
            <a:r>
              <a:rPr lang="en-US" sz="2000" dirty="0">
                <a:solidFill>
                  <a:schemeClr val="tx1"/>
                </a:solidFill>
                <a:ea typeface="+mn-ea"/>
                <a:cs typeface="+mn-cs"/>
              </a:rPr>
              <a:t>Payout	Up to $</a:t>
            </a:r>
            <a:r>
              <a:rPr lang="en-US" sz="2000" dirty="0" smtClean="0">
                <a:solidFill>
                  <a:schemeClr val="tx1"/>
                </a:solidFill>
                <a:ea typeface="+mn-ea"/>
                <a:cs typeface="+mn-cs"/>
              </a:rPr>
              <a:t>25,000	Misdemeanor/Felony</a:t>
            </a:r>
            <a:endParaRPr lang="en-US" sz="2000" dirty="0">
              <a:solidFill>
                <a:schemeClr val="tx1"/>
              </a:solidFill>
              <a:ea typeface="+mn-ea"/>
              <a:cs typeface="+mn-cs"/>
            </a:endParaRPr>
          </a:p>
          <a:p>
            <a:pPr marL="0" indent="0" eaLnBrk="1" fontAlgn="auto" hangingPunct="1">
              <a:spcAft>
                <a:spcPts val="0"/>
              </a:spcAft>
              <a:buNone/>
              <a:tabLst>
                <a:tab pos="3716338" algn="l"/>
                <a:tab pos="6061075" algn="l"/>
              </a:tabLst>
              <a:defRPr/>
            </a:pPr>
            <a:r>
              <a:rPr lang="en-US" sz="2000" dirty="0" smtClean="0">
                <a:solidFill>
                  <a:schemeClr val="tx1"/>
                </a:solidFill>
                <a:ea typeface="+mn-ea"/>
                <a:cs typeface="+mn-cs"/>
              </a:rPr>
              <a:t>Inducements/Enticements</a:t>
            </a:r>
            <a:r>
              <a:rPr lang="en-US" sz="2000" dirty="0">
                <a:solidFill>
                  <a:schemeClr val="tx1"/>
                </a:solidFill>
                <a:ea typeface="+mn-ea"/>
                <a:cs typeface="+mn-cs"/>
              </a:rPr>
              <a:t>	Up to $50,000	Loss of all licenses</a:t>
            </a:r>
          </a:p>
          <a:p>
            <a:pPr marL="0" indent="0" eaLnBrk="1" fontAlgn="auto" hangingPunct="1">
              <a:spcAft>
                <a:spcPts val="0"/>
              </a:spcAft>
              <a:buNone/>
              <a:tabLst>
                <a:tab pos="3716338" algn="l"/>
                <a:tab pos="6061075" algn="l"/>
              </a:tabLst>
              <a:defRPr/>
            </a:pPr>
            <a:r>
              <a:rPr lang="en-US" sz="2000" dirty="0" smtClean="0">
                <a:solidFill>
                  <a:schemeClr val="tx1"/>
                </a:solidFill>
                <a:ea typeface="+mn-ea"/>
                <a:cs typeface="+mn-cs"/>
              </a:rPr>
              <a:t>No </a:t>
            </a:r>
            <a:r>
              <a:rPr lang="en-US" sz="2000" dirty="0">
                <a:solidFill>
                  <a:schemeClr val="tx1"/>
                </a:solidFill>
                <a:ea typeface="+mn-ea"/>
                <a:cs typeface="+mn-cs"/>
              </a:rPr>
              <a:t>Written Contract	Up to $50,000	Loss of all licenses</a:t>
            </a:r>
          </a:p>
          <a:p>
            <a:pPr marL="0" indent="0" eaLnBrk="1" fontAlgn="auto" hangingPunct="1">
              <a:spcAft>
                <a:spcPts val="0"/>
              </a:spcAft>
              <a:buNone/>
              <a:tabLst>
                <a:tab pos="3716338" algn="l"/>
                <a:tab pos="6061075" algn="l"/>
              </a:tabLst>
              <a:defRPr/>
            </a:pPr>
            <a:r>
              <a:rPr lang="en-US" sz="2000" dirty="0" smtClean="0">
                <a:solidFill>
                  <a:schemeClr val="tx1"/>
                </a:solidFill>
                <a:ea typeface="+mn-ea"/>
                <a:cs typeface="+mn-cs"/>
              </a:rPr>
              <a:t>50 </a:t>
            </a:r>
            <a:r>
              <a:rPr lang="en-US" sz="2000" dirty="0">
                <a:solidFill>
                  <a:schemeClr val="tx1"/>
                </a:solidFill>
                <a:ea typeface="+mn-ea"/>
                <a:cs typeface="+mn-cs"/>
              </a:rPr>
              <a:t>Percent Rule	Up to $50,000	Loss of all licenses</a:t>
            </a:r>
          </a:p>
          <a:p>
            <a:pPr marL="0" indent="0" eaLnBrk="1" fontAlgn="auto" hangingPunct="1">
              <a:spcAft>
                <a:spcPts val="0"/>
              </a:spcAft>
              <a:buNone/>
              <a:tabLst>
                <a:tab pos="3716338" algn="l"/>
                <a:tab pos="6061075" algn="l"/>
              </a:tabLst>
              <a:defRPr/>
            </a:pPr>
            <a:r>
              <a:rPr lang="en-US" sz="2000" dirty="0" smtClean="0">
                <a:solidFill>
                  <a:schemeClr val="tx1"/>
                </a:solidFill>
                <a:ea typeface="+mn-ea"/>
                <a:cs typeface="+mn-cs"/>
              </a:rPr>
              <a:t>No </a:t>
            </a:r>
            <a:r>
              <a:rPr lang="en-US" sz="2000" dirty="0">
                <a:solidFill>
                  <a:schemeClr val="tx1"/>
                </a:solidFill>
                <a:ea typeface="+mn-ea"/>
                <a:cs typeface="+mn-cs"/>
              </a:rPr>
              <a:t>Immediate Family Interest	No Less $50,000	Loss of all licenses</a:t>
            </a:r>
          </a:p>
          <a:p>
            <a:pPr marL="0" indent="0" eaLnBrk="1" fontAlgn="auto" hangingPunct="1">
              <a:spcAft>
                <a:spcPts val="0"/>
              </a:spcAft>
              <a:buNone/>
              <a:tabLst>
                <a:tab pos="3716338" algn="l"/>
                <a:tab pos="6061075" algn="l"/>
              </a:tabLst>
              <a:defRPr/>
            </a:pPr>
            <a:r>
              <a:rPr lang="en-US" sz="2000" dirty="0" smtClean="0">
                <a:solidFill>
                  <a:schemeClr val="tx1"/>
                </a:solidFill>
                <a:ea typeface="+mn-ea"/>
                <a:cs typeface="+mn-cs"/>
              </a:rPr>
              <a:t>Failure </a:t>
            </a:r>
            <a:r>
              <a:rPr lang="en-US" sz="2000" dirty="0">
                <a:solidFill>
                  <a:schemeClr val="tx1"/>
                </a:solidFill>
                <a:ea typeface="+mn-ea"/>
                <a:cs typeface="+mn-cs"/>
              </a:rPr>
              <a:t>to Report Monthly	$500 to $1,000	Loss of license</a:t>
            </a:r>
            <a:r>
              <a:rPr lang="en-US" sz="2000" dirty="0" smtClean="0">
                <a:ea typeface="+mn-ea"/>
                <a:cs typeface="+mn-cs"/>
              </a:rPr>
              <a:t>	</a:t>
            </a:r>
            <a:endParaRPr lang="en-US" sz="2000" dirty="0">
              <a:ea typeface="+mn-ea"/>
              <a:cs typeface="+mn-cs"/>
            </a:endParaRPr>
          </a:p>
        </p:txBody>
      </p:sp>
      <p:sp>
        <p:nvSpPr>
          <p:cNvPr id="13" name="TextBox 3"/>
          <p:cNvSpPr txBox="1">
            <a:spLocks noChangeArrowheads="1"/>
          </p:cNvSpPr>
          <p:nvPr/>
        </p:nvSpPr>
        <p:spPr bwMode="auto">
          <a:xfrm>
            <a:off x="762000" y="5943600"/>
            <a:ext cx="60668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n-US" altLang="en-US" dirty="0" smtClean="0">
                <a:latin typeface="+mn-lt"/>
              </a:rPr>
              <a:t>In-house hearing officer levied over $9 million in fines last year</a:t>
            </a:r>
          </a:p>
        </p:txBody>
      </p:sp>
    </p:spTree>
    <p:extLst>
      <p:ext uri="{BB962C8B-B14F-4D97-AF65-F5344CB8AC3E}">
        <p14:creationId xmlns:p14="http://schemas.microsoft.com/office/powerpoint/2010/main" val="24466207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09278"/>
          </a:xfrm>
          <a:prstGeom prst="rect">
            <a:avLst/>
          </a:prstGeom>
          <a:solidFill>
            <a:srgbClr val="F27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0" name="Straight Connector 9"/>
          <p:cNvCxnSpPr/>
          <p:nvPr/>
        </p:nvCxnSpPr>
        <p:spPr>
          <a:xfrm>
            <a:off x="762000" y="168275"/>
            <a:ext cx="0" cy="8452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847724" y="318293"/>
            <a:ext cx="9210676" cy="643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Segoe UI Black" panose="020B0A02040204020203" pitchFamily="34" charset="0"/>
                <a:ea typeface="Segoe UI Black" panose="020B0A02040204020203" pitchFamily="34" charset="0"/>
              </a:rPr>
              <a:t>How can you get more information about COAMs?</a:t>
            </a:r>
            <a:endParaRPr lang="en-US" sz="1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4" name="Slide Number Placeholder 3"/>
          <p:cNvSpPr>
            <a:spLocks noGrp="1"/>
          </p:cNvSpPr>
          <p:nvPr>
            <p:ph type="sldNum" sz="quarter" idx="12"/>
          </p:nvPr>
        </p:nvSpPr>
        <p:spPr/>
        <p:txBody>
          <a:bodyPr/>
          <a:lstStyle/>
          <a:p>
            <a:fld id="{B212F9E4-396A-4FFB-A1A6-8691E94E1B4D}" type="slidenum">
              <a:rPr lang="en-US" smtClean="0">
                <a:solidFill>
                  <a:prstClr val="black">
                    <a:tint val="75000"/>
                  </a:prstClr>
                </a:solidFill>
              </a:rPr>
              <a:pPr/>
              <a:t>24</a:t>
            </a:fld>
            <a:endParaRPr lang="en-US" dirty="0">
              <a:solidFill>
                <a:prstClr val="black">
                  <a:tint val="75000"/>
                </a:prstClr>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906" y="71239"/>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a:xfrm>
            <a:off x="990600" y="1527571"/>
            <a:ext cx="10515600" cy="4351338"/>
          </a:xfrm>
        </p:spPr>
        <p:txBody>
          <a:bodyPr/>
          <a:lstStyle/>
          <a:p>
            <a:pPr marL="45720" indent="0">
              <a:buNone/>
              <a:defRPr/>
            </a:pPr>
            <a:r>
              <a:rPr lang="en-US" sz="2400" dirty="0"/>
              <a:t>Go to </a:t>
            </a:r>
            <a:r>
              <a:rPr lang="en-US" sz="2400" dirty="0">
                <a:hlinkClick r:id="rId4"/>
              </a:rPr>
              <a:t>https://www.gacoam.com</a:t>
            </a:r>
            <a:r>
              <a:rPr lang="en-US" sz="2400" dirty="0"/>
              <a:t>  </a:t>
            </a:r>
          </a:p>
          <a:p>
            <a:pPr marL="548640" lvl="1" indent="-182880">
              <a:defRPr/>
            </a:pPr>
            <a:r>
              <a:rPr lang="en-US" dirty="0"/>
              <a:t>Laws, Rules, and Regulations</a:t>
            </a:r>
          </a:p>
          <a:p>
            <a:pPr marL="548640" lvl="1" indent="-182880">
              <a:defRPr/>
            </a:pPr>
            <a:r>
              <a:rPr lang="en-US" dirty="0"/>
              <a:t>COAM Forms</a:t>
            </a:r>
          </a:p>
          <a:p>
            <a:pPr marL="548640" lvl="1" indent="-182880">
              <a:defRPr/>
            </a:pPr>
            <a:r>
              <a:rPr lang="en-US" dirty="0"/>
              <a:t>COAM Communications</a:t>
            </a:r>
          </a:p>
          <a:p>
            <a:pPr marL="548640" lvl="1" indent="-182880">
              <a:defRPr/>
            </a:pPr>
            <a:r>
              <a:rPr lang="en-US" dirty="0"/>
              <a:t>COAM Video</a:t>
            </a:r>
          </a:p>
          <a:p>
            <a:pPr lvl="2">
              <a:defRPr/>
            </a:pPr>
            <a:r>
              <a:rPr lang="en-US" sz="2400" dirty="0"/>
              <a:t>English:  </a:t>
            </a:r>
            <a:r>
              <a:rPr lang="en-US" sz="2400" u="sng" dirty="0">
                <a:hlinkClick r:id="rId5"/>
              </a:rPr>
              <a:t>https://www.youtube.com/watch?v=HNU9y_VyqB8</a:t>
            </a:r>
            <a:endParaRPr lang="en-US" sz="2400" dirty="0"/>
          </a:p>
          <a:p>
            <a:pPr lvl="2">
              <a:defRPr/>
            </a:pPr>
            <a:r>
              <a:rPr lang="en-US" sz="2400" dirty="0"/>
              <a:t>Hindi:  </a:t>
            </a:r>
            <a:r>
              <a:rPr lang="en-US" sz="2400" u="sng" dirty="0">
                <a:hlinkClick r:id="rId6"/>
              </a:rPr>
              <a:t>https://www.youtube.com/watch?v=LQTTJ1DcUFM</a:t>
            </a:r>
            <a:endParaRPr lang="en-US" sz="2400" dirty="0"/>
          </a:p>
          <a:p>
            <a:pPr lvl="2">
              <a:defRPr/>
            </a:pPr>
            <a:r>
              <a:rPr lang="en-US" sz="2400" dirty="0"/>
              <a:t>Spanish:  </a:t>
            </a:r>
            <a:r>
              <a:rPr lang="en-US" sz="2400" u="sng" dirty="0">
                <a:hlinkClick r:id="rId7"/>
              </a:rPr>
              <a:t>https://www.youtube.com/watch?v=E_cOo1RAagU</a:t>
            </a:r>
            <a:r>
              <a:rPr lang="en-US" sz="2400" dirty="0"/>
              <a:t>  </a:t>
            </a:r>
          </a:p>
          <a:p>
            <a:endParaRPr lang="en-US" dirty="0"/>
          </a:p>
        </p:txBody>
      </p:sp>
    </p:spTree>
    <p:extLst>
      <p:ext uri="{BB962C8B-B14F-4D97-AF65-F5344CB8AC3E}">
        <p14:creationId xmlns:p14="http://schemas.microsoft.com/office/powerpoint/2010/main" val="954885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Green_Swirls_Template_Segoe_TP10286742">
  <a:themeElements>
    <a:clrScheme name="Green Template-Template">
      <a:dk1>
        <a:srgbClr val="000000"/>
      </a:dk1>
      <a:lt1>
        <a:srgbClr val="FFFFFF"/>
      </a:lt1>
      <a:dk2>
        <a:srgbClr val="1F7335"/>
      </a:dk2>
      <a:lt2>
        <a:srgbClr val="C4FF89"/>
      </a:lt2>
      <a:accent1>
        <a:srgbClr val="FFC000"/>
      </a:accent1>
      <a:accent2>
        <a:srgbClr val="3497AE"/>
      </a:accent2>
      <a:accent3>
        <a:srgbClr val="DF8045"/>
      </a:accent3>
      <a:accent4>
        <a:srgbClr val="7DCC2E"/>
      </a:accent4>
      <a:accent5>
        <a:srgbClr val="FF9929"/>
      </a:accent5>
      <a:accent6>
        <a:srgbClr val="7D3DA1"/>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tp939[1]">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tp939[1]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tp939[1]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tp939[1]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tp939[1]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tp939[1]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tp939[1]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5BE0C51B-AE16-4D34-84D8-67866478B490}"/>
</file>

<file path=customXml/itemProps2.xml><?xml version="1.0" encoding="utf-8"?>
<ds:datastoreItem xmlns:ds="http://schemas.openxmlformats.org/officeDocument/2006/customXml" ds:itemID="{2515AB69-D5ED-4F80-AFE2-DCA167D5266B}"/>
</file>

<file path=customXml/itemProps3.xml><?xml version="1.0" encoding="utf-8"?>
<ds:datastoreItem xmlns:ds="http://schemas.openxmlformats.org/officeDocument/2006/customXml" ds:itemID="{0167BDCD-E6FF-4FA3-AEFA-49917AF1BE9D}"/>
</file>

<file path=docProps/app.xml><?xml version="1.0" encoding="utf-8"?>
<Properties xmlns="http://schemas.openxmlformats.org/officeDocument/2006/extended-properties" xmlns:vt="http://schemas.openxmlformats.org/officeDocument/2006/docPropsVTypes">
  <Template>Sample presentation slides (Green swirls design)</Template>
  <TotalTime>5680</TotalTime>
  <Words>1309</Words>
  <Application>Microsoft Office PowerPoint</Application>
  <PresentationFormat>Widescreen</PresentationFormat>
  <Paragraphs>353</Paragraphs>
  <Slides>24</Slides>
  <Notes>24</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24</vt:i4>
      </vt:variant>
    </vt:vector>
  </HeadingPairs>
  <TitlesOfParts>
    <vt:vector size="42" baseType="lpstr">
      <vt:lpstr>MS PGothic</vt:lpstr>
      <vt:lpstr>MS PGothic</vt:lpstr>
      <vt:lpstr>Arial</vt:lpstr>
      <vt:lpstr>Arial Rounded MT Bold</vt:lpstr>
      <vt:lpstr>Calibri</vt:lpstr>
      <vt:lpstr>Calibri Light</vt:lpstr>
      <vt:lpstr>Courier New</vt:lpstr>
      <vt:lpstr>Franklin Gothic Book</vt:lpstr>
      <vt:lpstr>Franklin Gothic Medium</vt:lpstr>
      <vt:lpstr>Garamond</vt:lpstr>
      <vt:lpstr>Segoe UI Black</vt:lpstr>
      <vt:lpstr>Times New Roman</vt:lpstr>
      <vt:lpstr>Wingdings</vt:lpstr>
      <vt:lpstr>Wingdings 2</vt:lpstr>
      <vt:lpstr>1_Green_Swirls_Template_Segoe_TP10286742</vt:lpstr>
      <vt:lpstr>White with Courier font for code slides</vt:lpstr>
      <vt:lpstr>tp939[1]</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Georgia Lottery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TReddick@galottery.org</dc:creator>
  <cp:keywords/>
  <cp:lastModifiedBy>Bradley Bohannon</cp:lastModifiedBy>
  <cp:revision>636</cp:revision>
  <cp:lastPrinted>2020-01-22T17:45:38Z</cp:lastPrinted>
  <dcterms:created xsi:type="dcterms:W3CDTF">2016-06-30T21:13:46Z</dcterms:created>
  <dcterms:modified xsi:type="dcterms:W3CDTF">2020-09-22T13:25:22Z</dcterms:modified>
  <cp:contentType>Document</cp:contentType>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TC102867429990</vt:lpwstr>
  </property>
  <property fmtid="{D5CDD505-2E9C-101B-9397-08002B2CF9AE}" pid="3" name="ContentTypeId">
    <vt:lpwstr>0x0101001FD4480C948BFE43BEB99D9404D53592</vt:lpwstr>
  </property>
</Properties>
</file>