
<file path=[Content_Types].xml><?xml version="1.0" encoding="utf-8"?>
<Types xmlns="http://schemas.openxmlformats.org/package/2006/content-types">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customXml/itemProps1.xml" ContentType="application/vnd.openxmlformats-officedocument.customXmlProperties+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Default Extension="xlsx" ContentType="application/vnd.openxmlformats-officedocument.spreadsheetml.sheet"/>
  <Override PartName="/ppt/notesSlides/notesSlide7.xml" ContentType="application/vnd.openxmlformats-officedocument.presentationml.notesSlide+xml"/>
  <Override PartName="/ppt/charts/chart3.xml" ContentType="application/vnd.openxmlformats-officedocument.drawingml.chart+xml"/>
  <Override PartName="/ppt/slides/slide9.xml" ContentType="application/vnd.openxmlformats-officedocument.presentationml.slide+xml"/>
  <Override PartName="/ppt/viewProps.xml" ContentType="application/vnd.openxmlformats-officedocument.presentationml.viewProps+xml"/>
  <Default Extension="png" ContentType="image/png"/>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notesSlides/notesSlide3.xml" ContentType="application/vnd.openxmlformats-officedocument.presentationml.notesSlide+xml"/>
  <Override PartName="/customXml/itemProps2.xml" ContentType="application/vnd.openxmlformats-officedocument.customXmlProperties+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Default Extension="emf" ContentType="image/x-emf"/>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Default Extension="wdp" ContentType="image/vnd.ms-photo"/>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Default Extension="jpg" ContentType="image/jpeg"/>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Default Extension="wmf" ContentType="image/x-wmf"/>
  <Default Extension="rels" ContentType="application/vnd.openxmlformats-package.relationships+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Override PartName="/ppt/slides/slide23.xml" ContentType="application/vnd.openxmlformats-officedocument.presentationml.slide+xml"/>
  <Override PartName="/ppt/slideLayouts/slideLayout22.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Masters/slideMaster2.xml" ContentType="application/vnd.openxmlformats-officedocument.presentationml.slideMaster+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notesSlides/notesSlide19.xml" ContentType="application/vnd.openxmlformats-officedocument.presentationml.notesSlide+xml"/>
  <Default Extension="jpeg" ContentType="image/jpeg"/>
  <Override PartName="/ppt/slides/slide24.xml" ContentType="application/vnd.openxmlformats-officedocument.presentationml.slide+xml"/>
  <Override PartName="/ppt/slideLayouts/slideLayout1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4240" r:id="rId1"/>
    <p:sldMasterId id="2147484225" r:id="rId2"/>
  </p:sldMasterIdLst>
  <p:notesMasterIdLst>
    <p:notesMasterId r:id="rId27"/>
  </p:notesMasterIdLst>
  <p:handoutMasterIdLst>
    <p:handoutMasterId r:id="rId28"/>
  </p:handoutMasterIdLst>
  <p:sldIdLst>
    <p:sldId id="434" r:id="rId3"/>
    <p:sldId id="458" r:id="rId4"/>
    <p:sldId id="461" r:id="rId5"/>
    <p:sldId id="460" r:id="rId6"/>
    <p:sldId id="444" r:id="rId7"/>
    <p:sldId id="454" r:id="rId8"/>
    <p:sldId id="452" r:id="rId9"/>
    <p:sldId id="423" r:id="rId10"/>
    <p:sldId id="359" r:id="rId11"/>
    <p:sldId id="417" r:id="rId12"/>
    <p:sldId id="418" r:id="rId13"/>
    <p:sldId id="421" r:id="rId14"/>
    <p:sldId id="425" r:id="rId15"/>
    <p:sldId id="422" r:id="rId16"/>
    <p:sldId id="447" r:id="rId17"/>
    <p:sldId id="424" r:id="rId18"/>
    <p:sldId id="448" r:id="rId19"/>
    <p:sldId id="451" r:id="rId20"/>
    <p:sldId id="450" r:id="rId21"/>
    <p:sldId id="449" r:id="rId22"/>
    <p:sldId id="457" r:id="rId23"/>
    <p:sldId id="462" r:id="rId24"/>
    <p:sldId id="428" r:id="rId25"/>
    <p:sldId id="433" r:id="rId26"/>
  </p:sldIdLst>
  <p:sldSz cx="9144000" cy="6858000" type="letter"/>
  <p:notesSz cx="7010400" cy="92964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684" userDrawn="1">
          <p15:clr>
            <a:srgbClr val="A4A3A4"/>
          </p15:clr>
        </p15:guide>
        <p15:guide id="2" orient="horz" pos="1660">
          <p15:clr>
            <a:srgbClr val="A4A3A4"/>
          </p15:clr>
        </p15:guide>
        <p15:guide id="3" orient="horz" pos="4277">
          <p15:clr>
            <a:srgbClr val="A4A3A4"/>
          </p15:clr>
        </p15:guide>
        <p15:guide id="4" orient="horz" pos="3957">
          <p15:clr>
            <a:srgbClr val="A4A3A4"/>
          </p15:clr>
        </p15:guide>
        <p15:guide id="5" orient="horz" pos="2945">
          <p15:clr>
            <a:srgbClr val="A4A3A4"/>
          </p15:clr>
        </p15:guide>
        <p15:guide id="6" pos="2877">
          <p15:clr>
            <a:srgbClr val="A4A3A4"/>
          </p15:clr>
        </p15:guide>
        <p15:guide id="7" pos="267" userDrawn="1">
          <p15:clr>
            <a:srgbClr val="A4A3A4"/>
          </p15:clr>
        </p15:guide>
        <p15:guide id="8" pos="5508">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FF0000"/>
    <a:srgbClr val="DE5A00"/>
    <a:srgbClr val="E26B0A"/>
    <a:srgbClr val="FFFF00"/>
    <a:srgbClr val="FF6600"/>
    <a:srgbClr val="FF9933"/>
    <a:srgbClr val="FFCC00"/>
    <a:srgbClr val="DDDDDD"/>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79" autoAdjust="0"/>
    <p:restoredTop sz="99099" autoAdjust="0"/>
  </p:normalViewPr>
  <p:slideViewPr>
    <p:cSldViewPr>
      <p:cViewPr varScale="1">
        <p:scale>
          <a:sx n="110" d="100"/>
          <a:sy n="110" d="100"/>
        </p:scale>
        <p:origin x="1416" y="138"/>
      </p:cViewPr>
      <p:guideLst>
        <p:guide orient="horz" pos="684"/>
        <p:guide orient="horz" pos="1660"/>
        <p:guide orient="horz" pos="4277"/>
        <p:guide orient="horz" pos="3957"/>
        <p:guide orient="horz" pos="2945"/>
        <p:guide pos="2877"/>
        <p:guide pos="267"/>
        <p:guide pos="5508"/>
      </p:guideLst>
    </p:cSldViewPr>
  </p:slideViewPr>
  <p:outlineViewPr>
    <p:cViewPr>
      <p:scale>
        <a:sx n="25" d="100"/>
        <a:sy n="25"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Lst>
  </p:outlineViewPr>
  <p:notesTextViewPr>
    <p:cViewPr>
      <p:scale>
        <a:sx n="100" d="100"/>
        <a:sy n="100" d="100"/>
      </p:scale>
      <p:origin x="0" y="0"/>
    </p:cViewPr>
  </p:notesTextViewPr>
  <p:sorterViewPr>
    <p:cViewPr>
      <p:scale>
        <a:sx n="66" d="100"/>
        <a:sy n="66" d="100"/>
      </p:scale>
      <p:origin x="0" y="1794"/>
    </p:cViewPr>
  </p:sorterViewPr>
  <p:notesViewPr>
    <p:cSldViewPr>
      <p:cViewPr varScale="1">
        <p:scale>
          <a:sx n="54" d="100"/>
          <a:sy n="54" d="100"/>
        </p:scale>
        <p:origin x="-1830" y="-90"/>
      </p:cViewPr>
      <p:guideLst>
        <p:guide orient="horz" pos="2928"/>
        <p:guide pos="2208"/>
      </p:guideLst>
    </p:cSldViewPr>
  </p:notesViewPr>
  <p:gridSpacing cx="38405" cy="38405"/>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customXml" Target="../customXml/item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customXml" Target="../customXml/item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openxmlformats.org/officeDocument/2006/relationships/customXml" Target="../customXml/item3.xml"/><Relationship Id="rId8" Type="http://schemas.openxmlformats.org/officeDocument/2006/relationships/slide" Target="slides/slide6.xml"/></Relationships>
</file>

<file path=ppt/_rels/viewProps.xml.rels><?xml version="1.0" encoding="UTF-8" standalone="yes"?>
<Relationships xmlns="http://schemas.openxmlformats.org/package/2006/relationships"><Relationship Id="rId8" Type="http://schemas.openxmlformats.org/officeDocument/2006/relationships/slide" Target="slides/slide9.xml"/><Relationship Id="rId3" Type="http://schemas.openxmlformats.org/officeDocument/2006/relationships/slide" Target="slides/slide4.xml"/><Relationship Id="rId7" Type="http://schemas.openxmlformats.org/officeDocument/2006/relationships/slide" Target="slides/slide8.xml"/><Relationship Id="rId2" Type="http://schemas.openxmlformats.org/officeDocument/2006/relationships/slide" Target="slides/slide3.xml"/><Relationship Id="rId1" Type="http://schemas.openxmlformats.org/officeDocument/2006/relationships/slide" Target="slides/slide2.xml"/><Relationship Id="rId6" Type="http://schemas.openxmlformats.org/officeDocument/2006/relationships/slide" Target="slides/slide7.xml"/><Relationship Id="rId11" Type="http://schemas.openxmlformats.org/officeDocument/2006/relationships/slide" Target="slides/slide20.xml"/><Relationship Id="rId5" Type="http://schemas.openxmlformats.org/officeDocument/2006/relationships/slide" Target="slides/slide6.xml"/><Relationship Id="rId10" Type="http://schemas.openxmlformats.org/officeDocument/2006/relationships/slide" Target="slides/slide19.xml"/><Relationship Id="rId4" Type="http://schemas.openxmlformats.org/officeDocument/2006/relationships/slide" Target="slides/slide5.xml"/><Relationship Id="rId9" Type="http://schemas.openxmlformats.org/officeDocument/2006/relationships/slide" Target="slides/slide1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oleObject" Target="file:///C:\Egnyte\Private\kcushine\Atlanta\Debt%20Schedules\ATL%20Debt%20Paint%202018-02-28.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Funding Sources</c:v>
                </c:pt>
              </c:strCache>
            </c:strRef>
          </c:tx>
          <c:dPt>
            <c:idx val="0"/>
            <c:bubble3D val="0"/>
            <c:spPr>
              <a:gradFill>
                <a:gsLst>
                  <a:gs pos="100000">
                    <a:schemeClr val="accent1">
                      <a:shade val="50000"/>
                      <a:lumMod val="60000"/>
                      <a:lumOff val="40000"/>
                    </a:schemeClr>
                  </a:gs>
                  <a:gs pos="0">
                    <a:schemeClr val="accent1">
                      <a:shade val="50000"/>
                    </a:schemeClr>
                  </a:gs>
                </a:gsLst>
                <a:lin ang="5400000" scaled="0"/>
              </a:gradFill>
              <a:ln w="19050">
                <a:solidFill>
                  <a:schemeClr val="bg1"/>
                </a:solidFill>
              </a:ln>
              <a:effectLst/>
            </c:spPr>
            <c:extLst>
              <c:ext xmlns:c16="http://schemas.microsoft.com/office/drawing/2014/chart" uri="{C3380CC4-5D6E-409C-BE32-E72D297353CC}">
                <c16:uniqueId val="{00000001-62BE-4339-99B1-258081249114}"/>
              </c:ext>
            </c:extLst>
          </c:dPt>
          <c:dPt>
            <c:idx val="1"/>
            <c:bubble3D val="0"/>
            <c:spPr>
              <a:gradFill>
                <a:gsLst>
                  <a:gs pos="100000">
                    <a:schemeClr val="accent1">
                      <a:shade val="70000"/>
                      <a:lumMod val="60000"/>
                      <a:lumOff val="40000"/>
                    </a:schemeClr>
                  </a:gs>
                  <a:gs pos="0">
                    <a:schemeClr val="accent1">
                      <a:shade val="70000"/>
                    </a:schemeClr>
                  </a:gs>
                </a:gsLst>
                <a:lin ang="5400000" scaled="0"/>
              </a:gradFill>
              <a:ln w="19050">
                <a:solidFill>
                  <a:schemeClr val="lt1"/>
                </a:solidFill>
              </a:ln>
              <a:effectLst/>
            </c:spPr>
            <c:extLst>
              <c:ext xmlns:c16="http://schemas.microsoft.com/office/drawing/2014/chart" uri="{C3380CC4-5D6E-409C-BE32-E72D297353CC}">
                <c16:uniqueId val="{00000003-62BE-4339-99B1-258081249114}"/>
              </c:ext>
            </c:extLst>
          </c:dPt>
          <c:dPt>
            <c:idx val="2"/>
            <c:bubble3D val="0"/>
            <c:spPr>
              <a:gradFill>
                <a:gsLst>
                  <a:gs pos="100000">
                    <a:schemeClr val="accent1">
                      <a:shade val="90000"/>
                      <a:lumMod val="60000"/>
                      <a:lumOff val="40000"/>
                    </a:schemeClr>
                  </a:gs>
                  <a:gs pos="0">
                    <a:schemeClr val="accent1">
                      <a:shade val="90000"/>
                    </a:schemeClr>
                  </a:gs>
                </a:gsLst>
                <a:lin ang="5400000" scaled="0"/>
              </a:gradFill>
              <a:ln w="19050">
                <a:solidFill>
                  <a:schemeClr val="lt1"/>
                </a:solidFill>
              </a:ln>
              <a:effectLst/>
            </c:spPr>
            <c:extLst>
              <c:ext xmlns:c16="http://schemas.microsoft.com/office/drawing/2014/chart" uri="{C3380CC4-5D6E-409C-BE32-E72D297353CC}">
                <c16:uniqueId val="{00000005-62BE-4339-99B1-258081249114}"/>
              </c:ext>
            </c:extLst>
          </c:dPt>
          <c:dPt>
            <c:idx val="3"/>
            <c:bubble3D val="0"/>
            <c:spPr>
              <a:gradFill>
                <a:gsLst>
                  <a:gs pos="100000">
                    <a:schemeClr val="accent1">
                      <a:tint val="90000"/>
                      <a:lumMod val="60000"/>
                      <a:lumOff val="40000"/>
                    </a:schemeClr>
                  </a:gs>
                  <a:gs pos="0">
                    <a:schemeClr val="accent1">
                      <a:tint val="90000"/>
                    </a:schemeClr>
                  </a:gs>
                </a:gsLst>
                <a:lin ang="5400000" scaled="0"/>
              </a:gradFill>
              <a:ln w="19050">
                <a:solidFill>
                  <a:schemeClr val="lt1"/>
                </a:solidFill>
              </a:ln>
              <a:effectLst/>
            </c:spPr>
            <c:extLst>
              <c:ext xmlns:c16="http://schemas.microsoft.com/office/drawing/2014/chart" uri="{C3380CC4-5D6E-409C-BE32-E72D297353CC}">
                <c16:uniqueId val="{00000007-62BE-4339-99B1-258081249114}"/>
              </c:ext>
            </c:extLst>
          </c:dPt>
          <c:dPt>
            <c:idx val="4"/>
            <c:bubble3D val="0"/>
            <c:spPr>
              <a:gradFill>
                <a:gsLst>
                  <a:gs pos="100000">
                    <a:schemeClr val="accent1">
                      <a:tint val="70000"/>
                      <a:lumMod val="60000"/>
                      <a:lumOff val="40000"/>
                    </a:schemeClr>
                  </a:gs>
                  <a:gs pos="0">
                    <a:schemeClr val="accent1">
                      <a:tint val="70000"/>
                    </a:schemeClr>
                  </a:gs>
                </a:gsLst>
                <a:lin ang="5400000" scaled="0"/>
              </a:gradFill>
              <a:ln w="19050">
                <a:solidFill>
                  <a:schemeClr val="lt1"/>
                </a:solidFill>
              </a:ln>
              <a:effectLst/>
            </c:spPr>
            <c:extLst>
              <c:ext xmlns:c16="http://schemas.microsoft.com/office/drawing/2014/chart" uri="{C3380CC4-5D6E-409C-BE32-E72D297353CC}">
                <c16:uniqueId val="{00000009-62BE-4339-99B1-258081249114}"/>
              </c:ext>
            </c:extLst>
          </c:dPt>
          <c:dPt>
            <c:idx val="5"/>
            <c:bubble3D val="0"/>
            <c:spPr>
              <a:gradFill>
                <a:gsLst>
                  <a:gs pos="100000">
                    <a:schemeClr val="accent1">
                      <a:tint val="50000"/>
                      <a:lumMod val="60000"/>
                      <a:lumOff val="40000"/>
                    </a:schemeClr>
                  </a:gs>
                  <a:gs pos="0">
                    <a:schemeClr val="accent1">
                      <a:tint val="50000"/>
                    </a:schemeClr>
                  </a:gs>
                </a:gsLst>
                <a:lin ang="5400000" scaled="0"/>
              </a:gradFill>
              <a:ln w="19050">
                <a:solidFill>
                  <a:schemeClr val="bg1"/>
                </a:solidFill>
              </a:ln>
              <a:effectLst/>
            </c:spPr>
            <c:extLst>
              <c:ext xmlns:c16="http://schemas.microsoft.com/office/drawing/2014/chart" uri="{C3380CC4-5D6E-409C-BE32-E72D297353CC}">
                <c16:uniqueId val="{0000000B-62BE-4339-99B1-258081249114}"/>
              </c:ext>
            </c:extLst>
          </c:dPt>
          <c:dLbls>
            <c:dLbl>
              <c:idx val="0"/>
              <c:layout>
                <c:manualLayout>
                  <c:x val="0.16505566055225329"/>
                  <c:y val="7.1809630773550471E-3"/>
                </c:manualLayout>
              </c:layout>
              <c:tx>
                <c:rich>
                  <a:bodyPr/>
                  <a:lstStyle/>
                  <a:p>
                    <a:r>
                      <a:rPr lang="en-US" sz="1100" b="1" dirty="0">
                        <a:solidFill>
                          <a:schemeClr val="tx1"/>
                        </a:solidFill>
                        <a:latin typeface="Calibri" pitchFamily="34" charset="0"/>
                      </a:rPr>
                      <a:t>A</a:t>
                    </a:r>
                    <a:r>
                      <a:rPr lang="en-US" sz="1100" b="1" dirty="0">
                        <a:solidFill>
                          <a:schemeClr val="tx1"/>
                        </a:solidFill>
                      </a:rPr>
                      <a:t>IP &amp; TSA Grants
6%</a:t>
                    </a:r>
                    <a:endParaRPr lang="en-US" dirty="0">
                      <a:solidFill>
                        <a:schemeClr val="bg1"/>
                      </a:solidFill>
                    </a:endParaRPr>
                  </a:p>
                </c:rich>
              </c:tx>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62BE-4339-99B1-258081249114}"/>
                </c:ext>
              </c:extLst>
            </c:dLbl>
            <c:dLbl>
              <c:idx val="1"/>
              <c:layout>
                <c:manualLayout>
                  <c:x val="0.15551167573125499"/>
                  <c:y val="0.20531599126025499"/>
                </c:manualLayout>
              </c:layout>
              <c:tx>
                <c:rich>
                  <a:bodyPr/>
                  <a:lstStyle/>
                  <a:p>
                    <a:r>
                      <a:rPr lang="en-US" sz="1100" b="1" dirty="0" smtClean="0">
                        <a:solidFill>
                          <a:schemeClr val="tx1"/>
                        </a:solidFill>
                        <a:latin typeface="+mn-lt"/>
                      </a:rPr>
                      <a:t>CFC</a:t>
                    </a:r>
                    <a:r>
                      <a:rPr lang="en-US" sz="1100" b="1" baseline="0" dirty="0" smtClean="0">
                        <a:solidFill>
                          <a:schemeClr val="tx1"/>
                        </a:solidFill>
                        <a:latin typeface="+mn-lt"/>
                      </a:rPr>
                      <a:t> &amp; Tenant Fund </a:t>
                    </a:r>
                  </a:p>
                  <a:p>
                    <a:r>
                      <a:rPr lang="en-US" sz="1100" b="1" dirty="0" smtClean="0">
                        <a:solidFill>
                          <a:schemeClr val="tx1"/>
                        </a:solidFill>
                        <a:latin typeface="+mn-lt"/>
                      </a:rPr>
                      <a:t>2</a:t>
                    </a:r>
                    <a:r>
                      <a:rPr lang="en-US" sz="1100" b="1" dirty="0">
                        <a:solidFill>
                          <a:schemeClr val="tx1"/>
                        </a:solidFill>
                        <a:latin typeface="+mn-lt"/>
                      </a:rPr>
                      <a:t>%</a:t>
                    </a:r>
                    <a:endParaRPr lang="en-US" sz="1400" b="0" dirty="0">
                      <a:solidFill>
                        <a:schemeClr val="tx1"/>
                      </a:solidFill>
                      <a:latin typeface="+mn-lt"/>
                    </a:endParaRPr>
                  </a:p>
                </c:rich>
              </c:tx>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62BE-4339-99B1-258081249114}"/>
                </c:ext>
              </c:extLst>
            </c:dLbl>
            <c:dLbl>
              <c:idx val="3"/>
              <c:layout>
                <c:manualLayout>
                  <c:x val="-0.14894367447420448"/>
                  <c:y val="-9.9225613763346529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62BE-4339-99B1-258081249114}"/>
                </c:ext>
              </c:extLst>
            </c:dLbl>
            <c:dLbl>
              <c:idx val="4"/>
              <c:layout>
                <c:manualLayout>
                  <c:x val="-8.3961605378087611E-2"/>
                  <c:y val="-5.0442864519204191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62BE-4339-99B1-258081249114}"/>
                </c:ext>
              </c:extLst>
            </c:dLbl>
            <c:dLbl>
              <c:idx val="5"/>
              <c:layout>
                <c:manualLayout>
                  <c:x val="0.16312714776632301"/>
                  <c:y val="-1.0210454714103199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62BE-4339-99B1-258081249114}"/>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solidFill>
                  <a:round/>
                </a:ln>
                <a:effectLst/>
              </c:spPr>
            </c:leaderLines>
            <c:extLst>
              <c:ext xmlns:c15="http://schemas.microsoft.com/office/drawing/2012/chart" uri="{CE6537A1-D6FC-4f65-9D91-7224C49458BB}"/>
            </c:extLst>
          </c:dLbls>
          <c:cat>
            <c:strRef>
              <c:f>Sheet1!$A$2:$A$7</c:f>
              <c:strCache>
                <c:ptCount val="6"/>
                <c:pt idx="0">
                  <c:v>AIP &amp; TSA Grants</c:v>
                </c:pt>
                <c:pt idx="1">
                  <c:v>CFC &amp; Tenant Funds</c:v>
                </c:pt>
                <c:pt idx="2">
                  <c:v>R&amp;E Funds</c:v>
                </c:pt>
                <c:pt idx="3">
                  <c:v>PFC Paygo</c:v>
                </c:pt>
                <c:pt idx="4">
                  <c:v>PFC Hybrid Bonds</c:v>
                </c:pt>
                <c:pt idx="5">
                  <c:v>GARBs</c:v>
                </c:pt>
              </c:strCache>
            </c:strRef>
          </c:cat>
          <c:val>
            <c:numRef>
              <c:f>Sheet1!$B$2:$B$7</c:f>
              <c:numCache>
                <c:formatCode>General</c:formatCode>
                <c:ptCount val="6"/>
                <c:pt idx="0">
                  <c:v>373.54899999999998</c:v>
                </c:pt>
                <c:pt idx="1">
                  <c:v>98.561000000000007</c:v>
                </c:pt>
                <c:pt idx="2">
                  <c:v>973.31799999999998</c:v>
                </c:pt>
                <c:pt idx="3">
                  <c:v>1014.524</c:v>
                </c:pt>
                <c:pt idx="4">
                  <c:v>690.09799999999996</c:v>
                </c:pt>
                <c:pt idx="5">
                  <c:v>3012.886</c:v>
                </c:pt>
              </c:numCache>
            </c:numRef>
          </c:val>
          <c:extLst>
            <c:ext xmlns:c16="http://schemas.microsoft.com/office/drawing/2014/chart" uri="{C3380CC4-5D6E-409C-BE32-E72D297353CC}">
              <c16:uniqueId val="{0000000C-62BE-4339-99B1-25808124911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zero"/>
    <c:showDLblsOverMax val="0"/>
  </c:chart>
  <c:spPr>
    <a:noFill/>
    <a:ln w="9525" cap="flat" cmpd="sng" algn="ctr">
      <a:noFill/>
      <a:round/>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25" b="1" i="0" u="none" strike="noStrike" baseline="0">
                <a:solidFill>
                  <a:srgbClr val="000080"/>
                </a:solidFill>
                <a:latin typeface="Arial"/>
                <a:ea typeface="Arial"/>
                <a:cs typeface="Arial"/>
              </a:defRPr>
            </a:pPr>
            <a:r>
              <a:rPr lang="en-US" sz="1800" dirty="0">
                <a:solidFill>
                  <a:sysClr val="windowText" lastClr="000000"/>
                </a:solidFill>
              </a:rPr>
              <a:t>GARB Debt Service </a:t>
            </a:r>
          </a:p>
          <a:p>
            <a:pPr>
              <a:defRPr sz="1625" b="1" i="0" u="none" strike="noStrike" baseline="0">
                <a:solidFill>
                  <a:srgbClr val="000080"/>
                </a:solidFill>
                <a:latin typeface="Arial"/>
                <a:ea typeface="Arial"/>
                <a:cs typeface="Arial"/>
              </a:defRPr>
            </a:pPr>
            <a:r>
              <a:rPr lang="en-US" sz="1200" dirty="0">
                <a:solidFill>
                  <a:sysClr val="windowText" lastClr="000000"/>
                </a:solidFill>
              </a:rPr>
              <a:t>(Fiscal Year) </a:t>
            </a:r>
          </a:p>
        </c:rich>
      </c:tx>
      <c:layout>
        <c:manualLayout>
          <c:xMode val="edge"/>
          <c:yMode val="edge"/>
          <c:x val="0.34171477284391549"/>
          <c:y val="1.1616443624195331E-3"/>
        </c:manualLayout>
      </c:layout>
      <c:overlay val="0"/>
      <c:spPr>
        <a:noFill/>
        <a:ln w="25400">
          <a:noFill/>
        </a:ln>
      </c:spPr>
    </c:title>
    <c:autoTitleDeleted val="0"/>
    <c:plotArea>
      <c:layout>
        <c:manualLayout>
          <c:layoutTarget val="inner"/>
          <c:xMode val="edge"/>
          <c:yMode val="edge"/>
          <c:x val="0.11890658722162512"/>
          <c:y val="0.10968470423687557"/>
          <c:w val="0.75186446671208063"/>
          <c:h val="0.78740230911138431"/>
        </c:manualLayout>
      </c:layout>
      <c:barChart>
        <c:barDir val="col"/>
        <c:grouping val="stacked"/>
        <c:varyColors val="0"/>
        <c:ser>
          <c:idx val="16"/>
          <c:order val="0"/>
          <c:tx>
            <c:strRef>
              <c:f>'GARB DS Bar Chart CURRENT'!$C$8</c:f>
              <c:strCache>
                <c:ptCount val="1"/>
                <c:pt idx="0">
                  <c:v>2004F</c:v>
                </c:pt>
              </c:strCache>
            </c:strRef>
          </c:tx>
          <c:invertIfNegative val="0"/>
          <c:cat>
            <c:numRef>
              <c:f>'GARB DS Bar Chart CURRENT'!$B$10:$B$39</c:f>
              <c:numCache>
                <c:formatCode>General</c:formatCode>
                <c:ptCount val="29"/>
                <c:pt idx="0">
                  <c:v>2019</c:v>
                </c:pt>
                <c:pt idx="1">
                  <c:v>2020</c:v>
                </c:pt>
                <c:pt idx="2">
                  <c:v>2021</c:v>
                </c:pt>
                <c:pt idx="3">
                  <c:v>2022</c:v>
                </c:pt>
                <c:pt idx="4">
                  <c:v>2023</c:v>
                </c:pt>
                <c:pt idx="5">
                  <c:v>2024</c:v>
                </c:pt>
                <c:pt idx="6">
                  <c:v>2025</c:v>
                </c:pt>
                <c:pt idx="7">
                  <c:v>2026</c:v>
                </c:pt>
                <c:pt idx="8">
                  <c:v>2027</c:v>
                </c:pt>
                <c:pt idx="9">
                  <c:v>2028</c:v>
                </c:pt>
                <c:pt idx="10">
                  <c:v>2029</c:v>
                </c:pt>
                <c:pt idx="11">
                  <c:v>2030</c:v>
                </c:pt>
                <c:pt idx="12">
                  <c:v>2031</c:v>
                </c:pt>
                <c:pt idx="13">
                  <c:v>2032</c:v>
                </c:pt>
                <c:pt idx="14">
                  <c:v>2033</c:v>
                </c:pt>
                <c:pt idx="15">
                  <c:v>2034</c:v>
                </c:pt>
                <c:pt idx="16">
                  <c:v>2035</c:v>
                </c:pt>
                <c:pt idx="17">
                  <c:v>2036</c:v>
                </c:pt>
                <c:pt idx="18">
                  <c:v>2037</c:v>
                </c:pt>
                <c:pt idx="19">
                  <c:v>2038</c:v>
                </c:pt>
                <c:pt idx="20">
                  <c:v>2039</c:v>
                </c:pt>
                <c:pt idx="21">
                  <c:v>2040</c:v>
                </c:pt>
                <c:pt idx="22">
                  <c:v>2041</c:v>
                </c:pt>
                <c:pt idx="23">
                  <c:v>2042</c:v>
                </c:pt>
                <c:pt idx="24">
                  <c:v>2043</c:v>
                </c:pt>
                <c:pt idx="25">
                  <c:v>2044</c:v>
                </c:pt>
                <c:pt idx="26">
                  <c:v>2045</c:v>
                </c:pt>
                <c:pt idx="27">
                  <c:v>2046</c:v>
                </c:pt>
                <c:pt idx="28">
                  <c:v>2047</c:v>
                </c:pt>
              </c:numCache>
            </c:numRef>
          </c:cat>
          <c:val>
            <c:numRef>
              <c:f>'GARB DS Bar Chart CURRENT'!$C$10:$C$39</c:f>
            </c:numRef>
          </c:val>
          <c:extLst>
            <c:ext xmlns:c16="http://schemas.microsoft.com/office/drawing/2014/chart" uri="{C3380CC4-5D6E-409C-BE32-E72D297353CC}">
              <c16:uniqueId val="{00000000-AF6E-4A3E-B49F-FEC00FEF834D}"/>
            </c:ext>
          </c:extLst>
        </c:ser>
        <c:ser>
          <c:idx val="0"/>
          <c:order val="1"/>
          <c:tx>
            <c:strRef>
              <c:f>'GARB DS Bar Chart CURRENT'!$D$8</c:f>
              <c:strCache>
                <c:ptCount val="1"/>
                <c:pt idx="0">
                  <c:v>2010A</c:v>
                </c:pt>
              </c:strCache>
            </c:strRef>
          </c:tx>
          <c:invertIfNegative val="0"/>
          <c:cat>
            <c:numRef>
              <c:f>'GARB DS Bar Chart CURRENT'!$B$10:$B$39</c:f>
              <c:numCache>
                <c:formatCode>General</c:formatCode>
                <c:ptCount val="29"/>
                <c:pt idx="0">
                  <c:v>2019</c:v>
                </c:pt>
                <c:pt idx="1">
                  <c:v>2020</c:v>
                </c:pt>
                <c:pt idx="2">
                  <c:v>2021</c:v>
                </c:pt>
                <c:pt idx="3">
                  <c:v>2022</c:v>
                </c:pt>
                <c:pt idx="4">
                  <c:v>2023</c:v>
                </c:pt>
                <c:pt idx="5">
                  <c:v>2024</c:v>
                </c:pt>
                <c:pt idx="6">
                  <c:v>2025</c:v>
                </c:pt>
                <c:pt idx="7">
                  <c:v>2026</c:v>
                </c:pt>
                <c:pt idx="8">
                  <c:v>2027</c:v>
                </c:pt>
                <c:pt idx="9">
                  <c:v>2028</c:v>
                </c:pt>
                <c:pt idx="10">
                  <c:v>2029</c:v>
                </c:pt>
                <c:pt idx="11">
                  <c:v>2030</c:v>
                </c:pt>
                <c:pt idx="12">
                  <c:v>2031</c:v>
                </c:pt>
                <c:pt idx="13">
                  <c:v>2032</c:v>
                </c:pt>
                <c:pt idx="14">
                  <c:v>2033</c:v>
                </c:pt>
                <c:pt idx="15">
                  <c:v>2034</c:v>
                </c:pt>
                <c:pt idx="16">
                  <c:v>2035</c:v>
                </c:pt>
                <c:pt idx="17">
                  <c:v>2036</c:v>
                </c:pt>
                <c:pt idx="18">
                  <c:v>2037</c:v>
                </c:pt>
                <c:pt idx="19">
                  <c:v>2038</c:v>
                </c:pt>
                <c:pt idx="20">
                  <c:v>2039</c:v>
                </c:pt>
                <c:pt idx="21">
                  <c:v>2040</c:v>
                </c:pt>
                <c:pt idx="22">
                  <c:v>2041</c:v>
                </c:pt>
                <c:pt idx="23">
                  <c:v>2042</c:v>
                </c:pt>
                <c:pt idx="24">
                  <c:v>2043</c:v>
                </c:pt>
                <c:pt idx="25">
                  <c:v>2044</c:v>
                </c:pt>
                <c:pt idx="26">
                  <c:v>2045</c:v>
                </c:pt>
                <c:pt idx="27">
                  <c:v>2046</c:v>
                </c:pt>
                <c:pt idx="28">
                  <c:v>2047</c:v>
                </c:pt>
              </c:numCache>
            </c:numRef>
          </c:cat>
          <c:val>
            <c:numRef>
              <c:f>'GARB DS Bar Chart CURRENT'!$D$10:$D$39</c:f>
              <c:numCache>
                <c:formatCode>#,##0_);\(#,##0\);\-</c:formatCode>
                <c:ptCount val="29"/>
                <c:pt idx="0">
                  <c:v>11958793.75</c:v>
                </c:pt>
                <c:pt idx="1">
                  <c:v>11956981.25</c:v>
                </c:pt>
                <c:pt idx="2">
                  <c:v>11963143.75</c:v>
                </c:pt>
                <c:pt idx="3">
                  <c:v>11960168.75</c:v>
                </c:pt>
                <c:pt idx="4">
                  <c:v>11961843.75</c:v>
                </c:pt>
                <c:pt idx="5">
                  <c:v>11962268.75</c:v>
                </c:pt>
                <c:pt idx="6">
                  <c:v>11959693.75</c:v>
                </c:pt>
                <c:pt idx="7">
                  <c:v>11962812.5</c:v>
                </c:pt>
                <c:pt idx="8">
                  <c:v>11961431.25</c:v>
                </c:pt>
                <c:pt idx="9">
                  <c:v>11963412.5</c:v>
                </c:pt>
                <c:pt idx="10">
                  <c:v>11961143.75</c:v>
                </c:pt>
                <c:pt idx="11">
                  <c:v>11962018.75</c:v>
                </c:pt>
                <c:pt idx="12">
                  <c:v>11964375</c:v>
                </c:pt>
                <c:pt idx="13">
                  <c:v>11958996.875</c:v>
                </c:pt>
                <c:pt idx="14">
                  <c:v>11964196.875</c:v>
                </c:pt>
                <c:pt idx="15">
                  <c:v>11963850</c:v>
                </c:pt>
                <c:pt idx="16">
                  <c:v>11962096.875</c:v>
                </c:pt>
                <c:pt idx="17">
                  <c:v>11957000</c:v>
                </c:pt>
                <c:pt idx="18">
                  <c:v>11962125</c:v>
                </c:pt>
                <c:pt idx="19">
                  <c:v>11957125</c:v>
                </c:pt>
                <c:pt idx="20">
                  <c:v>11955875</c:v>
                </c:pt>
                <c:pt idx="21">
                  <c:v>11961750</c:v>
                </c:pt>
              </c:numCache>
            </c:numRef>
          </c:val>
          <c:extLst>
            <c:ext xmlns:c16="http://schemas.microsoft.com/office/drawing/2014/chart" uri="{C3380CC4-5D6E-409C-BE32-E72D297353CC}">
              <c16:uniqueId val="{00000001-AF6E-4A3E-B49F-FEC00FEF834D}"/>
            </c:ext>
          </c:extLst>
        </c:ser>
        <c:ser>
          <c:idx val="1"/>
          <c:order val="2"/>
          <c:tx>
            <c:strRef>
              <c:f>'GARB DS Bar Chart CURRENT'!$E$8</c:f>
              <c:strCache>
                <c:ptCount val="1"/>
                <c:pt idx="0">
                  <c:v>2010C</c:v>
                </c:pt>
              </c:strCache>
            </c:strRef>
          </c:tx>
          <c:invertIfNegative val="0"/>
          <c:cat>
            <c:numRef>
              <c:f>'GARB DS Bar Chart CURRENT'!$B$10:$B$39</c:f>
              <c:numCache>
                <c:formatCode>General</c:formatCode>
                <c:ptCount val="29"/>
                <c:pt idx="0">
                  <c:v>2019</c:v>
                </c:pt>
                <c:pt idx="1">
                  <c:v>2020</c:v>
                </c:pt>
                <c:pt idx="2">
                  <c:v>2021</c:v>
                </c:pt>
                <c:pt idx="3">
                  <c:v>2022</c:v>
                </c:pt>
                <c:pt idx="4">
                  <c:v>2023</c:v>
                </c:pt>
                <c:pt idx="5">
                  <c:v>2024</c:v>
                </c:pt>
                <c:pt idx="6">
                  <c:v>2025</c:v>
                </c:pt>
                <c:pt idx="7">
                  <c:v>2026</c:v>
                </c:pt>
                <c:pt idx="8">
                  <c:v>2027</c:v>
                </c:pt>
                <c:pt idx="9">
                  <c:v>2028</c:v>
                </c:pt>
                <c:pt idx="10">
                  <c:v>2029</c:v>
                </c:pt>
                <c:pt idx="11">
                  <c:v>2030</c:v>
                </c:pt>
                <c:pt idx="12">
                  <c:v>2031</c:v>
                </c:pt>
                <c:pt idx="13">
                  <c:v>2032</c:v>
                </c:pt>
                <c:pt idx="14">
                  <c:v>2033</c:v>
                </c:pt>
                <c:pt idx="15">
                  <c:v>2034</c:v>
                </c:pt>
                <c:pt idx="16">
                  <c:v>2035</c:v>
                </c:pt>
                <c:pt idx="17">
                  <c:v>2036</c:v>
                </c:pt>
                <c:pt idx="18">
                  <c:v>2037</c:v>
                </c:pt>
                <c:pt idx="19">
                  <c:v>2038</c:v>
                </c:pt>
                <c:pt idx="20">
                  <c:v>2039</c:v>
                </c:pt>
                <c:pt idx="21">
                  <c:v>2040</c:v>
                </c:pt>
                <c:pt idx="22">
                  <c:v>2041</c:v>
                </c:pt>
                <c:pt idx="23">
                  <c:v>2042</c:v>
                </c:pt>
                <c:pt idx="24">
                  <c:v>2043</c:v>
                </c:pt>
                <c:pt idx="25">
                  <c:v>2044</c:v>
                </c:pt>
                <c:pt idx="26">
                  <c:v>2045</c:v>
                </c:pt>
                <c:pt idx="27">
                  <c:v>2046</c:v>
                </c:pt>
                <c:pt idx="28">
                  <c:v>2047</c:v>
                </c:pt>
              </c:numCache>
            </c:numRef>
          </c:cat>
          <c:val>
            <c:numRef>
              <c:f>'GARB DS Bar Chart CURRENT'!$E$10:$E$39</c:f>
              <c:numCache>
                <c:formatCode>#,##0_);\(#,##0\);\-</c:formatCode>
                <c:ptCount val="29"/>
                <c:pt idx="0">
                  <c:v>44100050</c:v>
                </c:pt>
                <c:pt idx="1">
                  <c:v>44100400</c:v>
                </c:pt>
                <c:pt idx="2">
                  <c:v>44103412.5</c:v>
                </c:pt>
                <c:pt idx="3">
                  <c:v>44102912.5</c:v>
                </c:pt>
                <c:pt idx="4">
                  <c:v>44101406.25</c:v>
                </c:pt>
                <c:pt idx="5">
                  <c:v>44103993.75</c:v>
                </c:pt>
                <c:pt idx="6">
                  <c:v>44101350</c:v>
                </c:pt>
                <c:pt idx="7">
                  <c:v>44103918.75</c:v>
                </c:pt>
                <c:pt idx="8">
                  <c:v>44100162.5</c:v>
                </c:pt>
                <c:pt idx="9">
                  <c:v>44104281.25</c:v>
                </c:pt>
                <c:pt idx="10">
                  <c:v>44104712.5</c:v>
                </c:pt>
                <c:pt idx="11">
                  <c:v>44104725</c:v>
                </c:pt>
                <c:pt idx="12">
                  <c:v>0</c:v>
                </c:pt>
                <c:pt idx="13">
                  <c:v>0</c:v>
                </c:pt>
                <c:pt idx="14">
                  <c:v>0</c:v>
                </c:pt>
                <c:pt idx="15">
                  <c:v>0</c:v>
                </c:pt>
                <c:pt idx="16">
                  <c:v>0</c:v>
                </c:pt>
                <c:pt idx="17">
                  <c:v>0</c:v>
                </c:pt>
                <c:pt idx="18">
                  <c:v>0</c:v>
                </c:pt>
                <c:pt idx="19">
                  <c:v>0</c:v>
                </c:pt>
                <c:pt idx="20">
                  <c:v>0</c:v>
                </c:pt>
                <c:pt idx="21">
                  <c:v>0</c:v>
                </c:pt>
              </c:numCache>
            </c:numRef>
          </c:val>
          <c:extLst>
            <c:ext xmlns:c16="http://schemas.microsoft.com/office/drawing/2014/chart" uri="{C3380CC4-5D6E-409C-BE32-E72D297353CC}">
              <c16:uniqueId val="{00000002-AF6E-4A3E-B49F-FEC00FEF834D}"/>
            </c:ext>
          </c:extLst>
        </c:ser>
        <c:ser>
          <c:idx val="2"/>
          <c:order val="3"/>
          <c:tx>
            <c:strRef>
              <c:f>'GARB DS Bar Chart CURRENT'!$F$8</c:f>
              <c:strCache>
                <c:ptCount val="1"/>
                <c:pt idx="0">
                  <c:v>2011A</c:v>
                </c:pt>
              </c:strCache>
            </c:strRef>
          </c:tx>
          <c:invertIfNegative val="0"/>
          <c:cat>
            <c:numRef>
              <c:f>'GARB DS Bar Chart CURRENT'!$B$10:$B$39</c:f>
              <c:numCache>
                <c:formatCode>General</c:formatCode>
                <c:ptCount val="29"/>
                <c:pt idx="0">
                  <c:v>2019</c:v>
                </c:pt>
                <c:pt idx="1">
                  <c:v>2020</c:v>
                </c:pt>
                <c:pt idx="2">
                  <c:v>2021</c:v>
                </c:pt>
                <c:pt idx="3">
                  <c:v>2022</c:v>
                </c:pt>
                <c:pt idx="4">
                  <c:v>2023</c:v>
                </c:pt>
                <c:pt idx="5">
                  <c:v>2024</c:v>
                </c:pt>
                <c:pt idx="6">
                  <c:v>2025</c:v>
                </c:pt>
                <c:pt idx="7">
                  <c:v>2026</c:v>
                </c:pt>
                <c:pt idx="8">
                  <c:v>2027</c:v>
                </c:pt>
                <c:pt idx="9">
                  <c:v>2028</c:v>
                </c:pt>
                <c:pt idx="10">
                  <c:v>2029</c:v>
                </c:pt>
                <c:pt idx="11">
                  <c:v>2030</c:v>
                </c:pt>
                <c:pt idx="12">
                  <c:v>2031</c:v>
                </c:pt>
                <c:pt idx="13">
                  <c:v>2032</c:v>
                </c:pt>
                <c:pt idx="14">
                  <c:v>2033</c:v>
                </c:pt>
                <c:pt idx="15">
                  <c:v>2034</c:v>
                </c:pt>
                <c:pt idx="16">
                  <c:v>2035</c:v>
                </c:pt>
                <c:pt idx="17">
                  <c:v>2036</c:v>
                </c:pt>
                <c:pt idx="18">
                  <c:v>2037</c:v>
                </c:pt>
                <c:pt idx="19">
                  <c:v>2038</c:v>
                </c:pt>
                <c:pt idx="20">
                  <c:v>2039</c:v>
                </c:pt>
                <c:pt idx="21">
                  <c:v>2040</c:v>
                </c:pt>
                <c:pt idx="22">
                  <c:v>2041</c:v>
                </c:pt>
                <c:pt idx="23">
                  <c:v>2042</c:v>
                </c:pt>
                <c:pt idx="24">
                  <c:v>2043</c:v>
                </c:pt>
                <c:pt idx="25">
                  <c:v>2044</c:v>
                </c:pt>
                <c:pt idx="26">
                  <c:v>2045</c:v>
                </c:pt>
                <c:pt idx="27">
                  <c:v>2046</c:v>
                </c:pt>
                <c:pt idx="28">
                  <c:v>2047</c:v>
                </c:pt>
              </c:numCache>
            </c:numRef>
          </c:cat>
          <c:val>
            <c:numRef>
              <c:f>'GARB DS Bar Chart CURRENT'!$F$10:$F$39</c:f>
              <c:numCache>
                <c:formatCode>#,##0_);\(#,##0\);\-</c:formatCode>
                <c:ptCount val="29"/>
                <c:pt idx="0">
                  <c:v>45828825</c:v>
                </c:pt>
                <c:pt idx="1">
                  <c:v>40842200</c:v>
                </c:pt>
                <c:pt idx="2">
                  <c:v>40833350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numCache>
            </c:numRef>
          </c:val>
          <c:extLst>
            <c:ext xmlns:c16="http://schemas.microsoft.com/office/drawing/2014/chart" uri="{C3380CC4-5D6E-409C-BE32-E72D297353CC}">
              <c16:uniqueId val="{00000003-AF6E-4A3E-B49F-FEC00FEF834D}"/>
            </c:ext>
          </c:extLst>
        </c:ser>
        <c:ser>
          <c:idx val="7"/>
          <c:order val="4"/>
          <c:tx>
            <c:strRef>
              <c:f>'GARB DS Bar Chart CURRENT'!$G$8</c:f>
              <c:strCache>
                <c:ptCount val="1"/>
                <c:pt idx="0">
                  <c:v>2011B</c:v>
                </c:pt>
              </c:strCache>
            </c:strRef>
          </c:tx>
          <c:spPr>
            <a:solidFill>
              <a:schemeClr val="accent4"/>
            </a:solidFill>
          </c:spPr>
          <c:invertIfNegative val="0"/>
          <c:cat>
            <c:numRef>
              <c:f>'GARB DS Bar Chart CURRENT'!$B$10:$B$39</c:f>
              <c:numCache>
                <c:formatCode>General</c:formatCode>
                <c:ptCount val="29"/>
                <c:pt idx="0">
                  <c:v>2019</c:v>
                </c:pt>
                <c:pt idx="1">
                  <c:v>2020</c:v>
                </c:pt>
                <c:pt idx="2">
                  <c:v>2021</c:v>
                </c:pt>
                <c:pt idx="3">
                  <c:v>2022</c:v>
                </c:pt>
                <c:pt idx="4">
                  <c:v>2023</c:v>
                </c:pt>
                <c:pt idx="5">
                  <c:v>2024</c:v>
                </c:pt>
                <c:pt idx="6">
                  <c:v>2025</c:v>
                </c:pt>
                <c:pt idx="7">
                  <c:v>2026</c:v>
                </c:pt>
                <c:pt idx="8">
                  <c:v>2027</c:v>
                </c:pt>
                <c:pt idx="9">
                  <c:v>2028</c:v>
                </c:pt>
                <c:pt idx="10">
                  <c:v>2029</c:v>
                </c:pt>
                <c:pt idx="11">
                  <c:v>2030</c:v>
                </c:pt>
                <c:pt idx="12">
                  <c:v>2031</c:v>
                </c:pt>
                <c:pt idx="13">
                  <c:v>2032</c:v>
                </c:pt>
                <c:pt idx="14">
                  <c:v>2033</c:v>
                </c:pt>
                <c:pt idx="15">
                  <c:v>2034</c:v>
                </c:pt>
                <c:pt idx="16">
                  <c:v>2035</c:v>
                </c:pt>
                <c:pt idx="17">
                  <c:v>2036</c:v>
                </c:pt>
                <c:pt idx="18">
                  <c:v>2037</c:v>
                </c:pt>
                <c:pt idx="19">
                  <c:v>2038</c:v>
                </c:pt>
                <c:pt idx="20">
                  <c:v>2039</c:v>
                </c:pt>
                <c:pt idx="21">
                  <c:v>2040</c:v>
                </c:pt>
                <c:pt idx="22">
                  <c:v>2041</c:v>
                </c:pt>
                <c:pt idx="23">
                  <c:v>2042</c:v>
                </c:pt>
                <c:pt idx="24">
                  <c:v>2043</c:v>
                </c:pt>
                <c:pt idx="25">
                  <c:v>2044</c:v>
                </c:pt>
                <c:pt idx="26">
                  <c:v>2045</c:v>
                </c:pt>
                <c:pt idx="27">
                  <c:v>2046</c:v>
                </c:pt>
                <c:pt idx="28">
                  <c:v>2047</c:v>
                </c:pt>
              </c:numCache>
            </c:numRef>
          </c:cat>
          <c:val>
            <c:numRef>
              <c:f>'GARB DS Bar Chart CURRENT'!$G$10:$G$39</c:f>
              <c:numCache>
                <c:formatCode>#,##0_);\(#,##0\);\-</c:formatCode>
                <c:ptCount val="29"/>
                <c:pt idx="0">
                  <c:v>10818375</c:v>
                </c:pt>
                <c:pt idx="1">
                  <c:v>10816500</c:v>
                </c:pt>
                <c:pt idx="2">
                  <c:v>10814250</c:v>
                </c:pt>
                <c:pt idx="3">
                  <c:v>22723125</c:v>
                </c:pt>
                <c:pt idx="4">
                  <c:v>22699875</c:v>
                </c:pt>
                <c:pt idx="5">
                  <c:v>22673750</c:v>
                </c:pt>
                <c:pt idx="6">
                  <c:v>22652750</c:v>
                </c:pt>
                <c:pt idx="7">
                  <c:v>22620000</c:v>
                </c:pt>
                <c:pt idx="8">
                  <c:v>22593500</c:v>
                </c:pt>
                <c:pt idx="9">
                  <c:v>22561000</c:v>
                </c:pt>
                <c:pt idx="10">
                  <c:v>22530250</c:v>
                </c:pt>
                <c:pt idx="11">
                  <c:v>22498750</c:v>
                </c:pt>
                <c:pt idx="12">
                  <c:v>0</c:v>
                </c:pt>
                <c:pt idx="13">
                  <c:v>0</c:v>
                </c:pt>
                <c:pt idx="14">
                  <c:v>0</c:v>
                </c:pt>
                <c:pt idx="15">
                  <c:v>0</c:v>
                </c:pt>
                <c:pt idx="16">
                  <c:v>0</c:v>
                </c:pt>
                <c:pt idx="17">
                  <c:v>0</c:v>
                </c:pt>
                <c:pt idx="18">
                  <c:v>0</c:v>
                </c:pt>
                <c:pt idx="19">
                  <c:v>0</c:v>
                </c:pt>
                <c:pt idx="20">
                  <c:v>0</c:v>
                </c:pt>
                <c:pt idx="21">
                  <c:v>0</c:v>
                </c:pt>
              </c:numCache>
            </c:numRef>
          </c:val>
          <c:extLst>
            <c:ext xmlns:c16="http://schemas.microsoft.com/office/drawing/2014/chart" uri="{C3380CC4-5D6E-409C-BE32-E72D297353CC}">
              <c16:uniqueId val="{00000004-AF6E-4A3E-B49F-FEC00FEF834D}"/>
            </c:ext>
          </c:extLst>
        </c:ser>
        <c:ser>
          <c:idx val="8"/>
          <c:order val="5"/>
          <c:tx>
            <c:strRef>
              <c:f>'GARB DS Bar Chart CURRENT'!$H$8</c:f>
              <c:strCache>
                <c:ptCount val="1"/>
                <c:pt idx="0">
                  <c:v>2012A</c:v>
                </c:pt>
              </c:strCache>
            </c:strRef>
          </c:tx>
          <c:spPr>
            <a:solidFill>
              <a:srgbClr val="0070C0"/>
            </a:solidFill>
          </c:spPr>
          <c:invertIfNegative val="0"/>
          <c:cat>
            <c:numRef>
              <c:f>'GARB DS Bar Chart CURRENT'!$B$10:$B$39</c:f>
              <c:numCache>
                <c:formatCode>General</c:formatCode>
                <c:ptCount val="29"/>
                <c:pt idx="0">
                  <c:v>2019</c:v>
                </c:pt>
                <c:pt idx="1">
                  <c:v>2020</c:v>
                </c:pt>
                <c:pt idx="2">
                  <c:v>2021</c:v>
                </c:pt>
                <c:pt idx="3">
                  <c:v>2022</c:v>
                </c:pt>
                <c:pt idx="4">
                  <c:v>2023</c:v>
                </c:pt>
                <c:pt idx="5">
                  <c:v>2024</c:v>
                </c:pt>
                <c:pt idx="6">
                  <c:v>2025</c:v>
                </c:pt>
                <c:pt idx="7">
                  <c:v>2026</c:v>
                </c:pt>
                <c:pt idx="8">
                  <c:v>2027</c:v>
                </c:pt>
                <c:pt idx="9">
                  <c:v>2028</c:v>
                </c:pt>
                <c:pt idx="10">
                  <c:v>2029</c:v>
                </c:pt>
                <c:pt idx="11">
                  <c:v>2030</c:v>
                </c:pt>
                <c:pt idx="12">
                  <c:v>2031</c:v>
                </c:pt>
                <c:pt idx="13">
                  <c:v>2032</c:v>
                </c:pt>
                <c:pt idx="14">
                  <c:v>2033</c:v>
                </c:pt>
                <c:pt idx="15">
                  <c:v>2034</c:v>
                </c:pt>
                <c:pt idx="16">
                  <c:v>2035</c:v>
                </c:pt>
                <c:pt idx="17">
                  <c:v>2036</c:v>
                </c:pt>
                <c:pt idx="18">
                  <c:v>2037</c:v>
                </c:pt>
                <c:pt idx="19">
                  <c:v>2038</c:v>
                </c:pt>
                <c:pt idx="20">
                  <c:v>2039</c:v>
                </c:pt>
                <c:pt idx="21">
                  <c:v>2040</c:v>
                </c:pt>
                <c:pt idx="22">
                  <c:v>2041</c:v>
                </c:pt>
                <c:pt idx="23">
                  <c:v>2042</c:v>
                </c:pt>
                <c:pt idx="24">
                  <c:v>2043</c:v>
                </c:pt>
                <c:pt idx="25">
                  <c:v>2044</c:v>
                </c:pt>
                <c:pt idx="26">
                  <c:v>2045</c:v>
                </c:pt>
                <c:pt idx="27">
                  <c:v>2046</c:v>
                </c:pt>
                <c:pt idx="28">
                  <c:v>2047</c:v>
                </c:pt>
              </c:numCache>
            </c:numRef>
          </c:cat>
          <c:val>
            <c:numRef>
              <c:f>'GARB DS Bar Chart CURRENT'!$H$10:$H$39</c:f>
              <c:numCache>
                <c:formatCode>#,##0_);\(#,##0\);\-</c:formatCode>
                <c:ptCount val="29"/>
                <c:pt idx="0">
                  <c:v>4183150</c:v>
                </c:pt>
                <c:pt idx="1">
                  <c:v>4183675</c:v>
                </c:pt>
                <c:pt idx="2">
                  <c:v>4187625</c:v>
                </c:pt>
                <c:pt idx="3">
                  <c:v>4184475</c:v>
                </c:pt>
                <c:pt idx="4">
                  <c:v>4189425</c:v>
                </c:pt>
                <c:pt idx="5">
                  <c:v>4183775</c:v>
                </c:pt>
                <c:pt idx="6">
                  <c:v>4184275</c:v>
                </c:pt>
                <c:pt idx="7">
                  <c:v>4182112.5</c:v>
                </c:pt>
                <c:pt idx="8">
                  <c:v>4187200</c:v>
                </c:pt>
                <c:pt idx="9">
                  <c:v>4185350</c:v>
                </c:pt>
                <c:pt idx="10">
                  <c:v>4180850</c:v>
                </c:pt>
                <c:pt idx="11">
                  <c:v>4181100</c:v>
                </c:pt>
                <c:pt idx="12">
                  <c:v>4185600</c:v>
                </c:pt>
                <c:pt idx="13">
                  <c:v>4184100</c:v>
                </c:pt>
                <c:pt idx="14">
                  <c:v>4181475</c:v>
                </c:pt>
                <c:pt idx="15">
                  <c:v>4182350</c:v>
                </c:pt>
                <c:pt idx="16">
                  <c:v>4184100</c:v>
                </c:pt>
                <c:pt idx="17">
                  <c:v>4181700</c:v>
                </c:pt>
                <c:pt idx="18">
                  <c:v>4182275</c:v>
                </c:pt>
                <c:pt idx="19">
                  <c:v>4187125</c:v>
                </c:pt>
                <c:pt idx="20">
                  <c:v>4180750</c:v>
                </c:pt>
                <c:pt idx="21">
                  <c:v>4185625</c:v>
                </c:pt>
                <c:pt idx="22">
                  <c:v>4186125</c:v>
                </c:pt>
                <c:pt idx="23">
                  <c:v>4182000</c:v>
                </c:pt>
              </c:numCache>
            </c:numRef>
          </c:val>
          <c:extLst>
            <c:ext xmlns:c16="http://schemas.microsoft.com/office/drawing/2014/chart" uri="{C3380CC4-5D6E-409C-BE32-E72D297353CC}">
              <c16:uniqueId val="{00000005-AF6E-4A3E-B49F-FEC00FEF834D}"/>
            </c:ext>
          </c:extLst>
        </c:ser>
        <c:ser>
          <c:idx val="9"/>
          <c:order val="6"/>
          <c:tx>
            <c:strRef>
              <c:f>'GARB DS Bar Chart CURRENT'!$I$8</c:f>
              <c:strCache>
                <c:ptCount val="1"/>
                <c:pt idx="0">
                  <c:v>2012B</c:v>
                </c:pt>
              </c:strCache>
            </c:strRef>
          </c:tx>
          <c:spPr>
            <a:solidFill>
              <a:schemeClr val="accent6">
                <a:lumMod val="75000"/>
              </a:schemeClr>
            </a:solidFill>
          </c:spPr>
          <c:invertIfNegative val="0"/>
          <c:cat>
            <c:numRef>
              <c:f>'GARB DS Bar Chart CURRENT'!$B$10:$B$39</c:f>
              <c:numCache>
                <c:formatCode>General</c:formatCode>
                <c:ptCount val="29"/>
                <c:pt idx="0">
                  <c:v>2019</c:v>
                </c:pt>
                <c:pt idx="1">
                  <c:v>2020</c:v>
                </c:pt>
                <c:pt idx="2">
                  <c:v>2021</c:v>
                </c:pt>
                <c:pt idx="3">
                  <c:v>2022</c:v>
                </c:pt>
                <c:pt idx="4">
                  <c:v>2023</c:v>
                </c:pt>
                <c:pt idx="5">
                  <c:v>2024</c:v>
                </c:pt>
                <c:pt idx="6">
                  <c:v>2025</c:v>
                </c:pt>
                <c:pt idx="7">
                  <c:v>2026</c:v>
                </c:pt>
                <c:pt idx="8">
                  <c:v>2027</c:v>
                </c:pt>
                <c:pt idx="9">
                  <c:v>2028</c:v>
                </c:pt>
                <c:pt idx="10">
                  <c:v>2029</c:v>
                </c:pt>
                <c:pt idx="11">
                  <c:v>2030</c:v>
                </c:pt>
                <c:pt idx="12">
                  <c:v>2031</c:v>
                </c:pt>
                <c:pt idx="13">
                  <c:v>2032</c:v>
                </c:pt>
                <c:pt idx="14">
                  <c:v>2033</c:v>
                </c:pt>
                <c:pt idx="15">
                  <c:v>2034</c:v>
                </c:pt>
                <c:pt idx="16">
                  <c:v>2035</c:v>
                </c:pt>
                <c:pt idx="17">
                  <c:v>2036</c:v>
                </c:pt>
                <c:pt idx="18">
                  <c:v>2037</c:v>
                </c:pt>
                <c:pt idx="19">
                  <c:v>2038</c:v>
                </c:pt>
                <c:pt idx="20">
                  <c:v>2039</c:v>
                </c:pt>
                <c:pt idx="21">
                  <c:v>2040</c:v>
                </c:pt>
                <c:pt idx="22">
                  <c:v>2041</c:v>
                </c:pt>
                <c:pt idx="23">
                  <c:v>2042</c:v>
                </c:pt>
                <c:pt idx="24">
                  <c:v>2043</c:v>
                </c:pt>
                <c:pt idx="25">
                  <c:v>2044</c:v>
                </c:pt>
                <c:pt idx="26">
                  <c:v>2045</c:v>
                </c:pt>
                <c:pt idx="27">
                  <c:v>2046</c:v>
                </c:pt>
                <c:pt idx="28">
                  <c:v>2047</c:v>
                </c:pt>
              </c:numCache>
            </c:numRef>
          </c:cat>
          <c:val>
            <c:numRef>
              <c:f>'GARB DS Bar Chart CURRENT'!$I$10:$I$39</c:f>
              <c:numCache>
                <c:formatCode>#,##0_);\(#,##0\);\-</c:formatCode>
                <c:ptCount val="29"/>
                <c:pt idx="0">
                  <c:v>12325125</c:v>
                </c:pt>
                <c:pt idx="1">
                  <c:v>12329875</c:v>
                </c:pt>
                <c:pt idx="2">
                  <c:v>12329500</c:v>
                </c:pt>
                <c:pt idx="3">
                  <c:v>12328625</c:v>
                </c:pt>
                <c:pt idx="4">
                  <c:v>12326750</c:v>
                </c:pt>
                <c:pt idx="5">
                  <c:v>12328250</c:v>
                </c:pt>
                <c:pt idx="6">
                  <c:v>12327500</c:v>
                </c:pt>
                <c:pt idx="7">
                  <c:v>12328875</c:v>
                </c:pt>
                <c:pt idx="8">
                  <c:v>12326750</c:v>
                </c:pt>
                <c:pt idx="9">
                  <c:v>12325500</c:v>
                </c:pt>
                <c:pt idx="10">
                  <c:v>12324375</c:v>
                </c:pt>
                <c:pt idx="11">
                  <c:v>12327500</c:v>
                </c:pt>
                <c:pt idx="12">
                  <c:v>12324125</c:v>
                </c:pt>
                <c:pt idx="13">
                  <c:v>12328375</c:v>
                </c:pt>
                <c:pt idx="14">
                  <c:v>12329250</c:v>
                </c:pt>
                <c:pt idx="15">
                  <c:v>12330875</c:v>
                </c:pt>
                <c:pt idx="16">
                  <c:v>12327375</c:v>
                </c:pt>
                <c:pt idx="17">
                  <c:v>12327750</c:v>
                </c:pt>
                <c:pt idx="18">
                  <c:v>12325875</c:v>
                </c:pt>
                <c:pt idx="19">
                  <c:v>12325625</c:v>
                </c:pt>
                <c:pt idx="20">
                  <c:v>12325750</c:v>
                </c:pt>
                <c:pt idx="21">
                  <c:v>12325000</c:v>
                </c:pt>
                <c:pt idx="22">
                  <c:v>12322125</c:v>
                </c:pt>
                <c:pt idx="23">
                  <c:v>12325625</c:v>
                </c:pt>
              </c:numCache>
            </c:numRef>
          </c:val>
          <c:extLst>
            <c:ext xmlns:c16="http://schemas.microsoft.com/office/drawing/2014/chart" uri="{C3380CC4-5D6E-409C-BE32-E72D297353CC}">
              <c16:uniqueId val="{00000006-AF6E-4A3E-B49F-FEC00FEF834D}"/>
            </c:ext>
          </c:extLst>
        </c:ser>
        <c:ser>
          <c:idx val="3"/>
          <c:order val="7"/>
          <c:tx>
            <c:strRef>
              <c:f>'GARB DS Bar Chart CURRENT'!$J$8</c:f>
              <c:strCache>
                <c:ptCount val="1"/>
                <c:pt idx="0">
                  <c:v>2012C</c:v>
                </c:pt>
              </c:strCache>
            </c:strRef>
          </c:tx>
          <c:spPr>
            <a:solidFill>
              <a:srgbClr val="00B050"/>
            </a:solidFill>
          </c:spPr>
          <c:invertIfNegative val="0"/>
          <c:cat>
            <c:numRef>
              <c:f>'GARB DS Bar Chart CURRENT'!$B$10:$B$39</c:f>
              <c:numCache>
                <c:formatCode>General</c:formatCode>
                <c:ptCount val="29"/>
                <c:pt idx="0">
                  <c:v>2019</c:v>
                </c:pt>
                <c:pt idx="1">
                  <c:v>2020</c:v>
                </c:pt>
                <c:pt idx="2">
                  <c:v>2021</c:v>
                </c:pt>
                <c:pt idx="3">
                  <c:v>2022</c:v>
                </c:pt>
                <c:pt idx="4">
                  <c:v>2023</c:v>
                </c:pt>
                <c:pt idx="5">
                  <c:v>2024</c:v>
                </c:pt>
                <c:pt idx="6">
                  <c:v>2025</c:v>
                </c:pt>
                <c:pt idx="7">
                  <c:v>2026</c:v>
                </c:pt>
                <c:pt idx="8">
                  <c:v>2027</c:v>
                </c:pt>
                <c:pt idx="9">
                  <c:v>2028</c:v>
                </c:pt>
                <c:pt idx="10">
                  <c:v>2029</c:v>
                </c:pt>
                <c:pt idx="11">
                  <c:v>2030</c:v>
                </c:pt>
                <c:pt idx="12">
                  <c:v>2031</c:v>
                </c:pt>
                <c:pt idx="13">
                  <c:v>2032</c:v>
                </c:pt>
                <c:pt idx="14">
                  <c:v>2033</c:v>
                </c:pt>
                <c:pt idx="15">
                  <c:v>2034</c:v>
                </c:pt>
                <c:pt idx="16">
                  <c:v>2035</c:v>
                </c:pt>
                <c:pt idx="17">
                  <c:v>2036</c:v>
                </c:pt>
                <c:pt idx="18">
                  <c:v>2037</c:v>
                </c:pt>
                <c:pt idx="19">
                  <c:v>2038</c:v>
                </c:pt>
                <c:pt idx="20">
                  <c:v>2039</c:v>
                </c:pt>
                <c:pt idx="21">
                  <c:v>2040</c:v>
                </c:pt>
                <c:pt idx="22">
                  <c:v>2041</c:v>
                </c:pt>
                <c:pt idx="23">
                  <c:v>2042</c:v>
                </c:pt>
                <c:pt idx="24">
                  <c:v>2043</c:v>
                </c:pt>
                <c:pt idx="25">
                  <c:v>2044</c:v>
                </c:pt>
                <c:pt idx="26">
                  <c:v>2045</c:v>
                </c:pt>
                <c:pt idx="27">
                  <c:v>2046</c:v>
                </c:pt>
                <c:pt idx="28">
                  <c:v>2047</c:v>
                </c:pt>
              </c:numCache>
            </c:numRef>
          </c:cat>
          <c:val>
            <c:numRef>
              <c:f>'GARB DS Bar Chart CURRENT'!$J$10:$J$39</c:f>
              <c:numCache>
                <c:formatCode>#,##0_);\(#,##0\);\-</c:formatCode>
                <c:ptCount val="29"/>
                <c:pt idx="0">
                  <c:v>15029700</c:v>
                </c:pt>
                <c:pt idx="1">
                  <c:v>15029200</c:v>
                </c:pt>
                <c:pt idx="2">
                  <c:v>15027850</c:v>
                </c:pt>
                <c:pt idx="3">
                  <c:v>15025000</c:v>
                </c:pt>
                <c:pt idx="4">
                  <c:v>15028500</c:v>
                </c:pt>
                <c:pt idx="5">
                  <c:v>15027750</c:v>
                </c:pt>
                <c:pt idx="6">
                  <c:v>15027125</c:v>
                </c:pt>
                <c:pt idx="7">
                  <c:v>15030750</c:v>
                </c:pt>
                <c:pt idx="8">
                  <c:v>15027875</c:v>
                </c:pt>
                <c:pt idx="9">
                  <c:v>15027750</c:v>
                </c:pt>
                <c:pt idx="10">
                  <c:v>15024500</c:v>
                </c:pt>
                <c:pt idx="11">
                  <c:v>15027125</c:v>
                </c:pt>
                <c:pt idx="12">
                  <c:v>15029500</c:v>
                </c:pt>
                <c:pt idx="13">
                  <c:v>15025750</c:v>
                </c:pt>
                <c:pt idx="14">
                  <c:v>15029750</c:v>
                </c:pt>
                <c:pt idx="15">
                  <c:v>15025375</c:v>
                </c:pt>
                <c:pt idx="16">
                  <c:v>15026500</c:v>
                </c:pt>
                <c:pt idx="17">
                  <c:v>15026750</c:v>
                </c:pt>
                <c:pt idx="18">
                  <c:v>15024875</c:v>
                </c:pt>
                <c:pt idx="19">
                  <c:v>15024500</c:v>
                </c:pt>
                <c:pt idx="20">
                  <c:v>15029000</c:v>
                </c:pt>
                <c:pt idx="21">
                  <c:v>15026875</c:v>
                </c:pt>
                <c:pt idx="22">
                  <c:v>15026625</c:v>
                </c:pt>
                <c:pt idx="23">
                  <c:v>15026500</c:v>
                </c:pt>
              </c:numCache>
            </c:numRef>
          </c:val>
          <c:extLst>
            <c:ext xmlns:c16="http://schemas.microsoft.com/office/drawing/2014/chart" uri="{C3380CC4-5D6E-409C-BE32-E72D297353CC}">
              <c16:uniqueId val="{00000007-AF6E-4A3E-B49F-FEC00FEF834D}"/>
            </c:ext>
          </c:extLst>
        </c:ser>
        <c:ser>
          <c:idx val="4"/>
          <c:order val="8"/>
          <c:tx>
            <c:strRef>
              <c:f>'GARB DS Bar Chart CURRENT'!$K$8</c:f>
              <c:strCache>
                <c:ptCount val="1"/>
                <c:pt idx="0">
                  <c:v>2014B</c:v>
                </c:pt>
              </c:strCache>
            </c:strRef>
          </c:tx>
          <c:invertIfNegative val="0"/>
          <c:cat>
            <c:numRef>
              <c:f>'GARB DS Bar Chart CURRENT'!$B$10:$B$39</c:f>
              <c:numCache>
                <c:formatCode>General</c:formatCode>
                <c:ptCount val="29"/>
                <c:pt idx="0">
                  <c:v>2019</c:v>
                </c:pt>
                <c:pt idx="1">
                  <c:v>2020</c:v>
                </c:pt>
                <c:pt idx="2">
                  <c:v>2021</c:v>
                </c:pt>
                <c:pt idx="3">
                  <c:v>2022</c:v>
                </c:pt>
                <c:pt idx="4">
                  <c:v>2023</c:v>
                </c:pt>
                <c:pt idx="5">
                  <c:v>2024</c:v>
                </c:pt>
                <c:pt idx="6">
                  <c:v>2025</c:v>
                </c:pt>
                <c:pt idx="7">
                  <c:v>2026</c:v>
                </c:pt>
                <c:pt idx="8">
                  <c:v>2027</c:v>
                </c:pt>
                <c:pt idx="9">
                  <c:v>2028</c:v>
                </c:pt>
                <c:pt idx="10">
                  <c:v>2029</c:v>
                </c:pt>
                <c:pt idx="11">
                  <c:v>2030</c:v>
                </c:pt>
                <c:pt idx="12">
                  <c:v>2031</c:v>
                </c:pt>
                <c:pt idx="13">
                  <c:v>2032</c:v>
                </c:pt>
                <c:pt idx="14">
                  <c:v>2033</c:v>
                </c:pt>
                <c:pt idx="15">
                  <c:v>2034</c:v>
                </c:pt>
                <c:pt idx="16">
                  <c:v>2035</c:v>
                </c:pt>
                <c:pt idx="17">
                  <c:v>2036</c:v>
                </c:pt>
                <c:pt idx="18">
                  <c:v>2037</c:v>
                </c:pt>
                <c:pt idx="19">
                  <c:v>2038</c:v>
                </c:pt>
                <c:pt idx="20">
                  <c:v>2039</c:v>
                </c:pt>
                <c:pt idx="21">
                  <c:v>2040</c:v>
                </c:pt>
                <c:pt idx="22">
                  <c:v>2041</c:v>
                </c:pt>
                <c:pt idx="23">
                  <c:v>2042</c:v>
                </c:pt>
                <c:pt idx="24">
                  <c:v>2043</c:v>
                </c:pt>
                <c:pt idx="25">
                  <c:v>2044</c:v>
                </c:pt>
                <c:pt idx="26">
                  <c:v>2045</c:v>
                </c:pt>
                <c:pt idx="27">
                  <c:v>2046</c:v>
                </c:pt>
                <c:pt idx="28">
                  <c:v>2047</c:v>
                </c:pt>
              </c:numCache>
            </c:numRef>
          </c:cat>
          <c:val>
            <c:numRef>
              <c:f>'GARB DS Bar Chart CURRENT'!$K$10:$K$39</c:f>
              <c:numCache>
                <c:formatCode>#,##0_);\(#,##0\);\-</c:formatCode>
                <c:ptCount val="29"/>
                <c:pt idx="0">
                  <c:v>12086250</c:v>
                </c:pt>
                <c:pt idx="1">
                  <c:v>12077500</c:v>
                </c:pt>
                <c:pt idx="2">
                  <c:v>12074750</c:v>
                </c:pt>
                <c:pt idx="3">
                  <c:v>12062375</c:v>
                </c:pt>
                <c:pt idx="4">
                  <c:v>12054750</c:v>
                </c:pt>
                <c:pt idx="5">
                  <c:v>12046000</c:v>
                </c:pt>
                <c:pt idx="6">
                  <c:v>12040250</c:v>
                </c:pt>
                <c:pt idx="7">
                  <c:v>12021875</c:v>
                </c:pt>
                <c:pt idx="8">
                  <c:v>12015000</c:v>
                </c:pt>
                <c:pt idx="9">
                  <c:v>12003500</c:v>
                </c:pt>
                <c:pt idx="10">
                  <c:v>11991500</c:v>
                </c:pt>
                <c:pt idx="11">
                  <c:v>9111500</c:v>
                </c:pt>
                <c:pt idx="12">
                  <c:v>18704875</c:v>
                </c:pt>
                <c:pt idx="13">
                  <c:v>18683500</c:v>
                </c:pt>
                <c:pt idx="14">
                  <c:v>18655000</c:v>
                </c:pt>
                <c:pt idx="15">
                  <c:v>0</c:v>
                </c:pt>
                <c:pt idx="16">
                  <c:v>0</c:v>
                </c:pt>
                <c:pt idx="17">
                  <c:v>0</c:v>
                </c:pt>
                <c:pt idx="18">
                  <c:v>0</c:v>
                </c:pt>
                <c:pt idx="19">
                  <c:v>0</c:v>
                </c:pt>
                <c:pt idx="20">
                  <c:v>0</c:v>
                </c:pt>
                <c:pt idx="21">
                  <c:v>0</c:v>
                </c:pt>
                <c:pt idx="22">
                  <c:v>0</c:v>
                </c:pt>
                <c:pt idx="23">
                  <c:v>0</c:v>
                </c:pt>
              </c:numCache>
            </c:numRef>
          </c:val>
          <c:extLst>
            <c:ext xmlns:c16="http://schemas.microsoft.com/office/drawing/2014/chart" uri="{C3380CC4-5D6E-409C-BE32-E72D297353CC}">
              <c16:uniqueId val="{00000008-AF6E-4A3E-B49F-FEC00FEF834D}"/>
            </c:ext>
          </c:extLst>
        </c:ser>
        <c:ser>
          <c:idx val="5"/>
          <c:order val="9"/>
          <c:tx>
            <c:strRef>
              <c:f>'GARB DS Bar Chart CURRENT'!$L$8</c:f>
              <c:strCache>
                <c:ptCount val="1"/>
                <c:pt idx="0">
                  <c:v>2014C</c:v>
                </c:pt>
              </c:strCache>
            </c:strRef>
          </c:tx>
          <c:invertIfNegative val="0"/>
          <c:cat>
            <c:numRef>
              <c:f>'GARB DS Bar Chart CURRENT'!$B$10:$B$39</c:f>
              <c:numCache>
                <c:formatCode>General</c:formatCode>
                <c:ptCount val="29"/>
                <c:pt idx="0">
                  <c:v>2019</c:v>
                </c:pt>
                <c:pt idx="1">
                  <c:v>2020</c:v>
                </c:pt>
                <c:pt idx="2">
                  <c:v>2021</c:v>
                </c:pt>
                <c:pt idx="3">
                  <c:v>2022</c:v>
                </c:pt>
                <c:pt idx="4">
                  <c:v>2023</c:v>
                </c:pt>
                <c:pt idx="5">
                  <c:v>2024</c:v>
                </c:pt>
                <c:pt idx="6">
                  <c:v>2025</c:v>
                </c:pt>
                <c:pt idx="7">
                  <c:v>2026</c:v>
                </c:pt>
                <c:pt idx="8">
                  <c:v>2027</c:v>
                </c:pt>
                <c:pt idx="9">
                  <c:v>2028</c:v>
                </c:pt>
                <c:pt idx="10">
                  <c:v>2029</c:v>
                </c:pt>
                <c:pt idx="11">
                  <c:v>2030</c:v>
                </c:pt>
                <c:pt idx="12">
                  <c:v>2031</c:v>
                </c:pt>
                <c:pt idx="13">
                  <c:v>2032</c:v>
                </c:pt>
                <c:pt idx="14">
                  <c:v>2033</c:v>
                </c:pt>
                <c:pt idx="15">
                  <c:v>2034</c:v>
                </c:pt>
                <c:pt idx="16">
                  <c:v>2035</c:v>
                </c:pt>
                <c:pt idx="17">
                  <c:v>2036</c:v>
                </c:pt>
                <c:pt idx="18">
                  <c:v>2037</c:v>
                </c:pt>
                <c:pt idx="19">
                  <c:v>2038</c:v>
                </c:pt>
                <c:pt idx="20">
                  <c:v>2039</c:v>
                </c:pt>
                <c:pt idx="21">
                  <c:v>2040</c:v>
                </c:pt>
                <c:pt idx="22">
                  <c:v>2041</c:v>
                </c:pt>
                <c:pt idx="23">
                  <c:v>2042</c:v>
                </c:pt>
                <c:pt idx="24">
                  <c:v>2043</c:v>
                </c:pt>
                <c:pt idx="25">
                  <c:v>2044</c:v>
                </c:pt>
                <c:pt idx="26">
                  <c:v>2045</c:v>
                </c:pt>
                <c:pt idx="27">
                  <c:v>2046</c:v>
                </c:pt>
                <c:pt idx="28">
                  <c:v>2047</c:v>
                </c:pt>
              </c:numCache>
            </c:numRef>
          </c:cat>
          <c:val>
            <c:numRef>
              <c:f>'GARB DS Bar Chart CURRENT'!$L$10:$L$39</c:f>
              <c:numCache>
                <c:formatCode>#,##0_);\(#,##0\);\-</c:formatCode>
                <c:ptCount val="29"/>
                <c:pt idx="0">
                  <c:v>12118750</c:v>
                </c:pt>
                <c:pt idx="1">
                  <c:v>12114250</c:v>
                </c:pt>
                <c:pt idx="2">
                  <c:v>12102000</c:v>
                </c:pt>
                <c:pt idx="3">
                  <c:v>12091250</c:v>
                </c:pt>
                <c:pt idx="4">
                  <c:v>12081000</c:v>
                </c:pt>
                <c:pt idx="5">
                  <c:v>12065375</c:v>
                </c:pt>
                <c:pt idx="6">
                  <c:v>12053375</c:v>
                </c:pt>
                <c:pt idx="7">
                  <c:v>12048625</c:v>
                </c:pt>
                <c:pt idx="8">
                  <c:v>12030125</c:v>
                </c:pt>
                <c:pt idx="9">
                  <c:v>12016875</c:v>
                </c:pt>
                <c:pt idx="10">
                  <c:v>12002500</c:v>
                </c:pt>
                <c:pt idx="11">
                  <c:v>11533062.5</c:v>
                </c:pt>
                <c:pt idx="12">
                  <c:v>0</c:v>
                </c:pt>
                <c:pt idx="13">
                  <c:v>0</c:v>
                </c:pt>
                <c:pt idx="14">
                  <c:v>0</c:v>
                </c:pt>
                <c:pt idx="15">
                  <c:v>0</c:v>
                </c:pt>
                <c:pt idx="16">
                  <c:v>0</c:v>
                </c:pt>
                <c:pt idx="17">
                  <c:v>0</c:v>
                </c:pt>
                <c:pt idx="18">
                  <c:v>0</c:v>
                </c:pt>
                <c:pt idx="19">
                  <c:v>0</c:v>
                </c:pt>
                <c:pt idx="20">
                  <c:v>0</c:v>
                </c:pt>
                <c:pt idx="21">
                  <c:v>0</c:v>
                </c:pt>
                <c:pt idx="22">
                  <c:v>0</c:v>
                </c:pt>
                <c:pt idx="23">
                  <c:v>0</c:v>
                </c:pt>
              </c:numCache>
            </c:numRef>
          </c:val>
          <c:extLst>
            <c:ext xmlns:c16="http://schemas.microsoft.com/office/drawing/2014/chart" uri="{C3380CC4-5D6E-409C-BE32-E72D297353CC}">
              <c16:uniqueId val="{00000009-AF6E-4A3E-B49F-FEC00FEF834D}"/>
            </c:ext>
          </c:extLst>
        </c:ser>
        <c:dLbls>
          <c:showLegendKey val="0"/>
          <c:showVal val="0"/>
          <c:showCatName val="0"/>
          <c:showSerName val="0"/>
          <c:showPercent val="0"/>
          <c:showBubbleSize val="0"/>
        </c:dLbls>
        <c:gapWidth val="150"/>
        <c:overlap val="100"/>
        <c:axId val="221365760"/>
        <c:axId val="174486592"/>
      </c:barChart>
      <c:catAx>
        <c:axId val="221365760"/>
        <c:scaling>
          <c:orientation val="minMax"/>
        </c:scaling>
        <c:delete val="0"/>
        <c:axPos val="b"/>
        <c:numFmt formatCode="General" sourceLinked="1"/>
        <c:majorTickMark val="out"/>
        <c:minorTickMark val="none"/>
        <c:tickLblPos val="nextTo"/>
        <c:spPr>
          <a:ln w="3175">
            <a:solidFill>
              <a:srgbClr val="000000"/>
            </a:solidFill>
            <a:prstDash val="solid"/>
          </a:ln>
        </c:spPr>
        <c:txPr>
          <a:bodyPr rot="-5400000" vert="horz"/>
          <a:lstStyle/>
          <a:p>
            <a:pPr>
              <a:defRPr sz="900" b="0" i="0" u="none" strike="noStrike" baseline="0">
                <a:solidFill>
                  <a:srgbClr val="000000"/>
                </a:solidFill>
                <a:latin typeface="Arial"/>
                <a:ea typeface="Arial"/>
                <a:cs typeface="Arial"/>
              </a:defRPr>
            </a:pPr>
            <a:endParaRPr lang="en-US"/>
          </a:p>
        </c:txPr>
        <c:crossAx val="174486592"/>
        <c:crosses val="autoZero"/>
        <c:auto val="1"/>
        <c:lblAlgn val="ctr"/>
        <c:lblOffset val="0"/>
        <c:tickLblSkip val="1"/>
        <c:tickMarkSkip val="1"/>
        <c:noMultiLvlLbl val="0"/>
      </c:catAx>
      <c:valAx>
        <c:axId val="174486592"/>
        <c:scaling>
          <c:orientation val="minMax"/>
          <c:max val="200000000"/>
          <c:min val="0"/>
        </c:scaling>
        <c:delete val="0"/>
        <c:axPos val="l"/>
        <c:majorGridlines>
          <c:spPr>
            <a:ln w="3175">
              <a:solidFill>
                <a:srgbClr val="000000"/>
              </a:solidFill>
              <a:prstDash val="solid"/>
            </a:ln>
          </c:spPr>
        </c:majorGridlines>
        <c:numFmt formatCode="\$#,##0" sourceLinked="0"/>
        <c:majorTickMark val="out"/>
        <c:minorTickMark val="none"/>
        <c:tickLblPos val="nextTo"/>
        <c:spPr>
          <a:ln w="3175">
            <a:solidFill>
              <a:srgbClr val="000000"/>
            </a:solidFill>
            <a:prstDash val="solid"/>
          </a:ln>
        </c:spPr>
        <c:txPr>
          <a:bodyPr rot="0" vert="horz"/>
          <a:lstStyle/>
          <a:p>
            <a:pPr>
              <a:defRPr sz="900" b="1" i="0" u="none" strike="noStrike" baseline="0">
                <a:solidFill>
                  <a:srgbClr val="000000"/>
                </a:solidFill>
                <a:latin typeface="Arial"/>
                <a:ea typeface="Arial"/>
                <a:cs typeface="Arial"/>
              </a:defRPr>
            </a:pPr>
            <a:endParaRPr lang="en-US"/>
          </a:p>
        </c:txPr>
        <c:crossAx val="221365760"/>
        <c:crosses val="autoZero"/>
        <c:crossBetween val="between"/>
      </c:valAx>
      <c:spPr>
        <a:noFill/>
        <a:ln w="12700">
          <a:solidFill>
            <a:srgbClr val="808080"/>
          </a:solidFill>
          <a:prstDash val="solid"/>
        </a:ln>
      </c:spPr>
    </c:plotArea>
    <c:legend>
      <c:legendPos val="r"/>
      <c:layout>
        <c:manualLayout>
          <c:xMode val="edge"/>
          <c:yMode val="edge"/>
          <c:x val="0.88898729313872238"/>
          <c:y val="0.27078511438703973"/>
          <c:w val="9.7573809211535509E-2"/>
          <c:h val="0.53064907174898779"/>
        </c:manualLayout>
      </c:layout>
      <c:overlay val="0"/>
      <c:spPr>
        <a:solidFill>
          <a:srgbClr val="FFFFFF"/>
        </a:solidFill>
        <a:ln w="25400">
          <a:noFill/>
        </a:ln>
      </c:spPr>
      <c:txPr>
        <a:bodyPr/>
        <a:lstStyle/>
        <a:p>
          <a:pPr>
            <a:defRPr sz="1200" b="1"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3175">
      <a:solidFill>
        <a:srgbClr val="000000"/>
      </a:solidFill>
      <a:prstDash val="solid"/>
    </a:ln>
  </c:spPr>
  <c:txPr>
    <a:bodyPr/>
    <a:lstStyle/>
    <a:p>
      <a:pPr>
        <a:defRPr sz="1200" b="0" i="0" u="none" strike="noStrike" baseline="0">
          <a:solidFill>
            <a:srgbClr val="000000"/>
          </a:solidFill>
          <a:latin typeface="Arial"/>
          <a:ea typeface="Arial"/>
          <a:cs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b="1" i="0" u="none" strike="noStrike" baseline="0">
                <a:solidFill>
                  <a:srgbClr val="000080"/>
                </a:solidFill>
                <a:latin typeface="Arial"/>
                <a:ea typeface="Arial"/>
                <a:cs typeface="Arial"/>
              </a:defRPr>
            </a:pPr>
            <a:r>
              <a:rPr lang="en-US" sz="1800" dirty="0">
                <a:solidFill>
                  <a:sysClr val="windowText" lastClr="000000"/>
                </a:solidFill>
              </a:rPr>
              <a:t>Hybrid Bond Debt Service</a:t>
            </a:r>
            <a:r>
              <a:rPr lang="en-US" sz="1600" dirty="0">
                <a:solidFill>
                  <a:sysClr val="windowText" lastClr="000000"/>
                </a:solidFill>
              </a:rPr>
              <a:t> </a:t>
            </a:r>
          </a:p>
          <a:p>
            <a:pPr>
              <a:defRPr sz="1200" b="1" i="0" u="none" strike="noStrike" baseline="0">
                <a:solidFill>
                  <a:srgbClr val="000080"/>
                </a:solidFill>
                <a:latin typeface="Arial"/>
                <a:ea typeface="Arial"/>
                <a:cs typeface="Arial"/>
              </a:defRPr>
            </a:pPr>
            <a:r>
              <a:rPr lang="en-US" sz="1100" b="0" dirty="0">
                <a:solidFill>
                  <a:sysClr val="windowText" lastClr="000000"/>
                </a:solidFill>
              </a:rPr>
              <a:t>(Fiscal Year) </a:t>
            </a:r>
          </a:p>
        </c:rich>
      </c:tx>
      <c:layout>
        <c:manualLayout>
          <c:xMode val="edge"/>
          <c:yMode val="edge"/>
          <c:x val="0.36475975040452324"/>
          <c:y val="2.1960004784268645E-2"/>
        </c:manualLayout>
      </c:layout>
      <c:overlay val="0"/>
      <c:spPr>
        <a:noFill/>
        <a:ln w="25400">
          <a:noFill/>
        </a:ln>
      </c:spPr>
    </c:title>
    <c:autoTitleDeleted val="0"/>
    <c:plotArea>
      <c:layout>
        <c:manualLayout>
          <c:layoutTarget val="inner"/>
          <c:xMode val="edge"/>
          <c:yMode val="edge"/>
          <c:x val="0.1374622356495469"/>
          <c:y val="0.16950065659938468"/>
          <c:w val="0.75528704479683884"/>
          <c:h val="0.71887261626813426"/>
        </c:manualLayout>
      </c:layout>
      <c:barChart>
        <c:barDir val="col"/>
        <c:grouping val="stacked"/>
        <c:varyColors val="0"/>
        <c:ser>
          <c:idx val="4"/>
          <c:order val="0"/>
          <c:tx>
            <c:strRef>
              <c:f>'PFC DS Bar Chart FY'!$C$7</c:f>
              <c:strCache>
                <c:ptCount val="1"/>
                <c:pt idx="0">
                  <c:v>2010B</c:v>
                </c:pt>
              </c:strCache>
            </c:strRef>
          </c:tx>
          <c:spPr>
            <a:solidFill>
              <a:schemeClr val="tx2"/>
            </a:solidFill>
          </c:spPr>
          <c:invertIfNegative val="0"/>
          <c:cat>
            <c:numRef>
              <c:f>'PFC DS Bar Chart FY'!$B$9:$B$38</c:f>
              <c:numCache>
                <c:formatCode>General</c:formatCode>
                <c:ptCount val="16"/>
                <c:pt idx="0">
                  <c:v>2019</c:v>
                </c:pt>
                <c:pt idx="1">
                  <c:v>2020</c:v>
                </c:pt>
                <c:pt idx="2">
                  <c:v>2021</c:v>
                </c:pt>
                <c:pt idx="3">
                  <c:v>2022</c:v>
                </c:pt>
                <c:pt idx="4">
                  <c:v>2023</c:v>
                </c:pt>
                <c:pt idx="5">
                  <c:v>2024</c:v>
                </c:pt>
                <c:pt idx="6">
                  <c:v>2025</c:v>
                </c:pt>
                <c:pt idx="7">
                  <c:v>2026</c:v>
                </c:pt>
                <c:pt idx="8">
                  <c:v>2027</c:v>
                </c:pt>
                <c:pt idx="9">
                  <c:v>2028</c:v>
                </c:pt>
                <c:pt idx="10">
                  <c:v>2029</c:v>
                </c:pt>
                <c:pt idx="11">
                  <c:v>2030</c:v>
                </c:pt>
                <c:pt idx="12">
                  <c:v>2031</c:v>
                </c:pt>
                <c:pt idx="13">
                  <c:v>2032</c:v>
                </c:pt>
                <c:pt idx="14">
                  <c:v>2033</c:v>
                </c:pt>
                <c:pt idx="15">
                  <c:v>2034</c:v>
                </c:pt>
              </c:numCache>
            </c:numRef>
          </c:cat>
          <c:val>
            <c:numRef>
              <c:f>'PFC DS Bar Chart FY'!$C$9:$C$38</c:f>
              <c:numCache>
                <c:formatCode>#,##0_);\(#,##0\);\-</c:formatCode>
                <c:ptCount val="16"/>
                <c:pt idx="0">
                  <c:v>44127312.5</c:v>
                </c:pt>
                <c:pt idx="1">
                  <c:v>44123187.5</c:v>
                </c:pt>
                <c:pt idx="2">
                  <c:v>44124468.75</c:v>
                </c:pt>
                <c:pt idx="3">
                  <c:v>44125250</c:v>
                </c:pt>
                <c:pt idx="4">
                  <c:v>44124500</c:v>
                </c:pt>
                <c:pt idx="5">
                  <c:v>29016125</c:v>
                </c:pt>
                <c:pt idx="6">
                  <c:v>18972375</c:v>
                </c:pt>
                <c:pt idx="7">
                  <c:v>19008625</c:v>
                </c:pt>
                <c:pt idx="8">
                  <c:v>0</c:v>
                </c:pt>
                <c:pt idx="9">
                  <c:v>0</c:v>
                </c:pt>
                <c:pt idx="10">
                  <c:v>0</c:v>
                </c:pt>
                <c:pt idx="11">
                  <c:v>0</c:v>
                </c:pt>
                <c:pt idx="12">
                  <c:v>0</c:v>
                </c:pt>
                <c:pt idx="13">
                  <c:v>0</c:v>
                </c:pt>
                <c:pt idx="14">
                  <c:v>0</c:v>
                </c:pt>
                <c:pt idx="15">
                  <c:v>0</c:v>
                </c:pt>
              </c:numCache>
            </c:numRef>
          </c:val>
          <c:extLst>
            <c:ext xmlns:c16="http://schemas.microsoft.com/office/drawing/2014/chart" uri="{C3380CC4-5D6E-409C-BE32-E72D297353CC}">
              <c16:uniqueId val="{00000000-10B1-484F-BC9C-9B75900749E4}"/>
            </c:ext>
          </c:extLst>
        </c:ser>
        <c:ser>
          <c:idx val="0"/>
          <c:order val="1"/>
          <c:tx>
            <c:strRef>
              <c:f>'PFC DS Bar Chart FY'!$D$7</c:f>
              <c:strCache>
                <c:ptCount val="1"/>
                <c:pt idx="0">
                  <c:v>2014A</c:v>
                </c:pt>
              </c:strCache>
            </c:strRef>
          </c:tx>
          <c:spPr>
            <a:solidFill>
              <a:schemeClr val="bg2"/>
            </a:solidFill>
          </c:spPr>
          <c:invertIfNegative val="0"/>
          <c:cat>
            <c:numRef>
              <c:f>'PFC DS Bar Chart FY'!$B$9:$B$38</c:f>
              <c:numCache>
                <c:formatCode>General</c:formatCode>
                <c:ptCount val="16"/>
                <c:pt idx="0">
                  <c:v>2019</c:v>
                </c:pt>
                <c:pt idx="1">
                  <c:v>2020</c:v>
                </c:pt>
                <c:pt idx="2">
                  <c:v>2021</c:v>
                </c:pt>
                <c:pt idx="3">
                  <c:v>2022</c:v>
                </c:pt>
                <c:pt idx="4">
                  <c:v>2023</c:v>
                </c:pt>
                <c:pt idx="5">
                  <c:v>2024</c:v>
                </c:pt>
                <c:pt idx="6">
                  <c:v>2025</c:v>
                </c:pt>
                <c:pt idx="7">
                  <c:v>2026</c:v>
                </c:pt>
                <c:pt idx="8">
                  <c:v>2027</c:v>
                </c:pt>
                <c:pt idx="9">
                  <c:v>2028</c:v>
                </c:pt>
                <c:pt idx="10">
                  <c:v>2029</c:v>
                </c:pt>
                <c:pt idx="11">
                  <c:v>2030</c:v>
                </c:pt>
                <c:pt idx="12">
                  <c:v>2031</c:v>
                </c:pt>
                <c:pt idx="13">
                  <c:v>2032</c:v>
                </c:pt>
                <c:pt idx="14">
                  <c:v>2033</c:v>
                </c:pt>
                <c:pt idx="15">
                  <c:v>2034</c:v>
                </c:pt>
              </c:numCache>
            </c:numRef>
          </c:cat>
          <c:val>
            <c:numRef>
              <c:f>'PFC DS Bar Chart FY'!$D$9:$D$38</c:f>
              <c:numCache>
                <c:formatCode>#,##0_);\(#,##0\);\-</c:formatCode>
                <c:ptCount val="16"/>
                <c:pt idx="0">
                  <c:v>25791040</c:v>
                </c:pt>
                <c:pt idx="1">
                  <c:v>25791040</c:v>
                </c:pt>
                <c:pt idx="2">
                  <c:v>25791040</c:v>
                </c:pt>
                <c:pt idx="3">
                  <c:v>25791040</c:v>
                </c:pt>
                <c:pt idx="4">
                  <c:v>25791040</c:v>
                </c:pt>
                <c:pt idx="5">
                  <c:v>40323415</c:v>
                </c:pt>
                <c:pt idx="6">
                  <c:v>50371415</c:v>
                </c:pt>
                <c:pt idx="7">
                  <c:v>50330415</c:v>
                </c:pt>
                <c:pt idx="8">
                  <c:v>74487790</c:v>
                </c:pt>
                <c:pt idx="9">
                  <c:v>74453165</c:v>
                </c:pt>
                <c:pt idx="10">
                  <c:v>73864040</c:v>
                </c:pt>
                <c:pt idx="11">
                  <c:v>70879665</c:v>
                </c:pt>
                <c:pt idx="12">
                  <c:v>70799165</c:v>
                </c:pt>
                <c:pt idx="13">
                  <c:v>70723690</c:v>
                </c:pt>
                <c:pt idx="14">
                  <c:v>71970170</c:v>
                </c:pt>
                <c:pt idx="15">
                  <c:v>35782750</c:v>
                </c:pt>
              </c:numCache>
            </c:numRef>
          </c:val>
          <c:extLst>
            <c:ext xmlns:c16="http://schemas.microsoft.com/office/drawing/2014/chart" uri="{C3380CC4-5D6E-409C-BE32-E72D297353CC}">
              <c16:uniqueId val="{00000001-10B1-484F-BC9C-9B75900749E4}"/>
            </c:ext>
          </c:extLst>
        </c:ser>
        <c:dLbls>
          <c:showLegendKey val="0"/>
          <c:showVal val="0"/>
          <c:showCatName val="0"/>
          <c:showSerName val="0"/>
          <c:showPercent val="0"/>
          <c:showBubbleSize val="0"/>
        </c:dLbls>
        <c:gapWidth val="150"/>
        <c:overlap val="100"/>
        <c:axId val="174663168"/>
        <c:axId val="136985344"/>
      </c:barChart>
      <c:catAx>
        <c:axId val="174663168"/>
        <c:scaling>
          <c:orientation val="minMax"/>
        </c:scaling>
        <c:delete val="0"/>
        <c:axPos val="b"/>
        <c:numFmt formatCode="General" sourceLinked="1"/>
        <c:majorTickMark val="out"/>
        <c:minorTickMark val="none"/>
        <c:tickLblPos val="nextTo"/>
        <c:spPr>
          <a:ln w="3175">
            <a:solidFill>
              <a:srgbClr val="000000"/>
            </a:solidFill>
            <a:prstDash val="solid"/>
          </a:ln>
        </c:spPr>
        <c:txPr>
          <a:bodyPr rot="-5400000" vert="horz"/>
          <a:lstStyle/>
          <a:p>
            <a:pPr>
              <a:defRPr sz="700" b="0" i="0" u="none" strike="noStrike" baseline="0">
                <a:solidFill>
                  <a:srgbClr val="000000"/>
                </a:solidFill>
                <a:latin typeface="Arial"/>
                <a:ea typeface="Arial"/>
                <a:cs typeface="Arial"/>
              </a:defRPr>
            </a:pPr>
            <a:endParaRPr lang="en-US"/>
          </a:p>
        </c:txPr>
        <c:crossAx val="136985344"/>
        <c:crosses val="autoZero"/>
        <c:auto val="1"/>
        <c:lblAlgn val="ctr"/>
        <c:lblOffset val="100"/>
        <c:tickLblSkip val="1"/>
        <c:tickMarkSkip val="1"/>
        <c:noMultiLvlLbl val="0"/>
      </c:catAx>
      <c:valAx>
        <c:axId val="136985344"/>
        <c:scaling>
          <c:orientation val="minMax"/>
          <c:max val="80000000"/>
        </c:scaling>
        <c:delete val="0"/>
        <c:axPos val="l"/>
        <c:majorGridlines>
          <c:spPr>
            <a:ln w="3175">
              <a:solidFill>
                <a:srgbClr val="000000"/>
              </a:solidFill>
              <a:prstDash val="solid"/>
            </a:ln>
          </c:spPr>
        </c:majorGridlines>
        <c:numFmt formatCode="\$#,##0" sourceLinked="0"/>
        <c:majorTickMark val="out"/>
        <c:minorTickMark val="none"/>
        <c:tickLblPos val="nextTo"/>
        <c:spPr>
          <a:ln w="3175">
            <a:solidFill>
              <a:srgbClr val="000000"/>
            </a:solidFill>
            <a:prstDash val="solid"/>
          </a:ln>
        </c:spPr>
        <c:txPr>
          <a:bodyPr rot="0" vert="horz"/>
          <a:lstStyle/>
          <a:p>
            <a:pPr>
              <a:defRPr sz="850" b="0" i="0" u="none" strike="noStrike" baseline="0">
                <a:solidFill>
                  <a:srgbClr val="000000"/>
                </a:solidFill>
                <a:latin typeface="Arial"/>
                <a:ea typeface="Arial"/>
                <a:cs typeface="Arial"/>
              </a:defRPr>
            </a:pPr>
            <a:endParaRPr lang="en-US"/>
          </a:p>
        </c:txPr>
        <c:crossAx val="174663168"/>
        <c:crosses val="autoZero"/>
        <c:crossBetween val="between"/>
      </c:valAx>
      <c:spPr>
        <a:noFill/>
        <a:ln w="12700">
          <a:solidFill>
            <a:srgbClr val="000000"/>
          </a:solidFill>
          <a:prstDash val="solid"/>
        </a:ln>
      </c:spPr>
    </c:plotArea>
    <c:legend>
      <c:legendPos val="r"/>
      <c:layout>
        <c:manualLayout>
          <c:xMode val="edge"/>
          <c:yMode val="edge"/>
          <c:x val="0.90785498489425831"/>
          <c:y val="0.42558146333403396"/>
          <c:w val="7.8410923710064959E-2"/>
          <c:h val="0.10129050700345626"/>
        </c:manualLayout>
      </c:layout>
      <c:overlay val="0"/>
      <c:spPr>
        <a:solidFill>
          <a:srgbClr val="FFFFFF"/>
        </a:solidFill>
        <a:ln w="3175">
          <a:noFill/>
          <a:prstDash val="solid"/>
        </a:ln>
      </c:spPr>
      <c:txPr>
        <a:bodyPr/>
        <a:lstStyle/>
        <a:p>
          <a:pPr>
            <a:defRPr sz="1200" b="0" i="0" u="none" strike="noStrike" baseline="0">
              <a:solidFill>
                <a:srgbClr val="000000"/>
              </a:solidFill>
              <a:latin typeface="Arial"/>
              <a:ea typeface="Arial"/>
              <a:cs typeface="Arial"/>
            </a:defRPr>
          </a:pPr>
          <a:endParaRPr lang="en-US"/>
        </a:p>
      </c:txPr>
    </c:legend>
    <c:plotVisOnly val="1"/>
    <c:dispBlanksAs val="gap"/>
    <c:showDLblsOverMax val="0"/>
  </c:chart>
  <c:spPr>
    <a:noFill/>
    <a:ln w="3175">
      <a:noFill/>
      <a:prstDash val="solid"/>
    </a:ln>
  </c:spPr>
  <c:txPr>
    <a:bodyPr/>
    <a:lstStyle/>
    <a:p>
      <a:pPr>
        <a:defRPr sz="1200" b="0" i="0" u="none" strike="noStrike" baseline="0">
          <a:solidFill>
            <a:srgbClr val="000000"/>
          </a:solidFill>
          <a:latin typeface="Arial"/>
          <a:ea typeface="Arial"/>
          <a:cs typeface="Arial"/>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1" y="0"/>
            <a:ext cx="3038475" cy="465138"/>
          </a:xfrm>
          <a:prstGeom prst="rect">
            <a:avLst/>
          </a:prstGeom>
          <a:noFill/>
          <a:ln w="9525">
            <a:noFill/>
            <a:miter lim="800000"/>
            <a:headEnd/>
            <a:tailEnd/>
          </a:ln>
          <a:effectLst/>
        </p:spPr>
        <p:txBody>
          <a:bodyPr vert="horz" wrap="square" lIns="93121" tIns="46560" rIns="93121" bIns="46560" numCol="1" anchor="t" anchorCtr="0" compatLnSpc="1">
            <a:prstTxWarp prst="textNoShape">
              <a:avLst/>
            </a:prstTxWarp>
          </a:bodyPr>
          <a:lstStyle>
            <a:lvl1pPr defTabSz="931726">
              <a:defRPr sz="1300"/>
            </a:lvl1pPr>
          </a:lstStyle>
          <a:p>
            <a:pPr>
              <a:defRPr/>
            </a:pPr>
            <a:endParaRPr lang="en-US"/>
          </a:p>
        </p:txBody>
      </p:sp>
      <p:sp>
        <p:nvSpPr>
          <p:cNvPr id="7171" name="Rectangle 3"/>
          <p:cNvSpPr>
            <a:spLocks noGrp="1" noChangeArrowheads="1"/>
          </p:cNvSpPr>
          <p:nvPr>
            <p:ph type="dt" sz="quarter" idx="1"/>
          </p:nvPr>
        </p:nvSpPr>
        <p:spPr bwMode="auto">
          <a:xfrm>
            <a:off x="3971926" y="0"/>
            <a:ext cx="3038475" cy="465138"/>
          </a:xfrm>
          <a:prstGeom prst="rect">
            <a:avLst/>
          </a:prstGeom>
          <a:noFill/>
          <a:ln w="9525">
            <a:noFill/>
            <a:miter lim="800000"/>
            <a:headEnd/>
            <a:tailEnd/>
          </a:ln>
          <a:effectLst/>
        </p:spPr>
        <p:txBody>
          <a:bodyPr vert="horz" wrap="square" lIns="93121" tIns="46560" rIns="93121" bIns="46560" numCol="1" anchor="t" anchorCtr="0" compatLnSpc="1">
            <a:prstTxWarp prst="textNoShape">
              <a:avLst/>
            </a:prstTxWarp>
          </a:bodyPr>
          <a:lstStyle>
            <a:lvl1pPr algn="r" defTabSz="931726">
              <a:defRPr sz="1300"/>
            </a:lvl1pPr>
          </a:lstStyle>
          <a:p>
            <a:pPr>
              <a:defRPr/>
            </a:pPr>
            <a:endParaRPr lang="en-US"/>
          </a:p>
        </p:txBody>
      </p:sp>
      <p:sp>
        <p:nvSpPr>
          <p:cNvPr id="7172" name="Rectangle 4"/>
          <p:cNvSpPr>
            <a:spLocks noGrp="1" noChangeArrowheads="1"/>
          </p:cNvSpPr>
          <p:nvPr>
            <p:ph type="ftr" sz="quarter" idx="2"/>
          </p:nvPr>
        </p:nvSpPr>
        <p:spPr bwMode="auto">
          <a:xfrm>
            <a:off x="1" y="8831264"/>
            <a:ext cx="3038475" cy="465137"/>
          </a:xfrm>
          <a:prstGeom prst="rect">
            <a:avLst/>
          </a:prstGeom>
          <a:noFill/>
          <a:ln w="9525">
            <a:noFill/>
            <a:miter lim="800000"/>
            <a:headEnd/>
            <a:tailEnd/>
          </a:ln>
          <a:effectLst/>
        </p:spPr>
        <p:txBody>
          <a:bodyPr vert="horz" wrap="square" lIns="93121" tIns="46560" rIns="93121" bIns="46560" numCol="1" anchor="b" anchorCtr="0" compatLnSpc="1">
            <a:prstTxWarp prst="textNoShape">
              <a:avLst/>
            </a:prstTxWarp>
          </a:bodyPr>
          <a:lstStyle>
            <a:lvl1pPr defTabSz="931726">
              <a:defRPr sz="1300"/>
            </a:lvl1pPr>
          </a:lstStyle>
          <a:p>
            <a:pPr>
              <a:defRPr/>
            </a:pPr>
            <a:r>
              <a:rPr lang="en-US"/>
              <a:t>Draft</a:t>
            </a:r>
          </a:p>
        </p:txBody>
      </p:sp>
      <p:sp>
        <p:nvSpPr>
          <p:cNvPr id="7173" name="Rectangle 5"/>
          <p:cNvSpPr>
            <a:spLocks noGrp="1" noChangeArrowheads="1"/>
          </p:cNvSpPr>
          <p:nvPr>
            <p:ph type="sldNum" sz="quarter" idx="3"/>
          </p:nvPr>
        </p:nvSpPr>
        <p:spPr bwMode="auto">
          <a:xfrm>
            <a:off x="3971926" y="8831264"/>
            <a:ext cx="3038475" cy="465137"/>
          </a:xfrm>
          <a:prstGeom prst="rect">
            <a:avLst/>
          </a:prstGeom>
          <a:noFill/>
          <a:ln w="9525">
            <a:noFill/>
            <a:miter lim="800000"/>
            <a:headEnd/>
            <a:tailEnd/>
          </a:ln>
          <a:effectLst/>
        </p:spPr>
        <p:txBody>
          <a:bodyPr vert="horz" wrap="square" lIns="93121" tIns="46560" rIns="93121" bIns="46560" numCol="1" anchor="b" anchorCtr="0" compatLnSpc="1">
            <a:prstTxWarp prst="textNoShape">
              <a:avLst/>
            </a:prstTxWarp>
          </a:bodyPr>
          <a:lstStyle>
            <a:lvl1pPr algn="r" defTabSz="931726">
              <a:defRPr sz="1300"/>
            </a:lvl1pPr>
          </a:lstStyle>
          <a:p>
            <a:pPr>
              <a:defRPr/>
            </a:pPr>
            <a:fld id="{A48D26CD-BC8F-4F15-8F69-9C60CE323E24}" type="slidenum">
              <a:rPr lang="en-US"/>
              <a:pPr>
                <a:defRPr/>
              </a:pPr>
              <a:t>‹#›</a:t>
            </a:fld>
            <a:endParaRPr lang="en-US"/>
          </a:p>
        </p:txBody>
      </p:sp>
    </p:spTree>
    <p:extLst>
      <p:ext uri="{BB962C8B-B14F-4D97-AF65-F5344CB8AC3E}">
        <p14:creationId xmlns:p14="http://schemas.microsoft.com/office/powerpoint/2010/main" val="110648754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1" y="0"/>
            <a:ext cx="3038475" cy="465138"/>
          </a:xfrm>
          <a:prstGeom prst="rect">
            <a:avLst/>
          </a:prstGeom>
          <a:noFill/>
          <a:ln w="9525">
            <a:noFill/>
            <a:miter lim="800000"/>
            <a:headEnd/>
            <a:tailEnd/>
          </a:ln>
          <a:effectLst/>
        </p:spPr>
        <p:txBody>
          <a:bodyPr vert="horz" wrap="square" lIns="93121" tIns="46560" rIns="93121" bIns="46560" numCol="1" anchor="t" anchorCtr="0" compatLnSpc="1">
            <a:prstTxWarp prst="textNoShape">
              <a:avLst/>
            </a:prstTxWarp>
          </a:bodyPr>
          <a:lstStyle>
            <a:lvl1pPr defTabSz="931726">
              <a:defRPr sz="1300"/>
            </a:lvl1pPr>
          </a:lstStyle>
          <a:p>
            <a:pPr>
              <a:defRPr/>
            </a:pPr>
            <a:endParaRPr lang="en-US"/>
          </a:p>
        </p:txBody>
      </p:sp>
      <p:sp>
        <p:nvSpPr>
          <p:cNvPr id="3075" name="Rectangle 3"/>
          <p:cNvSpPr>
            <a:spLocks noGrp="1" noChangeArrowheads="1"/>
          </p:cNvSpPr>
          <p:nvPr>
            <p:ph type="dt" idx="1"/>
          </p:nvPr>
        </p:nvSpPr>
        <p:spPr bwMode="auto">
          <a:xfrm>
            <a:off x="3971926" y="0"/>
            <a:ext cx="3038475" cy="465138"/>
          </a:xfrm>
          <a:prstGeom prst="rect">
            <a:avLst/>
          </a:prstGeom>
          <a:noFill/>
          <a:ln w="9525">
            <a:noFill/>
            <a:miter lim="800000"/>
            <a:headEnd/>
            <a:tailEnd/>
          </a:ln>
          <a:effectLst/>
        </p:spPr>
        <p:txBody>
          <a:bodyPr vert="horz" wrap="square" lIns="93121" tIns="46560" rIns="93121" bIns="46560" numCol="1" anchor="t" anchorCtr="0" compatLnSpc="1">
            <a:prstTxWarp prst="textNoShape">
              <a:avLst/>
            </a:prstTxWarp>
          </a:bodyPr>
          <a:lstStyle>
            <a:lvl1pPr algn="r" defTabSz="931726">
              <a:defRPr sz="1300"/>
            </a:lvl1pPr>
          </a:lstStyle>
          <a:p>
            <a:pPr>
              <a:defRPr/>
            </a:pPr>
            <a:endParaRPr lang="en-US"/>
          </a:p>
        </p:txBody>
      </p:sp>
      <p:sp>
        <p:nvSpPr>
          <p:cNvPr id="22532"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933450" y="4416426"/>
            <a:ext cx="5143500" cy="4183063"/>
          </a:xfrm>
          <a:prstGeom prst="rect">
            <a:avLst/>
          </a:prstGeom>
          <a:noFill/>
          <a:ln w="9525">
            <a:noFill/>
            <a:miter lim="800000"/>
            <a:headEnd/>
            <a:tailEnd/>
          </a:ln>
          <a:effectLst/>
        </p:spPr>
        <p:txBody>
          <a:bodyPr vert="horz" wrap="square" lIns="93121" tIns="46560" rIns="93121" bIns="4656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1" y="8831264"/>
            <a:ext cx="3038475" cy="465137"/>
          </a:xfrm>
          <a:prstGeom prst="rect">
            <a:avLst/>
          </a:prstGeom>
          <a:noFill/>
          <a:ln w="9525">
            <a:noFill/>
            <a:miter lim="800000"/>
            <a:headEnd/>
            <a:tailEnd/>
          </a:ln>
          <a:effectLst/>
        </p:spPr>
        <p:txBody>
          <a:bodyPr vert="horz" wrap="square" lIns="93121" tIns="46560" rIns="93121" bIns="46560" numCol="1" anchor="b" anchorCtr="0" compatLnSpc="1">
            <a:prstTxWarp prst="textNoShape">
              <a:avLst/>
            </a:prstTxWarp>
          </a:bodyPr>
          <a:lstStyle>
            <a:lvl1pPr defTabSz="931726">
              <a:defRPr sz="1300"/>
            </a:lvl1pPr>
          </a:lstStyle>
          <a:p>
            <a:pPr>
              <a:defRPr/>
            </a:pPr>
            <a:r>
              <a:rPr lang="en-US"/>
              <a:t>Draft</a:t>
            </a:r>
          </a:p>
        </p:txBody>
      </p:sp>
      <p:sp>
        <p:nvSpPr>
          <p:cNvPr id="3079" name="Rectangle 7"/>
          <p:cNvSpPr>
            <a:spLocks noGrp="1" noChangeArrowheads="1"/>
          </p:cNvSpPr>
          <p:nvPr>
            <p:ph type="sldNum" sz="quarter" idx="5"/>
          </p:nvPr>
        </p:nvSpPr>
        <p:spPr bwMode="auto">
          <a:xfrm>
            <a:off x="3971926" y="8831264"/>
            <a:ext cx="3038475" cy="465137"/>
          </a:xfrm>
          <a:prstGeom prst="rect">
            <a:avLst/>
          </a:prstGeom>
          <a:noFill/>
          <a:ln w="9525">
            <a:noFill/>
            <a:miter lim="800000"/>
            <a:headEnd/>
            <a:tailEnd/>
          </a:ln>
          <a:effectLst/>
        </p:spPr>
        <p:txBody>
          <a:bodyPr vert="horz" wrap="square" lIns="93121" tIns="46560" rIns="93121" bIns="46560" numCol="1" anchor="b" anchorCtr="0" compatLnSpc="1">
            <a:prstTxWarp prst="textNoShape">
              <a:avLst/>
            </a:prstTxWarp>
          </a:bodyPr>
          <a:lstStyle>
            <a:lvl1pPr algn="r" defTabSz="931726">
              <a:defRPr sz="1300"/>
            </a:lvl1pPr>
          </a:lstStyle>
          <a:p>
            <a:pPr>
              <a:defRPr/>
            </a:pPr>
            <a:fld id="{E88E373D-9338-43A3-9CEC-BC24A03E091A}" type="slidenum">
              <a:rPr lang="en-US"/>
              <a:pPr>
                <a:defRPr/>
              </a:pPr>
              <a:t>‹#›</a:t>
            </a:fld>
            <a:endParaRPr lang="en-US"/>
          </a:p>
        </p:txBody>
      </p:sp>
    </p:spTree>
    <p:extLst>
      <p:ext uri="{BB962C8B-B14F-4D97-AF65-F5344CB8AC3E}">
        <p14:creationId xmlns:p14="http://schemas.microsoft.com/office/powerpoint/2010/main" val="3653845404"/>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2"/>
          <p:cNvSpPr>
            <a:spLocks noGrp="1" noRot="1" noChangeAspect="1" noChangeArrowheads="1" noTextEdit="1"/>
          </p:cNvSpPr>
          <p:nvPr>
            <p:ph type="sldImg"/>
          </p:nvPr>
        </p:nvSpPr>
        <p:spPr>
          <a:ln/>
        </p:spPr>
      </p:sp>
      <p:sp>
        <p:nvSpPr>
          <p:cNvPr id="2355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2054157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1026"/>
          <p:cNvSpPr>
            <a:spLocks noGrp="1" noRot="1" noChangeAspect="1" noChangeArrowheads="1" noTextEdit="1"/>
          </p:cNvSpPr>
          <p:nvPr>
            <p:ph type="sldImg"/>
          </p:nvPr>
        </p:nvSpPr>
        <p:spPr>
          <a:ln/>
        </p:spPr>
      </p:sp>
      <p:sp>
        <p:nvSpPr>
          <p:cNvPr id="24581"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425530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1026"/>
          <p:cNvSpPr>
            <a:spLocks noGrp="1" noRot="1" noChangeAspect="1" noChangeArrowheads="1" noTextEdit="1"/>
          </p:cNvSpPr>
          <p:nvPr>
            <p:ph type="sldImg"/>
          </p:nvPr>
        </p:nvSpPr>
        <p:spPr>
          <a:xfrm>
            <a:off x="1184275" y="698500"/>
            <a:ext cx="4654550" cy="3490913"/>
          </a:xfrm>
          <a:ln/>
        </p:spPr>
      </p:sp>
      <p:sp>
        <p:nvSpPr>
          <p:cNvPr id="24581"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24330010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1026"/>
          <p:cNvSpPr>
            <a:spLocks noGrp="1" noRot="1" noChangeAspect="1" noChangeArrowheads="1" noTextEdit="1"/>
          </p:cNvSpPr>
          <p:nvPr>
            <p:ph type="sldImg"/>
          </p:nvPr>
        </p:nvSpPr>
        <p:spPr>
          <a:ln/>
        </p:spPr>
      </p:sp>
      <p:sp>
        <p:nvSpPr>
          <p:cNvPr id="24581"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5265636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1026"/>
          <p:cNvSpPr>
            <a:spLocks noGrp="1" noRot="1" noChangeAspect="1" noChangeArrowheads="1" noTextEdit="1"/>
          </p:cNvSpPr>
          <p:nvPr>
            <p:ph type="sldImg"/>
          </p:nvPr>
        </p:nvSpPr>
        <p:spPr>
          <a:xfrm>
            <a:off x="1184275" y="698500"/>
            <a:ext cx="4654550" cy="3490913"/>
          </a:xfrm>
          <a:ln/>
        </p:spPr>
      </p:sp>
      <p:sp>
        <p:nvSpPr>
          <p:cNvPr id="24581"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42693630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1026"/>
          <p:cNvSpPr>
            <a:spLocks noGrp="1" noRot="1" noChangeAspect="1" noChangeArrowheads="1" noTextEdit="1"/>
          </p:cNvSpPr>
          <p:nvPr>
            <p:ph type="sldImg"/>
          </p:nvPr>
        </p:nvSpPr>
        <p:spPr>
          <a:xfrm>
            <a:off x="1184275" y="698500"/>
            <a:ext cx="4654550" cy="3490913"/>
          </a:xfrm>
          <a:ln/>
        </p:spPr>
      </p:sp>
      <p:sp>
        <p:nvSpPr>
          <p:cNvPr id="24581"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39002093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1026"/>
          <p:cNvSpPr>
            <a:spLocks noGrp="1" noRot="1" noChangeAspect="1" noChangeArrowheads="1" noTextEdit="1"/>
          </p:cNvSpPr>
          <p:nvPr>
            <p:ph type="sldImg"/>
          </p:nvPr>
        </p:nvSpPr>
        <p:spPr>
          <a:xfrm>
            <a:off x="1184275" y="698500"/>
            <a:ext cx="4654550" cy="3490913"/>
          </a:xfrm>
          <a:ln/>
        </p:spPr>
      </p:sp>
      <p:sp>
        <p:nvSpPr>
          <p:cNvPr id="24581"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25061592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1026"/>
          <p:cNvSpPr>
            <a:spLocks noGrp="1" noRot="1" noChangeAspect="1" noChangeArrowheads="1" noTextEdit="1"/>
          </p:cNvSpPr>
          <p:nvPr>
            <p:ph type="sldImg"/>
          </p:nvPr>
        </p:nvSpPr>
        <p:spPr>
          <a:ln/>
        </p:spPr>
      </p:sp>
      <p:sp>
        <p:nvSpPr>
          <p:cNvPr id="24581"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1026"/>
          <p:cNvSpPr>
            <a:spLocks noGrp="1" noRot="1" noChangeAspect="1" noChangeArrowheads="1" noTextEdit="1"/>
          </p:cNvSpPr>
          <p:nvPr>
            <p:ph type="sldImg"/>
          </p:nvPr>
        </p:nvSpPr>
        <p:spPr>
          <a:ln/>
        </p:spPr>
      </p:sp>
      <p:sp>
        <p:nvSpPr>
          <p:cNvPr id="24581"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p:cNvSpPr>
            <a:spLocks noGrp="1" noRot="1" noChangeAspect="1" noChangeArrowheads="1" noTextEdit="1"/>
          </p:cNvSpPr>
          <p:nvPr>
            <p:ph type="sldImg"/>
          </p:nvPr>
        </p:nvSpPr>
        <p:spPr>
          <a:ln/>
        </p:spPr>
      </p:sp>
      <p:sp>
        <p:nvSpPr>
          <p:cNvPr id="276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p:cNvSpPr>
            <a:spLocks noGrp="1" noRot="1" noChangeAspect="1" noChangeArrowheads="1" noTextEdit="1"/>
          </p:cNvSpPr>
          <p:nvPr>
            <p:ph type="sldImg"/>
          </p:nvPr>
        </p:nvSpPr>
        <p:spPr>
          <a:ln/>
        </p:spPr>
      </p:sp>
      <p:sp>
        <p:nvSpPr>
          <p:cNvPr id="276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p:cNvSpPr>
            <a:spLocks noGrp="1" noRot="1" noChangeAspect="1" noChangeArrowheads="1" noTextEdit="1"/>
          </p:cNvSpPr>
          <p:nvPr>
            <p:ph type="sldImg"/>
          </p:nvPr>
        </p:nvSpPr>
        <p:spPr>
          <a:ln/>
        </p:spPr>
      </p:sp>
      <p:sp>
        <p:nvSpPr>
          <p:cNvPr id="276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p:cNvSpPr>
            <a:spLocks noGrp="1" noRot="1" noChangeAspect="1" noChangeArrowheads="1" noTextEdit="1"/>
          </p:cNvSpPr>
          <p:nvPr>
            <p:ph type="sldImg"/>
          </p:nvPr>
        </p:nvSpPr>
        <p:spPr>
          <a:ln/>
        </p:spPr>
      </p:sp>
      <p:sp>
        <p:nvSpPr>
          <p:cNvPr id="276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p:cNvSpPr>
            <a:spLocks noGrp="1" noRot="1" noChangeAspect="1" noChangeArrowheads="1" noTextEdit="1"/>
          </p:cNvSpPr>
          <p:nvPr>
            <p:ph type="sldImg"/>
          </p:nvPr>
        </p:nvSpPr>
        <p:spPr>
          <a:ln/>
        </p:spPr>
      </p:sp>
      <p:sp>
        <p:nvSpPr>
          <p:cNvPr id="276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p:cNvSpPr>
            <a:spLocks noGrp="1" noRot="1" noChangeAspect="1" noChangeArrowheads="1" noTextEdit="1"/>
          </p:cNvSpPr>
          <p:nvPr>
            <p:ph type="sldImg"/>
          </p:nvPr>
        </p:nvSpPr>
        <p:spPr>
          <a:ln/>
        </p:spPr>
      </p:sp>
      <p:sp>
        <p:nvSpPr>
          <p:cNvPr id="276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4003460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p:cNvSpPr>
            <a:spLocks noGrp="1" noRot="1" noChangeAspect="1" noChangeArrowheads="1" noTextEdit="1"/>
          </p:cNvSpPr>
          <p:nvPr>
            <p:ph type="sldImg"/>
          </p:nvPr>
        </p:nvSpPr>
        <p:spPr>
          <a:ln/>
        </p:spPr>
      </p:sp>
      <p:sp>
        <p:nvSpPr>
          <p:cNvPr id="276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p:cNvSpPr>
            <a:spLocks noGrp="1" noRot="1" noChangeAspect="1" noChangeArrowheads="1" noTextEdit="1"/>
          </p:cNvSpPr>
          <p:nvPr>
            <p:ph type="sldImg"/>
          </p:nvPr>
        </p:nvSpPr>
        <p:spPr>
          <a:ln/>
        </p:spPr>
      </p:sp>
      <p:sp>
        <p:nvSpPr>
          <p:cNvPr id="276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6565124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1026"/>
          <p:cNvSpPr>
            <a:spLocks noGrp="1" noRot="1" noChangeAspect="1" noChangeArrowheads="1" noTextEdit="1"/>
          </p:cNvSpPr>
          <p:nvPr>
            <p:ph type="sldImg"/>
          </p:nvPr>
        </p:nvSpPr>
        <p:spPr>
          <a:ln/>
        </p:spPr>
      </p:sp>
      <p:sp>
        <p:nvSpPr>
          <p:cNvPr id="24581"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9208928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1026"/>
          <p:cNvSpPr>
            <a:spLocks noGrp="1" noRot="1" noChangeAspect="1" noChangeArrowheads="1" noTextEdit="1"/>
          </p:cNvSpPr>
          <p:nvPr>
            <p:ph type="sldImg"/>
          </p:nvPr>
        </p:nvSpPr>
        <p:spPr>
          <a:xfrm>
            <a:off x="1184275" y="698500"/>
            <a:ext cx="4654550" cy="3490913"/>
          </a:xfrm>
          <a:ln/>
        </p:spPr>
      </p:sp>
      <p:sp>
        <p:nvSpPr>
          <p:cNvPr id="24581"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22280183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1026"/>
          <p:cNvSpPr>
            <a:spLocks noGrp="1" noRot="1" noChangeAspect="1" noChangeArrowheads="1" noTextEdit="1"/>
          </p:cNvSpPr>
          <p:nvPr>
            <p:ph type="sldImg"/>
          </p:nvPr>
        </p:nvSpPr>
        <p:spPr>
          <a:xfrm>
            <a:off x="1184275" y="698500"/>
            <a:ext cx="4654550" cy="3490913"/>
          </a:xfrm>
          <a:ln/>
        </p:spPr>
      </p:sp>
      <p:sp>
        <p:nvSpPr>
          <p:cNvPr id="24581"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24579075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p:cNvSpPr>
            <a:spLocks noGrp="1" noRot="1" noChangeAspect="1" noChangeArrowheads="1" noTextEdit="1"/>
          </p:cNvSpPr>
          <p:nvPr>
            <p:ph type="sldImg"/>
          </p:nvPr>
        </p:nvSpPr>
        <p:spPr>
          <a:ln/>
        </p:spPr>
      </p:sp>
      <p:sp>
        <p:nvSpPr>
          <p:cNvPr id="276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41622753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p:cNvSpPr>
            <a:spLocks noGrp="1" noRot="1" noChangeAspect="1" noChangeArrowheads="1" noTextEdit="1"/>
          </p:cNvSpPr>
          <p:nvPr>
            <p:ph type="sldImg"/>
          </p:nvPr>
        </p:nvSpPr>
        <p:spPr>
          <a:ln/>
        </p:spPr>
      </p:sp>
      <p:sp>
        <p:nvSpPr>
          <p:cNvPr id="276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9206772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p:cNvSpPr>
            <a:spLocks noGrp="1" noRot="1" noChangeAspect="1" noChangeArrowheads="1" noTextEdit="1"/>
          </p:cNvSpPr>
          <p:nvPr>
            <p:ph type="sldImg"/>
          </p:nvPr>
        </p:nvSpPr>
        <p:spPr>
          <a:ln/>
        </p:spPr>
      </p:sp>
      <p:sp>
        <p:nvSpPr>
          <p:cNvPr id="276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556427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Logo">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16C6EF-3394-B64E-985C-E66F0791064A}" type="slidenum">
              <a:rPr lang="en-US" smtClean="0"/>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5800" y="2279758"/>
            <a:ext cx="4310884" cy="698834"/>
          </a:xfrm>
          <a:prstGeom prst="rect">
            <a:avLst/>
          </a:prstGeom>
        </p:spPr>
      </p:pic>
    </p:spTree>
    <p:extLst>
      <p:ext uri="{BB962C8B-B14F-4D97-AF65-F5344CB8AC3E}">
        <p14:creationId xmlns:p14="http://schemas.microsoft.com/office/powerpoint/2010/main" val="308960691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solidFill>
                  <a:schemeClr val="accent3"/>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16C6EF-3394-B64E-985C-E66F0791064A}" type="slidenum">
              <a:rPr lang="en-US" smtClean="0"/>
              <a:t>‹#›</a:t>
            </a:fld>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0640" y="6302283"/>
            <a:ext cx="1502849" cy="243625"/>
          </a:xfrm>
          <a:prstGeom prst="rect">
            <a:avLst/>
          </a:prstGeom>
        </p:spPr>
      </p:pic>
    </p:spTree>
    <p:extLst>
      <p:ext uri="{BB962C8B-B14F-4D97-AF65-F5344CB8AC3E}">
        <p14:creationId xmlns:p14="http://schemas.microsoft.com/office/powerpoint/2010/main" val="400530572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accent4">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16C6EF-3394-B64E-985C-E66F0791064A}" type="slidenum">
              <a:rPr lang="en-US" smtClean="0"/>
              <a:t>‹#›</a:t>
            </a:fld>
            <a:endParaRPr lang="en-US"/>
          </a:p>
        </p:txBody>
      </p:sp>
    </p:spTree>
    <p:extLst>
      <p:ext uri="{BB962C8B-B14F-4D97-AF65-F5344CB8AC3E}">
        <p14:creationId xmlns:p14="http://schemas.microsoft.com/office/powerpoint/2010/main" val="408882433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With Photo Background">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487218"/>
            <a:ext cx="9144000" cy="6370782"/>
          </a:xfrm>
        </p:spPr>
        <p:txBody>
          <a:bodyPr/>
          <a:lstStyle/>
          <a:p>
            <a:endParaRPr lang="en-US"/>
          </a:p>
        </p:txBody>
      </p:sp>
      <p:sp>
        <p:nvSpPr>
          <p:cNvPr id="11" name="Rectangle 10"/>
          <p:cNvSpPr/>
          <p:nvPr userDrawn="1"/>
        </p:nvSpPr>
        <p:spPr>
          <a:xfrm>
            <a:off x="0" y="487218"/>
            <a:ext cx="9144000" cy="6370781"/>
          </a:xfrm>
          <a:prstGeom prst="rect">
            <a:avLst/>
          </a:prstGeom>
          <a:solidFill>
            <a:schemeClr val="accent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effectLst/>
            </a:endParaRPr>
          </a:p>
        </p:txBody>
      </p:sp>
      <p:sp>
        <p:nvSpPr>
          <p:cNvPr id="2" name="Title 1"/>
          <p:cNvSpPr>
            <a:spLocks noGrp="1"/>
          </p:cNvSpPr>
          <p:nvPr>
            <p:ph type="ctrTitle"/>
          </p:nvPr>
        </p:nvSpPr>
        <p:spPr>
          <a:xfrm>
            <a:off x="685800" y="1371600"/>
            <a:ext cx="7848600" cy="1927225"/>
          </a:xfrm>
        </p:spPr>
        <p:txBody>
          <a:bodyPr anchor="b">
            <a:noAutofit/>
          </a:bodyPr>
          <a:lstStyle>
            <a:lvl1pPr>
              <a:defRPr sz="5400" cap="all" baseline="0">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hasCustomPrompt="1"/>
          </p:nvPr>
        </p:nvSpPr>
        <p:spPr>
          <a:xfrm>
            <a:off x="685800" y="3505200"/>
            <a:ext cx="6400800" cy="1752600"/>
          </a:xfrm>
        </p:spPr>
        <p:txBody>
          <a:bodyPr/>
          <a:lstStyle>
            <a:lvl1pPr marL="0" indent="0" algn="l">
              <a:buNone/>
              <a:defRPr baseline="0">
                <a:solidFill>
                  <a:schemeClr val="bg1">
                    <a:lumMod val="8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Reorder Overlapping objects to insert photo background. You can change the overlay fill color in the format tab.</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16C6EF-3394-B64E-985C-E66F0791064A}" type="slidenum">
              <a:rPr lang="en-US" smtClean="0"/>
              <a:t>‹#›</a:t>
            </a:fld>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8424" y="6195453"/>
            <a:ext cx="1502849" cy="458368"/>
          </a:xfrm>
          <a:prstGeom prst="rect">
            <a:avLst/>
          </a:prstGeom>
        </p:spPr>
      </p:pic>
      <p:cxnSp>
        <p:nvCxnSpPr>
          <p:cNvPr id="8" name="Straight Connector 7"/>
          <p:cNvCxnSpPr/>
          <p:nvPr/>
        </p:nvCxnSpPr>
        <p:spPr>
          <a:xfrm>
            <a:off x="685800" y="3398520"/>
            <a:ext cx="7848600" cy="1588"/>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564694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90600"/>
          </a:xfr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16C6EF-3394-B64E-985C-E66F0791064A}" type="slidenum">
              <a:rPr lang="en-US" smtClean="0"/>
              <a:t>‹#›</a:t>
            </a:fld>
            <a:endParaRPr lang="en-US"/>
          </a:p>
        </p:txBody>
      </p:sp>
    </p:spTree>
    <p:extLst>
      <p:ext uri="{BB962C8B-B14F-4D97-AF65-F5344CB8AC3E}">
        <p14:creationId xmlns:p14="http://schemas.microsoft.com/office/powerpoint/2010/main" val="243078322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With Photo Sidebar">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5397836" cy="990600"/>
          </a:xfr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5397836"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16C6EF-3394-B64E-985C-E66F0791064A}" type="slidenum">
              <a:rPr lang="en-US" smtClean="0"/>
              <a:t>‹#›</a:t>
            </a:fld>
            <a:endParaRPr lang="en-US"/>
          </a:p>
        </p:txBody>
      </p:sp>
      <p:sp>
        <p:nvSpPr>
          <p:cNvPr id="10" name="Picture Placeholder 9"/>
          <p:cNvSpPr>
            <a:spLocks noGrp="1"/>
          </p:cNvSpPr>
          <p:nvPr>
            <p:ph type="pic" sz="quarter" idx="13"/>
          </p:nvPr>
        </p:nvSpPr>
        <p:spPr>
          <a:xfrm>
            <a:off x="5910263" y="347663"/>
            <a:ext cx="3233737" cy="6510337"/>
          </a:xfrm>
        </p:spPr>
        <p:txBody>
          <a:bodyPr/>
          <a:lstStyle/>
          <a:p>
            <a:endParaRPr lang="en-US"/>
          </a:p>
        </p:txBody>
      </p:sp>
    </p:spTree>
    <p:extLst>
      <p:ext uri="{BB962C8B-B14F-4D97-AF65-F5344CB8AC3E}">
        <p14:creationId xmlns:p14="http://schemas.microsoft.com/office/powerpoint/2010/main" val="265264489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with colorized photo sidebar">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5397836" cy="990600"/>
          </a:xfr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5397836"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16C6EF-3394-B64E-985C-E66F0791064A}"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0881" y="6195453"/>
            <a:ext cx="1497934" cy="458368"/>
          </a:xfrm>
          <a:prstGeom prst="rect">
            <a:avLst/>
          </a:prstGeom>
        </p:spPr>
      </p:pic>
      <p:sp>
        <p:nvSpPr>
          <p:cNvPr id="10" name="Picture Placeholder 9"/>
          <p:cNvSpPr>
            <a:spLocks noGrp="1"/>
          </p:cNvSpPr>
          <p:nvPr>
            <p:ph type="pic" sz="quarter" idx="13"/>
          </p:nvPr>
        </p:nvSpPr>
        <p:spPr>
          <a:xfrm>
            <a:off x="5910263" y="347663"/>
            <a:ext cx="3233737" cy="6510337"/>
          </a:xfrm>
        </p:spPr>
        <p:txBody>
          <a:bodyPr/>
          <a:lstStyle/>
          <a:p>
            <a:endParaRPr lang="en-US"/>
          </a:p>
        </p:txBody>
      </p:sp>
      <p:sp>
        <p:nvSpPr>
          <p:cNvPr id="9" name="Rectangle 8"/>
          <p:cNvSpPr/>
          <p:nvPr userDrawn="1"/>
        </p:nvSpPr>
        <p:spPr>
          <a:xfrm>
            <a:off x="5910262" y="347472"/>
            <a:ext cx="3233737" cy="6510527"/>
          </a:xfrm>
          <a:prstGeom prst="rect">
            <a:avLst/>
          </a:prstGeom>
          <a:solidFill>
            <a:srgbClr val="82A9CE">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effectLst/>
            </a:endParaRPr>
          </a:p>
        </p:txBody>
      </p:sp>
    </p:spTree>
    <p:extLst>
      <p:ext uri="{BB962C8B-B14F-4D97-AF65-F5344CB8AC3E}">
        <p14:creationId xmlns:p14="http://schemas.microsoft.com/office/powerpoint/2010/main" val="244146359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with photo">
    <p:spTree>
      <p:nvGrpSpPr>
        <p:cNvPr id="1" name=""/>
        <p:cNvGrpSpPr/>
        <p:nvPr/>
      </p:nvGrpSpPr>
      <p:grpSpPr>
        <a:xfrm>
          <a:off x="0" y="0"/>
          <a:ext cx="0" cy="0"/>
          <a:chOff x="0" y="0"/>
          <a:chExt cx="0" cy="0"/>
        </a:xfrm>
      </p:grpSpPr>
      <p:sp>
        <p:nvSpPr>
          <p:cNvPr id="2" name="Title 1"/>
          <p:cNvSpPr>
            <a:spLocks noGrp="1"/>
          </p:cNvSpPr>
          <p:nvPr>
            <p:ph type="title"/>
          </p:nvPr>
        </p:nvSpPr>
        <p:spPr>
          <a:xfrm>
            <a:off x="457200" y="3777940"/>
            <a:ext cx="8229600" cy="677358"/>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457200" y="4536722"/>
            <a:ext cx="8229600" cy="194027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16C6EF-3394-B64E-985C-E66F0791064A}"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0881" y="6195453"/>
            <a:ext cx="1497934" cy="458368"/>
          </a:xfrm>
          <a:prstGeom prst="rect">
            <a:avLst/>
          </a:prstGeom>
        </p:spPr>
      </p:pic>
      <p:sp>
        <p:nvSpPr>
          <p:cNvPr id="10" name="Picture Placeholder 9"/>
          <p:cNvSpPr>
            <a:spLocks noGrp="1"/>
          </p:cNvSpPr>
          <p:nvPr>
            <p:ph type="pic" sz="quarter" idx="13"/>
          </p:nvPr>
        </p:nvSpPr>
        <p:spPr>
          <a:xfrm>
            <a:off x="0" y="347663"/>
            <a:ext cx="9144001" cy="3374367"/>
          </a:xfrm>
        </p:spPr>
        <p:txBody>
          <a:bodyPr/>
          <a:lstStyle/>
          <a:p>
            <a:endParaRPr lang="en-US"/>
          </a:p>
        </p:txBody>
      </p:sp>
    </p:spTree>
    <p:extLst>
      <p:ext uri="{BB962C8B-B14F-4D97-AF65-F5344CB8AC3E}">
        <p14:creationId xmlns:p14="http://schemas.microsoft.com/office/powerpoint/2010/main" val="376652444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16C6EF-3394-B64E-985C-E66F0791064A}" type="slidenum">
              <a:rPr lang="en-US" smtClean="0"/>
              <a:t>‹#›</a:t>
            </a:fld>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0881" y="6195453"/>
            <a:ext cx="1497934" cy="458368"/>
          </a:xfrm>
          <a:prstGeom prst="rect">
            <a:avLst/>
          </a:prstGeom>
        </p:spPr>
      </p:pic>
    </p:spTree>
    <p:extLst>
      <p:ext uri="{BB962C8B-B14F-4D97-AF65-F5344CB8AC3E}">
        <p14:creationId xmlns:p14="http://schemas.microsoft.com/office/powerpoint/2010/main" val="64924418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16C6EF-3394-B64E-985C-E66F0791064A}" type="slidenum">
              <a:rPr lang="en-US" smtClean="0"/>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0881" y="6195453"/>
            <a:ext cx="1497934" cy="458368"/>
          </a:xfrm>
          <a:prstGeom prst="rect">
            <a:avLst/>
          </a:prstGeom>
        </p:spPr>
      </p:pic>
    </p:spTree>
    <p:extLst>
      <p:ext uri="{BB962C8B-B14F-4D97-AF65-F5344CB8AC3E}">
        <p14:creationId xmlns:p14="http://schemas.microsoft.com/office/powerpoint/2010/main" val="139158901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16C6EF-3394-B64E-985C-E66F0791064A}"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0881" y="6195453"/>
            <a:ext cx="1497934" cy="458368"/>
          </a:xfrm>
          <a:prstGeom prst="rect">
            <a:avLst/>
          </a:prstGeom>
        </p:spPr>
      </p:pic>
    </p:spTree>
    <p:extLst>
      <p:ext uri="{BB962C8B-B14F-4D97-AF65-F5344CB8AC3E}">
        <p14:creationId xmlns:p14="http://schemas.microsoft.com/office/powerpoint/2010/main" val="414312744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16C6EF-3394-B64E-985C-E66F0791064A}" type="slidenum">
              <a:rPr lang="en-US" smtClean="0"/>
              <a:t>‹#›</a:t>
            </a:fld>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0881" y="6195453"/>
            <a:ext cx="1497934" cy="458368"/>
          </a:xfrm>
          <a:prstGeom prst="rect">
            <a:avLst/>
          </a:prstGeom>
        </p:spPr>
      </p:pic>
    </p:spTree>
    <p:extLst>
      <p:ext uri="{BB962C8B-B14F-4D97-AF65-F5344CB8AC3E}">
        <p14:creationId xmlns:p14="http://schemas.microsoft.com/office/powerpoint/2010/main" val="233998097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16C6EF-3394-B64E-985C-E66F0791064A}" type="slidenum">
              <a:rPr lang="en-US" smtClean="0"/>
              <a:t>‹#›</a:t>
            </a:fld>
            <a:endParaRPr lang="en-US"/>
          </a:p>
        </p:txBody>
      </p:sp>
      <p:cxnSp>
        <p:nvCxnSpPr>
          <p:cNvPr id="9" name="Straight Connector 8"/>
          <p:cNvCxnSpPr/>
          <p:nvPr/>
        </p:nvCxnSpPr>
        <p:spPr>
          <a:xfrm rot="5400000">
            <a:off x="-13116" y="3580206"/>
            <a:ext cx="5577840" cy="1588"/>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0881" y="6195453"/>
            <a:ext cx="1497934" cy="458368"/>
          </a:xfrm>
          <a:prstGeom prst="rect">
            <a:avLst/>
          </a:prstGeom>
        </p:spPr>
      </p:pic>
    </p:spTree>
    <p:extLst>
      <p:ext uri="{BB962C8B-B14F-4D97-AF65-F5344CB8AC3E}">
        <p14:creationId xmlns:p14="http://schemas.microsoft.com/office/powerpoint/2010/main" val="2593186999"/>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accent3"/>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16C6EF-3394-B64E-985C-E66F0791064A}" type="slidenum">
              <a:rPr lang="en-US" smtClean="0"/>
              <a:t>‹#›</a:t>
            </a:fld>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0881" y="6195453"/>
            <a:ext cx="1497934" cy="458368"/>
          </a:xfrm>
          <a:prstGeom prst="rect">
            <a:avLst/>
          </a:prstGeom>
        </p:spPr>
      </p:pic>
    </p:spTree>
    <p:extLst>
      <p:ext uri="{BB962C8B-B14F-4D97-AF65-F5344CB8AC3E}">
        <p14:creationId xmlns:p14="http://schemas.microsoft.com/office/powerpoint/2010/main" val="3482053158"/>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6"/>
            <a:ext cx="8229600" cy="990600"/>
          </a:xfrm>
        </p:spPr>
        <p:txBody>
          <a:bodyPr/>
          <a:lstStyle/>
          <a:p>
            <a:r>
              <a:rPr lang="en-US" dirty="0"/>
              <a:t>Click to edit Master title style</a:t>
            </a:r>
          </a:p>
        </p:txBody>
      </p:sp>
      <p:sp>
        <p:nvSpPr>
          <p:cNvPr id="3" name="Content Placeholder 2"/>
          <p:cNvSpPr>
            <a:spLocks noGrp="1"/>
          </p:cNvSpPr>
          <p:nvPr>
            <p:ph idx="1"/>
          </p:nvPr>
        </p:nvSpPr>
        <p:spPr>
          <a:xfrm>
            <a:off x="457200" y="1527048"/>
            <a:ext cx="8229600" cy="4876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58345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Logo">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16C6EF-3394-B64E-985C-E66F0791064A}" type="slidenum">
              <a:rPr lang="en-US" smtClean="0"/>
              <a:t>‹#›</a:t>
            </a:fld>
            <a:endParaRPr lang="en-US"/>
          </a:p>
        </p:txBody>
      </p:sp>
    </p:spTree>
    <p:extLst>
      <p:ext uri="{BB962C8B-B14F-4D97-AF65-F5344CB8AC3E}">
        <p14:creationId xmlns:p14="http://schemas.microsoft.com/office/powerpoint/2010/main" val="3638297672"/>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solidFill>
                  <a:schemeClr val="accent3"/>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16C6EF-3394-B64E-985C-E66F0791064A}" type="slidenum">
              <a:rPr lang="en-US" smtClean="0"/>
              <a:t>‹#›</a:t>
            </a:fld>
            <a:endParaRPr lang="en-US"/>
          </a:p>
        </p:txBody>
      </p:sp>
      <p:cxnSp>
        <p:nvCxnSpPr>
          <p:cNvPr id="8" name="Straight Connector 7"/>
          <p:cNvCxnSpPr/>
          <p:nvPr/>
        </p:nvCxnSpPr>
        <p:spPr>
          <a:xfrm>
            <a:off x="685800" y="3398520"/>
            <a:ext cx="7848600" cy="1588"/>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9" name="Picture 8" descr="ATLNext-Logo-4C-500.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8424" y="6194701"/>
            <a:ext cx="1502849" cy="459872"/>
          </a:xfrm>
          <a:prstGeom prst="rect">
            <a:avLst/>
          </a:prstGeom>
        </p:spPr>
      </p:pic>
    </p:spTree>
    <p:extLst>
      <p:ext uri="{BB962C8B-B14F-4D97-AF65-F5344CB8AC3E}">
        <p14:creationId xmlns:p14="http://schemas.microsoft.com/office/powerpoint/2010/main" val="161585097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accent4">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16C6EF-3394-B64E-985C-E66F0791064A}" type="slidenum">
              <a:rPr lang="en-US" smtClean="0"/>
              <a:t>‹#›</a:t>
            </a:fld>
            <a:endParaRPr lang="en-US"/>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8426" y="6195453"/>
            <a:ext cx="1502845" cy="458368"/>
          </a:xfrm>
          <a:prstGeom prst="rect">
            <a:avLst/>
          </a:prstGeom>
        </p:spPr>
      </p:pic>
    </p:spTree>
    <p:extLst>
      <p:ext uri="{BB962C8B-B14F-4D97-AF65-F5344CB8AC3E}">
        <p14:creationId xmlns:p14="http://schemas.microsoft.com/office/powerpoint/2010/main" val="4057953262"/>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Header  With Photo Background">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487218"/>
            <a:ext cx="9144000" cy="6370782"/>
          </a:xfrm>
        </p:spPr>
        <p:txBody>
          <a:bodyPr/>
          <a:lstStyle/>
          <a:p>
            <a:endParaRPr lang="en-US"/>
          </a:p>
        </p:txBody>
      </p:sp>
      <p:sp>
        <p:nvSpPr>
          <p:cNvPr id="11" name="Rectangle 10"/>
          <p:cNvSpPr/>
          <p:nvPr userDrawn="1"/>
        </p:nvSpPr>
        <p:spPr>
          <a:xfrm>
            <a:off x="0" y="487218"/>
            <a:ext cx="9144000" cy="6370781"/>
          </a:xfrm>
          <a:prstGeom prst="rect">
            <a:avLst/>
          </a:prstGeom>
          <a:solidFill>
            <a:schemeClr val="accent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effectLst/>
            </a:endParaRPr>
          </a:p>
        </p:txBody>
      </p:sp>
      <p:sp>
        <p:nvSpPr>
          <p:cNvPr id="2" name="Title 1"/>
          <p:cNvSpPr>
            <a:spLocks noGrp="1"/>
          </p:cNvSpPr>
          <p:nvPr>
            <p:ph type="ctrTitle"/>
          </p:nvPr>
        </p:nvSpPr>
        <p:spPr>
          <a:xfrm>
            <a:off x="685800" y="1371600"/>
            <a:ext cx="7848600" cy="1927225"/>
          </a:xfrm>
        </p:spPr>
        <p:txBody>
          <a:bodyPr anchor="b">
            <a:noAutofit/>
          </a:bodyPr>
          <a:lstStyle>
            <a:lvl1pPr>
              <a:defRPr sz="5400" cap="all" baseline="0">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hasCustomPrompt="1"/>
          </p:nvPr>
        </p:nvSpPr>
        <p:spPr>
          <a:xfrm>
            <a:off x="685800" y="3505200"/>
            <a:ext cx="6400800" cy="1752600"/>
          </a:xfrm>
        </p:spPr>
        <p:txBody>
          <a:bodyPr/>
          <a:lstStyle>
            <a:lvl1pPr marL="0" indent="0" algn="l">
              <a:buNone/>
              <a:defRPr baseline="0">
                <a:solidFill>
                  <a:schemeClr val="bg1">
                    <a:lumMod val="8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Reorder Overlapping objects to insert photo background. You can change the overlay fill color in the format tab.</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16C6EF-3394-B64E-985C-E66F0791064A}" type="slidenum">
              <a:rPr lang="en-US" smtClean="0"/>
              <a:t>‹#›</a:t>
            </a:fld>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8424" y="6195453"/>
            <a:ext cx="1502849" cy="458368"/>
          </a:xfrm>
          <a:prstGeom prst="rect">
            <a:avLst/>
          </a:prstGeom>
        </p:spPr>
      </p:pic>
      <p:cxnSp>
        <p:nvCxnSpPr>
          <p:cNvPr id="8" name="Straight Connector 7"/>
          <p:cNvCxnSpPr/>
          <p:nvPr/>
        </p:nvCxnSpPr>
        <p:spPr>
          <a:xfrm>
            <a:off x="685800" y="3398520"/>
            <a:ext cx="7848600" cy="1588"/>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2700522"/>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90600"/>
          </a:xfr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16C6EF-3394-B64E-985C-E66F0791064A}"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0881" y="6195453"/>
            <a:ext cx="1497934" cy="458368"/>
          </a:xfrm>
          <a:prstGeom prst="rect">
            <a:avLst/>
          </a:prstGeom>
        </p:spPr>
      </p:pic>
    </p:spTree>
    <p:extLst>
      <p:ext uri="{BB962C8B-B14F-4D97-AF65-F5344CB8AC3E}">
        <p14:creationId xmlns:p14="http://schemas.microsoft.com/office/powerpoint/2010/main" val="3781116924"/>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With Photo Sidebar">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5397836" cy="990600"/>
          </a:xfr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5397836"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16C6EF-3394-B64E-985C-E66F0791064A}"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0881" y="6195453"/>
            <a:ext cx="1497934" cy="458368"/>
          </a:xfrm>
          <a:prstGeom prst="rect">
            <a:avLst/>
          </a:prstGeom>
        </p:spPr>
      </p:pic>
      <p:sp>
        <p:nvSpPr>
          <p:cNvPr id="10" name="Picture Placeholder 9"/>
          <p:cNvSpPr>
            <a:spLocks noGrp="1"/>
          </p:cNvSpPr>
          <p:nvPr>
            <p:ph type="pic" sz="quarter" idx="13"/>
          </p:nvPr>
        </p:nvSpPr>
        <p:spPr>
          <a:xfrm>
            <a:off x="5910263" y="347663"/>
            <a:ext cx="3233737" cy="6510337"/>
          </a:xfrm>
        </p:spPr>
        <p:txBody>
          <a:bodyPr/>
          <a:lstStyle/>
          <a:p>
            <a:endParaRPr lang="en-US"/>
          </a:p>
        </p:txBody>
      </p:sp>
    </p:spTree>
    <p:extLst>
      <p:ext uri="{BB962C8B-B14F-4D97-AF65-F5344CB8AC3E}">
        <p14:creationId xmlns:p14="http://schemas.microsoft.com/office/powerpoint/2010/main" val="2304286490"/>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with colorized photo sidebar">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5397836" cy="990600"/>
          </a:xfr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5397836"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16C6EF-3394-B64E-985C-E66F0791064A}"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0881" y="6195453"/>
            <a:ext cx="1497934" cy="458368"/>
          </a:xfrm>
          <a:prstGeom prst="rect">
            <a:avLst/>
          </a:prstGeom>
        </p:spPr>
      </p:pic>
      <p:sp>
        <p:nvSpPr>
          <p:cNvPr id="10" name="Picture Placeholder 9"/>
          <p:cNvSpPr>
            <a:spLocks noGrp="1"/>
          </p:cNvSpPr>
          <p:nvPr>
            <p:ph type="pic" sz="quarter" idx="13"/>
          </p:nvPr>
        </p:nvSpPr>
        <p:spPr>
          <a:xfrm>
            <a:off x="5910263" y="347663"/>
            <a:ext cx="3233737" cy="6510337"/>
          </a:xfrm>
        </p:spPr>
        <p:txBody>
          <a:bodyPr/>
          <a:lstStyle/>
          <a:p>
            <a:endParaRPr lang="en-US"/>
          </a:p>
        </p:txBody>
      </p:sp>
      <p:sp>
        <p:nvSpPr>
          <p:cNvPr id="9" name="Rectangle 8"/>
          <p:cNvSpPr/>
          <p:nvPr userDrawn="1"/>
        </p:nvSpPr>
        <p:spPr>
          <a:xfrm>
            <a:off x="5910262" y="347472"/>
            <a:ext cx="3233737" cy="6510527"/>
          </a:xfrm>
          <a:prstGeom prst="rect">
            <a:avLst/>
          </a:prstGeom>
          <a:solidFill>
            <a:srgbClr val="82A9CE">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effectLst/>
            </a:endParaRPr>
          </a:p>
        </p:txBody>
      </p:sp>
    </p:spTree>
    <p:extLst>
      <p:ext uri="{BB962C8B-B14F-4D97-AF65-F5344CB8AC3E}">
        <p14:creationId xmlns:p14="http://schemas.microsoft.com/office/powerpoint/2010/main" val="1025147870"/>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with photo">
    <p:spTree>
      <p:nvGrpSpPr>
        <p:cNvPr id="1" name=""/>
        <p:cNvGrpSpPr/>
        <p:nvPr/>
      </p:nvGrpSpPr>
      <p:grpSpPr>
        <a:xfrm>
          <a:off x="0" y="0"/>
          <a:ext cx="0" cy="0"/>
          <a:chOff x="0" y="0"/>
          <a:chExt cx="0" cy="0"/>
        </a:xfrm>
      </p:grpSpPr>
      <p:sp>
        <p:nvSpPr>
          <p:cNvPr id="2" name="Title 1"/>
          <p:cNvSpPr>
            <a:spLocks noGrp="1"/>
          </p:cNvSpPr>
          <p:nvPr>
            <p:ph type="title"/>
          </p:nvPr>
        </p:nvSpPr>
        <p:spPr>
          <a:xfrm>
            <a:off x="457200" y="3777940"/>
            <a:ext cx="8229600" cy="677358"/>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457200" y="4536722"/>
            <a:ext cx="8229600" cy="194027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16C6EF-3394-B64E-985C-E66F0791064A}"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0881" y="6195453"/>
            <a:ext cx="1497934" cy="458368"/>
          </a:xfrm>
          <a:prstGeom prst="rect">
            <a:avLst/>
          </a:prstGeom>
        </p:spPr>
      </p:pic>
      <p:sp>
        <p:nvSpPr>
          <p:cNvPr id="10" name="Picture Placeholder 9"/>
          <p:cNvSpPr>
            <a:spLocks noGrp="1"/>
          </p:cNvSpPr>
          <p:nvPr>
            <p:ph type="pic" sz="quarter" idx="13"/>
          </p:nvPr>
        </p:nvSpPr>
        <p:spPr>
          <a:xfrm>
            <a:off x="0" y="347663"/>
            <a:ext cx="9144001" cy="3374367"/>
          </a:xfrm>
        </p:spPr>
        <p:txBody>
          <a:bodyPr/>
          <a:lstStyle/>
          <a:p>
            <a:endParaRPr lang="en-US"/>
          </a:p>
        </p:txBody>
      </p:sp>
    </p:spTree>
    <p:extLst>
      <p:ext uri="{BB962C8B-B14F-4D97-AF65-F5344CB8AC3E}">
        <p14:creationId xmlns:p14="http://schemas.microsoft.com/office/powerpoint/2010/main" val="224898058"/>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16C6EF-3394-B64E-985C-E66F0791064A}" type="slidenum">
              <a:rPr lang="en-US" smtClean="0"/>
              <a:t>‹#›</a:t>
            </a:fld>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0881" y="6195453"/>
            <a:ext cx="1497934" cy="458368"/>
          </a:xfrm>
          <a:prstGeom prst="rect">
            <a:avLst/>
          </a:prstGeom>
        </p:spPr>
      </p:pic>
    </p:spTree>
    <p:extLst>
      <p:ext uri="{BB962C8B-B14F-4D97-AF65-F5344CB8AC3E}">
        <p14:creationId xmlns:p14="http://schemas.microsoft.com/office/powerpoint/2010/main" val="1116961846"/>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16C6EF-3394-B64E-985C-E66F0791064A}" type="slidenum">
              <a:rPr lang="en-US" smtClean="0"/>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0881" y="6195453"/>
            <a:ext cx="1497934" cy="458368"/>
          </a:xfrm>
          <a:prstGeom prst="rect">
            <a:avLst/>
          </a:prstGeom>
        </p:spPr>
      </p:pic>
    </p:spTree>
    <p:extLst>
      <p:ext uri="{BB962C8B-B14F-4D97-AF65-F5344CB8AC3E}">
        <p14:creationId xmlns:p14="http://schemas.microsoft.com/office/powerpoint/2010/main" val="745492976"/>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16C6EF-3394-B64E-985C-E66F0791064A}"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0881" y="6195453"/>
            <a:ext cx="1497934" cy="458368"/>
          </a:xfrm>
          <a:prstGeom prst="rect">
            <a:avLst/>
          </a:prstGeom>
        </p:spPr>
      </p:pic>
    </p:spTree>
    <p:extLst>
      <p:ext uri="{BB962C8B-B14F-4D97-AF65-F5344CB8AC3E}">
        <p14:creationId xmlns:p14="http://schemas.microsoft.com/office/powerpoint/2010/main" val="630836002"/>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16C6EF-3394-B64E-985C-E66F0791064A}" type="slidenum">
              <a:rPr lang="en-US" smtClean="0"/>
              <a:t>‹#›</a:t>
            </a:fld>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0881" y="6195453"/>
            <a:ext cx="1497934" cy="458368"/>
          </a:xfrm>
          <a:prstGeom prst="rect">
            <a:avLst/>
          </a:prstGeom>
        </p:spPr>
      </p:pic>
    </p:spTree>
    <p:extLst>
      <p:ext uri="{BB962C8B-B14F-4D97-AF65-F5344CB8AC3E}">
        <p14:creationId xmlns:p14="http://schemas.microsoft.com/office/powerpoint/2010/main" val="3188853263"/>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16C6EF-3394-B64E-985C-E66F0791064A}" type="slidenum">
              <a:rPr lang="en-US" smtClean="0"/>
              <a:t>‹#›</a:t>
            </a:fld>
            <a:endParaRPr lang="en-US"/>
          </a:p>
        </p:txBody>
      </p:sp>
      <p:cxnSp>
        <p:nvCxnSpPr>
          <p:cNvPr id="9" name="Straight Connector 8"/>
          <p:cNvCxnSpPr/>
          <p:nvPr/>
        </p:nvCxnSpPr>
        <p:spPr>
          <a:xfrm rot="5400000">
            <a:off x="-13116" y="3580206"/>
            <a:ext cx="5577840" cy="1588"/>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0881" y="6195453"/>
            <a:ext cx="1497934" cy="458368"/>
          </a:xfrm>
          <a:prstGeom prst="rect">
            <a:avLst/>
          </a:prstGeom>
        </p:spPr>
      </p:pic>
    </p:spTree>
    <p:extLst>
      <p:ext uri="{BB962C8B-B14F-4D97-AF65-F5344CB8AC3E}">
        <p14:creationId xmlns:p14="http://schemas.microsoft.com/office/powerpoint/2010/main" val="4181528307"/>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accent3"/>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16C6EF-3394-B64E-985C-E66F0791064A}" type="slidenum">
              <a:rPr lang="en-US" smtClean="0"/>
              <a:t>‹#›</a:t>
            </a:fld>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0881" y="6195453"/>
            <a:ext cx="1497934" cy="458368"/>
          </a:xfrm>
          <a:prstGeom prst="rect">
            <a:avLst/>
          </a:prstGeom>
        </p:spPr>
      </p:pic>
    </p:spTree>
    <p:extLst>
      <p:ext uri="{BB962C8B-B14F-4D97-AF65-F5344CB8AC3E}">
        <p14:creationId xmlns:p14="http://schemas.microsoft.com/office/powerpoint/2010/main" val="94875447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theme" Target="../theme/theme2.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3F16C6EF-3394-B64E-985C-E66F0791064A}" type="slidenum">
              <a:rPr lang="en-US" smtClean="0"/>
              <a:t>‹#›</a:t>
            </a:fld>
            <a:endParaRPr lang="en-US"/>
          </a:p>
        </p:txBody>
      </p:sp>
      <p:pic>
        <p:nvPicPr>
          <p:cNvPr id="9" name="Picture 8"/>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270640" y="6302283"/>
            <a:ext cx="1502849" cy="243625"/>
          </a:xfrm>
          <a:prstGeom prst="rect">
            <a:avLst/>
          </a:prstGeom>
        </p:spPr>
      </p:pic>
    </p:spTree>
    <p:extLst>
      <p:ext uri="{BB962C8B-B14F-4D97-AF65-F5344CB8AC3E}">
        <p14:creationId xmlns:p14="http://schemas.microsoft.com/office/powerpoint/2010/main" val="364192117"/>
      </p:ext>
    </p:extLst>
  </p:cSld>
  <p:clrMap bg1="lt1" tx1="dk1" bg2="lt2" tx2="dk2" accent1="accent1" accent2="accent2" accent3="accent3" accent4="accent4" accent5="accent5" accent6="accent6" hlink="hlink" folHlink="folHlink"/>
  <p:sldLayoutIdLst>
    <p:sldLayoutId id="2147484241" r:id="rId1"/>
    <p:sldLayoutId id="2147484242" r:id="rId2"/>
    <p:sldLayoutId id="2147484243" r:id="rId3"/>
    <p:sldLayoutId id="2147484244" r:id="rId4"/>
    <p:sldLayoutId id="2147484245" r:id="rId5"/>
    <p:sldLayoutId id="2147484246" r:id="rId6"/>
    <p:sldLayoutId id="2147484247" r:id="rId7"/>
    <p:sldLayoutId id="2147484248" r:id="rId8"/>
    <p:sldLayoutId id="2147484249" r:id="rId9"/>
    <p:sldLayoutId id="2147484250" r:id="rId10"/>
    <p:sldLayoutId id="2147484251" r:id="rId11"/>
    <p:sldLayoutId id="2147484252" r:id="rId12"/>
    <p:sldLayoutId id="2147484253" r:id="rId13"/>
    <p:sldLayoutId id="2147484254" r:id="rId14"/>
    <p:sldLayoutId id="2147484255" r:id="rId15"/>
  </p:sldLayoutIdLst>
  <p:timing>
    <p:tnLst>
      <p:par>
        <p:cTn id="1" dur="indefinite" restart="never" nodeType="tmRoot"/>
      </p:par>
    </p:tnLst>
  </p:timing>
  <p:hf sldNum="0" hdr="0" ftr="0" dt="0"/>
  <p:txStyles>
    <p:titleStyle>
      <a:lvl1pPr algn="l" defTabSz="914400" rtl="0" eaLnBrk="1" latinLnBrk="0" hangingPunct="1">
        <a:spcBef>
          <a:spcPct val="0"/>
        </a:spcBef>
        <a:buNone/>
        <a:defRPr sz="4000" kern="1200" spc="-100" baseline="0">
          <a:solidFill>
            <a:schemeClr val="accent3"/>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3F16C6EF-3394-B64E-985C-E66F0791064A}" type="slidenum">
              <a:rPr lang="en-US" smtClean="0"/>
              <a:t>‹#›</a:t>
            </a:fld>
            <a:endParaRPr lang="en-US"/>
          </a:p>
        </p:txBody>
      </p:sp>
    </p:spTree>
    <p:extLst>
      <p:ext uri="{BB962C8B-B14F-4D97-AF65-F5344CB8AC3E}">
        <p14:creationId xmlns:p14="http://schemas.microsoft.com/office/powerpoint/2010/main" val="1017215523"/>
      </p:ext>
    </p:extLst>
  </p:cSld>
  <p:clrMap bg1="lt1" tx1="dk1" bg2="lt2" tx2="dk2" accent1="accent1" accent2="accent2" accent3="accent3" accent4="accent4" accent5="accent5" accent6="accent6" hlink="hlink" folHlink="folHlink"/>
  <p:sldLayoutIdLst>
    <p:sldLayoutId id="2147484226" r:id="rId1"/>
    <p:sldLayoutId id="2147484227" r:id="rId2"/>
    <p:sldLayoutId id="2147484228" r:id="rId3"/>
    <p:sldLayoutId id="2147484229" r:id="rId4"/>
    <p:sldLayoutId id="2147484230" r:id="rId5"/>
    <p:sldLayoutId id="2147484231" r:id="rId6"/>
    <p:sldLayoutId id="2147484232" r:id="rId7"/>
    <p:sldLayoutId id="2147484233" r:id="rId8"/>
    <p:sldLayoutId id="2147484234" r:id="rId9"/>
    <p:sldLayoutId id="2147484235" r:id="rId10"/>
    <p:sldLayoutId id="2147484236" r:id="rId11"/>
    <p:sldLayoutId id="2147484237" r:id="rId12"/>
    <p:sldLayoutId id="2147484238" r:id="rId13"/>
    <p:sldLayoutId id="2147484239" r:id="rId14"/>
  </p:sldLayoutIdLst>
  <p:timing>
    <p:tnLst>
      <p:par>
        <p:cTn id="1" dur="indefinite" restart="never" nodeType="tmRoot"/>
      </p:par>
    </p:tnLst>
  </p:timing>
  <p:hf sldNum="0" hdr="0" ftr="0" dt="0"/>
  <p:txStyles>
    <p:titleStyle>
      <a:lvl1pPr algn="l" defTabSz="914400" rtl="0" eaLnBrk="1" latinLnBrk="0" hangingPunct="1">
        <a:spcBef>
          <a:spcPct val="0"/>
        </a:spcBef>
        <a:buNone/>
        <a:defRPr sz="4000" kern="1200" spc="-100" baseline="0">
          <a:solidFill>
            <a:schemeClr val="accent3"/>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image" Target="../media/image10.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5.xml"/><Relationship Id="rId5" Type="http://schemas.openxmlformats.org/officeDocument/2006/relationships/image" Target="../media/image10.png"/><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15.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5.xm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5.xml"/><Relationship Id="rId6" Type="http://schemas.openxmlformats.org/officeDocument/2006/relationships/image" Target="../media/image17.wmf"/><Relationship Id="rId5" Type="http://schemas.openxmlformats.org/officeDocument/2006/relationships/image" Target="../media/image16.wmf"/><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15.xml"/><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5.xml"/><Relationship Id="rId4" Type="http://schemas.openxmlformats.org/officeDocument/2006/relationships/chart" Target="../charts/chart3.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13944" t="-513" r="17357"/>
          <a:stretch/>
        </p:blipFill>
        <p:spPr>
          <a:xfrm>
            <a:off x="1" y="-90066"/>
            <a:ext cx="9182406" cy="6948066"/>
          </a:xfrm>
          <a:prstGeom prst="rect">
            <a:avLst/>
          </a:prstGeom>
        </p:spPr>
      </p:pic>
      <p:sp>
        <p:nvSpPr>
          <p:cNvPr id="3075" name="Rectangle 8"/>
          <p:cNvSpPr>
            <a:spLocks noChangeArrowheads="1"/>
          </p:cNvSpPr>
          <p:nvPr/>
        </p:nvSpPr>
        <p:spPr bwMode="auto">
          <a:xfrm>
            <a:off x="644525" y="741363"/>
            <a:ext cx="8112125" cy="61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spcAft>
                <a:spcPct val="20000"/>
              </a:spcAft>
            </a:pPr>
            <a:endParaRPr lang="en-US" sz="3600" dirty="0">
              <a:solidFill>
                <a:schemeClr val="bg1"/>
              </a:solidFill>
              <a:latin typeface="Arial Black" pitchFamily="34" charset="0"/>
            </a:endParaRPr>
          </a:p>
        </p:txBody>
      </p:sp>
      <p:sp>
        <p:nvSpPr>
          <p:cNvPr id="3076" name="Rectangle 10"/>
          <p:cNvSpPr>
            <a:spLocks noChangeArrowheads="1"/>
          </p:cNvSpPr>
          <p:nvPr/>
        </p:nvSpPr>
        <p:spPr bwMode="auto">
          <a:xfrm>
            <a:off x="5378505" y="5570538"/>
            <a:ext cx="2347913"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pPr>
            <a:endParaRPr lang="en-US" sz="2000" dirty="0">
              <a:latin typeface="Arial" charset="0"/>
            </a:endParaRPr>
          </a:p>
        </p:txBody>
      </p:sp>
      <p:pic>
        <p:nvPicPr>
          <p:cNvPr id="9" name="Picture 8"/>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185745" y="76200"/>
            <a:ext cx="4572000" cy="914400"/>
          </a:xfrm>
          <a:prstGeom prst="rect">
            <a:avLst/>
          </a:prstGeom>
        </p:spPr>
      </p:pic>
      <p:sp>
        <p:nvSpPr>
          <p:cNvPr id="10" name="Subtitle 2"/>
          <p:cNvSpPr txBox="1">
            <a:spLocks/>
          </p:cNvSpPr>
          <p:nvPr/>
        </p:nvSpPr>
        <p:spPr>
          <a:xfrm>
            <a:off x="2644667" y="1028700"/>
            <a:ext cx="6077606" cy="1752600"/>
          </a:xfrm>
          <a:prstGeom prst="rect">
            <a:avLst/>
          </a:prstGeom>
        </p:spPr>
        <p:txBody>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lgn="r">
              <a:buNone/>
            </a:pPr>
            <a:r>
              <a:rPr lang="en-US" b="1" dirty="0" smtClean="0"/>
              <a:t>Airport Overview</a:t>
            </a:r>
          </a:p>
          <a:p>
            <a:pPr marL="0" indent="0" algn="r">
              <a:buNone/>
            </a:pPr>
            <a:r>
              <a:rPr lang="en-US" b="1" dirty="0" smtClean="0"/>
              <a:t>Senate Study Committee</a:t>
            </a:r>
            <a:endParaRPr lang="en-US" b="1" dirty="0"/>
          </a:p>
          <a:p>
            <a:pPr marL="0" indent="0" algn="r">
              <a:buNone/>
            </a:pPr>
            <a:r>
              <a:rPr lang="en-US" sz="2000" dirty="0"/>
              <a:t>September 2018</a:t>
            </a:r>
          </a:p>
          <a:p>
            <a:pPr marL="0" indent="0" algn="r">
              <a:buNone/>
            </a:pPr>
            <a:endParaRPr lang="en-US" dirty="0"/>
          </a:p>
          <a:p>
            <a:pPr marL="0" indent="0" algn="r">
              <a:buNone/>
            </a:pPr>
            <a:endParaRPr lang="en-US" dirty="0" smtClean="0"/>
          </a:p>
          <a:p>
            <a:pPr marL="0" indent="0" algn="r">
              <a:buNone/>
            </a:pPr>
            <a:endParaRPr lang="en-US" dirty="0"/>
          </a:p>
          <a:p>
            <a:pPr marL="0" indent="0" algn="r">
              <a:buNone/>
            </a:pPr>
            <a:endParaRPr lang="en-US" dirty="0" smtClean="0"/>
          </a:p>
          <a:p>
            <a:pPr marL="0" indent="0" algn="r">
              <a:buNone/>
            </a:pPr>
            <a:endParaRPr lang="en-US" dirty="0"/>
          </a:p>
          <a:p>
            <a:pPr marL="0" indent="0" algn="r">
              <a:buNone/>
            </a:pPr>
            <a:endParaRPr lang="en-US" dirty="0" smtClean="0"/>
          </a:p>
          <a:p>
            <a:pPr marL="0" indent="0" algn="r">
              <a:buNone/>
            </a:pPr>
            <a:endParaRPr lang="en-US" dirty="0"/>
          </a:p>
          <a:p>
            <a:pPr marL="0" indent="0" algn="r">
              <a:buNone/>
            </a:pPr>
            <a:endParaRPr lang="en-US" dirty="0" smtClean="0"/>
          </a:p>
          <a:p>
            <a:pPr marL="0" indent="0" algn="r">
              <a:buNone/>
            </a:pPr>
            <a:endParaRPr lang="en-US" dirty="0"/>
          </a:p>
          <a:p>
            <a:pPr marL="0" indent="0" algn="r">
              <a:buNone/>
            </a:pPr>
            <a:endParaRPr lang="en-US" dirty="0" smtClean="0"/>
          </a:p>
          <a:p>
            <a:pPr marL="0" indent="0" algn="r">
              <a:buNone/>
            </a:pPr>
            <a:endParaRPr lang="en-US" dirty="0"/>
          </a:p>
          <a:p>
            <a:pPr marL="0" indent="0" algn="r">
              <a:buNone/>
            </a:pPr>
            <a:endParaRPr lang="en-US" dirty="0"/>
          </a:p>
        </p:txBody>
      </p:sp>
    </p:spTree>
    <p:extLst>
      <p:ext uri="{BB962C8B-B14F-4D97-AF65-F5344CB8AC3E}">
        <p14:creationId xmlns:p14="http://schemas.microsoft.com/office/powerpoint/2010/main" val="36219120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l="14479" t="18012" r="6302" b="4387"/>
          <a:stretch/>
        </p:blipFill>
        <p:spPr>
          <a:xfrm>
            <a:off x="1805" y="365296"/>
            <a:ext cx="9101986" cy="6424442"/>
          </a:xfrm>
          <a:prstGeom prst="rect">
            <a:avLst/>
          </a:prstGeom>
          <a:effectLst>
            <a:outerShdw blurRad="50800" dist="50800" dir="5400000" algn="ctr" rotWithShape="0">
              <a:schemeClr val="bg1"/>
            </a:outerShdw>
          </a:effectLst>
        </p:spPr>
      </p:pic>
      <p:sp>
        <p:nvSpPr>
          <p:cNvPr id="2" name="Rectangle 1"/>
          <p:cNvSpPr/>
          <p:nvPr/>
        </p:nvSpPr>
        <p:spPr>
          <a:xfrm>
            <a:off x="1805" y="369214"/>
            <a:ext cx="9091617" cy="6433122"/>
          </a:xfrm>
          <a:prstGeom prst="rect">
            <a:avLst/>
          </a:prstGeom>
          <a:solidFill>
            <a:schemeClr val="bg1">
              <a:lumMod val="95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98" name="Rectangle 4"/>
          <p:cNvSpPr>
            <a:spLocks noGrp="1" noChangeArrowheads="1"/>
          </p:cNvSpPr>
          <p:nvPr>
            <p:ph type="title"/>
          </p:nvPr>
        </p:nvSpPr>
        <p:spPr>
          <a:xfrm>
            <a:off x="457200" y="356616"/>
            <a:ext cx="8229600" cy="990600"/>
          </a:xfrm>
        </p:spPr>
        <p:txBody>
          <a:bodyPr/>
          <a:lstStyle/>
          <a:p>
            <a:pPr eaLnBrk="1" hangingPunct="1"/>
            <a:r>
              <a:rPr lang="en-US" dirty="0" smtClean="0"/>
              <a:t>Introduction to ATL</a:t>
            </a:r>
            <a:endParaRPr lang="en-US" dirty="0"/>
          </a:p>
        </p:txBody>
      </p:sp>
      <p:sp>
        <p:nvSpPr>
          <p:cNvPr id="4099" name="Rectangle 5"/>
          <p:cNvSpPr>
            <a:spLocks noGrp="1" noChangeArrowheads="1"/>
          </p:cNvSpPr>
          <p:nvPr>
            <p:ph idx="1"/>
          </p:nvPr>
        </p:nvSpPr>
        <p:spPr>
          <a:xfrm>
            <a:off x="385763" y="1527048"/>
            <a:ext cx="8345487" cy="5146270"/>
          </a:xfrm>
        </p:spPr>
        <p:txBody>
          <a:bodyPr/>
          <a:lstStyle/>
          <a:p>
            <a:pPr eaLnBrk="1" hangingPunct="1"/>
            <a:endParaRPr lang="en-US" sz="2000" dirty="0" smtClean="0">
              <a:latin typeface="+mj-lt"/>
            </a:endParaRPr>
          </a:p>
          <a:p>
            <a:pPr marL="214313" indent="-214313"/>
            <a:r>
              <a:rPr lang="en-US" sz="2000" dirty="0">
                <a:latin typeface="+mj-lt"/>
                <a:cs typeface="Arial" charset="0"/>
              </a:rPr>
              <a:t>Five parallel runways</a:t>
            </a:r>
          </a:p>
          <a:p>
            <a:pPr marL="214313" indent="-214313"/>
            <a:r>
              <a:rPr lang="en-US" sz="2000" dirty="0">
                <a:latin typeface="+mj-lt"/>
                <a:cs typeface="Arial" charset="0"/>
              </a:rPr>
              <a:t>193 gates on 7 concourses</a:t>
            </a:r>
          </a:p>
          <a:p>
            <a:pPr marL="214313" indent="-214313"/>
            <a:r>
              <a:rPr lang="en-US" sz="2000" dirty="0">
                <a:latin typeface="+mj-lt"/>
                <a:cs typeface="Arial" charset="0"/>
              </a:rPr>
              <a:t>World’s busiest airport for 20 </a:t>
            </a:r>
            <a:r>
              <a:rPr lang="en-US" sz="2000" dirty="0" smtClean="0">
                <a:latin typeface="+mj-lt"/>
                <a:cs typeface="Arial" charset="0"/>
              </a:rPr>
              <a:t>years, consecutively</a:t>
            </a:r>
            <a:endParaRPr lang="en-US" sz="2000" dirty="0">
              <a:latin typeface="+mj-lt"/>
              <a:cs typeface="Arial" charset="0"/>
            </a:endParaRPr>
          </a:p>
          <a:p>
            <a:pPr marL="214313" indent="-214313"/>
            <a:r>
              <a:rPr lang="en-US" sz="2000" dirty="0">
                <a:latin typeface="+mj-lt"/>
                <a:cs typeface="Arial" charset="0"/>
              </a:rPr>
              <a:t>103.9 million passengers in 2017</a:t>
            </a:r>
          </a:p>
          <a:p>
            <a:pPr marL="214313" indent="-214313"/>
            <a:r>
              <a:rPr lang="en-US" sz="2000" dirty="0" smtClean="0">
                <a:latin typeface="+mj-lt"/>
                <a:cs typeface="Arial" charset="0"/>
              </a:rPr>
              <a:t>880,342 </a:t>
            </a:r>
            <a:r>
              <a:rPr lang="en-US" sz="2000" dirty="0">
                <a:latin typeface="+mj-lt"/>
                <a:cs typeface="Arial" charset="0"/>
              </a:rPr>
              <a:t>operations </a:t>
            </a:r>
            <a:r>
              <a:rPr lang="en-US" sz="2000" dirty="0" smtClean="0">
                <a:latin typeface="+mj-lt"/>
                <a:cs typeface="Arial" charset="0"/>
              </a:rPr>
              <a:t>in 2017 (over 2,400/day</a:t>
            </a:r>
            <a:r>
              <a:rPr lang="en-US" sz="2000" dirty="0">
                <a:latin typeface="+mj-lt"/>
                <a:cs typeface="Arial" charset="0"/>
              </a:rPr>
              <a:t>)</a:t>
            </a:r>
          </a:p>
          <a:p>
            <a:pPr marL="214313" indent="-214313"/>
            <a:r>
              <a:rPr lang="en-US" sz="2000" dirty="0">
                <a:latin typeface="+mj-lt"/>
                <a:cs typeface="Arial" charset="0"/>
              </a:rPr>
              <a:t>Most efficient airport in the world</a:t>
            </a:r>
          </a:p>
          <a:p>
            <a:pPr lvl="1" eaLnBrk="1" hangingPunct="1"/>
            <a:endParaRPr lang="en-US" sz="1050" dirty="0"/>
          </a:p>
          <a:p>
            <a:pPr eaLnBrk="1" hangingPunct="1"/>
            <a:endParaRPr lang="en-US" sz="2200" dirty="0"/>
          </a:p>
        </p:txBody>
      </p:sp>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0641" y="6309374"/>
            <a:ext cx="1485900" cy="237744"/>
          </a:xfrm>
          <a:prstGeom prst="rect">
            <a:avLst/>
          </a:prstGeom>
        </p:spPr>
      </p:pic>
    </p:spTree>
    <p:extLst>
      <p:ext uri="{BB962C8B-B14F-4D97-AF65-F5344CB8AC3E}">
        <p14:creationId xmlns:p14="http://schemas.microsoft.com/office/powerpoint/2010/main" val="41923391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alphaModFix amt="29000"/>
            <a:extLst>
              <a:ext uri="{28A0092B-C50C-407E-A947-70E740481C1C}">
                <a14:useLocalDpi xmlns:a14="http://schemas.microsoft.com/office/drawing/2010/main"/>
              </a:ext>
            </a:extLst>
          </a:blip>
          <a:srcRect t="5191" b="9615"/>
          <a:stretch/>
        </p:blipFill>
        <p:spPr>
          <a:xfrm>
            <a:off x="8470" y="356600"/>
            <a:ext cx="9135530" cy="6490445"/>
          </a:xfrm>
          <a:prstGeom prst="rect">
            <a:avLst/>
          </a:prstGeom>
        </p:spPr>
      </p:pic>
      <p:sp>
        <p:nvSpPr>
          <p:cNvPr id="4098" name="Rectangle 4"/>
          <p:cNvSpPr>
            <a:spLocks noGrp="1" noChangeArrowheads="1"/>
          </p:cNvSpPr>
          <p:nvPr>
            <p:ph type="title"/>
          </p:nvPr>
        </p:nvSpPr>
        <p:spPr>
          <a:xfrm>
            <a:off x="457200" y="356616"/>
            <a:ext cx="8229600" cy="990600"/>
          </a:xfrm>
        </p:spPr>
        <p:txBody>
          <a:bodyPr>
            <a:normAutofit/>
          </a:bodyPr>
          <a:lstStyle/>
          <a:p>
            <a:pPr eaLnBrk="1" hangingPunct="1"/>
            <a:r>
              <a:rPr lang="en-US" dirty="0" smtClean="0"/>
              <a:t>Regional Economic Impact</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638105146"/>
              </p:ext>
            </p:extLst>
          </p:nvPr>
        </p:nvGraphicFramePr>
        <p:xfrm>
          <a:off x="1538005" y="1815990"/>
          <a:ext cx="4992649" cy="2704385"/>
        </p:xfrm>
        <a:graphic>
          <a:graphicData uri="http://schemas.openxmlformats.org/drawingml/2006/table">
            <a:tbl>
              <a:tblPr firstRow="1" bandRow="1">
                <a:tableStyleId>{2D5ABB26-0587-4C30-8999-92F81FD0307C}</a:tableStyleId>
              </a:tblPr>
              <a:tblGrid>
                <a:gridCol w="1602579">
                  <a:extLst>
                    <a:ext uri="{9D8B030D-6E8A-4147-A177-3AD203B41FA5}">
                      <a16:colId xmlns:a16="http://schemas.microsoft.com/office/drawing/2014/main" val="20000"/>
                    </a:ext>
                  </a:extLst>
                </a:gridCol>
                <a:gridCol w="1969086">
                  <a:extLst>
                    <a:ext uri="{9D8B030D-6E8A-4147-A177-3AD203B41FA5}">
                      <a16:colId xmlns:a16="http://schemas.microsoft.com/office/drawing/2014/main" val="20001"/>
                    </a:ext>
                  </a:extLst>
                </a:gridCol>
                <a:gridCol w="1420984">
                  <a:extLst>
                    <a:ext uri="{9D8B030D-6E8A-4147-A177-3AD203B41FA5}">
                      <a16:colId xmlns:a16="http://schemas.microsoft.com/office/drawing/2014/main" val="3275935293"/>
                    </a:ext>
                  </a:extLst>
                </a:gridCol>
              </a:tblGrid>
              <a:tr h="460860">
                <a:tc>
                  <a:txBody>
                    <a:bodyPr/>
                    <a:lstStyle/>
                    <a:p>
                      <a:r>
                        <a:rPr lang="en-US" sz="2000" b="1" dirty="0" smtClean="0">
                          <a:solidFill>
                            <a:schemeClr val="bg1"/>
                          </a:solidFill>
                          <a:latin typeface="Arial" pitchFamily="34" charset="0"/>
                          <a:cs typeface="Arial" pitchFamily="34" charset="0"/>
                        </a:rPr>
                        <a:t>CATEGORY</a:t>
                      </a:r>
                      <a:endParaRPr lang="en-US" sz="2000" b="1" dirty="0">
                        <a:solidFill>
                          <a:schemeClr val="bg1"/>
                        </a:solidFill>
                        <a:latin typeface="Arial" pitchFamily="34" charset="0"/>
                        <a:cs typeface="Arial" pitchFamily="34" charset="0"/>
                      </a:endParaRP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pPr marL="0" marR="0" indent="0" algn="ctr" defTabSz="914400" rtl="0" eaLnBrk="1" fontAlgn="auto" latinLnBrk="0" hangingPunct="1">
                        <a:lnSpc>
                          <a:spcPct val="100000"/>
                        </a:lnSpc>
                        <a:spcBef>
                          <a:spcPts val="100"/>
                        </a:spcBef>
                        <a:spcAft>
                          <a:spcPts val="0"/>
                        </a:spcAft>
                        <a:buClrTx/>
                        <a:buSzTx/>
                        <a:buFontTx/>
                        <a:buNone/>
                        <a:tabLst/>
                        <a:defRPr/>
                      </a:pPr>
                      <a:r>
                        <a:rPr lang="en-US" sz="2000" b="1" dirty="0" smtClean="0">
                          <a:solidFill>
                            <a:schemeClr val="bg1"/>
                          </a:solidFill>
                          <a:latin typeface="Arial" pitchFamily="34" charset="0"/>
                          <a:cs typeface="Arial" pitchFamily="34" charset="0"/>
                        </a:rPr>
                        <a:t>REVENUE</a:t>
                      </a:r>
                      <a:endParaRPr lang="en-US" sz="2000" dirty="0"/>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pPr marL="0" marR="0" indent="0" algn="ctr" defTabSz="914400" rtl="0" eaLnBrk="1" fontAlgn="auto" latinLnBrk="0" hangingPunct="1">
                        <a:lnSpc>
                          <a:spcPct val="100000"/>
                        </a:lnSpc>
                        <a:spcBef>
                          <a:spcPts val="100"/>
                        </a:spcBef>
                        <a:spcAft>
                          <a:spcPts val="0"/>
                        </a:spcAft>
                        <a:buClrTx/>
                        <a:buSzTx/>
                        <a:buFontTx/>
                        <a:buNone/>
                        <a:tabLst/>
                        <a:defRPr/>
                      </a:pPr>
                      <a:r>
                        <a:rPr lang="en-US" sz="2000" b="1" dirty="0" smtClean="0">
                          <a:solidFill>
                            <a:schemeClr val="bg1"/>
                          </a:solidFill>
                          <a:latin typeface="Arial" pitchFamily="34" charset="0"/>
                          <a:cs typeface="Arial" pitchFamily="34" charset="0"/>
                        </a:rPr>
                        <a:t>JOBS</a:t>
                      </a:r>
                      <a:endParaRPr lang="en-US" sz="2000" dirty="0"/>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extLst>
                  <a:ext uri="{0D108BD9-81ED-4DB2-BD59-A6C34878D82A}">
                    <a16:rowId xmlns:a16="http://schemas.microsoft.com/office/drawing/2014/main" val="10000"/>
                  </a:ext>
                </a:extLst>
              </a:tr>
              <a:tr h="553403">
                <a:tc>
                  <a:txBody>
                    <a:bodyPr/>
                    <a:lstStyle/>
                    <a:p>
                      <a:r>
                        <a:rPr lang="en-US" sz="2000" b="0" dirty="0" smtClean="0">
                          <a:solidFill>
                            <a:schemeClr val="tx1"/>
                          </a:solidFill>
                          <a:latin typeface="Arial" pitchFamily="34" charset="0"/>
                          <a:cs typeface="Arial" pitchFamily="34" charset="0"/>
                        </a:rPr>
                        <a:t>Direct</a:t>
                      </a:r>
                      <a:endParaRPr lang="en-US" sz="2000" b="0" dirty="0">
                        <a:solidFill>
                          <a:schemeClr val="tx1"/>
                        </a:solidFill>
                        <a:latin typeface="Arial" pitchFamily="34" charset="0"/>
                        <a:cs typeface="Arial" pitchFamily="34" charset="0"/>
                      </a:endParaRP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2000" b="0" dirty="0" smtClean="0">
                          <a:solidFill>
                            <a:schemeClr val="tx1"/>
                          </a:solidFill>
                          <a:latin typeface="Arial" pitchFamily="34" charset="0"/>
                          <a:cs typeface="Arial" pitchFamily="34" charset="0"/>
                        </a:rPr>
                        <a:t>$35 billion</a:t>
                      </a:r>
                      <a:endParaRPr lang="en-US" sz="2000" b="0" dirty="0">
                        <a:solidFill>
                          <a:schemeClr val="tx1"/>
                        </a:solidFill>
                        <a:latin typeface="Arial" pitchFamily="34" charset="0"/>
                        <a:cs typeface="Arial" pitchFamily="34" charset="0"/>
                      </a:endParaRP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lang="en-US" sz="2000" b="0" dirty="0" smtClean="0">
                          <a:solidFill>
                            <a:schemeClr val="tx1"/>
                          </a:solidFill>
                          <a:latin typeface="Arial" pitchFamily="34" charset="0"/>
                          <a:cs typeface="Arial" pitchFamily="34" charset="0"/>
                        </a:rPr>
                        <a:t>245,536</a:t>
                      </a:r>
                      <a:endParaRPr lang="en-US" sz="2000" b="0" dirty="0">
                        <a:solidFill>
                          <a:schemeClr val="tx1"/>
                        </a:solidFill>
                        <a:latin typeface="Arial" pitchFamily="34" charset="0"/>
                        <a:cs typeface="Arial" pitchFamily="34" charset="0"/>
                      </a:endParaRP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1"/>
                  </a:ext>
                </a:extLst>
              </a:tr>
              <a:tr h="553403">
                <a:tc>
                  <a:txBody>
                    <a:bodyPr/>
                    <a:lstStyle/>
                    <a:p>
                      <a:r>
                        <a:rPr lang="en-US" sz="2000" b="0" dirty="0" smtClean="0">
                          <a:solidFill>
                            <a:schemeClr val="tx1"/>
                          </a:solidFill>
                          <a:latin typeface="Arial" pitchFamily="34" charset="0"/>
                          <a:cs typeface="Arial" pitchFamily="34" charset="0"/>
                        </a:rPr>
                        <a:t>Indirect</a:t>
                      </a:r>
                      <a:endParaRPr lang="en-US" sz="2000" b="0" dirty="0">
                        <a:solidFill>
                          <a:schemeClr val="tx1"/>
                        </a:solidFill>
                        <a:latin typeface="Arial" pitchFamily="34" charset="0"/>
                        <a:cs typeface="Arial" pitchFamily="34" charset="0"/>
                      </a:endParaRP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2000" b="0" dirty="0" smtClean="0">
                          <a:solidFill>
                            <a:schemeClr val="tx1"/>
                          </a:solidFill>
                          <a:latin typeface="Arial" pitchFamily="34" charset="0"/>
                          <a:cs typeface="Arial" pitchFamily="34" charset="0"/>
                        </a:rPr>
                        <a:t>$15 billion</a:t>
                      </a:r>
                      <a:endParaRPr lang="en-US" sz="2000" b="0" dirty="0">
                        <a:solidFill>
                          <a:schemeClr val="tx1"/>
                        </a:solidFill>
                        <a:latin typeface="Arial" pitchFamily="34" charset="0"/>
                        <a:cs typeface="Arial" pitchFamily="34" charset="0"/>
                      </a:endParaRP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lang="en-US" sz="2000" b="0" dirty="0" smtClean="0">
                          <a:solidFill>
                            <a:schemeClr val="tx1"/>
                          </a:solidFill>
                          <a:latin typeface="Arial" pitchFamily="34" charset="0"/>
                          <a:cs typeface="Arial" pitchFamily="34" charset="0"/>
                        </a:rPr>
                        <a:t>99,011</a:t>
                      </a:r>
                      <a:endParaRPr lang="en-US" sz="2000" b="0" dirty="0">
                        <a:solidFill>
                          <a:schemeClr val="tx1"/>
                        </a:solidFill>
                        <a:latin typeface="Arial" pitchFamily="34" charset="0"/>
                        <a:cs typeface="Arial" pitchFamily="34" charset="0"/>
                      </a:endParaRP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2"/>
                  </a:ext>
                </a:extLst>
              </a:tr>
              <a:tr h="553403">
                <a:tc>
                  <a:txBody>
                    <a:bodyPr/>
                    <a:lstStyle/>
                    <a:p>
                      <a:r>
                        <a:rPr lang="en-US" sz="2000" b="0" dirty="0" smtClean="0">
                          <a:solidFill>
                            <a:schemeClr val="tx1"/>
                          </a:solidFill>
                          <a:latin typeface="Arial" pitchFamily="34" charset="0"/>
                          <a:cs typeface="Arial" pitchFamily="34" charset="0"/>
                        </a:rPr>
                        <a:t>Induced</a:t>
                      </a:r>
                      <a:endParaRPr lang="en-US" sz="2000" b="0" dirty="0">
                        <a:solidFill>
                          <a:schemeClr val="tx1"/>
                        </a:solidFill>
                        <a:latin typeface="Arial" pitchFamily="34" charset="0"/>
                        <a:cs typeface="Arial" pitchFamily="34" charset="0"/>
                      </a:endParaRP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2000" b="0" dirty="0" smtClean="0">
                          <a:solidFill>
                            <a:schemeClr val="tx1"/>
                          </a:solidFill>
                          <a:latin typeface="Arial" pitchFamily="34" charset="0"/>
                          <a:cs typeface="Arial" pitchFamily="34" charset="0"/>
                        </a:rPr>
                        <a:t>$14 billion</a:t>
                      </a:r>
                      <a:endParaRPr lang="en-US" sz="2000" b="0" dirty="0">
                        <a:solidFill>
                          <a:schemeClr val="tx1"/>
                        </a:solidFill>
                        <a:latin typeface="Arial" pitchFamily="34" charset="0"/>
                        <a:cs typeface="Arial" pitchFamily="34" charset="0"/>
                      </a:endParaRP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lang="en-US" sz="2000" b="0" dirty="0" smtClean="0">
                          <a:solidFill>
                            <a:schemeClr val="tx1"/>
                          </a:solidFill>
                          <a:latin typeface="Arial" pitchFamily="34" charset="0"/>
                          <a:cs typeface="Arial" pitchFamily="34" charset="0"/>
                        </a:rPr>
                        <a:t>104,149</a:t>
                      </a:r>
                      <a:endParaRPr lang="en-US" sz="2000" b="0" dirty="0">
                        <a:solidFill>
                          <a:schemeClr val="tx1"/>
                        </a:solidFill>
                        <a:latin typeface="Arial" pitchFamily="34" charset="0"/>
                        <a:cs typeface="Arial" pitchFamily="34" charset="0"/>
                      </a:endParaRP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3"/>
                  </a:ext>
                </a:extLst>
              </a:tr>
              <a:tr h="583316">
                <a:tc>
                  <a:txBody>
                    <a:bodyPr/>
                    <a:lstStyle/>
                    <a:p>
                      <a:r>
                        <a:rPr lang="en-US" sz="2000" b="1" dirty="0" smtClean="0">
                          <a:solidFill>
                            <a:schemeClr val="tx1"/>
                          </a:solidFill>
                          <a:latin typeface="Arial" pitchFamily="34" charset="0"/>
                          <a:cs typeface="Arial" pitchFamily="34" charset="0"/>
                        </a:rPr>
                        <a:t>Total</a:t>
                      </a:r>
                      <a:endParaRPr lang="en-US" sz="2000" b="1" dirty="0">
                        <a:solidFill>
                          <a:schemeClr val="tx1"/>
                        </a:solidFill>
                        <a:latin typeface="Arial" pitchFamily="34" charset="0"/>
                        <a:cs typeface="Arial" pitchFamily="34" charset="0"/>
                      </a:endParaRP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2000" b="1" dirty="0" smtClean="0">
                          <a:solidFill>
                            <a:schemeClr val="tx1"/>
                          </a:solidFill>
                          <a:latin typeface="Arial" pitchFamily="34" charset="0"/>
                          <a:cs typeface="Arial" pitchFamily="34" charset="0"/>
                        </a:rPr>
                        <a:t>$64 billion</a:t>
                      </a:r>
                      <a:endParaRPr lang="en-US" sz="2000" b="1" dirty="0">
                        <a:solidFill>
                          <a:schemeClr val="tx1"/>
                        </a:solidFill>
                        <a:latin typeface="Arial" pitchFamily="34" charset="0"/>
                        <a:cs typeface="Arial" pitchFamily="34" charset="0"/>
                      </a:endParaRP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lang="en-US" sz="2000" b="1" dirty="0" smtClean="0">
                          <a:solidFill>
                            <a:schemeClr val="tx1"/>
                          </a:solidFill>
                          <a:latin typeface="Arial" pitchFamily="34" charset="0"/>
                          <a:cs typeface="Arial" pitchFamily="34" charset="0"/>
                        </a:rPr>
                        <a:t>448,696</a:t>
                      </a:r>
                      <a:endParaRPr lang="en-US" sz="2000" b="1" dirty="0">
                        <a:solidFill>
                          <a:schemeClr val="tx1"/>
                        </a:solidFill>
                        <a:latin typeface="Arial" pitchFamily="34" charset="0"/>
                        <a:cs typeface="Arial" pitchFamily="34" charset="0"/>
                      </a:endParaRP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959539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38000"/>
                    </a14:imgEffect>
                  </a14:imgLayer>
                </a14:imgProps>
              </a:ext>
            </a:extLst>
          </a:blip>
          <a:srcRect l="4531" t="7298" b="2494"/>
          <a:stretch/>
        </p:blipFill>
        <p:spPr>
          <a:xfrm>
            <a:off x="1" y="356601"/>
            <a:ext cx="9144000" cy="6486000"/>
          </a:xfrm>
          <a:prstGeom prst="rect">
            <a:avLst/>
          </a:prstGeom>
        </p:spPr>
      </p:pic>
      <p:sp>
        <p:nvSpPr>
          <p:cNvPr id="2" name="Rectangle 1"/>
          <p:cNvSpPr/>
          <p:nvPr/>
        </p:nvSpPr>
        <p:spPr>
          <a:xfrm>
            <a:off x="1" y="369214"/>
            <a:ext cx="9144000" cy="6488786"/>
          </a:xfrm>
          <a:prstGeom prst="rect">
            <a:avLst/>
          </a:prstGeom>
          <a:solidFill>
            <a:schemeClr val="bg1">
              <a:lumMod val="95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98" name="Rectangle 4"/>
          <p:cNvSpPr>
            <a:spLocks noGrp="1" noChangeArrowheads="1"/>
          </p:cNvSpPr>
          <p:nvPr>
            <p:ph type="title"/>
          </p:nvPr>
        </p:nvSpPr>
        <p:spPr>
          <a:xfrm>
            <a:off x="457200" y="356616"/>
            <a:ext cx="8229600" cy="990600"/>
          </a:xfrm>
        </p:spPr>
        <p:txBody>
          <a:bodyPr>
            <a:normAutofit/>
          </a:bodyPr>
          <a:lstStyle/>
          <a:p>
            <a:pPr eaLnBrk="1" hangingPunct="1"/>
            <a:r>
              <a:rPr lang="en-US" dirty="0" err="1" smtClean="0"/>
              <a:t>ATLNext</a:t>
            </a:r>
            <a:r>
              <a:rPr lang="en-US" dirty="0" smtClean="0"/>
              <a:t> – Capital Improvement Plan</a:t>
            </a:r>
            <a:endParaRPr lang="en-US" dirty="0"/>
          </a:p>
        </p:txBody>
      </p:sp>
      <p:sp>
        <p:nvSpPr>
          <p:cNvPr id="4099" name="Rectangle 5"/>
          <p:cNvSpPr>
            <a:spLocks noGrp="1" noChangeArrowheads="1"/>
          </p:cNvSpPr>
          <p:nvPr>
            <p:ph idx="1"/>
          </p:nvPr>
        </p:nvSpPr>
        <p:spPr>
          <a:xfrm>
            <a:off x="385763" y="1527048"/>
            <a:ext cx="8345487" cy="5146270"/>
          </a:xfrm>
        </p:spPr>
        <p:txBody>
          <a:bodyPr>
            <a:normAutofit/>
          </a:bodyPr>
          <a:lstStyle/>
          <a:p>
            <a:pPr eaLnBrk="1" hangingPunct="1"/>
            <a:endParaRPr lang="en-US" sz="2000" dirty="0" smtClean="0">
              <a:latin typeface="+mj-lt"/>
            </a:endParaRPr>
          </a:p>
          <a:p>
            <a:r>
              <a:rPr lang="en-US" sz="2000" dirty="0" err="1" smtClean="0"/>
              <a:t>ATLNext</a:t>
            </a:r>
            <a:r>
              <a:rPr lang="en-US" sz="2000" dirty="0" smtClean="0"/>
              <a:t> </a:t>
            </a:r>
            <a:r>
              <a:rPr lang="en-US" sz="2000" dirty="0"/>
              <a:t>is the </a:t>
            </a:r>
            <a:r>
              <a:rPr lang="en-US" sz="2000" dirty="0" smtClean="0"/>
              <a:t>Airport’s multi-billion </a:t>
            </a:r>
            <a:r>
              <a:rPr lang="en-US" sz="2000" dirty="0"/>
              <a:t>dollar capital plan</a:t>
            </a:r>
            <a:r>
              <a:rPr lang="en-US" sz="2000" dirty="0" smtClean="0"/>
              <a:t>.</a:t>
            </a:r>
            <a:endParaRPr lang="en-US" sz="2000" dirty="0"/>
          </a:p>
          <a:p>
            <a:r>
              <a:rPr lang="en-US" sz="2000" dirty="0"/>
              <a:t>ATLNext consists of a series of projects to boost </a:t>
            </a:r>
            <a:r>
              <a:rPr lang="en-US" sz="2000" dirty="0" smtClean="0"/>
              <a:t>capacity and enhance the passenger experience. </a:t>
            </a:r>
            <a:r>
              <a:rPr lang="en-US" sz="2000" dirty="0"/>
              <a:t>They include projects to </a:t>
            </a:r>
            <a:r>
              <a:rPr lang="en-US" sz="2000" dirty="0" smtClean="0"/>
              <a:t>…</a:t>
            </a:r>
          </a:p>
          <a:p>
            <a:pPr lvl="1"/>
            <a:r>
              <a:rPr lang="en-US" dirty="0" smtClean="0"/>
              <a:t>Modernize facilities</a:t>
            </a:r>
          </a:p>
          <a:p>
            <a:pPr lvl="1"/>
            <a:r>
              <a:rPr lang="en-US" dirty="0" smtClean="0"/>
              <a:t>Expand </a:t>
            </a:r>
            <a:r>
              <a:rPr lang="en-US" dirty="0"/>
              <a:t>cargo operations</a:t>
            </a:r>
          </a:p>
          <a:p>
            <a:pPr lvl="1"/>
            <a:r>
              <a:rPr lang="en-US" dirty="0"/>
              <a:t>Expand </a:t>
            </a:r>
            <a:r>
              <a:rPr lang="en-US" dirty="0" smtClean="0"/>
              <a:t>concourses</a:t>
            </a:r>
          </a:p>
          <a:p>
            <a:pPr lvl="1"/>
            <a:r>
              <a:rPr lang="en-US" dirty="0" smtClean="0"/>
              <a:t>Replace </a:t>
            </a:r>
            <a:r>
              <a:rPr lang="en-US" dirty="0"/>
              <a:t>2 parking </a:t>
            </a:r>
            <a:r>
              <a:rPr lang="en-US" dirty="0" smtClean="0"/>
              <a:t>decks</a:t>
            </a:r>
            <a:endParaRPr lang="en-US" dirty="0"/>
          </a:p>
          <a:p>
            <a:pPr eaLnBrk="1" hangingPunct="1"/>
            <a:endParaRPr lang="en-US" sz="2200" dirty="0"/>
          </a:p>
        </p:txBody>
      </p:sp>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0641" y="6309374"/>
            <a:ext cx="1485900" cy="237744"/>
          </a:xfrm>
          <a:prstGeom prst="rect">
            <a:avLst/>
          </a:prstGeom>
        </p:spPr>
      </p:pic>
    </p:spTree>
    <p:extLst>
      <p:ext uri="{BB962C8B-B14F-4D97-AF65-F5344CB8AC3E}">
        <p14:creationId xmlns:p14="http://schemas.microsoft.com/office/powerpoint/2010/main" val="15669885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alphaModFix amt="29000"/>
            <a:extLst>
              <a:ext uri="{28A0092B-C50C-407E-A947-70E740481C1C}">
                <a14:useLocalDpi xmlns:a14="http://schemas.microsoft.com/office/drawing/2010/main"/>
              </a:ext>
            </a:extLst>
          </a:blip>
          <a:srcRect t="5191" b="9615"/>
          <a:stretch/>
        </p:blipFill>
        <p:spPr>
          <a:xfrm>
            <a:off x="8470" y="356600"/>
            <a:ext cx="9135530" cy="6490445"/>
          </a:xfrm>
          <a:prstGeom prst="rect">
            <a:avLst/>
          </a:prstGeom>
        </p:spPr>
      </p:pic>
      <p:sp>
        <p:nvSpPr>
          <p:cNvPr id="4098" name="Rectangle 4"/>
          <p:cNvSpPr>
            <a:spLocks noGrp="1" noChangeArrowheads="1"/>
          </p:cNvSpPr>
          <p:nvPr>
            <p:ph type="title"/>
          </p:nvPr>
        </p:nvSpPr>
        <p:spPr>
          <a:xfrm>
            <a:off x="457200" y="356616"/>
            <a:ext cx="8229600" cy="990600"/>
          </a:xfrm>
        </p:spPr>
        <p:txBody>
          <a:bodyPr>
            <a:normAutofit/>
          </a:bodyPr>
          <a:lstStyle/>
          <a:p>
            <a:r>
              <a:rPr lang="en-US" dirty="0"/>
              <a:t>ATLNext: 2015 - 2035 CIP</a:t>
            </a:r>
          </a:p>
        </p:txBody>
      </p:sp>
      <p:graphicFrame>
        <p:nvGraphicFramePr>
          <p:cNvPr id="6" name="Content Placeholder 3"/>
          <p:cNvGraphicFramePr>
            <a:graphicFrameLocks/>
          </p:cNvGraphicFramePr>
          <p:nvPr>
            <p:extLst>
              <p:ext uri="{D42A27DB-BD31-4B8C-83A1-F6EECF244321}">
                <p14:modId xmlns:p14="http://schemas.microsoft.com/office/powerpoint/2010/main" val="1879122859"/>
              </p:ext>
            </p:extLst>
          </p:nvPr>
        </p:nvGraphicFramePr>
        <p:xfrm>
          <a:off x="347450" y="1533170"/>
          <a:ext cx="4598998" cy="3870721"/>
        </p:xfrm>
        <a:graphic>
          <a:graphicData uri="http://schemas.openxmlformats.org/drawingml/2006/table">
            <a:tbl>
              <a:tblPr firstRow="1" bandRow="1">
                <a:tableStyleId>{5C22544A-7EE6-4342-B048-85BDC9FD1C3A}</a:tableStyleId>
              </a:tblPr>
              <a:tblGrid>
                <a:gridCol w="2429664">
                  <a:extLst>
                    <a:ext uri="{9D8B030D-6E8A-4147-A177-3AD203B41FA5}">
                      <a16:colId xmlns:a16="http://schemas.microsoft.com/office/drawing/2014/main" val="20000"/>
                    </a:ext>
                  </a:extLst>
                </a:gridCol>
                <a:gridCol w="1328507">
                  <a:extLst>
                    <a:ext uri="{9D8B030D-6E8A-4147-A177-3AD203B41FA5}">
                      <a16:colId xmlns:a16="http://schemas.microsoft.com/office/drawing/2014/main" val="20002"/>
                    </a:ext>
                  </a:extLst>
                </a:gridCol>
                <a:gridCol w="840827">
                  <a:extLst>
                    <a:ext uri="{9D8B030D-6E8A-4147-A177-3AD203B41FA5}">
                      <a16:colId xmlns:a16="http://schemas.microsoft.com/office/drawing/2014/main" val="20003"/>
                    </a:ext>
                  </a:extLst>
                </a:gridCol>
              </a:tblGrid>
              <a:tr h="433023">
                <a:tc>
                  <a:txBody>
                    <a:bodyPr/>
                    <a:lstStyle/>
                    <a:p>
                      <a:pPr algn="ctr"/>
                      <a:r>
                        <a:rPr lang="en-US" sz="1200" dirty="0" smtClean="0">
                          <a:latin typeface="+mj-lt"/>
                        </a:rPr>
                        <a:t>Projects </a:t>
                      </a:r>
                      <a:endParaRPr lang="en-US" sz="1200" dirty="0">
                        <a:latin typeface="+mj-lt"/>
                      </a:endParaRPr>
                    </a:p>
                  </a:txBody>
                  <a:tcPr marL="68580" marR="68580" marT="34290" marB="34290" anchor="ctr">
                    <a:solidFill>
                      <a:schemeClr val="accent4"/>
                    </a:solidFill>
                  </a:tcPr>
                </a:tc>
                <a:tc>
                  <a:txBody>
                    <a:bodyPr/>
                    <a:lstStyle/>
                    <a:p>
                      <a:pPr algn="ctr"/>
                      <a:r>
                        <a:rPr lang="en-US" sz="1200" dirty="0" smtClean="0">
                          <a:latin typeface="+mj-lt"/>
                        </a:rPr>
                        <a:t>Cost</a:t>
                      </a:r>
                    </a:p>
                    <a:p>
                      <a:pPr algn="ctr"/>
                      <a:r>
                        <a:rPr lang="en-US" sz="1100" b="0" dirty="0" smtClean="0">
                          <a:latin typeface="+mj-lt"/>
                        </a:rPr>
                        <a:t> (2015 $’s  M)</a:t>
                      </a:r>
                      <a:endParaRPr lang="en-US" sz="1100" b="0" dirty="0">
                        <a:latin typeface="+mj-lt"/>
                      </a:endParaRPr>
                    </a:p>
                  </a:txBody>
                  <a:tcPr marL="68580" marR="68580" marT="34290" marB="34290" anchor="ctr">
                    <a:solidFill>
                      <a:schemeClr val="accent4"/>
                    </a:solidFill>
                  </a:tcPr>
                </a:tc>
                <a:tc>
                  <a:txBody>
                    <a:bodyPr/>
                    <a:lstStyle/>
                    <a:p>
                      <a:pPr algn="ctr"/>
                      <a:r>
                        <a:rPr lang="en-US" sz="1200" dirty="0" smtClean="0">
                          <a:latin typeface="+mj-lt"/>
                        </a:rPr>
                        <a:t>Share</a:t>
                      </a:r>
                      <a:endParaRPr lang="en-US" sz="1200" dirty="0">
                        <a:latin typeface="+mj-lt"/>
                      </a:endParaRPr>
                    </a:p>
                  </a:txBody>
                  <a:tcPr marL="68580" marR="68580" marT="34290" marB="34290" anchor="ctr">
                    <a:solidFill>
                      <a:schemeClr val="accent4"/>
                    </a:solidFill>
                  </a:tcPr>
                </a:tc>
                <a:extLst>
                  <a:ext uri="{0D108BD9-81ED-4DB2-BD59-A6C34878D82A}">
                    <a16:rowId xmlns:a16="http://schemas.microsoft.com/office/drawing/2014/main" val="10000"/>
                  </a:ext>
                </a:extLst>
              </a:tr>
              <a:tr h="793876">
                <a:tc>
                  <a:txBody>
                    <a:bodyPr/>
                    <a:lstStyle/>
                    <a:p>
                      <a:pPr algn="l"/>
                      <a:r>
                        <a:rPr lang="en-US" sz="1100" b="1" dirty="0" smtClean="0">
                          <a:solidFill>
                            <a:schemeClr val="tx1"/>
                          </a:solidFill>
                          <a:latin typeface="+mj-lt"/>
                        </a:rPr>
                        <a:t>Airfield</a:t>
                      </a:r>
                      <a:endParaRPr lang="en-US" sz="1100" dirty="0" smtClean="0">
                        <a:solidFill>
                          <a:schemeClr val="tx1"/>
                        </a:solidFill>
                        <a:latin typeface="+mj-lt"/>
                      </a:endParaRPr>
                    </a:p>
                    <a:p>
                      <a:pPr marL="285750" indent="-285750" algn="l">
                        <a:buFont typeface="Arial" panose="020B0604020202020204" pitchFamily="34" charset="0"/>
                        <a:buChar char="•"/>
                      </a:pPr>
                      <a:r>
                        <a:rPr lang="en-US" sz="1000" dirty="0" smtClean="0">
                          <a:solidFill>
                            <a:schemeClr val="tx1"/>
                          </a:solidFill>
                          <a:latin typeface="+mj-lt"/>
                        </a:rPr>
                        <a:t>Sixth runway</a:t>
                      </a:r>
                    </a:p>
                    <a:p>
                      <a:pPr marL="285750" indent="-285750" algn="l">
                        <a:buFont typeface="Arial" panose="020B0604020202020204" pitchFamily="34" charset="0"/>
                        <a:buChar char="•"/>
                      </a:pPr>
                      <a:r>
                        <a:rPr lang="en-US" sz="1000" dirty="0" smtClean="0">
                          <a:solidFill>
                            <a:schemeClr val="tx1"/>
                          </a:solidFill>
                          <a:latin typeface="+mj-lt"/>
                        </a:rPr>
                        <a:t>R/W 9L end-around taxiway</a:t>
                      </a:r>
                    </a:p>
                    <a:p>
                      <a:pPr marL="285750" indent="-285750" algn="l">
                        <a:buFont typeface="Arial" panose="020B0604020202020204" pitchFamily="34" charset="0"/>
                        <a:buChar char="•"/>
                      </a:pPr>
                      <a:r>
                        <a:rPr lang="en-US" sz="1000" dirty="0" smtClean="0">
                          <a:solidFill>
                            <a:schemeClr val="tx1"/>
                          </a:solidFill>
                          <a:latin typeface="+mj-lt"/>
                        </a:rPr>
                        <a:t>Other</a:t>
                      </a:r>
                    </a:p>
                    <a:p>
                      <a:pPr marL="0" indent="0" algn="r">
                        <a:buFont typeface="Arial" panose="020B0604020202020204" pitchFamily="34" charset="0"/>
                        <a:buNone/>
                      </a:pPr>
                      <a:r>
                        <a:rPr lang="en-US" sz="1100" dirty="0" smtClean="0">
                          <a:solidFill>
                            <a:schemeClr val="tx1"/>
                          </a:solidFill>
                          <a:latin typeface="+mj-lt"/>
                        </a:rPr>
                        <a:t>Subtotal</a:t>
                      </a:r>
                      <a:endParaRPr lang="en-US" sz="1100" dirty="0">
                        <a:solidFill>
                          <a:schemeClr val="tx1"/>
                        </a:solidFill>
                        <a:latin typeface="+mj-lt"/>
                      </a:endParaRPr>
                    </a:p>
                  </a:txBody>
                  <a:tcPr marL="68580" marR="68580" marT="34290" marB="34290">
                    <a:noFill/>
                  </a:tcPr>
                </a:tc>
                <a:tc>
                  <a:txBody>
                    <a:bodyPr/>
                    <a:lstStyle/>
                    <a:p>
                      <a:pPr algn="r"/>
                      <a:endParaRPr lang="en-US" sz="1100" dirty="0" smtClean="0">
                        <a:latin typeface="+mj-lt"/>
                      </a:endParaRPr>
                    </a:p>
                    <a:p>
                      <a:pPr algn="r"/>
                      <a:r>
                        <a:rPr lang="en-US" sz="1100" dirty="0" smtClean="0">
                          <a:latin typeface="+mj-lt"/>
                        </a:rPr>
                        <a:t>$   977.0</a:t>
                      </a:r>
                    </a:p>
                    <a:p>
                      <a:pPr algn="r"/>
                      <a:r>
                        <a:rPr lang="en-US" sz="1100" dirty="0" smtClean="0">
                          <a:latin typeface="+mj-lt"/>
                        </a:rPr>
                        <a:t>60.4</a:t>
                      </a:r>
                    </a:p>
                    <a:p>
                      <a:pPr algn="r"/>
                      <a:r>
                        <a:rPr lang="en-US" sz="1100" u="sng" dirty="0" smtClean="0">
                          <a:latin typeface="+mj-lt"/>
                        </a:rPr>
                        <a:t>247.0</a:t>
                      </a:r>
                    </a:p>
                    <a:p>
                      <a:pPr algn="r"/>
                      <a:r>
                        <a:rPr lang="en-US" sz="1100" dirty="0" smtClean="0">
                          <a:latin typeface="+mj-lt"/>
                        </a:rPr>
                        <a:t>$1,284.4</a:t>
                      </a:r>
                      <a:endParaRPr lang="en-US" sz="1100" dirty="0">
                        <a:latin typeface="+mj-lt"/>
                      </a:endParaRPr>
                    </a:p>
                  </a:txBody>
                  <a:tcPr marL="68580" marR="68580" marT="34290" marB="34290">
                    <a:noFill/>
                  </a:tcPr>
                </a:tc>
                <a:tc>
                  <a:txBody>
                    <a:bodyPr/>
                    <a:lstStyle/>
                    <a:p>
                      <a:pPr algn="r"/>
                      <a:endParaRPr lang="en-US" sz="1100" dirty="0" smtClean="0">
                        <a:latin typeface="+mj-lt"/>
                      </a:endParaRPr>
                    </a:p>
                    <a:p>
                      <a:pPr algn="r"/>
                      <a:endParaRPr lang="en-US" sz="1100" dirty="0" smtClean="0">
                        <a:latin typeface="+mj-lt"/>
                      </a:endParaRPr>
                    </a:p>
                    <a:p>
                      <a:pPr algn="r"/>
                      <a:endParaRPr lang="en-US" sz="1100" dirty="0" smtClean="0">
                        <a:latin typeface="+mj-lt"/>
                      </a:endParaRPr>
                    </a:p>
                    <a:p>
                      <a:pPr algn="r"/>
                      <a:endParaRPr lang="en-US" sz="1100" dirty="0" smtClean="0">
                        <a:latin typeface="+mj-lt"/>
                      </a:endParaRPr>
                    </a:p>
                    <a:p>
                      <a:pPr algn="r"/>
                      <a:r>
                        <a:rPr lang="en-US" sz="1100" dirty="0" smtClean="0">
                          <a:latin typeface="+mj-lt"/>
                        </a:rPr>
                        <a:t>20.8%</a:t>
                      </a:r>
                      <a:endParaRPr lang="en-US" sz="1100" dirty="0">
                        <a:latin typeface="+mj-lt"/>
                      </a:endParaRPr>
                    </a:p>
                  </a:txBody>
                  <a:tcPr marL="68580" marR="68580" marT="34290" marB="34290">
                    <a:noFill/>
                  </a:tcPr>
                </a:tc>
                <a:extLst>
                  <a:ext uri="{0D108BD9-81ED-4DB2-BD59-A6C34878D82A}">
                    <a16:rowId xmlns:a16="http://schemas.microsoft.com/office/drawing/2014/main" val="10001"/>
                  </a:ext>
                </a:extLst>
              </a:tr>
              <a:tr h="793876">
                <a:tc>
                  <a:txBody>
                    <a:bodyPr/>
                    <a:lstStyle/>
                    <a:p>
                      <a:pPr algn="l"/>
                      <a:r>
                        <a:rPr lang="en-US" sz="1100" b="1" dirty="0" smtClean="0">
                          <a:solidFill>
                            <a:schemeClr val="tx1"/>
                          </a:solidFill>
                          <a:latin typeface="+mj-lt"/>
                        </a:rPr>
                        <a:t>Terminal</a:t>
                      </a:r>
                      <a:endParaRPr lang="en-US" sz="1100" dirty="0" smtClean="0">
                        <a:solidFill>
                          <a:schemeClr val="tx1"/>
                        </a:solidFill>
                        <a:latin typeface="+mj-lt"/>
                      </a:endParaRPr>
                    </a:p>
                    <a:p>
                      <a:pPr marL="285750" indent="-285750" algn="l">
                        <a:buFont typeface="Arial" panose="020B0604020202020204" pitchFamily="34" charset="0"/>
                        <a:buChar char="•"/>
                      </a:pPr>
                      <a:r>
                        <a:rPr lang="en-US" sz="1000" dirty="0" smtClean="0">
                          <a:solidFill>
                            <a:schemeClr val="tx1"/>
                          </a:solidFill>
                          <a:latin typeface="+mj-lt"/>
                        </a:rPr>
                        <a:t>Terminal modernization program</a:t>
                      </a:r>
                    </a:p>
                    <a:p>
                      <a:pPr marL="285750" indent="-285750" algn="l">
                        <a:buFont typeface="Arial" panose="020B0604020202020204" pitchFamily="34" charset="0"/>
                        <a:buChar char="•"/>
                      </a:pPr>
                      <a:r>
                        <a:rPr lang="en-US" sz="1000" dirty="0" smtClean="0">
                          <a:solidFill>
                            <a:schemeClr val="tx1"/>
                          </a:solidFill>
                          <a:latin typeface="+mj-lt"/>
                        </a:rPr>
                        <a:t>Existing terminal complex</a:t>
                      </a:r>
                    </a:p>
                    <a:p>
                      <a:pPr marL="285750" indent="-285750" algn="l">
                        <a:buFont typeface="Arial" panose="020B0604020202020204" pitchFamily="34" charset="0"/>
                        <a:buChar char="•"/>
                      </a:pPr>
                      <a:r>
                        <a:rPr lang="en-US" sz="1000" dirty="0" smtClean="0">
                          <a:solidFill>
                            <a:schemeClr val="tx1"/>
                          </a:solidFill>
                          <a:latin typeface="+mj-lt"/>
                        </a:rPr>
                        <a:t>Concourse G</a:t>
                      </a:r>
                    </a:p>
                    <a:p>
                      <a:pPr marL="0" indent="0" algn="r">
                        <a:buFont typeface="Arial" panose="020B0604020202020204" pitchFamily="34" charset="0"/>
                        <a:buNone/>
                      </a:pPr>
                      <a:r>
                        <a:rPr lang="en-US" sz="1100" dirty="0" smtClean="0">
                          <a:solidFill>
                            <a:schemeClr val="tx1"/>
                          </a:solidFill>
                          <a:latin typeface="+mj-lt"/>
                        </a:rPr>
                        <a:t>Subtotal</a:t>
                      </a:r>
                      <a:endParaRPr lang="en-US" sz="1100" dirty="0">
                        <a:solidFill>
                          <a:schemeClr val="tx1"/>
                        </a:solidFill>
                        <a:latin typeface="+mj-lt"/>
                      </a:endParaRPr>
                    </a:p>
                  </a:txBody>
                  <a:tcPr marL="68580" marR="68580" marT="34290" marB="34290">
                    <a:noFill/>
                  </a:tcPr>
                </a:tc>
                <a:tc>
                  <a:txBody>
                    <a:bodyPr/>
                    <a:lstStyle/>
                    <a:p>
                      <a:pPr algn="r"/>
                      <a:endParaRPr lang="en-US" sz="1100" dirty="0" smtClean="0">
                        <a:latin typeface="+mj-lt"/>
                      </a:endParaRPr>
                    </a:p>
                    <a:p>
                      <a:pPr algn="r"/>
                      <a:r>
                        <a:rPr lang="en-US" sz="1100" dirty="0" smtClean="0">
                          <a:latin typeface="+mj-lt"/>
                        </a:rPr>
                        <a:t>$   361.1</a:t>
                      </a:r>
                    </a:p>
                    <a:p>
                      <a:pPr algn="r"/>
                      <a:r>
                        <a:rPr lang="en-US" sz="1100" dirty="0" smtClean="0">
                          <a:latin typeface="+mj-lt"/>
                        </a:rPr>
                        <a:t>1,624.7</a:t>
                      </a:r>
                    </a:p>
                    <a:p>
                      <a:pPr algn="r"/>
                      <a:r>
                        <a:rPr lang="en-US" sz="1100" u="sng" dirty="0" smtClean="0">
                          <a:latin typeface="+mj-lt"/>
                        </a:rPr>
                        <a:t>1,018.6</a:t>
                      </a:r>
                    </a:p>
                    <a:p>
                      <a:pPr algn="r"/>
                      <a:r>
                        <a:rPr lang="en-US" sz="1100" dirty="0" smtClean="0">
                          <a:latin typeface="+mj-lt"/>
                        </a:rPr>
                        <a:t>$3,004.3</a:t>
                      </a:r>
                      <a:endParaRPr lang="en-US" sz="1100" dirty="0">
                        <a:latin typeface="+mj-lt"/>
                      </a:endParaRPr>
                    </a:p>
                  </a:txBody>
                  <a:tcPr marL="68580" marR="68580" marT="34290" marB="34290">
                    <a:noFill/>
                  </a:tcPr>
                </a:tc>
                <a:tc>
                  <a:txBody>
                    <a:bodyPr/>
                    <a:lstStyle/>
                    <a:p>
                      <a:pPr algn="r"/>
                      <a:endParaRPr lang="en-US" sz="1100" dirty="0" smtClean="0">
                        <a:latin typeface="+mj-lt"/>
                      </a:endParaRPr>
                    </a:p>
                    <a:p>
                      <a:pPr algn="r"/>
                      <a:endParaRPr lang="en-US" sz="1100" dirty="0" smtClean="0">
                        <a:latin typeface="+mj-lt"/>
                      </a:endParaRPr>
                    </a:p>
                    <a:p>
                      <a:pPr algn="r"/>
                      <a:endParaRPr lang="en-US" sz="1100" dirty="0" smtClean="0">
                        <a:latin typeface="+mj-lt"/>
                      </a:endParaRPr>
                    </a:p>
                    <a:p>
                      <a:pPr algn="r"/>
                      <a:endParaRPr lang="en-US" sz="1100" dirty="0" smtClean="0">
                        <a:latin typeface="+mj-lt"/>
                      </a:endParaRPr>
                    </a:p>
                    <a:p>
                      <a:pPr algn="r"/>
                      <a:r>
                        <a:rPr lang="en-US" sz="1100" dirty="0" smtClean="0">
                          <a:latin typeface="+mj-lt"/>
                        </a:rPr>
                        <a:t>48.7%</a:t>
                      </a:r>
                      <a:endParaRPr lang="en-US" sz="1100" dirty="0">
                        <a:latin typeface="+mj-lt"/>
                      </a:endParaRPr>
                    </a:p>
                  </a:txBody>
                  <a:tcPr marL="68580" marR="68580" marT="34290" marB="34290">
                    <a:noFill/>
                  </a:tcPr>
                </a:tc>
                <a:extLst>
                  <a:ext uri="{0D108BD9-81ED-4DB2-BD59-A6C34878D82A}">
                    <a16:rowId xmlns:a16="http://schemas.microsoft.com/office/drawing/2014/main" val="10002"/>
                  </a:ext>
                </a:extLst>
              </a:tr>
              <a:tr h="240569">
                <a:tc>
                  <a:txBody>
                    <a:bodyPr/>
                    <a:lstStyle/>
                    <a:p>
                      <a:pPr algn="l"/>
                      <a:r>
                        <a:rPr lang="en-US" sz="1100" b="1" dirty="0" smtClean="0">
                          <a:solidFill>
                            <a:schemeClr val="tx1"/>
                          </a:solidFill>
                          <a:latin typeface="+mj-lt"/>
                        </a:rPr>
                        <a:t>Total Airline Cost Centers </a:t>
                      </a:r>
                      <a:endParaRPr lang="en-US" sz="1100" b="1" dirty="0">
                        <a:solidFill>
                          <a:schemeClr val="tx1"/>
                        </a:solidFill>
                        <a:latin typeface="+mj-lt"/>
                      </a:endParaRPr>
                    </a:p>
                  </a:txBody>
                  <a:tcPr marL="68580" marR="68580" marT="34290" marB="34290">
                    <a:noFill/>
                  </a:tcPr>
                </a:tc>
                <a:tc>
                  <a:txBody>
                    <a:bodyPr/>
                    <a:lstStyle/>
                    <a:p>
                      <a:pPr algn="r"/>
                      <a:r>
                        <a:rPr lang="en-US" sz="1100" b="1" dirty="0" smtClean="0">
                          <a:latin typeface="+mj-lt"/>
                        </a:rPr>
                        <a:t>$4,288.7</a:t>
                      </a:r>
                      <a:endParaRPr lang="en-US" sz="1100" b="1" dirty="0">
                        <a:latin typeface="+mj-lt"/>
                      </a:endParaRPr>
                    </a:p>
                  </a:txBody>
                  <a:tcPr marL="68580" marR="68580" marT="34290" marB="34290">
                    <a:noFill/>
                  </a:tcPr>
                </a:tc>
                <a:tc>
                  <a:txBody>
                    <a:bodyPr/>
                    <a:lstStyle/>
                    <a:p>
                      <a:pPr algn="r"/>
                      <a:r>
                        <a:rPr lang="en-US" sz="1100" b="1" dirty="0" smtClean="0">
                          <a:latin typeface="+mj-lt"/>
                        </a:rPr>
                        <a:t>69.6%</a:t>
                      </a:r>
                      <a:endParaRPr lang="en-US" sz="1100" b="1" dirty="0">
                        <a:latin typeface="+mj-lt"/>
                      </a:endParaRPr>
                    </a:p>
                  </a:txBody>
                  <a:tcPr marL="68580" marR="68580" marT="34290" marB="34290">
                    <a:noFill/>
                  </a:tcPr>
                </a:tc>
                <a:extLst>
                  <a:ext uri="{0D108BD9-81ED-4DB2-BD59-A6C34878D82A}">
                    <a16:rowId xmlns:a16="http://schemas.microsoft.com/office/drawing/2014/main" val="10003"/>
                  </a:ext>
                </a:extLst>
              </a:tr>
              <a:tr h="793876">
                <a:tc>
                  <a:txBody>
                    <a:bodyPr/>
                    <a:lstStyle/>
                    <a:p>
                      <a:pPr algn="l"/>
                      <a:r>
                        <a:rPr lang="en-US" sz="1100" b="1" dirty="0" smtClean="0">
                          <a:solidFill>
                            <a:schemeClr val="tx1"/>
                          </a:solidFill>
                          <a:latin typeface="+mj-lt"/>
                        </a:rPr>
                        <a:t>Landside</a:t>
                      </a:r>
                      <a:endParaRPr lang="en-US" sz="1100" dirty="0" smtClean="0">
                        <a:solidFill>
                          <a:schemeClr val="tx1"/>
                        </a:solidFill>
                        <a:latin typeface="+mj-lt"/>
                      </a:endParaRPr>
                    </a:p>
                    <a:p>
                      <a:pPr marL="285750" indent="-285750" algn="l">
                        <a:buFont typeface="Arial" panose="020B0604020202020204" pitchFamily="34" charset="0"/>
                        <a:buChar char="•"/>
                      </a:pPr>
                      <a:r>
                        <a:rPr lang="en-US" sz="1000" dirty="0" smtClean="0">
                          <a:solidFill>
                            <a:schemeClr val="tx1"/>
                          </a:solidFill>
                          <a:latin typeface="+mj-lt"/>
                        </a:rPr>
                        <a:t>Parking</a:t>
                      </a:r>
                      <a:r>
                        <a:rPr lang="en-US" sz="1000" baseline="0" dirty="0" smtClean="0">
                          <a:solidFill>
                            <a:schemeClr val="tx1"/>
                          </a:solidFill>
                          <a:latin typeface="+mj-lt"/>
                        </a:rPr>
                        <a:t> &amp; commercial GT</a:t>
                      </a:r>
                    </a:p>
                    <a:p>
                      <a:pPr marL="285750" indent="-285750" algn="l">
                        <a:buFont typeface="Arial" panose="020B0604020202020204" pitchFamily="34" charset="0"/>
                        <a:buChar char="•"/>
                      </a:pPr>
                      <a:r>
                        <a:rPr lang="en-US" sz="1000" dirty="0" smtClean="0">
                          <a:solidFill>
                            <a:schemeClr val="tx1"/>
                          </a:solidFill>
                          <a:latin typeface="+mj-lt"/>
                        </a:rPr>
                        <a:t>Air cargo</a:t>
                      </a:r>
                    </a:p>
                    <a:p>
                      <a:pPr marL="285750" indent="-285750" algn="l">
                        <a:buFont typeface="Arial" panose="020B0604020202020204" pitchFamily="34" charset="0"/>
                        <a:buChar char="•"/>
                      </a:pPr>
                      <a:r>
                        <a:rPr lang="en-US" sz="1000" dirty="0" smtClean="0">
                          <a:solidFill>
                            <a:schemeClr val="tx1"/>
                          </a:solidFill>
                          <a:latin typeface="+mj-lt"/>
                        </a:rPr>
                        <a:t>Infrastructure</a:t>
                      </a:r>
                      <a:r>
                        <a:rPr lang="en-US" sz="1000" baseline="0" dirty="0" smtClean="0">
                          <a:solidFill>
                            <a:schemeClr val="tx1"/>
                          </a:solidFill>
                          <a:latin typeface="+mj-lt"/>
                        </a:rPr>
                        <a:t> &amp; other</a:t>
                      </a:r>
                    </a:p>
                    <a:p>
                      <a:pPr marL="0" indent="0" algn="r">
                        <a:buFont typeface="Arial" panose="020B0604020202020204" pitchFamily="34" charset="0"/>
                        <a:buNone/>
                      </a:pPr>
                      <a:r>
                        <a:rPr lang="en-US" sz="1100" baseline="0" dirty="0" smtClean="0">
                          <a:solidFill>
                            <a:schemeClr val="tx1"/>
                          </a:solidFill>
                          <a:latin typeface="+mj-lt"/>
                        </a:rPr>
                        <a:t>Subtotal</a:t>
                      </a:r>
                      <a:endParaRPr lang="en-US" sz="1100" dirty="0">
                        <a:solidFill>
                          <a:schemeClr val="tx1"/>
                        </a:solidFill>
                        <a:latin typeface="+mj-lt"/>
                      </a:endParaRPr>
                    </a:p>
                  </a:txBody>
                  <a:tcPr marL="68580" marR="68580" marT="34290" marB="34290">
                    <a:noFill/>
                  </a:tcPr>
                </a:tc>
                <a:tc>
                  <a:txBody>
                    <a:bodyPr/>
                    <a:lstStyle/>
                    <a:p>
                      <a:pPr algn="r"/>
                      <a:endParaRPr lang="en-US" sz="1100" dirty="0" smtClean="0">
                        <a:latin typeface="+mj-lt"/>
                      </a:endParaRPr>
                    </a:p>
                    <a:p>
                      <a:pPr algn="r"/>
                      <a:r>
                        <a:rPr lang="en-US" sz="1100" dirty="0" smtClean="0">
                          <a:latin typeface="+mj-lt"/>
                        </a:rPr>
                        <a:t>$1,069.9</a:t>
                      </a:r>
                    </a:p>
                    <a:p>
                      <a:pPr algn="r"/>
                      <a:r>
                        <a:rPr lang="en-US" sz="1100" dirty="0" smtClean="0">
                          <a:latin typeface="+mj-lt"/>
                        </a:rPr>
                        <a:t>237.3</a:t>
                      </a:r>
                    </a:p>
                    <a:p>
                      <a:pPr algn="r"/>
                      <a:r>
                        <a:rPr lang="en-US" sz="1100" u="sng" dirty="0" smtClean="0">
                          <a:latin typeface="+mj-lt"/>
                        </a:rPr>
                        <a:t>567.0</a:t>
                      </a:r>
                    </a:p>
                    <a:p>
                      <a:pPr algn="r"/>
                      <a:r>
                        <a:rPr lang="en-US" sz="1100" dirty="0" smtClean="0">
                          <a:latin typeface="+mj-lt"/>
                        </a:rPr>
                        <a:t>$1,874.2</a:t>
                      </a:r>
                      <a:endParaRPr lang="en-US" sz="1100" dirty="0">
                        <a:latin typeface="+mj-lt"/>
                      </a:endParaRPr>
                    </a:p>
                  </a:txBody>
                  <a:tcPr marL="68580" marR="68580" marT="34290" marB="34290">
                    <a:noFill/>
                  </a:tcPr>
                </a:tc>
                <a:tc>
                  <a:txBody>
                    <a:bodyPr/>
                    <a:lstStyle/>
                    <a:p>
                      <a:pPr algn="r"/>
                      <a:endParaRPr lang="en-US" sz="1100" dirty="0" smtClean="0">
                        <a:latin typeface="+mj-lt"/>
                      </a:endParaRPr>
                    </a:p>
                    <a:p>
                      <a:pPr algn="r"/>
                      <a:endParaRPr lang="en-US" sz="1100" dirty="0" smtClean="0">
                        <a:latin typeface="+mj-lt"/>
                      </a:endParaRPr>
                    </a:p>
                    <a:p>
                      <a:pPr algn="r"/>
                      <a:endParaRPr lang="en-US" sz="1100" dirty="0" smtClean="0">
                        <a:latin typeface="+mj-lt"/>
                      </a:endParaRPr>
                    </a:p>
                    <a:p>
                      <a:pPr algn="r"/>
                      <a:endParaRPr lang="en-US" sz="1100" dirty="0" smtClean="0">
                        <a:latin typeface="+mj-lt"/>
                      </a:endParaRPr>
                    </a:p>
                    <a:p>
                      <a:pPr algn="r"/>
                      <a:r>
                        <a:rPr lang="en-US" sz="1100" dirty="0" smtClean="0">
                          <a:latin typeface="+mj-lt"/>
                        </a:rPr>
                        <a:t>30.4%</a:t>
                      </a:r>
                    </a:p>
                  </a:txBody>
                  <a:tcPr marL="68580" marR="68580" marT="34290" marB="34290">
                    <a:noFill/>
                  </a:tcPr>
                </a:tc>
                <a:extLst>
                  <a:ext uri="{0D108BD9-81ED-4DB2-BD59-A6C34878D82A}">
                    <a16:rowId xmlns:a16="http://schemas.microsoft.com/office/drawing/2014/main" val="10004"/>
                  </a:ext>
                </a:extLst>
              </a:tr>
              <a:tr h="228600">
                <a:tc>
                  <a:txBody>
                    <a:bodyPr/>
                    <a:lstStyle/>
                    <a:p>
                      <a:pPr algn="l"/>
                      <a:r>
                        <a:rPr lang="en-US" sz="1100" b="1" kern="1200" dirty="0" smtClean="0">
                          <a:solidFill>
                            <a:schemeClr val="tx1"/>
                          </a:solidFill>
                          <a:latin typeface="+mn-lt"/>
                          <a:ea typeface="+mn-ea"/>
                          <a:cs typeface="+mn-cs"/>
                        </a:rPr>
                        <a:t>Total Landside  </a:t>
                      </a:r>
                      <a:endParaRPr lang="en-US" sz="1100" b="1" kern="1200" dirty="0">
                        <a:solidFill>
                          <a:schemeClr val="tx1"/>
                        </a:solidFill>
                        <a:latin typeface="+mn-lt"/>
                        <a:ea typeface="+mn-ea"/>
                        <a:cs typeface="+mn-cs"/>
                      </a:endParaRPr>
                    </a:p>
                  </a:txBody>
                  <a:tcPr marL="68580" marR="68580" marT="34290" marB="34290">
                    <a:noFill/>
                  </a:tcPr>
                </a:tc>
                <a:tc>
                  <a:txBody>
                    <a:bodyPr/>
                    <a:lstStyle/>
                    <a:p>
                      <a:pPr algn="r"/>
                      <a:r>
                        <a:rPr lang="en-US" sz="1100" b="1" kern="1200" dirty="0" smtClean="0">
                          <a:solidFill>
                            <a:schemeClr val="dk1"/>
                          </a:solidFill>
                          <a:latin typeface="+mj-lt"/>
                          <a:ea typeface="+mn-ea"/>
                          <a:cs typeface="+mn-cs"/>
                        </a:rPr>
                        <a:t>$1,874.2</a:t>
                      </a:r>
                      <a:endParaRPr lang="en-US" sz="1100" b="1" kern="1200" dirty="0">
                        <a:solidFill>
                          <a:schemeClr val="dk1"/>
                        </a:solidFill>
                        <a:latin typeface="+mj-lt"/>
                        <a:ea typeface="+mn-ea"/>
                        <a:cs typeface="+mn-cs"/>
                      </a:endParaRPr>
                    </a:p>
                  </a:txBody>
                  <a:tcPr marL="68580" marR="68580" marT="34290" marB="34290">
                    <a:noFill/>
                  </a:tcPr>
                </a:tc>
                <a:tc>
                  <a:txBody>
                    <a:bodyPr/>
                    <a:lstStyle/>
                    <a:p>
                      <a:pPr marL="0" algn="r" defTabSz="914400" rtl="0" eaLnBrk="1" latinLnBrk="0" hangingPunct="1"/>
                      <a:r>
                        <a:rPr lang="en-US" sz="1100" b="1" kern="1200" dirty="0" smtClean="0">
                          <a:solidFill>
                            <a:schemeClr val="dk1"/>
                          </a:solidFill>
                          <a:latin typeface="+mj-lt"/>
                          <a:ea typeface="+mn-ea"/>
                          <a:cs typeface="+mn-cs"/>
                        </a:rPr>
                        <a:t>30.4%</a:t>
                      </a:r>
                      <a:endParaRPr lang="en-US" sz="1100" b="1" kern="1200" dirty="0">
                        <a:solidFill>
                          <a:schemeClr val="dk1"/>
                        </a:solidFill>
                        <a:latin typeface="+mj-lt"/>
                        <a:ea typeface="+mn-ea"/>
                        <a:cs typeface="+mn-cs"/>
                      </a:endParaRPr>
                    </a:p>
                  </a:txBody>
                  <a:tcPr marL="68580" marR="68580" marT="34290" marB="34290">
                    <a:noFill/>
                  </a:tcPr>
                </a:tc>
                <a:extLst>
                  <a:ext uri="{0D108BD9-81ED-4DB2-BD59-A6C34878D82A}">
                    <a16:rowId xmlns:a16="http://schemas.microsoft.com/office/drawing/2014/main" val="10005"/>
                  </a:ext>
                </a:extLst>
              </a:tr>
              <a:tr h="240569">
                <a:tc>
                  <a:txBody>
                    <a:bodyPr/>
                    <a:lstStyle/>
                    <a:p>
                      <a:pPr algn="r"/>
                      <a:r>
                        <a:rPr lang="en-US" sz="1100" b="1" dirty="0" smtClean="0">
                          <a:latin typeface="+mj-lt"/>
                        </a:rPr>
                        <a:t>TOTAL CIP</a:t>
                      </a:r>
                      <a:endParaRPr lang="en-US" sz="1100" b="1" dirty="0">
                        <a:latin typeface="+mj-lt"/>
                      </a:endParaRPr>
                    </a:p>
                  </a:txBody>
                  <a:tcPr marL="68580" marR="68580" marT="34290" marB="34290">
                    <a:noFill/>
                  </a:tcPr>
                </a:tc>
                <a:tc>
                  <a:txBody>
                    <a:bodyPr/>
                    <a:lstStyle/>
                    <a:p>
                      <a:pPr algn="r"/>
                      <a:r>
                        <a:rPr lang="en-US" sz="1100" b="1" dirty="0" smtClean="0">
                          <a:latin typeface="+mj-lt"/>
                        </a:rPr>
                        <a:t>$6,162.9</a:t>
                      </a:r>
                      <a:endParaRPr lang="en-US" sz="1100" b="1" dirty="0">
                        <a:latin typeface="+mj-lt"/>
                      </a:endParaRPr>
                    </a:p>
                  </a:txBody>
                  <a:tcPr marL="68580" marR="68580" marT="34290" marB="34290">
                    <a:noFill/>
                  </a:tcPr>
                </a:tc>
                <a:tc>
                  <a:txBody>
                    <a:bodyPr/>
                    <a:lstStyle/>
                    <a:p>
                      <a:pPr algn="l"/>
                      <a:endParaRPr lang="en-US" sz="1100" b="1" dirty="0">
                        <a:latin typeface="+mj-lt"/>
                      </a:endParaRPr>
                    </a:p>
                  </a:txBody>
                  <a:tcPr marL="68580" marR="68580" marT="34290" marB="34290">
                    <a:noFill/>
                  </a:tcPr>
                </a:tc>
                <a:extLst>
                  <a:ext uri="{0D108BD9-81ED-4DB2-BD59-A6C34878D82A}">
                    <a16:rowId xmlns:a16="http://schemas.microsoft.com/office/drawing/2014/main" val="10006"/>
                  </a:ext>
                </a:extLst>
              </a:tr>
            </a:tbl>
          </a:graphicData>
        </a:graphic>
      </p:graphicFrame>
      <p:graphicFrame>
        <p:nvGraphicFramePr>
          <p:cNvPr id="7" name="Content Placeholder 4"/>
          <p:cNvGraphicFramePr>
            <a:graphicFrameLocks/>
          </p:cNvGraphicFramePr>
          <p:nvPr>
            <p:extLst>
              <p:ext uri="{D42A27DB-BD31-4B8C-83A1-F6EECF244321}">
                <p14:modId xmlns:p14="http://schemas.microsoft.com/office/powerpoint/2010/main" val="3417323689"/>
              </p:ext>
            </p:extLst>
          </p:nvPr>
        </p:nvGraphicFramePr>
        <p:xfrm>
          <a:off x="5032860" y="2635250"/>
          <a:ext cx="3802095" cy="3021240"/>
        </p:xfrm>
        <a:graphic>
          <a:graphicData uri="http://schemas.openxmlformats.org/drawingml/2006/chart">
            <c:chart xmlns:c="http://schemas.openxmlformats.org/drawingml/2006/chart" xmlns:r="http://schemas.openxmlformats.org/officeDocument/2006/relationships" r:id="rId4"/>
          </a:graphicData>
        </a:graphic>
      </p:graphicFrame>
      <p:sp>
        <p:nvSpPr>
          <p:cNvPr id="8" name="Content Placeholder 2"/>
          <p:cNvSpPr txBox="1">
            <a:spLocks/>
          </p:cNvSpPr>
          <p:nvPr/>
        </p:nvSpPr>
        <p:spPr>
          <a:xfrm>
            <a:off x="6108200" y="1777585"/>
            <a:ext cx="2150680" cy="899024"/>
          </a:xfrm>
          <a:prstGeom prst="rect">
            <a:avLst/>
          </a:prstGeom>
        </p:spPr>
        <p:txBody>
          <a:bodyPr vert="horz" lIns="68580" tIns="34290" rIns="68580" bIns="34290" rtlCol="0">
            <a:noAutofit/>
          </a:bodyPr>
          <a:lstStyle/>
          <a:p>
            <a:pPr algn="ctr">
              <a:spcBef>
                <a:spcPct val="20000"/>
              </a:spcBef>
              <a:buClr>
                <a:schemeClr val="accent1"/>
              </a:buClr>
              <a:buSzPct val="85000"/>
              <a:defRPr/>
            </a:pPr>
            <a:r>
              <a:rPr lang="en-US" sz="1500" b="1" dirty="0">
                <a:solidFill>
                  <a:srgbClr val="F08221"/>
                </a:solidFill>
                <a:latin typeface="+mj-lt"/>
              </a:rPr>
              <a:t>40%</a:t>
            </a:r>
            <a:r>
              <a:rPr lang="en-US" sz="1500" dirty="0">
                <a:solidFill>
                  <a:srgbClr val="F08221"/>
                </a:solidFill>
                <a:latin typeface="+mj-lt"/>
              </a:rPr>
              <a:t> </a:t>
            </a:r>
            <a:r>
              <a:rPr lang="en-US" sz="1500" dirty="0">
                <a:latin typeface="+mj-lt"/>
              </a:rPr>
              <a:t>of CIP will be funded with </a:t>
            </a:r>
            <a:r>
              <a:rPr lang="en-US" sz="1500" b="1" dirty="0">
                <a:solidFill>
                  <a:schemeClr val="dk1"/>
                </a:solidFill>
                <a:latin typeface="+mj-lt"/>
              </a:rPr>
              <a:t>non-debt</a:t>
            </a:r>
            <a:r>
              <a:rPr lang="en-US" sz="1500" dirty="0">
                <a:latin typeface="+mj-lt"/>
              </a:rPr>
              <a:t> sources</a:t>
            </a:r>
          </a:p>
        </p:txBody>
      </p:sp>
    </p:spTree>
    <p:extLst>
      <p:ext uri="{BB962C8B-B14F-4D97-AF65-F5344CB8AC3E}">
        <p14:creationId xmlns:p14="http://schemas.microsoft.com/office/powerpoint/2010/main" val="5210948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alphaModFix amt="29000"/>
            <a:extLst>
              <a:ext uri="{28A0092B-C50C-407E-A947-70E740481C1C}">
                <a14:useLocalDpi xmlns:a14="http://schemas.microsoft.com/office/drawing/2010/main"/>
              </a:ext>
            </a:extLst>
          </a:blip>
          <a:srcRect t="5191" b="9615"/>
          <a:stretch/>
        </p:blipFill>
        <p:spPr>
          <a:xfrm>
            <a:off x="8470" y="356600"/>
            <a:ext cx="9135530" cy="6490445"/>
          </a:xfrm>
          <a:prstGeom prst="rect">
            <a:avLst/>
          </a:prstGeom>
        </p:spPr>
      </p:pic>
      <p:sp>
        <p:nvSpPr>
          <p:cNvPr id="4098" name="Rectangle 4"/>
          <p:cNvSpPr>
            <a:spLocks noGrp="1" noChangeArrowheads="1"/>
          </p:cNvSpPr>
          <p:nvPr>
            <p:ph type="title"/>
          </p:nvPr>
        </p:nvSpPr>
        <p:spPr>
          <a:xfrm>
            <a:off x="457199" y="356616"/>
            <a:ext cx="8608185" cy="990600"/>
          </a:xfrm>
        </p:spPr>
        <p:txBody>
          <a:bodyPr>
            <a:normAutofit/>
          </a:bodyPr>
          <a:lstStyle/>
          <a:p>
            <a:pPr eaLnBrk="1" hangingPunct="1"/>
            <a:r>
              <a:rPr lang="en-US" dirty="0" smtClean="0"/>
              <a:t>ATL’s Superior Financial Performance</a:t>
            </a:r>
            <a:endParaRPr lang="en-US" dirty="0"/>
          </a:p>
        </p:txBody>
      </p:sp>
      <p:sp>
        <p:nvSpPr>
          <p:cNvPr id="6" name="TextBox 5"/>
          <p:cNvSpPr txBox="1"/>
          <p:nvPr/>
        </p:nvSpPr>
        <p:spPr>
          <a:xfrm>
            <a:off x="4840835" y="1700800"/>
            <a:ext cx="4026399" cy="2708434"/>
          </a:xfrm>
          <a:prstGeom prst="rect">
            <a:avLst/>
          </a:prstGeom>
          <a:noFill/>
        </p:spPr>
        <p:txBody>
          <a:bodyPr wrap="square" rtlCol="0">
            <a:spAutoFit/>
          </a:bodyPr>
          <a:lstStyle/>
          <a:p>
            <a:pPr marL="214313" indent="-214313">
              <a:buFont typeface="Arial" pitchFamily="34" charset="0"/>
              <a:buChar char="•"/>
            </a:pPr>
            <a:r>
              <a:rPr lang="en-US" sz="1700" b="1" dirty="0">
                <a:latin typeface="+mj-lt"/>
              </a:rPr>
              <a:t>Exceptional Liquidity </a:t>
            </a:r>
            <a:r>
              <a:rPr lang="en-US" sz="1700" dirty="0">
                <a:latin typeface="+mj-lt"/>
              </a:rPr>
              <a:t/>
            </a:r>
            <a:br>
              <a:rPr lang="en-US" sz="1700" dirty="0">
                <a:latin typeface="+mj-lt"/>
              </a:rPr>
            </a:br>
            <a:r>
              <a:rPr lang="en-US" sz="1700" dirty="0">
                <a:latin typeface="+mj-lt"/>
              </a:rPr>
              <a:t>923 days cash on hand </a:t>
            </a:r>
            <a:br>
              <a:rPr lang="en-US" sz="1700" dirty="0">
                <a:latin typeface="+mj-lt"/>
              </a:rPr>
            </a:br>
            <a:r>
              <a:rPr lang="en-US" sz="1700" dirty="0">
                <a:latin typeface="+mj-lt"/>
              </a:rPr>
              <a:t>as of June 30, 2017</a:t>
            </a:r>
          </a:p>
          <a:p>
            <a:endParaRPr lang="en-US" sz="1700" dirty="0">
              <a:latin typeface="+mj-lt"/>
            </a:endParaRPr>
          </a:p>
          <a:p>
            <a:pPr marL="214313" indent="-214313">
              <a:buFont typeface="Arial" pitchFamily="34" charset="0"/>
              <a:buChar char="•"/>
            </a:pPr>
            <a:r>
              <a:rPr lang="en-US" sz="1700" b="1" dirty="0">
                <a:latin typeface="+mj-lt"/>
              </a:rPr>
              <a:t>Efficient and Low-Cost Airport</a:t>
            </a:r>
            <a:r>
              <a:rPr lang="en-US" sz="1700" dirty="0">
                <a:latin typeface="+mj-lt"/>
              </a:rPr>
              <a:t/>
            </a:r>
            <a:br>
              <a:rPr lang="en-US" sz="1700" dirty="0">
                <a:latin typeface="+mj-lt"/>
              </a:rPr>
            </a:br>
            <a:r>
              <a:rPr lang="en-US" sz="1700" dirty="0">
                <a:latin typeface="+mj-lt"/>
              </a:rPr>
              <a:t>FY 2017 Airline CPE: $</a:t>
            </a:r>
            <a:r>
              <a:rPr lang="en-US" sz="1700" dirty="0" smtClean="0">
                <a:latin typeface="+mj-lt"/>
              </a:rPr>
              <a:t>2.50</a:t>
            </a:r>
            <a:endParaRPr lang="en-US" sz="1700" dirty="0">
              <a:latin typeface="+mj-lt"/>
            </a:endParaRPr>
          </a:p>
          <a:p>
            <a:pPr marL="214313" indent="-214313">
              <a:buFont typeface="Arial" pitchFamily="34" charset="0"/>
              <a:buChar char="•"/>
            </a:pPr>
            <a:endParaRPr lang="en-US" sz="1700" dirty="0">
              <a:latin typeface="+mj-lt"/>
            </a:endParaRPr>
          </a:p>
          <a:p>
            <a:pPr marL="214313" indent="-214313">
              <a:buFont typeface="Arial" pitchFamily="34" charset="0"/>
              <a:buChar char="•"/>
            </a:pPr>
            <a:r>
              <a:rPr lang="en-US" sz="1700" b="1" dirty="0" smtClean="0">
                <a:latin typeface="+mj-lt"/>
              </a:rPr>
              <a:t>Superior </a:t>
            </a:r>
            <a:r>
              <a:rPr lang="en-US" sz="1700" b="1" dirty="0">
                <a:latin typeface="+mj-lt"/>
              </a:rPr>
              <a:t>Credit Ratings (M/S/F) </a:t>
            </a:r>
            <a:r>
              <a:rPr lang="en-US" sz="1700" dirty="0">
                <a:latin typeface="+mj-lt"/>
              </a:rPr>
              <a:t/>
            </a:r>
            <a:br>
              <a:rPr lang="en-US" sz="1700" dirty="0">
                <a:latin typeface="+mj-lt"/>
              </a:rPr>
            </a:br>
            <a:r>
              <a:rPr lang="en-US" sz="1700" dirty="0">
                <a:latin typeface="+mj-lt"/>
              </a:rPr>
              <a:t>GARB:   Aa3 / AA- / AA-    </a:t>
            </a:r>
            <a:br>
              <a:rPr lang="en-US" sz="1700" dirty="0">
                <a:latin typeface="+mj-lt"/>
              </a:rPr>
            </a:br>
            <a:r>
              <a:rPr lang="en-US" sz="1700" dirty="0">
                <a:latin typeface="+mj-lt"/>
              </a:rPr>
              <a:t>Hybrid:  Aa3 / AA- / A+</a:t>
            </a:r>
          </a:p>
        </p:txBody>
      </p:sp>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736" y="1524000"/>
            <a:ext cx="3343837" cy="20395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0040" y="3690185"/>
            <a:ext cx="3229834" cy="1970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55490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alphaModFix amt="29000"/>
            <a:extLst>
              <a:ext uri="{28A0092B-C50C-407E-A947-70E740481C1C}">
                <a14:useLocalDpi xmlns:a14="http://schemas.microsoft.com/office/drawing/2010/main"/>
              </a:ext>
            </a:extLst>
          </a:blip>
          <a:srcRect t="5191" b="9615"/>
          <a:stretch/>
        </p:blipFill>
        <p:spPr>
          <a:xfrm>
            <a:off x="8470" y="356600"/>
            <a:ext cx="9135530" cy="6490445"/>
          </a:xfrm>
          <a:prstGeom prst="rect">
            <a:avLst/>
          </a:prstGeom>
        </p:spPr>
      </p:pic>
      <p:sp>
        <p:nvSpPr>
          <p:cNvPr id="4098" name="Rectangle 4"/>
          <p:cNvSpPr>
            <a:spLocks noGrp="1" noChangeArrowheads="1"/>
          </p:cNvSpPr>
          <p:nvPr>
            <p:ph type="title"/>
          </p:nvPr>
        </p:nvSpPr>
        <p:spPr/>
        <p:txBody>
          <a:bodyPr>
            <a:normAutofit/>
          </a:bodyPr>
          <a:lstStyle/>
          <a:p>
            <a:pPr eaLnBrk="1" hangingPunct="1"/>
            <a:r>
              <a:rPr lang="en-US" dirty="0" smtClean="0"/>
              <a:t>ATL: The World’s Busiest Airport</a:t>
            </a:r>
            <a:endParaRPr lang="en-US" dirty="0"/>
          </a:p>
        </p:txBody>
      </p:sp>
      <p:sp>
        <p:nvSpPr>
          <p:cNvPr id="6" name="Content Placeholder 2"/>
          <p:cNvSpPr txBox="1">
            <a:spLocks/>
          </p:cNvSpPr>
          <p:nvPr/>
        </p:nvSpPr>
        <p:spPr>
          <a:xfrm>
            <a:off x="457201" y="1623965"/>
            <a:ext cx="7456034" cy="1234295"/>
          </a:xfrm>
          <a:prstGeom prst="rect">
            <a:avLst/>
          </a:prstGeom>
        </p:spPr>
        <p:txBody>
          <a:bodyPr vert="horz" lIns="68580" tIns="34290" rIns="68580" bIns="34290" rtlCol="0">
            <a:normAutofit/>
          </a:bodyPr>
          <a:lstStyle/>
          <a:p>
            <a:pPr>
              <a:spcBef>
                <a:spcPct val="20000"/>
              </a:spcBef>
              <a:buClr>
                <a:schemeClr val="accent1"/>
              </a:buClr>
              <a:buSzPct val="85000"/>
              <a:defRPr/>
            </a:pPr>
            <a:r>
              <a:rPr lang="en-US" sz="2000" dirty="0">
                <a:latin typeface="+mj-lt"/>
              </a:rPr>
              <a:t>ATL served </a:t>
            </a:r>
            <a:r>
              <a:rPr lang="en-US" sz="2000" b="1" dirty="0">
                <a:latin typeface="+mj-lt"/>
              </a:rPr>
              <a:t>103.9 million </a:t>
            </a:r>
            <a:r>
              <a:rPr lang="en-US" sz="2000" dirty="0">
                <a:latin typeface="+mj-lt"/>
              </a:rPr>
              <a:t>passengers in CY 2017</a:t>
            </a:r>
          </a:p>
        </p:txBody>
      </p:sp>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685" y="2209174"/>
            <a:ext cx="4358606" cy="2400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a:extLst>
              <a:ext uri="{FF2B5EF4-FFF2-40B4-BE49-F238E27FC236}">
                <a16:creationId xmlns:a16="http://schemas.microsoft.com/office/drawing/2014/main" id="{6ADF0089-432F-4574-BFFD-B7224F747986}"/>
              </a:ext>
            </a:extLst>
          </p:cNvPr>
          <p:cNvPicPr>
            <a:picLocks noChangeAspect="1"/>
          </p:cNvPicPr>
          <p:nvPr/>
        </p:nvPicPr>
        <p:blipFill>
          <a:blip r:embed="rId5"/>
          <a:stretch>
            <a:fillRect/>
          </a:stretch>
        </p:blipFill>
        <p:spPr>
          <a:xfrm>
            <a:off x="5166420" y="1906924"/>
            <a:ext cx="3167518" cy="1902672"/>
          </a:xfrm>
          <a:prstGeom prst="rect">
            <a:avLst/>
          </a:prstGeom>
        </p:spPr>
      </p:pic>
      <p:pic>
        <p:nvPicPr>
          <p:cNvPr id="9" name="Picture 8">
            <a:extLst>
              <a:ext uri="{FF2B5EF4-FFF2-40B4-BE49-F238E27FC236}">
                <a16:creationId xmlns:a16="http://schemas.microsoft.com/office/drawing/2014/main" id="{00E047E9-2EDE-42A2-9151-6EF43FA82AFE}"/>
              </a:ext>
            </a:extLst>
          </p:cNvPr>
          <p:cNvPicPr>
            <a:picLocks noChangeAspect="1"/>
          </p:cNvPicPr>
          <p:nvPr/>
        </p:nvPicPr>
        <p:blipFill>
          <a:blip r:embed="rId6"/>
          <a:stretch>
            <a:fillRect/>
          </a:stretch>
        </p:blipFill>
        <p:spPr>
          <a:xfrm>
            <a:off x="5102360" y="3920008"/>
            <a:ext cx="3231578" cy="1865288"/>
          </a:xfrm>
          <a:prstGeom prst="rect">
            <a:avLst/>
          </a:prstGeom>
        </p:spPr>
      </p:pic>
      <p:sp>
        <p:nvSpPr>
          <p:cNvPr id="10" name="TextBox 9"/>
          <p:cNvSpPr txBox="1"/>
          <p:nvPr/>
        </p:nvSpPr>
        <p:spPr>
          <a:xfrm>
            <a:off x="3666077" y="5911274"/>
            <a:ext cx="1802321" cy="261610"/>
          </a:xfrm>
          <a:prstGeom prst="rect">
            <a:avLst/>
          </a:prstGeom>
          <a:noFill/>
        </p:spPr>
        <p:txBody>
          <a:bodyPr wrap="square" rtlCol="0">
            <a:spAutoFit/>
          </a:bodyPr>
          <a:lstStyle/>
          <a:p>
            <a:r>
              <a:rPr lang="en-US" sz="1100" dirty="0">
                <a:latin typeface="+mj-lt"/>
              </a:rPr>
              <a:t>Source:  Airport records</a:t>
            </a:r>
          </a:p>
        </p:txBody>
      </p:sp>
    </p:spTree>
    <p:extLst>
      <p:ext uri="{BB962C8B-B14F-4D97-AF65-F5344CB8AC3E}">
        <p14:creationId xmlns:p14="http://schemas.microsoft.com/office/powerpoint/2010/main" val="38208724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screen">
            <a:alphaModFix amt="29000"/>
            <a:extLst>
              <a:ext uri="{28A0092B-C50C-407E-A947-70E740481C1C}">
                <a14:useLocalDpi xmlns:a14="http://schemas.microsoft.com/office/drawing/2010/main"/>
              </a:ext>
            </a:extLst>
          </a:blip>
          <a:srcRect l="20" r="-20" b="13784"/>
          <a:stretch/>
        </p:blipFill>
        <p:spPr>
          <a:xfrm>
            <a:off x="13266" y="339046"/>
            <a:ext cx="9135250" cy="6490445"/>
          </a:xfrm>
          <a:prstGeom prst="rect">
            <a:avLst/>
          </a:prstGeom>
        </p:spPr>
      </p:pic>
      <p:sp>
        <p:nvSpPr>
          <p:cNvPr id="4098" name="Rectangle 4"/>
          <p:cNvSpPr>
            <a:spLocks noGrp="1" noChangeArrowheads="1"/>
          </p:cNvSpPr>
          <p:nvPr>
            <p:ph type="title"/>
          </p:nvPr>
        </p:nvSpPr>
        <p:spPr>
          <a:xfrm>
            <a:off x="457200" y="356616"/>
            <a:ext cx="8229600" cy="990600"/>
          </a:xfrm>
        </p:spPr>
        <p:txBody>
          <a:bodyPr/>
          <a:lstStyle/>
          <a:p>
            <a:pPr eaLnBrk="1" hangingPunct="1"/>
            <a:r>
              <a:rPr lang="en-US" dirty="0"/>
              <a:t>Overview</a:t>
            </a:r>
            <a:r>
              <a:rPr lang="en-US" dirty="0" smtClean="0"/>
              <a:t>: </a:t>
            </a:r>
            <a:r>
              <a:rPr lang="en-US" dirty="0"/>
              <a:t>Airport Bonds</a:t>
            </a:r>
          </a:p>
        </p:txBody>
      </p:sp>
      <p:sp>
        <p:nvSpPr>
          <p:cNvPr id="4099" name="Rectangle 5"/>
          <p:cNvSpPr>
            <a:spLocks noGrp="1" noChangeArrowheads="1"/>
          </p:cNvSpPr>
          <p:nvPr>
            <p:ph idx="1"/>
          </p:nvPr>
        </p:nvSpPr>
        <p:spPr>
          <a:xfrm>
            <a:off x="385763" y="1085849"/>
            <a:ext cx="8345487" cy="4916285"/>
          </a:xfrm>
        </p:spPr>
        <p:txBody>
          <a:bodyPr/>
          <a:lstStyle/>
          <a:p>
            <a:pPr eaLnBrk="1" hangingPunct="1"/>
            <a:endParaRPr lang="en-US" sz="2000" dirty="0" smtClean="0"/>
          </a:p>
          <a:p>
            <a:pPr eaLnBrk="1" hangingPunct="1"/>
            <a:r>
              <a:rPr lang="en-US" sz="2000" dirty="0" smtClean="0"/>
              <a:t>The </a:t>
            </a:r>
            <a:r>
              <a:rPr lang="en-US" sz="2000" dirty="0"/>
              <a:t>City of Atlanta has funded certain capital projects for Hartsfield-Jackson Atlanta International Airport under the Master Bond Ordinance (the “</a:t>
            </a:r>
            <a:r>
              <a:rPr lang="en-US" sz="2000" dirty="0" smtClean="0"/>
              <a:t>Ordinance</a:t>
            </a:r>
            <a:r>
              <a:rPr lang="en-US" sz="2000" dirty="0"/>
              <a:t>”) adopted by the Council of the City on March 20, 2000, as amended and supplemented</a:t>
            </a:r>
          </a:p>
          <a:p>
            <a:pPr eaLnBrk="1" hangingPunct="1"/>
            <a:endParaRPr lang="en-US" sz="1050" dirty="0"/>
          </a:p>
          <a:p>
            <a:pPr eaLnBrk="1" hangingPunct="1"/>
            <a:r>
              <a:rPr lang="en-US" sz="2000" dirty="0"/>
              <a:t>Under the Ordinance, the City has issued long-term debt:</a:t>
            </a:r>
          </a:p>
          <a:p>
            <a:pPr lvl="1" eaLnBrk="1" hangingPunct="1">
              <a:buClr>
                <a:schemeClr val="tx2"/>
              </a:buClr>
            </a:pPr>
            <a:r>
              <a:rPr lang="en-US" sz="1800" dirty="0"/>
              <a:t>Airport General Revenue Bonds (“GARBs”)</a:t>
            </a:r>
          </a:p>
          <a:p>
            <a:pPr lvl="1" eaLnBrk="1" hangingPunct="1">
              <a:buClr>
                <a:schemeClr val="tx2"/>
              </a:buClr>
            </a:pPr>
            <a:r>
              <a:rPr lang="en-US" sz="1800" dirty="0"/>
              <a:t>Airport Passenger Facility Charge and Subordinate Lien General Revenue Bonds (“Hybrid Bonds”)</a:t>
            </a:r>
          </a:p>
          <a:p>
            <a:pPr lvl="1" eaLnBrk="1" hangingPunct="1">
              <a:buClr>
                <a:schemeClr val="tx2"/>
              </a:buClr>
            </a:pPr>
            <a:endParaRPr lang="en-US" sz="1050" dirty="0"/>
          </a:p>
          <a:p>
            <a:pPr eaLnBrk="1" hangingPunct="1"/>
            <a:r>
              <a:rPr lang="en-US" sz="2000" dirty="0"/>
              <a:t>In addition, the City has secured interim funding under the Ordinance for certain ongoing capital projects with Bond Anticipation Notes and Commercial Paper Notes (collectively, “Notes”)</a:t>
            </a:r>
          </a:p>
          <a:p>
            <a:pPr lvl="1" eaLnBrk="1" hangingPunct="1"/>
            <a:endParaRPr lang="en-US" sz="1050" dirty="0"/>
          </a:p>
          <a:p>
            <a:pPr eaLnBrk="1" hangingPunct="1"/>
            <a:endParaRPr lang="en-US" sz="2200" dirty="0"/>
          </a:p>
        </p:txBody>
      </p:sp>
    </p:spTree>
    <p:extLst>
      <p:ext uri="{BB962C8B-B14F-4D97-AF65-F5344CB8AC3E}">
        <p14:creationId xmlns:p14="http://schemas.microsoft.com/office/powerpoint/2010/main" val="17821900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14257" t="5199" r="6388"/>
          <a:stretch/>
        </p:blipFill>
        <p:spPr>
          <a:xfrm>
            <a:off x="1805" y="356600"/>
            <a:ext cx="9151720" cy="6501400"/>
          </a:xfrm>
          <a:prstGeom prst="rect">
            <a:avLst/>
          </a:prstGeom>
        </p:spPr>
      </p:pic>
      <p:sp>
        <p:nvSpPr>
          <p:cNvPr id="7" name="Rectangle 6"/>
          <p:cNvSpPr/>
          <p:nvPr/>
        </p:nvSpPr>
        <p:spPr>
          <a:xfrm>
            <a:off x="1" y="356600"/>
            <a:ext cx="9153524" cy="6501400"/>
          </a:xfrm>
          <a:prstGeom prst="rect">
            <a:avLst/>
          </a:prstGeom>
          <a:solidFill>
            <a:schemeClr val="bg1">
              <a:alpha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2409659340"/>
              </p:ext>
            </p:extLst>
          </p:nvPr>
        </p:nvGraphicFramePr>
        <p:xfrm>
          <a:off x="693095" y="2584090"/>
          <a:ext cx="7757809" cy="1152150"/>
        </p:xfrm>
        <a:graphic>
          <a:graphicData uri="http://schemas.openxmlformats.org/drawingml/2006/table">
            <a:tbl>
              <a:tblPr firstRow="1" bandRow="1">
                <a:tableStyleId>{00A15C55-8517-42AA-B614-E9B94910E393}</a:tableStyleId>
              </a:tblPr>
              <a:tblGrid>
                <a:gridCol w="2381108">
                  <a:extLst>
                    <a:ext uri="{9D8B030D-6E8A-4147-A177-3AD203B41FA5}">
                      <a16:colId xmlns:a16="http://schemas.microsoft.com/office/drawing/2014/main" val="20000"/>
                    </a:ext>
                  </a:extLst>
                </a:gridCol>
                <a:gridCol w="2957185">
                  <a:extLst>
                    <a:ext uri="{9D8B030D-6E8A-4147-A177-3AD203B41FA5}">
                      <a16:colId xmlns:a16="http://schemas.microsoft.com/office/drawing/2014/main" val="20001"/>
                    </a:ext>
                  </a:extLst>
                </a:gridCol>
                <a:gridCol w="2419516">
                  <a:extLst>
                    <a:ext uri="{9D8B030D-6E8A-4147-A177-3AD203B41FA5}">
                      <a16:colId xmlns:a16="http://schemas.microsoft.com/office/drawing/2014/main" val="20002"/>
                    </a:ext>
                  </a:extLst>
                </a:gridCol>
              </a:tblGrid>
              <a:tr h="576075">
                <a:tc>
                  <a:txBody>
                    <a:bodyPr/>
                    <a:lstStyle/>
                    <a:p>
                      <a:pPr algn="ctr"/>
                      <a:r>
                        <a:rPr lang="en-US" sz="2000" dirty="0"/>
                        <a:t>GARBs</a:t>
                      </a:r>
                    </a:p>
                  </a:txBody>
                  <a:tcPr anchor="ctr"/>
                </a:tc>
                <a:tc>
                  <a:txBody>
                    <a:bodyPr/>
                    <a:lstStyle/>
                    <a:p>
                      <a:pPr algn="ctr"/>
                      <a:r>
                        <a:rPr lang="en-US" sz="2000" dirty="0"/>
                        <a:t>Hybrid Bonds </a:t>
                      </a:r>
                    </a:p>
                  </a:txBody>
                  <a:tcPr anchor="ctr"/>
                </a:tc>
                <a:tc>
                  <a:txBody>
                    <a:bodyPr/>
                    <a:lstStyle/>
                    <a:p>
                      <a:pPr algn="ctr"/>
                      <a:r>
                        <a:rPr lang="en-US" sz="2000" dirty="0"/>
                        <a:t>Notes</a:t>
                      </a:r>
                    </a:p>
                  </a:txBody>
                  <a:tcPr anchor="ctr"/>
                </a:tc>
                <a:extLst>
                  <a:ext uri="{0D108BD9-81ED-4DB2-BD59-A6C34878D82A}">
                    <a16:rowId xmlns:a16="http://schemas.microsoft.com/office/drawing/2014/main" val="10000"/>
                  </a:ext>
                </a:extLst>
              </a:tr>
              <a:tr h="576075">
                <a:tc>
                  <a:txBody>
                    <a:bodyPr/>
                    <a:lstStyle/>
                    <a:p>
                      <a:pPr algn="ctr"/>
                      <a:r>
                        <a:rPr lang="en-US" sz="2000" dirty="0"/>
                        <a:t>$1,523,635,000</a:t>
                      </a:r>
                    </a:p>
                  </a:txBody>
                  <a:tcPr anchor="ctr">
                    <a:noFill/>
                  </a:tcPr>
                </a:tc>
                <a:tc>
                  <a:txBody>
                    <a:bodyPr/>
                    <a:lstStyle/>
                    <a:p>
                      <a:pPr algn="ctr"/>
                      <a:r>
                        <a:rPr lang="en-US" sz="2000" dirty="0"/>
                        <a:t>$767,680,000</a:t>
                      </a:r>
                    </a:p>
                  </a:txBody>
                  <a:tcPr anchor="ctr">
                    <a:noFill/>
                  </a:tcPr>
                </a:tc>
                <a:tc>
                  <a:txBody>
                    <a:bodyPr/>
                    <a:lstStyle/>
                    <a:p>
                      <a:pPr algn="ctr"/>
                      <a:r>
                        <a:rPr lang="en-US" sz="2000" dirty="0"/>
                        <a:t>$605,114,000 *</a:t>
                      </a:r>
                    </a:p>
                  </a:txBody>
                  <a:tcPr anchor="ctr">
                    <a:noFill/>
                  </a:tcPr>
                </a:tc>
                <a:extLst>
                  <a:ext uri="{0D108BD9-81ED-4DB2-BD59-A6C34878D82A}">
                    <a16:rowId xmlns:a16="http://schemas.microsoft.com/office/drawing/2014/main" val="10001"/>
                  </a:ext>
                </a:extLst>
              </a:tr>
            </a:tbl>
          </a:graphicData>
        </a:graphic>
      </p:graphicFrame>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0641" y="6309374"/>
            <a:ext cx="1485900" cy="237744"/>
          </a:xfrm>
          <a:prstGeom prst="rect">
            <a:avLst/>
          </a:prstGeom>
        </p:spPr>
      </p:pic>
      <p:sp>
        <p:nvSpPr>
          <p:cNvPr id="3" name="TextBox 2"/>
          <p:cNvSpPr txBox="1"/>
          <p:nvPr/>
        </p:nvSpPr>
        <p:spPr>
          <a:xfrm>
            <a:off x="693095" y="3736240"/>
            <a:ext cx="7373760" cy="276999"/>
          </a:xfrm>
          <a:prstGeom prst="rect">
            <a:avLst/>
          </a:prstGeom>
          <a:noFill/>
        </p:spPr>
        <p:txBody>
          <a:bodyPr wrap="square" rtlCol="0">
            <a:spAutoFit/>
          </a:bodyPr>
          <a:lstStyle/>
          <a:p>
            <a:r>
              <a:rPr lang="en-US" sz="1200" dirty="0">
                <a:latin typeface="+mn-lt"/>
              </a:rPr>
              <a:t>* Total current Note capacity is $1,175,000,000</a:t>
            </a:r>
          </a:p>
        </p:txBody>
      </p:sp>
      <p:sp>
        <p:nvSpPr>
          <p:cNvPr id="4098" name="Rectangle 4"/>
          <p:cNvSpPr>
            <a:spLocks noGrp="1" noChangeArrowheads="1"/>
          </p:cNvSpPr>
          <p:nvPr>
            <p:ph type="title"/>
          </p:nvPr>
        </p:nvSpPr>
        <p:spPr>
          <a:xfrm>
            <a:off x="457200" y="356600"/>
            <a:ext cx="8229600" cy="1167400"/>
          </a:xfrm>
        </p:spPr>
        <p:txBody>
          <a:bodyPr/>
          <a:lstStyle/>
          <a:p>
            <a:pPr eaLnBrk="1" hangingPunct="1"/>
            <a:r>
              <a:rPr lang="en-US" dirty="0"/>
              <a:t>Amount of Outstanding Airport Bonds</a:t>
            </a:r>
          </a:p>
        </p:txBody>
      </p:sp>
      <p:sp>
        <p:nvSpPr>
          <p:cNvPr id="4099" name="Rectangle 5"/>
          <p:cNvSpPr>
            <a:spLocks noGrp="1" noChangeArrowheads="1"/>
          </p:cNvSpPr>
          <p:nvPr>
            <p:ph idx="1"/>
          </p:nvPr>
        </p:nvSpPr>
        <p:spPr>
          <a:xfrm>
            <a:off x="385763" y="1527048"/>
            <a:ext cx="8345487" cy="3533400"/>
          </a:xfrm>
        </p:spPr>
        <p:txBody>
          <a:bodyPr/>
          <a:lstStyle/>
          <a:p>
            <a:pPr eaLnBrk="1" hangingPunct="1"/>
            <a:endParaRPr lang="en-US" sz="2000" dirty="0" smtClean="0"/>
          </a:p>
          <a:p>
            <a:pPr marL="0" indent="0" eaLnBrk="1" hangingPunct="1">
              <a:buNone/>
            </a:pPr>
            <a:r>
              <a:rPr lang="en-US" sz="2000" dirty="0" smtClean="0"/>
              <a:t>As </a:t>
            </a:r>
            <a:r>
              <a:rPr lang="en-US" sz="2000" dirty="0"/>
              <a:t>of </a:t>
            </a:r>
            <a:r>
              <a:rPr lang="en-US" sz="2000" dirty="0" smtClean="0"/>
              <a:t>Sept. </a:t>
            </a:r>
            <a:r>
              <a:rPr lang="en-US" sz="2000" dirty="0"/>
              <a:t>1, 2018, the following amount of bonds are </a:t>
            </a:r>
            <a:r>
              <a:rPr lang="en-US" sz="2000" dirty="0" smtClean="0"/>
              <a:t>outstanding</a:t>
            </a:r>
            <a:r>
              <a:rPr lang="en-US" sz="2000" dirty="0"/>
              <a:t>:</a:t>
            </a:r>
          </a:p>
          <a:p>
            <a:pPr lvl="1" eaLnBrk="1" hangingPunct="1"/>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alphaModFix amt="29000"/>
            <a:extLst>
              <a:ext uri="{28A0092B-C50C-407E-A947-70E740481C1C}">
                <a14:useLocalDpi xmlns:a14="http://schemas.microsoft.com/office/drawing/2010/main"/>
              </a:ext>
            </a:extLst>
          </a:blip>
          <a:srcRect t="5191" b="9615"/>
          <a:stretch/>
        </p:blipFill>
        <p:spPr>
          <a:xfrm>
            <a:off x="8470" y="356600"/>
            <a:ext cx="9135530" cy="6490445"/>
          </a:xfrm>
          <a:prstGeom prst="rect">
            <a:avLst/>
          </a:prstGeom>
        </p:spPr>
      </p:pic>
      <p:sp>
        <p:nvSpPr>
          <p:cNvPr id="8194" name="Rectangle 2"/>
          <p:cNvSpPr>
            <a:spLocks noGrp="1" noChangeArrowheads="1"/>
          </p:cNvSpPr>
          <p:nvPr>
            <p:ph type="title"/>
          </p:nvPr>
        </p:nvSpPr>
        <p:spPr/>
        <p:txBody>
          <a:bodyPr/>
          <a:lstStyle/>
          <a:p>
            <a:pPr eaLnBrk="1" hangingPunct="1"/>
            <a:r>
              <a:rPr lang="en-US" dirty="0"/>
              <a:t>Types of Debt Outstanding</a:t>
            </a:r>
          </a:p>
        </p:txBody>
      </p:sp>
      <p:sp>
        <p:nvSpPr>
          <p:cNvPr id="8195" name="Rectangle 3"/>
          <p:cNvSpPr>
            <a:spLocks noGrp="1" noChangeArrowheads="1"/>
          </p:cNvSpPr>
          <p:nvPr>
            <p:ph idx="1"/>
          </p:nvPr>
        </p:nvSpPr>
        <p:spPr>
          <a:xfrm>
            <a:off x="609600" y="1547155"/>
            <a:ext cx="8224838" cy="4746625"/>
          </a:xfrm>
        </p:spPr>
        <p:txBody>
          <a:bodyPr>
            <a:normAutofit lnSpcReduction="10000"/>
          </a:bodyPr>
          <a:lstStyle/>
          <a:p>
            <a:pPr eaLnBrk="1" hangingPunct="1"/>
            <a:r>
              <a:rPr lang="en-US" sz="2000" dirty="0"/>
              <a:t>GARBs:</a:t>
            </a:r>
          </a:p>
          <a:p>
            <a:pPr lvl="1" eaLnBrk="1" hangingPunct="1">
              <a:buClr>
                <a:schemeClr val="tx2"/>
              </a:buClr>
            </a:pPr>
            <a:r>
              <a:rPr lang="en-US" sz="2000" dirty="0"/>
              <a:t>100% fixed rate</a:t>
            </a:r>
          </a:p>
          <a:p>
            <a:pPr lvl="1" eaLnBrk="1" hangingPunct="1">
              <a:buClr>
                <a:schemeClr val="tx2"/>
              </a:buClr>
            </a:pPr>
            <a:r>
              <a:rPr lang="en-US" sz="2000" dirty="0"/>
              <a:t>Certain bonds are insured by Assured Guaranty Municipal</a:t>
            </a:r>
          </a:p>
          <a:p>
            <a:pPr lvl="1" eaLnBrk="1" hangingPunct="1">
              <a:buClr>
                <a:schemeClr val="tx2"/>
              </a:buClr>
            </a:pPr>
            <a:endParaRPr lang="en-US" sz="2000" dirty="0"/>
          </a:p>
          <a:p>
            <a:pPr eaLnBrk="1" hangingPunct="1"/>
            <a:endParaRPr lang="en-US" sz="2000" dirty="0"/>
          </a:p>
          <a:p>
            <a:pPr eaLnBrk="1" hangingPunct="1"/>
            <a:r>
              <a:rPr lang="en-US" sz="2000" dirty="0"/>
              <a:t>Hybrid Bonds: </a:t>
            </a:r>
          </a:p>
          <a:p>
            <a:pPr lvl="1" eaLnBrk="1" hangingPunct="1">
              <a:buClr>
                <a:schemeClr val="tx2"/>
              </a:buClr>
            </a:pPr>
            <a:r>
              <a:rPr lang="en-US" sz="2000" dirty="0"/>
              <a:t>100% fixed rate</a:t>
            </a:r>
          </a:p>
          <a:p>
            <a:pPr lvl="1" eaLnBrk="1" hangingPunct="1">
              <a:buClr>
                <a:schemeClr val="tx2"/>
              </a:buClr>
            </a:pPr>
            <a:r>
              <a:rPr lang="en-US" sz="2000" dirty="0"/>
              <a:t>No credit support or bond insurance </a:t>
            </a:r>
          </a:p>
          <a:p>
            <a:pPr lvl="1" eaLnBrk="1" hangingPunct="1"/>
            <a:endParaRPr lang="en-US" sz="2000" dirty="0"/>
          </a:p>
          <a:p>
            <a:pPr lvl="1" eaLnBrk="1" hangingPunct="1"/>
            <a:endParaRPr lang="en-US" sz="2000" dirty="0"/>
          </a:p>
          <a:p>
            <a:pPr eaLnBrk="1" hangingPunct="1"/>
            <a:r>
              <a:rPr lang="en-US" sz="2000" dirty="0"/>
              <a:t>Notes: </a:t>
            </a:r>
          </a:p>
          <a:p>
            <a:pPr lvl="1" eaLnBrk="1" hangingPunct="1">
              <a:buClr>
                <a:schemeClr val="tx2"/>
              </a:buClr>
            </a:pPr>
            <a:r>
              <a:rPr lang="en-US" sz="2000" dirty="0"/>
              <a:t>100% variable rate</a:t>
            </a:r>
          </a:p>
          <a:p>
            <a:pPr lvl="1" eaLnBrk="1" hangingPunct="1">
              <a:buClr>
                <a:schemeClr val="tx2"/>
              </a:buClr>
            </a:pPr>
            <a:r>
              <a:rPr lang="en-US" sz="2000" dirty="0"/>
              <a:t>Commercial Paper Notes are supported by Letters of Credit </a:t>
            </a:r>
          </a:p>
          <a:p>
            <a:pPr eaLnBrk="1" hangingPunct="1"/>
            <a:endParaRPr lang="en-US" sz="2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alphaModFix amt="29000"/>
            <a:extLst>
              <a:ext uri="{28A0092B-C50C-407E-A947-70E740481C1C}">
                <a14:useLocalDpi xmlns:a14="http://schemas.microsoft.com/office/drawing/2010/main"/>
              </a:ext>
            </a:extLst>
          </a:blip>
          <a:srcRect t="5191" b="9615"/>
          <a:stretch/>
        </p:blipFill>
        <p:spPr>
          <a:xfrm>
            <a:off x="8470" y="356600"/>
            <a:ext cx="9135530" cy="6490445"/>
          </a:xfrm>
          <a:prstGeom prst="rect">
            <a:avLst/>
          </a:prstGeom>
        </p:spPr>
      </p:pic>
      <p:sp>
        <p:nvSpPr>
          <p:cNvPr id="8194" name="Rectangle 2"/>
          <p:cNvSpPr>
            <a:spLocks noGrp="1" noChangeArrowheads="1"/>
          </p:cNvSpPr>
          <p:nvPr>
            <p:ph type="title"/>
          </p:nvPr>
        </p:nvSpPr>
        <p:spPr/>
        <p:txBody>
          <a:bodyPr/>
          <a:lstStyle/>
          <a:p>
            <a:pPr eaLnBrk="1" hangingPunct="1"/>
            <a:r>
              <a:rPr lang="en-US" dirty="0"/>
              <a:t>Description of Hedge Agreements</a:t>
            </a:r>
          </a:p>
        </p:txBody>
      </p:sp>
      <p:sp>
        <p:nvSpPr>
          <p:cNvPr id="8195" name="Rectangle 3"/>
          <p:cNvSpPr>
            <a:spLocks noGrp="1" noChangeArrowheads="1"/>
          </p:cNvSpPr>
          <p:nvPr>
            <p:ph idx="1"/>
          </p:nvPr>
        </p:nvSpPr>
        <p:spPr>
          <a:xfrm>
            <a:off x="609600" y="1524000"/>
            <a:ext cx="8224838" cy="4746625"/>
          </a:xfrm>
        </p:spPr>
        <p:txBody>
          <a:bodyPr/>
          <a:lstStyle/>
          <a:p>
            <a:pPr marL="0" indent="0">
              <a:buNone/>
            </a:pPr>
            <a:r>
              <a:rPr lang="en-US" sz="2000" dirty="0"/>
              <a:t>There are no hedge agreements associated with currently outstanding debt under the </a:t>
            </a:r>
            <a:r>
              <a:rPr lang="en-US" sz="2000" dirty="0" smtClean="0"/>
              <a:t>Ordinance. </a:t>
            </a:r>
            <a:endParaRPr lang="en-US" sz="2000" dirty="0"/>
          </a:p>
        </p:txBody>
      </p:sp>
    </p:spTree>
    <p:extLst>
      <p:ext uri="{BB962C8B-B14F-4D97-AF65-F5344CB8AC3E}">
        <p14:creationId xmlns:p14="http://schemas.microsoft.com/office/powerpoint/2010/main" val="1674477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screen">
            <a:alphaModFix amt="29000"/>
            <a:extLst>
              <a:ext uri="{28A0092B-C50C-407E-A947-70E740481C1C}">
                <a14:useLocalDpi xmlns:a14="http://schemas.microsoft.com/office/drawing/2010/main"/>
              </a:ext>
            </a:extLst>
          </a:blip>
          <a:srcRect t="5191" b="9615"/>
          <a:stretch/>
        </p:blipFill>
        <p:spPr>
          <a:xfrm>
            <a:off x="8470" y="356600"/>
            <a:ext cx="9135530" cy="6490445"/>
          </a:xfrm>
          <a:prstGeom prst="rect">
            <a:avLst/>
          </a:prstGeom>
        </p:spPr>
      </p:pic>
      <p:sp>
        <p:nvSpPr>
          <p:cNvPr id="8194" name="Rectangle 2"/>
          <p:cNvSpPr>
            <a:spLocks noGrp="1" noChangeArrowheads="1"/>
          </p:cNvSpPr>
          <p:nvPr>
            <p:ph type="title"/>
          </p:nvPr>
        </p:nvSpPr>
        <p:spPr/>
        <p:txBody>
          <a:bodyPr/>
          <a:lstStyle/>
          <a:p>
            <a:pPr eaLnBrk="1" hangingPunct="1"/>
            <a:r>
              <a:rPr lang="en-US" dirty="0"/>
              <a:t>GARBs</a:t>
            </a:r>
          </a:p>
        </p:txBody>
      </p:sp>
      <p:graphicFrame>
        <p:nvGraphicFramePr>
          <p:cNvPr id="4" name="Table 3"/>
          <p:cNvGraphicFramePr>
            <a:graphicFrameLocks noGrp="1"/>
          </p:cNvGraphicFramePr>
          <p:nvPr>
            <p:extLst>
              <p:ext uri="{D42A27DB-BD31-4B8C-83A1-F6EECF244321}">
                <p14:modId xmlns:p14="http://schemas.microsoft.com/office/powerpoint/2010/main" val="896014756"/>
              </p:ext>
            </p:extLst>
          </p:nvPr>
        </p:nvGraphicFramePr>
        <p:xfrm>
          <a:off x="270640" y="894270"/>
          <a:ext cx="8641126" cy="5274159"/>
        </p:xfrm>
        <a:graphic>
          <a:graphicData uri="http://schemas.openxmlformats.org/drawingml/2006/table">
            <a:tbl>
              <a:tblPr/>
              <a:tblGrid>
                <a:gridCol w="1651415">
                  <a:extLst>
                    <a:ext uri="{9D8B030D-6E8A-4147-A177-3AD203B41FA5}">
                      <a16:colId xmlns:a16="http://schemas.microsoft.com/office/drawing/2014/main" val="20000"/>
                    </a:ext>
                  </a:extLst>
                </a:gridCol>
                <a:gridCol w="274804">
                  <a:extLst>
                    <a:ext uri="{9D8B030D-6E8A-4147-A177-3AD203B41FA5}">
                      <a16:colId xmlns:a16="http://schemas.microsoft.com/office/drawing/2014/main" val="20001"/>
                    </a:ext>
                  </a:extLst>
                </a:gridCol>
                <a:gridCol w="1718133">
                  <a:extLst>
                    <a:ext uri="{9D8B030D-6E8A-4147-A177-3AD203B41FA5}">
                      <a16:colId xmlns:a16="http://schemas.microsoft.com/office/drawing/2014/main" val="20002"/>
                    </a:ext>
                  </a:extLst>
                </a:gridCol>
                <a:gridCol w="204915">
                  <a:extLst>
                    <a:ext uri="{9D8B030D-6E8A-4147-A177-3AD203B41FA5}">
                      <a16:colId xmlns:a16="http://schemas.microsoft.com/office/drawing/2014/main" val="20003"/>
                    </a:ext>
                  </a:extLst>
                </a:gridCol>
                <a:gridCol w="1412218">
                  <a:extLst>
                    <a:ext uri="{9D8B030D-6E8A-4147-A177-3AD203B41FA5}">
                      <a16:colId xmlns:a16="http://schemas.microsoft.com/office/drawing/2014/main" val="20004"/>
                    </a:ext>
                  </a:extLst>
                </a:gridCol>
                <a:gridCol w="1850659">
                  <a:extLst>
                    <a:ext uri="{9D8B030D-6E8A-4147-A177-3AD203B41FA5}">
                      <a16:colId xmlns:a16="http://schemas.microsoft.com/office/drawing/2014/main" val="20005"/>
                    </a:ext>
                  </a:extLst>
                </a:gridCol>
                <a:gridCol w="1528982">
                  <a:extLst>
                    <a:ext uri="{9D8B030D-6E8A-4147-A177-3AD203B41FA5}">
                      <a16:colId xmlns:a16="http://schemas.microsoft.com/office/drawing/2014/main" val="20006"/>
                    </a:ext>
                  </a:extLst>
                </a:gridCol>
              </a:tblGrid>
              <a:tr h="976398">
                <a:tc>
                  <a:txBody>
                    <a:bodyPr/>
                    <a:lstStyle/>
                    <a:p>
                      <a:pPr algn="l" fontAlgn="b"/>
                      <a:endParaRPr lang="en-US" sz="1200" b="1" i="1" u="none" strike="noStrike" dirty="0">
                        <a:effectLst/>
                        <a:latin typeface="Arial"/>
                      </a:endParaRPr>
                    </a:p>
                  </a:txBody>
                  <a:tcPr marL="7620" marR="7620" marT="7620" marB="0" anchor="b">
                    <a:lnL>
                      <a:noFill/>
                    </a:lnL>
                    <a:lnR>
                      <a:noFill/>
                    </a:lnR>
                    <a:lnT>
                      <a:noFill/>
                    </a:lnT>
                    <a:lnB>
                      <a:noFill/>
                    </a:lnB>
                  </a:tcPr>
                </a:tc>
                <a:tc>
                  <a:txBody>
                    <a:bodyPr/>
                    <a:lstStyle/>
                    <a:p>
                      <a:pPr algn="l" fontAlgn="b"/>
                      <a:endParaRPr lang="en-US" sz="1200" b="1" i="1" u="none" strike="noStrike" dirty="0">
                        <a:effectLst/>
                        <a:latin typeface="Arial"/>
                      </a:endParaRPr>
                    </a:p>
                  </a:txBody>
                  <a:tcPr marL="7620" marR="7620" marT="7620" marB="0" anchor="b">
                    <a:lnL>
                      <a:noFill/>
                    </a:lnL>
                    <a:lnR>
                      <a:noFill/>
                    </a:lnR>
                    <a:lnT>
                      <a:noFill/>
                    </a:lnT>
                    <a:lnB>
                      <a:noFill/>
                    </a:lnB>
                  </a:tcPr>
                </a:tc>
                <a:tc>
                  <a:txBody>
                    <a:bodyPr/>
                    <a:lstStyle/>
                    <a:p>
                      <a:pPr algn="ctr" fontAlgn="b"/>
                      <a:r>
                        <a:rPr lang="en-US" sz="1200" b="0" i="0" u="none" strike="noStrike" dirty="0">
                          <a:effectLst/>
                          <a:latin typeface="Arial"/>
                        </a:rPr>
                        <a:t>Original Issue Aggregate Principal Amount</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200" b="0" i="0" u="none" strike="noStrike" dirty="0">
                        <a:effectLst/>
                        <a:latin typeface="Arial"/>
                      </a:endParaRPr>
                    </a:p>
                  </a:txBody>
                  <a:tcPr marL="7620" marR="7620" marT="7620" marB="0" anchor="b">
                    <a:lnL>
                      <a:noFill/>
                    </a:lnL>
                    <a:lnR>
                      <a:noFill/>
                    </a:lnR>
                    <a:lnT>
                      <a:noFill/>
                    </a:lnT>
                    <a:lnB>
                      <a:noFill/>
                    </a:lnB>
                  </a:tcPr>
                </a:tc>
                <a:tc>
                  <a:txBody>
                    <a:bodyPr/>
                    <a:lstStyle/>
                    <a:p>
                      <a:pPr algn="ctr" fontAlgn="b"/>
                      <a:r>
                        <a:rPr lang="en-US" sz="1200" b="0" i="0" u="none" strike="noStrike" dirty="0">
                          <a:effectLst/>
                          <a:latin typeface="Arial"/>
                        </a:rPr>
                        <a:t>Outstanding Principal Amount as of September 1, 2018</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Arial"/>
                        </a:rPr>
                        <a:t>Tax </a:t>
                      </a:r>
                    </a:p>
                    <a:p>
                      <a:pPr algn="ctr" fontAlgn="b"/>
                      <a:r>
                        <a:rPr lang="en-US" sz="1200" b="0" i="0" u="none" strike="noStrike" dirty="0">
                          <a:effectLst/>
                          <a:latin typeface="Arial"/>
                        </a:rPr>
                        <a:t>Status</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Arial"/>
                        </a:rPr>
                        <a:t>Current Scheduled Final Maturity - January 1</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99428">
                <a:tc>
                  <a:txBody>
                    <a:bodyPr/>
                    <a:lstStyle/>
                    <a:p>
                      <a:pPr algn="l" fontAlgn="b"/>
                      <a:endParaRPr lang="en-US" sz="1200" b="1" i="1" u="none" strike="noStrike" dirty="0">
                        <a:effectLst/>
                        <a:latin typeface="Arial"/>
                      </a:endParaRPr>
                    </a:p>
                  </a:txBody>
                  <a:tcPr marL="7620" marR="7620" marT="7620" marB="0" anchor="b">
                    <a:lnL>
                      <a:noFill/>
                    </a:lnL>
                    <a:lnR>
                      <a:noFill/>
                    </a:lnR>
                    <a:lnT>
                      <a:noFill/>
                    </a:lnT>
                    <a:lnB>
                      <a:noFill/>
                    </a:lnB>
                  </a:tcPr>
                </a:tc>
                <a:tc>
                  <a:txBody>
                    <a:bodyPr/>
                    <a:lstStyle/>
                    <a:p>
                      <a:pPr algn="l" fontAlgn="b"/>
                      <a:endParaRPr lang="en-US" sz="1200" b="1" i="1" u="none" strike="noStrike" dirty="0">
                        <a:effectLst/>
                        <a:latin typeface="Arial"/>
                      </a:endParaRPr>
                    </a:p>
                  </a:txBody>
                  <a:tcPr marL="7620" marR="7620" marT="7620" marB="0" anchor="b">
                    <a:lnL>
                      <a:noFill/>
                    </a:lnL>
                    <a:lnR>
                      <a:noFill/>
                    </a:lnR>
                    <a:lnT>
                      <a:noFill/>
                    </a:lnT>
                    <a:lnB>
                      <a:noFill/>
                    </a:lnB>
                  </a:tcPr>
                </a:tc>
                <a:tc>
                  <a:txBody>
                    <a:bodyPr/>
                    <a:lstStyle/>
                    <a:p>
                      <a:pPr algn="ctr" fontAlgn="b"/>
                      <a:endParaRPr lang="en-US" sz="1200" b="0" i="0" u="none" strike="noStrike" dirty="0">
                        <a:effectLst/>
                        <a:latin typeface="Arial"/>
                      </a:endParaRP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200" b="0" i="0" u="none" strike="noStrike" dirty="0">
                        <a:effectLst/>
                        <a:latin typeface="Arial"/>
                      </a:endParaRPr>
                    </a:p>
                  </a:txBody>
                  <a:tcPr marL="7620" marR="7620" marT="7620" marB="0" anchor="b">
                    <a:lnL>
                      <a:noFill/>
                    </a:lnL>
                    <a:lnR>
                      <a:noFill/>
                    </a:lnR>
                    <a:lnT>
                      <a:noFill/>
                    </a:lnT>
                    <a:lnB>
                      <a:noFill/>
                    </a:lnB>
                  </a:tcPr>
                </a:tc>
                <a:tc>
                  <a:txBody>
                    <a:bodyPr/>
                    <a:lstStyle/>
                    <a:p>
                      <a:pPr algn="ctr" fontAlgn="b"/>
                      <a:endParaRPr lang="en-US" sz="1200" b="0" i="0" u="none" strike="noStrike" dirty="0">
                        <a:effectLst/>
                        <a:latin typeface="Arial"/>
                      </a:endParaRP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200" b="0" i="0" u="none" strike="noStrike" dirty="0">
                        <a:effectLst/>
                        <a:latin typeface="Arial"/>
                      </a:endParaRP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dirty="0">
                        <a:effectLst/>
                        <a:latin typeface="Arial"/>
                      </a:endParaRP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299428">
                <a:tc>
                  <a:txBody>
                    <a:bodyPr/>
                    <a:lstStyle/>
                    <a:p>
                      <a:pPr algn="l" fontAlgn="b"/>
                      <a:r>
                        <a:rPr lang="en-US" sz="1200" b="0" i="0" u="none" strike="noStrike" dirty="0">
                          <a:effectLst/>
                          <a:latin typeface="Arial"/>
                        </a:rPr>
                        <a:t>Series 2010A</a:t>
                      </a:r>
                    </a:p>
                  </a:txBody>
                  <a:tcPr marL="7620" marR="7620" marT="7620" marB="0" anchor="b">
                    <a:lnL>
                      <a:noFill/>
                    </a:lnL>
                    <a:lnR>
                      <a:noFill/>
                    </a:lnR>
                    <a:lnT>
                      <a:noFill/>
                    </a:lnT>
                    <a:lnB>
                      <a:noFill/>
                    </a:lnB>
                  </a:tcPr>
                </a:tc>
                <a:tc>
                  <a:txBody>
                    <a:bodyPr/>
                    <a:lstStyle/>
                    <a:p>
                      <a:pPr algn="l" fontAlgn="b"/>
                      <a:endParaRPr lang="en-US" sz="1200" b="0" i="0" u="none" strike="noStrike" dirty="0">
                        <a:effectLst/>
                        <a:latin typeface="Arial"/>
                      </a:endParaRPr>
                    </a:p>
                  </a:txBody>
                  <a:tcPr marL="7620" marR="7620" marT="7620" marB="0" anchor="b">
                    <a:lnL>
                      <a:noFill/>
                    </a:lnL>
                    <a:lnR>
                      <a:noFill/>
                    </a:lnR>
                    <a:lnT>
                      <a:noFill/>
                    </a:lnT>
                    <a:lnB>
                      <a:noFill/>
                    </a:lnB>
                  </a:tcPr>
                </a:tc>
                <a:tc>
                  <a:txBody>
                    <a:bodyPr/>
                    <a:lstStyle/>
                    <a:p>
                      <a:pPr algn="l" fontAlgn="b"/>
                      <a:r>
                        <a:rPr lang="en-US" sz="1200" b="0" i="0" u="none" strike="noStrike" dirty="0">
                          <a:effectLst/>
                          <a:latin typeface="Arial"/>
                        </a:rPr>
                        <a:t>            $177,990,000 </a:t>
                      </a:r>
                    </a:p>
                  </a:txBody>
                  <a:tcPr marL="7620" marR="7620" marT="7620" marB="0" anchor="b">
                    <a:lnL>
                      <a:noFill/>
                    </a:lnL>
                    <a:lnR>
                      <a:noFill/>
                    </a:lnR>
                    <a:lnT>
                      <a:noFill/>
                    </a:lnT>
                    <a:lnB>
                      <a:noFill/>
                    </a:lnB>
                  </a:tcPr>
                </a:tc>
                <a:tc>
                  <a:txBody>
                    <a:bodyPr/>
                    <a:lstStyle/>
                    <a:p>
                      <a:pPr algn="l" fontAlgn="b"/>
                      <a:endParaRPr lang="en-US" sz="1200" b="0" i="0" u="none" strike="noStrike" dirty="0">
                        <a:effectLst/>
                        <a:latin typeface="Arial"/>
                      </a:endParaRPr>
                    </a:p>
                  </a:txBody>
                  <a:tcPr marL="7620" marR="7620" marT="7620" marB="0" anchor="b">
                    <a:lnL>
                      <a:noFill/>
                    </a:lnL>
                    <a:lnR>
                      <a:noFill/>
                    </a:lnR>
                    <a:lnT>
                      <a:noFill/>
                    </a:lnT>
                    <a:lnB>
                      <a:noFill/>
                    </a:lnB>
                  </a:tcPr>
                </a:tc>
                <a:tc>
                  <a:txBody>
                    <a:bodyPr/>
                    <a:lstStyle/>
                    <a:p>
                      <a:pPr algn="r" fontAlgn="b"/>
                      <a:r>
                        <a:rPr lang="en-US" sz="1200" b="0" i="0" u="none" strike="noStrike" dirty="0">
                          <a:effectLst/>
                          <a:latin typeface="Arial"/>
                        </a:rPr>
                        <a:t>                 159,875,000 </a:t>
                      </a:r>
                    </a:p>
                  </a:txBody>
                  <a:tcPr marL="7620" marR="7620" marT="7620" marB="0" anchor="b">
                    <a:lnL>
                      <a:noFill/>
                    </a:lnL>
                    <a:lnR>
                      <a:noFill/>
                    </a:lnR>
                    <a:lnT>
                      <a:noFill/>
                    </a:lnT>
                    <a:lnB>
                      <a:noFill/>
                    </a:lnB>
                  </a:tcPr>
                </a:tc>
                <a:tc>
                  <a:txBody>
                    <a:bodyPr/>
                    <a:lstStyle/>
                    <a:p>
                      <a:pPr algn="ctr" fontAlgn="b"/>
                      <a:r>
                        <a:rPr lang="en-US" sz="1200" b="0" i="0" u="none" strike="noStrike" dirty="0">
                          <a:effectLst/>
                          <a:latin typeface="Arial"/>
                        </a:rPr>
                        <a:t>Non-AMT PAB</a:t>
                      </a:r>
                    </a:p>
                  </a:txBody>
                  <a:tcPr marL="7620" marR="7620" marT="7620" marB="0" anchor="b">
                    <a:lnL>
                      <a:noFill/>
                    </a:lnL>
                    <a:lnR>
                      <a:noFill/>
                    </a:lnR>
                    <a:lnT>
                      <a:noFill/>
                    </a:lnT>
                    <a:lnB>
                      <a:noFill/>
                    </a:lnB>
                  </a:tcPr>
                </a:tc>
                <a:tc>
                  <a:txBody>
                    <a:bodyPr/>
                    <a:lstStyle/>
                    <a:p>
                      <a:pPr algn="ctr" fontAlgn="b"/>
                      <a:r>
                        <a:rPr lang="en-US" sz="1200" b="0" i="0" u="none" strike="noStrike" dirty="0">
                          <a:effectLst/>
                          <a:latin typeface="Arial"/>
                        </a:rPr>
                        <a:t>2040</a:t>
                      </a:r>
                    </a:p>
                  </a:txBody>
                  <a:tcPr marL="7620" marR="7620" marT="7620" marB="0" anchor="b">
                    <a:lnL>
                      <a:noFill/>
                    </a:lnL>
                    <a:lnR>
                      <a:noFill/>
                    </a:lnR>
                    <a:lnT>
                      <a:noFill/>
                    </a:lnT>
                    <a:lnB>
                      <a:noFill/>
                    </a:lnB>
                  </a:tcPr>
                </a:tc>
                <a:extLst>
                  <a:ext uri="{0D108BD9-81ED-4DB2-BD59-A6C34878D82A}">
                    <a16:rowId xmlns:a16="http://schemas.microsoft.com/office/drawing/2014/main" val="10002"/>
                  </a:ext>
                </a:extLst>
              </a:tr>
              <a:tr h="299428">
                <a:tc>
                  <a:txBody>
                    <a:bodyPr/>
                    <a:lstStyle/>
                    <a:p>
                      <a:pPr algn="l" fontAlgn="b"/>
                      <a:r>
                        <a:rPr lang="en-US" sz="1200" b="0" i="0" u="none" strike="noStrike" dirty="0">
                          <a:effectLst/>
                          <a:latin typeface="Arial"/>
                        </a:rPr>
                        <a:t>Series 2010C</a:t>
                      </a:r>
                    </a:p>
                  </a:txBody>
                  <a:tcPr marL="7620" marR="7620" marT="7620" marB="0" anchor="b">
                    <a:lnL>
                      <a:noFill/>
                    </a:lnL>
                    <a:lnR>
                      <a:noFill/>
                    </a:lnR>
                    <a:lnT>
                      <a:noFill/>
                    </a:lnT>
                    <a:lnB>
                      <a:noFill/>
                    </a:lnB>
                  </a:tcPr>
                </a:tc>
                <a:tc>
                  <a:txBody>
                    <a:bodyPr/>
                    <a:lstStyle/>
                    <a:p>
                      <a:pPr algn="l" fontAlgn="b"/>
                      <a:endParaRPr lang="en-US" sz="1200" b="0" i="0" u="none" strike="noStrike" dirty="0">
                        <a:effectLst/>
                        <a:latin typeface="Arial"/>
                      </a:endParaRPr>
                    </a:p>
                  </a:txBody>
                  <a:tcPr marL="7620" marR="7620" marT="7620" marB="0" anchor="b">
                    <a:lnL>
                      <a:noFill/>
                    </a:lnL>
                    <a:lnR>
                      <a:noFill/>
                    </a:lnR>
                    <a:lnT>
                      <a:noFill/>
                    </a:lnT>
                    <a:lnB>
                      <a:noFill/>
                    </a:lnB>
                  </a:tcPr>
                </a:tc>
                <a:tc>
                  <a:txBody>
                    <a:bodyPr/>
                    <a:lstStyle/>
                    <a:p>
                      <a:pPr algn="l" fontAlgn="b"/>
                      <a:r>
                        <a:rPr lang="en-US" sz="1200" b="0" i="0" u="none" strike="noStrike" dirty="0">
                          <a:effectLst/>
                          <a:latin typeface="Arial"/>
                        </a:rPr>
                        <a:t>             524,045,000 </a:t>
                      </a:r>
                    </a:p>
                  </a:txBody>
                  <a:tcPr marL="7620" marR="7620" marT="7620" marB="0" anchor="b">
                    <a:lnL>
                      <a:noFill/>
                    </a:lnL>
                    <a:lnR>
                      <a:noFill/>
                    </a:lnR>
                    <a:lnT>
                      <a:noFill/>
                    </a:lnT>
                    <a:lnB>
                      <a:noFill/>
                    </a:lnB>
                  </a:tcPr>
                </a:tc>
                <a:tc>
                  <a:txBody>
                    <a:bodyPr/>
                    <a:lstStyle/>
                    <a:p>
                      <a:pPr algn="l" fontAlgn="b"/>
                      <a:endParaRPr lang="en-US" sz="1200" b="0" i="0" u="none" strike="noStrike" dirty="0">
                        <a:effectLst/>
                        <a:latin typeface="Arial"/>
                      </a:endParaRPr>
                    </a:p>
                  </a:txBody>
                  <a:tcPr marL="7620" marR="7620" marT="7620" marB="0" anchor="b">
                    <a:lnL>
                      <a:noFill/>
                    </a:lnL>
                    <a:lnR>
                      <a:noFill/>
                    </a:lnR>
                    <a:lnT>
                      <a:noFill/>
                    </a:lnT>
                    <a:lnB>
                      <a:noFill/>
                    </a:lnB>
                  </a:tcPr>
                </a:tc>
                <a:tc>
                  <a:txBody>
                    <a:bodyPr/>
                    <a:lstStyle/>
                    <a:p>
                      <a:pPr algn="r" fontAlgn="b"/>
                      <a:r>
                        <a:rPr lang="en-US" sz="1200" b="0" i="0" u="none" strike="noStrike" dirty="0">
                          <a:effectLst/>
                          <a:latin typeface="Arial"/>
                        </a:rPr>
                        <a:t>                 387,095,000 </a:t>
                      </a:r>
                    </a:p>
                  </a:txBody>
                  <a:tcPr marL="7620" marR="7620" marT="7620" marB="0" anchor="b">
                    <a:lnL>
                      <a:noFill/>
                    </a:lnL>
                    <a:lnR>
                      <a:noFill/>
                    </a:lnR>
                    <a:lnT>
                      <a:noFill/>
                    </a:lnT>
                    <a:lnB>
                      <a:noFill/>
                    </a:lnB>
                  </a:tcPr>
                </a:tc>
                <a:tc>
                  <a:txBody>
                    <a:bodyPr/>
                    <a:lstStyle/>
                    <a:p>
                      <a:pPr algn="ctr" fontAlgn="b"/>
                      <a:r>
                        <a:rPr lang="en-US" sz="1200" b="0" i="0" u="none" strike="noStrike" dirty="0">
                          <a:effectLst/>
                          <a:latin typeface="Arial"/>
                        </a:rPr>
                        <a:t>Non-AMT  </a:t>
                      </a:r>
                    </a:p>
                  </a:txBody>
                  <a:tcPr marL="7620" marR="7620" marT="7620" marB="0" anchor="b">
                    <a:lnL>
                      <a:noFill/>
                    </a:lnL>
                    <a:lnR>
                      <a:noFill/>
                    </a:lnR>
                    <a:lnT>
                      <a:noFill/>
                    </a:lnT>
                    <a:lnB>
                      <a:noFill/>
                    </a:lnB>
                  </a:tcPr>
                </a:tc>
                <a:tc>
                  <a:txBody>
                    <a:bodyPr/>
                    <a:lstStyle/>
                    <a:p>
                      <a:pPr algn="ctr" fontAlgn="b"/>
                      <a:r>
                        <a:rPr lang="en-US" sz="1200" b="0" i="0" u="none" strike="noStrike" dirty="0">
                          <a:effectLst/>
                          <a:latin typeface="Arial"/>
                        </a:rPr>
                        <a:t>2030</a:t>
                      </a:r>
                    </a:p>
                  </a:txBody>
                  <a:tcPr marL="7620" marR="7620" marT="7620" marB="0" anchor="b">
                    <a:lnL>
                      <a:noFill/>
                    </a:lnL>
                    <a:lnR>
                      <a:noFill/>
                    </a:lnR>
                    <a:lnT>
                      <a:noFill/>
                    </a:lnT>
                    <a:lnB>
                      <a:noFill/>
                    </a:lnB>
                  </a:tcPr>
                </a:tc>
                <a:extLst>
                  <a:ext uri="{0D108BD9-81ED-4DB2-BD59-A6C34878D82A}">
                    <a16:rowId xmlns:a16="http://schemas.microsoft.com/office/drawing/2014/main" val="10003"/>
                  </a:ext>
                </a:extLst>
              </a:tr>
              <a:tr h="299428">
                <a:tc>
                  <a:txBody>
                    <a:bodyPr/>
                    <a:lstStyle/>
                    <a:p>
                      <a:pPr algn="l" fontAlgn="b"/>
                      <a:r>
                        <a:rPr lang="en-US" sz="1200" b="0" i="0" u="none" strike="noStrike" dirty="0">
                          <a:effectLst/>
                          <a:latin typeface="Arial"/>
                        </a:rPr>
                        <a:t>Series 2011A</a:t>
                      </a:r>
                    </a:p>
                  </a:txBody>
                  <a:tcPr marL="7620" marR="7620" marT="7620" marB="0" anchor="b">
                    <a:lnL>
                      <a:noFill/>
                    </a:lnL>
                    <a:lnR>
                      <a:noFill/>
                    </a:lnR>
                    <a:lnT>
                      <a:noFill/>
                    </a:lnT>
                    <a:lnB>
                      <a:noFill/>
                    </a:lnB>
                  </a:tcPr>
                </a:tc>
                <a:tc>
                  <a:txBody>
                    <a:bodyPr/>
                    <a:lstStyle/>
                    <a:p>
                      <a:pPr algn="l" fontAlgn="b"/>
                      <a:endParaRPr lang="en-US" sz="1200" b="0" i="0" u="none" strike="noStrike" dirty="0">
                        <a:effectLst/>
                        <a:latin typeface="Arial"/>
                      </a:endParaRPr>
                    </a:p>
                  </a:txBody>
                  <a:tcPr marL="7620" marR="7620" marT="7620" marB="0" anchor="b">
                    <a:lnL>
                      <a:noFill/>
                    </a:lnL>
                    <a:lnR>
                      <a:noFill/>
                    </a:lnR>
                    <a:lnT>
                      <a:noFill/>
                    </a:lnT>
                    <a:lnB>
                      <a:noFill/>
                    </a:lnB>
                  </a:tcPr>
                </a:tc>
                <a:tc>
                  <a:txBody>
                    <a:bodyPr/>
                    <a:lstStyle/>
                    <a:p>
                      <a:pPr algn="l" fontAlgn="b"/>
                      <a:r>
                        <a:rPr lang="en-US" sz="1200" b="0" i="0" u="none" strike="noStrike" dirty="0">
                          <a:effectLst/>
                          <a:latin typeface="Arial"/>
                        </a:rPr>
                        <a:t>             224,195,000 </a:t>
                      </a:r>
                    </a:p>
                  </a:txBody>
                  <a:tcPr marL="7620" marR="7620" marT="7620" marB="0" anchor="b">
                    <a:lnL>
                      <a:noFill/>
                    </a:lnL>
                    <a:lnR>
                      <a:noFill/>
                    </a:lnR>
                    <a:lnT>
                      <a:noFill/>
                    </a:lnT>
                    <a:lnB>
                      <a:noFill/>
                    </a:lnB>
                  </a:tcPr>
                </a:tc>
                <a:tc>
                  <a:txBody>
                    <a:bodyPr/>
                    <a:lstStyle/>
                    <a:p>
                      <a:pPr algn="l" fontAlgn="b"/>
                      <a:endParaRPr lang="en-US" sz="1200" b="0" i="0" u="none" strike="noStrike" dirty="0">
                        <a:effectLst/>
                        <a:latin typeface="Arial"/>
                      </a:endParaRPr>
                    </a:p>
                  </a:txBody>
                  <a:tcPr marL="7620" marR="7620" marT="7620" marB="0" anchor="b">
                    <a:lnL>
                      <a:noFill/>
                    </a:lnL>
                    <a:lnR>
                      <a:noFill/>
                    </a:lnR>
                    <a:lnT>
                      <a:noFill/>
                    </a:lnT>
                    <a:lnB>
                      <a:noFill/>
                    </a:lnB>
                  </a:tcPr>
                </a:tc>
                <a:tc>
                  <a:txBody>
                    <a:bodyPr/>
                    <a:lstStyle/>
                    <a:p>
                      <a:pPr algn="r" fontAlgn="b"/>
                      <a:r>
                        <a:rPr lang="en-US" sz="1200" b="0" i="0" u="none" strike="noStrike" dirty="0">
                          <a:effectLst/>
                          <a:latin typeface="Arial"/>
                        </a:rPr>
                        <a:t>                 118,730,000 </a:t>
                      </a:r>
                    </a:p>
                  </a:txBody>
                  <a:tcPr marL="7620" marR="7620" marT="7620" marB="0" anchor="b">
                    <a:lnL>
                      <a:noFill/>
                    </a:lnL>
                    <a:lnR>
                      <a:noFill/>
                    </a:lnR>
                    <a:lnT>
                      <a:noFill/>
                    </a:lnT>
                    <a:lnB>
                      <a:noFill/>
                    </a:lnB>
                  </a:tcPr>
                </a:tc>
                <a:tc>
                  <a:txBody>
                    <a:bodyPr/>
                    <a:lstStyle/>
                    <a:p>
                      <a:pPr algn="ctr" fontAlgn="b"/>
                      <a:r>
                        <a:rPr lang="en-US" sz="1200" b="0" i="0" u="none" strike="noStrike" dirty="0">
                          <a:effectLst/>
                          <a:latin typeface="Arial"/>
                        </a:rPr>
                        <a:t>Non-AMT</a:t>
                      </a:r>
                    </a:p>
                  </a:txBody>
                  <a:tcPr marL="7620" marR="7620" marT="7620" marB="0" anchor="b">
                    <a:lnL>
                      <a:noFill/>
                    </a:lnL>
                    <a:lnR>
                      <a:noFill/>
                    </a:lnR>
                    <a:lnT>
                      <a:noFill/>
                    </a:lnT>
                    <a:lnB>
                      <a:noFill/>
                    </a:lnB>
                  </a:tcPr>
                </a:tc>
                <a:tc>
                  <a:txBody>
                    <a:bodyPr/>
                    <a:lstStyle/>
                    <a:p>
                      <a:pPr algn="ctr" fontAlgn="b"/>
                      <a:r>
                        <a:rPr lang="en-US" sz="1200" b="0" i="0" u="none" strike="noStrike" dirty="0">
                          <a:effectLst/>
                          <a:latin typeface="Arial"/>
                        </a:rPr>
                        <a:t>2021</a:t>
                      </a:r>
                    </a:p>
                  </a:txBody>
                  <a:tcPr marL="7620" marR="7620" marT="7620" marB="0" anchor="b">
                    <a:lnL>
                      <a:noFill/>
                    </a:lnL>
                    <a:lnR>
                      <a:noFill/>
                    </a:lnR>
                    <a:lnT>
                      <a:noFill/>
                    </a:lnT>
                    <a:lnB>
                      <a:noFill/>
                    </a:lnB>
                  </a:tcPr>
                </a:tc>
                <a:extLst>
                  <a:ext uri="{0D108BD9-81ED-4DB2-BD59-A6C34878D82A}">
                    <a16:rowId xmlns:a16="http://schemas.microsoft.com/office/drawing/2014/main" val="10004"/>
                  </a:ext>
                </a:extLst>
              </a:tr>
              <a:tr h="299428">
                <a:tc>
                  <a:txBody>
                    <a:bodyPr/>
                    <a:lstStyle/>
                    <a:p>
                      <a:pPr algn="l" fontAlgn="b"/>
                      <a:r>
                        <a:rPr lang="en-US" sz="1200" b="0" i="0" u="none" strike="noStrike" dirty="0">
                          <a:effectLst/>
                          <a:latin typeface="Arial"/>
                        </a:rPr>
                        <a:t>Series 2011B</a:t>
                      </a:r>
                    </a:p>
                  </a:txBody>
                  <a:tcPr marL="7620" marR="7620" marT="7620" marB="0" anchor="b">
                    <a:lnL>
                      <a:noFill/>
                    </a:lnL>
                    <a:lnR>
                      <a:noFill/>
                    </a:lnR>
                    <a:lnT>
                      <a:noFill/>
                    </a:lnT>
                    <a:lnB>
                      <a:noFill/>
                    </a:lnB>
                  </a:tcPr>
                </a:tc>
                <a:tc>
                  <a:txBody>
                    <a:bodyPr/>
                    <a:lstStyle/>
                    <a:p>
                      <a:pPr algn="l" fontAlgn="b"/>
                      <a:endParaRPr lang="en-US" sz="1200" b="0" i="0" u="none" strike="noStrike" dirty="0">
                        <a:effectLst/>
                        <a:latin typeface="Arial"/>
                      </a:endParaRPr>
                    </a:p>
                  </a:txBody>
                  <a:tcPr marL="7620" marR="7620" marT="7620" marB="0" anchor="b">
                    <a:lnL>
                      <a:noFill/>
                    </a:lnL>
                    <a:lnR>
                      <a:noFill/>
                    </a:lnR>
                    <a:lnT>
                      <a:noFill/>
                    </a:lnT>
                    <a:lnB>
                      <a:noFill/>
                    </a:lnB>
                  </a:tcPr>
                </a:tc>
                <a:tc>
                  <a:txBody>
                    <a:bodyPr/>
                    <a:lstStyle/>
                    <a:p>
                      <a:pPr algn="l" fontAlgn="b"/>
                      <a:r>
                        <a:rPr lang="en-US" sz="1200" b="0" i="0" u="none" strike="noStrike" dirty="0">
                          <a:effectLst/>
                          <a:latin typeface="Arial"/>
                        </a:rPr>
                        <a:t>             216,195,000 </a:t>
                      </a:r>
                    </a:p>
                  </a:txBody>
                  <a:tcPr marL="7620" marR="7620" marT="7620" marB="0" anchor="b">
                    <a:lnL>
                      <a:noFill/>
                    </a:lnL>
                    <a:lnR>
                      <a:noFill/>
                    </a:lnR>
                    <a:lnT>
                      <a:noFill/>
                    </a:lnT>
                    <a:lnB>
                      <a:noFill/>
                    </a:lnB>
                  </a:tcPr>
                </a:tc>
                <a:tc>
                  <a:txBody>
                    <a:bodyPr/>
                    <a:lstStyle/>
                    <a:p>
                      <a:pPr algn="l" fontAlgn="b"/>
                      <a:endParaRPr lang="en-US" sz="1200" b="0" i="0" u="none" strike="noStrike" dirty="0">
                        <a:effectLst/>
                        <a:latin typeface="Arial"/>
                      </a:endParaRPr>
                    </a:p>
                  </a:txBody>
                  <a:tcPr marL="7620" marR="7620" marT="7620" marB="0" anchor="b">
                    <a:lnL>
                      <a:noFill/>
                    </a:lnL>
                    <a:lnR>
                      <a:noFill/>
                    </a:lnR>
                    <a:lnT>
                      <a:noFill/>
                    </a:lnT>
                    <a:lnB>
                      <a:noFill/>
                    </a:lnB>
                  </a:tcPr>
                </a:tc>
                <a:tc>
                  <a:txBody>
                    <a:bodyPr/>
                    <a:lstStyle/>
                    <a:p>
                      <a:pPr algn="r" fontAlgn="b"/>
                      <a:r>
                        <a:rPr lang="en-US" sz="1200" b="0" i="0" u="none" strike="noStrike" dirty="0">
                          <a:effectLst/>
                          <a:latin typeface="Arial"/>
                        </a:rPr>
                        <a:t>                 171,335,000 </a:t>
                      </a:r>
                    </a:p>
                  </a:txBody>
                  <a:tcPr marL="7620" marR="7620" marT="7620" marB="0" anchor="b">
                    <a:lnL>
                      <a:noFill/>
                    </a:lnL>
                    <a:lnR>
                      <a:noFill/>
                    </a:lnR>
                    <a:lnT>
                      <a:noFill/>
                    </a:lnT>
                    <a:lnB>
                      <a:noFill/>
                    </a:lnB>
                  </a:tcPr>
                </a:tc>
                <a:tc>
                  <a:txBody>
                    <a:bodyPr/>
                    <a:lstStyle/>
                    <a:p>
                      <a:pPr algn="ctr" fontAlgn="b"/>
                      <a:r>
                        <a:rPr lang="en-US" sz="1200" b="0" i="0" u="none" strike="noStrike" dirty="0">
                          <a:effectLst/>
                          <a:latin typeface="Arial"/>
                        </a:rPr>
                        <a:t>AMT</a:t>
                      </a:r>
                    </a:p>
                  </a:txBody>
                  <a:tcPr marL="7620" marR="7620" marT="7620" marB="0" anchor="b">
                    <a:lnL>
                      <a:noFill/>
                    </a:lnL>
                    <a:lnR>
                      <a:noFill/>
                    </a:lnR>
                    <a:lnT>
                      <a:noFill/>
                    </a:lnT>
                    <a:lnB>
                      <a:noFill/>
                    </a:lnB>
                  </a:tcPr>
                </a:tc>
                <a:tc>
                  <a:txBody>
                    <a:bodyPr/>
                    <a:lstStyle/>
                    <a:p>
                      <a:pPr algn="ctr" fontAlgn="b"/>
                      <a:r>
                        <a:rPr lang="en-US" sz="1200" b="0" i="0" u="none" strike="noStrike" dirty="0">
                          <a:effectLst/>
                          <a:latin typeface="Arial"/>
                        </a:rPr>
                        <a:t>2030</a:t>
                      </a:r>
                    </a:p>
                  </a:txBody>
                  <a:tcPr marL="7620" marR="7620" marT="7620" marB="0" anchor="b">
                    <a:lnL>
                      <a:noFill/>
                    </a:lnL>
                    <a:lnR>
                      <a:noFill/>
                    </a:lnR>
                    <a:lnT>
                      <a:noFill/>
                    </a:lnT>
                    <a:lnB>
                      <a:noFill/>
                    </a:lnB>
                  </a:tcPr>
                </a:tc>
                <a:extLst>
                  <a:ext uri="{0D108BD9-81ED-4DB2-BD59-A6C34878D82A}">
                    <a16:rowId xmlns:a16="http://schemas.microsoft.com/office/drawing/2014/main" val="10005"/>
                  </a:ext>
                </a:extLst>
              </a:tr>
              <a:tr h="299428">
                <a:tc>
                  <a:txBody>
                    <a:bodyPr/>
                    <a:lstStyle/>
                    <a:p>
                      <a:pPr algn="l" fontAlgn="b"/>
                      <a:r>
                        <a:rPr lang="en-US" sz="1200" b="0" i="0" u="none" strike="noStrike" dirty="0">
                          <a:effectLst/>
                          <a:latin typeface="Arial"/>
                        </a:rPr>
                        <a:t>Series 2012A</a:t>
                      </a:r>
                    </a:p>
                  </a:txBody>
                  <a:tcPr marL="7620" marR="7620" marT="7620" marB="0" anchor="b">
                    <a:lnL>
                      <a:noFill/>
                    </a:lnL>
                    <a:lnR>
                      <a:noFill/>
                    </a:lnR>
                    <a:lnT>
                      <a:noFill/>
                    </a:lnT>
                    <a:lnB>
                      <a:noFill/>
                    </a:lnB>
                  </a:tcPr>
                </a:tc>
                <a:tc>
                  <a:txBody>
                    <a:bodyPr/>
                    <a:lstStyle/>
                    <a:p>
                      <a:pPr algn="l" fontAlgn="b"/>
                      <a:endParaRPr lang="en-US" sz="1200" b="0" i="0" u="none" strike="noStrike" dirty="0">
                        <a:effectLst/>
                        <a:latin typeface="Arial"/>
                      </a:endParaRPr>
                    </a:p>
                  </a:txBody>
                  <a:tcPr marL="7620" marR="7620" marT="7620" marB="0" anchor="b">
                    <a:lnL>
                      <a:noFill/>
                    </a:lnL>
                    <a:lnR>
                      <a:noFill/>
                    </a:lnR>
                    <a:lnT>
                      <a:noFill/>
                    </a:lnT>
                    <a:lnB>
                      <a:noFill/>
                    </a:lnB>
                  </a:tcPr>
                </a:tc>
                <a:tc>
                  <a:txBody>
                    <a:bodyPr/>
                    <a:lstStyle/>
                    <a:p>
                      <a:pPr algn="l" fontAlgn="b"/>
                      <a:r>
                        <a:rPr lang="en-US" sz="1200" b="0" i="0" u="none" strike="noStrike" dirty="0">
                          <a:effectLst/>
                          <a:latin typeface="Arial"/>
                        </a:rPr>
                        <a:t>               63,695,000 </a:t>
                      </a:r>
                    </a:p>
                  </a:txBody>
                  <a:tcPr marL="7620" marR="7620" marT="7620" marB="0" anchor="b">
                    <a:lnL>
                      <a:noFill/>
                    </a:lnL>
                    <a:lnR>
                      <a:noFill/>
                    </a:lnR>
                    <a:lnT>
                      <a:noFill/>
                    </a:lnT>
                    <a:lnB>
                      <a:noFill/>
                    </a:lnB>
                  </a:tcPr>
                </a:tc>
                <a:tc>
                  <a:txBody>
                    <a:bodyPr/>
                    <a:lstStyle/>
                    <a:p>
                      <a:pPr algn="l" fontAlgn="b"/>
                      <a:endParaRPr lang="en-US" sz="1200" b="0" i="0" u="none" strike="noStrike" dirty="0">
                        <a:effectLst/>
                        <a:latin typeface="Arial"/>
                      </a:endParaRPr>
                    </a:p>
                  </a:txBody>
                  <a:tcPr marL="7620" marR="7620" marT="7620" marB="0" anchor="b">
                    <a:lnL>
                      <a:noFill/>
                    </a:lnL>
                    <a:lnR>
                      <a:noFill/>
                    </a:lnR>
                    <a:lnT>
                      <a:noFill/>
                    </a:lnT>
                    <a:lnB>
                      <a:noFill/>
                    </a:lnB>
                  </a:tcPr>
                </a:tc>
                <a:tc>
                  <a:txBody>
                    <a:bodyPr/>
                    <a:lstStyle/>
                    <a:p>
                      <a:pPr algn="r" fontAlgn="b"/>
                      <a:r>
                        <a:rPr lang="en-US" sz="1200" b="0" i="0" u="none" strike="noStrike" dirty="0">
                          <a:effectLst/>
                          <a:latin typeface="Arial"/>
                        </a:rPr>
                        <a:t>                   58,970,000 </a:t>
                      </a:r>
                    </a:p>
                  </a:txBody>
                  <a:tcPr marL="7620" marR="7620" marT="7620" marB="0" anchor="b">
                    <a:lnL>
                      <a:noFill/>
                    </a:lnL>
                    <a:lnR>
                      <a:noFill/>
                    </a:lnR>
                    <a:lnT>
                      <a:noFill/>
                    </a:lnT>
                    <a:lnB>
                      <a:noFill/>
                    </a:lnB>
                  </a:tcPr>
                </a:tc>
                <a:tc>
                  <a:txBody>
                    <a:bodyPr/>
                    <a:lstStyle/>
                    <a:p>
                      <a:pPr algn="ctr" fontAlgn="b"/>
                      <a:r>
                        <a:rPr lang="en-US" sz="1200" b="0" i="0" u="none" strike="noStrike" dirty="0">
                          <a:effectLst/>
                          <a:latin typeface="Arial"/>
                        </a:rPr>
                        <a:t>Non-AMT</a:t>
                      </a:r>
                    </a:p>
                  </a:txBody>
                  <a:tcPr marL="7620" marR="7620" marT="7620" marB="0" anchor="b">
                    <a:lnL>
                      <a:noFill/>
                    </a:lnL>
                    <a:lnR>
                      <a:noFill/>
                    </a:lnR>
                    <a:lnT>
                      <a:noFill/>
                    </a:lnT>
                    <a:lnB>
                      <a:noFill/>
                    </a:lnB>
                  </a:tcPr>
                </a:tc>
                <a:tc>
                  <a:txBody>
                    <a:bodyPr/>
                    <a:lstStyle/>
                    <a:p>
                      <a:pPr algn="ctr" fontAlgn="b"/>
                      <a:r>
                        <a:rPr lang="en-US" sz="1200" b="0" i="0" u="none" strike="noStrike" dirty="0">
                          <a:effectLst/>
                          <a:latin typeface="Arial"/>
                        </a:rPr>
                        <a:t>2042</a:t>
                      </a:r>
                    </a:p>
                  </a:txBody>
                  <a:tcPr marL="7620" marR="7620" marT="7620" marB="0" anchor="b">
                    <a:lnL>
                      <a:noFill/>
                    </a:lnL>
                    <a:lnR>
                      <a:noFill/>
                    </a:lnR>
                    <a:lnT>
                      <a:noFill/>
                    </a:lnT>
                    <a:lnB>
                      <a:noFill/>
                    </a:lnB>
                  </a:tcPr>
                </a:tc>
                <a:extLst>
                  <a:ext uri="{0D108BD9-81ED-4DB2-BD59-A6C34878D82A}">
                    <a16:rowId xmlns:a16="http://schemas.microsoft.com/office/drawing/2014/main" val="10006"/>
                  </a:ext>
                </a:extLst>
              </a:tr>
              <a:tr h="299428">
                <a:tc>
                  <a:txBody>
                    <a:bodyPr/>
                    <a:lstStyle/>
                    <a:p>
                      <a:pPr algn="l" fontAlgn="b"/>
                      <a:r>
                        <a:rPr lang="en-US" sz="1200" b="0" i="0" u="none" strike="noStrike" dirty="0">
                          <a:effectLst/>
                          <a:latin typeface="Arial"/>
                        </a:rPr>
                        <a:t>Series 2012B</a:t>
                      </a:r>
                    </a:p>
                  </a:txBody>
                  <a:tcPr marL="7620" marR="7620" marT="7620" marB="0" anchor="b">
                    <a:lnL>
                      <a:noFill/>
                    </a:lnL>
                    <a:lnR>
                      <a:noFill/>
                    </a:lnR>
                    <a:lnT>
                      <a:noFill/>
                    </a:lnT>
                    <a:lnB>
                      <a:noFill/>
                    </a:lnB>
                  </a:tcPr>
                </a:tc>
                <a:tc>
                  <a:txBody>
                    <a:bodyPr/>
                    <a:lstStyle/>
                    <a:p>
                      <a:pPr algn="l" fontAlgn="b"/>
                      <a:endParaRPr lang="en-US" sz="1200" b="0" i="0" u="none" strike="noStrike" dirty="0">
                        <a:effectLst/>
                        <a:latin typeface="Arial"/>
                      </a:endParaRPr>
                    </a:p>
                  </a:txBody>
                  <a:tcPr marL="7620" marR="7620" marT="7620" marB="0" anchor="b">
                    <a:lnL>
                      <a:noFill/>
                    </a:lnL>
                    <a:lnR>
                      <a:noFill/>
                    </a:lnR>
                    <a:lnT>
                      <a:noFill/>
                    </a:lnT>
                    <a:lnB>
                      <a:noFill/>
                    </a:lnB>
                  </a:tcPr>
                </a:tc>
                <a:tc>
                  <a:txBody>
                    <a:bodyPr/>
                    <a:lstStyle/>
                    <a:p>
                      <a:pPr algn="l" fontAlgn="b"/>
                      <a:r>
                        <a:rPr lang="en-US" sz="1200" b="0" i="0" u="none" strike="noStrike" dirty="0">
                          <a:effectLst/>
                          <a:latin typeface="Arial"/>
                        </a:rPr>
                        <a:t>             184,660,000 </a:t>
                      </a:r>
                    </a:p>
                  </a:txBody>
                  <a:tcPr marL="7620" marR="7620" marT="7620" marB="0" anchor="b">
                    <a:lnL>
                      <a:noFill/>
                    </a:lnL>
                    <a:lnR>
                      <a:noFill/>
                    </a:lnR>
                    <a:lnT>
                      <a:noFill/>
                    </a:lnT>
                    <a:lnB>
                      <a:noFill/>
                    </a:lnB>
                  </a:tcPr>
                </a:tc>
                <a:tc>
                  <a:txBody>
                    <a:bodyPr/>
                    <a:lstStyle/>
                    <a:p>
                      <a:pPr algn="l" fontAlgn="b"/>
                      <a:endParaRPr lang="en-US" sz="1200" b="0" i="0" u="none" strike="noStrike" dirty="0">
                        <a:effectLst/>
                        <a:latin typeface="Arial"/>
                      </a:endParaRPr>
                    </a:p>
                  </a:txBody>
                  <a:tcPr marL="7620" marR="7620" marT="7620" marB="0" anchor="b">
                    <a:lnL>
                      <a:noFill/>
                    </a:lnL>
                    <a:lnR>
                      <a:noFill/>
                    </a:lnR>
                    <a:lnT>
                      <a:noFill/>
                    </a:lnT>
                    <a:lnB>
                      <a:noFill/>
                    </a:lnB>
                  </a:tcPr>
                </a:tc>
                <a:tc>
                  <a:txBody>
                    <a:bodyPr/>
                    <a:lstStyle/>
                    <a:p>
                      <a:pPr algn="r" fontAlgn="b"/>
                      <a:r>
                        <a:rPr lang="en-US" sz="1200" b="0" i="0" u="none" strike="noStrike" dirty="0">
                          <a:effectLst/>
                          <a:latin typeface="Arial"/>
                        </a:rPr>
                        <a:t>                 172,305,000 </a:t>
                      </a:r>
                    </a:p>
                  </a:txBody>
                  <a:tcPr marL="7620" marR="7620" marT="7620" marB="0" anchor="b">
                    <a:lnL>
                      <a:noFill/>
                    </a:lnL>
                    <a:lnR>
                      <a:noFill/>
                    </a:lnR>
                    <a:lnT>
                      <a:noFill/>
                    </a:lnT>
                    <a:lnB>
                      <a:noFill/>
                    </a:lnB>
                  </a:tcPr>
                </a:tc>
                <a:tc>
                  <a:txBody>
                    <a:bodyPr/>
                    <a:lstStyle/>
                    <a:p>
                      <a:pPr algn="ctr" fontAlgn="b"/>
                      <a:r>
                        <a:rPr lang="en-US" sz="1200" b="0" i="0" u="none" strike="noStrike" dirty="0">
                          <a:effectLst/>
                          <a:latin typeface="Arial"/>
                        </a:rPr>
                        <a:t>Non-AMT PAB</a:t>
                      </a:r>
                    </a:p>
                  </a:txBody>
                  <a:tcPr marL="7620" marR="7620" marT="7620" marB="0" anchor="b">
                    <a:lnL>
                      <a:noFill/>
                    </a:lnL>
                    <a:lnR>
                      <a:noFill/>
                    </a:lnR>
                    <a:lnT>
                      <a:noFill/>
                    </a:lnT>
                    <a:lnB>
                      <a:noFill/>
                    </a:lnB>
                  </a:tcPr>
                </a:tc>
                <a:tc>
                  <a:txBody>
                    <a:bodyPr/>
                    <a:lstStyle/>
                    <a:p>
                      <a:pPr algn="ctr" fontAlgn="b"/>
                      <a:r>
                        <a:rPr lang="en-US" sz="1200" b="0" i="0" u="none" strike="noStrike" dirty="0">
                          <a:effectLst/>
                          <a:latin typeface="Arial"/>
                        </a:rPr>
                        <a:t>2042</a:t>
                      </a:r>
                    </a:p>
                  </a:txBody>
                  <a:tcPr marL="7620" marR="7620" marT="7620" marB="0" anchor="b">
                    <a:lnL>
                      <a:noFill/>
                    </a:lnL>
                    <a:lnR>
                      <a:noFill/>
                    </a:lnR>
                    <a:lnT>
                      <a:noFill/>
                    </a:lnT>
                    <a:lnB>
                      <a:noFill/>
                    </a:lnB>
                  </a:tcPr>
                </a:tc>
                <a:extLst>
                  <a:ext uri="{0D108BD9-81ED-4DB2-BD59-A6C34878D82A}">
                    <a16:rowId xmlns:a16="http://schemas.microsoft.com/office/drawing/2014/main" val="10007"/>
                  </a:ext>
                </a:extLst>
              </a:tr>
              <a:tr h="299428">
                <a:tc>
                  <a:txBody>
                    <a:bodyPr/>
                    <a:lstStyle/>
                    <a:p>
                      <a:pPr algn="l" fontAlgn="b"/>
                      <a:r>
                        <a:rPr lang="en-US" sz="1200" b="0" i="0" u="none" strike="noStrike" dirty="0">
                          <a:effectLst/>
                          <a:latin typeface="Arial"/>
                        </a:rPr>
                        <a:t>Series 2012C</a:t>
                      </a:r>
                    </a:p>
                  </a:txBody>
                  <a:tcPr marL="7620" marR="7620" marT="7620" marB="0" anchor="b">
                    <a:lnL>
                      <a:noFill/>
                    </a:lnL>
                    <a:lnR>
                      <a:noFill/>
                    </a:lnR>
                    <a:lnT>
                      <a:noFill/>
                    </a:lnT>
                    <a:lnB>
                      <a:noFill/>
                    </a:lnB>
                  </a:tcPr>
                </a:tc>
                <a:tc>
                  <a:txBody>
                    <a:bodyPr/>
                    <a:lstStyle/>
                    <a:p>
                      <a:pPr algn="l" fontAlgn="b"/>
                      <a:endParaRPr lang="en-US" sz="1200" b="0" i="0" u="none" strike="noStrike" dirty="0">
                        <a:effectLst/>
                        <a:latin typeface="Arial"/>
                      </a:endParaRPr>
                    </a:p>
                  </a:txBody>
                  <a:tcPr marL="7620" marR="7620" marT="7620" marB="0" anchor="b">
                    <a:lnL>
                      <a:noFill/>
                    </a:lnL>
                    <a:lnR>
                      <a:noFill/>
                    </a:lnR>
                    <a:lnT>
                      <a:noFill/>
                    </a:lnT>
                    <a:lnB>
                      <a:noFill/>
                    </a:lnB>
                  </a:tcPr>
                </a:tc>
                <a:tc>
                  <a:txBody>
                    <a:bodyPr/>
                    <a:lstStyle/>
                    <a:p>
                      <a:pPr algn="l" fontAlgn="b"/>
                      <a:r>
                        <a:rPr lang="en-US" sz="1200" b="0" i="0" u="none" strike="noStrike" dirty="0">
                          <a:effectLst/>
                          <a:latin typeface="Arial"/>
                        </a:rPr>
                        <a:t>             225,740,000 </a:t>
                      </a:r>
                    </a:p>
                  </a:txBody>
                  <a:tcPr marL="7620" marR="7620" marT="7620" marB="0" anchor="b">
                    <a:lnL>
                      <a:noFill/>
                    </a:lnL>
                    <a:lnR>
                      <a:noFill/>
                    </a:lnR>
                    <a:lnT>
                      <a:noFill/>
                    </a:lnT>
                    <a:lnB>
                      <a:noFill/>
                    </a:lnB>
                  </a:tcPr>
                </a:tc>
                <a:tc>
                  <a:txBody>
                    <a:bodyPr/>
                    <a:lstStyle/>
                    <a:p>
                      <a:pPr algn="l" fontAlgn="b"/>
                      <a:endParaRPr lang="en-US" sz="1200" b="0" i="0" u="none" strike="noStrike" dirty="0">
                        <a:effectLst/>
                        <a:latin typeface="Arial"/>
                      </a:endParaRPr>
                    </a:p>
                  </a:txBody>
                  <a:tcPr marL="7620" marR="7620" marT="7620" marB="0" anchor="b">
                    <a:lnL>
                      <a:noFill/>
                    </a:lnL>
                    <a:lnR>
                      <a:noFill/>
                    </a:lnR>
                    <a:lnT>
                      <a:noFill/>
                    </a:lnT>
                    <a:lnB>
                      <a:noFill/>
                    </a:lnB>
                  </a:tcPr>
                </a:tc>
                <a:tc>
                  <a:txBody>
                    <a:bodyPr/>
                    <a:lstStyle/>
                    <a:p>
                      <a:pPr algn="r" fontAlgn="b"/>
                      <a:r>
                        <a:rPr lang="en-US" sz="1200" b="0" i="0" u="none" strike="noStrike" dirty="0">
                          <a:effectLst/>
                          <a:latin typeface="Arial"/>
                        </a:rPr>
                        <a:t>                 210,170,000 </a:t>
                      </a:r>
                    </a:p>
                  </a:txBody>
                  <a:tcPr marL="7620" marR="7620" marT="7620" marB="0" anchor="b">
                    <a:lnL>
                      <a:noFill/>
                    </a:lnL>
                    <a:lnR>
                      <a:noFill/>
                    </a:lnR>
                    <a:lnT>
                      <a:noFill/>
                    </a:lnT>
                    <a:lnB>
                      <a:noFill/>
                    </a:lnB>
                  </a:tcPr>
                </a:tc>
                <a:tc>
                  <a:txBody>
                    <a:bodyPr/>
                    <a:lstStyle/>
                    <a:p>
                      <a:pPr algn="ctr" fontAlgn="b"/>
                      <a:r>
                        <a:rPr lang="en-US" sz="1200" b="0" i="0" u="none" strike="noStrike" dirty="0">
                          <a:effectLst/>
                          <a:latin typeface="Arial"/>
                        </a:rPr>
                        <a:t>AMT</a:t>
                      </a:r>
                    </a:p>
                  </a:txBody>
                  <a:tcPr marL="7620" marR="7620" marT="7620" marB="0" anchor="b">
                    <a:lnL>
                      <a:noFill/>
                    </a:lnL>
                    <a:lnR>
                      <a:noFill/>
                    </a:lnR>
                    <a:lnT>
                      <a:noFill/>
                    </a:lnT>
                    <a:lnB>
                      <a:noFill/>
                    </a:lnB>
                  </a:tcPr>
                </a:tc>
                <a:tc>
                  <a:txBody>
                    <a:bodyPr/>
                    <a:lstStyle/>
                    <a:p>
                      <a:pPr algn="ctr" fontAlgn="b"/>
                      <a:r>
                        <a:rPr lang="en-US" sz="1200" b="0" i="0" u="none" strike="noStrike" dirty="0">
                          <a:effectLst/>
                          <a:latin typeface="Arial"/>
                        </a:rPr>
                        <a:t>2042</a:t>
                      </a:r>
                    </a:p>
                  </a:txBody>
                  <a:tcPr marL="7620" marR="7620" marT="7620" marB="0" anchor="b">
                    <a:lnL>
                      <a:noFill/>
                    </a:lnL>
                    <a:lnR>
                      <a:noFill/>
                    </a:lnR>
                    <a:lnT>
                      <a:noFill/>
                    </a:lnT>
                    <a:lnB>
                      <a:noFill/>
                    </a:lnB>
                  </a:tcPr>
                </a:tc>
                <a:extLst>
                  <a:ext uri="{0D108BD9-81ED-4DB2-BD59-A6C34878D82A}">
                    <a16:rowId xmlns:a16="http://schemas.microsoft.com/office/drawing/2014/main" val="10008"/>
                  </a:ext>
                </a:extLst>
              </a:tr>
              <a:tr h="299428">
                <a:tc>
                  <a:txBody>
                    <a:bodyPr/>
                    <a:lstStyle/>
                    <a:p>
                      <a:pPr algn="l" fontAlgn="b"/>
                      <a:r>
                        <a:rPr lang="en-US" sz="1200" b="0" i="0" u="none" strike="noStrike" dirty="0">
                          <a:effectLst/>
                          <a:latin typeface="Arial"/>
                        </a:rPr>
                        <a:t>Series 2014B</a:t>
                      </a:r>
                    </a:p>
                  </a:txBody>
                  <a:tcPr marL="7620" marR="7620" marT="7620" marB="0" anchor="b">
                    <a:lnL>
                      <a:noFill/>
                    </a:lnL>
                    <a:lnR>
                      <a:noFill/>
                    </a:lnR>
                    <a:lnT>
                      <a:noFill/>
                    </a:lnT>
                    <a:lnB>
                      <a:noFill/>
                    </a:lnB>
                  </a:tcPr>
                </a:tc>
                <a:tc>
                  <a:txBody>
                    <a:bodyPr/>
                    <a:lstStyle/>
                    <a:p>
                      <a:pPr algn="l" fontAlgn="b"/>
                      <a:endParaRPr lang="en-US" sz="1200" b="0" i="0" u="none" strike="noStrike" dirty="0">
                        <a:effectLst/>
                        <a:latin typeface="Arial"/>
                      </a:endParaRPr>
                    </a:p>
                  </a:txBody>
                  <a:tcPr marL="7620" marR="7620" marT="7620" marB="0" anchor="b">
                    <a:lnL>
                      <a:noFill/>
                    </a:lnL>
                    <a:lnR>
                      <a:noFill/>
                    </a:lnR>
                    <a:lnT>
                      <a:noFill/>
                    </a:lnT>
                    <a:lnB>
                      <a:noFill/>
                    </a:lnB>
                  </a:tcPr>
                </a:tc>
                <a:tc>
                  <a:txBody>
                    <a:bodyPr/>
                    <a:lstStyle/>
                    <a:p>
                      <a:pPr algn="l" fontAlgn="b"/>
                      <a:r>
                        <a:rPr lang="en-US" sz="1200" b="0" i="0" u="none" strike="noStrike" dirty="0">
                          <a:effectLst/>
                          <a:latin typeface="Arial"/>
                        </a:rPr>
                        <a:t>             141,005,000 </a:t>
                      </a:r>
                    </a:p>
                  </a:txBody>
                  <a:tcPr marL="7620" marR="7620" marT="7620" marB="0" anchor="b">
                    <a:lnL>
                      <a:noFill/>
                    </a:lnL>
                    <a:lnR>
                      <a:noFill/>
                    </a:lnR>
                    <a:lnT>
                      <a:noFill/>
                    </a:lnT>
                    <a:lnB>
                      <a:noFill/>
                    </a:lnB>
                  </a:tcPr>
                </a:tc>
                <a:tc>
                  <a:txBody>
                    <a:bodyPr/>
                    <a:lstStyle/>
                    <a:p>
                      <a:pPr algn="l" fontAlgn="b"/>
                      <a:endParaRPr lang="en-US" sz="1200" b="0" i="0" u="none" strike="noStrike" dirty="0">
                        <a:effectLst/>
                        <a:latin typeface="Arial"/>
                      </a:endParaRPr>
                    </a:p>
                  </a:txBody>
                  <a:tcPr marL="7620" marR="7620" marT="7620" marB="0" anchor="b">
                    <a:lnL>
                      <a:noFill/>
                    </a:lnL>
                    <a:lnR>
                      <a:noFill/>
                    </a:lnR>
                    <a:lnT>
                      <a:noFill/>
                    </a:lnT>
                    <a:lnB>
                      <a:noFill/>
                    </a:lnB>
                  </a:tcPr>
                </a:tc>
                <a:tc>
                  <a:txBody>
                    <a:bodyPr/>
                    <a:lstStyle/>
                    <a:p>
                      <a:pPr algn="r" fontAlgn="b"/>
                      <a:r>
                        <a:rPr lang="en-US" sz="1200" b="0" i="0" u="none" strike="noStrike" dirty="0">
                          <a:effectLst/>
                          <a:latin typeface="Arial"/>
                        </a:rPr>
                        <a:t>                 135,645,000 </a:t>
                      </a:r>
                    </a:p>
                  </a:txBody>
                  <a:tcPr marL="7620" marR="7620" marT="7620" marB="0" anchor="b">
                    <a:lnL>
                      <a:noFill/>
                    </a:lnL>
                    <a:lnR>
                      <a:noFill/>
                    </a:lnR>
                    <a:lnT>
                      <a:noFill/>
                    </a:lnT>
                    <a:lnB>
                      <a:noFill/>
                    </a:lnB>
                  </a:tcPr>
                </a:tc>
                <a:tc>
                  <a:txBody>
                    <a:bodyPr/>
                    <a:lstStyle/>
                    <a:p>
                      <a:pPr algn="ctr" fontAlgn="b"/>
                      <a:r>
                        <a:rPr lang="en-US" sz="1200" b="0" i="0" u="none" strike="noStrike" dirty="0">
                          <a:effectLst/>
                          <a:latin typeface="Arial"/>
                        </a:rPr>
                        <a:t>Non-AMT</a:t>
                      </a:r>
                    </a:p>
                  </a:txBody>
                  <a:tcPr marL="7620" marR="7620" marT="7620" marB="0" anchor="b">
                    <a:lnL>
                      <a:noFill/>
                    </a:lnL>
                    <a:lnR>
                      <a:noFill/>
                    </a:lnR>
                    <a:lnT>
                      <a:noFill/>
                    </a:lnT>
                    <a:lnB>
                      <a:noFill/>
                    </a:lnB>
                  </a:tcPr>
                </a:tc>
                <a:tc>
                  <a:txBody>
                    <a:bodyPr/>
                    <a:lstStyle/>
                    <a:p>
                      <a:pPr algn="ctr" fontAlgn="b"/>
                      <a:r>
                        <a:rPr lang="en-US" sz="1200" b="0" i="0" u="none" strike="noStrike" dirty="0">
                          <a:effectLst/>
                          <a:latin typeface="Arial"/>
                        </a:rPr>
                        <a:t>2033</a:t>
                      </a:r>
                    </a:p>
                  </a:txBody>
                  <a:tcPr marL="7620" marR="7620" marT="7620" marB="0" anchor="b">
                    <a:lnL>
                      <a:noFill/>
                    </a:lnL>
                    <a:lnR>
                      <a:noFill/>
                    </a:lnR>
                    <a:lnT>
                      <a:noFill/>
                    </a:lnT>
                    <a:lnB>
                      <a:noFill/>
                    </a:lnB>
                  </a:tcPr>
                </a:tc>
                <a:extLst>
                  <a:ext uri="{0D108BD9-81ED-4DB2-BD59-A6C34878D82A}">
                    <a16:rowId xmlns:a16="http://schemas.microsoft.com/office/drawing/2014/main" val="10009"/>
                  </a:ext>
                </a:extLst>
              </a:tr>
              <a:tr h="299428">
                <a:tc>
                  <a:txBody>
                    <a:bodyPr/>
                    <a:lstStyle/>
                    <a:p>
                      <a:pPr algn="l" fontAlgn="b"/>
                      <a:r>
                        <a:rPr lang="en-US" sz="1200" b="0" i="0" u="none" strike="noStrike" dirty="0">
                          <a:effectLst/>
                          <a:latin typeface="Arial"/>
                        </a:rPr>
                        <a:t>Series 2014C</a:t>
                      </a:r>
                    </a:p>
                  </a:txBody>
                  <a:tcPr marL="7620" marR="7620" marT="7620" marB="0" anchor="b">
                    <a:lnL>
                      <a:noFill/>
                    </a:lnL>
                    <a:lnR>
                      <a:noFill/>
                    </a:lnR>
                    <a:lnT>
                      <a:noFill/>
                    </a:lnT>
                    <a:lnB>
                      <a:noFill/>
                    </a:lnB>
                  </a:tcPr>
                </a:tc>
                <a:tc>
                  <a:txBody>
                    <a:bodyPr/>
                    <a:lstStyle/>
                    <a:p>
                      <a:pPr algn="l" fontAlgn="b"/>
                      <a:endParaRPr lang="en-US" sz="1200" b="0" i="0" u="none" strike="noStrike" dirty="0">
                        <a:effectLst/>
                        <a:latin typeface="Arial"/>
                      </a:endParaRPr>
                    </a:p>
                  </a:txBody>
                  <a:tcPr marL="7620" marR="7620" marT="7620" marB="0" anchor="b">
                    <a:lnL>
                      <a:noFill/>
                    </a:lnL>
                    <a:lnR>
                      <a:noFill/>
                    </a:lnR>
                    <a:lnT>
                      <a:noFill/>
                    </a:lnT>
                    <a:lnB>
                      <a:noFill/>
                    </a:lnB>
                  </a:tcPr>
                </a:tc>
                <a:tc>
                  <a:txBody>
                    <a:bodyPr/>
                    <a:lstStyle/>
                    <a:p>
                      <a:pPr algn="l" fontAlgn="b"/>
                      <a:r>
                        <a:rPr lang="en-US" sz="1200" b="0" i="0" u="none" strike="noStrike" dirty="0">
                          <a:effectLst/>
                          <a:latin typeface="Arial"/>
                        </a:rPr>
                        <a:t>             181,875,000 </a:t>
                      </a:r>
                    </a:p>
                  </a:txBody>
                  <a:tcPr marL="7620" marR="7620" marT="7620" marB="0" anchor="b">
                    <a:lnL>
                      <a:noFill/>
                    </a:lnL>
                    <a:lnR>
                      <a:noFill/>
                    </a:lnR>
                    <a:lnT>
                      <a:noFill/>
                    </a:lnT>
                    <a:lnB>
                      <a:noFill/>
                    </a:lnB>
                  </a:tcPr>
                </a:tc>
                <a:tc>
                  <a:txBody>
                    <a:bodyPr/>
                    <a:lstStyle/>
                    <a:p>
                      <a:pPr algn="l" fontAlgn="b"/>
                      <a:endParaRPr lang="en-US" sz="1200" b="0" i="0" u="none" strike="noStrike" dirty="0">
                        <a:effectLst/>
                        <a:latin typeface="Arial"/>
                      </a:endParaRPr>
                    </a:p>
                  </a:txBody>
                  <a:tcPr marL="7620" marR="7620" marT="7620" marB="0" anchor="b">
                    <a:lnL>
                      <a:noFill/>
                    </a:lnL>
                    <a:lnR>
                      <a:noFill/>
                    </a:lnR>
                    <a:lnT>
                      <a:noFill/>
                    </a:lnT>
                    <a:lnB>
                      <a:noFill/>
                    </a:lnB>
                  </a:tcPr>
                </a:tc>
                <a:tc>
                  <a:txBody>
                    <a:bodyPr/>
                    <a:lstStyle/>
                    <a:p>
                      <a:pPr algn="r" fontAlgn="b"/>
                      <a:r>
                        <a:rPr lang="en-US" sz="1200" b="0" i="0" u="none" strike="noStrike" dirty="0">
                          <a:effectLst/>
                          <a:latin typeface="Arial"/>
                        </a:rPr>
                        <a:t>                 109,510,000 </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Arial"/>
                        </a:rPr>
                        <a:t>AMT</a:t>
                      </a:r>
                    </a:p>
                  </a:txBody>
                  <a:tcPr marL="7620" marR="7620" marT="7620" marB="0" anchor="b">
                    <a:lnL>
                      <a:noFill/>
                    </a:lnL>
                    <a:lnR>
                      <a:noFill/>
                    </a:lnR>
                    <a:lnT>
                      <a:noFill/>
                    </a:lnT>
                    <a:lnB>
                      <a:noFill/>
                    </a:lnB>
                  </a:tcPr>
                </a:tc>
                <a:tc>
                  <a:txBody>
                    <a:bodyPr/>
                    <a:lstStyle/>
                    <a:p>
                      <a:pPr algn="ctr" fontAlgn="b"/>
                      <a:r>
                        <a:rPr lang="en-US" sz="1200" b="0" i="0" u="none" strike="noStrike" dirty="0">
                          <a:effectLst/>
                          <a:latin typeface="Arial"/>
                        </a:rPr>
                        <a:t>2030</a:t>
                      </a:r>
                    </a:p>
                  </a:txBody>
                  <a:tcPr marL="7620" marR="7620" marT="7620" marB="0" anchor="b">
                    <a:lnL>
                      <a:noFill/>
                    </a:lnL>
                    <a:lnR>
                      <a:noFill/>
                    </a:lnR>
                    <a:lnT>
                      <a:noFill/>
                    </a:lnT>
                    <a:lnB>
                      <a:noFill/>
                    </a:lnB>
                  </a:tcPr>
                </a:tc>
                <a:extLst>
                  <a:ext uri="{0D108BD9-81ED-4DB2-BD59-A6C34878D82A}">
                    <a16:rowId xmlns:a16="http://schemas.microsoft.com/office/drawing/2014/main" val="10010"/>
                  </a:ext>
                </a:extLst>
              </a:tr>
              <a:tr h="338485">
                <a:tc>
                  <a:txBody>
                    <a:bodyPr/>
                    <a:lstStyle/>
                    <a:p>
                      <a:pPr algn="l" fontAlgn="b"/>
                      <a:endParaRPr lang="en-US" sz="1200" b="0" i="0" u="none" strike="noStrike" dirty="0">
                        <a:effectLst/>
                        <a:latin typeface="Arial"/>
                      </a:endParaRPr>
                    </a:p>
                  </a:txBody>
                  <a:tcPr marL="7620" marR="7620" marT="7620" marB="0" anchor="b">
                    <a:lnL>
                      <a:noFill/>
                    </a:lnL>
                    <a:lnR>
                      <a:noFill/>
                    </a:lnR>
                    <a:lnT>
                      <a:noFill/>
                    </a:lnT>
                    <a:lnB>
                      <a:noFill/>
                    </a:lnB>
                  </a:tcPr>
                </a:tc>
                <a:tc>
                  <a:txBody>
                    <a:bodyPr/>
                    <a:lstStyle/>
                    <a:p>
                      <a:pPr algn="l" fontAlgn="b"/>
                      <a:endParaRPr lang="en-US" sz="1200" b="0" i="0" u="none" strike="noStrike" dirty="0">
                        <a:effectLst/>
                        <a:latin typeface="Arial"/>
                      </a:endParaRPr>
                    </a:p>
                  </a:txBody>
                  <a:tcPr marL="7620" marR="7620" marT="7620" marB="0" anchor="b">
                    <a:lnL>
                      <a:noFill/>
                    </a:lnL>
                    <a:lnR>
                      <a:noFill/>
                    </a:lnR>
                    <a:lnT>
                      <a:noFill/>
                    </a:lnT>
                    <a:lnB>
                      <a:noFill/>
                    </a:lnB>
                  </a:tcPr>
                </a:tc>
                <a:tc>
                  <a:txBody>
                    <a:bodyPr/>
                    <a:lstStyle/>
                    <a:p>
                      <a:pPr algn="l" fontAlgn="b"/>
                      <a:endParaRPr lang="en-US" sz="1200" b="0" i="0" u="none" strike="noStrike" dirty="0">
                        <a:effectLst/>
                        <a:latin typeface="Arial"/>
                      </a:endParaRPr>
                    </a:p>
                  </a:txBody>
                  <a:tcPr marL="7620" marR="7620" marT="7620" marB="0" anchor="b">
                    <a:lnL>
                      <a:noFill/>
                    </a:lnL>
                    <a:lnR>
                      <a:noFill/>
                    </a:lnR>
                    <a:lnT>
                      <a:noFill/>
                    </a:lnT>
                    <a:lnB>
                      <a:noFill/>
                    </a:lnB>
                  </a:tcPr>
                </a:tc>
                <a:tc>
                  <a:txBody>
                    <a:bodyPr/>
                    <a:lstStyle/>
                    <a:p>
                      <a:pPr algn="l" fontAlgn="b"/>
                      <a:endParaRPr lang="en-US" sz="1200" b="0" i="0" u="none" strike="noStrike" dirty="0">
                        <a:effectLst/>
                        <a:latin typeface="Arial"/>
                      </a:endParaRPr>
                    </a:p>
                  </a:txBody>
                  <a:tcPr marL="7620" marR="7620" marT="7620" marB="0" anchor="b">
                    <a:lnL>
                      <a:noFill/>
                    </a:lnL>
                    <a:lnR>
                      <a:noFill/>
                    </a:lnR>
                    <a:lnT>
                      <a:noFill/>
                    </a:lnT>
                    <a:lnB>
                      <a:noFill/>
                    </a:lnB>
                  </a:tcPr>
                </a:tc>
                <a:tc>
                  <a:txBody>
                    <a:bodyPr/>
                    <a:lstStyle/>
                    <a:p>
                      <a:pPr algn="r" fontAlgn="b"/>
                      <a:endParaRPr lang="en-US" sz="1200" b="0" i="0" u="sng" strike="noStrike" dirty="0">
                        <a:effectLst/>
                        <a:latin typeface="Arial"/>
                      </a:endParaRP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200" b="0" i="0" u="none" strike="noStrike" dirty="0">
                        <a:effectLst/>
                        <a:latin typeface="Arial"/>
                      </a:endParaRPr>
                    </a:p>
                  </a:txBody>
                  <a:tcPr marL="7620" marR="7620" marT="7620" marB="0" anchor="b">
                    <a:lnL>
                      <a:noFill/>
                    </a:lnL>
                    <a:lnR>
                      <a:noFill/>
                    </a:lnR>
                    <a:lnT>
                      <a:noFill/>
                    </a:lnT>
                    <a:lnB>
                      <a:noFill/>
                    </a:lnB>
                  </a:tcPr>
                </a:tc>
                <a:tc>
                  <a:txBody>
                    <a:bodyPr/>
                    <a:lstStyle/>
                    <a:p>
                      <a:pPr algn="l" fontAlgn="b"/>
                      <a:endParaRPr lang="en-US" sz="1200" b="0" i="0" u="none" strike="noStrike" dirty="0">
                        <a:effectLst/>
                        <a:latin typeface="Arial"/>
                      </a:endParaRPr>
                    </a:p>
                  </a:txBody>
                  <a:tcPr marL="7620" marR="7620" marT="7620" marB="0" anchor="b">
                    <a:lnL>
                      <a:noFill/>
                    </a:lnL>
                    <a:lnR>
                      <a:noFill/>
                    </a:lnR>
                    <a:lnT>
                      <a:noFill/>
                    </a:lnT>
                    <a:lnB>
                      <a:noFill/>
                    </a:lnB>
                  </a:tcPr>
                </a:tc>
                <a:extLst>
                  <a:ext uri="{0D108BD9-81ED-4DB2-BD59-A6C34878D82A}">
                    <a16:rowId xmlns:a16="http://schemas.microsoft.com/office/drawing/2014/main" val="10011"/>
                  </a:ext>
                </a:extLst>
              </a:tr>
              <a:tr h="299428">
                <a:tc>
                  <a:txBody>
                    <a:bodyPr/>
                    <a:lstStyle/>
                    <a:p>
                      <a:pPr algn="l" fontAlgn="b"/>
                      <a:r>
                        <a:rPr lang="en-US" sz="1400" b="1" i="0" u="none" strike="noStrike" dirty="0">
                          <a:effectLst/>
                          <a:latin typeface="Arial"/>
                        </a:rPr>
                        <a:t>Total </a:t>
                      </a:r>
                    </a:p>
                  </a:txBody>
                  <a:tcPr marL="7620" marR="7620" marT="7620" marB="0" anchor="b">
                    <a:lnL>
                      <a:noFill/>
                    </a:lnL>
                    <a:lnR>
                      <a:noFill/>
                    </a:lnR>
                    <a:lnT>
                      <a:noFill/>
                    </a:lnT>
                    <a:lnB>
                      <a:noFill/>
                    </a:lnB>
                  </a:tcPr>
                </a:tc>
                <a:tc>
                  <a:txBody>
                    <a:bodyPr/>
                    <a:lstStyle/>
                    <a:p>
                      <a:pPr algn="l" fontAlgn="b"/>
                      <a:endParaRPr lang="en-US" sz="1200" b="1" i="0" u="none" strike="noStrike" dirty="0">
                        <a:effectLst/>
                        <a:latin typeface="Arial"/>
                      </a:endParaRPr>
                    </a:p>
                  </a:txBody>
                  <a:tcPr marL="7620" marR="7620" marT="7620" marB="0" anchor="b">
                    <a:lnL>
                      <a:noFill/>
                    </a:lnL>
                    <a:lnR>
                      <a:noFill/>
                    </a:lnR>
                    <a:lnT>
                      <a:noFill/>
                    </a:lnT>
                    <a:lnB>
                      <a:noFill/>
                    </a:lnB>
                  </a:tcPr>
                </a:tc>
                <a:tc>
                  <a:txBody>
                    <a:bodyPr/>
                    <a:lstStyle/>
                    <a:p>
                      <a:pPr algn="l" fontAlgn="b"/>
                      <a:endParaRPr lang="en-US" sz="1200" b="0" i="0" u="none" strike="noStrike" dirty="0">
                        <a:effectLst/>
                        <a:latin typeface="Arial"/>
                      </a:endParaRPr>
                    </a:p>
                  </a:txBody>
                  <a:tcPr marL="7620" marR="7620" marT="7620" marB="0" anchor="b">
                    <a:lnL>
                      <a:noFill/>
                    </a:lnL>
                    <a:lnR>
                      <a:noFill/>
                    </a:lnR>
                    <a:lnT>
                      <a:noFill/>
                    </a:lnT>
                    <a:lnB>
                      <a:noFill/>
                    </a:lnB>
                  </a:tcPr>
                </a:tc>
                <a:tc>
                  <a:txBody>
                    <a:bodyPr/>
                    <a:lstStyle/>
                    <a:p>
                      <a:pPr algn="l" fontAlgn="b"/>
                      <a:endParaRPr lang="en-US" sz="1200" b="0" i="0" u="none" strike="noStrike" dirty="0">
                        <a:effectLst/>
                        <a:latin typeface="Arial"/>
                      </a:endParaRPr>
                    </a:p>
                  </a:txBody>
                  <a:tcPr marL="7620" marR="7620" marT="7620" marB="0" anchor="b">
                    <a:lnL>
                      <a:noFill/>
                    </a:lnL>
                    <a:lnR>
                      <a:noFill/>
                    </a:lnR>
                    <a:lnT>
                      <a:noFill/>
                    </a:lnT>
                    <a:lnB>
                      <a:noFill/>
                    </a:lnB>
                  </a:tcPr>
                </a:tc>
                <a:tc>
                  <a:txBody>
                    <a:bodyPr/>
                    <a:lstStyle/>
                    <a:p>
                      <a:pPr algn="r" fontAlgn="b"/>
                      <a:r>
                        <a:rPr lang="en-US" sz="1400" b="1" i="0" u="none" strike="noStrike" dirty="0">
                          <a:effectLst/>
                          <a:latin typeface="Arial"/>
                        </a:rPr>
                        <a:t> $1,523,635,000 </a:t>
                      </a:r>
                    </a:p>
                  </a:txBody>
                  <a:tcPr marL="7620" marR="7620" marT="7620" marB="0" anchor="b">
                    <a:lnL>
                      <a:noFill/>
                    </a:lnL>
                    <a:lnR>
                      <a:noFill/>
                    </a:lnR>
                    <a:lnT>
                      <a:noFill/>
                    </a:lnT>
                    <a:lnB>
                      <a:noFill/>
                    </a:lnB>
                  </a:tcPr>
                </a:tc>
                <a:tc>
                  <a:txBody>
                    <a:bodyPr/>
                    <a:lstStyle/>
                    <a:p>
                      <a:pPr algn="ctr" fontAlgn="b"/>
                      <a:endParaRPr lang="en-US" sz="1400" b="0" i="0" u="none" strike="noStrike" dirty="0">
                        <a:effectLst/>
                        <a:latin typeface="Arial"/>
                      </a:endParaRPr>
                    </a:p>
                  </a:txBody>
                  <a:tcPr marL="7620" marR="7620" marT="7620" marB="0" anchor="b">
                    <a:lnL>
                      <a:noFill/>
                    </a:lnL>
                    <a:lnR>
                      <a:noFill/>
                    </a:lnR>
                    <a:lnT>
                      <a:noFill/>
                    </a:lnT>
                    <a:lnB>
                      <a:noFill/>
                    </a:lnB>
                  </a:tcPr>
                </a:tc>
                <a:tc>
                  <a:txBody>
                    <a:bodyPr/>
                    <a:lstStyle/>
                    <a:p>
                      <a:pPr algn="l" fontAlgn="b"/>
                      <a:endParaRPr lang="en-US" sz="1200" b="0" i="0" u="none" strike="noStrike" dirty="0">
                        <a:effectLst/>
                        <a:latin typeface="Arial"/>
                      </a:endParaRPr>
                    </a:p>
                  </a:txBody>
                  <a:tcPr marL="7620" marR="7620" marT="7620" marB="0" anchor="b">
                    <a:lnL>
                      <a:noFill/>
                    </a:lnL>
                    <a:lnR>
                      <a:noFill/>
                    </a:lnR>
                    <a:lnT>
                      <a:noFill/>
                    </a:lnT>
                    <a:lnB>
                      <a:noFill/>
                    </a:lnB>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16002073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p:cNvGraphicFramePr>
          <p:nvPr>
            <p:extLst>
              <p:ext uri="{D42A27DB-BD31-4B8C-83A1-F6EECF244321}">
                <p14:modId xmlns:p14="http://schemas.microsoft.com/office/powerpoint/2010/main" val="3454018215"/>
              </p:ext>
            </p:extLst>
          </p:nvPr>
        </p:nvGraphicFramePr>
        <p:xfrm>
          <a:off x="309045" y="1316725"/>
          <a:ext cx="8413926" cy="4706207"/>
        </p:xfrm>
        <a:graphic>
          <a:graphicData uri="http://schemas.openxmlformats.org/drawingml/2006/chart">
            <c:chart xmlns:c="http://schemas.openxmlformats.org/drawingml/2006/chart" xmlns:r="http://schemas.openxmlformats.org/officeDocument/2006/relationships" r:id="rId3"/>
          </a:graphicData>
        </a:graphic>
      </p:graphicFrame>
      <p:pic>
        <p:nvPicPr>
          <p:cNvPr id="4" name="Picture 3"/>
          <p:cNvPicPr>
            <a:picLocks noChangeAspect="1"/>
          </p:cNvPicPr>
          <p:nvPr/>
        </p:nvPicPr>
        <p:blipFill rotWithShape="1">
          <a:blip r:embed="rId4" cstate="screen">
            <a:alphaModFix amt="29000"/>
            <a:extLst>
              <a:ext uri="{28A0092B-C50C-407E-A947-70E740481C1C}">
                <a14:useLocalDpi xmlns:a14="http://schemas.microsoft.com/office/drawing/2010/main"/>
              </a:ext>
            </a:extLst>
          </a:blip>
          <a:srcRect t="5191" b="9615"/>
          <a:stretch/>
        </p:blipFill>
        <p:spPr>
          <a:xfrm>
            <a:off x="8470" y="356600"/>
            <a:ext cx="9135530" cy="6490445"/>
          </a:xfrm>
          <a:prstGeom prst="rect">
            <a:avLst/>
          </a:prstGeom>
        </p:spPr>
      </p:pic>
      <p:sp>
        <p:nvSpPr>
          <p:cNvPr id="8194" name="Rectangle 2"/>
          <p:cNvSpPr>
            <a:spLocks noGrp="1" noChangeArrowheads="1"/>
          </p:cNvSpPr>
          <p:nvPr>
            <p:ph type="title"/>
          </p:nvPr>
        </p:nvSpPr>
        <p:spPr/>
        <p:txBody>
          <a:bodyPr/>
          <a:lstStyle/>
          <a:p>
            <a:pPr eaLnBrk="1" hangingPunct="1"/>
            <a:r>
              <a:rPr lang="en-US" dirty="0"/>
              <a:t>Annual GARB Debt Service</a:t>
            </a:r>
          </a:p>
        </p:txBody>
      </p:sp>
    </p:spTree>
    <p:extLst>
      <p:ext uri="{BB962C8B-B14F-4D97-AF65-F5344CB8AC3E}">
        <p14:creationId xmlns:p14="http://schemas.microsoft.com/office/powerpoint/2010/main" val="12900544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alphaModFix amt="29000"/>
            <a:extLst>
              <a:ext uri="{28A0092B-C50C-407E-A947-70E740481C1C}">
                <a14:useLocalDpi xmlns:a14="http://schemas.microsoft.com/office/drawing/2010/main"/>
              </a:ext>
            </a:extLst>
          </a:blip>
          <a:srcRect t="5191" b="9615"/>
          <a:stretch/>
        </p:blipFill>
        <p:spPr>
          <a:xfrm>
            <a:off x="8470" y="356600"/>
            <a:ext cx="9135530" cy="6490445"/>
          </a:xfrm>
          <a:prstGeom prst="rect">
            <a:avLst/>
          </a:prstGeom>
        </p:spPr>
      </p:pic>
      <p:sp>
        <p:nvSpPr>
          <p:cNvPr id="8194" name="Rectangle 2"/>
          <p:cNvSpPr>
            <a:spLocks noGrp="1" noChangeArrowheads="1"/>
          </p:cNvSpPr>
          <p:nvPr>
            <p:ph type="title"/>
          </p:nvPr>
        </p:nvSpPr>
        <p:spPr/>
        <p:txBody>
          <a:bodyPr/>
          <a:lstStyle/>
          <a:p>
            <a:pPr eaLnBrk="1" hangingPunct="1"/>
            <a:r>
              <a:rPr lang="en-US" dirty="0"/>
              <a:t>Hybrid Bonds </a:t>
            </a:r>
          </a:p>
        </p:txBody>
      </p:sp>
      <p:graphicFrame>
        <p:nvGraphicFramePr>
          <p:cNvPr id="3" name="Table 2"/>
          <p:cNvGraphicFramePr>
            <a:graphicFrameLocks noGrp="1"/>
          </p:cNvGraphicFramePr>
          <p:nvPr>
            <p:extLst>
              <p:ext uri="{D42A27DB-BD31-4B8C-83A1-F6EECF244321}">
                <p14:modId xmlns:p14="http://schemas.microsoft.com/office/powerpoint/2010/main" val="4228120995"/>
              </p:ext>
            </p:extLst>
          </p:nvPr>
        </p:nvGraphicFramePr>
        <p:xfrm>
          <a:off x="577880" y="1009485"/>
          <a:ext cx="8065051" cy="3571663"/>
        </p:xfrm>
        <a:graphic>
          <a:graphicData uri="http://schemas.openxmlformats.org/drawingml/2006/table">
            <a:tbl>
              <a:tblPr/>
              <a:tblGrid>
                <a:gridCol w="1750710">
                  <a:extLst>
                    <a:ext uri="{9D8B030D-6E8A-4147-A177-3AD203B41FA5}">
                      <a16:colId xmlns:a16="http://schemas.microsoft.com/office/drawing/2014/main" val="20000"/>
                    </a:ext>
                  </a:extLst>
                </a:gridCol>
                <a:gridCol w="47095">
                  <a:extLst>
                    <a:ext uri="{9D8B030D-6E8A-4147-A177-3AD203B41FA5}">
                      <a16:colId xmlns:a16="http://schemas.microsoft.com/office/drawing/2014/main" val="20001"/>
                    </a:ext>
                  </a:extLst>
                </a:gridCol>
                <a:gridCol w="1603591">
                  <a:extLst>
                    <a:ext uri="{9D8B030D-6E8A-4147-A177-3AD203B41FA5}">
                      <a16:colId xmlns:a16="http://schemas.microsoft.com/office/drawing/2014/main" val="20002"/>
                    </a:ext>
                  </a:extLst>
                </a:gridCol>
                <a:gridCol w="191255">
                  <a:extLst>
                    <a:ext uri="{9D8B030D-6E8A-4147-A177-3AD203B41FA5}">
                      <a16:colId xmlns:a16="http://schemas.microsoft.com/office/drawing/2014/main" val="20003"/>
                    </a:ext>
                  </a:extLst>
                </a:gridCol>
                <a:gridCol w="1399999">
                  <a:extLst>
                    <a:ext uri="{9D8B030D-6E8A-4147-A177-3AD203B41FA5}">
                      <a16:colId xmlns:a16="http://schemas.microsoft.com/office/drawing/2014/main" val="20004"/>
                    </a:ext>
                  </a:extLst>
                </a:gridCol>
                <a:gridCol w="1645352">
                  <a:extLst>
                    <a:ext uri="{9D8B030D-6E8A-4147-A177-3AD203B41FA5}">
                      <a16:colId xmlns:a16="http://schemas.microsoft.com/office/drawing/2014/main" val="20005"/>
                    </a:ext>
                  </a:extLst>
                </a:gridCol>
                <a:gridCol w="1427049">
                  <a:extLst>
                    <a:ext uri="{9D8B030D-6E8A-4147-A177-3AD203B41FA5}">
                      <a16:colId xmlns:a16="http://schemas.microsoft.com/office/drawing/2014/main" val="20006"/>
                    </a:ext>
                  </a:extLst>
                </a:gridCol>
              </a:tblGrid>
              <a:tr h="1432292">
                <a:tc>
                  <a:txBody>
                    <a:bodyPr/>
                    <a:lstStyle/>
                    <a:p>
                      <a:pPr algn="l" fontAlgn="b"/>
                      <a:endParaRPr lang="en-US" sz="1200" b="1" i="0" u="none" strike="noStrike" dirty="0">
                        <a:effectLst/>
                        <a:latin typeface="Arial"/>
                      </a:endParaRPr>
                    </a:p>
                  </a:txBody>
                  <a:tcPr marL="7620" marR="7620" marT="7620" marB="0" anchor="b">
                    <a:lnL>
                      <a:noFill/>
                    </a:lnL>
                    <a:lnR>
                      <a:noFill/>
                    </a:lnR>
                    <a:lnT>
                      <a:noFill/>
                    </a:lnT>
                    <a:lnB>
                      <a:noFill/>
                    </a:lnB>
                  </a:tcPr>
                </a:tc>
                <a:tc>
                  <a:txBody>
                    <a:bodyPr/>
                    <a:lstStyle/>
                    <a:p>
                      <a:pPr algn="l" fontAlgn="b"/>
                      <a:endParaRPr lang="en-US" sz="1200" b="1" i="1" u="none" strike="noStrike" dirty="0">
                        <a:effectLst/>
                        <a:latin typeface="Arial"/>
                      </a:endParaRPr>
                    </a:p>
                  </a:txBody>
                  <a:tcPr marL="7620" marR="7620" marT="7620" marB="0" anchor="b">
                    <a:lnL>
                      <a:noFill/>
                    </a:lnL>
                    <a:lnR>
                      <a:noFill/>
                    </a:lnR>
                    <a:lnT>
                      <a:noFill/>
                    </a:lnT>
                    <a:lnB>
                      <a:noFill/>
                    </a:lnB>
                  </a:tcPr>
                </a:tc>
                <a:tc>
                  <a:txBody>
                    <a:bodyPr/>
                    <a:lstStyle/>
                    <a:p>
                      <a:pPr algn="ctr" fontAlgn="b"/>
                      <a:r>
                        <a:rPr lang="en-US" sz="1200" b="0" i="0" u="none" strike="noStrike" dirty="0">
                          <a:effectLst/>
                          <a:latin typeface="Arial"/>
                        </a:rPr>
                        <a:t>Original Issue Aggregate Principal Amount</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200" b="0" i="0" u="none" strike="noStrike" dirty="0">
                        <a:effectLst/>
                        <a:latin typeface="Arial"/>
                      </a:endParaRPr>
                    </a:p>
                  </a:txBody>
                  <a:tcPr marL="7620" marR="7620" marT="7620" marB="0" anchor="b">
                    <a:lnL>
                      <a:noFill/>
                    </a:lnL>
                    <a:lnR>
                      <a:noFill/>
                    </a:lnR>
                    <a:lnT>
                      <a:noFill/>
                    </a:lnT>
                    <a:lnB>
                      <a:noFill/>
                    </a:lnB>
                  </a:tcPr>
                </a:tc>
                <a:tc>
                  <a:txBody>
                    <a:bodyPr/>
                    <a:lstStyle/>
                    <a:p>
                      <a:pPr algn="ctr" fontAlgn="b"/>
                      <a:r>
                        <a:rPr lang="en-US" sz="1200" b="0" i="0" u="none" strike="noStrike" dirty="0">
                          <a:effectLst/>
                          <a:latin typeface="Arial"/>
                        </a:rPr>
                        <a:t>Outstanding Principal Amount as of September 1, 2018</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Arial"/>
                        </a:rPr>
                        <a:t>Tax </a:t>
                      </a:r>
                    </a:p>
                    <a:p>
                      <a:pPr algn="ctr" fontAlgn="b"/>
                      <a:r>
                        <a:rPr lang="en-US" sz="1200" b="0" i="0" u="sng" strike="noStrike" dirty="0">
                          <a:effectLst/>
                          <a:latin typeface="Arial"/>
                        </a:rPr>
                        <a:t>Status</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Arial"/>
                        </a:rPr>
                        <a:t>Current Scheduled Final Maturity - January 1</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16996">
                <a:tc>
                  <a:txBody>
                    <a:bodyPr/>
                    <a:lstStyle/>
                    <a:p>
                      <a:pPr algn="l" fontAlgn="b"/>
                      <a:endParaRPr lang="en-US" sz="1200" b="1" i="1" u="none" strike="noStrike" dirty="0">
                        <a:effectLst/>
                        <a:latin typeface="Arial"/>
                      </a:endParaRPr>
                    </a:p>
                  </a:txBody>
                  <a:tcPr marL="7620" marR="7620" marT="7620" marB="0" anchor="b">
                    <a:lnL>
                      <a:noFill/>
                    </a:lnL>
                    <a:lnR>
                      <a:noFill/>
                    </a:lnR>
                    <a:lnT>
                      <a:noFill/>
                    </a:lnT>
                    <a:lnB>
                      <a:noFill/>
                    </a:lnB>
                  </a:tcPr>
                </a:tc>
                <a:tc>
                  <a:txBody>
                    <a:bodyPr/>
                    <a:lstStyle/>
                    <a:p>
                      <a:pPr algn="l" fontAlgn="b"/>
                      <a:endParaRPr lang="en-US" sz="1200" b="1" i="1" u="none" strike="noStrike" dirty="0">
                        <a:effectLst/>
                        <a:latin typeface="Arial"/>
                      </a:endParaRPr>
                    </a:p>
                  </a:txBody>
                  <a:tcPr marL="7620" marR="7620" marT="7620" marB="0" anchor="b">
                    <a:lnL>
                      <a:noFill/>
                    </a:lnL>
                    <a:lnR>
                      <a:noFill/>
                    </a:lnR>
                    <a:lnT>
                      <a:noFill/>
                    </a:lnT>
                    <a:lnB>
                      <a:noFill/>
                    </a:lnB>
                  </a:tcPr>
                </a:tc>
                <a:tc>
                  <a:txBody>
                    <a:bodyPr/>
                    <a:lstStyle/>
                    <a:p>
                      <a:pPr algn="l" fontAlgn="b"/>
                      <a:endParaRPr lang="en-US" sz="1200" b="1" i="0" u="none" strike="noStrike" dirty="0">
                        <a:effectLst/>
                        <a:latin typeface="Arial"/>
                      </a:endParaRP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200" b="1" i="0" u="none" strike="noStrike" dirty="0">
                        <a:effectLst/>
                        <a:latin typeface="Arial"/>
                      </a:endParaRPr>
                    </a:p>
                  </a:txBody>
                  <a:tcPr marL="7620" marR="7620" marT="7620" marB="0" anchor="b">
                    <a:lnL>
                      <a:noFill/>
                    </a:lnL>
                    <a:lnR>
                      <a:noFill/>
                    </a:lnR>
                    <a:lnT>
                      <a:noFill/>
                    </a:lnT>
                    <a:lnB>
                      <a:noFill/>
                    </a:lnB>
                  </a:tcPr>
                </a:tc>
                <a:tc>
                  <a:txBody>
                    <a:bodyPr/>
                    <a:lstStyle/>
                    <a:p>
                      <a:pPr algn="ctr" fontAlgn="b"/>
                      <a:endParaRPr lang="en-US" sz="1200" b="1" i="0" u="none" strike="noStrike" dirty="0">
                        <a:effectLst/>
                        <a:latin typeface="Arial"/>
                      </a:endParaRP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200" b="0" i="0" u="none" strike="noStrike" dirty="0">
                        <a:effectLst/>
                        <a:latin typeface="Arial"/>
                      </a:endParaRP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dirty="0">
                        <a:effectLst/>
                        <a:latin typeface="Arial"/>
                      </a:endParaRP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416996">
                <a:tc>
                  <a:txBody>
                    <a:bodyPr/>
                    <a:lstStyle/>
                    <a:p>
                      <a:pPr algn="l" fontAlgn="b"/>
                      <a:r>
                        <a:rPr lang="en-US" sz="1200" b="0" i="0" u="none" strike="noStrike" dirty="0">
                          <a:effectLst/>
                          <a:latin typeface="Arial"/>
                        </a:rPr>
                        <a:t>Series 2010B</a:t>
                      </a:r>
                    </a:p>
                  </a:txBody>
                  <a:tcPr marL="7620" marR="7620" marT="7620" marB="0" anchor="b">
                    <a:lnL>
                      <a:noFill/>
                    </a:lnL>
                    <a:lnR>
                      <a:noFill/>
                    </a:lnR>
                    <a:lnT>
                      <a:noFill/>
                    </a:lnT>
                    <a:lnB>
                      <a:noFill/>
                    </a:lnB>
                  </a:tcPr>
                </a:tc>
                <a:tc>
                  <a:txBody>
                    <a:bodyPr/>
                    <a:lstStyle/>
                    <a:p>
                      <a:pPr algn="l" fontAlgn="b"/>
                      <a:endParaRPr lang="en-US" sz="1200" b="0" i="0" u="none" strike="noStrike" dirty="0">
                        <a:effectLst/>
                        <a:latin typeface="Arial"/>
                      </a:endParaRPr>
                    </a:p>
                  </a:txBody>
                  <a:tcPr marL="7620" marR="7620" marT="7620" marB="0" anchor="b">
                    <a:lnL>
                      <a:noFill/>
                    </a:lnL>
                    <a:lnR>
                      <a:noFill/>
                    </a:lnR>
                    <a:lnT>
                      <a:noFill/>
                    </a:lnT>
                    <a:lnB>
                      <a:noFill/>
                    </a:lnB>
                  </a:tcPr>
                </a:tc>
                <a:tc>
                  <a:txBody>
                    <a:bodyPr/>
                    <a:lstStyle/>
                    <a:p>
                      <a:pPr algn="l" fontAlgn="b"/>
                      <a:r>
                        <a:rPr lang="en-US" sz="1200" b="0" i="0" u="none" strike="noStrike" dirty="0">
                          <a:effectLst/>
                          <a:latin typeface="Arial"/>
                        </a:rPr>
                        <a:t>             $409,810,000 </a:t>
                      </a:r>
                    </a:p>
                  </a:txBody>
                  <a:tcPr marL="7620" marR="7620" marT="7620" marB="0" anchor="b">
                    <a:lnL>
                      <a:noFill/>
                    </a:lnL>
                    <a:lnR>
                      <a:noFill/>
                    </a:lnR>
                    <a:lnT>
                      <a:noFill/>
                    </a:lnT>
                    <a:lnB>
                      <a:noFill/>
                    </a:lnB>
                  </a:tcPr>
                </a:tc>
                <a:tc>
                  <a:txBody>
                    <a:bodyPr/>
                    <a:lstStyle/>
                    <a:p>
                      <a:pPr algn="l" fontAlgn="b"/>
                      <a:endParaRPr lang="en-US" sz="1200" b="0" i="0" u="none" strike="noStrike" dirty="0">
                        <a:effectLst/>
                        <a:latin typeface="Arial"/>
                      </a:endParaRPr>
                    </a:p>
                  </a:txBody>
                  <a:tcPr marL="7620" marR="7620" marT="7620" marB="0" anchor="b">
                    <a:lnL>
                      <a:noFill/>
                    </a:lnL>
                    <a:lnR>
                      <a:noFill/>
                    </a:lnR>
                    <a:lnT>
                      <a:noFill/>
                    </a:lnT>
                    <a:lnB>
                      <a:noFill/>
                    </a:lnB>
                  </a:tcPr>
                </a:tc>
                <a:tc>
                  <a:txBody>
                    <a:bodyPr/>
                    <a:lstStyle/>
                    <a:p>
                      <a:pPr algn="r" fontAlgn="b"/>
                      <a:r>
                        <a:rPr lang="en-US" sz="1200" b="0" i="0" u="none" strike="noStrike" dirty="0">
                          <a:effectLst/>
                          <a:latin typeface="Arial"/>
                        </a:rPr>
                        <a:t>                 $244,075,000 </a:t>
                      </a:r>
                    </a:p>
                  </a:txBody>
                  <a:tcPr marL="7620" marR="7620" marT="7620" marB="0" anchor="b">
                    <a:lnL>
                      <a:noFill/>
                    </a:lnL>
                    <a:lnR>
                      <a:noFill/>
                    </a:lnR>
                    <a:lnT>
                      <a:noFill/>
                    </a:lnT>
                    <a:lnB>
                      <a:noFill/>
                    </a:lnB>
                  </a:tcPr>
                </a:tc>
                <a:tc>
                  <a:txBody>
                    <a:bodyPr/>
                    <a:lstStyle/>
                    <a:p>
                      <a:pPr algn="ctr" fontAlgn="b"/>
                      <a:r>
                        <a:rPr lang="en-US" sz="1200" b="0" i="0" u="none" strike="noStrike" dirty="0">
                          <a:effectLst/>
                          <a:latin typeface="Arial"/>
                        </a:rPr>
                        <a:t>Non-AMT PAB</a:t>
                      </a:r>
                    </a:p>
                  </a:txBody>
                  <a:tcPr marL="7620" marR="7620" marT="7620" marB="0" anchor="b">
                    <a:lnL>
                      <a:noFill/>
                    </a:lnL>
                    <a:lnR>
                      <a:noFill/>
                    </a:lnR>
                    <a:lnT>
                      <a:noFill/>
                    </a:lnT>
                    <a:lnB>
                      <a:noFill/>
                    </a:lnB>
                  </a:tcPr>
                </a:tc>
                <a:tc>
                  <a:txBody>
                    <a:bodyPr/>
                    <a:lstStyle/>
                    <a:p>
                      <a:pPr algn="ctr" fontAlgn="b"/>
                      <a:r>
                        <a:rPr lang="en-US" sz="1200" b="0" i="0" u="none" strike="noStrike" dirty="0">
                          <a:effectLst/>
                          <a:latin typeface="Arial"/>
                        </a:rPr>
                        <a:t>2026</a:t>
                      </a:r>
                    </a:p>
                  </a:txBody>
                  <a:tcPr marL="7620" marR="7620" marT="7620" marB="0" anchor="b">
                    <a:lnL>
                      <a:noFill/>
                    </a:lnL>
                    <a:lnR>
                      <a:noFill/>
                    </a:lnR>
                    <a:lnT>
                      <a:noFill/>
                    </a:lnT>
                    <a:lnB>
                      <a:noFill/>
                    </a:lnB>
                  </a:tcPr>
                </a:tc>
                <a:extLst>
                  <a:ext uri="{0D108BD9-81ED-4DB2-BD59-A6C34878D82A}">
                    <a16:rowId xmlns:a16="http://schemas.microsoft.com/office/drawing/2014/main" val="10002"/>
                  </a:ext>
                </a:extLst>
              </a:tr>
              <a:tr h="471387">
                <a:tc>
                  <a:txBody>
                    <a:bodyPr/>
                    <a:lstStyle/>
                    <a:p>
                      <a:pPr algn="l" fontAlgn="b"/>
                      <a:r>
                        <a:rPr lang="en-US" sz="1200" b="0" i="0" u="none" strike="noStrike" dirty="0">
                          <a:effectLst/>
                          <a:latin typeface="Arial"/>
                        </a:rPr>
                        <a:t>Series 2014A</a:t>
                      </a:r>
                    </a:p>
                  </a:txBody>
                  <a:tcPr marL="7620" marR="7620" marT="7620" marB="0" anchor="b">
                    <a:lnL>
                      <a:noFill/>
                    </a:lnL>
                    <a:lnR>
                      <a:noFill/>
                    </a:lnR>
                    <a:lnT>
                      <a:noFill/>
                    </a:lnT>
                    <a:lnB>
                      <a:noFill/>
                    </a:lnB>
                  </a:tcPr>
                </a:tc>
                <a:tc>
                  <a:txBody>
                    <a:bodyPr/>
                    <a:lstStyle/>
                    <a:p>
                      <a:pPr algn="l" fontAlgn="b"/>
                      <a:endParaRPr lang="en-US" sz="1200" b="0" i="0" u="none" strike="noStrike" dirty="0">
                        <a:effectLst/>
                        <a:latin typeface="Arial"/>
                      </a:endParaRPr>
                    </a:p>
                  </a:txBody>
                  <a:tcPr marL="7620" marR="7620" marT="7620" marB="0" anchor="b">
                    <a:lnL>
                      <a:noFill/>
                    </a:lnL>
                    <a:lnR>
                      <a:noFill/>
                    </a:lnR>
                    <a:lnT>
                      <a:noFill/>
                    </a:lnT>
                    <a:lnB>
                      <a:noFill/>
                    </a:lnB>
                  </a:tcPr>
                </a:tc>
                <a:tc>
                  <a:txBody>
                    <a:bodyPr/>
                    <a:lstStyle/>
                    <a:p>
                      <a:pPr algn="l" fontAlgn="b"/>
                      <a:r>
                        <a:rPr lang="en-US" sz="1200" b="0" i="0" u="none" strike="noStrike" dirty="0">
                          <a:effectLst/>
                          <a:latin typeface="Arial"/>
                        </a:rPr>
                        <a:t>             $523,605,000 </a:t>
                      </a:r>
                    </a:p>
                  </a:txBody>
                  <a:tcPr marL="7620" marR="7620" marT="7620" marB="0" anchor="b">
                    <a:lnL>
                      <a:noFill/>
                    </a:lnL>
                    <a:lnR>
                      <a:noFill/>
                    </a:lnR>
                    <a:lnT>
                      <a:noFill/>
                    </a:lnT>
                    <a:lnB>
                      <a:noFill/>
                    </a:lnB>
                  </a:tcPr>
                </a:tc>
                <a:tc>
                  <a:txBody>
                    <a:bodyPr/>
                    <a:lstStyle/>
                    <a:p>
                      <a:pPr algn="l" fontAlgn="b"/>
                      <a:endParaRPr lang="en-US" sz="1200" b="0" i="0" u="none" strike="noStrike" dirty="0">
                        <a:effectLst/>
                        <a:latin typeface="Arial"/>
                      </a:endParaRPr>
                    </a:p>
                  </a:txBody>
                  <a:tcPr marL="7620" marR="7620" marT="7620" marB="0" anchor="b">
                    <a:lnL>
                      <a:noFill/>
                    </a:lnL>
                    <a:lnR>
                      <a:noFill/>
                    </a:lnR>
                    <a:lnT>
                      <a:noFill/>
                    </a:lnT>
                    <a:lnB>
                      <a:noFill/>
                    </a:lnB>
                  </a:tcPr>
                </a:tc>
                <a:tc>
                  <a:txBody>
                    <a:bodyPr/>
                    <a:lstStyle/>
                    <a:p>
                      <a:pPr algn="r" fontAlgn="b"/>
                      <a:r>
                        <a:rPr lang="en-US" sz="1200" b="0" i="0" u="sng" strike="noStrike" dirty="0">
                          <a:effectLst/>
                          <a:latin typeface="Arial"/>
                        </a:rPr>
                        <a:t>                 $523,605,000 </a:t>
                      </a:r>
                    </a:p>
                  </a:txBody>
                  <a:tcPr marL="7620" marR="7620" marT="7620" marB="0" anchor="b">
                    <a:lnL>
                      <a:noFill/>
                    </a:lnL>
                    <a:lnR>
                      <a:noFill/>
                    </a:lnR>
                    <a:lnT>
                      <a:noFill/>
                    </a:lnT>
                    <a:lnB>
                      <a:noFill/>
                    </a:lnB>
                  </a:tcPr>
                </a:tc>
                <a:tc>
                  <a:txBody>
                    <a:bodyPr/>
                    <a:lstStyle/>
                    <a:p>
                      <a:pPr algn="ctr" fontAlgn="b"/>
                      <a:r>
                        <a:rPr lang="en-US" sz="1200" b="0" i="0" u="none" strike="noStrike" dirty="0">
                          <a:effectLst/>
                          <a:latin typeface="Arial"/>
                        </a:rPr>
                        <a:t>Non-AMT</a:t>
                      </a:r>
                    </a:p>
                  </a:txBody>
                  <a:tcPr marL="7620" marR="7620" marT="7620" marB="0" anchor="b">
                    <a:lnL>
                      <a:noFill/>
                    </a:lnL>
                    <a:lnR>
                      <a:noFill/>
                    </a:lnR>
                    <a:lnT>
                      <a:noFill/>
                    </a:lnT>
                    <a:lnB>
                      <a:noFill/>
                    </a:lnB>
                  </a:tcPr>
                </a:tc>
                <a:tc>
                  <a:txBody>
                    <a:bodyPr/>
                    <a:lstStyle/>
                    <a:p>
                      <a:pPr algn="ctr" fontAlgn="b"/>
                      <a:r>
                        <a:rPr lang="en-US" sz="1200" b="0" i="0" u="none" strike="noStrike" dirty="0">
                          <a:effectLst/>
                          <a:latin typeface="Arial"/>
                        </a:rPr>
                        <a:t>2034</a:t>
                      </a:r>
                    </a:p>
                  </a:txBody>
                  <a:tcPr marL="7620" marR="7620" marT="7620" marB="0" anchor="b">
                    <a:lnL>
                      <a:noFill/>
                    </a:lnL>
                    <a:lnR>
                      <a:noFill/>
                    </a:lnR>
                    <a:lnT>
                      <a:noFill/>
                    </a:lnT>
                    <a:lnB>
                      <a:noFill/>
                    </a:lnB>
                  </a:tcPr>
                </a:tc>
                <a:extLst>
                  <a:ext uri="{0D108BD9-81ED-4DB2-BD59-A6C34878D82A}">
                    <a16:rowId xmlns:a16="http://schemas.microsoft.com/office/drawing/2014/main" val="10003"/>
                  </a:ext>
                </a:extLst>
              </a:tr>
              <a:tr h="416996">
                <a:tc>
                  <a:txBody>
                    <a:bodyPr/>
                    <a:lstStyle/>
                    <a:p>
                      <a:pPr algn="l" fontAlgn="b"/>
                      <a:endParaRPr lang="en-US" sz="1200" b="0" i="0" u="none" strike="noStrike" dirty="0">
                        <a:effectLst/>
                        <a:latin typeface="Arial"/>
                      </a:endParaRPr>
                    </a:p>
                  </a:txBody>
                  <a:tcPr marL="7620" marR="7620" marT="7620" marB="0" anchor="b">
                    <a:lnL>
                      <a:noFill/>
                    </a:lnL>
                    <a:lnR>
                      <a:noFill/>
                    </a:lnR>
                    <a:lnT>
                      <a:noFill/>
                    </a:lnT>
                    <a:lnB>
                      <a:noFill/>
                    </a:lnB>
                  </a:tcPr>
                </a:tc>
                <a:tc>
                  <a:txBody>
                    <a:bodyPr/>
                    <a:lstStyle/>
                    <a:p>
                      <a:pPr algn="l" fontAlgn="b"/>
                      <a:endParaRPr lang="en-US" sz="1200" b="0" i="0" u="none" strike="noStrike" dirty="0">
                        <a:effectLst/>
                        <a:latin typeface="Arial"/>
                      </a:endParaRPr>
                    </a:p>
                  </a:txBody>
                  <a:tcPr marL="7620" marR="7620" marT="7620" marB="0" anchor="b">
                    <a:lnL>
                      <a:noFill/>
                    </a:lnL>
                    <a:lnR>
                      <a:noFill/>
                    </a:lnR>
                    <a:lnT>
                      <a:noFill/>
                    </a:lnT>
                    <a:lnB>
                      <a:noFill/>
                    </a:lnB>
                  </a:tcPr>
                </a:tc>
                <a:tc>
                  <a:txBody>
                    <a:bodyPr/>
                    <a:lstStyle/>
                    <a:p>
                      <a:pPr algn="l" fontAlgn="b"/>
                      <a:endParaRPr lang="en-US" sz="1200" b="0" i="0" u="none" strike="noStrike" dirty="0">
                        <a:effectLst/>
                        <a:latin typeface="Arial"/>
                      </a:endParaRPr>
                    </a:p>
                  </a:txBody>
                  <a:tcPr marL="7620" marR="7620" marT="7620" marB="0" anchor="b">
                    <a:lnL>
                      <a:noFill/>
                    </a:lnL>
                    <a:lnR>
                      <a:noFill/>
                    </a:lnR>
                    <a:lnT>
                      <a:noFill/>
                    </a:lnT>
                    <a:lnB>
                      <a:noFill/>
                    </a:lnB>
                  </a:tcPr>
                </a:tc>
                <a:tc>
                  <a:txBody>
                    <a:bodyPr/>
                    <a:lstStyle/>
                    <a:p>
                      <a:pPr algn="l" fontAlgn="b"/>
                      <a:endParaRPr lang="en-US" sz="1200" b="0" i="0" u="none" strike="noStrike" dirty="0">
                        <a:effectLst/>
                        <a:latin typeface="Arial"/>
                      </a:endParaRPr>
                    </a:p>
                  </a:txBody>
                  <a:tcPr marL="7620" marR="7620" marT="7620" marB="0" anchor="b">
                    <a:lnL>
                      <a:noFill/>
                    </a:lnL>
                    <a:lnR>
                      <a:noFill/>
                    </a:lnR>
                    <a:lnT>
                      <a:noFill/>
                    </a:lnT>
                    <a:lnB>
                      <a:noFill/>
                    </a:lnB>
                  </a:tcPr>
                </a:tc>
                <a:tc>
                  <a:txBody>
                    <a:bodyPr/>
                    <a:lstStyle/>
                    <a:p>
                      <a:pPr algn="r" fontAlgn="b"/>
                      <a:endParaRPr lang="en-US" sz="1200" b="0" i="0" u="none" strike="noStrike" dirty="0">
                        <a:effectLst/>
                        <a:latin typeface="Arial"/>
                      </a:endParaRPr>
                    </a:p>
                  </a:txBody>
                  <a:tcPr marL="7620" marR="7620" marT="7620" marB="0" anchor="b">
                    <a:lnL>
                      <a:noFill/>
                    </a:lnL>
                    <a:lnR>
                      <a:noFill/>
                    </a:lnR>
                    <a:lnT>
                      <a:noFill/>
                    </a:lnT>
                    <a:lnB>
                      <a:noFill/>
                    </a:lnB>
                  </a:tcPr>
                </a:tc>
                <a:tc>
                  <a:txBody>
                    <a:bodyPr/>
                    <a:lstStyle/>
                    <a:p>
                      <a:pPr algn="ctr" fontAlgn="b"/>
                      <a:endParaRPr lang="en-US" sz="1200" b="0" i="0" u="none" strike="noStrike" dirty="0">
                        <a:effectLst/>
                        <a:latin typeface="Arial"/>
                      </a:endParaRPr>
                    </a:p>
                  </a:txBody>
                  <a:tcPr marL="7620" marR="7620" marT="7620" marB="0" anchor="b">
                    <a:lnL>
                      <a:noFill/>
                    </a:lnL>
                    <a:lnR>
                      <a:noFill/>
                    </a:lnR>
                    <a:lnT>
                      <a:noFill/>
                    </a:lnT>
                    <a:lnB>
                      <a:noFill/>
                    </a:lnB>
                  </a:tcPr>
                </a:tc>
                <a:tc>
                  <a:txBody>
                    <a:bodyPr/>
                    <a:lstStyle/>
                    <a:p>
                      <a:pPr algn="l" fontAlgn="b"/>
                      <a:endParaRPr lang="en-US" sz="1200" b="0" i="0" u="none" strike="noStrike" dirty="0">
                        <a:effectLst/>
                        <a:latin typeface="Arial"/>
                      </a:endParaRPr>
                    </a:p>
                  </a:txBody>
                  <a:tcPr marL="7620" marR="7620" marT="7620" marB="0" anchor="b">
                    <a:lnL>
                      <a:noFill/>
                    </a:lnL>
                    <a:lnR>
                      <a:noFill/>
                    </a:lnR>
                    <a:lnT>
                      <a:noFill/>
                    </a:lnT>
                    <a:lnB>
                      <a:noFill/>
                    </a:lnB>
                  </a:tcPr>
                </a:tc>
                <a:extLst>
                  <a:ext uri="{0D108BD9-81ED-4DB2-BD59-A6C34878D82A}">
                    <a16:rowId xmlns:a16="http://schemas.microsoft.com/office/drawing/2014/main" val="10004"/>
                  </a:ext>
                </a:extLst>
              </a:tr>
              <a:tr h="416996">
                <a:tc>
                  <a:txBody>
                    <a:bodyPr/>
                    <a:lstStyle/>
                    <a:p>
                      <a:pPr algn="l" fontAlgn="b"/>
                      <a:r>
                        <a:rPr lang="en-US" sz="1400" b="1" i="0" u="none" strike="noStrike" dirty="0">
                          <a:effectLst/>
                          <a:latin typeface="Arial"/>
                        </a:rPr>
                        <a:t>Total  </a:t>
                      </a:r>
                    </a:p>
                  </a:txBody>
                  <a:tcPr marL="7620" marR="7620" marT="7620" marB="0" anchor="b">
                    <a:lnL>
                      <a:noFill/>
                    </a:lnL>
                    <a:lnR>
                      <a:noFill/>
                    </a:lnR>
                    <a:lnT>
                      <a:noFill/>
                    </a:lnT>
                    <a:lnB>
                      <a:noFill/>
                    </a:lnB>
                  </a:tcPr>
                </a:tc>
                <a:tc>
                  <a:txBody>
                    <a:bodyPr/>
                    <a:lstStyle/>
                    <a:p>
                      <a:pPr algn="l" fontAlgn="b"/>
                      <a:endParaRPr lang="en-US" sz="1400" b="1" i="0" u="none" strike="noStrike" dirty="0">
                        <a:effectLst/>
                        <a:latin typeface="Arial"/>
                      </a:endParaRPr>
                    </a:p>
                  </a:txBody>
                  <a:tcPr marL="7620" marR="7620" marT="7620" marB="0" anchor="b">
                    <a:lnL>
                      <a:noFill/>
                    </a:lnL>
                    <a:lnR>
                      <a:noFill/>
                    </a:lnR>
                    <a:lnT>
                      <a:noFill/>
                    </a:lnT>
                    <a:lnB>
                      <a:noFill/>
                    </a:lnB>
                  </a:tcPr>
                </a:tc>
                <a:tc>
                  <a:txBody>
                    <a:bodyPr/>
                    <a:lstStyle/>
                    <a:p>
                      <a:pPr algn="l" fontAlgn="b"/>
                      <a:endParaRPr lang="en-US" sz="1400" b="0" i="0" u="none" strike="noStrike" dirty="0">
                        <a:effectLst/>
                        <a:latin typeface="Arial"/>
                      </a:endParaRPr>
                    </a:p>
                  </a:txBody>
                  <a:tcPr marL="7620" marR="7620" marT="7620" marB="0" anchor="b">
                    <a:lnL>
                      <a:noFill/>
                    </a:lnL>
                    <a:lnR>
                      <a:noFill/>
                    </a:lnR>
                    <a:lnT>
                      <a:noFill/>
                    </a:lnT>
                    <a:lnB>
                      <a:noFill/>
                    </a:lnB>
                  </a:tcPr>
                </a:tc>
                <a:tc>
                  <a:txBody>
                    <a:bodyPr/>
                    <a:lstStyle/>
                    <a:p>
                      <a:pPr algn="l" fontAlgn="b"/>
                      <a:endParaRPr lang="en-US" sz="1400" b="0" i="0" u="none" strike="noStrike" dirty="0">
                        <a:effectLst/>
                        <a:latin typeface="Arial"/>
                      </a:endParaRPr>
                    </a:p>
                  </a:txBody>
                  <a:tcPr marL="7620" marR="7620" marT="7620" marB="0" anchor="b">
                    <a:lnL>
                      <a:noFill/>
                    </a:lnL>
                    <a:lnR>
                      <a:noFill/>
                    </a:lnR>
                    <a:lnT>
                      <a:noFill/>
                    </a:lnT>
                    <a:lnB>
                      <a:noFill/>
                    </a:lnB>
                  </a:tcPr>
                </a:tc>
                <a:tc>
                  <a:txBody>
                    <a:bodyPr/>
                    <a:lstStyle/>
                    <a:p>
                      <a:pPr algn="r" fontAlgn="b"/>
                      <a:r>
                        <a:rPr lang="en-US" sz="1400" b="1" i="0" u="none" strike="noStrike" dirty="0">
                          <a:effectLst/>
                          <a:latin typeface="Arial"/>
                        </a:rPr>
                        <a:t>$767,680,000 </a:t>
                      </a:r>
                    </a:p>
                  </a:txBody>
                  <a:tcPr marL="7620" marR="7620" marT="7620" marB="0" anchor="b">
                    <a:lnL>
                      <a:noFill/>
                    </a:lnL>
                    <a:lnR>
                      <a:noFill/>
                    </a:lnR>
                    <a:lnT>
                      <a:noFill/>
                    </a:lnT>
                    <a:lnB>
                      <a:noFill/>
                    </a:lnB>
                  </a:tcPr>
                </a:tc>
                <a:tc>
                  <a:txBody>
                    <a:bodyPr/>
                    <a:lstStyle/>
                    <a:p>
                      <a:pPr algn="ctr" fontAlgn="b"/>
                      <a:endParaRPr lang="en-US" sz="1200" b="0" i="0" u="none" strike="noStrike" dirty="0">
                        <a:effectLst/>
                        <a:latin typeface="Arial"/>
                      </a:endParaRPr>
                    </a:p>
                  </a:txBody>
                  <a:tcPr marL="7620" marR="7620" marT="7620" marB="0" anchor="b">
                    <a:lnL>
                      <a:noFill/>
                    </a:lnL>
                    <a:lnR>
                      <a:noFill/>
                    </a:lnR>
                    <a:lnT>
                      <a:noFill/>
                    </a:lnT>
                    <a:lnB>
                      <a:noFill/>
                    </a:lnB>
                  </a:tcPr>
                </a:tc>
                <a:tc>
                  <a:txBody>
                    <a:bodyPr/>
                    <a:lstStyle/>
                    <a:p>
                      <a:pPr algn="l" fontAlgn="b"/>
                      <a:endParaRPr lang="en-US" sz="1200" b="0" i="0" u="none" strike="noStrike" dirty="0">
                        <a:effectLst/>
                        <a:latin typeface="Arial"/>
                      </a:endParaRPr>
                    </a:p>
                  </a:txBody>
                  <a:tcPr marL="7620" marR="7620" marT="7620" marB="0" anchor="b">
                    <a:lnL>
                      <a:noFill/>
                    </a:lnL>
                    <a:lnR>
                      <a:noFill/>
                    </a:lnR>
                    <a:lnT>
                      <a:noFill/>
                    </a:lnT>
                    <a:lnB>
                      <a:noFill/>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6002073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screen">
            <a:alphaModFix amt="29000"/>
            <a:extLst>
              <a:ext uri="{28A0092B-C50C-407E-A947-70E740481C1C}">
                <a14:useLocalDpi xmlns:a14="http://schemas.microsoft.com/office/drawing/2010/main"/>
              </a:ext>
            </a:extLst>
          </a:blip>
          <a:srcRect t="5191" b="9615"/>
          <a:stretch/>
        </p:blipFill>
        <p:spPr>
          <a:xfrm>
            <a:off x="8470" y="318195"/>
            <a:ext cx="9135530" cy="6490445"/>
          </a:xfrm>
          <a:prstGeom prst="rect">
            <a:avLst/>
          </a:prstGeom>
        </p:spPr>
      </p:pic>
      <p:sp>
        <p:nvSpPr>
          <p:cNvPr id="8194" name="Rectangle 2"/>
          <p:cNvSpPr>
            <a:spLocks noGrp="1" noChangeArrowheads="1"/>
          </p:cNvSpPr>
          <p:nvPr>
            <p:ph type="title"/>
          </p:nvPr>
        </p:nvSpPr>
        <p:spPr>
          <a:xfrm>
            <a:off x="457199" y="533400"/>
            <a:ext cx="8531375" cy="990600"/>
          </a:xfrm>
        </p:spPr>
        <p:txBody>
          <a:bodyPr>
            <a:noAutofit/>
          </a:bodyPr>
          <a:lstStyle/>
          <a:p>
            <a:r>
              <a:rPr lang="en-US" dirty="0"/>
              <a:t>Annual Hybrid Debt Service</a:t>
            </a:r>
          </a:p>
        </p:txBody>
      </p:sp>
      <p:graphicFrame>
        <p:nvGraphicFramePr>
          <p:cNvPr id="9" name="Chart 8"/>
          <p:cNvGraphicFramePr>
            <a:graphicFrameLocks/>
          </p:cNvGraphicFramePr>
          <p:nvPr>
            <p:extLst>
              <p:ext uri="{D42A27DB-BD31-4B8C-83A1-F6EECF244321}">
                <p14:modId xmlns:p14="http://schemas.microsoft.com/office/powerpoint/2010/main" val="1542846803"/>
              </p:ext>
            </p:extLst>
          </p:nvPr>
        </p:nvGraphicFramePr>
        <p:xfrm>
          <a:off x="309045" y="1335024"/>
          <a:ext cx="8602720" cy="472381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093685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idx="1"/>
          </p:nvPr>
        </p:nvSpPr>
        <p:spPr>
          <a:xfrm>
            <a:off x="609600" y="990600"/>
            <a:ext cx="8224838" cy="5280025"/>
          </a:xfrm>
        </p:spPr>
        <p:txBody>
          <a:bodyPr/>
          <a:lstStyle/>
          <a:p>
            <a:pPr marL="0" indent="0" eaLnBrk="1" hangingPunct="1">
              <a:buNone/>
            </a:pPr>
            <a:endParaRPr lang="en-US" sz="2000" dirty="0" smtClean="0"/>
          </a:p>
          <a:p>
            <a:pPr marL="0" indent="0" eaLnBrk="1" hangingPunct="1">
              <a:buNone/>
            </a:pPr>
            <a:r>
              <a:rPr lang="en-US" sz="2000" dirty="0" smtClean="0"/>
              <a:t>GARBs</a:t>
            </a:r>
            <a:r>
              <a:rPr lang="en-US" sz="2000" dirty="0"/>
              <a:t>:</a:t>
            </a:r>
          </a:p>
          <a:p>
            <a:pPr eaLnBrk="1" hangingPunct="1"/>
            <a:endParaRPr lang="en-US" sz="2000" dirty="0"/>
          </a:p>
          <a:p>
            <a:pPr eaLnBrk="1" hangingPunct="1"/>
            <a:endParaRPr lang="en-US" sz="2000" dirty="0"/>
          </a:p>
          <a:p>
            <a:pPr eaLnBrk="1" hangingPunct="1"/>
            <a:endParaRPr lang="en-US" sz="2000" dirty="0"/>
          </a:p>
          <a:p>
            <a:pPr eaLnBrk="1" hangingPunct="1"/>
            <a:endParaRPr lang="en-US" sz="2000" dirty="0"/>
          </a:p>
          <a:p>
            <a:pPr eaLnBrk="1" hangingPunct="1"/>
            <a:endParaRPr lang="en-US" sz="2000" dirty="0"/>
          </a:p>
          <a:p>
            <a:pPr eaLnBrk="1" hangingPunct="1"/>
            <a:endParaRPr lang="en-US" sz="2000" dirty="0"/>
          </a:p>
          <a:p>
            <a:pPr marL="0" indent="0" eaLnBrk="1" hangingPunct="1">
              <a:buNone/>
            </a:pPr>
            <a:r>
              <a:rPr lang="en-US" sz="2000" dirty="0"/>
              <a:t>Hybrid Bonds:</a:t>
            </a:r>
          </a:p>
          <a:p>
            <a:pPr marL="0" indent="0" eaLnBrk="1" hangingPunct="1">
              <a:buNone/>
            </a:pPr>
            <a:endParaRPr lang="en-US" sz="2000" dirty="0"/>
          </a:p>
          <a:p>
            <a:pPr marL="0" indent="0" eaLnBrk="1" hangingPunct="1">
              <a:buNone/>
            </a:pPr>
            <a:endParaRPr lang="en-US" sz="2000" dirty="0"/>
          </a:p>
          <a:p>
            <a:pPr marL="0" indent="0" eaLnBrk="1" hangingPunct="1">
              <a:buNone/>
            </a:pPr>
            <a:endParaRPr lang="en-US" sz="2000" dirty="0"/>
          </a:p>
          <a:p>
            <a:pPr eaLnBrk="1" hangingPunct="1"/>
            <a:endParaRPr lang="en-US" sz="2000" dirty="0"/>
          </a:p>
          <a:p>
            <a:pPr marL="0" indent="0" eaLnBrk="1" hangingPunct="1">
              <a:buNone/>
            </a:pPr>
            <a:r>
              <a:rPr lang="en-US" sz="2000" dirty="0"/>
              <a:t>  </a:t>
            </a:r>
            <a:endParaRPr lang="en-US" dirty="0"/>
          </a:p>
        </p:txBody>
      </p:sp>
      <p:pic>
        <p:nvPicPr>
          <p:cNvPr id="6" name="Picture 5"/>
          <p:cNvPicPr>
            <a:picLocks noChangeAspect="1"/>
          </p:cNvPicPr>
          <p:nvPr/>
        </p:nvPicPr>
        <p:blipFill rotWithShape="1">
          <a:blip r:embed="rId3" cstate="screen">
            <a:alphaModFix amt="29000"/>
            <a:extLst>
              <a:ext uri="{28A0092B-C50C-407E-A947-70E740481C1C}">
                <a14:useLocalDpi xmlns:a14="http://schemas.microsoft.com/office/drawing/2010/main"/>
              </a:ext>
            </a:extLst>
          </a:blip>
          <a:srcRect t="5191" b="9615"/>
          <a:stretch/>
        </p:blipFill>
        <p:spPr>
          <a:xfrm>
            <a:off x="8470" y="356600"/>
            <a:ext cx="9135530" cy="6490445"/>
          </a:xfrm>
          <a:prstGeom prst="rect">
            <a:avLst/>
          </a:prstGeom>
        </p:spPr>
      </p:pic>
      <p:sp>
        <p:nvSpPr>
          <p:cNvPr id="8194" name="Rectangle 2"/>
          <p:cNvSpPr>
            <a:spLocks noGrp="1" noChangeArrowheads="1"/>
          </p:cNvSpPr>
          <p:nvPr>
            <p:ph type="title"/>
          </p:nvPr>
        </p:nvSpPr>
        <p:spPr/>
        <p:txBody>
          <a:bodyPr/>
          <a:lstStyle/>
          <a:p>
            <a:pPr eaLnBrk="1" hangingPunct="1"/>
            <a:r>
              <a:rPr lang="en-US" dirty="0"/>
              <a:t>Credit Ratings</a:t>
            </a:r>
          </a:p>
        </p:txBody>
      </p:sp>
      <p:graphicFrame>
        <p:nvGraphicFramePr>
          <p:cNvPr id="2" name="Table 1"/>
          <p:cNvGraphicFramePr>
            <a:graphicFrameLocks noGrp="1"/>
          </p:cNvGraphicFramePr>
          <p:nvPr>
            <p:extLst>
              <p:ext uri="{D42A27DB-BD31-4B8C-83A1-F6EECF244321}">
                <p14:modId xmlns:p14="http://schemas.microsoft.com/office/powerpoint/2010/main" val="3696558669"/>
              </p:ext>
            </p:extLst>
          </p:nvPr>
        </p:nvGraphicFramePr>
        <p:xfrm>
          <a:off x="609600" y="1697208"/>
          <a:ext cx="7757812" cy="1529759"/>
        </p:xfrm>
        <a:graphic>
          <a:graphicData uri="http://schemas.openxmlformats.org/drawingml/2006/table">
            <a:tbl>
              <a:tblPr firstRow="1" bandRow="1">
                <a:tableStyleId>{00A15C55-8517-42AA-B614-E9B94910E393}</a:tableStyleId>
              </a:tblPr>
              <a:tblGrid>
                <a:gridCol w="1939453">
                  <a:extLst>
                    <a:ext uri="{9D8B030D-6E8A-4147-A177-3AD203B41FA5}">
                      <a16:colId xmlns:a16="http://schemas.microsoft.com/office/drawing/2014/main" val="20000"/>
                    </a:ext>
                  </a:extLst>
                </a:gridCol>
                <a:gridCol w="1939453">
                  <a:extLst>
                    <a:ext uri="{9D8B030D-6E8A-4147-A177-3AD203B41FA5}">
                      <a16:colId xmlns:a16="http://schemas.microsoft.com/office/drawing/2014/main" val="20001"/>
                    </a:ext>
                  </a:extLst>
                </a:gridCol>
                <a:gridCol w="1939453">
                  <a:extLst>
                    <a:ext uri="{9D8B030D-6E8A-4147-A177-3AD203B41FA5}">
                      <a16:colId xmlns:a16="http://schemas.microsoft.com/office/drawing/2014/main" val="20002"/>
                    </a:ext>
                  </a:extLst>
                </a:gridCol>
                <a:gridCol w="1939453">
                  <a:extLst>
                    <a:ext uri="{9D8B030D-6E8A-4147-A177-3AD203B41FA5}">
                      <a16:colId xmlns:a16="http://schemas.microsoft.com/office/drawing/2014/main" val="20003"/>
                    </a:ext>
                  </a:extLst>
                </a:gridCol>
              </a:tblGrid>
              <a:tr h="491677">
                <a:tc>
                  <a:txBody>
                    <a:bodyPr/>
                    <a:lstStyle/>
                    <a:p>
                      <a:pPr algn="ctr"/>
                      <a:endParaRPr lang="en-US" dirty="0"/>
                    </a:p>
                  </a:txBody>
                  <a:tcPr anchor="ctr">
                    <a:noFill/>
                  </a:tcPr>
                </a:tc>
                <a:tc>
                  <a:txBody>
                    <a:bodyPr/>
                    <a:lstStyle/>
                    <a:p>
                      <a:pPr algn="ctr"/>
                      <a:r>
                        <a:rPr lang="en-US" dirty="0"/>
                        <a:t>Moody’s</a:t>
                      </a:r>
                    </a:p>
                  </a:txBody>
                  <a:tcPr anchor="ctr"/>
                </a:tc>
                <a:tc>
                  <a:txBody>
                    <a:bodyPr/>
                    <a:lstStyle/>
                    <a:p>
                      <a:pPr algn="ctr"/>
                      <a:r>
                        <a:rPr lang="en-US" dirty="0"/>
                        <a:t>Standard &amp; Poor’s</a:t>
                      </a:r>
                    </a:p>
                  </a:txBody>
                  <a:tcPr anchor="ctr"/>
                </a:tc>
                <a:tc>
                  <a:txBody>
                    <a:bodyPr/>
                    <a:lstStyle/>
                    <a:p>
                      <a:pPr algn="ctr"/>
                      <a:r>
                        <a:rPr lang="en-US" dirty="0"/>
                        <a:t>Fitch </a:t>
                      </a:r>
                    </a:p>
                    <a:p>
                      <a:pPr algn="ctr"/>
                      <a:r>
                        <a:rPr lang="en-US" dirty="0"/>
                        <a:t>Ratings</a:t>
                      </a:r>
                    </a:p>
                  </a:txBody>
                  <a:tcPr anchor="ctr"/>
                </a:tc>
                <a:extLst>
                  <a:ext uri="{0D108BD9-81ED-4DB2-BD59-A6C34878D82A}">
                    <a16:rowId xmlns:a16="http://schemas.microsoft.com/office/drawing/2014/main" val="10000"/>
                  </a:ext>
                </a:extLst>
              </a:tr>
              <a:tr h="492987">
                <a:tc>
                  <a:txBody>
                    <a:bodyPr/>
                    <a:lstStyle/>
                    <a:p>
                      <a:pPr algn="ctr"/>
                      <a:r>
                        <a:rPr lang="en-US" dirty="0"/>
                        <a:t>Rating</a:t>
                      </a:r>
                    </a:p>
                  </a:txBody>
                  <a:tcPr anchor="ctr"/>
                </a:tc>
                <a:tc>
                  <a:txBody>
                    <a:bodyPr/>
                    <a:lstStyle/>
                    <a:p>
                      <a:pPr algn="ctr"/>
                      <a:r>
                        <a:rPr lang="en-US" dirty="0"/>
                        <a:t>Aa3</a:t>
                      </a:r>
                    </a:p>
                  </a:txBody>
                  <a:tcPr anchor="ctr"/>
                </a:tc>
                <a:tc>
                  <a:txBody>
                    <a:bodyPr/>
                    <a:lstStyle/>
                    <a:p>
                      <a:pPr algn="ctr"/>
                      <a:r>
                        <a:rPr lang="en-US" dirty="0"/>
                        <a:t>AA-</a:t>
                      </a:r>
                    </a:p>
                  </a:txBody>
                  <a:tcPr anchor="ctr"/>
                </a:tc>
                <a:tc>
                  <a:txBody>
                    <a:bodyPr/>
                    <a:lstStyle/>
                    <a:p>
                      <a:pPr algn="ctr"/>
                      <a:r>
                        <a:rPr lang="en-US" dirty="0"/>
                        <a:t>AA-</a:t>
                      </a:r>
                    </a:p>
                  </a:txBody>
                  <a:tcPr anchor="ctr"/>
                </a:tc>
                <a:extLst>
                  <a:ext uri="{0D108BD9-81ED-4DB2-BD59-A6C34878D82A}">
                    <a16:rowId xmlns:a16="http://schemas.microsoft.com/office/drawing/2014/main" val="10001"/>
                  </a:ext>
                </a:extLst>
              </a:tr>
              <a:tr h="396692">
                <a:tc>
                  <a:txBody>
                    <a:bodyPr/>
                    <a:lstStyle/>
                    <a:p>
                      <a:pPr algn="ctr"/>
                      <a:r>
                        <a:rPr lang="en-US" dirty="0"/>
                        <a:t>Outlook</a:t>
                      </a:r>
                    </a:p>
                  </a:txBody>
                  <a:tcPr anchor="ctr"/>
                </a:tc>
                <a:tc>
                  <a:txBody>
                    <a:bodyPr/>
                    <a:lstStyle/>
                    <a:p>
                      <a:pPr algn="ctr"/>
                      <a:r>
                        <a:rPr lang="en-US" dirty="0"/>
                        <a:t>Stable</a:t>
                      </a:r>
                    </a:p>
                  </a:txBody>
                  <a:tcPr anchor="ctr"/>
                </a:tc>
                <a:tc>
                  <a:txBody>
                    <a:bodyPr/>
                    <a:lstStyle/>
                    <a:p>
                      <a:pPr algn="ctr"/>
                      <a:r>
                        <a:rPr lang="en-US" dirty="0"/>
                        <a:t>Stable</a:t>
                      </a:r>
                    </a:p>
                  </a:txBody>
                  <a:tcPr anchor="ctr"/>
                </a:tc>
                <a:tc>
                  <a:txBody>
                    <a:bodyPr/>
                    <a:lstStyle/>
                    <a:p>
                      <a:pPr algn="ctr"/>
                      <a:r>
                        <a:rPr lang="en-US" dirty="0"/>
                        <a:t>Stable</a:t>
                      </a:r>
                    </a:p>
                  </a:txBody>
                  <a:tcPr anchor="ctr"/>
                </a:tc>
                <a:extLst>
                  <a:ext uri="{0D108BD9-81ED-4DB2-BD59-A6C34878D82A}">
                    <a16:rowId xmlns:a16="http://schemas.microsoft.com/office/drawing/2014/main" val="10002"/>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997030649"/>
              </p:ext>
            </p:extLst>
          </p:nvPr>
        </p:nvGraphicFramePr>
        <p:xfrm>
          <a:off x="654690" y="4350720"/>
          <a:ext cx="7757812" cy="1529759"/>
        </p:xfrm>
        <a:graphic>
          <a:graphicData uri="http://schemas.openxmlformats.org/drawingml/2006/table">
            <a:tbl>
              <a:tblPr firstRow="1" bandRow="1">
                <a:tableStyleId>{00A15C55-8517-42AA-B614-E9B94910E393}</a:tableStyleId>
              </a:tblPr>
              <a:tblGrid>
                <a:gridCol w="1939453">
                  <a:extLst>
                    <a:ext uri="{9D8B030D-6E8A-4147-A177-3AD203B41FA5}">
                      <a16:colId xmlns:a16="http://schemas.microsoft.com/office/drawing/2014/main" val="20000"/>
                    </a:ext>
                  </a:extLst>
                </a:gridCol>
                <a:gridCol w="1939453">
                  <a:extLst>
                    <a:ext uri="{9D8B030D-6E8A-4147-A177-3AD203B41FA5}">
                      <a16:colId xmlns:a16="http://schemas.microsoft.com/office/drawing/2014/main" val="20001"/>
                    </a:ext>
                  </a:extLst>
                </a:gridCol>
                <a:gridCol w="1939453">
                  <a:extLst>
                    <a:ext uri="{9D8B030D-6E8A-4147-A177-3AD203B41FA5}">
                      <a16:colId xmlns:a16="http://schemas.microsoft.com/office/drawing/2014/main" val="20002"/>
                    </a:ext>
                  </a:extLst>
                </a:gridCol>
                <a:gridCol w="1939453">
                  <a:extLst>
                    <a:ext uri="{9D8B030D-6E8A-4147-A177-3AD203B41FA5}">
                      <a16:colId xmlns:a16="http://schemas.microsoft.com/office/drawing/2014/main" val="20003"/>
                    </a:ext>
                  </a:extLst>
                </a:gridCol>
              </a:tblGrid>
              <a:tr h="377686">
                <a:tc>
                  <a:txBody>
                    <a:bodyPr/>
                    <a:lstStyle/>
                    <a:p>
                      <a:pPr algn="ctr"/>
                      <a:endParaRPr lang="en-US" dirty="0"/>
                    </a:p>
                  </a:txBody>
                  <a:tcPr anchor="ctr">
                    <a:noFill/>
                  </a:tcPr>
                </a:tc>
                <a:tc>
                  <a:txBody>
                    <a:bodyPr/>
                    <a:lstStyle/>
                    <a:p>
                      <a:pPr algn="ctr"/>
                      <a:r>
                        <a:rPr lang="en-US" dirty="0"/>
                        <a:t>Moody’s</a:t>
                      </a:r>
                    </a:p>
                  </a:txBody>
                  <a:tcPr anchor="ctr"/>
                </a:tc>
                <a:tc>
                  <a:txBody>
                    <a:bodyPr/>
                    <a:lstStyle/>
                    <a:p>
                      <a:pPr algn="ctr"/>
                      <a:r>
                        <a:rPr lang="en-US" dirty="0"/>
                        <a:t>Standard &amp; Poor’s</a:t>
                      </a:r>
                    </a:p>
                  </a:txBody>
                  <a:tcPr anchor="ctr"/>
                </a:tc>
                <a:tc>
                  <a:txBody>
                    <a:bodyPr/>
                    <a:lstStyle/>
                    <a:p>
                      <a:pPr algn="ctr"/>
                      <a:r>
                        <a:rPr lang="en-US" dirty="0"/>
                        <a:t>Fitch </a:t>
                      </a:r>
                    </a:p>
                    <a:p>
                      <a:pPr algn="ctr"/>
                      <a:r>
                        <a:rPr lang="en-US" dirty="0"/>
                        <a:t>Ratings</a:t>
                      </a:r>
                    </a:p>
                  </a:txBody>
                  <a:tcPr anchor="ctr"/>
                </a:tc>
                <a:extLst>
                  <a:ext uri="{0D108BD9-81ED-4DB2-BD59-A6C34878D82A}">
                    <a16:rowId xmlns:a16="http://schemas.microsoft.com/office/drawing/2014/main" val="10000"/>
                  </a:ext>
                </a:extLst>
              </a:tr>
              <a:tr h="492987">
                <a:tc>
                  <a:txBody>
                    <a:bodyPr/>
                    <a:lstStyle/>
                    <a:p>
                      <a:pPr algn="ctr"/>
                      <a:r>
                        <a:rPr lang="en-US" dirty="0"/>
                        <a:t>Rating</a:t>
                      </a:r>
                    </a:p>
                  </a:txBody>
                  <a:tcPr anchor="ctr"/>
                </a:tc>
                <a:tc>
                  <a:txBody>
                    <a:bodyPr/>
                    <a:lstStyle/>
                    <a:p>
                      <a:pPr algn="ctr"/>
                      <a:r>
                        <a:rPr lang="en-US" dirty="0"/>
                        <a:t>Aa3</a:t>
                      </a:r>
                    </a:p>
                  </a:txBody>
                  <a:tcPr anchor="ctr"/>
                </a:tc>
                <a:tc>
                  <a:txBody>
                    <a:bodyPr/>
                    <a:lstStyle/>
                    <a:p>
                      <a:pPr algn="ctr"/>
                      <a:r>
                        <a:rPr lang="en-US" dirty="0"/>
                        <a:t>AA-</a:t>
                      </a:r>
                    </a:p>
                  </a:txBody>
                  <a:tcPr anchor="ctr"/>
                </a:tc>
                <a:tc>
                  <a:txBody>
                    <a:bodyPr/>
                    <a:lstStyle/>
                    <a:p>
                      <a:pPr algn="ctr"/>
                      <a:r>
                        <a:rPr lang="en-US" dirty="0"/>
                        <a:t>A+</a:t>
                      </a:r>
                    </a:p>
                  </a:txBody>
                  <a:tcPr anchor="ctr"/>
                </a:tc>
                <a:extLst>
                  <a:ext uri="{0D108BD9-81ED-4DB2-BD59-A6C34878D82A}">
                    <a16:rowId xmlns:a16="http://schemas.microsoft.com/office/drawing/2014/main" val="10001"/>
                  </a:ext>
                </a:extLst>
              </a:tr>
              <a:tr h="396692">
                <a:tc>
                  <a:txBody>
                    <a:bodyPr/>
                    <a:lstStyle/>
                    <a:p>
                      <a:pPr algn="ctr"/>
                      <a:r>
                        <a:rPr lang="en-US" dirty="0"/>
                        <a:t>Outlook</a:t>
                      </a:r>
                    </a:p>
                  </a:txBody>
                  <a:tcPr anchor="ctr"/>
                </a:tc>
                <a:tc>
                  <a:txBody>
                    <a:bodyPr/>
                    <a:lstStyle/>
                    <a:p>
                      <a:pPr algn="ctr"/>
                      <a:r>
                        <a:rPr lang="en-US" dirty="0"/>
                        <a:t>Stable</a:t>
                      </a:r>
                    </a:p>
                  </a:txBody>
                  <a:tcPr anchor="ctr"/>
                </a:tc>
                <a:tc>
                  <a:txBody>
                    <a:bodyPr/>
                    <a:lstStyle/>
                    <a:p>
                      <a:pPr algn="ctr"/>
                      <a:r>
                        <a:rPr lang="en-US" dirty="0"/>
                        <a:t>Stable</a:t>
                      </a:r>
                    </a:p>
                  </a:txBody>
                  <a:tcPr anchor="ctr"/>
                </a:tc>
                <a:tc>
                  <a:txBody>
                    <a:bodyPr/>
                    <a:lstStyle/>
                    <a:p>
                      <a:pPr algn="ctr"/>
                      <a:r>
                        <a:rPr lang="en-US" dirty="0"/>
                        <a:t>Stable</a:t>
                      </a:r>
                    </a:p>
                  </a:txBody>
                  <a:tcPr anchor="ct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6353347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screen">
            <a:alphaModFix amt="29000"/>
            <a:extLst>
              <a:ext uri="{28A0092B-C50C-407E-A947-70E740481C1C}">
                <a14:useLocalDpi xmlns:a14="http://schemas.microsoft.com/office/drawing/2010/main"/>
              </a:ext>
            </a:extLst>
          </a:blip>
          <a:srcRect t="5191" b="9615"/>
          <a:stretch/>
        </p:blipFill>
        <p:spPr>
          <a:xfrm>
            <a:off x="8470" y="318195"/>
            <a:ext cx="9135530" cy="6490445"/>
          </a:xfrm>
          <a:prstGeom prst="rect">
            <a:avLst/>
          </a:prstGeom>
        </p:spPr>
      </p:pic>
      <p:sp>
        <p:nvSpPr>
          <p:cNvPr id="8194" name="Rectangle 2"/>
          <p:cNvSpPr>
            <a:spLocks noGrp="1" noChangeArrowheads="1"/>
          </p:cNvSpPr>
          <p:nvPr>
            <p:ph type="title"/>
          </p:nvPr>
        </p:nvSpPr>
        <p:spPr>
          <a:xfrm>
            <a:off x="457199" y="533400"/>
            <a:ext cx="8531375" cy="990600"/>
          </a:xfrm>
        </p:spPr>
        <p:txBody>
          <a:bodyPr>
            <a:noAutofit/>
          </a:bodyPr>
          <a:lstStyle/>
          <a:p>
            <a:r>
              <a:rPr lang="en-US" dirty="0" smtClean="0"/>
              <a:t>Comparison – U.S. Large </a:t>
            </a:r>
            <a:r>
              <a:rPr lang="en-US" dirty="0"/>
              <a:t>Hub </a:t>
            </a:r>
            <a:r>
              <a:rPr lang="en-US" dirty="0" smtClean="0"/>
              <a:t>Airports</a:t>
            </a:r>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3647142672"/>
              </p:ext>
            </p:extLst>
          </p:nvPr>
        </p:nvGraphicFramePr>
        <p:xfrm>
          <a:off x="1153956" y="1431942"/>
          <a:ext cx="6106394" cy="4608595"/>
        </p:xfrm>
        <a:graphic>
          <a:graphicData uri="http://schemas.openxmlformats.org/drawingml/2006/table">
            <a:tbl>
              <a:tblPr firstRow="1" bandRow="1">
                <a:tableStyleId>{775DCB02-9BB8-47FD-8907-85C794F793BA}</a:tableStyleId>
              </a:tblPr>
              <a:tblGrid>
                <a:gridCol w="1957712">
                  <a:extLst>
                    <a:ext uri="{9D8B030D-6E8A-4147-A177-3AD203B41FA5}">
                      <a16:colId xmlns:a16="http://schemas.microsoft.com/office/drawing/2014/main" val="20000"/>
                    </a:ext>
                  </a:extLst>
                </a:gridCol>
                <a:gridCol w="1466201">
                  <a:extLst>
                    <a:ext uri="{9D8B030D-6E8A-4147-A177-3AD203B41FA5}">
                      <a16:colId xmlns:a16="http://schemas.microsoft.com/office/drawing/2014/main" val="20001"/>
                    </a:ext>
                  </a:extLst>
                </a:gridCol>
                <a:gridCol w="1399555">
                  <a:extLst>
                    <a:ext uri="{9D8B030D-6E8A-4147-A177-3AD203B41FA5}">
                      <a16:colId xmlns:a16="http://schemas.microsoft.com/office/drawing/2014/main" val="20002"/>
                    </a:ext>
                  </a:extLst>
                </a:gridCol>
                <a:gridCol w="1282926">
                  <a:extLst>
                    <a:ext uri="{9D8B030D-6E8A-4147-A177-3AD203B41FA5}">
                      <a16:colId xmlns:a16="http://schemas.microsoft.com/office/drawing/2014/main" val="20003"/>
                    </a:ext>
                  </a:extLst>
                </a:gridCol>
              </a:tblGrid>
              <a:tr h="490063">
                <a:tc>
                  <a:txBody>
                    <a:bodyPr/>
                    <a:lstStyle/>
                    <a:p>
                      <a:pPr algn="ctr"/>
                      <a:r>
                        <a:rPr lang="en-US" sz="1200" dirty="0" smtClean="0"/>
                        <a:t>Airport</a:t>
                      </a:r>
                      <a:endParaRPr lang="en-US" sz="1200" dirty="0"/>
                    </a:p>
                  </a:txBody>
                  <a:tcPr marL="68580" marR="68580" marT="34290" marB="34290">
                    <a:solidFill>
                      <a:schemeClr val="accent4"/>
                    </a:solidFill>
                  </a:tcPr>
                </a:tc>
                <a:tc>
                  <a:txBody>
                    <a:bodyPr/>
                    <a:lstStyle/>
                    <a:p>
                      <a:pPr algn="ctr"/>
                      <a:r>
                        <a:rPr lang="en-US" sz="1200" dirty="0" smtClean="0"/>
                        <a:t>Moody’s   </a:t>
                      </a:r>
                      <a:r>
                        <a:rPr lang="en-US" sz="1200" baseline="0" dirty="0" smtClean="0"/>
                        <a:t> </a:t>
                      </a:r>
                      <a:br>
                        <a:rPr lang="en-US" sz="1200" baseline="0" dirty="0" smtClean="0"/>
                      </a:br>
                      <a:r>
                        <a:rPr lang="en-US" sz="1200" baseline="0" dirty="0" smtClean="0"/>
                        <a:t>(</a:t>
                      </a:r>
                      <a:r>
                        <a:rPr lang="en-US" sz="1200" baseline="0" dirty="0" err="1" smtClean="0"/>
                        <a:t>Aaa</a:t>
                      </a:r>
                      <a:r>
                        <a:rPr lang="en-US" sz="1200" baseline="0" dirty="0" smtClean="0"/>
                        <a:t> to Aa3)</a:t>
                      </a:r>
                      <a:endParaRPr lang="en-US" sz="1200" dirty="0"/>
                    </a:p>
                  </a:txBody>
                  <a:tcPr marL="68580" marR="68580" marT="34290" marB="34290">
                    <a:solidFill>
                      <a:schemeClr val="accent4"/>
                    </a:solidFill>
                  </a:tcPr>
                </a:tc>
                <a:tc>
                  <a:txBody>
                    <a:bodyPr/>
                    <a:lstStyle/>
                    <a:p>
                      <a:pPr algn="ctr"/>
                      <a:r>
                        <a:rPr lang="en-US" sz="1200" dirty="0" smtClean="0"/>
                        <a:t>S&amp;P</a:t>
                      </a:r>
                    </a:p>
                    <a:p>
                      <a:pPr algn="ctr"/>
                      <a:r>
                        <a:rPr lang="en-US" sz="1200" dirty="0" smtClean="0"/>
                        <a:t>(AAA to A-)</a:t>
                      </a:r>
                      <a:endParaRPr lang="en-US" sz="1200" dirty="0"/>
                    </a:p>
                  </a:txBody>
                  <a:tcPr marL="68580" marR="68580" marT="34290" marB="34290">
                    <a:solidFill>
                      <a:schemeClr val="accent4"/>
                    </a:solidFill>
                  </a:tcPr>
                </a:tc>
                <a:tc>
                  <a:txBody>
                    <a:bodyPr/>
                    <a:lstStyle/>
                    <a:p>
                      <a:pPr algn="ctr"/>
                      <a:r>
                        <a:rPr lang="en-US" sz="1200" dirty="0" smtClean="0"/>
                        <a:t>Fitch</a:t>
                      </a:r>
                    </a:p>
                    <a:p>
                      <a:pPr algn="ctr"/>
                      <a:r>
                        <a:rPr lang="en-US" sz="1200" dirty="0" smtClean="0"/>
                        <a:t>(AAA to A-)</a:t>
                      </a:r>
                      <a:endParaRPr lang="en-US" sz="1200" dirty="0"/>
                    </a:p>
                  </a:txBody>
                  <a:tcPr marL="68580" marR="68580" marT="34290" marB="34290">
                    <a:solidFill>
                      <a:schemeClr val="accent4"/>
                    </a:solidFill>
                  </a:tcPr>
                </a:tc>
                <a:extLst>
                  <a:ext uri="{0D108BD9-81ED-4DB2-BD59-A6C34878D82A}">
                    <a16:rowId xmlns:a16="http://schemas.microsoft.com/office/drawing/2014/main" val="10000"/>
                  </a:ext>
                </a:extLst>
              </a:tr>
              <a:tr h="3432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kern="1200" noProof="0" dirty="0" smtClean="0">
                          <a:solidFill>
                            <a:schemeClr val="dk1"/>
                          </a:solidFill>
                          <a:latin typeface="+mn-lt"/>
                          <a:ea typeface="+mn-ea"/>
                          <a:cs typeface="+mn-cs"/>
                        </a:rPr>
                        <a:t>Boston Logan</a:t>
                      </a:r>
                      <a:endParaRPr lang="en-US" sz="1100" b="1" kern="1200" noProof="0" dirty="0">
                        <a:solidFill>
                          <a:schemeClr val="dk1"/>
                        </a:solidFill>
                        <a:latin typeface="+mn-lt"/>
                        <a:ea typeface="+mn-ea"/>
                        <a:cs typeface="+mn-cs"/>
                      </a:endParaRPr>
                    </a:p>
                  </a:txBody>
                  <a:tcPr marL="68580" marR="68580" marT="34290" marB="34290">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Aa2</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AA</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AA</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noFill/>
                  </a:tcPr>
                </a:tc>
                <a:extLst>
                  <a:ext uri="{0D108BD9-81ED-4DB2-BD59-A6C34878D82A}">
                    <a16:rowId xmlns:a16="http://schemas.microsoft.com/office/drawing/2014/main" val="10001"/>
                  </a:ext>
                </a:extLst>
              </a:tr>
              <a:tr h="3432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smtClean="0">
                          <a:ln>
                            <a:noFill/>
                          </a:ln>
                          <a:solidFill>
                            <a:prstClr val="black"/>
                          </a:solidFill>
                          <a:effectLst/>
                          <a:uLnTx/>
                          <a:uFillTx/>
                          <a:latin typeface="+mn-lt"/>
                          <a:ea typeface="+mn-ea"/>
                          <a:cs typeface="+mn-cs"/>
                        </a:rPr>
                        <a:t>Los Angeles</a:t>
                      </a:r>
                    </a:p>
                  </a:txBody>
                  <a:tcPr marL="68580" marR="68580" marT="34290" marB="34290">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Aa3</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dirty="0" smtClean="0">
                          <a:ln>
                            <a:noFill/>
                          </a:ln>
                          <a:effectLst/>
                          <a:uLnTx/>
                          <a:uFillTx/>
                        </a:rPr>
                        <a:t>AA</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dirty="0" smtClean="0">
                          <a:ln>
                            <a:noFill/>
                          </a:ln>
                          <a:effectLst/>
                          <a:uLnTx/>
                          <a:uFillTx/>
                        </a:rPr>
                        <a:t>AA</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noFill/>
                  </a:tcPr>
                </a:tc>
                <a:extLst>
                  <a:ext uri="{0D108BD9-81ED-4DB2-BD59-A6C34878D82A}">
                    <a16:rowId xmlns:a16="http://schemas.microsoft.com/office/drawing/2014/main" val="10002"/>
                  </a:ext>
                </a:extLst>
              </a:tr>
              <a:tr h="3432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smtClean="0">
                          <a:ln>
                            <a:noFill/>
                          </a:ln>
                          <a:solidFill>
                            <a:prstClr val="black"/>
                          </a:solidFill>
                          <a:effectLst/>
                          <a:uLnTx/>
                          <a:uFillTx/>
                          <a:latin typeface="+mn-lt"/>
                          <a:ea typeface="+mn-ea"/>
                          <a:cs typeface="+mn-cs"/>
                        </a:rPr>
                        <a:t>Las Vegas</a:t>
                      </a:r>
                      <a:endParaRPr kumimoji="0" lang="en-US" sz="1100" b="1"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Aa2</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AA-</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u="none" strike="noStrike" kern="1200" cap="none" spc="0" normalizeH="0" baseline="0" noProof="0" dirty="0" smtClean="0">
                        <a:ln>
                          <a:noFill/>
                        </a:ln>
                        <a:effectLst/>
                        <a:uLnTx/>
                        <a:uFillTx/>
                      </a:endParaRPr>
                    </a:p>
                  </a:txBody>
                  <a:tcPr marL="68580" marR="68580" marT="34290" marB="34290">
                    <a:noFill/>
                  </a:tcPr>
                </a:tc>
                <a:extLst>
                  <a:ext uri="{0D108BD9-81ED-4DB2-BD59-A6C34878D82A}">
                    <a16:rowId xmlns:a16="http://schemas.microsoft.com/office/drawing/2014/main" val="1414730263"/>
                  </a:ext>
                </a:extLst>
              </a:tr>
              <a:tr h="343211">
                <a:tc>
                  <a:txBody>
                    <a:bodyPr/>
                    <a:lstStyle/>
                    <a:p>
                      <a:r>
                        <a:rPr lang="en-US" sz="1100" b="1" dirty="0" smtClean="0"/>
                        <a:t>Hartsfield-Jackson</a:t>
                      </a:r>
                      <a:endParaRPr lang="en-US" sz="1100" b="1" dirty="0"/>
                    </a:p>
                  </a:txBody>
                  <a:tcPr marL="68580" marR="68580" marT="34290" marB="34290">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dirty="0" smtClean="0">
                          <a:ln>
                            <a:noFill/>
                          </a:ln>
                          <a:effectLst/>
                          <a:uLnTx/>
                          <a:uFillTx/>
                        </a:rPr>
                        <a:t>Aa3</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dirty="0" smtClean="0">
                          <a:ln>
                            <a:noFill/>
                          </a:ln>
                          <a:effectLst/>
                          <a:uLnTx/>
                          <a:uFillTx/>
                        </a:rPr>
                        <a:t>AA-</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dirty="0" smtClean="0">
                          <a:ln>
                            <a:noFill/>
                          </a:ln>
                          <a:effectLst/>
                          <a:uLnTx/>
                          <a:uFillTx/>
                        </a:rPr>
                        <a:t>AA-</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noFill/>
                  </a:tcPr>
                </a:tc>
                <a:extLst>
                  <a:ext uri="{0D108BD9-81ED-4DB2-BD59-A6C34878D82A}">
                    <a16:rowId xmlns:a16="http://schemas.microsoft.com/office/drawing/2014/main" val="10003"/>
                  </a:ext>
                </a:extLst>
              </a:tr>
              <a:tr h="3432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smtClean="0">
                          <a:ln>
                            <a:noFill/>
                          </a:ln>
                          <a:solidFill>
                            <a:prstClr val="black"/>
                          </a:solidFill>
                          <a:effectLst/>
                          <a:uLnTx/>
                          <a:uFillTx/>
                          <a:latin typeface="+mn-lt"/>
                          <a:ea typeface="+mn-ea"/>
                          <a:cs typeface="+mn-cs"/>
                        </a:rPr>
                        <a:t>Minneapolis</a:t>
                      </a:r>
                      <a:endParaRPr kumimoji="0" lang="en-US" sz="1100" b="1"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AA-</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AA-</a:t>
                      </a:r>
                    </a:p>
                  </a:txBody>
                  <a:tcPr marL="68580" marR="68580" marT="34290" marB="34290"/>
                </a:tc>
                <a:extLst>
                  <a:ext uri="{0D108BD9-81ED-4DB2-BD59-A6C34878D82A}">
                    <a16:rowId xmlns:a16="http://schemas.microsoft.com/office/drawing/2014/main" val="10004"/>
                  </a:ext>
                </a:extLst>
              </a:tr>
              <a:tr h="3432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smtClean="0">
                          <a:ln>
                            <a:noFill/>
                          </a:ln>
                          <a:solidFill>
                            <a:prstClr val="black"/>
                          </a:solidFill>
                          <a:effectLst/>
                          <a:uLnTx/>
                          <a:uFillTx/>
                          <a:latin typeface="+mn-lt"/>
                          <a:ea typeface="+mn-ea"/>
                          <a:cs typeface="+mn-cs"/>
                        </a:rPr>
                        <a:t>Orlando</a:t>
                      </a:r>
                      <a:endParaRPr kumimoji="0" lang="en-US" sz="1100" b="1"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Aa3</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AA-</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dirty="0" smtClean="0">
                          <a:ln>
                            <a:noFill/>
                          </a:ln>
                          <a:effectLst/>
                          <a:uLnTx/>
                          <a:uFillTx/>
                        </a:rPr>
                        <a:t>AA-</a:t>
                      </a:r>
                    </a:p>
                  </a:txBody>
                  <a:tcPr marL="68580" marR="68580" marT="34290" marB="34290">
                    <a:noFill/>
                  </a:tcPr>
                </a:tc>
                <a:extLst>
                  <a:ext uri="{0D108BD9-81ED-4DB2-BD59-A6C34878D82A}">
                    <a16:rowId xmlns:a16="http://schemas.microsoft.com/office/drawing/2014/main" val="10005"/>
                  </a:ext>
                </a:extLst>
              </a:tr>
              <a:tr h="3432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smtClean="0">
                          <a:ln>
                            <a:noFill/>
                          </a:ln>
                          <a:solidFill>
                            <a:prstClr val="black"/>
                          </a:solidFill>
                          <a:effectLst/>
                          <a:uLnTx/>
                          <a:uFillTx/>
                          <a:latin typeface="+mn-lt"/>
                          <a:ea typeface="+mn-ea"/>
                          <a:cs typeface="+mn-cs"/>
                        </a:rPr>
                        <a:t>Phoenix Sky Harbor</a:t>
                      </a:r>
                      <a:endParaRPr kumimoji="0" lang="en-US" sz="1100" b="1"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Aa3</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AA-</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u="none" strike="noStrike" kern="1200" cap="none" spc="0" normalizeH="0" baseline="0" noProof="0" dirty="0" smtClean="0">
                        <a:ln>
                          <a:noFill/>
                        </a:ln>
                        <a:effectLst/>
                        <a:uLnTx/>
                        <a:uFillTx/>
                      </a:endParaRPr>
                    </a:p>
                  </a:txBody>
                  <a:tcPr marL="68580" marR="68580" marT="34290" marB="34290">
                    <a:noFill/>
                  </a:tcPr>
                </a:tc>
                <a:extLst>
                  <a:ext uri="{0D108BD9-81ED-4DB2-BD59-A6C34878D82A}">
                    <a16:rowId xmlns:a16="http://schemas.microsoft.com/office/drawing/2014/main" val="10006"/>
                  </a:ext>
                </a:extLst>
              </a:tr>
              <a:tr h="3432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smtClean="0">
                          <a:ln>
                            <a:noFill/>
                          </a:ln>
                          <a:solidFill>
                            <a:prstClr val="black"/>
                          </a:solidFill>
                          <a:effectLst/>
                          <a:uLnTx/>
                          <a:uFillTx/>
                          <a:latin typeface="+mn-lt"/>
                          <a:ea typeface="+mn-ea"/>
                          <a:cs typeface="+mn-cs"/>
                        </a:rPr>
                        <a:t>Tampa</a:t>
                      </a:r>
                      <a:endParaRPr kumimoji="0" lang="en-US" sz="1100" b="1"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Aa3</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AA-</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dirty="0" smtClean="0">
                          <a:ln>
                            <a:noFill/>
                          </a:ln>
                          <a:effectLst/>
                          <a:uLnTx/>
                          <a:uFillTx/>
                        </a:rPr>
                        <a:t>AA-</a:t>
                      </a:r>
                    </a:p>
                  </a:txBody>
                  <a:tcPr marL="68580" marR="68580" marT="34290" marB="34290">
                    <a:noFill/>
                  </a:tcPr>
                </a:tc>
                <a:extLst>
                  <a:ext uri="{0D108BD9-81ED-4DB2-BD59-A6C34878D82A}">
                    <a16:rowId xmlns:a16="http://schemas.microsoft.com/office/drawing/2014/main" val="10007"/>
                  </a:ext>
                </a:extLst>
              </a:tr>
              <a:tr h="3432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smtClean="0">
                          <a:ln>
                            <a:noFill/>
                          </a:ln>
                          <a:solidFill>
                            <a:prstClr val="black"/>
                          </a:solidFill>
                          <a:effectLst/>
                          <a:uLnTx/>
                          <a:uFillTx/>
                          <a:latin typeface="+mn-lt"/>
                          <a:ea typeface="+mn-ea"/>
                          <a:cs typeface="+mn-cs"/>
                        </a:rPr>
                        <a:t>Charlotte</a:t>
                      </a:r>
                      <a:endParaRPr kumimoji="0" lang="en-US" sz="1100" b="1"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Aa3</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AA-</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dirty="0" smtClean="0">
                          <a:ln>
                            <a:noFill/>
                          </a:ln>
                          <a:effectLst/>
                          <a:uLnTx/>
                          <a:uFillTx/>
                        </a:rPr>
                        <a:t>AA-</a:t>
                      </a:r>
                    </a:p>
                  </a:txBody>
                  <a:tcPr marL="68580" marR="68580" marT="34290" marB="34290">
                    <a:noFill/>
                  </a:tcPr>
                </a:tc>
                <a:extLst>
                  <a:ext uri="{0D108BD9-81ED-4DB2-BD59-A6C34878D82A}">
                    <a16:rowId xmlns:a16="http://schemas.microsoft.com/office/drawing/2014/main" val="10008"/>
                  </a:ext>
                </a:extLst>
              </a:tr>
              <a:tr h="3432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smtClean="0">
                          <a:ln>
                            <a:noFill/>
                          </a:ln>
                          <a:solidFill>
                            <a:prstClr val="black"/>
                          </a:solidFill>
                          <a:effectLst/>
                          <a:uLnTx/>
                          <a:uFillTx/>
                          <a:latin typeface="+mn-lt"/>
                          <a:ea typeface="+mn-ea"/>
                          <a:cs typeface="+mn-cs"/>
                        </a:rPr>
                        <a:t>Wash. DC Authority</a:t>
                      </a:r>
                      <a:endParaRPr kumimoji="0" lang="en-US" sz="1100" b="1"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Aa3</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AA-</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dirty="0" smtClean="0">
                          <a:ln>
                            <a:noFill/>
                          </a:ln>
                          <a:effectLst/>
                          <a:uLnTx/>
                          <a:uFillTx/>
                        </a:rPr>
                        <a:t>AA-</a:t>
                      </a:r>
                    </a:p>
                  </a:txBody>
                  <a:tcPr marL="68580" marR="68580" marT="34290" marB="34290">
                    <a:noFill/>
                  </a:tcPr>
                </a:tc>
                <a:extLst>
                  <a:ext uri="{0D108BD9-81ED-4DB2-BD59-A6C34878D82A}">
                    <a16:rowId xmlns:a16="http://schemas.microsoft.com/office/drawing/2014/main" val="10009"/>
                  </a:ext>
                </a:extLst>
              </a:tr>
              <a:tr h="3432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smtClean="0">
                          <a:ln>
                            <a:noFill/>
                          </a:ln>
                          <a:solidFill>
                            <a:prstClr val="black"/>
                          </a:solidFill>
                          <a:effectLst/>
                          <a:uLnTx/>
                          <a:uFillTx/>
                          <a:latin typeface="+mn-lt"/>
                          <a:ea typeface="+mn-ea"/>
                          <a:cs typeface="+mn-cs"/>
                        </a:rPr>
                        <a:t>PANYNJ (Consolidated)</a:t>
                      </a:r>
                      <a:endParaRPr kumimoji="0" lang="en-US" sz="1100" b="1"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Aa3</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AA-</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dirty="0" smtClean="0">
                          <a:ln>
                            <a:noFill/>
                          </a:ln>
                          <a:effectLst/>
                          <a:uLnTx/>
                          <a:uFillTx/>
                        </a:rPr>
                        <a:t>AA-</a:t>
                      </a:r>
                    </a:p>
                  </a:txBody>
                  <a:tcPr marL="68580" marR="68580" marT="34290" marB="34290">
                    <a:noFill/>
                  </a:tcPr>
                </a:tc>
                <a:extLst>
                  <a:ext uri="{0D108BD9-81ED-4DB2-BD59-A6C34878D82A}">
                    <a16:rowId xmlns:a16="http://schemas.microsoft.com/office/drawing/2014/main" val="2429271065"/>
                  </a:ext>
                </a:extLst>
              </a:tr>
              <a:tr h="3432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smtClean="0">
                          <a:ln>
                            <a:noFill/>
                          </a:ln>
                          <a:solidFill>
                            <a:prstClr val="black"/>
                          </a:solidFill>
                          <a:effectLst/>
                          <a:uLnTx/>
                          <a:uFillTx/>
                          <a:latin typeface="+mn-lt"/>
                          <a:ea typeface="+mn-ea"/>
                          <a:cs typeface="+mn-cs"/>
                        </a:rPr>
                        <a:t>Houston System</a:t>
                      </a:r>
                      <a:endParaRPr kumimoji="0" lang="en-US" sz="1100" b="1"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Aa3</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AA-</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txBody>
                  <a:tcPr marL="68580" marR="68580" marT="34290" marB="34290">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u="none" strike="noStrike" kern="1200" cap="none" spc="0" normalizeH="0" baseline="0" noProof="0" dirty="0" smtClean="0">
                        <a:ln>
                          <a:noFill/>
                        </a:ln>
                        <a:effectLst/>
                        <a:uLnTx/>
                        <a:uFillTx/>
                      </a:endParaRPr>
                    </a:p>
                  </a:txBody>
                  <a:tcPr marL="68580" marR="68580" marT="34290" marB="34290">
                    <a:noFill/>
                  </a:tcPr>
                </a:tc>
                <a:extLst>
                  <a:ext uri="{0D108BD9-81ED-4DB2-BD59-A6C34878D82A}">
                    <a16:rowId xmlns:a16="http://schemas.microsoft.com/office/drawing/2014/main" val="3310449843"/>
                  </a:ext>
                </a:extLst>
              </a:tr>
            </a:tbl>
          </a:graphicData>
        </a:graphic>
      </p:graphicFrame>
    </p:spTree>
    <p:extLst>
      <p:ext uri="{BB962C8B-B14F-4D97-AF65-F5344CB8AC3E}">
        <p14:creationId xmlns:p14="http://schemas.microsoft.com/office/powerpoint/2010/main" val="41706733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screen">
            <a:alphaModFix amt="29000"/>
            <a:extLst>
              <a:ext uri="{28A0092B-C50C-407E-A947-70E740481C1C}">
                <a14:useLocalDpi xmlns:a14="http://schemas.microsoft.com/office/drawing/2010/main"/>
              </a:ext>
            </a:extLst>
          </a:blip>
          <a:srcRect l="20" r="-20" b="13784"/>
          <a:stretch/>
        </p:blipFill>
        <p:spPr>
          <a:xfrm>
            <a:off x="13266" y="339046"/>
            <a:ext cx="9135250" cy="6490445"/>
          </a:xfrm>
          <a:prstGeom prst="rect">
            <a:avLst/>
          </a:prstGeom>
        </p:spPr>
      </p:pic>
      <p:sp>
        <p:nvSpPr>
          <p:cNvPr id="4098" name="Rectangle 4"/>
          <p:cNvSpPr>
            <a:spLocks noGrp="1" noChangeArrowheads="1"/>
          </p:cNvSpPr>
          <p:nvPr>
            <p:ph type="title"/>
          </p:nvPr>
        </p:nvSpPr>
        <p:spPr>
          <a:xfrm>
            <a:off x="457200" y="356616"/>
            <a:ext cx="8229600" cy="990600"/>
          </a:xfrm>
        </p:spPr>
        <p:txBody>
          <a:bodyPr>
            <a:noAutofit/>
          </a:bodyPr>
          <a:lstStyle/>
          <a:p>
            <a:r>
              <a:rPr lang="en-US" sz="3000" dirty="0" smtClean="0"/>
              <a:t>Restated </a:t>
            </a:r>
            <a:r>
              <a:rPr lang="en-US" sz="3000" dirty="0"/>
              <a:t>and Amended Master Bond Ordinance (Ordinance No. 99-O-1986) </a:t>
            </a:r>
          </a:p>
        </p:txBody>
      </p:sp>
      <p:sp>
        <p:nvSpPr>
          <p:cNvPr id="4099" name="Rectangle 5"/>
          <p:cNvSpPr>
            <a:spLocks noGrp="1" noChangeArrowheads="1"/>
          </p:cNvSpPr>
          <p:nvPr>
            <p:ph idx="1"/>
          </p:nvPr>
        </p:nvSpPr>
        <p:spPr>
          <a:xfrm>
            <a:off x="423863" y="1347216"/>
            <a:ext cx="8720137" cy="4654918"/>
          </a:xfrm>
        </p:spPr>
        <p:txBody>
          <a:bodyPr>
            <a:normAutofit fontScale="77500" lnSpcReduction="20000"/>
          </a:bodyPr>
          <a:lstStyle/>
          <a:p>
            <a:pPr marL="0" indent="0">
              <a:buNone/>
            </a:pPr>
            <a:r>
              <a:rPr lang="en-US" sz="2200" dirty="0" smtClean="0"/>
              <a:t>City </a:t>
            </a:r>
            <a:r>
              <a:rPr lang="en-US" sz="2200" dirty="0"/>
              <a:t>of Atlanta (the “City”) adopted its Restated and Amended Master Bond Ordinance (Ordinance No. 99-O-1986) on March 20, 2000 (the “MBO</a:t>
            </a:r>
            <a:r>
              <a:rPr lang="en-US" sz="2200" dirty="0" smtClean="0"/>
              <a:t>”).</a:t>
            </a:r>
            <a:endParaRPr lang="en-US" sz="2200" dirty="0"/>
          </a:p>
          <a:p>
            <a:r>
              <a:rPr lang="en-US" sz="2200" dirty="0"/>
              <a:t>MBO </a:t>
            </a:r>
            <a:r>
              <a:rPr lang="en-US" sz="2200" dirty="0" smtClean="0"/>
              <a:t>authorizes </a:t>
            </a:r>
            <a:r>
              <a:rPr lang="en-US" sz="2200" dirty="0"/>
              <a:t>and secures Airport Revenue Bonds</a:t>
            </a:r>
          </a:p>
          <a:p>
            <a:r>
              <a:rPr lang="en-US" sz="2200" dirty="0"/>
              <a:t>Pledged Revenues: (</a:t>
            </a:r>
            <a:r>
              <a:rPr lang="en-US" sz="2200" dirty="0" err="1"/>
              <a:t>i</a:t>
            </a:r>
            <a:r>
              <a:rPr lang="en-US" sz="2200" dirty="0"/>
              <a:t>) all revenues, income, receipts and money derived from ownership and operation of Airport, (ii) all gifts, grants, reimbursements or payments.  Pledged Revenues includes PFC Revenues. </a:t>
            </a:r>
          </a:p>
          <a:p>
            <a:pPr marL="385763" lvl="1" indent="0">
              <a:buNone/>
            </a:pPr>
            <a:r>
              <a:rPr lang="en-US" sz="2200" i="1" dirty="0"/>
              <a:t>Note</a:t>
            </a:r>
            <a:r>
              <a:rPr lang="en-US" sz="2200" i="1" dirty="0" smtClean="0"/>
              <a:t>:</a:t>
            </a:r>
            <a:r>
              <a:rPr lang="en-US" sz="2200" i="1" dirty="0"/>
              <a:t> No City of Atlanta General Funds are pledged to secure Airport Revenue Bonds</a:t>
            </a:r>
          </a:p>
          <a:p>
            <a:r>
              <a:rPr lang="en-US" sz="2200" dirty="0"/>
              <a:t>General Revenues: all Revenues other than PFC Revenue</a:t>
            </a:r>
          </a:p>
          <a:p>
            <a:r>
              <a:rPr lang="en-US" sz="2200" dirty="0"/>
              <a:t>PFC Revenues: all income required to be remitted to City from passenger facility charges imposed pursuant to Federal PFC Act.</a:t>
            </a:r>
          </a:p>
          <a:p>
            <a:r>
              <a:rPr lang="en-US" sz="2200" dirty="0"/>
              <a:t>CFC Revenues: Customer Facility Charge Revenues, collected by City and pledged in connection with Consolidated Rental Car Facility.</a:t>
            </a:r>
          </a:p>
          <a:p>
            <a:r>
              <a:rPr lang="en-US" sz="2200" dirty="0"/>
              <a:t>Airport Revenue Bonds:</a:t>
            </a:r>
          </a:p>
          <a:p>
            <a:pPr lvl="1">
              <a:buClr>
                <a:schemeClr val="tx2"/>
              </a:buClr>
            </a:pPr>
            <a:r>
              <a:rPr lang="en-US" sz="2200" dirty="0"/>
              <a:t>General Revenue Bonds (Secured by Senior Lien on General Revenues) (“GARBs”)</a:t>
            </a:r>
          </a:p>
          <a:p>
            <a:pPr lvl="1">
              <a:buClr>
                <a:schemeClr val="tx2"/>
              </a:buClr>
            </a:pPr>
            <a:r>
              <a:rPr lang="en-US" sz="2200" dirty="0"/>
              <a:t>Hybrid PFC Bonds (Secured by Subordinate Lien on General Revenues and a Senior Lien on PFC Revenues)  (“Hybrid Bonds”)</a:t>
            </a:r>
          </a:p>
          <a:p>
            <a:pPr lvl="1">
              <a:buClr>
                <a:schemeClr val="tx2"/>
              </a:buClr>
            </a:pPr>
            <a:r>
              <a:rPr lang="en-US" sz="2200" dirty="0"/>
              <a:t>Modified Hybrid PFC Notes (Secured by Second Lien on PFC Revenues and Third Lien on General Revenues)</a:t>
            </a:r>
          </a:p>
          <a:p>
            <a:pPr marL="342900" lvl="1" indent="0">
              <a:buNone/>
            </a:pPr>
            <a:endParaRPr lang="en-US" sz="788" dirty="0"/>
          </a:p>
          <a:p>
            <a:pPr lvl="1"/>
            <a:endParaRPr lang="en-US" sz="788" dirty="0"/>
          </a:p>
          <a:p>
            <a:endParaRPr lang="en-US" sz="1650" dirty="0"/>
          </a:p>
          <a:p>
            <a:pPr lvl="1" eaLnBrk="1" hangingPunct="1"/>
            <a:endParaRPr lang="en-US" sz="1050" dirty="0"/>
          </a:p>
          <a:p>
            <a:pPr eaLnBrk="1" hangingPunct="1"/>
            <a:endParaRPr lang="en-US" sz="2200" dirty="0"/>
          </a:p>
        </p:txBody>
      </p:sp>
    </p:spTree>
    <p:extLst>
      <p:ext uri="{BB962C8B-B14F-4D97-AF65-F5344CB8AC3E}">
        <p14:creationId xmlns:p14="http://schemas.microsoft.com/office/powerpoint/2010/main" val="912267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alphaModFix amt="29000"/>
            <a:extLst>
              <a:ext uri="{28A0092B-C50C-407E-A947-70E740481C1C}">
                <a14:useLocalDpi xmlns:a14="http://schemas.microsoft.com/office/drawing/2010/main"/>
              </a:ext>
            </a:extLst>
          </a:blip>
          <a:srcRect t="5191" b="9615"/>
          <a:stretch/>
        </p:blipFill>
        <p:spPr>
          <a:xfrm>
            <a:off x="8470" y="356600"/>
            <a:ext cx="9135530" cy="6490445"/>
          </a:xfrm>
          <a:prstGeom prst="rect">
            <a:avLst/>
          </a:prstGeom>
        </p:spPr>
      </p:pic>
      <p:sp>
        <p:nvSpPr>
          <p:cNvPr id="4098" name="Rectangle 4"/>
          <p:cNvSpPr>
            <a:spLocks noGrp="1" noChangeArrowheads="1"/>
          </p:cNvSpPr>
          <p:nvPr>
            <p:ph type="title"/>
          </p:nvPr>
        </p:nvSpPr>
        <p:spPr/>
        <p:txBody>
          <a:bodyPr>
            <a:normAutofit/>
          </a:bodyPr>
          <a:lstStyle/>
          <a:p>
            <a:pPr eaLnBrk="1" hangingPunct="1"/>
            <a:r>
              <a:rPr lang="en-US" dirty="0" smtClean="0"/>
              <a:t>Revenues Under MBO</a:t>
            </a:r>
            <a:endParaRPr lang="en-US" dirty="0"/>
          </a:p>
        </p:txBody>
      </p:sp>
      <p:sp>
        <p:nvSpPr>
          <p:cNvPr id="4099" name="Rectangle 5"/>
          <p:cNvSpPr>
            <a:spLocks noGrp="1" noChangeArrowheads="1"/>
          </p:cNvSpPr>
          <p:nvPr>
            <p:ph type="body" idx="1"/>
          </p:nvPr>
        </p:nvSpPr>
        <p:spPr>
          <a:xfrm>
            <a:off x="1432324" y="1527048"/>
            <a:ext cx="6259115" cy="3715788"/>
          </a:xfrm>
        </p:spPr>
        <p:txBody>
          <a:bodyPr>
            <a:noAutofit/>
          </a:bodyPr>
          <a:lstStyle/>
          <a:p>
            <a:pPr lvl="0">
              <a:buClr>
                <a:srgbClr val="B20533"/>
              </a:buClr>
            </a:pPr>
            <a:r>
              <a:rPr lang="en-US" sz="2000" dirty="0">
                <a:solidFill>
                  <a:prstClr val="black"/>
                </a:solidFill>
              </a:rPr>
              <a:t>Deposit of Revenues</a:t>
            </a:r>
          </a:p>
          <a:p>
            <a:pPr lvl="1">
              <a:buClr>
                <a:schemeClr val="tx2"/>
              </a:buClr>
            </a:pPr>
            <a:r>
              <a:rPr lang="en-US" sz="1700" dirty="0">
                <a:solidFill>
                  <a:prstClr val="black"/>
                </a:solidFill>
              </a:rPr>
              <a:t>Revenue Fund and PFC Revenue Fund - for deposit of all Revenues.</a:t>
            </a:r>
          </a:p>
          <a:p>
            <a:pPr lvl="1">
              <a:buClr>
                <a:schemeClr val="tx2"/>
              </a:buClr>
            </a:pPr>
            <a:r>
              <a:rPr lang="en-US" sz="1700" dirty="0">
                <a:solidFill>
                  <a:prstClr val="black"/>
                </a:solidFill>
              </a:rPr>
              <a:t>Operating Expenses (all expenses reasonably incurred in connection with the operation, maintenance and repair of Airport (does not include Bond payments)</a:t>
            </a:r>
          </a:p>
          <a:p>
            <a:pPr lvl="1">
              <a:buClr>
                <a:schemeClr val="tx2"/>
              </a:buClr>
            </a:pPr>
            <a:r>
              <a:rPr lang="en-US" sz="1700" dirty="0">
                <a:solidFill>
                  <a:prstClr val="black"/>
                </a:solidFill>
              </a:rPr>
              <a:t>Sinking Fund Deposits (to pay debt service on Bonds)</a:t>
            </a:r>
          </a:p>
          <a:p>
            <a:pPr lvl="1">
              <a:buClr>
                <a:schemeClr val="tx2"/>
              </a:buClr>
            </a:pPr>
            <a:r>
              <a:rPr lang="en-US" sz="1700" dirty="0">
                <a:solidFill>
                  <a:prstClr val="black"/>
                </a:solidFill>
              </a:rPr>
              <a:t>Rebate Account (to pay any required rebate payments)</a:t>
            </a:r>
          </a:p>
          <a:p>
            <a:pPr lvl="1">
              <a:buClr>
                <a:schemeClr val="tx2"/>
              </a:buClr>
            </a:pPr>
            <a:r>
              <a:rPr lang="en-US" sz="1700" dirty="0">
                <a:solidFill>
                  <a:prstClr val="black"/>
                </a:solidFill>
              </a:rPr>
              <a:t>Hedge Payments</a:t>
            </a:r>
          </a:p>
          <a:p>
            <a:pPr lvl="1">
              <a:buClr>
                <a:schemeClr val="tx2"/>
              </a:buClr>
            </a:pPr>
            <a:r>
              <a:rPr lang="en-US" sz="1700" dirty="0">
                <a:solidFill>
                  <a:prstClr val="black"/>
                </a:solidFill>
              </a:rPr>
              <a:t>Other Airport Obligations (e.g., certain Short Term Notes and Commercial Paper)</a:t>
            </a:r>
          </a:p>
          <a:p>
            <a:pPr lvl="1">
              <a:buClr>
                <a:schemeClr val="tx2"/>
              </a:buClr>
            </a:pPr>
            <a:r>
              <a:rPr lang="en-US" sz="1700" dirty="0">
                <a:solidFill>
                  <a:prstClr val="black"/>
                </a:solidFill>
              </a:rPr>
              <a:t>Renewal and Extension Fund</a:t>
            </a:r>
          </a:p>
          <a:p>
            <a:pPr lvl="0">
              <a:buClr>
                <a:srgbClr val="B20533"/>
              </a:buClr>
            </a:pPr>
            <a:r>
              <a:rPr lang="en-US" sz="2000" dirty="0">
                <a:solidFill>
                  <a:prstClr val="black"/>
                </a:solidFill>
              </a:rPr>
              <a:t>Closed Bond Ordinance</a:t>
            </a:r>
          </a:p>
          <a:p>
            <a:pPr lvl="1">
              <a:buClr>
                <a:schemeClr val="tx2"/>
              </a:buClr>
            </a:pPr>
            <a:r>
              <a:rPr lang="en-US" sz="1700" dirty="0">
                <a:solidFill>
                  <a:prstClr val="black"/>
                </a:solidFill>
              </a:rPr>
              <a:t>No transfers permitted to General Fund</a:t>
            </a:r>
          </a:p>
          <a:p>
            <a:pPr eaLnBrk="1" hangingPunct="1"/>
            <a:endParaRPr lang="en-US" sz="2000" dirty="0"/>
          </a:p>
        </p:txBody>
      </p:sp>
    </p:spTree>
    <p:extLst>
      <p:ext uri="{BB962C8B-B14F-4D97-AF65-F5344CB8AC3E}">
        <p14:creationId xmlns:p14="http://schemas.microsoft.com/office/powerpoint/2010/main" val="39195654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alphaModFix amt="29000"/>
            <a:extLst>
              <a:ext uri="{28A0092B-C50C-407E-A947-70E740481C1C}">
                <a14:useLocalDpi xmlns:a14="http://schemas.microsoft.com/office/drawing/2010/main"/>
              </a:ext>
            </a:extLst>
          </a:blip>
          <a:srcRect t="5191" b="9615"/>
          <a:stretch/>
        </p:blipFill>
        <p:spPr>
          <a:xfrm>
            <a:off x="8470" y="356600"/>
            <a:ext cx="9135530" cy="6490445"/>
          </a:xfrm>
          <a:prstGeom prst="rect">
            <a:avLst/>
          </a:prstGeom>
        </p:spPr>
      </p:pic>
      <p:sp>
        <p:nvSpPr>
          <p:cNvPr id="4098" name="Rectangle 4"/>
          <p:cNvSpPr>
            <a:spLocks noGrp="1" noChangeArrowheads="1"/>
          </p:cNvSpPr>
          <p:nvPr>
            <p:ph type="title"/>
          </p:nvPr>
        </p:nvSpPr>
        <p:spPr/>
        <p:txBody>
          <a:bodyPr>
            <a:normAutofit/>
          </a:bodyPr>
          <a:lstStyle/>
          <a:p>
            <a:pPr eaLnBrk="1" hangingPunct="1"/>
            <a:r>
              <a:rPr lang="en-US" dirty="0"/>
              <a:t>MBO Rate Covenant</a:t>
            </a:r>
          </a:p>
        </p:txBody>
      </p:sp>
      <p:sp>
        <p:nvSpPr>
          <p:cNvPr id="4099" name="Rectangle 5"/>
          <p:cNvSpPr>
            <a:spLocks noGrp="1" noChangeArrowheads="1"/>
          </p:cNvSpPr>
          <p:nvPr>
            <p:ph type="body" idx="1"/>
          </p:nvPr>
        </p:nvSpPr>
        <p:spPr>
          <a:xfrm>
            <a:off x="1432324" y="1527048"/>
            <a:ext cx="6259115" cy="3715788"/>
          </a:xfrm>
        </p:spPr>
        <p:txBody>
          <a:bodyPr>
            <a:normAutofit/>
          </a:bodyPr>
          <a:lstStyle/>
          <a:p>
            <a:pPr eaLnBrk="1" hangingPunct="1"/>
            <a:r>
              <a:rPr lang="en-US" sz="2000" dirty="0"/>
              <a:t>City required to at all times prescribe, fix, maintain and collect rates, fees and other charges for facilities sufficient to provide:</a:t>
            </a:r>
          </a:p>
          <a:p>
            <a:pPr lvl="1" eaLnBrk="1" hangingPunct="1">
              <a:buClr>
                <a:schemeClr val="tx2"/>
              </a:buClr>
            </a:pPr>
            <a:r>
              <a:rPr lang="en-US" dirty="0"/>
              <a:t>100% of Operating Expenses;</a:t>
            </a:r>
          </a:p>
          <a:p>
            <a:pPr lvl="1" eaLnBrk="1" hangingPunct="1">
              <a:buClr>
                <a:schemeClr val="tx2"/>
              </a:buClr>
            </a:pPr>
            <a:r>
              <a:rPr lang="en-US" dirty="0"/>
              <a:t>General Revenues = to 120% of Debt Service Requirement on related Bonds</a:t>
            </a:r>
          </a:p>
          <a:p>
            <a:pPr lvl="1" eaLnBrk="1" hangingPunct="1">
              <a:buClr>
                <a:schemeClr val="tx2"/>
              </a:buClr>
            </a:pPr>
            <a:r>
              <a:rPr lang="en-US" dirty="0"/>
              <a:t>PFC Revenues = 100% of Debt Service Requirement on related Bonds</a:t>
            </a:r>
          </a:p>
          <a:p>
            <a:pPr eaLnBrk="1" hangingPunct="1"/>
            <a:r>
              <a:rPr lang="en-US" sz="2000" dirty="0"/>
              <a:t>Failure to meet Rate Covenant in any Fiscal Year requires Airport Consultant report and revision of rates, fees and other charges.</a:t>
            </a:r>
          </a:p>
          <a:p>
            <a:pPr eaLnBrk="1" hangingPunct="1"/>
            <a:endParaRPr lang="en-US" sz="2000" dirty="0"/>
          </a:p>
        </p:txBody>
      </p:sp>
    </p:spTree>
    <p:extLst>
      <p:ext uri="{BB962C8B-B14F-4D97-AF65-F5344CB8AC3E}">
        <p14:creationId xmlns:p14="http://schemas.microsoft.com/office/powerpoint/2010/main" val="38499745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screen">
            <a:alphaModFix amt="29000"/>
            <a:extLst>
              <a:ext uri="{28A0092B-C50C-407E-A947-70E740481C1C}">
                <a14:useLocalDpi xmlns:a14="http://schemas.microsoft.com/office/drawing/2010/main"/>
              </a:ext>
            </a:extLst>
          </a:blip>
          <a:srcRect t="5191" b="9615"/>
          <a:stretch/>
        </p:blipFill>
        <p:spPr>
          <a:xfrm>
            <a:off x="8470" y="318195"/>
            <a:ext cx="9135530" cy="6490445"/>
          </a:xfrm>
          <a:prstGeom prst="rect">
            <a:avLst/>
          </a:prstGeom>
        </p:spPr>
      </p:pic>
      <p:sp>
        <p:nvSpPr>
          <p:cNvPr id="8194" name="Rectangle 2"/>
          <p:cNvSpPr>
            <a:spLocks noGrp="1" noChangeArrowheads="1"/>
          </p:cNvSpPr>
          <p:nvPr>
            <p:ph type="title"/>
          </p:nvPr>
        </p:nvSpPr>
        <p:spPr>
          <a:xfrm>
            <a:off x="457199" y="533400"/>
            <a:ext cx="8531375" cy="990600"/>
          </a:xfrm>
        </p:spPr>
        <p:txBody>
          <a:bodyPr>
            <a:noAutofit/>
          </a:bodyPr>
          <a:lstStyle/>
          <a:p>
            <a:r>
              <a:rPr lang="en-US" dirty="0"/>
              <a:t>MBO Change of Control Provisions</a:t>
            </a:r>
          </a:p>
        </p:txBody>
      </p:sp>
      <p:sp>
        <p:nvSpPr>
          <p:cNvPr id="5" name="Rectangle 5"/>
          <p:cNvSpPr txBox="1">
            <a:spLocks noChangeArrowheads="1"/>
          </p:cNvSpPr>
          <p:nvPr/>
        </p:nvSpPr>
        <p:spPr>
          <a:xfrm>
            <a:off x="1432324" y="1527048"/>
            <a:ext cx="6259115" cy="3715788"/>
          </a:xfrm>
          <a:prstGeom prst="rect">
            <a:avLst/>
          </a:prstGeom>
        </p:spPr>
        <p:txBody>
          <a:bodyPr vert="horz" lIns="91440" tIns="45720" rIns="91440" bIns="45720" rtlCol="0">
            <a:no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fontAlgn="auto">
              <a:spcAft>
                <a:spcPts val="0"/>
              </a:spcAft>
            </a:pPr>
            <a:r>
              <a:rPr lang="en-US" sz="1400" dirty="0" smtClean="0"/>
              <a:t>Due on Sale Provision - City covenants to “not to sell, transfer, lease, encumber or dispose of Airport, in whole or in part, until all bonds and interest thereon have been paid or provision for payment has been made</a:t>
            </a:r>
          </a:p>
          <a:p>
            <a:pPr lvl="1" fontAlgn="auto">
              <a:spcAft>
                <a:spcPts val="0"/>
              </a:spcAft>
              <a:buClrTx/>
            </a:pPr>
            <a:r>
              <a:rPr lang="en-US" sz="1400" dirty="0" smtClean="0"/>
              <a:t>“Provision for Payment” described as deposit of sufficient non-callable “government obligations” with Paying Agent/Depository to pay maturing interest, principal and redemption premiums when due on the Bonds</a:t>
            </a:r>
          </a:p>
          <a:p>
            <a:pPr lvl="1" fontAlgn="auto">
              <a:spcAft>
                <a:spcPts val="0"/>
              </a:spcAft>
            </a:pPr>
            <a:endParaRPr lang="en-US" sz="1400" dirty="0" smtClean="0"/>
          </a:p>
          <a:p>
            <a:pPr fontAlgn="auto">
              <a:spcAft>
                <a:spcPts val="0"/>
              </a:spcAft>
            </a:pPr>
            <a:r>
              <a:rPr lang="en-US" sz="1400" dirty="0" smtClean="0"/>
              <a:t>Reserved Transfer Rights - Reserve right to transfer, sell, lease or otherwise dispose in limited conditions:</a:t>
            </a:r>
          </a:p>
          <a:p>
            <a:pPr lvl="1" fontAlgn="auto">
              <a:spcAft>
                <a:spcPts val="0"/>
              </a:spcAft>
              <a:buClrTx/>
            </a:pPr>
            <a:r>
              <a:rPr lang="en-US" sz="1400" i="1" dirty="0" smtClean="0"/>
              <a:t>Experience</a:t>
            </a:r>
            <a:r>
              <a:rPr lang="en-US" sz="1400" dirty="0" smtClean="0"/>
              <a:t>: Evidence that successor entity has comparable airport operations and management experience (both size and scope) as the Airport</a:t>
            </a:r>
          </a:p>
          <a:p>
            <a:pPr lvl="1" fontAlgn="auto">
              <a:spcAft>
                <a:spcPts val="0"/>
              </a:spcAft>
              <a:buClrTx/>
            </a:pPr>
            <a:r>
              <a:rPr lang="en-US" sz="1400" i="1" dirty="0" smtClean="0"/>
              <a:t>Local Government Reorganization Act</a:t>
            </a:r>
            <a:r>
              <a:rPr lang="en-US" sz="1400" dirty="0" smtClean="0"/>
              <a:t>: Successor entity formed under duly adopted and ratified local government reorganization act per Art. IX, Section III, Par II of State Constitution</a:t>
            </a:r>
          </a:p>
          <a:p>
            <a:pPr lvl="1" fontAlgn="auto">
              <a:spcAft>
                <a:spcPts val="0"/>
              </a:spcAft>
              <a:buClrTx/>
            </a:pPr>
            <a:r>
              <a:rPr lang="en-US" sz="1400" i="1" dirty="0" smtClean="0"/>
              <a:t>No Adverse Effect Opinion:  </a:t>
            </a:r>
            <a:r>
              <a:rPr lang="en-US" sz="1400" dirty="0" smtClean="0"/>
              <a:t>No Adverse Effect Opinion re: Tax Covenants</a:t>
            </a:r>
          </a:p>
          <a:p>
            <a:pPr lvl="1" fontAlgn="auto">
              <a:spcAft>
                <a:spcPts val="0"/>
              </a:spcAft>
              <a:buClrTx/>
            </a:pPr>
            <a:r>
              <a:rPr lang="en-US" sz="1400" i="1" dirty="0" smtClean="0"/>
              <a:t>Airport Consultant Report: </a:t>
            </a:r>
            <a:r>
              <a:rPr lang="en-US" sz="1400" dirty="0" smtClean="0"/>
              <a:t>Must demonstrate that transfer will not result in diminution of Net Revenues such that 120% average annual Debt Serve Requirement on Senior Lien Bonds met.</a:t>
            </a:r>
            <a:endParaRPr lang="en-US" sz="1400" dirty="0"/>
          </a:p>
        </p:txBody>
      </p:sp>
    </p:spTree>
    <p:extLst>
      <p:ext uri="{BB962C8B-B14F-4D97-AF65-F5344CB8AC3E}">
        <p14:creationId xmlns:p14="http://schemas.microsoft.com/office/powerpoint/2010/main" val="34779192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screen">
            <a:alphaModFix amt="29000"/>
            <a:extLst>
              <a:ext uri="{28A0092B-C50C-407E-A947-70E740481C1C}">
                <a14:useLocalDpi xmlns:a14="http://schemas.microsoft.com/office/drawing/2010/main"/>
              </a:ext>
            </a:extLst>
          </a:blip>
          <a:srcRect t="5191" b="9615"/>
          <a:stretch/>
        </p:blipFill>
        <p:spPr>
          <a:xfrm>
            <a:off x="8470" y="318195"/>
            <a:ext cx="9135530" cy="6490445"/>
          </a:xfrm>
          <a:prstGeom prst="rect">
            <a:avLst/>
          </a:prstGeom>
        </p:spPr>
      </p:pic>
      <p:sp>
        <p:nvSpPr>
          <p:cNvPr id="8194" name="Rectangle 2"/>
          <p:cNvSpPr>
            <a:spLocks noGrp="1" noChangeArrowheads="1"/>
          </p:cNvSpPr>
          <p:nvPr>
            <p:ph type="title"/>
          </p:nvPr>
        </p:nvSpPr>
        <p:spPr>
          <a:xfrm>
            <a:off x="457199" y="533400"/>
            <a:ext cx="8531375" cy="990600"/>
          </a:xfrm>
        </p:spPr>
        <p:txBody>
          <a:bodyPr>
            <a:noAutofit/>
          </a:bodyPr>
          <a:lstStyle/>
          <a:p>
            <a:r>
              <a:rPr lang="en-US" dirty="0" smtClean="0"/>
              <a:t>AULA Change of Control Provisions</a:t>
            </a:r>
            <a:endParaRPr lang="en-US" dirty="0"/>
          </a:p>
        </p:txBody>
      </p:sp>
      <p:sp>
        <p:nvSpPr>
          <p:cNvPr id="5" name="Rectangle 5"/>
          <p:cNvSpPr txBox="1">
            <a:spLocks noChangeArrowheads="1"/>
          </p:cNvSpPr>
          <p:nvPr/>
        </p:nvSpPr>
        <p:spPr>
          <a:xfrm>
            <a:off x="1432324" y="1527048"/>
            <a:ext cx="6259115" cy="3715788"/>
          </a:xfrm>
          <a:prstGeom prst="rect">
            <a:avLst/>
          </a:prstGeom>
        </p:spPr>
        <p:txBody>
          <a:bodyPr vert="horz" lIns="91440" tIns="45720" rIns="91440" bIns="45720" rtlCol="0">
            <a:no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r>
              <a:rPr lang="en-US" sz="2000" dirty="0"/>
              <a:t>Airport Use and Lease Agreements (AULAs) with Delta and Southwest prohibit a “change of control” of the Airport:</a:t>
            </a:r>
          </a:p>
          <a:p>
            <a:pPr lvl="1">
              <a:spcBef>
                <a:spcPts val="600"/>
              </a:spcBef>
              <a:buClrTx/>
            </a:pPr>
            <a:r>
              <a:rPr lang="en-US" sz="1800" dirty="0"/>
              <a:t>Prior AULAs expired September, 2010 (extended to September, 2017)</a:t>
            </a:r>
          </a:p>
          <a:p>
            <a:pPr lvl="1">
              <a:spcBef>
                <a:spcPts val="600"/>
              </a:spcBef>
              <a:buClrTx/>
            </a:pPr>
            <a:r>
              <a:rPr lang="en-US" sz="1800" dirty="0"/>
              <a:t>Current AULAs were effective on October 1, 2017, and expire June 30, 2036 (unless extended)</a:t>
            </a:r>
          </a:p>
          <a:p>
            <a:pPr lvl="1">
              <a:spcBef>
                <a:spcPts val="600"/>
              </a:spcBef>
              <a:buClrTx/>
            </a:pPr>
            <a:r>
              <a:rPr lang="en-US" sz="1800" dirty="0"/>
              <a:t>City ownership and control, and unique partnership between the City and the Air Carriers, was a “material inducement” for Airlines to enter into AULAs</a:t>
            </a:r>
          </a:p>
          <a:p>
            <a:pPr lvl="1">
              <a:spcBef>
                <a:spcPts val="600"/>
              </a:spcBef>
              <a:buClrTx/>
            </a:pPr>
            <a:r>
              <a:rPr lang="en-US" sz="1800" dirty="0"/>
              <a:t>Prohibit the City from, directly or indirectly, transferring the ownership, management, operation or control of the Airport except in connection with the adoption and ratification of a local government reorganization act</a:t>
            </a:r>
          </a:p>
          <a:p>
            <a:pPr marL="0" indent="0" fontAlgn="auto">
              <a:spcAft>
                <a:spcPts val="0"/>
              </a:spcAft>
              <a:buNone/>
            </a:pPr>
            <a:endParaRPr lang="en-US" sz="1400" dirty="0"/>
          </a:p>
        </p:txBody>
      </p:sp>
    </p:spTree>
    <p:extLst>
      <p:ext uri="{BB962C8B-B14F-4D97-AF65-F5344CB8AC3E}">
        <p14:creationId xmlns:p14="http://schemas.microsoft.com/office/powerpoint/2010/main" val="32561111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screen">
            <a:alphaModFix amt="29000"/>
            <a:extLst>
              <a:ext uri="{28A0092B-C50C-407E-A947-70E740481C1C}">
                <a14:useLocalDpi xmlns:a14="http://schemas.microsoft.com/office/drawing/2010/main"/>
              </a:ext>
            </a:extLst>
          </a:blip>
          <a:srcRect t="5191" b="9615"/>
          <a:stretch/>
        </p:blipFill>
        <p:spPr>
          <a:xfrm>
            <a:off x="8470" y="356600"/>
            <a:ext cx="9135530" cy="6490445"/>
          </a:xfrm>
          <a:prstGeom prst="rect">
            <a:avLst/>
          </a:prstGeom>
        </p:spPr>
      </p:pic>
      <p:graphicFrame>
        <p:nvGraphicFramePr>
          <p:cNvPr id="2" name="Table 1"/>
          <p:cNvGraphicFramePr>
            <a:graphicFrameLocks noGrp="1"/>
          </p:cNvGraphicFramePr>
          <p:nvPr>
            <p:extLst>
              <p:ext uri="{D42A27DB-BD31-4B8C-83A1-F6EECF244321}">
                <p14:modId xmlns:p14="http://schemas.microsoft.com/office/powerpoint/2010/main" val="3264515669"/>
              </p:ext>
            </p:extLst>
          </p:nvPr>
        </p:nvGraphicFramePr>
        <p:xfrm>
          <a:off x="424260" y="768720"/>
          <a:ext cx="8319689" cy="4785360"/>
        </p:xfrm>
        <a:graphic>
          <a:graphicData uri="http://schemas.openxmlformats.org/drawingml/2006/table">
            <a:tbl>
              <a:tblPr firstRow="1" bandRow="1">
                <a:tableStyleId>{00A15C55-8517-42AA-B614-E9B94910E393}</a:tableStyleId>
              </a:tblPr>
              <a:tblGrid>
                <a:gridCol w="6310102">
                  <a:extLst>
                    <a:ext uri="{9D8B030D-6E8A-4147-A177-3AD203B41FA5}">
                      <a16:colId xmlns:a16="http://schemas.microsoft.com/office/drawing/2014/main" val="20000"/>
                    </a:ext>
                  </a:extLst>
                </a:gridCol>
                <a:gridCol w="2009587">
                  <a:extLst>
                    <a:ext uri="{9D8B030D-6E8A-4147-A177-3AD203B41FA5}">
                      <a16:colId xmlns:a16="http://schemas.microsoft.com/office/drawing/2014/main" val="20001"/>
                    </a:ext>
                  </a:extLst>
                </a:gridCol>
              </a:tblGrid>
              <a:tr h="317137">
                <a:tc gridSpan="2">
                  <a:txBody>
                    <a:bodyPr/>
                    <a:lstStyle/>
                    <a:p>
                      <a:pPr algn="ctr"/>
                      <a:r>
                        <a:rPr lang="en-US" sz="1600" dirty="0" smtClean="0"/>
                        <a:t>General Revenue</a:t>
                      </a:r>
                      <a:r>
                        <a:rPr lang="en-US" sz="1600" baseline="0" dirty="0" smtClean="0"/>
                        <a:t> Fund – FY2017 – Revenues and Expenses</a:t>
                      </a:r>
                      <a:endParaRPr lang="en-US" sz="1600" dirty="0"/>
                    </a:p>
                  </a:txBody>
                  <a:tcPr/>
                </a:tc>
                <a:tc hMerge="1">
                  <a:txBody>
                    <a:bodyPr/>
                    <a:lstStyle/>
                    <a:p>
                      <a:endParaRPr lang="en-US" dirty="0"/>
                    </a:p>
                  </a:txBody>
                  <a:tcPr/>
                </a:tc>
                <a:extLst>
                  <a:ext uri="{0D108BD9-81ED-4DB2-BD59-A6C34878D82A}">
                    <a16:rowId xmlns:a16="http://schemas.microsoft.com/office/drawing/2014/main" val="10000"/>
                  </a:ext>
                </a:extLst>
              </a:tr>
              <a:tr h="1537895">
                <a:tc>
                  <a:txBody>
                    <a:bodyPr/>
                    <a:lstStyle/>
                    <a:p>
                      <a:r>
                        <a:rPr lang="en-US" sz="1400" dirty="0"/>
                        <a:t>Revenue:</a:t>
                      </a:r>
                    </a:p>
                    <a:p>
                      <a:pPr marL="171450" indent="-171450">
                        <a:buFont typeface="Arial" panose="020B0604020202020204" pitchFamily="34" charset="0"/>
                        <a:buChar char="•"/>
                      </a:pPr>
                      <a:r>
                        <a:rPr lang="en-US" sz="1200" dirty="0"/>
                        <a:t>Landing Fees</a:t>
                      </a:r>
                    </a:p>
                    <a:p>
                      <a:pPr marL="171450" indent="-171450">
                        <a:buFont typeface="Arial" panose="020B0604020202020204" pitchFamily="34" charset="0"/>
                        <a:buChar char="•"/>
                      </a:pPr>
                      <a:r>
                        <a:rPr lang="en-US" sz="1200" dirty="0"/>
                        <a:t>Central Passenger Terminal</a:t>
                      </a:r>
                      <a:r>
                        <a:rPr lang="en-US" sz="1200" baseline="0" dirty="0"/>
                        <a:t> Complex (</a:t>
                      </a:r>
                      <a:r>
                        <a:rPr lang="en-US" sz="1200" dirty="0"/>
                        <a:t>CPTC) Rentals</a:t>
                      </a:r>
                    </a:p>
                    <a:p>
                      <a:pPr marL="171450" indent="-171450">
                        <a:buFont typeface="Arial" panose="020B0604020202020204" pitchFamily="34" charset="0"/>
                        <a:buChar char="•"/>
                      </a:pPr>
                      <a:r>
                        <a:rPr lang="en-US" sz="1200" dirty="0"/>
                        <a:t>CPTC Cost Recoveries</a:t>
                      </a:r>
                    </a:p>
                    <a:p>
                      <a:pPr marL="171450" indent="-171450">
                        <a:buFont typeface="Arial" panose="020B0604020202020204" pitchFamily="34" charset="0"/>
                        <a:buChar char="•"/>
                      </a:pPr>
                      <a:r>
                        <a:rPr lang="en-US" sz="1200" dirty="0" smtClean="0"/>
                        <a:t>Commercial </a:t>
                      </a:r>
                      <a:r>
                        <a:rPr lang="en-US" sz="1200" dirty="0"/>
                        <a:t>Revenues</a:t>
                      </a:r>
                    </a:p>
                    <a:p>
                      <a:pPr marL="171450" indent="-171450">
                        <a:buFont typeface="Arial" panose="020B0604020202020204" pitchFamily="34" charset="0"/>
                        <a:buChar char="•"/>
                      </a:pPr>
                      <a:r>
                        <a:rPr lang="en-US" sz="1200" dirty="0"/>
                        <a:t>Other Revenues</a:t>
                      </a:r>
                    </a:p>
                    <a:p>
                      <a:pPr marL="171450" indent="-171450">
                        <a:buFont typeface="Arial" panose="020B0604020202020204" pitchFamily="34" charset="0"/>
                        <a:buChar char="•"/>
                      </a:pPr>
                      <a:r>
                        <a:rPr lang="en-US" sz="1200" dirty="0"/>
                        <a:t>Non-Airline Cost Recoveries</a:t>
                      </a:r>
                    </a:p>
                    <a:p>
                      <a:pPr marL="0" indent="0" algn="r">
                        <a:buFont typeface="Arial" panose="020B0604020202020204" pitchFamily="34" charset="0"/>
                        <a:buNone/>
                      </a:pPr>
                      <a:r>
                        <a:rPr lang="en-US" sz="1200" baseline="0" dirty="0"/>
                        <a:t>Revenues</a:t>
                      </a:r>
                      <a:endParaRPr lang="en-US" sz="1200" dirty="0"/>
                    </a:p>
                  </a:txBody>
                  <a:tcPr>
                    <a:noFill/>
                  </a:tcPr>
                </a:tc>
                <a:tc>
                  <a:txBody>
                    <a:bodyPr/>
                    <a:lstStyle/>
                    <a:p>
                      <a:pPr algn="r"/>
                      <a:endParaRPr lang="en-US" sz="1400" dirty="0"/>
                    </a:p>
                    <a:p>
                      <a:pPr algn="r"/>
                      <a:r>
                        <a:rPr lang="en-US" sz="1200" dirty="0"/>
                        <a:t>$17,220</a:t>
                      </a:r>
                    </a:p>
                    <a:p>
                      <a:pPr algn="r"/>
                      <a:r>
                        <a:rPr lang="en-US" sz="1200" dirty="0"/>
                        <a:t>87,379</a:t>
                      </a:r>
                    </a:p>
                    <a:p>
                      <a:pPr algn="r"/>
                      <a:r>
                        <a:rPr lang="en-US" sz="1200" dirty="0"/>
                        <a:t>37,890</a:t>
                      </a:r>
                    </a:p>
                    <a:p>
                      <a:pPr algn="r"/>
                      <a:r>
                        <a:rPr lang="en-US" sz="1200" dirty="0"/>
                        <a:t>293,199</a:t>
                      </a:r>
                    </a:p>
                    <a:p>
                      <a:pPr algn="r"/>
                      <a:r>
                        <a:rPr lang="en-US" sz="1200" dirty="0"/>
                        <a:t>46,866</a:t>
                      </a:r>
                    </a:p>
                    <a:p>
                      <a:pPr algn="r"/>
                      <a:r>
                        <a:rPr lang="en-US" sz="1200" u="sng" dirty="0"/>
                        <a:t>15,401</a:t>
                      </a:r>
                    </a:p>
                    <a:p>
                      <a:pPr algn="r"/>
                      <a:r>
                        <a:rPr lang="en-US" sz="1200" dirty="0"/>
                        <a:t>$497,955</a:t>
                      </a:r>
                    </a:p>
                  </a:txBody>
                  <a:tcPr>
                    <a:noFill/>
                  </a:tcPr>
                </a:tc>
                <a:extLst>
                  <a:ext uri="{0D108BD9-81ED-4DB2-BD59-A6C34878D82A}">
                    <a16:rowId xmlns:a16="http://schemas.microsoft.com/office/drawing/2014/main" val="10001"/>
                  </a:ext>
                </a:extLst>
              </a:tr>
              <a:tr h="2815128">
                <a:tc>
                  <a:txBody>
                    <a:bodyPr/>
                    <a:lstStyle/>
                    <a:p>
                      <a:r>
                        <a:rPr lang="en-US" sz="1400" dirty="0" smtClean="0"/>
                        <a:t>Expenses</a:t>
                      </a:r>
                      <a:r>
                        <a:rPr lang="en-US" sz="1400" baseline="0" dirty="0" smtClean="0"/>
                        <a:t> (including debt service)</a:t>
                      </a:r>
                      <a:endParaRPr lang="en-US" sz="1400" dirty="0"/>
                    </a:p>
                    <a:p>
                      <a:pPr marL="285750" indent="-285750">
                        <a:buFont typeface="Arial" panose="020B0604020202020204" pitchFamily="34" charset="0"/>
                        <a:buChar char="•"/>
                      </a:pPr>
                      <a:r>
                        <a:rPr lang="en-US" sz="1200" dirty="0"/>
                        <a:t>Administration</a:t>
                      </a:r>
                    </a:p>
                    <a:p>
                      <a:pPr marL="285750" indent="-285750">
                        <a:buFont typeface="Arial" panose="020B0604020202020204" pitchFamily="34" charset="0"/>
                        <a:buChar char="•"/>
                      </a:pPr>
                      <a:r>
                        <a:rPr lang="en-US" sz="1200" dirty="0"/>
                        <a:t>Operations</a:t>
                      </a:r>
                      <a:r>
                        <a:rPr lang="en-US" sz="1200" baseline="0" dirty="0"/>
                        <a:t> &amp; Safety</a:t>
                      </a:r>
                    </a:p>
                    <a:p>
                      <a:pPr marL="285750" indent="-285750">
                        <a:buFont typeface="Arial" panose="020B0604020202020204" pitchFamily="34" charset="0"/>
                        <a:buChar char="•"/>
                      </a:pPr>
                      <a:r>
                        <a:rPr lang="en-US" sz="1200" baseline="0" dirty="0"/>
                        <a:t>AGTS Maintenance</a:t>
                      </a:r>
                    </a:p>
                    <a:p>
                      <a:pPr marL="285750" indent="-285750">
                        <a:buFont typeface="Arial" panose="020B0604020202020204" pitchFamily="34" charset="0"/>
                        <a:buChar char="•"/>
                      </a:pPr>
                      <a:r>
                        <a:rPr lang="en-US" sz="1200" baseline="0" dirty="0"/>
                        <a:t>Building Maintenance</a:t>
                      </a:r>
                    </a:p>
                    <a:p>
                      <a:pPr marL="285750" indent="-285750">
                        <a:buFont typeface="Arial" panose="020B0604020202020204" pitchFamily="34" charset="0"/>
                        <a:buChar char="•"/>
                      </a:pPr>
                      <a:r>
                        <a:rPr lang="en-US" sz="1200" baseline="0" dirty="0"/>
                        <a:t>Rental Car Center Operations</a:t>
                      </a:r>
                    </a:p>
                    <a:p>
                      <a:pPr marL="285750" indent="-285750">
                        <a:buFont typeface="Arial" panose="020B0604020202020204" pitchFamily="34" charset="0"/>
                        <a:buChar char="•"/>
                      </a:pPr>
                      <a:r>
                        <a:rPr lang="en-US" sz="1200" baseline="0" dirty="0" err="1"/>
                        <a:t>SkyTrain</a:t>
                      </a:r>
                      <a:endParaRPr lang="en-US" sz="1200" baseline="0" dirty="0"/>
                    </a:p>
                    <a:p>
                      <a:pPr marL="285750" indent="-285750">
                        <a:buFont typeface="Arial" panose="020B0604020202020204" pitchFamily="34" charset="0"/>
                        <a:buChar char="•"/>
                      </a:pPr>
                      <a:r>
                        <a:rPr lang="en-US" sz="1200" baseline="0" dirty="0"/>
                        <a:t>Parking Operations</a:t>
                      </a:r>
                    </a:p>
                    <a:p>
                      <a:pPr marL="285750" indent="-285750">
                        <a:buFont typeface="Arial" panose="020B0604020202020204" pitchFamily="34" charset="0"/>
                        <a:buChar char="•"/>
                      </a:pPr>
                      <a:r>
                        <a:rPr lang="en-US" sz="1200" baseline="0" dirty="0"/>
                        <a:t>Airfield Maintenance</a:t>
                      </a:r>
                    </a:p>
                    <a:p>
                      <a:pPr marL="285750" indent="-285750">
                        <a:buFont typeface="Arial" panose="020B0604020202020204" pitchFamily="34" charset="0"/>
                        <a:buChar char="•"/>
                      </a:pPr>
                      <a:r>
                        <a:rPr lang="en-US" sz="1200" baseline="0" dirty="0"/>
                        <a:t>Fire Services</a:t>
                      </a:r>
                    </a:p>
                    <a:p>
                      <a:pPr marL="285750" indent="-285750">
                        <a:buFont typeface="Arial" panose="020B0604020202020204" pitchFamily="34" charset="0"/>
                        <a:buChar char="•"/>
                      </a:pPr>
                      <a:r>
                        <a:rPr lang="en-US" sz="1200" baseline="0" dirty="0"/>
                        <a:t>Police Services</a:t>
                      </a:r>
                    </a:p>
                    <a:p>
                      <a:pPr marL="285750" indent="-285750">
                        <a:buFont typeface="Arial" panose="020B0604020202020204" pitchFamily="34" charset="0"/>
                        <a:buChar char="•"/>
                      </a:pPr>
                      <a:r>
                        <a:rPr lang="en-US" sz="1200" baseline="0" dirty="0"/>
                        <a:t>Other City Departments</a:t>
                      </a:r>
                    </a:p>
                    <a:p>
                      <a:pPr marL="285750" indent="-285750">
                        <a:buFont typeface="Arial" panose="020B0604020202020204" pitchFamily="34" charset="0"/>
                        <a:buChar char="•"/>
                      </a:pPr>
                      <a:r>
                        <a:rPr lang="en-US" sz="1200" baseline="0" dirty="0" err="1"/>
                        <a:t>Nondepartmental</a:t>
                      </a:r>
                      <a:r>
                        <a:rPr lang="en-US" sz="1200" baseline="0" dirty="0"/>
                        <a:t> </a:t>
                      </a:r>
                      <a:endParaRPr lang="en-US" sz="1200" baseline="0" dirty="0" smtClean="0"/>
                    </a:p>
                    <a:p>
                      <a:pPr marL="285750" indent="-285750">
                        <a:buFont typeface="Arial" panose="020B0604020202020204" pitchFamily="34" charset="0"/>
                        <a:buChar char="•"/>
                      </a:pPr>
                      <a:r>
                        <a:rPr lang="en-US" sz="1200" baseline="0" dirty="0" smtClean="0"/>
                        <a:t>Debt Service</a:t>
                      </a:r>
                      <a:endParaRPr lang="en-US" sz="1200" baseline="0" dirty="0"/>
                    </a:p>
                    <a:p>
                      <a:pPr marL="0" lvl="0" indent="0" algn="r">
                        <a:buFont typeface="Arial" panose="020B0604020202020204" pitchFamily="34" charset="0"/>
                        <a:buNone/>
                      </a:pPr>
                      <a:r>
                        <a:rPr lang="en-US" sz="1200" dirty="0" smtClean="0"/>
                        <a:t>Expenses</a:t>
                      </a:r>
                      <a:endParaRPr lang="en-US" sz="1200" dirty="0"/>
                    </a:p>
                  </a:txBody>
                  <a:tcPr>
                    <a:noFill/>
                  </a:tcPr>
                </a:tc>
                <a:tc>
                  <a:txBody>
                    <a:bodyPr/>
                    <a:lstStyle/>
                    <a:p>
                      <a:pPr algn="r"/>
                      <a:endParaRPr lang="en-US" sz="1400" dirty="0"/>
                    </a:p>
                    <a:p>
                      <a:pPr algn="r"/>
                      <a:r>
                        <a:rPr lang="en-US" sz="1200" dirty="0"/>
                        <a:t>$62,536</a:t>
                      </a:r>
                    </a:p>
                    <a:p>
                      <a:pPr algn="r"/>
                      <a:r>
                        <a:rPr lang="en-US" sz="1200" dirty="0"/>
                        <a:t>33,751</a:t>
                      </a:r>
                    </a:p>
                    <a:p>
                      <a:pPr algn="r"/>
                      <a:r>
                        <a:rPr lang="en-US" sz="1200" dirty="0"/>
                        <a:t>20,864</a:t>
                      </a:r>
                    </a:p>
                    <a:p>
                      <a:pPr algn="r"/>
                      <a:r>
                        <a:rPr lang="en-US" sz="1200" dirty="0"/>
                        <a:t>7,763</a:t>
                      </a:r>
                    </a:p>
                    <a:p>
                      <a:pPr algn="r"/>
                      <a:r>
                        <a:rPr lang="en-US" sz="1200" dirty="0"/>
                        <a:t>5,567</a:t>
                      </a:r>
                    </a:p>
                    <a:p>
                      <a:pPr algn="r"/>
                      <a:r>
                        <a:rPr lang="en-US" sz="1200" dirty="0"/>
                        <a:t>6,455</a:t>
                      </a:r>
                    </a:p>
                    <a:p>
                      <a:pPr algn="r"/>
                      <a:r>
                        <a:rPr lang="en-US" sz="1200" dirty="0"/>
                        <a:t>33,345</a:t>
                      </a:r>
                    </a:p>
                    <a:p>
                      <a:pPr algn="r"/>
                      <a:r>
                        <a:rPr lang="en-US" sz="1200" dirty="0"/>
                        <a:t>19,596</a:t>
                      </a:r>
                    </a:p>
                    <a:p>
                      <a:pPr algn="r"/>
                      <a:r>
                        <a:rPr lang="en-US" sz="1200" dirty="0"/>
                        <a:t>25,554</a:t>
                      </a:r>
                    </a:p>
                    <a:p>
                      <a:pPr algn="r"/>
                      <a:r>
                        <a:rPr lang="en-US" sz="1200" dirty="0"/>
                        <a:t>18,479</a:t>
                      </a:r>
                    </a:p>
                    <a:p>
                      <a:pPr algn="r"/>
                      <a:r>
                        <a:rPr lang="en-US" sz="1200" dirty="0"/>
                        <a:t>14,982</a:t>
                      </a:r>
                    </a:p>
                    <a:p>
                      <a:pPr algn="r"/>
                      <a:r>
                        <a:rPr lang="en-US" sz="1200" u="none" dirty="0" smtClean="0"/>
                        <a:t>19,516</a:t>
                      </a:r>
                    </a:p>
                    <a:p>
                      <a:pPr algn="r"/>
                      <a:r>
                        <a:rPr lang="en-US" sz="1200" u="sng" dirty="0" smtClean="0"/>
                        <a:t>139,633</a:t>
                      </a:r>
                      <a:endParaRPr lang="en-US" sz="1200" u="sng" dirty="0"/>
                    </a:p>
                    <a:p>
                      <a:pPr algn="r"/>
                      <a:r>
                        <a:rPr lang="en-US" sz="1200" dirty="0" smtClean="0"/>
                        <a:t>$408,041</a:t>
                      </a:r>
                      <a:endParaRPr lang="en-US" sz="1200" dirty="0"/>
                    </a:p>
                  </a:txBody>
                  <a:tcPr>
                    <a:noFill/>
                  </a:tcPr>
                </a:tc>
                <a:extLst>
                  <a:ext uri="{0D108BD9-81ED-4DB2-BD59-A6C34878D82A}">
                    <a16:rowId xmlns:a16="http://schemas.microsoft.com/office/drawing/2014/main" val="10002"/>
                  </a:ext>
                </a:extLst>
              </a:tr>
            </a:tbl>
          </a:graphicData>
        </a:graphic>
      </p:graphicFrame>
      <p:sp>
        <p:nvSpPr>
          <p:cNvPr id="4" name="TextBox 3"/>
          <p:cNvSpPr txBox="1"/>
          <p:nvPr/>
        </p:nvSpPr>
        <p:spPr>
          <a:xfrm>
            <a:off x="3189420" y="6286195"/>
            <a:ext cx="3302830" cy="400110"/>
          </a:xfrm>
          <a:prstGeom prst="rect">
            <a:avLst/>
          </a:prstGeom>
          <a:noFill/>
        </p:spPr>
        <p:txBody>
          <a:bodyPr wrap="square" rtlCol="0">
            <a:spAutoFit/>
          </a:bodyPr>
          <a:lstStyle/>
          <a:p>
            <a:pPr algn="ctr"/>
            <a:r>
              <a:rPr lang="en-US" sz="1000" dirty="0">
                <a:latin typeface="+mj-lt"/>
              </a:rPr>
              <a:t>FY 2017 ending June 30, 2017; $’s in ‘000s</a:t>
            </a:r>
          </a:p>
          <a:p>
            <a:pPr algn="ctr"/>
            <a:r>
              <a:rPr lang="en-US" sz="1000" dirty="0">
                <a:latin typeface="+mj-lt"/>
              </a:rPr>
              <a:t>Source:  FY 2017 Disclosure Filing – </a:t>
            </a:r>
            <a:r>
              <a:rPr lang="en-US" sz="1000" dirty="0" smtClean="0">
                <a:latin typeface="+mj-lt"/>
              </a:rPr>
              <a:t>Tables 9 &amp; 10 </a:t>
            </a:r>
            <a:endParaRPr lang="en-US" sz="1000" dirty="0">
              <a:latin typeface="+mj-lt"/>
            </a:endParaRPr>
          </a:p>
        </p:txBody>
      </p:sp>
    </p:spTree>
    <p:extLst>
      <p:ext uri="{BB962C8B-B14F-4D97-AF65-F5344CB8AC3E}">
        <p14:creationId xmlns:p14="http://schemas.microsoft.com/office/powerpoint/2010/main" val="154473552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cstate="screen">
            <a:alphaModFix amt="29000"/>
            <a:extLst>
              <a:ext uri="{28A0092B-C50C-407E-A947-70E740481C1C}">
                <a14:useLocalDpi xmlns:a14="http://schemas.microsoft.com/office/drawing/2010/main"/>
              </a:ext>
            </a:extLst>
          </a:blip>
          <a:srcRect t="1" b="-1685"/>
          <a:stretch/>
        </p:blipFill>
        <p:spPr>
          <a:xfrm>
            <a:off x="445" y="-5865"/>
            <a:ext cx="9157252" cy="6983896"/>
          </a:xfrm>
          <a:prstGeom prst="rect">
            <a:avLst/>
          </a:prstGeom>
        </p:spPr>
      </p:pic>
      <p:sp>
        <p:nvSpPr>
          <p:cNvPr id="9" name="Rectangle 8"/>
          <p:cNvSpPr/>
          <p:nvPr/>
        </p:nvSpPr>
        <p:spPr>
          <a:xfrm>
            <a:off x="3373370" y="506707"/>
            <a:ext cx="13716" cy="88468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TextBox 9"/>
          <p:cNvSpPr txBox="1"/>
          <p:nvPr/>
        </p:nvSpPr>
        <p:spPr>
          <a:xfrm>
            <a:off x="4043532" y="579716"/>
            <a:ext cx="5350094" cy="938719"/>
          </a:xfrm>
          <a:prstGeom prst="rect">
            <a:avLst/>
          </a:prstGeom>
          <a:noFill/>
        </p:spPr>
        <p:txBody>
          <a:bodyPr wrap="square" rtlCol="0">
            <a:spAutoFit/>
          </a:bodyPr>
          <a:lstStyle/>
          <a:p>
            <a:r>
              <a:rPr lang="en-US" sz="1500" b="1" dirty="0">
                <a:latin typeface="Gotham" charset="0"/>
                <a:ea typeface="Gotham" charset="0"/>
                <a:cs typeface="Gotham" charset="0"/>
              </a:rPr>
              <a:t>DEPARTMENT OF AVIATION</a:t>
            </a:r>
            <a:endParaRPr lang="en-US" sz="2700" b="1" dirty="0">
              <a:solidFill>
                <a:srgbClr val="00B0F0"/>
              </a:solidFill>
              <a:latin typeface="Gotham" charset="0"/>
              <a:ea typeface="Gotham" charset="0"/>
              <a:cs typeface="Gotham" charset="0"/>
            </a:endParaRPr>
          </a:p>
          <a:p>
            <a:r>
              <a:rPr lang="en-US" sz="4000" spc="-100" dirty="0" smtClean="0">
                <a:solidFill>
                  <a:srgbClr val="003F82"/>
                </a:solidFill>
                <a:latin typeface="Arial"/>
                <a:ea typeface="+mj-ea"/>
                <a:cs typeface="+mj-cs"/>
              </a:rPr>
              <a:t>Q&amp;A</a:t>
            </a:r>
            <a:endParaRPr lang="en-US" sz="1500" b="1" dirty="0">
              <a:latin typeface="Gotham" charset="0"/>
              <a:ea typeface="Gotham" charset="0"/>
              <a:cs typeface="Gotham" charset="0"/>
            </a:endParaRPr>
          </a:p>
        </p:txBody>
      </p:sp>
      <p:pic>
        <p:nvPicPr>
          <p:cNvPr id="11" name="Picture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56235" y="730394"/>
            <a:ext cx="2597391" cy="419912"/>
          </a:xfrm>
          <a:prstGeom prst="rect">
            <a:avLst/>
          </a:prstGeom>
        </p:spPr>
      </p:pic>
    </p:spTree>
    <p:extLst>
      <p:ext uri="{BB962C8B-B14F-4D97-AF65-F5344CB8AC3E}">
        <p14:creationId xmlns:p14="http://schemas.microsoft.com/office/powerpoint/2010/main" val="268538743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2_ATLtemplate3">
  <a:themeElements>
    <a:clrScheme name="HJ Palette">
      <a:dk1>
        <a:sysClr val="windowText" lastClr="000000"/>
      </a:dk1>
      <a:lt1>
        <a:sysClr val="window" lastClr="FFFFFF"/>
      </a:lt1>
      <a:dk2>
        <a:srgbClr val="001934"/>
      </a:dk2>
      <a:lt2>
        <a:srgbClr val="82A9CE"/>
      </a:lt2>
      <a:accent1>
        <a:srgbClr val="B20533"/>
      </a:accent1>
      <a:accent2>
        <a:srgbClr val="D4911E"/>
      </a:accent2>
      <a:accent3>
        <a:srgbClr val="003F82"/>
      </a:accent3>
      <a:accent4>
        <a:srgbClr val="908779"/>
      </a:accent4>
      <a:accent5>
        <a:srgbClr val="5B0025"/>
      </a:accent5>
      <a:accent6>
        <a:srgbClr val="535352"/>
      </a:accent6>
      <a:hlink>
        <a:srgbClr val="003F82"/>
      </a:hlink>
      <a:folHlink>
        <a:srgbClr val="535352"/>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1_ATLtemplate3">
  <a:themeElements>
    <a:clrScheme name="HJ Palette">
      <a:dk1>
        <a:sysClr val="windowText" lastClr="000000"/>
      </a:dk1>
      <a:lt1>
        <a:sysClr val="window" lastClr="FFFFFF"/>
      </a:lt1>
      <a:dk2>
        <a:srgbClr val="001934"/>
      </a:dk2>
      <a:lt2>
        <a:srgbClr val="82A9CE"/>
      </a:lt2>
      <a:accent1>
        <a:srgbClr val="B20533"/>
      </a:accent1>
      <a:accent2>
        <a:srgbClr val="D4911E"/>
      </a:accent2>
      <a:accent3>
        <a:srgbClr val="003F82"/>
      </a:accent3>
      <a:accent4>
        <a:srgbClr val="908779"/>
      </a:accent4>
      <a:accent5>
        <a:srgbClr val="5B0025"/>
      </a:accent5>
      <a:accent6>
        <a:srgbClr val="535352"/>
      </a:accent6>
      <a:hlink>
        <a:srgbClr val="003F82"/>
      </a:hlink>
      <a:folHlink>
        <a:srgbClr val="535352"/>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Company xmlns="http://schemas.microsoft.com/sharepoint/v3" xsi:nil="true"/>
    <CustomerID xmlns="http://schemas.microsoft.com/sharepoint/v3" xsi:nil="true"/>
    <PublishingExpirationDate xmlns="http://schemas.microsoft.com/sharepoint/v3" xsi:nil="true"/>
    <_ResourceType xmlns="http://schemas.microsoft.com/sharepoint/v3/fields">Presentations</_ResourceType>
    <PublishingStartDate xmlns="http://schemas.microsoft.com/sharepoint/v3" xsi:nil="true"/>
  </documentManagement>
</p:properties>
</file>

<file path=customXml/itemProps1.xml><?xml version="1.0" encoding="utf-8"?>
<ds:datastoreItem xmlns:ds="http://schemas.openxmlformats.org/officeDocument/2006/customXml" ds:itemID="{BF026841-D02E-4421-ACD8-6EB757B04489}"/>
</file>

<file path=customXml/itemProps2.xml><?xml version="1.0" encoding="utf-8"?>
<ds:datastoreItem xmlns:ds="http://schemas.openxmlformats.org/officeDocument/2006/customXml" ds:itemID="{57086AA9-135D-4034-BCD5-64D2342323B1}"/>
</file>

<file path=customXml/itemProps3.xml><?xml version="1.0" encoding="utf-8"?>
<ds:datastoreItem xmlns:ds="http://schemas.openxmlformats.org/officeDocument/2006/customXml" ds:itemID="{FDEE8161-6B4F-4FAD-9E21-75E8F19A9E8F}"/>
</file>

<file path=docProps/app.xml><?xml version="1.0" encoding="utf-8"?>
<Properties xmlns="http://schemas.openxmlformats.org/officeDocument/2006/extended-properties" xmlns:vt="http://schemas.openxmlformats.org/officeDocument/2006/docPropsVTypes">
  <Template>LGB512</Template>
  <TotalTime>34134</TotalTime>
  <Words>1412</Words>
  <Application>Microsoft Office PowerPoint</Application>
  <PresentationFormat>Letter Paper (8.5x11 in)</PresentationFormat>
  <Paragraphs>417</Paragraphs>
  <Slides>24</Slides>
  <Notes>24</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24</vt:i4>
      </vt:variant>
    </vt:vector>
  </HeadingPairs>
  <TitlesOfParts>
    <vt:vector size="31" baseType="lpstr">
      <vt:lpstr>Arial</vt:lpstr>
      <vt:lpstr>Arial Black</vt:lpstr>
      <vt:lpstr>Calibri</vt:lpstr>
      <vt:lpstr>Gotham</vt:lpstr>
      <vt:lpstr>Times New Roman</vt:lpstr>
      <vt:lpstr>2_ATLtemplate3</vt:lpstr>
      <vt:lpstr>1_ATLtemplate3</vt:lpstr>
      <vt:lpstr>PowerPoint Presentation</vt:lpstr>
      <vt:lpstr>Introduction to ATL</vt:lpstr>
      <vt:lpstr>Regional Economic Impact</vt:lpstr>
      <vt:lpstr>ATLNext – Capital Improvement Plan</vt:lpstr>
      <vt:lpstr>ATLNext: 2015 - 2035 CIP</vt:lpstr>
      <vt:lpstr>ATL’s Superior Financial Performance</vt:lpstr>
      <vt:lpstr>ATL: The World’s Busiest Airport</vt:lpstr>
      <vt:lpstr>Overview: Airport Bonds</vt:lpstr>
      <vt:lpstr>Amount of Outstanding Airport Bonds</vt:lpstr>
      <vt:lpstr>Types of Debt Outstanding</vt:lpstr>
      <vt:lpstr>Description of Hedge Agreements</vt:lpstr>
      <vt:lpstr>GARBs</vt:lpstr>
      <vt:lpstr>Annual GARB Debt Service</vt:lpstr>
      <vt:lpstr>Hybrid Bonds </vt:lpstr>
      <vt:lpstr>Annual Hybrid Debt Service</vt:lpstr>
      <vt:lpstr>Credit Ratings</vt:lpstr>
      <vt:lpstr>Comparison – U.S. Large Hub Airports</vt:lpstr>
      <vt:lpstr>Restated and Amended Master Bond Ordinance (Ordinance No. 99-O-1986) </vt:lpstr>
      <vt:lpstr>Revenues Under MBO</vt:lpstr>
      <vt:lpstr>MBO Rate Covenant</vt:lpstr>
      <vt:lpstr>MBO Change of Control Provisions</vt:lpstr>
      <vt:lpstr>AULA Change of Control Provisions</vt:lpstr>
      <vt:lpstr>PowerPoint Presentation</vt:lpstr>
      <vt:lpstr>PowerPoint Presentation</vt:lpstr>
    </vt:vector>
  </TitlesOfParts>
  <Company>FRASCA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LGB 2010 Airline Rates</dc:title>
  <dc:creator>Ken Cushine</dc:creator>
  <cp:lastModifiedBy>Steinbrenner, Rie</cp:lastModifiedBy>
  <cp:revision>731</cp:revision>
  <cp:lastPrinted>2014-05-11T20:10:40Z</cp:lastPrinted>
  <dcterms:created xsi:type="dcterms:W3CDTF">2002-05-22T22:46:36Z</dcterms:created>
  <dcterms:modified xsi:type="dcterms:W3CDTF">2018-09-12T12:48:12Z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0x0101001FD4480C948BFE43BEB99D9404D53592</vt:lpwstr>
  </property>
</Properties>
</file>