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dp" ContentType="image/vnd.ms-photo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63" r:id="rId3"/>
    <p:sldId id="270" r:id="rId4"/>
    <p:sldId id="271" r:id="rId5"/>
    <p:sldId id="277" r:id="rId6"/>
    <p:sldId id="276" r:id="rId7"/>
    <p:sldId id="275" r:id="rId8"/>
    <p:sldId id="272" r:id="rId9"/>
    <p:sldId id="269" r:id="rId10"/>
    <p:sldId id="273" r:id="rId11"/>
    <p:sldId id="265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902"/>
    <p:restoredTop sz="94712"/>
  </p:normalViewPr>
  <p:slideViewPr>
    <p:cSldViewPr snapToGrid="0" snapToObjects="1">
      <p:cViewPr>
        <p:scale>
          <a:sx n="60" d="100"/>
          <a:sy n="60" d="100"/>
        </p:scale>
        <p:origin x="-18" y="-10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F9035AE-F8D5-4C4B-8952-3C26FC31BBD7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D22217-C8D6-8940-8A9A-931AE3708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35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6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4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14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6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8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4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7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1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422F5-A30A-3041-8356-DD323A04D1EB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382" y="0"/>
            <a:ext cx="891651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98382" y="5296817"/>
            <a:ext cx="66673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latin typeface="Helvetica" charset="0"/>
                <a:ea typeface="Helvetica" charset="0"/>
                <a:cs typeface="Helvetica" charset="0"/>
              </a:rPr>
              <a:t>Elisabeth Jensen</a:t>
            </a:r>
          </a:p>
          <a:p>
            <a:r>
              <a:rPr lang="en-US" sz="2500" b="1" dirty="0" smtClean="0">
                <a:latin typeface="Helvetica" charset="0"/>
                <a:ea typeface="Helvetica" charset="0"/>
                <a:cs typeface="Helvetica" charset="0"/>
              </a:rPr>
              <a:t>Executive Vice President</a:t>
            </a:r>
          </a:p>
          <a:p>
            <a:r>
              <a:rPr lang="en-US" sz="2500" b="1" dirty="0" smtClean="0">
                <a:latin typeface="Helvetica" charset="0"/>
                <a:ea typeface="Helvetica" charset="0"/>
                <a:cs typeface="Helvetica" charset="0"/>
              </a:rPr>
              <a:t>Kentucky Equine Education Project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98382" y="1779777"/>
            <a:ext cx="8916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latin typeface="Helvetica" charset="0"/>
                <a:ea typeface="Helvetica" charset="0"/>
                <a:cs typeface="Helvetica" charset="0"/>
              </a:rPr>
              <a:t>The Impact of the Horse Industry on the Commonwealth</a:t>
            </a:r>
            <a:endParaRPr lang="en-US" sz="45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7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Kentucky’s Horse Industry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$23.4 billion: </a:t>
            </a:r>
            <a:r>
              <a:rPr lang="en-US" dirty="0" smtClean="0"/>
              <a:t>Value of equines and assets across Kentucky</a:t>
            </a:r>
          </a:p>
          <a:p>
            <a:r>
              <a:rPr lang="en-US" b="1" dirty="0" smtClean="0"/>
              <a:t>Annual Impact </a:t>
            </a:r>
          </a:p>
          <a:p>
            <a:pPr lvl="1"/>
            <a:r>
              <a:rPr lang="en-US" dirty="0" smtClean="0"/>
              <a:t>The horse industry contributes nearly $1.6 billion  to the Commonwealth’s GDP</a:t>
            </a:r>
          </a:p>
          <a:p>
            <a:pPr lvl="1"/>
            <a:r>
              <a:rPr lang="en-US" dirty="0" smtClean="0"/>
              <a:t>From those direct effects, the horse industry’s contribution ripples out into other sectors of the economy. Adding these ripple effects, feed, hay, supplies, etc., results in an estimate of </a:t>
            </a:r>
            <a:r>
              <a:rPr lang="en-US" b="1" dirty="0" smtClean="0"/>
              <a:t>$</a:t>
            </a:r>
            <a:r>
              <a:rPr lang="en-US" dirty="0" smtClean="0"/>
              <a:t> </a:t>
            </a:r>
            <a:r>
              <a:rPr lang="en-US" b="1" dirty="0" smtClean="0"/>
              <a:t>2.7 billion GDP </a:t>
            </a:r>
          </a:p>
          <a:p>
            <a:pPr lvl="1"/>
            <a:r>
              <a:rPr lang="en-US" b="1" u="sng" dirty="0" smtClean="0"/>
              <a:t>Including </a:t>
            </a:r>
            <a:r>
              <a:rPr lang="en-US" b="1" u="sng" dirty="0"/>
              <a:t>the horse industry </a:t>
            </a:r>
            <a:r>
              <a:rPr lang="en-US" b="1" u="sng" dirty="0" smtClean="0"/>
              <a:t>hospitality and tourism</a:t>
            </a:r>
            <a:r>
              <a:rPr lang="en-US" b="1" u="sng" dirty="0"/>
              <a:t>, the total economic impact reaches as high as </a:t>
            </a:r>
            <a:r>
              <a:rPr lang="en-US" b="1" u="sng" dirty="0" smtClean="0"/>
              <a:t>$5.2 billion </a:t>
            </a:r>
            <a:r>
              <a:rPr lang="en-US" b="1" u="sng" dirty="0"/>
              <a:t>and is growing every year. 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9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01" y="0"/>
            <a:ext cx="99571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b="1" dirty="0" smtClean="0"/>
              <a:t>$45.5 million: </a:t>
            </a:r>
            <a:r>
              <a:rPr lang="en-US" dirty="0" smtClean="0"/>
              <a:t>Estimated amount of revenue in stud fees based on publicly available numbers and industry calculations</a:t>
            </a:r>
          </a:p>
          <a:p>
            <a:r>
              <a:rPr lang="en-US" b="1" dirty="0" smtClean="0"/>
              <a:t>$2.7 million: </a:t>
            </a:r>
            <a:r>
              <a:rPr lang="en-US" dirty="0" smtClean="0"/>
              <a:t>Paid in to Kentucky in state taxes on breeding alone</a:t>
            </a:r>
          </a:p>
          <a:p>
            <a:r>
              <a:rPr lang="en-US" dirty="0" smtClean="0"/>
              <a:t>Not included in this example are other way American Pharaoh has impacted Kentucky’s tax revenue through equine tourism, increased interest in horse racing and more.</a:t>
            </a:r>
            <a:endParaRPr lang="en-US" dirty="0"/>
          </a:p>
          <a:p>
            <a:r>
              <a:rPr lang="en-US" b="1" dirty="0" smtClean="0"/>
              <a:t>226: </a:t>
            </a:r>
            <a:r>
              <a:rPr lang="en-US" dirty="0" smtClean="0"/>
              <a:t>Other thoroughbred stallions in Kentucky</a:t>
            </a:r>
          </a:p>
          <a:p>
            <a:r>
              <a:rPr lang="en-US" b="1" dirty="0" smtClean="0"/>
              <a:t>4,532:</a:t>
            </a:r>
            <a:r>
              <a:rPr lang="en-US" dirty="0" smtClean="0"/>
              <a:t> Active stallions among non-race breeds</a:t>
            </a:r>
            <a:endParaRPr lang="en-US" b="1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Example: American </a:t>
            </a:r>
            <a:r>
              <a:rPr lang="en-US" dirty="0" err="1" smtClean="0"/>
              <a:t>Pharoah’s</a:t>
            </a:r>
            <a:r>
              <a:rPr lang="en-US" dirty="0" smtClean="0"/>
              <a:t> Impact on Kentucky (over the past three 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89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46" y="-77393"/>
            <a:ext cx="10416108" cy="693539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Example: Equine Veterinarians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335: </a:t>
            </a:r>
            <a:r>
              <a:rPr lang="en-US" dirty="0" smtClean="0"/>
              <a:t>Doctors of Veterinary Medicine in Kentucky registered with the American Association of Equine Practitioners (AAEP). There are many others not registered with AAEP</a:t>
            </a:r>
            <a:endParaRPr lang="en-US" b="1" dirty="0" smtClean="0"/>
          </a:p>
          <a:p>
            <a:r>
              <a:rPr lang="en-US" b="1" dirty="0" smtClean="0"/>
              <a:t>319: </a:t>
            </a:r>
            <a:r>
              <a:rPr lang="en-US" dirty="0" smtClean="0"/>
              <a:t>employees at Rood and Riddle, one of the nation’s largest equine vet facilities </a:t>
            </a:r>
          </a:p>
          <a:p>
            <a:pPr lvl="1"/>
            <a:r>
              <a:rPr lang="en-US" b="1" dirty="0" smtClean="0"/>
              <a:t>65</a:t>
            </a:r>
            <a:r>
              <a:rPr lang="en-US" dirty="0" smtClean="0"/>
              <a:t> of which are veterinarians, caring for </a:t>
            </a:r>
            <a:r>
              <a:rPr lang="en-US" b="1" dirty="0" smtClean="0"/>
              <a:t>25,000</a:t>
            </a:r>
            <a:r>
              <a:rPr lang="en-US" dirty="0" smtClean="0"/>
              <a:t> horses </a:t>
            </a:r>
          </a:p>
          <a:p>
            <a:r>
              <a:rPr lang="en-US" dirty="0" smtClean="0"/>
              <a:t>These veterinarians are responsible for an incredible impact on local economies through their businesses, salaries, taxes and more.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32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46" y="-77393"/>
            <a:ext cx="10416108" cy="693539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Example: </a:t>
            </a:r>
            <a:r>
              <a:rPr lang="en-US" b="1" dirty="0" err="1" smtClean="0"/>
              <a:t>Pari</a:t>
            </a:r>
            <a:r>
              <a:rPr lang="en-US" b="1" dirty="0" smtClean="0"/>
              <a:t> - </a:t>
            </a:r>
            <a:r>
              <a:rPr lang="en-US" b="1" dirty="0" err="1" smtClean="0"/>
              <a:t>Mutuel</a:t>
            </a:r>
            <a:r>
              <a:rPr lang="en-US" b="1" dirty="0" smtClean="0"/>
              <a:t> Wagering 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 smtClean="0"/>
              <a:t>Pari-Mutuel wagering has generated $23,528.277 in total excise tax for YTD 2018 </a:t>
            </a:r>
            <a:endParaRPr lang="en-US" sz="6000" b="1" dirty="0" smtClean="0"/>
          </a:p>
          <a:p>
            <a:endParaRPr lang="en-US" sz="60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9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46" y="-77393"/>
            <a:ext cx="10416108" cy="693539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Example: </a:t>
            </a:r>
            <a:r>
              <a:rPr lang="en-US" b="1" dirty="0"/>
              <a:t> </a:t>
            </a:r>
            <a:r>
              <a:rPr lang="en-US" b="1" dirty="0" smtClean="0"/>
              <a:t>Working at the Racetracks in Kentucky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latin typeface="+mj-lt"/>
              </a:rPr>
              <a:t>In 2017 </a:t>
            </a:r>
            <a:r>
              <a:rPr lang="en-US" sz="3600" dirty="0" smtClean="0">
                <a:latin typeface="+mj-lt"/>
              </a:rPr>
              <a:t>KHRC </a:t>
            </a:r>
            <a:r>
              <a:rPr lang="en-US" sz="3600" dirty="0">
                <a:latin typeface="+mj-lt"/>
              </a:rPr>
              <a:t>issued over 19,000 licenses to workers at Thoroughbred and Standardbred facilities.  </a:t>
            </a:r>
            <a:endParaRPr lang="en-US" sz="3600" dirty="0" smtClean="0">
              <a:latin typeface="+mj-lt"/>
            </a:endParaRPr>
          </a:p>
          <a:p>
            <a:pPr marL="0" indent="0">
              <a:buNone/>
            </a:pPr>
            <a:endParaRPr lang="en-US" sz="3600" dirty="0">
              <a:latin typeface="+mj-lt"/>
            </a:endParaRPr>
          </a:p>
          <a:p>
            <a:r>
              <a:rPr lang="en-US" sz="3600" dirty="0">
                <a:latin typeface="+mj-lt"/>
              </a:rPr>
              <a:t>This includes trainers and assistant trainers, jockeys, exercise riders, </a:t>
            </a:r>
            <a:r>
              <a:rPr lang="en-US" sz="3600" dirty="0" err="1">
                <a:latin typeface="+mj-lt"/>
              </a:rPr>
              <a:t>mutuel</a:t>
            </a:r>
            <a:r>
              <a:rPr lang="en-US" sz="3600" dirty="0">
                <a:latin typeface="+mj-lt"/>
              </a:rPr>
              <a:t> clerks, racing officials, farriers, dental technicians, veterinarians, event staff and numerous other functions. </a:t>
            </a:r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662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Kentucky’s Horse Industry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90907"/>
            <a:ext cx="10515600" cy="2740312"/>
          </a:xfrm>
        </p:spPr>
        <p:txBody>
          <a:bodyPr numCol="2">
            <a:normAutofit/>
          </a:bodyPr>
          <a:lstStyle/>
          <a:p>
            <a:pPr lvl="1"/>
            <a:r>
              <a:rPr lang="en-US" sz="2600" dirty="0" smtClean="0"/>
              <a:t>54,000 Thoroughbreds</a:t>
            </a:r>
          </a:p>
          <a:p>
            <a:pPr lvl="1"/>
            <a:r>
              <a:rPr lang="en-US" sz="2600" dirty="0" smtClean="0"/>
              <a:t>42,000 Quarter Horses</a:t>
            </a:r>
          </a:p>
          <a:p>
            <a:pPr lvl="1"/>
            <a:r>
              <a:rPr lang="en-US" sz="2600" dirty="0" smtClean="0"/>
              <a:t>36,000 Tennessee Walkers</a:t>
            </a:r>
          </a:p>
          <a:p>
            <a:pPr lvl="1"/>
            <a:r>
              <a:rPr lang="en-US" sz="2600" dirty="0" smtClean="0"/>
              <a:t>14,000 American Saddlebreds</a:t>
            </a:r>
          </a:p>
          <a:p>
            <a:pPr lvl="1"/>
            <a:r>
              <a:rPr lang="en-US" sz="2600" dirty="0" smtClean="0"/>
              <a:t>14,000 Donkeys and Mules</a:t>
            </a:r>
          </a:p>
          <a:p>
            <a:pPr lvl="1"/>
            <a:r>
              <a:rPr lang="en-US" sz="2600" dirty="0" smtClean="0"/>
              <a:t>12,500 Mountain Horse Breeds</a:t>
            </a:r>
          </a:p>
          <a:p>
            <a:pPr lvl="1"/>
            <a:r>
              <a:rPr lang="en-US" sz="2600" dirty="0" smtClean="0"/>
              <a:t>9,500 Standardbreds</a:t>
            </a:r>
          </a:p>
          <a:p>
            <a:pPr lvl="1"/>
            <a:r>
              <a:rPr lang="en-US" sz="2600" dirty="0" smtClean="0"/>
              <a:t>7,000 Miniatures</a:t>
            </a:r>
          </a:p>
          <a:p>
            <a:pPr lvl="1"/>
            <a:r>
              <a:rPr lang="en-US" sz="2600" dirty="0" smtClean="0"/>
              <a:t>7,000 Ponies</a:t>
            </a:r>
          </a:p>
          <a:p>
            <a:pPr lvl="1"/>
            <a:r>
              <a:rPr lang="en-US" sz="2600" dirty="0" smtClean="0"/>
              <a:t>6,500 Paints</a:t>
            </a:r>
          </a:p>
          <a:p>
            <a:pPr lvl="1"/>
            <a:r>
              <a:rPr lang="en-US" sz="2600" dirty="0" smtClean="0"/>
              <a:t>5,500 Arabian and Half-Arabians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1690688"/>
            <a:ext cx="10515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b="1" dirty="0" smtClean="0"/>
              <a:t>242,400: </a:t>
            </a:r>
            <a:r>
              <a:rPr lang="en-US" sz="2800" dirty="0" smtClean="0"/>
              <a:t>Equines </a:t>
            </a:r>
            <a:r>
              <a:rPr lang="en-US" sz="2800" dirty="0"/>
              <a:t>in Kentucky including, but not limited to: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Kentucky’s Horse Industry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1" dirty="0" smtClean="0"/>
              <a:t>44,000 – 60,000: </a:t>
            </a:r>
            <a:r>
              <a:rPr lang="en-US" dirty="0" smtClean="0"/>
              <a:t>Direct and indirect jobs in Kentucky</a:t>
            </a:r>
          </a:p>
          <a:p>
            <a:r>
              <a:rPr lang="en-US" b="1" dirty="0" smtClean="0"/>
              <a:t>35,000: </a:t>
            </a:r>
            <a:r>
              <a:rPr lang="en-US" dirty="0" smtClean="0"/>
              <a:t>Operations with at least one horse</a:t>
            </a:r>
          </a:p>
          <a:p>
            <a:r>
              <a:rPr lang="en-US" b="1" dirty="0" smtClean="0"/>
              <a:t>17,275: </a:t>
            </a:r>
            <a:r>
              <a:rPr lang="en-US" dirty="0" smtClean="0"/>
              <a:t>Thoroughbred mares bred to 227 Kentucky stallions in 2017</a:t>
            </a:r>
          </a:p>
          <a:p>
            <a:r>
              <a:rPr lang="en-US" b="1" dirty="0" smtClean="0"/>
              <a:t>7,620: </a:t>
            </a:r>
            <a:r>
              <a:rPr lang="en-US" dirty="0" smtClean="0"/>
              <a:t>Foals born in Kentucky in 2016 (34.6% of North America)</a:t>
            </a:r>
          </a:p>
          <a:p>
            <a:r>
              <a:rPr lang="en-US" b="1" dirty="0" smtClean="0"/>
              <a:t>55%: </a:t>
            </a:r>
            <a:r>
              <a:rPr lang="en-US" dirty="0" smtClean="0"/>
              <a:t>Share of Thoroughbreds in North America sired by Kentucky stallions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Kentucky’s Horse Industry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742852"/>
          </a:xfrm>
        </p:spPr>
        <p:txBody>
          <a:bodyPr>
            <a:normAutofit/>
          </a:bodyPr>
          <a:lstStyle/>
          <a:p>
            <a:r>
              <a:rPr lang="en-US" b="1" dirty="0" smtClean="0"/>
              <a:t>49%:  </a:t>
            </a:r>
            <a:r>
              <a:rPr lang="en-US" dirty="0" smtClean="0"/>
              <a:t>Share of Kentucky trail rides by out of state visitors</a:t>
            </a:r>
          </a:p>
          <a:p>
            <a:endParaRPr lang="en-US" b="1" dirty="0" smtClean="0"/>
          </a:p>
          <a:p>
            <a:r>
              <a:rPr lang="en-US" b="1" dirty="0" smtClean="0"/>
              <a:t>30.5%: </a:t>
            </a:r>
            <a:r>
              <a:rPr lang="en-US" dirty="0" smtClean="0"/>
              <a:t>Households in Kentucky that contain horse enthusiasts</a:t>
            </a:r>
            <a:r>
              <a:rPr lang="en-US" dirty="0"/>
              <a:t/>
            </a:r>
            <a:br>
              <a:rPr lang="en-US" dirty="0"/>
            </a:br>
            <a:endParaRPr lang="en-US" b="1" dirty="0" smtClean="0"/>
          </a:p>
          <a:p>
            <a:r>
              <a:rPr lang="en-US" b="1" dirty="0" smtClean="0"/>
              <a:t>10%: </a:t>
            </a:r>
            <a:r>
              <a:rPr lang="en-US" dirty="0" smtClean="0"/>
              <a:t>Share of Kentucky households that participate in trail riding, with the vast majority using public lands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8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alphaModFix amt="2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37"/>
                    </a14:imgEffect>
                    <a14:imgEffect>
                      <a14:saturation sa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86" b="2767"/>
          <a:stretch/>
        </p:blipFill>
        <p:spPr>
          <a:xfrm>
            <a:off x="838199" y="0"/>
            <a:ext cx="1046574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Kentucky’s Horse Industry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8840"/>
          </a:xfrm>
        </p:spPr>
        <p:txBody>
          <a:bodyPr/>
          <a:lstStyle/>
          <a:p>
            <a:r>
              <a:rPr lang="en-US" dirty="0" smtClean="0"/>
              <a:t>Primary use of Kentucky’s equines: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2415389"/>
            <a:ext cx="10515600" cy="230832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79,500 Trail riding/pleasure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 38,000 Broodmares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33,000 Idle/not working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24,500 Competition/show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23,000 Yearlings, weanlings and foals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15,000 Racing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13,000 Other activities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12,500 Work/transportation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3,900 Stallions at stud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7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133" y="500062"/>
            <a:ext cx="10515600" cy="1325563"/>
          </a:xfrm>
        </p:spPr>
        <p:txBody>
          <a:bodyPr/>
          <a:lstStyle/>
          <a:p>
            <a:r>
              <a:rPr lang="en-US" dirty="0" smtClean="0"/>
              <a:t>Kentucky’s Horse Industry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932" y="1984720"/>
            <a:ext cx="1168400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5000" b="1" dirty="0" smtClean="0"/>
              <a:t>#1</a:t>
            </a:r>
          </a:p>
          <a:p>
            <a:pPr marL="0" indent="0" algn="ctr">
              <a:buNone/>
            </a:pPr>
            <a:r>
              <a:rPr lang="en-US" sz="5000" b="1" dirty="0" smtClean="0"/>
              <a:t>Ranking in impact on Kentucky’s economy</a:t>
            </a:r>
            <a:endParaRPr lang="en-US" sz="5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7" y="5433540"/>
            <a:ext cx="1304543" cy="107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567" y="5448413"/>
            <a:ext cx="1875367" cy="10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2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3C4B416-4581-4FED-BA7F-E3174C96380E}"/>
</file>

<file path=customXml/itemProps2.xml><?xml version="1.0" encoding="utf-8"?>
<ds:datastoreItem xmlns:ds="http://schemas.openxmlformats.org/officeDocument/2006/customXml" ds:itemID="{87FCCA02-9175-4630-8589-EA9A2FFEE900}"/>
</file>

<file path=customXml/itemProps3.xml><?xml version="1.0" encoding="utf-8"?>
<ds:datastoreItem xmlns:ds="http://schemas.openxmlformats.org/officeDocument/2006/customXml" ds:itemID="{AE092217-A428-41CC-A132-F90AC033B169}"/>
</file>

<file path=docProps/app.xml><?xml version="1.0" encoding="utf-8"?>
<Properties xmlns="http://schemas.openxmlformats.org/officeDocument/2006/extended-properties" xmlns:vt="http://schemas.openxmlformats.org/officeDocument/2006/docPropsVTypes">
  <TotalTime>6421</TotalTime>
  <Words>546</Words>
  <Application>Microsoft Office PowerPoint</Application>
  <PresentationFormat>Custom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Kentucky’s Horse Industry by the Numbers</vt:lpstr>
      <vt:lpstr>Example: American Pharoah’s Impact on Kentucky (over the past three years)</vt:lpstr>
      <vt:lpstr>Example: Equine Veterinarians</vt:lpstr>
      <vt:lpstr>Example: Pari - Mutuel Wagering </vt:lpstr>
      <vt:lpstr>Example:  Working at the Racetracks in Kentucky</vt:lpstr>
      <vt:lpstr>Kentucky’s Horse Industry by the Numbers</vt:lpstr>
      <vt:lpstr>Kentucky’s Horse Industry by the Numbers</vt:lpstr>
      <vt:lpstr>Kentucky’s Horse Industry by the Numbers</vt:lpstr>
      <vt:lpstr>Kentucky’s Horse Industry by the Numbers</vt:lpstr>
      <vt:lpstr>Kentucky’s Horse Industry by the Numbers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Horse Industry Impact on Kentucky</dc:title>
  <dc:creator>Jayson Page</dc:creator>
  <cp:lastModifiedBy>wks1</cp:lastModifiedBy>
  <cp:revision>32</cp:revision>
  <cp:lastPrinted>2018-07-19T17:46:55Z</cp:lastPrinted>
  <dcterms:created xsi:type="dcterms:W3CDTF">2018-01-30T21:28:35Z</dcterms:created>
  <dcterms:modified xsi:type="dcterms:W3CDTF">2018-07-19T17:47:35Z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