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harts/colors2.xml" ContentType="application/vnd.ms-office.chartcolorstyl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Default Extension="xlsx" ContentType="application/vnd.openxmlformats-officedocument.spreadsheetml.sheet"/>
  <Override PartName="/ppt/notesSlides/notesSlide7.xml" ContentType="application/vnd.openxmlformats-officedocument.presentationml.notesSlide+xml"/>
  <Override PartName="/ppt/charts/chart3.xml" ContentType="application/vnd.openxmlformats-officedocument.drawingml.chart+xml"/>
  <Override PartName="/ppt/slides/slide9.xml" ContentType="application/vnd.openxmlformats-officedocument.presentationml.slide+xml"/>
  <Override PartName="/ppt/viewProps.xml" ContentType="application/vnd.openxmlformats-officedocument.presentationml.viewProps+xml"/>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style1.xml" ContentType="application/vnd.ms-office.chartstyl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olors1.xml" ContentType="application/vnd.ms-office.chartcolorstyle+xml"/>
  <Default Extension="tiff" ContentType="image/tiff"/>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charts/style2.xml" ContentType="application/vnd.ms-office.chartstyl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Lst>
  <p:notesMasterIdLst>
    <p:notesMasterId r:id="rId45"/>
  </p:notesMasterIdLst>
  <p:sldIdLst>
    <p:sldId id="257" r:id="rId2"/>
    <p:sldId id="290" r:id="rId3"/>
    <p:sldId id="258" r:id="rId4"/>
    <p:sldId id="293" r:id="rId5"/>
    <p:sldId id="261" r:id="rId6"/>
    <p:sldId id="284" r:id="rId7"/>
    <p:sldId id="295" r:id="rId8"/>
    <p:sldId id="296" r:id="rId9"/>
    <p:sldId id="297" r:id="rId10"/>
    <p:sldId id="298" r:id="rId11"/>
    <p:sldId id="294" r:id="rId12"/>
    <p:sldId id="291" r:id="rId13"/>
    <p:sldId id="292" r:id="rId14"/>
    <p:sldId id="300" r:id="rId15"/>
    <p:sldId id="301" r:id="rId16"/>
    <p:sldId id="299" r:id="rId17"/>
    <p:sldId id="303" r:id="rId18"/>
    <p:sldId id="302" r:id="rId19"/>
    <p:sldId id="304" r:id="rId20"/>
    <p:sldId id="259" r:id="rId21"/>
    <p:sldId id="260" r:id="rId22"/>
    <p:sldId id="283" r:id="rId23"/>
    <p:sldId id="265" r:id="rId24"/>
    <p:sldId id="267" r:id="rId25"/>
    <p:sldId id="262" r:id="rId26"/>
    <p:sldId id="263" r:id="rId27"/>
    <p:sldId id="264" r:id="rId28"/>
    <p:sldId id="268" r:id="rId29"/>
    <p:sldId id="269" r:id="rId30"/>
    <p:sldId id="270" r:id="rId31"/>
    <p:sldId id="276" r:id="rId32"/>
    <p:sldId id="277" r:id="rId33"/>
    <p:sldId id="281" r:id="rId34"/>
    <p:sldId id="278" r:id="rId35"/>
    <p:sldId id="282" r:id="rId36"/>
    <p:sldId id="275" r:id="rId37"/>
    <p:sldId id="280" r:id="rId38"/>
    <p:sldId id="279" r:id="rId39"/>
    <p:sldId id="288" r:id="rId40"/>
    <p:sldId id="271" r:id="rId41"/>
    <p:sldId id="272" r:id="rId42"/>
    <p:sldId id="273" r:id="rId43"/>
    <p:sldId id="289"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94648"/>
  </p:normalViewPr>
  <p:slideViewPr>
    <p:cSldViewPr snapToGrid="0" snapToObjects="1">
      <p:cViewPr>
        <p:scale>
          <a:sx n="90" d="100"/>
          <a:sy n="90" d="100"/>
        </p:scale>
        <p:origin x="232" y="55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47"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50" Type="http://schemas.openxmlformats.org/officeDocument/2006/relationships/customXml" Target="../customXml/item1.xml"/><Relationship Id="rId7" Type="http://schemas.openxmlformats.org/officeDocument/2006/relationships/slide" Target="slides/slide6.xml"/><Relationship Id="rId29" Type="http://schemas.openxmlformats.org/officeDocument/2006/relationships/slide" Target="slides/slide28.xml"/><Relationship Id="rId2" Type="http://schemas.openxmlformats.org/officeDocument/2006/relationships/slide" Target="slides/slide1.xml"/><Relationship Id="rId16" Type="http://schemas.openxmlformats.org/officeDocument/2006/relationships/slide" Target="slides/slide15.xml"/><Relationship Id="rId24" Type="http://schemas.openxmlformats.org/officeDocument/2006/relationships/slide" Target="slides/slide23.xml"/><Relationship Id="rId32" Type="http://schemas.openxmlformats.org/officeDocument/2006/relationships/slide" Target="slides/slide31.xml"/><Relationship Id="rId11" Type="http://schemas.openxmlformats.org/officeDocument/2006/relationships/slide" Target="slides/slide10.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49" Type="http://schemas.openxmlformats.org/officeDocument/2006/relationships/tableStyles" Target="tableStyles.xml"/><Relationship Id="rId23" Type="http://schemas.openxmlformats.org/officeDocument/2006/relationships/slide" Target="slides/slide22.xml"/><Relationship Id="rId28" Type="http://schemas.openxmlformats.org/officeDocument/2006/relationships/slide" Target="slides/slide27.xml"/><Relationship Id="rId5" Type="http://schemas.openxmlformats.org/officeDocument/2006/relationships/slide" Target="slides/slide4.xml"/><Relationship Id="rId36" Type="http://schemas.openxmlformats.org/officeDocument/2006/relationships/slide" Target="slides/slide35.xml"/><Relationship Id="rId15" Type="http://schemas.openxmlformats.org/officeDocument/2006/relationships/slide" Target="slides/slide14.xml"/><Relationship Id="rId31" Type="http://schemas.openxmlformats.org/officeDocument/2006/relationships/slide" Target="slides/slide30.xml"/><Relationship Id="rId10" Type="http://schemas.openxmlformats.org/officeDocument/2006/relationships/slide" Target="slides/slide9.xml"/><Relationship Id="rId19" Type="http://schemas.openxmlformats.org/officeDocument/2006/relationships/slide" Target="slides/slide18.xml"/><Relationship Id="rId44" Type="http://schemas.openxmlformats.org/officeDocument/2006/relationships/slide" Target="slides/slide43.xml"/><Relationship Id="rId52" Type="http://schemas.openxmlformats.org/officeDocument/2006/relationships/customXml" Target="../customXml/item3.xml"/><Relationship Id="rId48"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 Type="http://schemas.openxmlformats.org/officeDocument/2006/relationships/slide" Target="slides/slide3.xml"/><Relationship Id="rId30" Type="http://schemas.openxmlformats.org/officeDocument/2006/relationships/slide" Target="slides/slide29.xml"/><Relationship Id="rId9" Type="http://schemas.openxmlformats.org/officeDocument/2006/relationships/slide" Target="slides/slide8.xml"/><Relationship Id="rId35" Type="http://schemas.openxmlformats.org/officeDocument/2006/relationships/slide" Target="slides/slide34.xml"/><Relationship Id="rId14" Type="http://schemas.openxmlformats.org/officeDocument/2006/relationships/slide" Target="slides/slide13.xml"/><Relationship Id="rId43" Type="http://schemas.openxmlformats.org/officeDocument/2006/relationships/slide" Target="slides/slide42.xml"/><Relationship Id="rId8" Type="http://schemas.openxmlformats.org/officeDocument/2006/relationships/slide" Target="slides/slide7.xml"/><Relationship Id="rId51" Type="http://schemas.openxmlformats.org/officeDocument/2006/relationships/customXml" Target="../customXml/item2.xml"/><Relationship Id="rId3" Type="http://schemas.openxmlformats.org/officeDocument/2006/relationships/slide" Target="slides/slide2.xml"/><Relationship Id="rId46" Type="http://schemas.openxmlformats.org/officeDocument/2006/relationships/presProps" Target="presProps.xml"/><Relationship Id="rId25" Type="http://schemas.openxmlformats.org/officeDocument/2006/relationships/slide" Target="slides/slide24.xml"/><Relationship Id="rId33" Type="http://schemas.openxmlformats.org/officeDocument/2006/relationships/slide" Target="slides/slide32.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carolynclevenger:Dropbox:IMCC%20for%20Neuro_QM%20(version%20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carolynclevenger:Dropbox:IMCC%20for%20Neuro_QM%20(version%201).xlsx" TargetMode="Externa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4" Type="http://schemas.openxmlformats.org/officeDocument/2006/relationships/chartUserShapes" Target="../drawings/drawing1.xml"/><Relationship Id="rId1" Type="http://schemas.microsoft.com/office/2011/relationships/chartStyle" Target="style2.xml"/><Relationship Id="rId2" Type="http://schemas.microsoft.com/office/2011/relationships/chartColorStyle" Target="colors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D3C1-4145-BBFE-3963086A722C}"/>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D3C1-4145-BBFE-3963086A722C}"/>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D3C1-4145-BBFE-3963086A722C}"/>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D3C1-4145-BBFE-3963086A722C}"/>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D3C1-4145-BBFE-3963086A722C}"/>
              </c:ext>
            </c:extLst>
          </c:dPt>
          <c:dPt>
            <c:idx val="5"/>
            <c:bubble3D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D3C1-4145-BBFE-3963086A722C}"/>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D3C1-4145-BBFE-3963086A722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15:layout/>
              </c:ext>
            </c:extLst>
          </c:dLbls>
          <c:cat>
            <c:strRef>
              <c:f>Sheet1!$D$13:$D$19</c:f>
              <c:strCache>
                <c:ptCount val="7"/>
                <c:pt idx="0">
                  <c:v>Mild Cognitive Impairment</c:v>
                </c:pt>
                <c:pt idx="1">
                  <c:v>Alzheimer's </c:v>
                </c:pt>
                <c:pt idx="2">
                  <c:v>Frontotemporal</c:v>
                </c:pt>
                <c:pt idx="3">
                  <c:v>Vascular</c:v>
                </c:pt>
                <c:pt idx="4">
                  <c:v>Lewy Body</c:v>
                </c:pt>
                <c:pt idx="5">
                  <c:v>Mixed</c:v>
                </c:pt>
                <c:pt idx="6">
                  <c:v>Other/NOS</c:v>
                </c:pt>
              </c:strCache>
            </c:strRef>
          </c:cat>
          <c:val>
            <c:numRef>
              <c:f>Sheet1!$E$13:$E$19</c:f>
              <c:numCache>
                <c:formatCode>General</c:formatCode>
                <c:ptCount val="7"/>
                <c:pt idx="0">
                  <c:v>16.0</c:v>
                </c:pt>
                <c:pt idx="1">
                  <c:v>73.0</c:v>
                </c:pt>
                <c:pt idx="2">
                  <c:v>7.0</c:v>
                </c:pt>
                <c:pt idx="3">
                  <c:v>4.0</c:v>
                </c:pt>
                <c:pt idx="4">
                  <c:v>7.0</c:v>
                </c:pt>
                <c:pt idx="5">
                  <c:v>19.0</c:v>
                </c:pt>
                <c:pt idx="6">
                  <c:v>13.0</c:v>
                </c:pt>
              </c:numCache>
            </c:numRef>
          </c:val>
          <c:extLst xmlns:c16r2="http://schemas.microsoft.com/office/drawing/2015/06/chart">
            <c:ext xmlns:c16="http://schemas.microsoft.com/office/drawing/2014/chart" uri="{C3380CC4-5D6E-409C-BE32-E72D297353CC}">
              <c16:uniqueId val="{0000000E-D3C1-4145-BBFE-3963086A722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75971019247594"/>
          <c:y val="0.056736087336909"/>
          <c:w val="0.324028980752406"/>
          <c:h val="0.942083380881737"/>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accent1"/>
              </a:solidFill>
              <a:ln>
                <a:noFill/>
              </a:ln>
              <a:effectLst>
                <a:outerShdw blurRad="317500" algn="ctr" rotWithShape="0">
                  <a:prstClr val="black">
                    <a:alpha val="25000"/>
                  </a:prstClr>
                </a:outerShdw>
              </a:effectLst>
            </c:spPr>
          </c:dPt>
          <c:dPt>
            <c:idx val="1"/>
            <c:bubble3D val="0"/>
            <c:spPr>
              <a:solidFill>
                <a:schemeClr val="accent2"/>
              </a:solidFill>
              <a:ln>
                <a:noFill/>
              </a:ln>
              <a:effectLst>
                <a:outerShdw blurRad="317500" algn="ctr" rotWithShape="0">
                  <a:prstClr val="black">
                    <a:alpha val="25000"/>
                  </a:prstClr>
                </a:outerShdw>
              </a:effectLst>
            </c:spPr>
          </c:dPt>
          <c:dPt>
            <c:idx val="2"/>
            <c:bubble3D val="0"/>
            <c:spPr>
              <a:solidFill>
                <a:schemeClr val="accent3"/>
              </a:solidFill>
              <a:ln>
                <a:noFill/>
              </a:ln>
              <a:effectLst>
                <a:outerShdw blurRad="317500" algn="ctr" rotWithShape="0">
                  <a:prstClr val="black">
                    <a:alpha val="25000"/>
                  </a:prstClr>
                </a:outerShdw>
              </a:effectLst>
            </c:spPr>
          </c:dPt>
          <c:dPt>
            <c:idx val="3"/>
            <c:bubble3D val="0"/>
            <c:spPr>
              <a:solidFill>
                <a:schemeClr val="accent4"/>
              </a:solidFill>
              <a:ln>
                <a:noFill/>
              </a:ln>
              <a:effectLst>
                <a:outerShdw blurRad="317500" algn="ctr" rotWithShape="0">
                  <a:prstClr val="black">
                    <a:alpha val="25000"/>
                  </a:prstClr>
                </a:outerShdw>
              </a:effectLst>
            </c:spPr>
          </c:dPt>
          <c:dPt>
            <c:idx val="4"/>
            <c:bubble3D val="0"/>
            <c:spPr>
              <a:solidFill>
                <a:schemeClr val="accent5"/>
              </a:solidFill>
              <a:ln>
                <a:noFill/>
              </a:ln>
              <a:effectLst>
                <a:outerShdw blurRad="317500" algn="ctr" rotWithShape="0">
                  <a:prstClr val="black">
                    <a:alpha val="25000"/>
                  </a:prstClr>
                </a:outerShdw>
              </a:effectLst>
            </c:spPr>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15:layout/>
              </c:ext>
            </c:extLst>
          </c:dLbls>
          <c:cat>
            <c:strRef>
              <c:f>Sheet1!$A$2:$A$6</c:f>
              <c:strCache>
                <c:ptCount val="5"/>
                <c:pt idx="0">
                  <c:v>MCI</c:v>
                </c:pt>
                <c:pt idx="1">
                  <c:v>Early</c:v>
                </c:pt>
                <c:pt idx="2">
                  <c:v>Early-Mod</c:v>
                </c:pt>
                <c:pt idx="3">
                  <c:v>Late-Mod</c:v>
                </c:pt>
                <c:pt idx="4">
                  <c:v>Late</c:v>
                </c:pt>
              </c:strCache>
            </c:strRef>
          </c:cat>
          <c:val>
            <c:numRef>
              <c:f>Sheet1!$B$2:$B$6</c:f>
              <c:numCache>
                <c:formatCode>General</c:formatCode>
                <c:ptCount val="5"/>
                <c:pt idx="0">
                  <c:v>16.0</c:v>
                </c:pt>
                <c:pt idx="1">
                  <c:v>25.0</c:v>
                </c:pt>
                <c:pt idx="2">
                  <c:v>74.0</c:v>
                </c:pt>
                <c:pt idx="3">
                  <c:v>42.0</c:v>
                </c:pt>
                <c:pt idx="4">
                  <c:v>2.0</c:v>
                </c:pt>
              </c:numCache>
            </c:numRef>
          </c:val>
        </c:ser>
        <c:dLbls>
          <c:dLblPos val="inEnd"/>
          <c:showLegendKey val="0"/>
          <c:showVal val="0"/>
          <c:showCatName val="1"/>
          <c:showSerName val="0"/>
          <c:showPercent val="1"/>
          <c:showBubbleSize val="0"/>
          <c:showLeaderLines val="1"/>
        </c:dLbls>
        <c:firstSliceAng val="0"/>
      </c:pieChart>
      <c:spPr>
        <a:noFill/>
        <a:ln>
          <a:noFill/>
        </a:ln>
        <a:effectLst/>
      </c:spPr>
    </c:plotArea>
    <c:legend>
      <c:legendPos val="r"/>
      <c:layout>
        <c:manualLayout>
          <c:xMode val="edge"/>
          <c:yMode val="edge"/>
          <c:x val="0.781921431016775"/>
          <c:y val="0.219132138206685"/>
          <c:w val="0.208416733234433"/>
          <c:h val="0.502939555603357"/>
        </c:manualLayout>
      </c:layout>
      <c:overlay val="0"/>
      <c:spPr>
        <a:solidFill>
          <a:schemeClr val="lt1">
            <a:alpha val="78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a:softEdge rad="114300"/>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lang="en-US"/>
            </a:pPr>
            <a:r>
              <a:rPr lang="en-US"/>
              <a:t>X Ambulatory Sensitive Admissions % hospitalized</a:t>
            </a:r>
          </a:p>
        </c:rich>
      </c:tx>
      <c:layout/>
      <c:overlay val="0"/>
    </c:title>
    <c:autoTitleDeleted val="0"/>
    <c:plotArea>
      <c:layout/>
      <c:lineChart>
        <c:grouping val="standard"/>
        <c:varyColors val="0"/>
        <c:ser>
          <c:idx val="0"/>
          <c:order val="0"/>
          <c:tx>
            <c:strRef>
              <c:f>'Ambulatory Sensitive Admissi10'!$B$1</c:f>
              <c:strCache>
                <c:ptCount val="1"/>
                <c:pt idx="0">
                  <c:v>Ambulatory Sensitive Admissions % hospitalized</c:v>
                </c:pt>
              </c:strCache>
            </c:strRef>
          </c:tx>
          <c:spPr>
            <a:ln w="12700">
              <a:solidFill>
                <a:srgbClr val="000090"/>
              </a:solidFill>
              <a:prstDash val="solid"/>
            </a:ln>
            <a:effectLst/>
          </c:spPr>
          <c:marker>
            <c:symbol val="square"/>
            <c:size val="6"/>
            <c:spPr>
              <a:solidFill>
                <a:srgbClr val="000090"/>
              </a:solidFill>
              <a:ln>
                <a:solidFill>
                  <a:srgbClr val="000090"/>
                </a:solidFill>
                <a:prstDash val="solid"/>
              </a:ln>
            </c:spPr>
          </c:marker>
          <c:dPt>
            <c:idx val="0"/>
            <c:marker>
              <c:symbol val="diamond"/>
              <c:size val="6"/>
              <c:spPr>
                <a:solidFill>
                  <a:srgbClr val="DD0806"/>
                </a:solidFill>
                <a:ln>
                  <a:solidFill>
                    <a:srgbClr val="DD0806"/>
                  </a:solidFill>
                  <a:prstDash val="solid"/>
                </a:ln>
              </c:spPr>
            </c:marker>
            <c:bubble3D val="0"/>
          </c:dPt>
          <c:dPt>
            <c:idx val="1"/>
            <c:marker>
              <c:symbol val="diamond"/>
              <c:size val="6"/>
              <c:spPr>
                <a:solidFill>
                  <a:srgbClr val="DD0806"/>
                </a:solidFill>
                <a:ln>
                  <a:solidFill>
                    <a:srgbClr val="DD0806"/>
                  </a:solidFill>
                  <a:prstDash val="solid"/>
                </a:ln>
              </c:spPr>
            </c:marker>
            <c:bubble3D val="0"/>
            <c:spPr>
              <a:ln w="12700">
                <a:solidFill>
                  <a:srgbClr val="DD0806"/>
                </a:solidFill>
                <a:prstDash val="solid"/>
              </a:ln>
              <a:effectLst/>
            </c:spPr>
          </c:dPt>
          <c:dPt>
            <c:idx val="2"/>
            <c:marker>
              <c:symbol val="diamond"/>
              <c:size val="6"/>
              <c:spPr>
                <a:solidFill>
                  <a:srgbClr val="DD0806"/>
                </a:solidFill>
                <a:ln>
                  <a:solidFill>
                    <a:srgbClr val="DD0806"/>
                  </a:solidFill>
                  <a:prstDash val="solid"/>
                </a:ln>
              </c:spPr>
            </c:marker>
            <c:bubble3D val="0"/>
            <c:spPr>
              <a:ln w="12700">
                <a:solidFill>
                  <a:srgbClr val="DD0806"/>
                </a:solidFill>
                <a:prstDash val="solid"/>
              </a:ln>
              <a:effectLst/>
            </c:spPr>
          </c:dPt>
          <c:dPt>
            <c:idx val="11"/>
            <c:marker>
              <c:symbol val="diamond"/>
              <c:size val="6"/>
              <c:spPr>
                <a:solidFill>
                  <a:srgbClr val="DD0806"/>
                </a:solidFill>
                <a:ln>
                  <a:solidFill>
                    <a:srgbClr val="DD0806"/>
                  </a:solidFill>
                  <a:prstDash val="solid"/>
                </a:ln>
              </c:spPr>
            </c:marker>
            <c:bubble3D val="0"/>
          </c:dPt>
          <c:dPt>
            <c:idx val="12"/>
            <c:marker>
              <c:symbol val="diamond"/>
              <c:size val="6"/>
              <c:spPr>
                <a:solidFill>
                  <a:srgbClr val="DD0806"/>
                </a:solidFill>
                <a:ln>
                  <a:solidFill>
                    <a:srgbClr val="DD0806"/>
                  </a:solidFill>
                  <a:prstDash val="solid"/>
                </a:ln>
              </c:spPr>
            </c:marker>
            <c:bubble3D val="0"/>
            <c:spPr>
              <a:ln w="12700">
                <a:solidFill>
                  <a:srgbClr val="DD0806"/>
                </a:solidFill>
                <a:prstDash val="solid"/>
              </a:ln>
              <a:effectLst/>
            </c:spPr>
          </c:dPt>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Admissi10'!$B$2:$B$16</c:f>
              <c:numCache>
                <c:formatCode>0.00%</c:formatCode>
                <c:ptCount val="15"/>
                <c:pt idx="0">
                  <c:v>0.05</c:v>
                </c:pt>
                <c:pt idx="1">
                  <c:v>0.0366</c:v>
                </c:pt>
                <c:pt idx="2">
                  <c:v>0.0309</c:v>
                </c:pt>
                <c:pt idx="3">
                  <c:v>0.0091</c:v>
                </c:pt>
                <c:pt idx="4">
                  <c:v>0.0087</c:v>
                </c:pt>
                <c:pt idx="5">
                  <c:v>0.01</c:v>
                </c:pt>
                <c:pt idx="6">
                  <c:v>0.0079</c:v>
                </c:pt>
                <c:pt idx="7">
                  <c:v>0.0078</c:v>
                </c:pt>
                <c:pt idx="8">
                  <c:v>0.0077</c:v>
                </c:pt>
                <c:pt idx="9">
                  <c:v>0.0148</c:v>
                </c:pt>
                <c:pt idx="10">
                  <c:v>0.0071</c:v>
                </c:pt>
                <c:pt idx="11">
                  <c:v>0.0001</c:v>
                </c:pt>
                <c:pt idx="12">
                  <c:v>0.0001</c:v>
                </c:pt>
                <c:pt idx="13">
                  <c:v>0.0119</c:v>
                </c:pt>
                <c:pt idx="14">
                  <c:v>0.0171</c:v>
                </c:pt>
              </c:numCache>
            </c:numRef>
          </c:val>
          <c:smooth val="0"/>
        </c:ser>
        <c:ser>
          <c:idx val="1"/>
          <c:order val="1"/>
          <c:tx>
            <c:strRef>
              <c:f>'Ambulatory Sensitive Admissi10'!$C$1</c:f>
              <c:strCache>
                <c:ptCount val="1"/>
                <c:pt idx="0">
                  <c:v>UCL</c:v>
                </c:pt>
              </c:strCache>
            </c:strRef>
          </c:tx>
          <c:spPr>
            <a:ln w="12700">
              <a:solidFill>
                <a:srgbClr val="DD0806"/>
              </a:solidFill>
              <a:prstDash val="lgDash"/>
            </a:ln>
            <a:effectLst/>
          </c:spPr>
          <c:marker>
            <c:symbol val="none"/>
          </c:marker>
          <c:dLbls>
            <c:dLbl>
              <c:idx val="1"/>
              <c:layout>
                <c:manualLayout>
                  <c:x val="-0.0148076929579393"/>
                  <c:y val="-0.0217821765196713"/>
                </c:manualLayout>
              </c:layout>
              <c:tx>
                <c:rich>
                  <a:bodyPr/>
                  <a:lstStyle/>
                  <a:p>
                    <a:pPr>
                      <a:defRPr lang="en-US"/>
                    </a:pPr>
                    <a:r>
                      <a:rPr lang="en-US"/>
                      <a:t>UCL</a:t>
                    </a:r>
                  </a:p>
                </c:rich>
              </c:tx>
              <c:spPr/>
              <c:showLegendKey val="0"/>
              <c:showVal val="1"/>
              <c:showCatName val="0"/>
              <c:showSerName val="0"/>
              <c:showPercent val="0"/>
              <c:showBubbleSize val="0"/>
              <c:extLst>
                <c:ext xmlns:c15="http://schemas.microsoft.com/office/drawing/2012/chart" uri="{CE6537A1-D6FC-4f65-9D91-7224C49458BB}">
                  <c15:layout/>
                </c:ext>
              </c:extLst>
            </c:dLbl>
            <c:dLbl>
              <c:idx val="14"/>
              <c:layout>
                <c:manualLayout>
                  <c:x val="-0.0148076929579394"/>
                  <c:y val="-0.0217821765196713"/>
                </c:manualLayout>
              </c:layout>
              <c:numFmt formatCode="0.0000" sourceLinked="0"/>
              <c:spPr/>
              <c:txPr>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Admissi10'!$C$2:$C$16</c:f>
              <c:numCache>
                <c:formatCode>0.00%</c:formatCode>
                <c:ptCount val="15"/>
                <c:pt idx="0">
                  <c:v>0.0273190256410256</c:v>
                </c:pt>
                <c:pt idx="1">
                  <c:v>0.0273190256410256</c:v>
                </c:pt>
                <c:pt idx="2">
                  <c:v>0.0273190256410256</c:v>
                </c:pt>
                <c:pt idx="3">
                  <c:v>0.0273190256410256</c:v>
                </c:pt>
                <c:pt idx="4">
                  <c:v>0.0273190256410256</c:v>
                </c:pt>
                <c:pt idx="5">
                  <c:v>0.0273190256410256</c:v>
                </c:pt>
                <c:pt idx="6">
                  <c:v>0.0273190256410256</c:v>
                </c:pt>
                <c:pt idx="7">
                  <c:v>0.0273190256410256</c:v>
                </c:pt>
                <c:pt idx="8">
                  <c:v>0.0273190256410256</c:v>
                </c:pt>
                <c:pt idx="9">
                  <c:v>0.0273190256410256</c:v>
                </c:pt>
                <c:pt idx="10">
                  <c:v>0.0273190256410256</c:v>
                </c:pt>
                <c:pt idx="11">
                  <c:v>0.0273190256410256</c:v>
                </c:pt>
                <c:pt idx="12">
                  <c:v>0.0273190256410256</c:v>
                </c:pt>
                <c:pt idx="13">
                  <c:v>0.0273190256410256</c:v>
                </c:pt>
                <c:pt idx="14">
                  <c:v>0.0273190256410256</c:v>
                </c:pt>
              </c:numCache>
            </c:numRef>
          </c:val>
          <c:smooth val="0"/>
        </c:ser>
        <c:ser>
          <c:idx val="2"/>
          <c:order val="2"/>
          <c:tx>
            <c:strRef>
              <c:f>'Ambulatory Sensitive Admissi10'!$D$1</c:f>
              <c:strCache>
                <c:ptCount val="1"/>
                <c:pt idx="0">
                  <c:v> +2 Sigma</c:v>
                </c:pt>
              </c:strCache>
            </c:strRef>
          </c:tx>
          <c:spPr>
            <a:ln w="25400">
              <a:noFill/>
            </a:ln>
            <a:effectLst/>
          </c:spPr>
          <c:marker>
            <c:symbol val="none"/>
          </c:marker>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Admissi10'!$D$2:$D$16</c:f>
              <c:numCache>
                <c:formatCode>0.00%</c:formatCode>
                <c:ptCount val="15"/>
                <c:pt idx="0">
                  <c:v>0.0230971282051282</c:v>
                </c:pt>
                <c:pt idx="1">
                  <c:v>0.0230971282051282</c:v>
                </c:pt>
                <c:pt idx="2">
                  <c:v>0.0230971282051282</c:v>
                </c:pt>
                <c:pt idx="3">
                  <c:v>0.0230971282051282</c:v>
                </c:pt>
                <c:pt idx="4">
                  <c:v>0.0230971282051282</c:v>
                </c:pt>
                <c:pt idx="5">
                  <c:v>0.0230971282051282</c:v>
                </c:pt>
                <c:pt idx="6">
                  <c:v>0.0230971282051282</c:v>
                </c:pt>
                <c:pt idx="7">
                  <c:v>0.0230971282051282</c:v>
                </c:pt>
                <c:pt idx="8">
                  <c:v>0.0230971282051282</c:v>
                </c:pt>
                <c:pt idx="9">
                  <c:v>0.0230971282051282</c:v>
                </c:pt>
                <c:pt idx="10">
                  <c:v>0.0230971282051282</c:v>
                </c:pt>
                <c:pt idx="11">
                  <c:v>0.0230971282051282</c:v>
                </c:pt>
                <c:pt idx="12">
                  <c:v>0.0230971282051282</c:v>
                </c:pt>
                <c:pt idx="13">
                  <c:v>0.0230971282051282</c:v>
                </c:pt>
                <c:pt idx="14">
                  <c:v>0.0230971282051282</c:v>
                </c:pt>
              </c:numCache>
            </c:numRef>
          </c:val>
          <c:smooth val="0"/>
        </c:ser>
        <c:ser>
          <c:idx val="3"/>
          <c:order val="3"/>
          <c:tx>
            <c:strRef>
              <c:f>'Ambulatory Sensitive Admissi10'!$E$1</c:f>
              <c:strCache>
                <c:ptCount val="1"/>
                <c:pt idx="0">
                  <c:v> +1 Sigma</c:v>
                </c:pt>
              </c:strCache>
            </c:strRef>
          </c:tx>
          <c:spPr>
            <a:ln w="25400">
              <a:noFill/>
            </a:ln>
            <a:effectLst/>
          </c:spPr>
          <c:marker>
            <c:symbol val="none"/>
          </c:marker>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Admissi10'!$E$2:$E$16</c:f>
              <c:numCache>
                <c:formatCode>0.00%</c:formatCode>
                <c:ptCount val="15"/>
                <c:pt idx="0">
                  <c:v>0.0188752307692308</c:v>
                </c:pt>
                <c:pt idx="1">
                  <c:v>0.0188752307692308</c:v>
                </c:pt>
                <c:pt idx="2">
                  <c:v>0.0188752307692308</c:v>
                </c:pt>
                <c:pt idx="3">
                  <c:v>0.0188752307692308</c:v>
                </c:pt>
                <c:pt idx="4">
                  <c:v>0.0188752307692308</c:v>
                </c:pt>
                <c:pt idx="5">
                  <c:v>0.0188752307692308</c:v>
                </c:pt>
                <c:pt idx="6">
                  <c:v>0.0188752307692308</c:v>
                </c:pt>
                <c:pt idx="7">
                  <c:v>0.0188752307692308</c:v>
                </c:pt>
                <c:pt idx="8">
                  <c:v>0.0188752307692308</c:v>
                </c:pt>
                <c:pt idx="9">
                  <c:v>0.0188752307692308</c:v>
                </c:pt>
                <c:pt idx="10">
                  <c:v>0.0188752307692308</c:v>
                </c:pt>
                <c:pt idx="11">
                  <c:v>0.0188752307692308</c:v>
                </c:pt>
                <c:pt idx="12">
                  <c:v>0.0188752307692308</c:v>
                </c:pt>
                <c:pt idx="13">
                  <c:v>0.0188752307692308</c:v>
                </c:pt>
                <c:pt idx="14">
                  <c:v>0.0188752307692308</c:v>
                </c:pt>
              </c:numCache>
            </c:numRef>
          </c:val>
          <c:smooth val="0"/>
        </c:ser>
        <c:ser>
          <c:idx val="4"/>
          <c:order val="4"/>
          <c:tx>
            <c:strRef>
              <c:f>'Ambulatory Sensitive Admissi10'!$F$1</c:f>
              <c:strCache>
                <c:ptCount val="1"/>
                <c:pt idx="0">
                  <c:v>Average</c:v>
                </c:pt>
              </c:strCache>
            </c:strRef>
          </c:tx>
          <c:spPr>
            <a:ln w="12700">
              <a:solidFill>
                <a:srgbClr val="00ABEA"/>
              </a:solidFill>
              <a:prstDash val="solid"/>
            </a:ln>
            <a:effectLst/>
          </c:spPr>
          <c:marker>
            <c:symbol val="none"/>
          </c:marker>
          <c:dLbls>
            <c:dLbl>
              <c:idx val="1"/>
              <c:layout>
                <c:manualLayout>
                  <c:x val="-0.0148076929579393"/>
                  <c:y val="-0.0217821765196713"/>
                </c:manualLayout>
              </c:layout>
              <c:tx>
                <c:rich>
                  <a:bodyPr/>
                  <a:lstStyle/>
                  <a:p>
                    <a:pPr>
                      <a:defRPr lang="en-US"/>
                    </a:pPr>
                    <a:r>
                      <a:rPr lang="en-US"/>
                      <a:t>CL</a:t>
                    </a:r>
                  </a:p>
                </c:rich>
              </c:tx>
              <c:spPr/>
              <c:showLegendKey val="0"/>
              <c:showVal val="1"/>
              <c:showCatName val="0"/>
              <c:showSerName val="0"/>
              <c:showPercent val="0"/>
              <c:showBubbleSize val="0"/>
              <c:extLst>
                <c:ext xmlns:c15="http://schemas.microsoft.com/office/drawing/2012/chart" uri="{CE6537A1-D6FC-4f65-9D91-7224C49458BB}">
                  <c15:layout/>
                </c:ext>
              </c:extLst>
            </c:dLbl>
            <c:dLbl>
              <c:idx val="14"/>
              <c:layout>
                <c:manualLayout>
                  <c:x val="-0.0148076929579394"/>
                  <c:y val="-0.0217821765196713"/>
                </c:manualLayout>
              </c:layout>
              <c:numFmt formatCode="0.0000" sourceLinked="0"/>
              <c:spPr/>
              <c:txPr>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Admissi10'!$F$2:$F$16</c:f>
              <c:numCache>
                <c:formatCode>0.00%</c:formatCode>
                <c:ptCount val="15"/>
                <c:pt idx="0">
                  <c:v>0.0146533333333333</c:v>
                </c:pt>
                <c:pt idx="1">
                  <c:v>0.0146533333333333</c:v>
                </c:pt>
                <c:pt idx="2">
                  <c:v>0.0146533333333333</c:v>
                </c:pt>
                <c:pt idx="3">
                  <c:v>0.0146533333333333</c:v>
                </c:pt>
                <c:pt idx="4">
                  <c:v>0.0146533333333333</c:v>
                </c:pt>
                <c:pt idx="5">
                  <c:v>0.0146533333333333</c:v>
                </c:pt>
                <c:pt idx="6">
                  <c:v>0.0146533333333333</c:v>
                </c:pt>
                <c:pt idx="7">
                  <c:v>0.0146533333333333</c:v>
                </c:pt>
                <c:pt idx="8">
                  <c:v>0.0146533333333333</c:v>
                </c:pt>
                <c:pt idx="9">
                  <c:v>0.0146533333333333</c:v>
                </c:pt>
                <c:pt idx="10">
                  <c:v>0.0146533333333333</c:v>
                </c:pt>
                <c:pt idx="11">
                  <c:v>0.0146533333333333</c:v>
                </c:pt>
                <c:pt idx="12">
                  <c:v>0.0146533333333333</c:v>
                </c:pt>
                <c:pt idx="13">
                  <c:v>0.0146533333333333</c:v>
                </c:pt>
                <c:pt idx="14">
                  <c:v>0.0146533333333333</c:v>
                </c:pt>
              </c:numCache>
            </c:numRef>
          </c:val>
          <c:smooth val="0"/>
        </c:ser>
        <c:ser>
          <c:idx val="5"/>
          <c:order val="5"/>
          <c:tx>
            <c:strRef>
              <c:f>'Ambulatory Sensitive Admissi10'!$G$1</c:f>
              <c:strCache>
                <c:ptCount val="1"/>
                <c:pt idx="0">
                  <c:v> -1 Sigma</c:v>
                </c:pt>
              </c:strCache>
            </c:strRef>
          </c:tx>
          <c:spPr>
            <a:ln w="25400">
              <a:noFill/>
            </a:ln>
            <a:effectLst/>
          </c:spPr>
          <c:marker>
            <c:symbol val="none"/>
          </c:marker>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Admissi10'!$G$2:$G$16</c:f>
              <c:numCache>
                <c:formatCode>0.00%</c:formatCode>
                <c:ptCount val="15"/>
                <c:pt idx="0">
                  <c:v>0.0104314358974359</c:v>
                </c:pt>
                <c:pt idx="1">
                  <c:v>0.0104314358974359</c:v>
                </c:pt>
                <c:pt idx="2">
                  <c:v>0.0104314358974359</c:v>
                </c:pt>
                <c:pt idx="3">
                  <c:v>0.0104314358974359</c:v>
                </c:pt>
                <c:pt idx="4">
                  <c:v>0.0104314358974359</c:v>
                </c:pt>
                <c:pt idx="5">
                  <c:v>0.0104314358974359</c:v>
                </c:pt>
                <c:pt idx="6">
                  <c:v>0.0104314358974359</c:v>
                </c:pt>
                <c:pt idx="7">
                  <c:v>0.0104314358974359</c:v>
                </c:pt>
                <c:pt idx="8">
                  <c:v>0.0104314358974359</c:v>
                </c:pt>
                <c:pt idx="9">
                  <c:v>0.0104314358974359</c:v>
                </c:pt>
                <c:pt idx="10">
                  <c:v>0.0104314358974359</c:v>
                </c:pt>
                <c:pt idx="11">
                  <c:v>0.0104314358974359</c:v>
                </c:pt>
                <c:pt idx="12">
                  <c:v>0.0104314358974359</c:v>
                </c:pt>
                <c:pt idx="13">
                  <c:v>0.0104314358974359</c:v>
                </c:pt>
                <c:pt idx="14">
                  <c:v>0.0104314358974359</c:v>
                </c:pt>
              </c:numCache>
            </c:numRef>
          </c:val>
          <c:smooth val="0"/>
        </c:ser>
        <c:ser>
          <c:idx val="6"/>
          <c:order val="6"/>
          <c:tx>
            <c:strRef>
              <c:f>'Ambulatory Sensitive Admissi10'!$H$1</c:f>
              <c:strCache>
                <c:ptCount val="1"/>
                <c:pt idx="0">
                  <c:v> -2 Sigma</c:v>
                </c:pt>
              </c:strCache>
            </c:strRef>
          </c:tx>
          <c:spPr>
            <a:ln w="25400">
              <a:noFill/>
            </a:ln>
            <a:effectLst/>
          </c:spPr>
          <c:marker>
            <c:symbol val="none"/>
          </c:marker>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Admissi10'!$H$2:$H$16</c:f>
              <c:numCache>
                <c:formatCode>0.00%</c:formatCode>
                <c:ptCount val="15"/>
                <c:pt idx="0">
                  <c:v>0.00620953846153846</c:v>
                </c:pt>
                <c:pt idx="1">
                  <c:v>0.00620953846153846</c:v>
                </c:pt>
                <c:pt idx="2">
                  <c:v>0.00620953846153846</c:v>
                </c:pt>
                <c:pt idx="3">
                  <c:v>0.00620953846153846</c:v>
                </c:pt>
                <c:pt idx="4">
                  <c:v>0.00620953846153846</c:v>
                </c:pt>
                <c:pt idx="5">
                  <c:v>0.00620953846153846</c:v>
                </c:pt>
                <c:pt idx="6">
                  <c:v>0.00620953846153846</c:v>
                </c:pt>
                <c:pt idx="7">
                  <c:v>0.00620953846153846</c:v>
                </c:pt>
                <c:pt idx="8">
                  <c:v>0.00620953846153846</c:v>
                </c:pt>
                <c:pt idx="9">
                  <c:v>0.00620953846153846</c:v>
                </c:pt>
                <c:pt idx="10">
                  <c:v>0.00620953846153846</c:v>
                </c:pt>
                <c:pt idx="11">
                  <c:v>0.00620953846153846</c:v>
                </c:pt>
                <c:pt idx="12">
                  <c:v>0.00620953846153846</c:v>
                </c:pt>
                <c:pt idx="13">
                  <c:v>0.00620953846153846</c:v>
                </c:pt>
                <c:pt idx="14">
                  <c:v>0.00620953846153846</c:v>
                </c:pt>
              </c:numCache>
            </c:numRef>
          </c:val>
          <c:smooth val="0"/>
        </c:ser>
        <c:ser>
          <c:idx val="7"/>
          <c:order val="7"/>
          <c:tx>
            <c:strRef>
              <c:f>'Ambulatory Sensitive Admissi10'!$I$1</c:f>
              <c:strCache>
                <c:ptCount val="1"/>
                <c:pt idx="0">
                  <c:v>LCL</c:v>
                </c:pt>
              </c:strCache>
            </c:strRef>
          </c:tx>
          <c:spPr>
            <a:ln w="12700">
              <a:solidFill>
                <a:srgbClr val="DD0806"/>
              </a:solidFill>
              <a:prstDash val="lgDash"/>
            </a:ln>
            <a:effectLst/>
          </c:spPr>
          <c:marker>
            <c:symbol val="none"/>
          </c:marker>
          <c:dLbls>
            <c:dLbl>
              <c:idx val="1"/>
              <c:layout>
                <c:manualLayout>
                  <c:x val="-0.0148076929579393"/>
                  <c:y val="-0.0217821765196713"/>
                </c:manualLayout>
              </c:layout>
              <c:tx>
                <c:rich>
                  <a:bodyPr/>
                  <a:lstStyle/>
                  <a:p>
                    <a:pPr>
                      <a:defRPr lang="en-US"/>
                    </a:pPr>
                    <a:r>
                      <a:rPr lang="en-US"/>
                      <a:t>LCL</a:t>
                    </a:r>
                  </a:p>
                </c:rich>
              </c:tx>
              <c:spPr/>
              <c:showLegendKey val="0"/>
              <c:showVal val="1"/>
              <c:showCatName val="0"/>
              <c:showSerName val="0"/>
              <c:showPercent val="0"/>
              <c:showBubbleSize val="0"/>
              <c:extLst>
                <c:ext xmlns:c15="http://schemas.microsoft.com/office/drawing/2012/chart" uri="{CE6537A1-D6FC-4f65-9D91-7224C49458BB}">
                  <c15:layout/>
                </c:ext>
              </c:extLst>
            </c:dLbl>
            <c:dLbl>
              <c:idx val="14"/>
              <c:layout>
                <c:manualLayout>
                  <c:x val="-0.0148076929579394"/>
                  <c:y val="-0.0217821765196713"/>
                </c:manualLayout>
              </c:layout>
              <c:numFmt formatCode="0.0000" sourceLinked="0"/>
              <c:spPr/>
              <c:txPr>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Admissi10'!$I$2:$I$16</c:f>
              <c:numCache>
                <c:formatCode>0.00%</c:formatCode>
                <c:ptCount val="15"/>
                <c:pt idx="0">
                  <c:v>0.00198764102564103</c:v>
                </c:pt>
                <c:pt idx="1">
                  <c:v>0.00198764102564103</c:v>
                </c:pt>
                <c:pt idx="2">
                  <c:v>0.00198764102564103</c:v>
                </c:pt>
                <c:pt idx="3">
                  <c:v>0.00198764102564103</c:v>
                </c:pt>
                <c:pt idx="4">
                  <c:v>0.00198764102564103</c:v>
                </c:pt>
                <c:pt idx="5">
                  <c:v>0.00198764102564103</c:v>
                </c:pt>
                <c:pt idx="6">
                  <c:v>0.00198764102564103</c:v>
                </c:pt>
                <c:pt idx="7">
                  <c:v>0.00198764102564103</c:v>
                </c:pt>
                <c:pt idx="8">
                  <c:v>0.00198764102564103</c:v>
                </c:pt>
                <c:pt idx="9">
                  <c:v>0.00198764102564103</c:v>
                </c:pt>
                <c:pt idx="10">
                  <c:v>0.00198764102564103</c:v>
                </c:pt>
                <c:pt idx="11">
                  <c:v>0.00198764102564103</c:v>
                </c:pt>
                <c:pt idx="12">
                  <c:v>0.00198764102564103</c:v>
                </c:pt>
                <c:pt idx="13">
                  <c:v>0.00198764102564103</c:v>
                </c:pt>
                <c:pt idx="14">
                  <c:v>0.00198764102564103</c:v>
                </c:pt>
              </c:numCache>
            </c:numRef>
          </c:val>
          <c:smooth val="0"/>
        </c:ser>
        <c:dLbls>
          <c:showLegendKey val="0"/>
          <c:showVal val="0"/>
          <c:showCatName val="0"/>
          <c:showSerName val="0"/>
          <c:showPercent val="0"/>
          <c:showBubbleSize val="0"/>
        </c:dLbls>
        <c:marker val="1"/>
        <c:smooth val="0"/>
        <c:axId val="1772797792"/>
        <c:axId val="1772646080"/>
      </c:lineChart>
      <c:catAx>
        <c:axId val="1772797792"/>
        <c:scaling>
          <c:orientation val="minMax"/>
        </c:scaling>
        <c:delete val="0"/>
        <c:axPos val="b"/>
        <c:title>
          <c:tx>
            <c:rich>
              <a:bodyPr/>
              <a:lstStyle/>
              <a:p>
                <a:pPr>
                  <a:defRPr lang="en-US"/>
                </a:pPr>
                <a:r>
                  <a:rPr lang="en-US"/>
                  <a:t>Month</a:t>
                </a:r>
              </a:p>
            </c:rich>
          </c:tx>
          <c:layout/>
          <c:overlay val="0"/>
        </c:title>
        <c:numFmt formatCode="General" sourceLinked="0"/>
        <c:majorTickMark val="out"/>
        <c:minorTickMark val="none"/>
        <c:tickLblPos val="nextTo"/>
        <c:crossAx val="1772646080"/>
        <c:crosses val="autoZero"/>
        <c:auto val="0"/>
        <c:lblAlgn val="ctr"/>
        <c:lblOffset val="100"/>
        <c:noMultiLvlLbl val="0"/>
      </c:catAx>
      <c:valAx>
        <c:axId val="1772646080"/>
        <c:scaling>
          <c:orientation val="minMax"/>
        </c:scaling>
        <c:delete val="0"/>
        <c:axPos val="l"/>
        <c:title>
          <c:tx>
            <c:rich>
              <a:bodyPr/>
              <a:lstStyle/>
              <a:p>
                <a:pPr>
                  <a:defRPr lang="en-US"/>
                </a:pPr>
                <a:r>
                  <a:rPr lang="en-US"/>
                  <a:t>Ambulatory Sensitive Admissions % hospitalized</a:t>
                </a:r>
              </a:p>
            </c:rich>
          </c:tx>
          <c:layout/>
          <c:overlay val="0"/>
        </c:title>
        <c:numFmt formatCode="0.00%" sourceLinked="1"/>
        <c:majorTickMark val="out"/>
        <c:minorTickMark val="none"/>
        <c:tickLblPos val="nextTo"/>
        <c:crossAx val="1772797792"/>
        <c:crosses val="autoZero"/>
        <c:crossBetween val="midCat"/>
      </c:valAx>
      <c:spPr>
        <a:noFill/>
        <a:ln w="25400">
          <a:noFill/>
        </a:ln>
      </c:spPr>
    </c:plotArea>
    <c:plotVisOnly val="0"/>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lang="en-US"/>
            </a:pPr>
            <a:r>
              <a:rPr lang="en-US"/>
              <a:t>mR Ambulatory Sensitive Admissions % hospitalized</a:t>
            </a:r>
          </a:p>
        </c:rich>
      </c:tx>
      <c:layout/>
      <c:overlay val="0"/>
    </c:title>
    <c:autoTitleDeleted val="0"/>
    <c:plotArea>
      <c:layout/>
      <c:lineChart>
        <c:grouping val="standard"/>
        <c:varyColors val="0"/>
        <c:ser>
          <c:idx val="0"/>
          <c:order val="0"/>
          <c:tx>
            <c:strRef>
              <c:f>'Ambulatory Sensitive Admissi10'!$K$1</c:f>
              <c:strCache>
                <c:ptCount val="1"/>
                <c:pt idx="0">
                  <c:v>Range</c:v>
                </c:pt>
              </c:strCache>
            </c:strRef>
          </c:tx>
          <c:spPr>
            <a:ln w="12700">
              <a:solidFill>
                <a:srgbClr val="000090"/>
              </a:solidFill>
              <a:prstDash val="solid"/>
            </a:ln>
            <a:effectLst/>
          </c:spPr>
          <c:marker>
            <c:symbol val="square"/>
            <c:size val="6"/>
            <c:spPr>
              <a:solidFill>
                <a:srgbClr val="000090"/>
              </a:solidFill>
              <a:ln>
                <a:solidFill>
                  <a:srgbClr val="000090"/>
                </a:solidFill>
                <a:prstDash val="solid"/>
              </a:ln>
            </c:spPr>
          </c:marker>
          <c:dPt>
            <c:idx val="1"/>
            <c:marker>
              <c:symbol val="diamond"/>
              <c:size val="6"/>
              <c:spPr>
                <a:solidFill>
                  <a:srgbClr val="DD0806"/>
                </a:solidFill>
                <a:ln>
                  <a:solidFill>
                    <a:srgbClr val="DD0806"/>
                  </a:solidFill>
                  <a:prstDash val="solid"/>
                </a:ln>
              </c:spPr>
            </c:marker>
            <c:bubble3D val="0"/>
          </c:dPt>
          <c:dPt>
            <c:idx val="2"/>
            <c:marker>
              <c:symbol val="diamond"/>
              <c:size val="6"/>
              <c:spPr>
                <a:solidFill>
                  <a:srgbClr val="DD0806"/>
                </a:solidFill>
                <a:ln>
                  <a:solidFill>
                    <a:srgbClr val="DD0806"/>
                  </a:solidFill>
                  <a:prstDash val="solid"/>
                </a:ln>
              </c:spPr>
            </c:marker>
            <c:bubble3D val="0"/>
            <c:spPr>
              <a:ln w="12700">
                <a:solidFill>
                  <a:srgbClr val="DD0806"/>
                </a:solidFill>
                <a:prstDash val="solid"/>
              </a:ln>
              <a:effectLst/>
            </c:spPr>
          </c:dPt>
          <c:dPt>
            <c:idx val="3"/>
            <c:marker>
              <c:symbol val="diamond"/>
              <c:size val="6"/>
              <c:spPr>
                <a:solidFill>
                  <a:srgbClr val="DD0806"/>
                </a:solidFill>
                <a:ln>
                  <a:solidFill>
                    <a:srgbClr val="DD0806"/>
                  </a:solidFill>
                  <a:prstDash val="solid"/>
                </a:ln>
              </c:spPr>
            </c:marker>
            <c:bubble3D val="0"/>
            <c:spPr>
              <a:ln w="12700">
                <a:solidFill>
                  <a:srgbClr val="DD0806"/>
                </a:solidFill>
                <a:prstDash val="solid"/>
              </a:ln>
              <a:effectLst/>
            </c:spPr>
          </c:dPt>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Admissi10'!$K$2:$K$16</c:f>
              <c:numCache>
                <c:formatCode>0.00%</c:formatCode>
                <c:ptCount val="15"/>
                <c:pt idx="1">
                  <c:v>0.0134</c:v>
                </c:pt>
                <c:pt idx="2">
                  <c:v>0.0057</c:v>
                </c:pt>
                <c:pt idx="3">
                  <c:v>0.0218</c:v>
                </c:pt>
                <c:pt idx="4">
                  <c:v>0.000400000000000001</c:v>
                </c:pt>
                <c:pt idx="5">
                  <c:v>0.0013</c:v>
                </c:pt>
                <c:pt idx="6">
                  <c:v>0.0021</c:v>
                </c:pt>
                <c:pt idx="7">
                  <c:v>0.000100000000000001</c:v>
                </c:pt>
                <c:pt idx="8">
                  <c:v>0.0001</c:v>
                </c:pt>
                <c:pt idx="9">
                  <c:v>0.0071</c:v>
                </c:pt>
                <c:pt idx="10">
                  <c:v>0.0077</c:v>
                </c:pt>
                <c:pt idx="11">
                  <c:v>0.007</c:v>
                </c:pt>
                <c:pt idx="12">
                  <c:v>0.0</c:v>
                </c:pt>
                <c:pt idx="13">
                  <c:v>0.0118</c:v>
                </c:pt>
                <c:pt idx="14">
                  <c:v>0.0052</c:v>
                </c:pt>
              </c:numCache>
            </c:numRef>
          </c:val>
          <c:smooth val="0"/>
        </c:ser>
        <c:ser>
          <c:idx val="1"/>
          <c:order val="1"/>
          <c:tx>
            <c:strRef>
              <c:f>'Ambulatory Sensitive Admissi10'!$L$1</c:f>
              <c:strCache>
                <c:ptCount val="1"/>
                <c:pt idx="0">
                  <c:v>UCL</c:v>
                </c:pt>
              </c:strCache>
            </c:strRef>
          </c:tx>
          <c:spPr>
            <a:ln w="12700">
              <a:solidFill>
                <a:srgbClr val="DD0806"/>
              </a:solidFill>
              <a:prstDash val="lgDash"/>
            </a:ln>
            <a:effectLst/>
          </c:spPr>
          <c:marker>
            <c:symbol val="none"/>
          </c:marker>
          <c:dLbls>
            <c:dLbl>
              <c:idx val="1"/>
              <c:layout>
                <c:manualLayout>
                  <c:x val="-0.0148076929579393"/>
                  <c:y val="-0.0217823480328722"/>
                </c:manualLayout>
              </c:layout>
              <c:tx>
                <c:rich>
                  <a:bodyPr/>
                  <a:lstStyle/>
                  <a:p>
                    <a:pPr>
                      <a:defRPr lang="en-US"/>
                    </a:pPr>
                    <a:r>
                      <a:rPr lang="en-US"/>
                      <a:t>UCL</a:t>
                    </a:r>
                  </a:p>
                </c:rich>
              </c:tx>
              <c:spPr/>
              <c:showLegendKey val="0"/>
              <c:showVal val="1"/>
              <c:showCatName val="0"/>
              <c:showSerName val="0"/>
              <c:showPercent val="0"/>
              <c:showBubbleSize val="0"/>
              <c:extLst>
                <c:ext xmlns:c15="http://schemas.microsoft.com/office/drawing/2012/chart" uri="{CE6537A1-D6FC-4f65-9D91-7224C49458BB}">
                  <c15:layout/>
                </c:ext>
              </c:extLst>
            </c:dLbl>
            <c:dLbl>
              <c:idx val="14"/>
              <c:layout>
                <c:manualLayout>
                  <c:x val="-0.0148076929579394"/>
                  <c:y val="-0.0217823480328722"/>
                </c:manualLayout>
              </c:layout>
              <c:numFmt formatCode="0.0000" sourceLinked="0"/>
              <c:spPr/>
              <c:txPr>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Admissi10'!$L$2:$L$16</c:f>
              <c:numCache>
                <c:formatCode>0.00%</c:formatCode>
                <c:ptCount val="15"/>
                <c:pt idx="1">
                  <c:v>0.0155559461538461</c:v>
                </c:pt>
                <c:pt idx="2">
                  <c:v>0.0155559461538461</c:v>
                </c:pt>
                <c:pt idx="3">
                  <c:v>0.0155559461538461</c:v>
                </c:pt>
                <c:pt idx="4">
                  <c:v>0.0155559461538461</c:v>
                </c:pt>
                <c:pt idx="5">
                  <c:v>0.0155559461538461</c:v>
                </c:pt>
                <c:pt idx="6">
                  <c:v>0.0155559461538461</c:v>
                </c:pt>
                <c:pt idx="7">
                  <c:v>0.0155559461538461</c:v>
                </c:pt>
                <c:pt idx="8">
                  <c:v>0.0155559461538461</c:v>
                </c:pt>
                <c:pt idx="9">
                  <c:v>0.0155559461538461</c:v>
                </c:pt>
                <c:pt idx="10">
                  <c:v>0.0155559461538461</c:v>
                </c:pt>
                <c:pt idx="11">
                  <c:v>0.0155559461538461</c:v>
                </c:pt>
                <c:pt idx="12">
                  <c:v>0.0155559461538461</c:v>
                </c:pt>
                <c:pt idx="13">
                  <c:v>0.0155559461538461</c:v>
                </c:pt>
                <c:pt idx="14">
                  <c:v>0.0155559461538461</c:v>
                </c:pt>
              </c:numCache>
            </c:numRef>
          </c:val>
          <c:smooth val="0"/>
        </c:ser>
        <c:ser>
          <c:idx val="2"/>
          <c:order val="2"/>
          <c:tx>
            <c:strRef>
              <c:f>'Ambulatory Sensitive Admissi10'!$M$1</c:f>
              <c:strCache>
                <c:ptCount val="1"/>
                <c:pt idx="0">
                  <c:v> +2 Sigma</c:v>
                </c:pt>
              </c:strCache>
            </c:strRef>
          </c:tx>
          <c:spPr>
            <a:ln w="25400">
              <a:noFill/>
            </a:ln>
            <a:effectLst/>
          </c:spPr>
          <c:marker>
            <c:symbol val="none"/>
          </c:marker>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Admissi10'!$M$2:$M$16</c:f>
              <c:numCache>
                <c:formatCode>0.00%</c:formatCode>
                <c:ptCount val="15"/>
                <c:pt idx="1">
                  <c:v>0.0119578102564103</c:v>
                </c:pt>
                <c:pt idx="2">
                  <c:v>0.0119578102564103</c:v>
                </c:pt>
                <c:pt idx="3">
                  <c:v>0.0119578102564103</c:v>
                </c:pt>
                <c:pt idx="4">
                  <c:v>0.0119578102564103</c:v>
                </c:pt>
                <c:pt idx="5">
                  <c:v>0.0119578102564103</c:v>
                </c:pt>
                <c:pt idx="6">
                  <c:v>0.0119578102564103</c:v>
                </c:pt>
                <c:pt idx="7">
                  <c:v>0.0119578102564103</c:v>
                </c:pt>
                <c:pt idx="8">
                  <c:v>0.0119578102564103</c:v>
                </c:pt>
                <c:pt idx="9">
                  <c:v>0.0119578102564103</c:v>
                </c:pt>
                <c:pt idx="10">
                  <c:v>0.0119578102564103</c:v>
                </c:pt>
                <c:pt idx="11">
                  <c:v>0.0119578102564103</c:v>
                </c:pt>
                <c:pt idx="12">
                  <c:v>0.0119578102564103</c:v>
                </c:pt>
                <c:pt idx="13">
                  <c:v>0.0119578102564103</c:v>
                </c:pt>
                <c:pt idx="14">
                  <c:v>0.0119578102564103</c:v>
                </c:pt>
              </c:numCache>
            </c:numRef>
          </c:val>
          <c:smooth val="0"/>
        </c:ser>
        <c:ser>
          <c:idx val="3"/>
          <c:order val="3"/>
          <c:tx>
            <c:strRef>
              <c:f>'Ambulatory Sensitive Admissi10'!$N$1</c:f>
              <c:strCache>
                <c:ptCount val="1"/>
                <c:pt idx="0">
                  <c:v> +1 Sigma</c:v>
                </c:pt>
              </c:strCache>
            </c:strRef>
          </c:tx>
          <c:spPr>
            <a:ln w="25400">
              <a:noFill/>
            </a:ln>
            <a:effectLst/>
          </c:spPr>
          <c:marker>
            <c:symbol val="none"/>
          </c:marker>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Admissi10'!$N$2:$N$16</c:f>
              <c:numCache>
                <c:formatCode>0.00%</c:formatCode>
                <c:ptCount val="15"/>
                <c:pt idx="1">
                  <c:v>0.00835967435897436</c:v>
                </c:pt>
                <c:pt idx="2">
                  <c:v>0.00835967435897436</c:v>
                </c:pt>
                <c:pt idx="3">
                  <c:v>0.00835967435897436</c:v>
                </c:pt>
                <c:pt idx="4">
                  <c:v>0.00835967435897436</c:v>
                </c:pt>
                <c:pt idx="5">
                  <c:v>0.00835967435897436</c:v>
                </c:pt>
                <c:pt idx="6">
                  <c:v>0.00835967435897436</c:v>
                </c:pt>
                <c:pt idx="7">
                  <c:v>0.00835967435897436</c:v>
                </c:pt>
                <c:pt idx="8">
                  <c:v>0.00835967435897436</c:v>
                </c:pt>
                <c:pt idx="9">
                  <c:v>0.00835967435897436</c:v>
                </c:pt>
                <c:pt idx="10">
                  <c:v>0.00835967435897436</c:v>
                </c:pt>
                <c:pt idx="11">
                  <c:v>0.00835967435897436</c:v>
                </c:pt>
                <c:pt idx="12">
                  <c:v>0.00835967435897436</c:v>
                </c:pt>
                <c:pt idx="13">
                  <c:v>0.00835967435897436</c:v>
                </c:pt>
                <c:pt idx="14">
                  <c:v>0.00835967435897436</c:v>
                </c:pt>
              </c:numCache>
            </c:numRef>
          </c:val>
          <c:smooth val="0"/>
        </c:ser>
        <c:ser>
          <c:idx val="4"/>
          <c:order val="4"/>
          <c:tx>
            <c:strRef>
              <c:f>'Ambulatory Sensitive Admissi10'!$O$1</c:f>
              <c:strCache>
                <c:ptCount val="1"/>
                <c:pt idx="0">
                  <c:v>Average</c:v>
                </c:pt>
              </c:strCache>
            </c:strRef>
          </c:tx>
          <c:spPr>
            <a:ln w="12700">
              <a:solidFill>
                <a:srgbClr val="00ABEA"/>
              </a:solidFill>
              <a:prstDash val="solid"/>
            </a:ln>
            <a:effectLst/>
          </c:spPr>
          <c:marker>
            <c:symbol val="none"/>
          </c:marker>
          <c:dLbls>
            <c:dLbl>
              <c:idx val="1"/>
              <c:layout>
                <c:manualLayout>
                  <c:x val="-0.0148076929579393"/>
                  <c:y val="-0.0217821765196714"/>
                </c:manualLayout>
              </c:layout>
              <c:tx>
                <c:rich>
                  <a:bodyPr/>
                  <a:lstStyle/>
                  <a:p>
                    <a:pPr>
                      <a:defRPr lang="en-US"/>
                    </a:pPr>
                    <a:r>
                      <a:rPr lang="en-US"/>
                      <a:t>CL</a:t>
                    </a:r>
                  </a:p>
                </c:rich>
              </c:tx>
              <c:spPr/>
              <c:showLegendKey val="0"/>
              <c:showVal val="1"/>
              <c:showCatName val="0"/>
              <c:showSerName val="0"/>
              <c:showPercent val="0"/>
              <c:showBubbleSize val="0"/>
              <c:extLst>
                <c:ext xmlns:c15="http://schemas.microsoft.com/office/drawing/2012/chart" uri="{CE6537A1-D6FC-4f65-9D91-7224C49458BB}">
                  <c15:layout/>
                </c:ext>
              </c:extLst>
            </c:dLbl>
            <c:dLbl>
              <c:idx val="14"/>
              <c:layout>
                <c:manualLayout>
                  <c:x val="-0.0148076929579394"/>
                  <c:y val="-0.0217821765196714"/>
                </c:manualLayout>
              </c:layout>
              <c:numFmt formatCode="0.0000" sourceLinked="0"/>
              <c:spPr/>
              <c:txPr>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Admissi10'!$O$2:$O$16</c:f>
              <c:numCache>
                <c:formatCode>0.00%</c:formatCode>
                <c:ptCount val="15"/>
                <c:pt idx="0">
                  <c:v>0.00476153846153846</c:v>
                </c:pt>
                <c:pt idx="1">
                  <c:v>0.00476153846153846</c:v>
                </c:pt>
                <c:pt idx="2">
                  <c:v>0.00476153846153846</c:v>
                </c:pt>
                <c:pt idx="3">
                  <c:v>0.00476153846153846</c:v>
                </c:pt>
                <c:pt idx="4">
                  <c:v>0.00476153846153846</c:v>
                </c:pt>
                <c:pt idx="5">
                  <c:v>0.00476153846153846</c:v>
                </c:pt>
                <c:pt idx="6">
                  <c:v>0.00476153846153846</c:v>
                </c:pt>
                <c:pt idx="7">
                  <c:v>0.00476153846153846</c:v>
                </c:pt>
                <c:pt idx="8">
                  <c:v>0.00476153846153846</c:v>
                </c:pt>
                <c:pt idx="9">
                  <c:v>0.00476153846153846</c:v>
                </c:pt>
                <c:pt idx="10">
                  <c:v>0.00476153846153846</c:v>
                </c:pt>
                <c:pt idx="11">
                  <c:v>0.00476153846153846</c:v>
                </c:pt>
                <c:pt idx="12">
                  <c:v>0.00476153846153846</c:v>
                </c:pt>
                <c:pt idx="13">
                  <c:v>0.00476153846153846</c:v>
                </c:pt>
                <c:pt idx="14">
                  <c:v>0.00476153846153846</c:v>
                </c:pt>
              </c:numCache>
            </c:numRef>
          </c:val>
          <c:smooth val="0"/>
        </c:ser>
        <c:ser>
          <c:idx val="5"/>
          <c:order val="5"/>
          <c:tx>
            <c:strRef>
              <c:f>'Ambulatory Sensitive Admissi10'!$P$1</c:f>
              <c:strCache>
                <c:ptCount val="1"/>
                <c:pt idx="0">
                  <c:v> -1 Sigma</c:v>
                </c:pt>
              </c:strCache>
            </c:strRef>
          </c:tx>
          <c:spPr>
            <a:ln w="25400">
              <a:noFill/>
            </a:ln>
            <a:effectLst/>
          </c:spPr>
          <c:marker>
            <c:symbol val="none"/>
          </c:marker>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Admissi10'!$P$2:$P$16</c:f>
              <c:numCache>
                <c:formatCode>0.00%</c:formatCode>
                <c:ptCount val="15"/>
                <c:pt idx="1">
                  <c:v>0.00116340256410256</c:v>
                </c:pt>
                <c:pt idx="2">
                  <c:v>0.00116340256410256</c:v>
                </c:pt>
                <c:pt idx="3">
                  <c:v>0.00116340256410256</c:v>
                </c:pt>
                <c:pt idx="4">
                  <c:v>0.00116340256410256</c:v>
                </c:pt>
                <c:pt idx="5">
                  <c:v>0.00116340256410256</c:v>
                </c:pt>
                <c:pt idx="6">
                  <c:v>0.00116340256410256</c:v>
                </c:pt>
                <c:pt idx="7">
                  <c:v>0.00116340256410256</c:v>
                </c:pt>
                <c:pt idx="8">
                  <c:v>0.00116340256410256</c:v>
                </c:pt>
                <c:pt idx="9">
                  <c:v>0.00116340256410256</c:v>
                </c:pt>
                <c:pt idx="10">
                  <c:v>0.00116340256410256</c:v>
                </c:pt>
                <c:pt idx="11">
                  <c:v>0.00116340256410256</c:v>
                </c:pt>
                <c:pt idx="12">
                  <c:v>0.00116340256410256</c:v>
                </c:pt>
                <c:pt idx="13">
                  <c:v>0.00116340256410256</c:v>
                </c:pt>
                <c:pt idx="14">
                  <c:v>0.00116340256410256</c:v>
                </c:pt>
              </c:numCache>
            </c:numRef>
          </c:val>
          <c:smooth val="0"/>
        </c:ser>
        <c:ser>
          <c:idx val="6"/>
          <c:order val="6"/>
          <c:tx>
            <c:strRef>
              <c:f>'Ambulatory Sensitive Admissi10'!$Q$1</c:f>
              <c:strCache>
                <c:ptCount val="1"/>
                <c:pt idx="0">
                  <c:v> -2 Sigma</c:v>
                </c:pt>
              </c:strCache>
            </c:strRef>
          </c:tx>
          <c:spPr>
            <a:ln w="25400">
              <a:noFill/>
            </a:ln>
            <a:effectLst/>
          </c:spPr>
          <c:marker>
            <c:symbol val="none"/>
          </c:marker>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Admissi10'!$Q$2:$Q$16</c:f>
              <c:numCache>
                <c:formatCode>0.00%</c:formatCode>
                <c:ptCount val="15"/>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numCache>
            </c:numRef>
          </c:val>
          <c:smooth val="0"/>
        </c:ser>
        <c:ser>
          <c:idx val="7"/>
          <c:order val="7"/>
          <c:tx>
            <c:strRef>
              <c:f>'Ambulatory Sensitive Admissi10'!$R$1</c:f>
              <c:strCache>
                <c:ptCount val="1"/>
                <c:pt idx="0">
                  <c:v>LCL</c:v>
                </c:pt>
              </c:strCache>
            </c:strRef>
          </c:tx>
          <c:spPr>
            <a:ln w="12700">
              <a:solidFill>
                <a:srgbClr val="DD0806"/>
              </a:solidFill>
              <a:prstDash val="lgDash"/>
            </a:ln>
            <a:effectLst/>
          </c:spPr>
          <c:marker>
            <c:symbol val="none"/>
          </c:marker>
          <c:cat>
            <c:strRef>
              <c:f>'Ambulatory Sensitive Admissi10'!$A$2:$A$16</c:f>
              <c:strCache>
                <c:ptCount val="15"/>
                <c:pt idx="0">
                  <c:v>December</c:v>
                </c:pt>
                <c:pt idx="1">
                  <c:v>January</c:v>
                </c:pt>
                <c:pt idx="2">
                  <c:v>February</c:v>
                </c:pt>
                <c:pt idx="3">
                  <c:v>March</c:v>
                </c:pt>
                <c:pt idx="4">
                  <c:v>April</c:v>
                </c:pt>
                <c:pt idx="5">
                  <c:v>May</c:v>
                </c:pt>
                <c:pt idx="6">
                  <c:v>June</c:v>
                </c:pt>
                <c:pt idx="7">
                  <c:v>July</c:v>
                </c:pt>
                <c:pt idx="8">
                  <c:v>August</c:v>
                </c:pt>
                <c:pt idx="9">
                  <c:v>September</c:v>
                </c:pt>
                <c:pt idx="10">
                  <c:v>October</c:v>
                </c:pt>
                <c:pt idx="11">
                  <c:v>November</c:v>
                </c:pt>
                <c:pt idx="12">
                  <c:v>December</c:v>
                </c:pt>
                <c:pt idx="13">
                  <c:v>January</c:v>
                </c:pt>
                <c:pt idx="14">
                  <c:v>February</c:v>
                </c:pt>
              </c:strCache>
            </c:strRef>
          </c:cat>
          <c:val>
            <c:numRef>
              <c:f>'Ambulatory Sensitive Admissi10'!$R$2:$R$16</c:f>
              <c:numCache>
                <c:formatCode>0.00%</c:formatCode>
                <c:ptCount val="15"/>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numCache>
            </c:numRef>
          </c:val>
          <c:smooth val="0"/>
        </c:ser>
        <c:dLbls>
          <c:showLegendKey val="0"/>
          <c:showVal val="0"/>
          <c:showCatName val="0"/>
          <c:showSerName val="0"/>
          <c:showPercent val="0"/>
          <c:showBubbleSize val="0"/>
        </c:dLbls>
        <c:marker val="1"/>
        <c:smooth val="0"/>
        <c:axId val="1792449808"/>
        <c:axId val="1794225536"/>
      </c:lineChart>
      <c:catAx>
        <c:axId val="1792449808"/>
        <c:scaling>
          <c:orientation val="minMax"/>
        </c:scaling>
        <c:delete val="0"/>
        <c:axPos val="b"/>
        <c:title>
          <c:tx>
            <c:rich>
              <a:bodyPr/>
              <a:lstStyle/>
              <a:p>
                <a:pPr>
                  <a:defRPr lang="en-US"/>
                </a:pPr>
                <a:r>
                  <a:rPr lang="en-US"/>
                  <a:t>Month</a:t>
                </a:r>
              </a:p>
            </c:rich>
          </c:tx>
          <c:layout/>
          <c:overlay val="0"/>
        </c:title>
        <c:numFmt formatCode="General" sourceLinked="0"/>
        <c:majorTickMark val="out"/>
        <c:minorTickMark val="none"/>
        <c:tickLblPos val="nextTo"/>
        <c:crossAx val="1794225536"/>
        <c:crosses val="autoZero"/>
        <c:auto val="0"/>
        <c:lblAlgn val="ctr"/>
        <c:lblOffset val="100"/>
        <c:noMultiLvlLbl val="0"/>
      </c:catAx>
      <c:valAx>
        <c:axId val="1794225536"/>
        <c:scaling>
          <c:orientation val="minMax"/>
        </c:scaling>
        <c:delete val="0"/>
        <c:axPos val="l"/>
        <c:title>
          <c:tx>
            <c:rich>
              <a:bodyPr/>
              <a:lstStyle/>
              <a:p>
                <a:pPr>
                  <a:defRPr lang="en-US"/>
                </a:pPr>
                <a:r>
                  <a:rPr lang="en-US"/>
                  <a:t>Range</a:t>
                </a:r>
              </a:p>
            </c:rich>
          </c:tx>
          <c:layout/>
          <c:overlay val="0"/>
        </c:title>
        <c:numFmt formatCode="0.00%" sourceLinked="1"/>
        <c:majorTickMark val="out"/>
        <c:minorTickMark val="none"/>
        <c:tickLblPos val="nextTo"/>
        <c:crossAx val="1792449808"/>
        <c:crosses val="autoZero"/>
        <c:crossBetween val="midCat"/>
      </c:valAx>
      <c:spPr>
        <a:noFill/>
        <a:ln w="25400">
          <a:noFill/>
        </a:ln>
      </c:spPr>
    </c:plotArea>
    <c:plotVisOnly val="0"/>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Annual Rate of Hospital Admissions</c:v>
                </c:pt>
              </c:strCache>
            </c:strRef>
          </c:tx>
          <c:spPr>
            <a:solidFill>
              <a:schemeClr val="accent1"/>
            </a:solidFill>
            <a:ln>
              <a:noFill/>
            </a:ln>
            <a:effectLst/>
          </c:spPr>
          <c:invertIfNegative val="0"/>
          <c:cat>
            <c:strRef>
              <c:f>Sheet1!$A$2:$A$4</c:f>
              <c:strCache>
                <c:ptCount val="2"/>
                <c:pt idx="0">
                  <c:v>General Dementia Population</c:v>
                </c:pt>
                <c:pt idx="1">
                  <c:v>IMCC Population</c:v>
                </c:pt>
              </c:strCache>
            </c:strRef>
          </c:cat>
          <c:val>
            <c:numRef>
              <c:f>Sheet1!$B$2:$B$4</c:f>
              <c:numCache>
                <c:formatCode>General</c:formatCode>
                <c:ptCount val="3"/>
                <c:pt idx="0">
                  <c:v>15.0</c:v>
                </c:pt>
                <c:pt idx="1">
                  <c:v>1.9</c:v>
                </c:pt>
              </c:numCache>
            </c:numRef>
          </c:val>
        </c:ser>
        <c:dLbls>
          <c:showLegendKey val="0"/>
          <c:showVal val="0"/>
          <c:showCatName val="0"/>
          <c:showSerName val="0"/>
          <c:showPercent val="0"/>
          <c:showBubbleSize val="0"/>
        </c:dLbls>
        <c:gapWidth val="219"/>
        <c:overlap val="-27"/>
        <c:axId val="1825395792"/>
        <c:axId val="1825397568"/>
      </c:barChart>
      <c:catAx>
        <c:axId val="1825395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5397568"/>
        <c:crosses val="autoZero"/>
        <c:auto val="1"/>
        <c:lblAlgn val="ctr"/>
        <c:lblOffset val="100"/>
        <c:noMultiLvlLbl val="0"/>
      </c:catAx>
      <c:valAx>
        <c:axId val="1825397568"/>
        <c:scaling>
          <c:orientation val="minMax"/>
        </c:scaling>
        <c:delete val="0"/>
        <c:axPos val="l"/>
        <c:majorGridlines>
          <c:spPr>
            <a:ln w="9525" cap="flat" cmpd="sng" algn="ctr">
              <a:solidFill>
                <a:schemeClr val="tx1">
                  <a:lumMod val="15000"/>
                  <a:lumOff val="85000"/>
                </a:schemeClr>
              </a:solidFill>
              <a:round/>
            </a:ln>
            <a:effectLst/>
          </c:spPr>
        </c:majorGridlines>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53957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defRPr sz="1197"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22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0.24366</cdr:x>
      <cdr:y>0.19117</cdr:y>
    </cdr:from>
    <cdr:to>
      <cdr:x>0.46105</cdr:x>
      <cdr:y>0.72309</cdr:y>
    </cdr:to>
    <cdr:cxnSp macro="">
      <cdr:nvCxnSpPr>
        <cdr:cNvPr id="3" name="Straight Arrow Connector 2"/>
        <cdr:cNvCxnSpPr/>
      </cdr:nvCxnSpPr>
      <cdr:spPr>
        <a:xfrm xmlns:a="http://schemas.openxmlformats.org/drawingml/2006/main">
          <a:off x="2562225" y="831850"/>
          <a:ext cx="2286000" cy="2314575"/>
        </a:xfrm>
        <a:prstGeom xmlns:a="http://schemas.openxmlformats.org/drawingml/2006/main" prst="straightConnector1">
          <a:avLst/>
        </a:prstGeom>
        <a:ln xmlns:a="http://schemas.openxmlformats.org/drawingml/2006/main" w="38100">
          <a:solidFill>
            <a:srgbClr val="FF0000"/>
          </a:solidFill>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3D33AD-56C5-6046-98C0-A3B7C3B2E10D}" type="datetimeFigureOut">
              <a:rPr lang="en-US" smtClean="0"/>
              <a:t>10/13/17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451398-D4D6-6D43-9EEC-AEF8244D3EDD}" type="slidenum">
              <a:rPr lang="en-US" smtClean="0"/>
              <a:t>‹#›</a:t>
            </a:fld>
            <a:endParaRPr lang="en-US"/>
          </a:p>
        </p:txBody>
      </p:sp>
    </p:spTree>
    <p:extLst>
      <p:ext uri="{BB962C8B-B14F-4D97-AF65-F5344CB8AC3E}">
        <p14:creationId xmlns:p14="http://schemas.microsoft.com/office/powerpoint/2010/main" val="1943125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Carolyn</a:t>
            </a:r>
          </a:p>
        </p:txBody>
      </p:sp>
      <p:sp>
        <p:nvSpPr>
          <p:cNvPr id="4" name="Slide Number Placeholder 3"/>
          <p:cNvSpPr>
            <a:spLocks noGrp="1"/>
          </p:cNvSpPr>
          <p:nvPr>
            <p:ph type="sldNum" sz="quarter" idx="10"/>
          </p:nvPr>
        </p:nvSpPr>
        <p:spPr/>
        <p:txBody>
          <a:bodyPr/>
          <a:lstStyle/>
          <a:p>
            <a:fld id="{78BA451D-8D5D-DD40-9E6C-40605F3FB91B}" type="slidenum">
              <a:rPr lang="en-US" smtClean="0"/>
              <a:t>2</a:t>
            </a:fld>
            <a:endParaRPr lang="en-US"/>
          </a:p>
        </p:txBody>
      </p:sp>
    </p:spTree>
    <p:extLst>
      <p:ext uri="{BB962C8B-B14F-4D97-AF65-F5344CB8AC3E}">
        <p14:creationId xmlns:p14="http://schemas.microsoft.com/office/powerpoint/2010/main" val="366129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Likely barriers</a:t>
            </a:r>
            <a:r>
              <a:rPr lang="en-US" baseline="0" dirty="0" smtClean="0"/>
              <a:t> outside of a big system like Emory are much greater that Experienced at this practice too. Unable to find supervising MD. </a:t>
            </a:r>
            <a:endParaRPr lang="en-US" dirty="0"/>
          </a:p>
        </p:txBody>
      </p:sp>
      <p:sp>
        <p:nvSpPr>
          <p:cNvPr id="4" name="Slide Number Placeholder 3"/>
          <p:cNvSpPr>
            <a:spLocks noGrp="1"/>
          </p:cNvSpPr>
          <p:nvPr>
            <p:ph type="sldNum" sz="quarter" idx="10"/>
          </p:nvPr>
        </p:nvSpPr>
        <p:spPr/>
        <p:txBody>
          <a:bodyPr/>
          <a:lstStyle/>
          <a:p>
            <a:fld id="{8C451398-D4D6-6D43-9EEC-AEF8244D3EDD}" type="slidenum">
              <a:rPr lang="en-US" smtClean="0"/>
              <a:t>4</a:t>
            </a:fld>
            <a:endParaRPr lang="en-US"/>
          </a:p>
        </p:txBody>
      </p:sp>
    </p:spTree>
    <p:extLst>
      <p:ext uri="{BB962C8B-B14F-4D97-AF65-F5344CB8AC3E}">
        <p14:creationId xmlns:p14="http://schemas.microsoft.com/office/powerpoint/2010/main" val="169518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Likely barriers</a:t>
            </a:r>
            <a:r>
              <a:rPr lang="en-US" baseline="0" dirty="0" smtClean="0"/>
              <a:t> outside of a big system like Emory are much greater that Experienced at this practice too. Unable to find supervising MD. </a:t>
            </a:r>
            <a:endParaRPr lang="en-US" dirty="0"/>
          </a:p>
        </p:txBody>
      </p:sp>
      <p:sp>
        <p:nvSpPr>
          <p:cNvPr id="4" name="Slide Number Placeholder 3"/>
          <p:cNvSpPr>
            <a:spLocks noGrp="1"/>
          </p:cNvSpPr>
          <p:nvPr>
            <p:ph type="sldNum" sz="quarter" idx="10"/>
          </p:nvPr>
        </p:nvSpPr>
        <p:spPr/>
        <p:txBody>
          <a:bodyPr/>
          <a:lstStyle/>
          <a:p>
            <a:fld id="{8C451398-D4D6-6D43-9EEC-AEF8244D3EDD}" type="slidenum">
              <a:rPr lang="en-US" smtClean="0"/>
              <a:t>6</a:t>
            </a:fld>
            <a:endParaRPr lang="en-US"/>
          </a:p>
        </p:txBody>
      </p:sp>
    </p:spTree>
    <p:extLst>
      <p:ext uri="{BB962C8B-B14F-4D97-AF65-F5344CB8AC3E}">
        <p14:creationId xmlns:p14="http://schemas.microsoft.com/office/powerpoint/2010/main" val="1995010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Likely barriers</a:t>
            </a:r>
            <a:r>
              <a:rPr lang="en-US" baseline="0" dirty="0" smtClean="0"/>
              <a:t> outside of a big system like Emory are much greater that Experienced at this practice too. Unable to find supervising MD. </a:t>
            </a:r>
            <a:endParaRPr lang="en-US" dirty="0"/>
          </a:p>
        </p:txBody>
      </p:sp>
      <p:sp>
        <p:nvSpPr>
          <p:cNvPr id="4" name="Slide Number Placeholder 3"/>
          <p:cNvSpPr>
            <a:spLocks noGrp="1"/>
          </p:cNvSpPr>
          <p:nvPr>
            <p:ph type="sldNum" sz="quarter" idx="10"/>
          </p:nvPr>
        </p:nvSpPr>
        <p:spPr/>
        <p:txBody>
          <a:bodyPr/>
          <a:lstStyle/>
          <a:p>
            <a:fld id="{8C451398-D4D6-6D43-9EEC-AEF8244D3EDD}" type="slidenum">
              <a:rPr lang="en-US" smtClean="0"/>
              <a:t>7</a:t>
            </a:fld>
            <a:endParaRPr lang="en-US"/>
          </a:p>
        </p:txBody>
      </p:sp>
    </p:spTree>
    <p:extLst>
      <p:ext uri="{BB962C8B-B14F-4D97-AF65-F5344CB8AC3E}">
        <p14:creationId xmlns:p14="http://schemas.microsoft.com/office/powerpoint/2010/main" val="340586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Likely barriers</a:t>
            </a:r>
            <a:r>
              <a:rPr lang="en-US" baseline="0" dirty="0" smtClean="0"/>
              <a:t> outside of a big system like Emory are much greater that Experienced at this practice too. Unable to find supervising MD. </a:t>
            </a:r>
            <a:endParaRPr lang="en-US" dirty="0"/>
          </a:p>
        </p:txBody>
      </p:sp>
      <p:sp>
        <p:nvSpPr>
          <p:cNvPr id="4" name="Slide Number Placeholder 3"/>
          <p:cNvSpPr>
            <a:spLocks noGrp="1"/>
          </p:cNvSpPr>
          <p:nvPr>
            <p:ph type="sldNum" sz="quarter" idx="10"/>
          </p:nvPr>
        </p:nvSpPr>
        <p:spPr/>
        <p:txBody>
          <a:bodyPr/>
          <a:lstStyle/>
          <a:p>
            <a:fld id="{8C451398-D4D6-6D43-9EEC-AEF8244D3EDD}" type="slidenum">
              <a:rPr lang="en-US" smtClean="0"/>
              <a:t>8</a:t>
            </a:fld>
            <a:endParaRPr lang="en-US"/>
          </a:p>
        </p:txBody>
      </p:sp>
    </p:spTree>
    <p:extLst>
      <p:ext uri="{BB962C8B-B14F-4D97-AF65-F5344CB8AC3E}">
        <p14:creationId xmlns:p14="http://schemas.microsoft.com/office/powerpoint/2010/main" val="2147337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Likely barriers</a:t>
            </a:r>
            <a:r>
              <a:rPr lang="en-US" baseline="0" dirty="0" smtClean="0"/>
              <a:t> outside of a big system like Emory are much greater that Experienced at this practice too. Unable to find supervising MD. </a:t>
            </a:r>
            <a:endParaRPr lang="en-US" dirty="0"/>
          </a:p>
        </p:txBody>
      </p:sp>
      <p:sp>
        <p:nvSpPr>
          <p:cNvPr id="4" name="Slide Number Placeholder 3"/>
          <p:cNvSpPr>
            <a:spLocks noGrp="1"/>
          </p:cNvSpPr>
          <p:nvPr>
            <p:ph type="sldNum" sz="quarter" idx="10"/>
          </p:nvPr>
        </p:nvSpPr>
        <p:spPr/>
        <p:txBody>
          <a:bodyPr/>
          <a:lstStyle/>
          <a:p>
            <a:fld id="{8C451398-D4D6-6D43-9EEC-AEF8244D3EDD}" type="slidenum">
              <a:rPr lang="en-US" smtClean="0"/>
              <a:t>9</a:t>
            </a:fld>
            <a:endParaRPr lang="en-US"/>
          </a:p>
        </p:txBody>
      </p:sp>
    </p:spTree>
    <p:extLst>
      <p:ext uri="{BB962C8B-B14F-4D97-AF65-F5344CB8AC3E}">
        <p14:creationId xmlns:p14="http://schemas.microsoft.com/office/powerpoint/2010/main" val="819249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Likely barriers</a:t>
            </a:r>
            <a:r>
              <a:rPr lang="en-US" baseline="0" dirty="0" smtClean="0"/>
              <a:t> outside of a big system like Emory are much greater that Experienced at this practice too. Unable to find supervising MD. </a:t>
            </a:r>
            <a:endParaRPr lang="en-US" dirty="0"/>
          </a:p>
        </p:txBody>
      </p:sp>
      <p:sp>
        <p:nvSpPr>
          <p:cNvPr id="4" name="Slide Number Placeholder 3"/>
          <p:cNvSpPr>
            <a:spLocks noGrp="1"/>
          </p:cNvSpPr>
          <p:nvPr>
            <p:ph type="sldNum" sz="quarter" idx="10"/>
          </p:nvPr>
        </p:nvSpPr>
        <p:spPr/>
        <p:txBody>
          <a:bodyPr/>
          <a:lstStyle/>
          <a:p>
            <a:fld id="{8C451398-D4D6-6D43-9EEC-AEF8244D3EDD}" type="slidenum">
              <a:rPr lang="en-US" smtClean="0"/>
              <a:t>10</a:t>
            </a:fld>
            <a:endParaRPr lang="en-US"/>
          </a:p>
        </p:txBody>
      </p:sp>
    </p:spTree>
    <p:extLst>
      <p:ext uri="{BB962C8B-B14F-4D97-AF65-F5344CB8AC3E}">
        <p14:creationId xmlns:p14="http://schemas.microsoft.com/office/powerpoint/2010/main" val="1590648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Carolyn</a:t>
            </a:r>
          </a:p>
          <a:p>
            <a:endParaRPr lang="en-US" dirty="0"/>
          </a:p>
          <a:p>
            <a:r>
              <a:rPr lang="en-US" dirty="0"/>
              <a:t>For our first 140 patients--</a:t>
            </a:r>
          </a:p>
          <a:p>
            <a:r>
              <a:rPr lang="en-US" dirty="0"/>
              <a:t>53% Alzheimer’s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14% Mixed -- Orange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11% MCI – Light</a:t>
            </a:r>
            <a:r>
              <a:rPr lang="en-US" baseline="0" dirty="0"/>
              <a:t> Blue</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9% NOS – Other or NOS</a:t>
            </a:r>
            <a:endParaRPr lang="en-US" dirty="0"/>
          </a:p>
          <a:p>
            <a:r>
              <a:rPr lang="en-US" dirty="0"/>
              <a:t>5% FTD -- Green</a:t>
            </a:r>
          </a:p>
          <a:p>
            <a:r>
              <a:rPr lang="en-US" baseline="0" dirty="0"/>
              <a:t>5% Lewy Body --Aqua</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a:t>
            </a:r>
            <a:r>
              <a:rPr lang="en-US" baseline="0" dirty="0"/>
              <a:t> Vascular -- Purple</a:t>
            </a:r>
          </a:p>
          <a:p>
            <a:endParaRPr lang="en-US" dirty="0"/>
          </a:p>
        </p:txBody>
      </p:sp>
      <p:sp>
        <p:nvSpPr>
          <p:cNvPr id="4" name="Slide Number Placeholder 3"/>
          <p:cNvSpPr>
            <a:spLocks noGrp="1"/>
          </p:cNvSpPr>
          <p:nvPr>
            <p:ph type="sldNum" sz="quarter" idx="10"/>
          </p:nvPr>
        </p:nvSpPr>
        <p:spPr/>
        <p:txBody>
          <a:bodyPr/>
          <a:lstStyle/>
          <a:p>
            <a:fld id="{034048FC-E819-4AE9-A845-555A588820B3}" type="slidenum">
              <a:rPr lang="en-US" smtClean="0"/>
              <a:t>12</a:t>
            </a:fld>
            <a:endParaRPr lang="en-US"/>
          </a:p>
        </p:txBody>
      </p:sp>
    </p:spTree>
    <p:extLst>
      <p:ext uri="{BB962C8B-B14F-4D97-AF65-F5344CB8AC3E}">
        <p14:creationId xmlns:p14="http://schemas.microsoft.com/office/powerpoint/2010/main" val="690582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https://</a:t>
            </a:r>
            <a:r>
              <a:rPr lang="en-US" dirty="0" err="1" smtClean="0"/>
              <a:t>www.google.com</a:t>
            </a:r>
            <a:r>
              <a:rPr lang="en-US" dirty="0" smtClean="0"/>
              <a:t>/</a:t>
            </a:r>
            <a:r>
              <a:rPr lang="en-US" dirty="0" err="1" smtClean="0"/>
              <a:t>search?rlz</a:t>
            </a:r>
            <a:r>
              <a:rPr lang="en-US" dirty="0" smtClean="0"/>
              <a:t>=1C5CHFA_enUS709US709&amp;biw=1186&amp;bih=635&amp;tbm=</a:t>
            </a:r>
            <a:r>
              <a:rPr lang="en-US" dirty="0" err="1" smtClean="0"/>
              <a:t>isch&amp;sa</a:t>
            </a:r>
            <a:r>
              <a:rPr lang="en-US" dirty="0" smtClean="0"/>
              <a:t>=1&amp;q=</a:t>
            </a:r>
            <a:r>
              <a:rPr lang="en-US" dirty="0" err="1" smtClean="0"/>
              <a:t>Nurse+Practitioner+clinics&amp;oq</a:t>
            </a:r>
            <a:r>
              <a:rPr lang="en-US" dirty="0" smtClean="0"/>
              <a:t>=</a:t>
            </a:r>
            <a:r>
              <a:rPr lang="en-US" dirty="0" err="1" smtClean="0"/>
              <a:t>Nurse+Practitioner+clinics&amp;gs_l</a:t>
            </a:r>
            <a:r>
              <a:rPr lang="en-US" dirty="0" smtClean="0"/>
              <a:t>=psy-ab.3..0i24k1l5.39936.45989.0.47012.22.20.2.0.0.0.71.1057.20.20.0....0...1.1.64.psy-ab..0.19.922...0j0i8i30k1j0i67k1j0i30k1j0i5i30k1j0i13k1.0.x6E-d8k0hg8#imgrc=a8EzgbvP2tY4WM:</a:t>
            </a:r>
            <a:endParaRPr lang="en-US" dirty="0"/>
          </a:p>
        </p:txBody>
      </p:sp>
      <p:sp>
        <p:nvSpPr>
          <p:cNvPr id="4" name="Slide Number Placeholder 3"/>
          <p:cNvSpPr>
            <a:spLocks noGrp="1"/>
          </p:cNvSpPr>
          <p:nvPr>
            <p:ph type="sldNum" sz="quarter" idx="10"/>
          </p:nvPr>
        </p:nvSpPr>
        <p:spPr/>
        <p:txBody>
          <a:bodyPr/>
          <a:lstStyle/>
          <a:p>
            <a:fld id="{8C451398-D4D6-6D43-9EEC-AEF8244D3EDD}" type="slidenum">
              <a:rPr lang="en-US" smtClean="0"/>
              <a:t>40</a:t>
            </a:fld>
            <a:endParaRPr lang="en-US"/>
          </a:p>
        </p:txBody>
      </p:sp>
    </p:spTree>
    <p:extLst>
      <p:ext uri="{BB962C8B-B14F-4D97-AF65-F5344CB8AC3E}">
        <p14:creationId xmlns:p14="http://schemas.microsoft.com/office/powerpoint/2010/main" val="1326962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B9EBBA-996F-894A-B54A-D6246ED52CEA}" type="datetimeFigureOut">
              <a:rPr lang="en-US" smtClean="0"/>
              <a:pPr/>
              <a:t>10/13/17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1511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3A1323-8D79-1946-B0D7-40001CF92E9D}" type="datetimeFigureOut">
              <a:rPr lang="en-US" smtClean="0"/>
              <a:pPr/>
              <a:t>10/13/17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65012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10/13/17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40556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7302355-E14B-8545-A8F8-0FE83CC9D524}" type="datetimeFigureOut">
              <a:rPr lang="en-US" smtClean="0"/>
              <a:pPr/>
              <a:t>10/13/17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5242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640F58-564D-2B4F-AE67-E407BA4FCF45}" type="datetimeFigureOut">
              <a:rPr lang="en-US" smtClean="0"/>
              <a:pPr/>
              <a:t>10/13/17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0675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3A34C8-038E-2045-AF43-DF7DBB8E0E9E}" type="datetimeFigureOut">
              <a:rPr lang="en-US" smtClean="0"/>
              <a:pPr/>
              <a:t>10/13/17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93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10/13/17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822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10/13/17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611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10/13/17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191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C52C72-DE31-F449-A4ED-4C594FD91407}" type="datetimeFigureOut">
              <a:rPr lang="en-US" smtClean="0"/>
              <a:pPr/>
              <a:t>10/13/17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4920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62726E-379B-B349-9EED-81ED093FA806}" type="datetimeFigureOut">
              <a:rPr lang="en-US" smtClean="0"/>
              <a:pPr/>
              <a:t>10/13/17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4872483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482E8-6E0E-1B4F-B1FD-C69DB9E858D9}" type="datetimeFigureOut">
              <a:rPr lang="en-US" smtClean="0"/>
              <a:pPr/>
              <a:t>10/13/17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28968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4" Type="http://schemas.openxmlformats.org/officeDocument/2006/relationships/hyperlink" Target="https://www.emoryhealthcare.org/index.html" TargetMode="External"/><Relationship Id="rId5"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tiff"/><Relationship Id="rId5" Type="http://schemas.openxmlformats.org/officeDocument/2006/relationships/hyperlink" Target="https://www.emoryhealthcare.org/index.html" TargetMode="External"/><Relationship Id="rId6"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4" Type="http://schemas.openxmlformats.org/officeDocument/2006/relationships/hyperlink" Target="https://www.emoryhealthcare.org/index.html" TargetMode="External"/><Relationship Id="rId5"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tiff"/><Relationship Id="rId5" Type="http://schemas.openxmlformats.org/officeDocument/2006/relationships/hyperlink" Target="https://www.emoryhealthcare.org/index.html" TargetMode="External"/><Relationship Id="rId6"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tiff"/><Relationship Id="rId5" Type="http://schemas.openxmlformats.org/officeDocument/2006/relationships/hyperlink" Target="https://www.emoryhealthcare.org/index.html" TargetMode="External"/><Relationship Id="rId6"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tiff"/><Relationship Id="rId5" Type="http://schemas.openxmlformats.org/officeDocument/2006/relationships/hyperlink" Target="https://www.emoryhealthcare.org/index.html" TargetMode="External"/><Relationship Id="rId6"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tiff"/><Relationship Id="rId5" Type="http://schemas.openxmlformats.org/officeDocument/2006/relationships/hyperlink" Target="https://www.emoryhealthcare.org/index.html" TargetMode="External"/><Relationship Id="rId6"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tiff"/><Relationship Id="rId5" Type="http://schemas.openxmlformats.org/officeDocument/2006/relationships/hyperlink" Target="https://www.emoryhealthcare.org/index.html" TargetMode="External"/><Relationship Id="rId6"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3.xml"/><Relationship Id="rId3" Type="http://schemas.openxmlformats.org/officeDocument/2006/relationships/chart" Target="../charts/char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hyperlink" Target="https://www.aanp.org/image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legis.ga.gov/Legislation/20052006/64077.pdf" TargetMode="External"/><Relationship Id="rId3" Type="http://schemas.openxmlformats.org/officeDocument/2006/relationships/image" Target="../media/image14.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8.tif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tif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hyperlink" Target="http://www.mdjonline.com/neighbor_newspapers/dekalb/new-clinic-on-wheels-brings"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43400" y="1122363"/>
            <a:ext cx="6324600" cy="2387600"/>
          </a:xfrm>
        </p:spPr>
        <p:txBody>
          <a:bodyPr>
            <a:normAutofit fontScale="90000"/>
          </a:bodyPr>
          <a:lstStyle/>
          <a:p>
            <a:r>
              <a:rPr lang="en-US" b="1" dirty="0" smtClean="0"/>
              <a:t>Current Barriers To the Care of Older Georgians</a:t>
            </a:r>
            <a:endParaRPr lang="en-US" b="1" dirty="0"/>
          </a:p>
        </p:txBody>
      </p:sp>
      <p:sp>
        <p:nvSpPr>
          <p:cNvPr id="3" name="Subtitle 2"/>
          <p:cNvSpPr>
            <a:spLocks noGrp="1"/>
          </p:cNvSpPr>
          <p:nvPr>
            <p:ph type="subTitle" idx="1"/>
          </p:nvPr>
        </p:nvSpPr>
        <p:spPr>
          <a:xfrm>
            <a:off x="1524000" y="3974571"/>
            <a:ext cx="9734550" cy="2513012"/>
          </a:xfrm>
        </p:spPr>
        <p:txBody>
          <a:bodyPr>
            <a:normAutofit/>
          </a:bodyPr>
          <a:lstStyle/>
          <a:p>
            <a:r>
              <a:rPr lang="en-US" sz="2800" b="1" dirty="0" smtClean="0"/>
              <a:t>Carolyn Clevenger, RN, DNP, AGPCNP-BC, GNP-BC, FAANP</a:t>
            </a:r>
            <a:r>
              <a:rPr lang="en-US" b="0" dirty="0" smtClean="0"/>
              <a:t/>
            </a:r>
            <a:br>
              <a:rPr lang="en-US" b="0" dirty="0" smtClean="0"/>
            </a:br>
            <a:r>
              <a:rPr lang="en-US" b="0" dirty="0" smtClean="0"/>
              <a:t>Clinical Director, Emory Integrated Memory Care Clinic</a:t>
            </a:r>
          </a:p>
          <a:p>
            <a:r>
              <a:rPr lang="en-US" b="0" dirty="0" smtClean="0"/>
              <a:t>Associate Dean for Clinical and Community Partnerships</a:t>
            </a:r>
            <a:br>
              <a:rPr lang="en-US" b="0" dirty="0" smtClean="0"/>
            </a:br>
            <a:r>
              <a:rPr lang="en-US" b="0" dirty="0" smtClean="0"/>
              <a:t>Associate Professor</a:t>
            </a:r>
            <a:br>
              <a:rPr lang="en-US" b="0" dirty="0" smtClean="0"/>
            </a:br>
            <a:r>
              <a:rPr lang="en-US" b="0" dirty="0" smtClean="0"/>
              <a:t>Nell Hodgson Woodruff School of Nursing</a:t>
            </a:r>
            <a:br>
              <a:rPr lang="en-US" b="0" dirty="0" smtClean="0"/>
            </a:br>
            <a:r>
              <a:rPr lang="en-US" b="0" dirty="0" smtClean="0"/>
              <a:t>Emory University</a:t>
            </a:r>
            <a:endParaRPr lang="en-US" dirty="0"/>
          </a:p>
        </p:txBody>
      </p:sp>
      <p:pic>
        <p:nvPicPr>
          <p:cNvPr id="4" name="Picture 3"/>
          <p:cNvPicPr>
            <a:picLocks noChangeAspect="1"/>
          </p:cNvPicPr>
          <p:nvPr/>
        </p:nvPicPr>
        <p:blipFill>
          <a:blip r:embed="rId2"/>
          <a:stretch>
            <a:fillRect/>
          </a:stretch>
        </p:blipFill>
        <p:spPr>
          <a:xfrm>
            <a:off x="1244600" y="881063"/>
            <a:ext cx="3098800" cy="2628900"/>
          </a:xfrm>
          <a:prstGeom prst="rect">
            <a:avLst/>
          </a:prstGeom>
        </p:spPr>
      </p:pic>
    </p:spTree>
    <p:extLst>
      <p:ext uri="{BB962C8B-B14F-4D97-AF65-F5344CB8AC3E}">
        <p14:creationId xmlns:p14="http://schemas.microsoft.com/office/powerpoint/2010/main" val="15025944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alphaModFix amt="25000"/>
          </a:blip>
          <a:stretch>
            <a:fillRect/>
          </a:stretch>
        </p:blipFill>
        <p:spPr>
          <a:xfrm>
            <a:off x="1524000" y="0"/>
            <a:ext cx="9144000" cy="6858000"/>
          </a:xfrm>
          <a:prstGeom prst="rect">
            <a:avLst/>
          </a:prstGeom>
        </p:spPr>
      </p:pic>
      <p:sp>
        <p:nvSpPr>
          <p:cNvPr id="3" name="Content Placeholder 2"/>
          <p:cNvSpPr>
            <a:spLocks noGrp="1"/>
          </p:cNvSpPr>
          <p:nvPr>
            <p:ph idx="1"/>
          </p:nvPr>
        </p:nvSpPr>
        <p:spPr>
          <a:xfrm>
            <a:off x="1524000" y="1453092"/>
            <a:ext cx="9144000" cy="4351338"/>
          </a:xfrm>
        </p:spPr>
        <p:txBody>
          <a:bodyPr>
            <a:normAutofit/>
          </a:bodyPr>
          <a:lstStyle/>
          <a:p>
            <a:pPr marL="0" indent="0" algn="ctr">
              <a:buNone/>
            </a:pPr>
            <a:r>
              <a:rPr lang="en-US" b="1" dirty="0"/>
              <a:t>“Primary Care for People Living with Dementia”</a:t>
            </a:r>
          </a:p>
          <a:p>
            <a:endParaRPr lang="en-US" b="1" dirty="0"/>
          </a:p>
          <a:p>
            <a:r>
              <a:rPr lang="en-US" dirty="0"/>
              <a:t>Advanced Practice Nurse-led clinic embedded in the Cognitive Neurology Clinic located in the Emory Brain Health Center </a:t>
            </a:r>
          </a:p>
          <a:p>
            <a:r>
              <a:rPr lang="en-US" dirty="0"/>
              <a:t>Clinically Supported by Cognitive Neurology, Geriatric Medicine and Palliative Care </a:t>
            </a:r>
            <a:r>
              <a:rPr lang="en-US" dirty="0" smtClean="0"/>
              <a:t>Center</a:t>
            </a:r>
            <a:endParaRPr lang="en-US" dirty="0"/>
          </a:p>
        </p:txBody>
      </p:sp>
    </p:spTree>
    <p:extLst>
      <p:ext uri="{BB962C8B-B14F-4D97-AF65-F5344CB8AC3E}">
        <p14:creationId xmlns:p14="http://schemas.microsoft.com/office/powerpoint/2010/main" val="12529654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M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5658" y="389530"/>
            <a:ext cx="2332181" cy="18015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700015" y="389530"/>
            <a:ext cx="8636335" cy="2228732"/>
          </a:xfrm>
          <a:prstGeom prst="rect">
            <a:avLst/>
          </a:prstGeom>
        </p:spPr>
      </p:pic>
      <p:sp>
        <p:nvSpPr>
          <p:cNvPr id="6" name="Rectangle 5"/>
          <p:cNvSpPr/>
          <p:nvPr/>
        </p:nvSpPr>
        <p:spPr>
          <a:xfrm>
            <a:off x="959323" y="1417933"/>
            <a:ext cx="4592655" cy="1200329"/>
          </a:xfrm>
          <a:prstGeom prst="rect">
            <a:avLst/>
          </a:prstGeom>
        </p:spPr>
        <p:txBody>
          <a:bodyPr wrap="square">
            <a:spAutoFit/>
          </a:bodyPr>
          <a:lstStyle/>
          <a:p>
            <a:r>
              <a:rPr lang="en-US" sz="3600" dirty="0">
                <a:solidFill>
                  <a:srgbClr val="FFFFFF"/>
                </a:solidFill>
                <a:latin typeface="Noto Serif" charset="0"/>
              </a:rPr>
              <a:t>Integrated Memory Care Clinic</a:t>
            </a:r>
            <a:endParaRPr lang="en-US" sz="3600" b="0" i="0" dirty="0">
              <a:solidFill>
                <a:srgbClr val="FFFFFF"/>
              </a:solidFill>
              <a:effectLst/>
              <a:latin typeface="Noto Serif" charset="0"/>
            </a:endParaRPr>
          </a:p>
        </p:txBody>
      </p:sp>
      <p:pic>
        <p:nvPicPr>
          <p:cNvPr id="1034" name="Picture 10" descr="mory">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9323" y="440266"/>
            <a:ext cx="2902993" cy="10142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00015" y="3168702"/>
            <a:ext cx="10972800" cy="2954655"/>
          </a:xfrm>
          <a:prstGeom prst="rect">
            <a:avLst/>
          </a:prstGeom>
          <a:noFill/>
        </p:spPr>
        <p:txBody>
          <a:bodyPr wrap="square" rtlCol="0">
            <a:spAutoFit/>
          </a:bodyPr>
          <a:lstStyle/>
          <a:p>
            <a:pPr marL="285750" indent="-285750">
              <a:buFont typeface="Arial" charset="0"/>
              <a:buChar char="•"/>
            </a:pPr>
            <a:r>
              <a:rPr lang="en-US" sz="2400" dirty="0"/>
              <a:t>The Integrated Memory Care Clinic (IMCC) is a </a:t>
            </a:r>
            <a:r>
              <a:rPr lang="en-US" sz="2400" b="1" dirty="0"/>
              <a:t>nationally-recognized</a:t>
            </a:r>
            <a:r>
              <a:rPr lang="en-US" sz="2400" dirty="0"/>
              <a:t> patient-centered </a:t>
            </a:r>
            <a:r>
              <a:rPr lang="en-US" sz="2400" dirty="0" smtClean="0"/>
              <a:t>medical </a:t>
            </a:r>
            <a:r>
              <a:rPr lang="en-US" sz="2400" dirty="0"/>
              <a:t>home that provides primary care individualized for someone living with dementia. </a:t>
            </a:r>
            <a:endParaRPr lang="en-US" sz="2400" dirty="0" smtClean="0"/>
          </a:p>
          <a:p>
            <a:pPr marL="285750" indent="-285750">
              <a:buFont typeface="Arial" charset="0"/>
              <a:buChar char="•"/>
            </a:pPr>
            <a:r>
              <a:rPr lang="en-US" sz="2400" dirty="0" smtClean="0"/>
              <a:t>This </a:t>
            </a:r>
            <a:r>
              <a:rPr lang="en-US" sz="2400" dirty="0"/>
              <a:t>Integrated Memory Care Clinic is </a:t>
            </a:r>
            <a:r>
              <a:rPr lang="en-US" sz="2400" b="1" dirty="0"/>
              <a:t>designed to replace </a:t>
            </a:r>
            <a:r>
              <a:rPr lang="en-US" sz="2400" b="1" dirty="0" smtClean="0"/>
              <a:t>the current </a:t>
            </a:r>
            <a:r>
              <a:rPr lang="en-US" sz="2400" b="1" dirty="0"/>
              <a:t>primary care provider. </a:t>
            </a:r>
            <a:endParaRPr lang="en-US" sz="2400" b="1" dirty="0" smtClean="0"/>
          </a:p>
          <a:p>
            <a:pPr marL="285750" indent="-285750">
              <a:buFont typeface="Arial" charset="0"/>
              <a:buChar char="•"/>
            </a:pPr>
            <a:r>
              <a:rPr lang="en-US" sz="2400" dirty="0" smtClean="0"/>
              <a:t>The </a:t>
            </a:r>
            <a:r>
              <a:rPr lang="en-US" sz="2400" dirty="0"/>
              <a:t>clinic is a </a:t>
            </a:r>
            <a:r>
              <a:rPr lang="en-US" sz="2400" b="1" dirty="0"/>
              <a:t>one-stop shop</a:t>
            </a:r>
            <a:r>
              <a:rPr lang="en-US" sz="2400" dirty="0"/>
              <a:t>. </a:t>
            </a:r>
            <a:r>
              <a:rPr lang="en-US" sz="2400" dirty="0" smtClean="0"/>
              <a:t>Whether </a:t>
            </a:r>
            <a:r>
              <a:rPr lang="en-US" sz="2400" dirty="0"/>
              <a:t>the patient living with dementia has a cold, needs a vaccine, </a:t>
            </a:r>
            <a:r>
              <a:rPr lang="en-US" sz="2400" dirty="0" smtClean="0"/>
              <a:t>or </a:t>
            </a:r>
            <a:r>
              <a:rPr lang="en-US" sz="2400" dirty="0"/>
              <a:t>has a change in behavior, the clinic can help. </a:t>
            </a:r>
            <a:endParaRPr lang="en-US" sz="2400" dirty="0" smtClean="0"/>
          </a:p>
          <a:p>
            <a:endParaRPr lang="en-US" dirty="0"/>
          </a:p>
        </p:txBody>
      </p:sp>
    </p:spTree>
    <p:extLst>
      <p:ext uri="{BB962C8B-B14F-4D97-AF65-F5344CB8AC3E}">
        <p14:creationId xmlns:p14="http://schemas.microsoft.com/office/powerpoint/2010/main" val="1811104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M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5658" y="389530"/>
            <a:ext cx="2332181" cy="18015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00015" y="389530"/>
            <a:ext cx="8636335" cy="2228732"/>
          </a:xfrm>
          <a:prstGeom prst="rect">
            <a:avLst/>
          </a:prstGeom>
        </p:spPr>
      </p:pic>
      <p:sp>
        <p:nvSpPr>
          <p:cNvPr id="6" name="Rectangle 5"/>
          <p:cNvSpPr/>
          <p:nvPr/>
        </p:nvSpPr>
        <p:spPr>
          <a:xfrm>
            <a:off x="959323" y="1417933"/>
            <a:ext cx="4592655" cy="1200329"/>
          </a:xfrm>
          <a:prstGeom prst="rect">
            <a:avLst/>
          </a:prstGeom>
        </p:spPr>
        <p:txBody>
          <a:bodyPr wrap="square">
            <a:spAutoFit/>
          </a:bodyPr>
          <a:lstStyle/>
          <a:p>
            <a:r>
              <a:rPr lang="en-US" sz="3600" dirty="0">
                <a:solidFill>
                  <a:srgbClr val="FFFFFF"/>
                </a:solidFill>
                <a:latin typeface="Noto Serif" charset="0"/>
              </a:rPr>
              <a:t>Integrated Memory Care Clinic</a:t>
            </a:r>
            <a:endParaRPr lang="en-US" sz="3600" b="0" i="0" dirty="0">
              <a:solidFill>
                <a:srgbClr val="FFFFFF"/>
              </a:solidFill>
              <a:effectLst/>
              <a:latin typeface="Noto Serif" charset="0"/>
            </a:endParaRPr>
          </a:p>
        </p:txBody>
      </p:sp>
      <p:pic>
        <p:nvPicPr>
          <p:cNvPr id="1034" name="Picture 10" descr="mory">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9323" y="440266"/>
            <a:ext cx="2902993" cy="101429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838200" y="253732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t>Design Principles</a:t>
            </a:r>
            <a:endParaRPr lang="en-US" b="1" dirty="0"/>
          </a:p>
        </p:txBody>
      </p:sp>
      <p:sp>
        <p:nvSpPr>
          <p:cNvPr id="9" name="Content Placeholder 3"/>
          <p:cNvSpPr txBox="1">
            <a:spLocks/>
          </p:cNvSpPr>
          <p:nvPr/>
        </p:nvSpPr>
        <p:spPr>
          <a:xfrm>
            <a:off x="838200" y="3171825"/>
            <a:ext cx="5181600" cy="3005138"/>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buFont typeface="+mj-lt"/>
              <a:buAutoNum type="arabicPeriod"/>
            </a:pPr>
            <a:r>
              <a:rPr lang="en-US" dirty="0" smtClean="0"/>
              <a:t>One stop shopping</a:t>
            </a:r>
          </a:p>
          <a:p>
            <a:pPr marL="514350" indent="-514350">
              <a:buFont typeface="+mj-lt"/>
              <a:buAutoNum type="arabicPeriod"/>
            </a:pPr>
            <a:endParaRPr lang="en-US" dirty="0" smtClean="0"/>
          </a:p>
          <a:p>
            <a:pPr marL="514350" indent="-514350">
              <a:buFont typeface="+mj-lt"/>
              <a:buAutoNum type="arabicPeriod"/>
            </a:pPr>
            <a:r>
              <a:rPr lang="en-US" dirty="0" smtClean="0"/>
              <a:t>Thoughtful utilization of services</a:t>
            </a:r>
          </a:p>
          <a:p>
            <a:pPr marL="514350" indent="-514350">
              <a:buFont typeface="+mj-lt"/>
              <a:buAutoNum type="arabicPeriod"/>
            </a:pPr>
            <a:endParaRPr lang="en-US" dirty="0" smtClean="0"/>
          </a:p>
          <a:p>
            <a:pPr marL="514350" indent="-514350">
              <a:buFont typeface="+mj-lt"/>
              <a:buAutoNum type="arabicPeriod"/>
            </a:pPr>
            <a:r>
              <a:rPr lang="en-US" dirty="0" smtClean="0"/>
              <a:t>Candid discussions about difficult topics</a:t>
            </a:r>
          </a:p>
          <a:p>
            <a:pPr marL="514350" indent="-514350">
              <a:buFont typeface="+mj-lt"/>
              <a:buAutoNum type="arabicPeriod"/>
            </a:pPr>
            <a:endParaRPr lang="en-US" dirty="0" smtClean="0"/>
          </a:p>
          <a:p>
            <a:pPr marL="514350" indent="-514350">
              <a:buFont typeface="+mj-lt"/>
              <a:buAutoNum type="arabicPeriod"/>
            </a:pPr>
            <a:r>
              <a:rPr lang="en-US" dirty="0" smtClean="0"/>
              <a:t>Connecting healthcare and community services</a:t>
            </a:r>
            <a:endParaRPr lang="en-US" dirty="0"/>
          </a:p>
        </p:txBody>
      </p:sp>
      <p:sp>
        <p:nvSpPr>
          <p:cNvPr id="10" name="Content Placeholder 4"/>
          <p:cNvSpPr txBox="1">
            <a:spLocks/>
          </p:cNvSpPr>
          <p:nvPr/>
        </p:nvSpPr>
        <p:spPr>
          <a:xfrm>
            <a:off x="6172200" y="3171825"/>
            <a:ext cx="5181600" cy="3005138"/>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buFont typeface="+mj-lt"/>
              <a:buAutoNum type="arabicPeriod" startAt="5"/>
            </a:pPr>
            <a:r>
              <a:rPr lang="en-US" dirty="0" smtClean="0"/>
              <a:t>Aggressive symptom management</a:t>
            </a:r>
          </a:p>
          <a:p>
            <a:pPr marL="514350" indent="-514350">
              <a:buFont typeface="+mj-lt"/>
              <a:buAutoNum type="arabicPeriod" startAt="5"/>
            </a:pPr>
            <a:endParaRPr lang="en-US" dirty="0" smtClean="0"/>
          </a:p>
          <a:p>
            <a:pPr marL="514350" indent="-514350">
              <a:buFont typeface="+mj-lt"/>
              <a:buAutoNum type="arabicPeriod" startAt="5"/>
            </a:pPr>
            <a:r>
              <a:rPr lang="en-US" dirty="0" smtClean="0"/>
              <a:t>Access</a:t>
            </a:r>
          </a:p>
          <a:p>
            <a:pPr marL="514350" indent="-514350">
              <a:buFont typeface="+mj-lt"/>
              <a:buAutoNum type="arabicPeriod" startAt="5"/>
            </a:pPr>
            <a:endParaRPr lang="en-US" dirty="0" smtClean="0"/>
          </a:p>
          <a:p>
            <a:pPr marL="514350" indent="-514350">
              <a:buFont typeface="+mj-lt"/>
              <a:buAutoNum type="arabicPeriod" startAt="5"/>
            </a:pPr>
            <a:r>
              <a:rPr lang="en-US" dirty="0" smtClean="0"/>
              <a:t>High-functioning team</a:t>
            </a:r>
          </a:p>
          <a:p>
            <a:pPr marL="514350" indent="-514350">
              <a:buFont typeface="+mj-lt"/>
              <a:buAutoNum type="arabicPeriod" startAt="5"/>
            </a:pPr>
            <a:endParaRPr lang="en-US" dirty="0" smtClean="0"/>
          </a:p>
          <a:p>
            <a:pPr marL="514350" indent="-514350">
              <a:buFont typeface="+mj-lt"/>
              <a:buAutoNum type="arabicPeriod" startAt="5"/>
            </a:pPr>
            <a:r>
              <a:rPr lang="en-US" dirty="0" smtClean="0"/>
              <a:t>Patient/family-driven</a:t>
            </a:r>
            <a:endParaRPr lang="en-US" dirty="0"/>
          </a:p>
        </p:txBody>
      </p:sp>
    </p:spTree>
    <p:extLst>
      <p:ext uri="{BB962C8B-B14F-4D97-AF65-F5344CB8AC3E}">
        <p14:creationId xmlns:p14="http://schemas.microsoft.com/office/powerpoint/2010/main" val="21377459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M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5658" y="389530"/>
            <a:ext cx="2332181" cy="18015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700015" y="389530"/>
            <a:ext cx="8636335" cy="2228732"/>
          </a:xfrm>
          <a:prstGeom prst="rect">
            <a:avLst/>
          </a:prstGeom>
        </p:spPr>
      </p:pic>
      <p:sp>
        <p:nvSpPr>
          <p:cNvPr id="6" name="Rectangle 5"/>
          <p:cNvSpPr/>
          <p:nvPr/>
        </p:nvSpPr>
        <p:spPr>
          <a:xfrm>
            <a:off x="959323" y="1417933"/>
            <a:ext cx="4592655" cy="1200329"/>
          </a:xfrm>
          <a:prstGeom prst="rect">
            <a:avLst/>
          </a:prstGeom>
        </p:spPr>
        <p:txBody>
          <a:bodyPr wrap="square">
            <a:spAutoFit/>
          </a:bodyPr>
          <a:lstStyle/>
          <a:p>
            <a:r>
              <a:rPr lang="en-US" sz="3600" dirty="0">
                <a:solidFill>
                  <a:srgbClr val="FFFFFF"/>
                </a:solidFill>
                <a:latin typeface="Noto Serif" charset="0"/>
              </a:rPr>
              <a:t>Integrated Memory Care Clinic</a:t>
            </a:r>
            <a:endParaRPr lang="en-US" sz="3600" b="0" i="0" dirty="0">
              <a:solidFill>
                <a:srgbClr val="FFFFFF"/>
              </a:solidFill>
              <a:effectLst/>
              <a:latin typeface="Noto Serif" charset="0"/>
            </a:endParaRPr>
          </a:p>
        </p:txBody>
      </p:sp>
      <p:pic>
        <p:nvPicPr>
          <p:cNvPr id="1034" name="Picture 10" descr="mory">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9323" y="440266"/>
            <a:ext cx="2902993" cy="10142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00015" y="3168702"/>
            <a:ext cx="10972800" cy="3046988"/>
          </a:xfrm>
          <a:prstGeom prst="rect">
            <a:avLst/>
          </a:prstGeom>
          <a:noFill/>
        </p:spPr>
        <p:txBody>
          <a:bodyPr wrap="square" rtlCol="0">
            <a:spAutoFit/>
          </a:bodyPr>
          <a:lstStyle/>
          <a:p>
            <a:pPr marL="285750" indent="-285750">
              <a:buFont typeface="Arial" charset="0"/>
              <a:buChar char="•"/>
            </a:pPr>
            <a:r>
              <a:rPr lang="en-US" sz="2800" dirty="0" smtClean="0"/>
              <a:t>Dementia </a:t>
            </a:r>
            <a:r>
              <a:rPr lang="en-US" sz="2800" dirty="0"/>
              <a:t>and other chronic conditions are </a:t>
            </a:r>
            <a:r>
              <a:rPr lang="en-US" sz="2800" b="1" dirty="0"/>
              <a:t>managed exclusively by nurse practitioners </a:t>
            </a:r>
            <a:r>
              <a:rPr lang="en-US" sz="2800" dirty="0"/>
              <a:t>who collaborate </a:t>
            </a:r>
            <a:r>
              <a:rPr lang="en-US" sz="2800" dirty="0" smtClean="0"/>
              <a:t>with </a:t>
            </a:r>
            <a:r>
              <a:rPr lang="en-US" sz="2800" dirty="0"/>
              <a:t>geriatricians and neurologists on the team. The nurse practitioners have advanced training and </a:t>
            </a:r>
            <a:r>
              <a:rPr lang="en-US" sz="2800" dirty="0" smtClean="0"/>
              <a:t>specializations in </a:t>
            </a:r>
            <a:r>
              <a:rPr lang="en-US" sz="2800" dirty="0"/>
              <a:t>dementia, geriatrics, and palliative care. </a:t>
            </a:r>
            <a:endParaRPr lang="en-US" sz="2800" dirty="0" smtClean="0"/>
          </a:p>
          <a:p>
            <a:pPr marL="285750" indent="-285750">
              <a:buFont typeface="Arial" charset="0"/>
              <a:buChar char="•"/>
            </a:pPr>
            <a:endParaRPr lang="en-US" sz="2800" dirty="0" smtClean="0"/>
          </a:p>
          <a:p>
            <a:pPr marL="285750" indent="-285750">
              <a:buFont typeface="Arial" charset="0"/>
              <a:buChar char="•"/>
            </a:pPr>
            <a:r>
              <a:rPr lang="en-US" sz="2800" dirty="0" smtClean="0"/>
              <a:t>A </a:t>
            </a:r>
            <a:r>
              <a:rPr lang="en-US" sz="2800" b="1" dirty="0"/>
              <a:t>clinical social worker </a:t>
            </a:r>
            <a:r>
              <a:rPr lang="en-US" sz="2800" dirty="0"/>
              <a:t>is also a vital member of the team.</a:t>
            </a:r>
          </a:p>
          <a:p>
            <a:endParaRPr lang="en-US" sz="2400" dirty="0"/>
          </a:p>
        </p:txBody>
      </p:sp>
    </p:spTree>
    <p:extLst>
      <p:ext uri="{BB962C8B-B14F-4D97-AF65-F5344CB8AC3E}">
        <p14:creationId xmlns:p14="http://schemas.microsoft.com/office/powerpoint/2010/main" val="17346755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M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5658" y="389530"/>
            <a:ext cx="2332181" cy="18015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00015" y="389530"/>
            <a:ext cx="8636335" cy="2228732"/>
          </a:xfrm>
          <a:prstGeom prst="rect">
            <a:avLst/>
          </a:prstGeom>
        </p:spPr>
      </p:pic>
      <p:sp>
        <p:nvSpPr>
          <p:cNvPr id="6" name="Rectangle 5"/>
          <p:cNvSpPr/>
          <p:nvPr/>
        </p:nvSpPr>
        <p:spPr>
          <a:xfrm>
            <a:off x="959323" y="1417933"/>
            <a:ext cx="4592655" cy="1200329"/>
          </a:xfrm>
          <a:prstGeom prst="rect">
            <a:avLst/>
          </a:prstGeom>
        </p:spPr>
        <p:txBody>
          <a:bodyPr wrap="square">
            <a:spAutoFit/>
          </a:bodyPr>
          <a:lstStyle/>
          <a:p>
            <a:r>
              <a:rPr lang="en-US" sz="3600" dirty="0">
                <a:solidFill>
                  <a:srgbClr val="FFFFFF"/>
                </a:solidFill>
                <a:latin typeface="Noto Serif" charset="0"/>
              </a:rPr>
              <a:t>Integrated Memory Care Clinic</a:t>
            </a:r>
            <a:endParaRPr lang="en-US" sz="3600" b="0" i="0" dirty="0">
              <a:solidFill>
                <a:srgbClr val="FFFFFF"/>
              </a:solidFill>
              <a:effectLst/>
              <a:latin typeface="Noto Serif" charset="0"/>
            </a:endParaRPr>
          </a:p>
        </p:txBody>
      </p:sp>
      <p:pic>
        <p:nvPicPr>
          <p:cNvPr id="1034" name="Picture 10" descr="mory">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9323" y="440266"/>
            <a:ext cx="2902993" cy="10142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00015" y="3168702"/>
            <a:ext cx="10972800" cy="2431435"/>
          </a:xfrm>
          <a:prstGeom prst="rect">
            <a:avLst/>
          </a:prstGeom>
          <a:noFill/>
        </p:spPr>
        <p:txBody>
          <a:bodyPr wrap="square" rtlCol="0">
            <a:spAutoFit/>
          </a:bodyPr>
          <a:lstStyle/>
          <a:p>
            <a:r>
              <a:rPr lang="en-US" sz="3200" b="1" dirty="0" smtClean="0"/>
              <a:t>Barriers Experienced in this APRN Directed Practice:</a:t>
            </a:r>
          </a:p>
          <a:p>
            <a:r>
              <a:rPr lang="en-US" sz="2400" dirty="0" smtClean="0"/>
              <a:t>1</a:t>
            </a:r>
            <a:r>
              <a:rPr lang="en-US" sz="2400" dirty="0" smtClean="0"/>
              <a:t>. Requirements for Collaborative Practice Agreement</a:t>
            </a:r>
            <a:endParaRPr lang="en-US" sz="2400" dirty="0" smtClean="0"/>
          </a:p>
          <a:p>
            <a:r>
              <a:rPr lang="en-US" sz="2400" dirty="0" smtClean="0"/>
              <a:t>2</a:t>
            </a:r>
            <a:r>
              <a:rPr lang="en-US" sz="2400" dirty="0" smtClean="0"/>
              <a:t>. Inability to order radiologic testing</a:t>
            </a:r>
            <a:endParaRPr lang="en-US" sz="2400" dirty="0" smtClean="0"/>
          </a:p>
          <a:p>
            <a:r>
              <a:rPr lang="en-US" sz="2400" dirty="0" smtClean="0"/>
              <a:t>3</a:t>
            </a:r>
            <a:r>
              <a:rPr lang="en-US" sz="2400" dirty="0" smtClean="0"/>
              <a:t>. Inability to prescribe full scope</a:t>
            </a:r>
            <a:endParaRPr lang="en-US" sz="2400" dirty="0" smtClean="0"/>
          </a:p>
          <a:p>
            <a:r>
              <a:rPr lang="en-US" sz="2400" dirty="0" smtClean="0"/>
              <a:t>4</a:t>
            </a:r>
            <a:r>
              <a:rPr lang="en-US" sz="2400" dirty="0" smtClean="0"/>
              <a:t>. Lack of recognition as primary care provider</a:t>
            </a:r>
            <a:endParaRPr lang="en-US" sz="2400" dirty="0" smtClean="0"/>
          </a:p>
          <a:p>
            <a:endParaRPr lang="en-US" sz="2400" dirty="0"/>
          </a:p>
        </p:txBody>
      </p:sp>
    </p:spTree>
    <p:extLst>
      <p:ext uri="{BB962C8B-B14F-4D97-AF65-F5344CB8AC3E}">
        <p14:creationId xmlns:p14="http://schemas.microsoft.com/office/powerpoint/2010/main" val="9414373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M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5658" y="389530"/>
            <a:ext cx="2332181" cy="18015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00015" y="389530"/>
            <a:ext cx="8636335" cy="2228732"/>
          </a:xfrm>
          <a:prstGeom prst="rect">
            <a:avLst/>
          </a:prstGeom>
        </p:spPr>
      </p:pic>
      <p:sp>
        <p:nvSpPr>
          <p:cNvPr id="6" name="Rectangle 5"/>
          <p:cNvSpPr/>
          <p:nvPr/>
        </p:nvSpPr>
        <p:spPr>
          <a:xfrm>
            <a:off x="959323" y="1417933"/>
            <a:ext cx="4592655" cy="1200329"/>
          </a:xfrm>
          <a:prstGeom prst="rect">
            <a:avLst/>
          </a:prstGeom>
        </p:spPr>
        <p:txBody>
          <a:bodyPr wrap="square">
            <a:spAutoFit/>
          </a:bodyPr>
          <a:lstStyle/>
          <a:p>
            <a:r>
              <a:rPr lang="en-US" sz="3600" dirty="0">
                <a:solidFill>
                  <a:srgbClr val="FFFFFF"/>
                </a:solidFill>
                <a:latin typeface="Noto Serif" charset="0"/>
              </a:rPr>
              <a:t>Integrated Memory Care Clinic</a:t>
            </a:r>
            <a:endParaRPr lang="en-US" sz="3600" b="0" i="0" dirty="0">
              <a:solidFill>
                <a:srgbClr val="FFFFFF"/>
              </a:solidFill>
              <a:effectLst/>
              <a:latin typeface="Noto Serif" charset="0"/>
            </a:endParaRPr>
          </a:p>
        </p:txBody>
      </p:sp>
      <p:pic>
        <p:nvPicPr>
          <p:cNvPr id="1034" name="Picture 10" descr="mory">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9323" y="440266"/>
            <a:ext cx="2902993" cy="10142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00015" y="2911527"/>
            <a:ext cx="10972800" cy="2431435"/>
          </a:xfrm>
          <a:prstGeom prst="rect">
            <a:avLst/>
          </a:prstGeom>
          <a:noFill/>
        </p:spPr>
        <p:txBody>
          <a:bodyPr wrap="square" rtlCol="0">
            <a:spAutoFit/>
          </a:bodyPr>
          <a:lstStyle/>
          <a:p>
            <a:r>
              <a:rPr lang="en-US" sz="3200" b="1" dirty="0" smtClean="0"/>
              <a:t>Collaborative Practice Agreements</a:t>
            </a:r>
            <a:r>
              <a:rPr lang="en-US" sz="3200" b="1" dirty="0" smtClean="0"/>
              <a:t>:</a:t>
            </a:r>
            <a:endParaRPr lang="en-US" sz="3200" b="1" dirty="0" smtClean="0"/>
          </a:p>
          <a:p>
            <a:endParaRPr lang="en-US" sz="2400" dirty="0"/>
          </a:p>
          <a:p>
            <a:r>
              <a:rPr lang="en-US" sz="2400" dirty="0" smtClean="0"/>
              <a:t>Artificially require “collaboration”– something healthcare professionals do as part of their daily performance</a:t>
            </a:r>
          </a:p>
          <a:p>
            <a:endParaRPr lang="en-US" sz="2400" dirty="0"/>
          </a:p>
          <a:p>
            <a:r>
              <a:rPr lang="en-US" sz="2400" dirty="0" smtClean="0"/>
              <a:t>Create challenges in growing and expanding practices and practice sites</a:t>
            </a:r>
            <a:endParaRPr lang="en-US" sz="2400" dirty="0"/>
          </a:p>
        </p:txBody>
      </p:sp>
    </p:spTree>
    <p:extLst>
      <p:ext uri="{BB962C8B-B14F-4D97-AF65-F5344CB8AC3E}">
        <p14:creationId xmlns:p14="http://schemas.microsoft.com/office/powerpoint/2010/main" val="878716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M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5658" y="389530"/>
            <a:ext cx="2332181" cy="18015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00015" y="389530"/>
            <a:ext cx="8636335" cy="2228732"/>
          </a:xfrm>
          <a:prstGeom prst="rect">
            <a:avLst/>
          </a:prstGeom>
        </p:spPr>
      </p:pic>
      <p:sp>
        <p:nvSpPr>
          <p:cNvPr id="6" name="Rectangle 5"/>
          <p:cNvSpPr/>
          <p:nvPr/>
        </p:nvSpPr>
        <p:spPr>
          <a:xfrm>
            <a:off x="959323" y="1417933"/>
            <a:ext cx="4592655" cy="1200329"/>
          </a:xfrm>
          <a:prstGeom prst="rect">
            <a:avLst/>
          </a:prstGeom>
        </p:spPr>
        <p:txBody>
          <a:bodyPr wrap="square">
            <a:spAutoFit/>
          </a:bodyPr>
          <a:lstStyle/>
          <a:p>
            <a:r>
              <a:rPr lang="en-US" sz="3600" dirty="0">
                <a:solidFill>
                  <a:srgbClr val="FFFFFF"/>
                </a:solidFill>
                <a:latin typeface="Noto Serif" charset="0"/>
              </a:rPr>
              <a:t>Integrated Memory Care Clinic</a:t>
            </a:r>
            <a:endParaRPr lang="en-US" sz="3600" b="0" i="0" dirty="0">
              <a:solidFill>
                <a:srgbClr val="FFFFFF"/>
              </a:solidFill>
              <a:effectLst/>
              <a:latin typeface="Noto Serif" charset="0"/>
            </a:endParaRPr>
          </a:p>
        </p:txBody>
      </p:sp>
      <p:pic>
        <p:nvPicPr>
          <p:cNvPr id="1034" name="Picture 10" descr="mory">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9323" y="440266"/>
            <a:ext cx="2902993" cy="10142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00015" y="2911527"/>
            <a:ext cx="10972800" cy="3847207"/>
          </a:xfrm>
          <a:prstGeom prst="rect">
            <a:avLst/>
          </a:prstGeom>
          <a:noFill/>
        </p:spPr>
        <p:txBody>
          <a:bodyPr wrap="square" rtlCol="0">
            <a:spAutoFit/>
          </a:bodyPr>
          <a:lstStyle/>
          <a:p>
            <a:r>
              <a:rPr lang="en-US" sz="3200" b="1" dirty="0" smtClean="0"/>
              <a:t>Radiologic Testing</a:t>
            </a:r>
            <a:r>
              <a:rPr lang="en-US" sz="3200" b="1" dirty="0" smtClean="0"/>
              <a:t>:</a:t>
            </a:r>
            <a:endParaRPr lang="en-US" sz="3200" b="1" dirty="0" smtClean="0"/>
          </a:p>
          <a:p>
            <a:endParaRPr lang="en-US" sz="1000" dirty="0"/>
          </a:p>
          <a:p>
            <a:r>
              <a:rPr lang="en-US" sz="2400" dirty="0" smtClean="0"/>
              <a:t>Some patients arrive without the “gold standard” diagnostic work-up to determine whether they have </a:t>
            </a:r>
          </a:p>
          <a:p>
            <a:pPr marL="342900" indent="-342900">
              <a:buFont typeface="Arial" charset="0"/>
              <a:buChar char="•"/>
            </a:pPr>
            <a:r>
              <a:rPr lang="en-US" sz="2400" dirty="0" smtClean="0"/>
              <a:t>Alzheimer’s disease</a:t>
            </a:r>
          </a:p>
          <a:p>
            <a:pPr marL="342900" indent="-342900">
              <a:buFont typeface="Arial" charset="0"/>
              <a:buChar char="•"/>
            </a:pPr>
            <a:r>
              <a:rPr lang="en-US" sz="2400" dirty="0" smtClean="0"/>
              <a:t>Frontotemporal degeneration</a:t>
            </a:r>
          </a:p>
          <a:p>
            <a:pPr marL="342900" indent="-342900">
              <a:buFont typeface="Arial" charset="0"/>
              <a:buChar char="•"/>
            </a:pPr>
            <a:r>
              <a:rPr lang="en-US" sz="2400" dirty="0" smtClean="0"/>
              <a:t>Lewy body dementia</a:t>
            </a:r>
            <a:endParaRPr lang="en-US" sz="2400" dirty="0" smtClean="0"/>
          </a:p>
          <a:p>
            <a:endParaRPr lang="en-US" sz="1000" dirty="0"/>
          </a:p>
          <a:p>
            <a:r>
              <a:rPr lang="en-US" sz="2400" dirty="0" smtClean="0"/>
              <a:t>NP’s cannot order the appropriate tests to complete their evaluation</a:t>
            </a:r>
          </a:p>
          <a:p>
            <a:r>
              <a:rPr lang="en-US" sz="2400" i="1" dirty="0" smtClean="0"/>
              <a:t>(I co-authored the Clinical Practice Guideline instructing providers on when to order these tests!)</a:t>
            </a:r>
            <a:endParaRPr lang="en-US" sz="2400" i="1" dirty="0"/>
          </a:p>
        </p:txBody>
      </p:sp>
    </p:spTree>
    <p:extLst>
      <p:ext uri="{BB962C8B-B14F-4D97-AF65-F5344CB8AC3E}">
        <p14:creationId xmlns:p14="http://schemas.microsoft.com/office/powerpoint/2010/main" val="16974665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M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5658" y="389530"/>
            <a:ext cx="2332181" cy="18015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00015" y="389530"/>
            <a:ext cx="8636335" cy="2228732"/>
          </a:xfrm>
          <a:prstGeom prst="rect">
            <a:avLst/>
          </a:prstGeom>
        </p:spPr>
      </p:pic>
      <p:sp>
        <p:nvSpPr>
          <p:cNvPr id="6" name="Rectangle 5"/>
          <p:cNvSpPr/>
          <p:nvPr/>
        </p:nvSpPr>
        <p:spPr>
          <a:xfrm>
            <a:off x="959323" y="1417933"/>
            <a:ext cx="4592655" cy="1200329"/>
          </a:xfrm>
          <a:prstGeom prst="rect">
            <a:avLst/>
          </a:prstGeom>
        </p:spPr>
        <p:txBody>
          <a:bodyPr wrap="square">
            <a:spAutoFit/>
          </a:bodyPr>
          <a:lstStyle/>
          <a:p>
            <a:r>
              <a:rPr lang="en-US" sz="3600" dirty="0">
                <a:solidFill>
                  <a:srgbClr val="FFFFFF"/>
                </a:solidFill>
                <a:latin typeface="Noto Serif" charset="0"/>
              </a:rPr>
              <a:t>Integrated Memory Care Clinic</a:t>
            </a:r>
            <a:endParaRPr lang="en-US" sz="3600" b="0" i="0" dirty="0">
              <a:solidFill>
                <a:srgbClr val="FFFFFF"/>
              </a:solidFill>
              <a:effectLst/>
              <a:latin typeface="Noto Serif" charset="0"/>
            </a:endParaRPr>
          </a:p>
        </p:txBody>
      </p:sp>
      <p:pic>
        <p:nvPicPr>
          <p:cNvPr id="1034" name="Picture 10" descr="mory">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9323" y="440266"/>
            <a:ext cx="2902993" cy="10142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00015" y="2911527"/>
            <a:ext cx="10972800" cy="2215991"/>
          </a:xfrm>
          <a:prstGeom prst="rect">
            <a:avLst/>
          </a:prstGeom>
          <a:noFill/>
        </p:spPr>
        <p:txBody>
          <a:bodyPr wrap="square" rtlCol="0">
            <a:spAutoFit/>
          </a:bodyPr>
          <a:lstStyle/>
          <a:p>
            <a:r>
              <a:rPr lang="en-US" sz="3200" b="1" dirty="0" smtClean="0"/>
              <a:t>Full Scope Prescribing</a:t>
            </a:r>
            <a:r>
              <a:rPr lang="en-US" sz="3200" b="1" dirty="0" smtClean="0"/>
              <a:t>:</a:t>
            </a:r>
            <a:endParaRPr lang="en-US" sz="3200" b="1" dirty="0" smtClean="0"/>
          </a:p>
          <a:p>
            <a:endParaRPr lang="en-US" sz="1000" dirty="0"/>
          </a:p>
          <a:p>
            <a:r>
              <a:rPr lang="en-US" sz="2400" dirty="0" smtClean="0"/>
              <a:t>Dementia is a progressive and terminal illness</a:t>
            </a:r>
          </a:p>
          <a:p>
            <a:endParaRPr lang="en-US" sz="2400" i="1" dirty="0"/>
          </a:p>
          <a:p>
            <a:r>
              <a:rPr lang="en-US" sz="2400" dirty="0" smtClean="0"/>
              <a:t>Occasionally, our patients require pain medications—following surgery or before hospice can begin</a:t>
            </a:r>
            <a:endParaRPr lang="en-US" sz="2400" dirty="0"/>
          </a:p>
        </p:txBody>
      </p:sp>
    </p:spTree>
    <p:extLst>
      <p:ext uri="{BB962C8B-B14F-4D97-AF65-F5344CB8AC3E}">
        <p14:creationId xmlns:p14="http://schemas.microsoft.com/office/powerpoint/2010/main" val="4714039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CM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5658" y="389530"/>
            <a:ext cx="2332181" cy="18015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700015" y="389530"/>
            <a:ext cx="8636335" cy="2228732"/>
          </a:xfrm>
          <a:prstGeom prst="rect">
            <a:avLst/>
          </a:prstGeom>
        </p:spPr>
      </p:pic>
      <p:sp>
        <p:nvSpPr>
          <p:cNvPr id="6" name="Rectangle 5"/>
          <p:cNvSpPr/>
          <p:nvPr/>
        </p:nvSpPr>
        <p:spPr>
          <a:xfrm>
            <a:off x="959323" y="1417933"/>
            <a:ext cx="4592655" cy="1200329"/>
          </a:xfrm>
          <a:prstGeom prst="rect">
            <a:avLst/>
          </a:prstGeom>
        </p:spPr>
        <p:txBody>
          <a:bodyPr wrap="square">
            <a:spAutoFit/>
          </a:bodyPr>
          <a:lstStyle/>
          <a:p>
            <a:r>
              <a:rPr lang="en-US" sz="3600" dirty="0">
                <a:solidFill>
                  <a:srgbClr val="FFFFFF"/>
                </a:solidFill>
                <a:latin typeface="Noto Serif" charset="0"/>
              </a:rPr>
              <a:t>Integrated Memory Care Clinic</a:t>
            </a:r>
            <a:endParaRPr lang="en-US" sz="3600" b="0" i="0" dirty="0">
              <a:solidFill>
                <a:srgbClr val="FFFFFF"/>
              </a:solidFill>
              <a:effectLst/>
              <a:latin typeface="Noto Serif" charset="0"/>
            </a:endParaRPr>
          </a:p>
        </p:txBody>
      </p:sp>
      <p:pic>
        <p:nvPicPr>
          <p:cNvPr id="1034" name="Picture 10" descr="mory">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9323" y="440266"/>
            <a:ext cx="2902993" cy="10142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00015" y="2911527"/>
            <a:ext cx="10972800" cy="2954655"/>
          </a:xfrm>
          <a:prstGeom prst="rect">
            <a:avLst/>
          </a:prstGeom>
          <a:noFill/>
        </p:spPr>
        <p:txBody>
          <a:bodyPr wrap="square" rtlCol="0">
            <a:spAutoFit/>
          </a:bodyPr>
          <a:lstStyle/>
          <a:p>
            <a:r>
              <a:rPr lang="en-US" sz="3200" b="1" dirty="0" smtClean="0"/>
              <a:t>Recognition as PCP:</a:t>
            </a:r>
            <a:endParaRPr lang="en-US" sz="3200" b="1" dirty="0" smtClean="0"/>
          </a:p>
          <a:p>
            <a:endParaRPr lang="en-US" sz="1000" dirty="0"/>
          </a:p>
          <a:p>
            <a:r>
              <a:rPr lang="en-US" sz="2400" dirty="0" smtClean="0"/>
              <a:t>“Restricted Practice Environment” creates a permissive environment to ignore NP’s as primary care provider</a:t>
            </a:r>
          </a:p>
          <a:p>
            <a:endParaRPr lang="en-US" sz="2400" dirty="0"/>
          </a:p>
          <a:p>
            <a:r>
              <a:rPr lang="en-US" sz="2400" dirty="0" smtClean="0"/>
              <a:t>Tests ordered do not send results to the NP (radiologic tests in particular)</a:t>
            </a:r>
          </a:p>
          <a:p>
            <a:r>
              <a:rPr lang="en-US" sz="2400" dirty="0" smtClean="0"/>
              <a:t>Hospital discharge documents are not sent to the NP by insurers so that post-hospital follow-up can occur (preventing hospital readmissions)</a:t>
            </a:r>
            <a:endParaRPr lang="en-US" sz="2400" dirty="0"/>
          </a:p>
        </p:txBody>
      </p:sp>
    </p:spTree>
    <p:extLst>
      <p:ext uri="{BB962C8B-B14F-4D97-AF65-F5344CB8AC3E}">
        <p14:creationId xmlns:p14="http://schemas.microsoft.com/office/powerpoint/2010/main" val="1806040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b="1" dirty="0" smtClean="0"/>
              <a:t>And Yet</a:t>
            </a:r>
            <a:r>
              <a:rPr lang="is-IS" sz="6600" b="1" dirty="0" smtClean="0"/>
              <a:t>…</a:t>
            </a:r>
            <a:endParaRPr lang="en-US" sz="6600" b="1" dirty="0"/>
          </a:p>
        </p:txBody>
      </p:sp>
      <p:sp>
        <p:nvSpPr>
          <p:cNvPr id="3" name="Subtitle 2"/>
          <p:cNvSpPr>
            <a:spLocks noGrp="1"/>
          </p:cNvSpPr>
          <p:nvPr>
            <p:ph type="subTitle" idx="1"/>
          </p:nvPr>
        </p:nvSpPr>
        <p:spPr/>
        <p:txBody>
          <a:bodyPr>
            <a:normAutofit/>
          </a:bodyPr>
          <a:lstStyle/>
          <a:p>
            <a:r>
              <a:rPr lang="en-US" sz="3200" b="1" dirty="0" smtClean="0"/>
              <a:t>Outcomes of the IMCC Speak for Themselves</a:t>
            </a:r>
            <a:endParaRPr lang="en-US" sz="3200" b="1" dirty="0"/>
          </a:p>
        </p:txBody>
      </p:sp>
    </p:spTree>
    <p:extLst>
      <p:ext uri="{BB962C8B-B14F-4D97-AF65-F5344CB8AC3E}">
        <p14:creationId xmlns:p14="http://schemas.microsoft.com/office/powerpoint/2010/main" val="2057155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Types of Dementia IMCC Serves</a:t>
            </a:r>
          </a:p>
        </p:txBody>
      </p:sp>
      <p:graphicFrame>
        <p:nvGraphicFramePr>
          <p:cNvPr id="4" name="Content Placeholder 3"/>
          <p:cNvGraphicFramePr>
            <a:graphicFrameLocks noGrp="1"/>
          </p:cNvGraphicFramePr>
          <p:nvPr>
            <p:ph idx="1"/>
            <p:extLst/>
          </p:nvPr>
        </p:nvGraphicFramePr>
        <p:xfrm>
          <a:off x="838200" y="1371601"/>
          <a:ext cx="91440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0206318" y="5325035"/>
            <a:ext cx="1748117" cy="369332"/>
          </a:xfrm>
          <a:prstGeom prst="rect">
            <a:avLst/>
          </a:prstGeom>
          <a:noFill/>
        </p:spPr>
        <p:txBody>
          <a:bodyPr wrap="square" rtlCol="0">
            <a:spAutoFit/>
          </a:bodyPr>
          <a:lstStyle/>
          <a:p>
            <a:r>
              <a:rPr lang="en-US" dirty="0" smtClean="0"/>
              <a:t>96</a:t>
            </a:r>
            <a:r>
              <a:rPr lang="en-US" smtClean="0"/>
              <a:t>% satisfied</a:t>
            </a:r>
            <a:endParaRPr lang="en-US"/>
          </a:p>
        </p:txBody>
      </p:sp>
    </p:spTree>
    <p:extLst>
      <p:ext uri="{BB962C8B-B14F-4D97-AF65-F5344CB8AC3E}">
        <p14:creationId xmlns:p14="http://schemas.microsoft.com/office/powerpoint/2010/main" val="20354676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Stages of Dementia IMCC Serves</a:t>
            </a:r>
            <a:endParaRPr lang="en-US" b="1" dirty="0"/>
          </a:p>
        </p:txBody>
      </p:sp>
      <p:graphicFrame>
        <p:nvGraphicFramePr>
          <p:cNvPr id="4" name="Content Placeholder 3"/>
          <p:cNvGraphicFramePr>
            <a:graphicFrameLocks noGrp="1"/>
          </p:cNvGraphicFramePr>
          <p:nvPr>
            <p:ph idx="1"/>
            <p:extLst/>
          </p:nvPr>
        </p:nvGraphicFramePr>
        <p:xfrm>
          <a:off x="838200" y="1825625"/>
          <a:ext cx="9327776" cy="430623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206318" y="5325035"/>
            <a:ext cx="1748117" cy="369332"/>
          </a:xfrm>
          <a:prstGeom prst="rect">
            <a:avLst/>
          </a:prstGeom>
          <a:noFill/>
        </p:spPr>
        <p:txBody>
          <a:bodyPr wrap="square" rtlCol="0">
            <a:spAutoFit/>
          </a:bodyPr>
          <a:lstStyle/>
          <a:p>
            <a:r>
              <a:rPr lang="en-US" dirty="0" smtClean="0"/>
              <a:t>98% satisfied</a:t>
            </a:r>
            <a:endParaRPr lang="en-US" dirty="0"/>
          </a:p>
        </p:txBody>
      </p:sp>
    </p:spTree>
    <p:extLst>
      <p:ext uri="{BB962C8B-B14F-4D97-AF65-F5344CB8AC3E}">
        <p14:creationId xmlns:p14="http://schemas.microsoft.com/office/powerpoint/2010/main" val="16194407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smtClean="0"/>
              <a:t>Overall Measure of Success:</a:t>
            </a:r>
            <a:endParaRPr lang="en-US" b="1" dirty="0"/>
          </a:p>
        </p:txBody>
      </p:sp>
      <p:graphicFrame>
        <p:nvGraphicFramePr>
          <p:cNvPr id="7" name="Chart 6"/>
          <p:cNvGraphicFramePr>
            <a:graphicFrameLocks/>
          </p:cNvGraphicFramePr>
          <p:nvPr>
            <p:extLst/>
          </p:nvPr>
        </p:nvGraphicFramePr>
        <p:xfrm>
          <a:off x="1851302" y="1200293"/>
          <a:ext cx="8489396" cy="37503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a:graphicFrameLocks/>
          </p:cNvGraphicFramePr>
          <p:nvPr>
            <p:extLst/>
          </p:nvPr>
        </p:nvGraphicFramePr>
        <p:xfrm>
          <a:off x="1851302" y="4795316"/>
          <a:ext cx="8489396" cy="20626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42330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Hospital Admissions, Another View</a:t>
            </a:r>
            <a:endParaRPr lang="en-US"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6003792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53556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Appointment </a:t>
            </a:r>
            <a:r>
              <a:rPr lang="en-US" b="1" dirty="0" smtClean="0"/>
              <a:t>Feedback</a:t>
            </a:r>
            <a:endParaRPr lang="en-US" b="1" dirty="0"/>
          </a:p>
        </p:txBody>
      </p:sp>
      <p:graphicFrame>
        <p:nvGraphicFramePr>
          <p:cNvPr id="4" name="Content Placeholder 3"/>
          <p:cNvGraphicFramePr>
            <a:graphicFrameLocks noGrp="1"/>
          </p:cNvGraphicFramePr>
          <p:nvPr>
            <p:ph idx="1"/>
            <p:extLst/>
          </p:nvPr>
        </p:nvGraphicFramePr>
        <p:xfrm>
          <a:off x="1083733" y="1825622"/>
          <a:ext cx="7947378" cy="3575316"/>
        </p:xfrm>
        <a:graphic>
          <a:graphicData uri="http://schemas.openxmlformats.org/drawingml/2006/table">
            <a:tbl>
              <a:tblPr/>
              <a:tblGrid>
                <a:gridCol w="7947378"/>
              </a:tblGrid>
              <a:tr h="392686">
                <a:tc>
                  <a:txBody>
                    <a:bodyPr/>
                    <a:lstStyle/>
                    <a:p>
                      <a:r>
                        <a:rPr lang="en-US" sz="2000">
                          <a:effectLst/>
                          <a:latin typeface="Calibri" charset="0"/>
                        </a:rPr>
                        <a:t>Debbie Gunter is the Best!!</a:t>
                      </a:r>
                    </a:p>
                  </a:txBody>
                  <a:tcPr marL="25181" marR="25181" marT="0" marB="0" anchor="ctr">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92686">
                <a:tc>
                  <a:txBody>
                    <a:bodyPr/>
                    <a:lstStyle/>
                    <a:p>
                      <a:r>
                        <a:rPr lang="en-US" sz="2000" dirty="0">
                          <a:effectLst/>
                          <a:latin typeface="Calibri" charset="0"/>
                        </a:rPr>
                        <a:t>Alison is Awesome!!!  I am so very Happy "Alison S." is my Mother's N.P.</a:t>
                      </a:r>
                    </a:p>
                  </a:txBody>
                  <a:tcPr marL="25181" marR="25181" marT="0" marB="0" anchor="ctr">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92686">
                <a:tc>
                  <a:txBody>
                    <a:bodyPr/>
                    <a:lstStyle/>
                    <a:p>
                      <a:r>
                        <a:rPr lang="en-US" sz="2000" dirty="0">
                          <a:effectLst/>
                          <a:latin typeface="Calibri" charset="0"/>
                        </a:rPr>
                        <a:t>This clinic has become my favorite place! They are so caring, helpful, and educational. Thank you.</a:t>
                      </a:r>
                    </a:p>
                  </a:txBody>
                  <a:tcPr marL="25181" marR="25181" marT="0" marB="0" anchor="ctr">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92686">
                <a:tc>
                  <a:txBody>
                    <a:bodyPr/>
                    <a:lstStyle/>
                    <a:p>
                      <a:r>
                        <a:rPr lang="en-US" sz="2000">
                          <a:effectLst/>
                          <a:latin typeface="Calibri" charset="0"/>
                        </a:rPr>
                        <a:t>Keep up the good work</a:t>
                      </a:r>
                    </a:p>
                  </a:txBody>
                  <a:tcPr marL="25181" marR="25181" marT="0" marB="0" anchor="ctr">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92686">
                <a:tc>
                  <a:txBody>
                    <a:bodyPr/>
                    <a:lstStyle/>
                    <a:p>
                      <a:r>
                        <a:rPr lang="en-US" sz="2000" dirty="0">
                          <a:effectLst/>
                          <a:latin typeface="Calibri" charset="0"/>
                        </a:rPr>
                        <a:t>This is the best clinic Emory ever created!! Alison is Fabulous</a:t>
                      </a:r>
                    </a:p>
                  </a:txBody>
                  <a:tcPr marL="25181" marR="25181" marT="0" marB="0" anchor="ctr">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92686">
                <a:tc>
                  <a:txBody>
                    <a:bodyPr/>
                    <a:lstStyle/>
                    <a:p>
                      <a:r>
                        <a:rPr lang="en-US" sz="2000" dirty="0">
                          <a:effectLst/>
                          <a:latin typeface="Calibri" charset="0"/>
                        </a:rPr>
                        <a:t>Very Excellent!</a:t>
                      </a:r>
                    </a:p>
                  </a:txBody>
                  <a:tcPr marL="25181" marR="25181" marT="0" marB="0" anchor="ctr">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92686">
                <a:tc>
                  <a:txBody>
                    <a:bodyPr/>
                    <a:lstStyle/>
                    <a:p>
                      <a:r>
                        <a:rPr lang="en-US" sz="2000">
                          <a:effectLst/>
                          <a:latin typeface="Calibri" charset="0"/>
                        </a:rPr>
                        <a:t>The nurse Practitioner Debbie is among the best we've had.  Her knowledge and skills are what we need.</a:t>
                      </a:r>
                    </a:p>
                  </a:txBody>
                  <a:tcPr marL="25181" marR="25181" marT="0" marB="0" anchor="ctr">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92686">
                <a:tc>
                  <a:txBody>
                    <a:bodyPr/>
                    <a:lstStyle/>
                    <a:p>
                      <a:r>
                        <a:rPr lang="en-US" sz="2000" dirty="0">
                          <a:effectLst/>
                          <a:latin typeface="Calibri" charset="0"/>
                        </a:rPr>
                        <a:t>Great Team</a:t>
                      </a:r>
                    </a:p>
                  </a:txBody>
                  <a:tcPr marL="25181" marR="25181" marT="0" marB="0" anchor="ctr">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bl>
          </a:graphicData>
        </a:graphic>
      </p:graphicFrame>
      <p:sp>
        <p:nvSpPr>
          <p:cNvPr id="5" name="TextBox 4"/>
          <p:cNvSpPr txBox="1"/>
          <p:nvPr/>
        </p:nvSpPr>
        <p:spPr>
          <a:xfrm>
            <a:off x="9516533" y="2449689"/>
            <a:ext cx="1930400" cy="1015663"/>
          </a:xfrm>
          <a:prstGeom prst="rect">
            <a:avLst/>
          </a:prstGeom>
          <a:noFill/>
        </p:spPr>
        <p:txBody>
          <a:bodyPr wrap="square" rtlCol="0">
            <a:spAutoFit/>
          </a:bodyPr>
          <a:lstStyle/>
          <a:p>
            <a:r>
              <a:rPr lang="en-US" sz="6000" dirty="0" smtClean="0">
                <a:solidFill>
                  <a:srgbClr val="FF0000"/>
                </a:solidFill>
              </a:rPr>
              <a:t>3.9/4</a:t>
            </a:r>
            <a:endParaRPr lang="en-US" sz="6000" dirty="0">
              <a:solidFill>
                <a:srgbClr val="FF0000"/>
              </a:solidFill>
            </a:endParaRPr>
          </a:p>
        </p:txBody>
      </p:sp>
    </p:spTree>
    <p:extLst>
      <p:ext uri="{BB962C8B-B14F-4D97-AF65-F5344CB8AC3E}">
        <p14:creationId xmlns:p14="http://schemas.microsoft.com/office/powerpoint/2010/main" val="9316706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7046" r="663"/>
          <a:stretch/>
        </p:blipFill>
        <p:spPr>
          <a:xfrm>
            <a:off x="1052512" y="328612"/>
            <a:ext cx="10631782" cy="6217920"/>
          </a:xfrm>
          <a:prstGeom prst="rect">
            <a:avLst/>
          </a:prstGeom>
        </p:spPr>
      </p:pic>
    </p:spTree>
    <p:extLst>
      <p:ext uri="{BB962C8B-B14F-4D97-AF65-F5344CB8AC3E}">
        <p14:creationId xmlns:p14="http://schemas.microsoft.com/office/powerpoint/2010/main" val="723766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0843" t="8636" r="2226" b="1591"/>
          <a:stretch/>
        </p:blipFill>
        <p:spPr>
          <a:xfrm>
            <a:off x="1457325" y="342900"/>
            <a:ext cx="9633838" cy="6217920"/>
          </a:xfrm>
          <a:prstGeom prst="rect">
            <a:avLst/>
          </a:prstGeom>
        </p:spPr>
      </p:pic>
      <p:sp>
        <p:nvSpPr>
          <p:cNvPr id="5" name="Rectangle 4"/>
          <p:cNvSpPr/>
          <p:nvPr/>
        </p:nvSpPr>
        <p:spPr>
          <a:xfrm>
            <a:off x="1714500" y="3343275"/>
            <a:ext cx="8143875" cy="104298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9592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Barriers to Expanding IMCC-alike Clinics</a:t>
            </a:r>
            <a:endParaRPr lang="en-US" b="1" dirty="0"/>
          </a:p>
        </p:txBody>
      </p:sp>
      <p:sp>
        <p:nvSpPr>
          <p:cNvPr id="3" name="Content Placeholder 2"/>
          <p:cNvSpPr>
            <a:spLocks noGrp="1"/>
          </p:cNvSpPr>
          <p:nvPr>
            <p:ph idx="1"/>
          </p:nvPr>
        </p:nvSpPr>
        <p:spPr/>
        <p:txBody>
          <a:bodyPr>
            <a:normAutofit fontScale="92500"/>
          </a:bodyPr>
          <a:lstStyle/>
          <a:p>
            <a:r>
              <a:rPr lang="en-US" dirty="0" smtClean="0"/>
              <a:t>Georgia Alzheimer’s Project = EXCELLENT First Step</a:t>
            </a:r>
          </a:p>
          <a:p>
            <a:pPr lvl="1"/>
            <a:r>
              <a:rPr lang="en-US" dirty="0" smtClean="0"/>
              <a:t>Diagnostic work-up for people concerned about memory loss and thinking problems</a:t>
            </a:r>
          </a:p>
          <a:p>
            <a:pPr lvl="1"/>
            <a:endParaRPr lang="en-US" dirty="0"/>
          </a:p>
          <a:p>
            <a:r>
              <a:rPr lang="en-US" dirty="0" smtClean="0"/>
              <a:t>IMCC sites would be appropriate NEXT Step</a:t>
            </a:r>
          </a:p>
          <a:p>
            <a:pPr lvl="1"/>
            <a:r>
              <a:rPr lang="en-US" dirty="0" smtClean="0"/>
              <a:t>For care of those living with the disease</a:t>
            </a:r>
          </a:p>
          <a:p>
            <a:pPr lvl="1"/>
            <a:endParaRPr lang="en-US" dirty="0"/>
          </a:p>
          <a:p>
            <a:r>
              <a:rPr lang="en-US" dirty="0" smtClean="0"/>
              <a:t>What will stop Georgia from creating this comprehensive approach?</a:t>
            </a:r>
          </a:p>
          <a:p>
            <a:pPr lvl="1"/>
            <a:r>
              <a:rPr lang="en-US" dirty="0" smtClean="0"/>
              <a:t>Requirements of collaborative practice agreements</a:t>
            </a:r>
          </a:p>
          <a:p>
            <a:pPr lvl="1"/>
            <a:r>
              <a:rPr lang="en-US" dirty="0" smtClean="0"/>
              <a:t>Inability to order radiologic testing</a:t>
            </a:r>
          </a:p>
          <a:p>
            <a:pPr lvl="1"/>
            <a:r>
              <a:rPr lang="en-US" dirty="0" smtClean="0"/>
              <a:t>Inability to prescribe full-scope</a:t>
            </a:r>
          </a:p>
          <a:p>
            <a:pPr lvl="1"/>
            <a:r>
              <a:rPr lang="en-US" dirty="0" smtClean="0"/>
              <a:t>Lack of recognition of APRNs as Primary Care Providers</a:t>
            </a:r>
          </a:p>
        </p:txBody>
      </p:sp>
    </p:spTree>
    <p:extLst>
      <p:ext uri="{BB962C8B-B14F-4D97-AF65-F5344CB8AC3E}">
        <p14:creationId xmlns:p14="http://schemas.microsoft.com/office/powerpoint/2010/main" val="1344318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731" y="471322"/>
            <a:ext cx="10515600" cy="740344"/>
          </a:xfrm>
        </p:spPr>
        <p:txBody>
          <a:bodyPr>
            <a:noAutofit/>
          </a:bodyPr>
          <a:lstStyle/>
          <a:p>
            <a:r>
              <a:rPr lang="en-US" sz="3200" b="1" dirty="0" smtClean="0"/>
              <a:t>Overview: </a:t>
            </a:r>
            <a:br>
              <a:rPr lang="en-US" sz="3200" b="1" dirty="0" smtClean="0"/>
            </a:br>
            <a:r>
              <a:rPr lang="en-US" sz="3200" b="1" dirty="0" smtClean="0"/>
              <a:t>States with Most APRN Barriers at a Glance</a:t>
            </a:r>
            <a:r>
              <a:rPr lang="en-US" sz="3200" dirty="0" smtClean="0"/>
              <a:t/>
            </a:r>
            <a:br>
              <a:rPr lang="en-US" sz="3200" dirty="0" smtClean="0"/>
            </a:br>
            <a:r>
              <a:rPr lang="en-US" sz="3200" dirty="0" smtClean="0"/>
              <a:t>Red States are Restricted Practice Environment States</a:t>
            </a:r>
            <a:r>
              <a:rPr lang="is-IS" sz="3200" dirty="0" smtClean="0"/>
              <a:t>….</a:t>
            </a:r>
            <a:endParaRPr lang="en-US" sz="32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6090" y="1553113"/>
            <a:ext cx="6646458" cy="5333294"/>
          </a:xfrm>
        </p:spPr>
      </p:pic>
      <p:sp>
        <p:nvSpPr>
          <p:cNvPr id="8" name="TextBox 7"/>
          <p:cNvSpPr txBox="1"/>
          <p:nvPr/>
        </p:nvSpPr>
        <p:spPr>
          <a:xfrm>
            <a:off x="4612007" y="1991453"/>
            <a:ext cx="3850541" cy="369332"/>
          </a:xfrm>
          <a:prstGeom prst="rect">
            <a:avLst/>
          </a:prstGeom>
          <a:noFill/>
        </p:spPr>
        <p:txBody>
          <a:bodyPr wrap="none" rtlCol="0">
            <a:spAutoFit/>
          </a:bodyPr>
          <a:lstStyle/>
          <a:p>
            <a:r>
              <a:rPr lang="en-US" dirty="0" smtClean="0"/>
              <a:t>Illinois #24 state with FPA Sept 19,2017</a:t>
            </a:r>
            <a:endParaRPr lang="en-US" dirty="0"/>
          </a:p>
        </p:txBody>
      </p:sp>
      <p:sp>
        <p:nvSpPr>
          <p:cNvPr id="10" name="Oval 9"/>
          <p:cNvSpPr/>
          <p:nvPr/>
        </p:nvSpPr>
        <p:spPr>
          <a:xfrm>
            <a:off x="4032155" y="1991453"/>
            <a:ext cx="341194" cy="3957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B050"/>
                </a:solidFill>
              </a:ln>
            </a:endParaRPr>
          </a:p>
        </p:txBody>
      </p:sp>
      <p:sp>
        <p:nvSpPr>
          <p:cNvPr id="11" name="Oval 10"/>
          <p:cNvSpPr/>
          <p:nvPr/>
        </p:nvSpPr>
        <p:spPr>
          <a:xfrm>
            <a:off x="5817845" y="4193205"/>
            <a:ext cx="305369" cy="3298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B050"/>
                </a:solidFill>
              </a:ln>
            </a:endParaRPr>
          </a:p>
        </p:txBody>
      </p:sp>
      <p:sp>
        <p:nvSpPr>
          <p:cNvPr id="12" name="TextBox 11"/>
          <p:cNvSpPr txBox="1"/>
          <p:nvPr/>
        </p:nvSpPr>
        <p:spPr>
          <a:xfrm>
            <a:off x="9042400" y="5572533"/>
            <a:ext cx="2743200" cy="954107"/>
          </a:xfrm>
          <a:prstGeom prst="rect">
            <a:avLst/>
          </a:prstGeom>
          <a:noFill/>
        </p:spPr>
        <p:txBody>
          <a:bodyPr wrap="square" rtlCol="0">
            <a:spAutoFit/>
          </a:bodyPr>
          <a:lstStyle/>
          <a:p>
            <a:r>
              <a:rPr lang="en-US" sz="1400" dirty="0"/>
              <a:t>Source: </a:t>
            </a:r>
            <a:r>
              <a:rPr lang="en-US" sz="1400" dirty="0">
                <a:hlinkClick r:id="rId3"/>
              </a:rPr>
              <a:t>https://</a:t>
            </a:r>
            <a:r>
              <a:rPr lang="en-US" sz="1400" dirty="0" smtClean="0">
                <a:hlinkClick r:id="rId3"/>
              </a:rPr>
              <a:t>www.aanp.org/images</a:t>
            </a:r>
            <a:endParaRPr lang="en-US" sz="1400" dirty="0" smtClean="0"/>
          </a:p>
          <a:p>
            <a:r>
              <a:rPr lang="en-US" sz="1400" dirty="0" smtClean="0"/>
              <a:t>/</a:t>
            </a:r>
            <a:r>
              <a:rPr lang="en-US" sz="1400" dirty="0"/>
              <a:t>documents/state-leg-</a:t>
            </a:r>
            <a:r>
              <a:rPr lang="en-US" sz="1400" dirty="0" err="1"/>
              <a:t>reg</a:t>
            </a:r>
            <a:r>
              <a:rPr lang="en-US" sz="1400" dirty="0"/>
              <a:t>/</a:t>
            </a:r>
            <a:r>
              <a:rPr lang="en-US" sz="1400" dirty="0" err="1"/>
              <a:t>stateregulatorymap.pdf</a:t>
            </a:r>
            <a:endParaRPr lang="en-US" sz="1400" dirty="0"/>
          </a:p>
        </p:txBody>
      </p:sp>
    </p:spTree>
    <p:extLst>
      <p:ext uri="{BB962C8B-B14F-4D97-AF65-F5344CB8AC3E}">
        <p14:creationId xmlns:p14="http://schemas.microsoft.com/office/powerpoint/2010/main" val="1428002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APRN State Practice Environment Legend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4651" y="1884475"/>
            <a:ext cx="8818349" cy="3996703"/>
          </a:xfrm>
        </p:spPr>
      </p:pic>
    </p:spTree>
    <p:extLst>
      <p:ext uri="{BB962C8B-B14F-4D97-AF65-F5344CB8AC3E}">
        <p14:creationId xmlns:p14="http://schemas.microsoft.com/office/powerpoint/2010/main" val="20369367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517752"/>
            <a:ext cx="10873921" cy="2649991"/>
          </a:xfrm>
        </p:spPr>
        <p:txBody>
          <a:bodyPr>
            <a:normAutofit fontScale="90000"/>
          </a:bodyPr>
          <a:lstStyle/>
          <a:p>
            <a:r>
              <a:rPr lang="en-US" dirty="0" smtClean="0"/>
              <a:t>Georgia APRNs can help improve  both </a:t>
            </a:r>
            <a:r>
              <a:rPr lang="en-US" b="1" dirty="0" smtClean="0">
                <a:latin typeface="Abadi MT Condensed Extra Bold" charset="0"/>
                <a:ea typeface="Abadi MT Condensed Extra Bold" charset="0"/>
                <a:cs typeface="Abadi MT Condensed Extra Bold" charset="0"/>
              </a:rPr>
              <a:t>Access to Care </a:t>
            </a:r>
            <a:r>
              <a:rPr lang="en-US" dirty="0" smtClean="0"/>
              <a:t>and </a:t>
            </a:r>
            <a:r>
              <a:rPr lang="en-US" dirty="0" smtClean="0">
                <a:latin typeface="Abadi MT Condensed Extra Bold" charset="0"/>
                <a:ea typeface="Abadi MT Condensed Extra Bold" charset="0"/>
                <a:cs typeface="Abadi MT Condensed Extra Bold" charset="0"/>
              </a:rPr>
              <a:t>Health Outcomes</a:t>
            </a:r>
            <a:r>
              <a:rPr lang="en-US" dirty="0" smtClean="0"/>
              <a:t> </a:t>
            </a:r>
            <a:br>
              <a:rPr lang="en-US" dirty="0" smtClean="0"/>
            </a:br>
            <a:r>
              <a:rPr lang="en-US" dirty="0" smtClean="0"/>
              <a:t>in GA ...if barriers to practice are removed</a:t>
            </a:r>
            <a:endParaRPr lang="en-US" dirty="0"/>
          </a:p>
        </p:txBody>
      </p:sp>
      <p:pic>
        <p:nvPicPr>
          <p:cNvPr id="4" name="Picture 3"/>
          <p:cNvPicPr>
            <a:picLocks noChangeAspect="1"/>
          </p:cNvPicPr>
          <p:nvPr/>
        </p:nvPicPr>
        <p:blipFill>
          <a:blip r:embed="rId2"/>
          <a:stretch>
            <a:fillRect/>
          </a:stretch>
        </p:blipFill>
        <p:spPr>
          <a:xfrm>
            <a:off x="5108544" y="3319829"/>
            <a:ext cx="6238906" cy="3538171"/>
          </a:xfrm>
          <a:prstGeom prst="rect">
            <a:avLst/>
          </a:prstGeom>
        </p:spPr>
      </p:pic>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838480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886506"/>
            <a:ext cx="10515600" cy="2852737"/>
          </a:xfrm>
        </p:spPr>
        <p:txBody>
          <a:bodyPr>
            <a:normAutofit fontScale="90000"/>
          </a:bodyPr>
          <a:lstStyle/>
          <a:p>
            <a:r>
              <a:rPr lang="en-US" dirty="0" smtClean="0"/>
              <a:t>So what Barriers are preventing APRNs from opening new innovative practices to provide needed Healthcare to  Georgians? </a:t>
            </a:r>
            <a:endParaRPr lang="en-US" dirty="0"/>
          </a:p>
        </p:txBody>
      </p:sp>
      <p:pic>
        <p:nvPicPr>
          <p:cNvPr id="4" name="Picture 3"/>
          <p:cNvPicPr>
            <a:picLocks noChangeAspect="1"/>
          </p:cNvPicPr>
          <p:nvPr/>
        </p:nvPicPr>
        <p:blipFill>
          <a:blip r:embed="rId2"/>
          <a:stretch>
            <a:fillRect/>
          </a:stretch>
        </p:blipFill>
        <p:spPr>
          <a:xfrm>
            <a:off x="8011886" y="3021920"/>
            <a:ext cx="4180114" cy="3135086"/>
          </a:xfrm>
          <a:prstGeom prst="rect">
            <a:avLst/>
          </a:prstGeom>
        </p:spPr>
      </p:pic>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050001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78530"/>
            <a:ext cx="4928819" cy="1691360"/>
          </a:xfrm>
        </p:spPr>
        <p:txBody>
          <a:bodyPr>
            <a:normAutofit fontScale="90000"/>
          </a:bodyPr>
          <a:lstStyle/>
          <a:p>
            <a:r>
              <a:rPr lang="en-US" dirty="0" smtClean="0"/>
              <a:t>Barrier # 1: </a:t>
            </a:r>
            <a:r>
              <a:rPr lang="en-US" dirty="0" smtClean="0">
                <a:ea typeface="Abadi MT Condensed Extra Bold" charset="0"/>
                <a:cs typeface="Abadi MT Condensed Extra Bold" charset="0"/>
              </a:rPr>
              <a:t>Georgia’s </a:t>
            </a:r>
            <a:r>
              <a:rPr lang="en-US" dirty="0" smtClean="0">
                <a:latin typeface="Abadi MT Condensed Extra Bold" charset="0"/>
                <a:ea typeface="Abadi MT Condensed Extra Bold" charset="0"/>
                <a:cs typeface="Abadi MT Condensed Extra Bold" charset="0"/>
              </a:rPr>
              <a:t/>
            </a:r>
            <a:br>
              <a:rPr lang="en-US" dirty="0" smtClean="0">
                <a:latin typeface="Abadi MT Condensed Extra Bold" charset="0"/>
                <a:ea typeface="Abadi MT Condensed Extra Bold" charset="0"/>
                <a:cs typeface="Abadi MT Condensed Extra Bold" charset="0"/>
              </a:rPr>
            </a:br>
            <a:r>
              <a:rPr lang="en-US" dirty="0" smtClean="0">
                <a:latin typeface="Abadi MT Condensed Extra Bold" charset="0"/>
                <a:ea typeface="Abadi MT Condensed Extra Bold" charset="0"/>
                <a:cs typeface="Abadi MT Condensed Extra Bold" charset="0"/>
              </a:rPr>
              <a:t>Nurse Practice </a:t>
            </a:r>
            <a:r>
              <a:rPr lang="en-US" smtClean="0">
                <a:latin typeface="Abadi MT Condensed Extra Bold" charset="0"/>
                <a:ea typeface="Abadi MT Condensed Extra Bold" charset="0"/>
                <a:cs typeface="Abadi MT Condensed Extra Bold" charset="0"/>
              </a:rPr>
              <a:t>Act </a:t>
            </a:r>
            <a:br>
              <a:rPr lang="en-US" smtClean="0">
                <a:latin typeface="Abadi MT Condensed Extra Bold" charset="0"/>
                <a:ea typeface="Abadi MT Condensed Extra Bold" charset="0"/>
                <a:cs typeface="Abadi MT Condensed Extra Bold" charset="0"/>
              </a:rPr>
            </a:br>
            <a:r>
              <a:rPr lang="en-US" smtClean="0">
                <a:latin typeface="Abadi MT Condensed Extra Bold" charset="0"/>
                <a:ea typeface="Abadi MT Condensed Extra Bold" charset="0"/>
                <a:cs typeface="Abadi MT Condensed Extra Bold" charset="0"/>
              </a:rPr>
              <a:t>is </a:t>
            </a:r>
            <a:r>
              <a:rPr lang="en-US" dirty="0" smtClean="0">
                <a:latin typeface="Abadi MT Condensed Extra Bold" charset="0"/>
                <a:ea typeface="Abadi MT Condensed Extra Bold" charset="0"/>
                <a:cs typeface="Abadi MT Condensed Extra Bold" charset="0"/>
              </a:rPr>
              <a:t>Outdated</a:t>
            </a:r>
            <a:endParaRPr lang="en-US" dirty="0">
              <a:latin typeface="Abadi MT Condensed Extra Bold" charset="0"/>
              <a:ea typeface="Abadi MT Condensed Extra Bold" charset="0"/>
              <a:cs typeface="Abadi MT Condensed Extra Bold" charset="0"/>
            </a:endParaRPr>
          </a:p>
        </p:txBody>
      </p:sp>
      <p:sp>
        <p:nvSpPr>
          <p:cNvPr id="3" name="Content Placeholder 2"/>
          <p:cNvSpPr>
            <a:spLocks noGrp="1"/>
          </p:cNvSpPr>
          <p:nvPr>
            <p:ph idx="1"/>
          </p:nvPr>
        </p:nvSpPr>
        <p:spPr>
          <a:xfrm>
            <a:off x="838200" y="3863859"/>
            <a:ext cx="10515600" cy="2090058"/>
          </a:xfrm>
        </p:spPr>
        <p:txBody>
          <a:bodyPr>
            <a:normAutofit/>
          </a:bodyPr>
          <a:lstStyle/>
          <a:p>
            <a:r>
              <a:rPr lang="en-US" dirty="0"/>
              <a:t>BON does not not have sole Oversight over APRN </a:t>
            </a:r>
            <a:r>
              <a:rPr lang="en-US" dirty="0" smtClean="0"/>
              <a:t>practice</a:t>
            </a:r>
          </a:p>
          <a:p>
            <a:r>
              <a:rPr lang="en-US" dirty="0" smtClean="0"/>
              <a:t>Nursing Practice is currently being Regulated by an outside Health Discipline (Through Supervising MD, NPA must be filed with Georgia Composite Board of Medicine)</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2294" y="578530"/>
            <a:ext cx="7845603" cy="2488344"/>
          </a:xfrm>
          <a:prstGeom prst="rect">
            <a:avLst/>
          </a:prstGeom>
        </p:spPr>
      </p:pic>
      <p:sp>
        <p:nvSpPr>
          <p:cNvPr id="6" name="TextBox 5"/>
          <p:cNvSpPr txBox="1"/>
          <p:nvPr/>
        </p:nvSpPr>
        <p:spPr>
          <a:xfrm>
            <a:off x="718457" y="2374377"/>
            <a:ext cx="5048562" cy="1384995"/>
          </a:xfrm>
          <a:prstGeom prst="rect">
            <a:avLst/>
          </a:prstGeom>
          <a:noFill/>
        </p:spPr>
        <p:txBody>
          <a:bodyPr wrap="none" rtlCol="0">
            <a:spAutoFit/>
          </a:bodyPr>
          <a:lstStyle/>
          <a:p>
            <a:pPr marL="457200" indent="-457200">
              <a:buFont typeface="Arial" charset="0"/>
              <a:buChar char="•"/>
            </a:pPr>
            <a:r>
              <a:rPr lang="en-US" sz="2800" dirty="0"/>
              <a:t>BON does not not grant </a:t>
            </a:r>
            <a:r>
              <a:rPr lang="en-US" sz="2800" dirty="0" smtClean="0"/>
              <a:t>APRN</a:t>
            </a:r>
          </a:p>
          <a:p>
            <a:r>
              <a:rPr lang="en-US" sz="2800" dirty="0" smtClean="0"/>
              <a:t>       License</a:t>
            </a:r>
            <a:r>
              <a:rPr lang="en-US" sz="2800" dirty="0"/>
              <a:t>, but instead </a:t>
            </a:r>
            <a:endParaRPr lang="en-US" sz="2800" dirty="0" smtClean="0"/>
          </a:p>
          <a:p>
            <a:r>
              <a:rPr lang="en-US" sz="2800" dirty="0" smtClean="0"/>
              <a:t>     “</a:t>
            </a:r>
            <a:r>
              <a:rPr lang="en-US" sz="2800" dirty="0"/>
              <a:t>authorized practice as APRN”</a:t>
            </a:r>
          </a:p>
        </p:txBody>
      </p:sp>
    </p:spTree>
    <p:extLst>
      <p:ext uri="{BB962C8B-B14F-4D97-AF65-F5344CB8AC3E}">
        <p14:creationId xmlns:p14="http://schemas.microsoft.com/office/powerpoint/2010/main" val="7174342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673537"/>
          </a:xfrm>
        </p:spPr>
        <p:txBody>
          <a:bodyPr>
            <a:normAutofit fontScale="90000"/>
          </a:bodyPr>
          <a:lstStyle/>
          <a:p>
            <a:r>
              <a:rPr lang="en-US" dirty="0" smtClean="0"/>
              <a:t>Barrier # 2: The State of Georgia </a:t>
            </a:r>
            <a:br>
              <a:rPr lang="en-US" dirty="0" smtClean="0"/>
            </a:br>
            <a:r>
              <a:rPr lang="en-US" b="1" dirty="0" smtClean="0">
                <a:latin typeface="Abadi MT Condensed Extra Bold" charset="0"/>
                <a:ea typeface="Abadi MT Condensed Extra Bold" charset="0"/>
                <a:cs typeface="Abadi MT Condensed Extra Bold" charset="0"/>
              </a:rPr>
              <a:t>Mandates Physician Supervision of APRNs </a:t>
            </a:r>
            <a:r>
              <a:rPr lang="en-US" dirty="0" smtClean="0"/>
              <a:t/>
            </a:r>
            <a:br>
              <a:rPr lang="en-US" dirty="0" smtClean="0"/>
            </a:br>
            <a:r>
              <a:rPr lang="en-US" dirty="0" smtClean="0"/>
              <a:t>for APRNs to provide care </a:t>
            </a:r>
            <a:endParaRPr lang="en-US" dirty="0"/>
          </a:p>
        </p:txBody>
      </p:sp>
      <p:sp>
        <p:nvSpPr>
          <p:cNvPr id="3" name="Content Placeholder 2"/>
          <p:cNvSpPr>
            <a:spLocks noGrp="1"/>
          </p:cNvSpPr>
          <p:nvPr>
            <p:ph idx="1"/>
          </p:nvPr>
        </p:nvSpPr>
        <p:spPr>
          <a:xfrm>
            <a:off x="838200" y="2416630"/>
            <a:ext cx="5431971" cy="2726870"/>
          </a:xfrm>
        </p:spPr>
        <p:txBody>
          <a:bodyPr>
            <a:normAutofit/>
          </a:bodyPr>
          <a:lstStyle/>
          <a:p>
            <a:r>
              <a:rPr lang="en-US" dirty="0" smtClean="0"/>
              <a:t>Utilizing voluntary </a:t>
            </a:r>
            <a:r>
              <a:rPr lang="en-US" dirty="0"/>
              <a:t>physician/APRN collaboration for physician/APRN Coordinated </a:t>
            </a:r>
            <a:r>
              <a:rPr lang="en-US" dirty="0" smtClean="0"/>
              <a:t>Care is the national trend that is increasing APRNs ability to practice in areas with significant physician shortages</a:t>
            </a:r>
            <a:endParaRPr lang="en-US" dirty="0"/>
          </a:p>
        </p:txBody>
      </p:sp>
      <p:pic>
        <p:nvPicPr>
          <p:cNvPr id="4" name="Picture 3"/>
          <p:cNvPicPr>
            <a:picLocks noChangeAspect="1"/>
          </p:cNvPicPr>
          <p:nvPr/>
        </p:nvPicPr>
        <p:blipFill>
          <a:blip r:embed="rId2"/>
          <a:stretch>
            <a:fillRect/>
          </a:stretch>
        </p:blipFill>
        <p:spPr>
          <a:xfrm>
            <a:off x="6651172" y="1616528"/>
            <a:ext cx="4702628" cy="3526971"/>
          </a:xfrm>
          <a:prstGeom prst="rect">
            <a:avLst/>
          </a:prstGeom>
        </p:spPr>
      </p:pic>
    </p:spTree>
    <p:extLst>
      <p:ext uri="{BB962C8B-B14F-4D97-AF65-F5344CB8AC3E}">
        <p14:creationId xmlns:p14="http://schemas.microsoft.com/office/powerpoint/2010/main" val="11250527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Barrier # 3: </a:t>
            </a:r>
            <a:r>
              <a:rPr lang="en-US" dirty="0" smtClean="0">
                <a:latin typeface="Abadi MT Condensed Extra Bold" charset="0"/>
                <a:ea typeface="Abadi MT Condensed Extra Bold" charset="0"/>
                <a:cs typeface="Abadi MT Condensed Extra Bold" charset="0"/>
              </a:rPr>
              <a:t>Illegal for an APRN to Hire a Physician </a:t>
            </a:r>
            <a:r>
              <a:rPr lang="en-US" dirty="0" smtClean="0"/>
              <a:t>to enter into Nurse Protocol Agreement In Georgia</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When APRN Rx Authority was gained in 2006 (Schedule II—V) the legislation included language that made it illegal for an APRN to hire a Physician to enter a Nurse Protocol Agreement.</a:t>
            </a:r>
          </a:p>
          <a:p>
            <a:endParaRPr lang="en-US" b="1" dirty="0" smtClean="0"/>
          </a:p>
          <a:p>
            <a:r>
              <a:rPr lang="cs-CZ" dirty="0" smtClean="0"/>
              <a:t>SB 480: Sec 9, lines 21-25 </a:t>
            </a:r>
          </a:p>
          <a:p>
            <a:pPr marL="0" indent="0">
              <a:buNone/>
            </a:pPr>
            <a:r>
              <a:rPr lang="cs-CZ" dirty="0" smtClean="0"/>
              <a:t> "</a:t>
            </a:r>
            <a:r>
              <a:rPr lang="cs-CZ" dirty="0" err="1" smtClean="0"/>
              <a:t>unlawful</a:t>
            </a:r>
            <a:r>
              <a:rPr lang="cs-CZ" dirty="0" smtClean="0"/>
              <a:t> </a:t>
            </a:r>
            <a:r>
              <a:rPr lang="cs-CZ" dirty="0" err="1" smtClean="0"/>
              <a:t>for</a:t>
            </a:r>
            <a:r>
              <a:rPr lang="cs-CZ" dirty="0" smtClean="0"/>
              <a:t> APRN to </a:t>
            </a:r>
            <a:r>
              <a:rPr lang="cs-CZ" dirty="0" err="1" smtClean="0"/>
              <a:t>hire</a:t>
            </a:r>
            <a:r>
              <a:rPr lang="cs-CZ" dirty="0" smtClean="0"/>
              <a:t> a MD“</a:t>
            </a:r>
            <a:endParaRPr lang="en-US" b="1" dirty="0"/>
          </a:p>
          <a:p>
            <a:r>
              <a:rPr lang="en-US" b="1" dirty="0" smtClean="0"/>
              <a:t>Link to Rx Authority Legislation: </a:t>
            </a:r>
            <a:r>
              <a:rPr lang="en-US" dirty="0" smtClean="0">
                <a:hlinkClick r:id="rId2"/>
              </a:rPr>
              <a:t>http</a:t>
            </a:r>
            <a:r>
              <a:rPr lang="en-US" dirty="0">
                <a:hlinkClick r:id="rId2"/>
              </a:rPr>
              <a:t>://</a:t>
            </a:r>
            <a:r>
              <a:rPr lang="en-US" dirty="0" smtClean="0">
                <a:hlinkClick r:id="rId2"/>
              </a:rPr>
              <a:t>www.legis.ga.gov/Legislation/20052006/64077.pdf</a:t>
            </a:r>
            <a:endParaRPr lang="en-US" dirty="0" smtClean="0"/>
          </a:p>
          <a:p>
            <a:r>
              <a:rPr lang="en-US" dirty="0" smtClean="0"/>
              <a:t>Note: If legalized, in underserved areas, with severe shortages of Healthcare Providers finding a physician to hire to satisfy NPA requirement for Rx Authority, would still be problematic</a:t>
            </a:r>
            <a:endParaRPr lang="en-US" dirty="0"/>
          </a:p>
        </p:txBody>
      </p:sp>
      <p:pic>
        <p:nvPicPr>
          <p:cNvPr id="4" name="Picture 3"/>
          <p:cNvPicPr>
            <a:picLocks noChangeAspect="1"/>
          </p:cNvPicPr>
          <p:nvPr/>
        </p:nvPicPr>
        <p:blipFill>
          <a:blip r:embed="rId3"/>
          <a:stretch>
            <a:fillRect/>
          </a:stretch>
        </p:blipFill>
        <p:spPr>
          <a:xfrm>
            <a:off x="6233886" y="2928143"/>
            <a:ext cx="4826000" cy="1689100"/>
          </a:xfrm>
          <a:prstGeom prst="rect">
            <a:avLst/>
          </a:prstGeom>
        </p:spPr>
      </p:pic>
    </p:spTree>
    <p:extLst>
      <p:ext uri="{BB962C8B-B14F-4D97-AF65-F5344CB8AC3E}">
        <p14:creationId xmlns:p14="http://schemas.microsoft.com/office/powerpoint/2010/main" val="11574713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881744"/>
            <a:ext cx="10515600" cy="2652355"/>
          </a:xfrm>
        </p:spPr>
        <p:txBody>
          <a:bodyPr/>
          <a:lstStyle/>
          <a:p>
            <a:r>
              <a:rPr lang="en-US" dirty="0" smtClean="0"/>
              <a:t>What is keeping APRNs from functioning fully in their current practice settings?</a:t>
            </a:r>
            <a:endParaRPr lang="en-US" dirty="0"/>
          </a:p>
        </p:txBody>
      </p:sp>
      <p:pic>
        <p:nvPicPr>
          <p:cNvPr id="4" name="Picture 3"/>
          <p:cNvPicPr>
            <a:picLocks noChangeAspect="1"/>
          </p:cNvPicPr>
          <p:nvPr/>
        </p:nvPicPr>
        <p:blipFill>
          <a:blip r:embed="rId2"/>
          <a:stretch>
            <a:fillRect/>
          </a:stretch>
        </p:blipFill>
        <p:spPr>
          <a:xfrm>
            <a:off x="6381751" y="2542722"/>
            <a:ext cx="4965699" cy="3546928"/>
          </a:xfrm>
          <a:prstGeom prst="rect">
            <a:avLst/>
          </a:prstGeom>
        </p:spPr>
      </p:pic>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258222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Barrier # </a:t>
            </a:r>
            <a:r>
              <a:rPr lang="en-US" dirty="0"/>
              <a:t>4</a:t>
            </a:r>
            <a:r>
              <a:rPr lang="en-US" dirty="0" smtClean="0"/>
              <a:t>:</a:t>
            </a:r>
            <a:r>
              <a:rPr lang="en-US" b="1" dirty="0" smtClean="0"/>
              <a:t> Georgia APRNs</a:t>
            </a:r>
            <a:br>
              <a:rPr lang="en-US" b="1" dirty="0" smtClean="0"/>
            </a:br>
            <a:r>
              <a:rPr lang="en-US" b="1" dirty="0" smtClean="0">
                <a:latin typeface="Abadi MT Condensed Extra Bold" charset="0"/>
                <a:ea typeface="Abadi MT Condensed Extra Bold" charset="0"/>
                <a:cs typeface="Abadi MT Condensed Extra Bold" charset="0"/>
              </a:rPr>
              <a:t>Lack Legal </a:t>
            </a:r>
            <a:r>
              <a:rPr lang="en-US" b="1" dirty="0">
                <a:latin typeface="Abadi MT Condensed Extra Bold" charset="0"/>
                <a:ea typeface="Abadi MT Condensed Extra Bold" charset="0"/>
                <a:cs typeface="Abadi MT Condensed Extra Bold" charset="0"/>
              </a:rPr>
              <a:t>Authority to order Schedule II Drugs</a:t>
            </a:r>
            <a:endParaRPr lang="en-US" dirty="0">
              <a:latin typeface="Abadi MT Condensed Extra Bold" charset="0"/>
              <a:ea typeface="Abadi MT Condensed Extra Bold" charset="0"/>
              <a:cs typeface="Abadi MT Condensed Extra Bold" charset="0"/>
            </a:endParaRPr>
          </a:p>
        </p:txBody>
      </p:sp>
      <p:pic>
        <p:nvPicPr>
          <p:cNvPr id="4" name="Content Placeholder 3"/>
          <p:cNvPicPr>
            <a:picLocks noGrp="1" noChangeAspect="1"/>
          </p:cNvPicPr>
          <p:nvPr>
            <p:ph idx="1"/>
          </p:nvPr>
        </p:nvPicPr>
        <p:blipFill>
          <a:blip r:embed="rId2"/>
          <a:stretch>
            <a:fillRect/>
          </a:stretch>
        </p:blipFill>
        <p:spPr>
          <a:xfrm>
            <a:off x="2916176" y="1825625"/>
            <a:ext cx="6359647" cy="4351338"/>
          </a:xfrm>
          <a:prstGeom prst="rect">
            <a:avLst/>
          </a:prstGeom>
        </p:spPr>
      </p:pic>
    </p:spTree>
    <p:extLst>
      <p:ext uri="{BB962C8B-B14F-4D97-AF65-F5344CB8AC3E}">
        <p14:creationId xmlns:p14="http://schemas.microsoft.com/office/powerpoint/2010/main" val="1239852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7256" y="365125"/>
            <a:ext cx="8806543" cy="1325563"/>
          </a:xfrm>
        </p:spPr>
        <p:txBody>
          <a:bodyPr/>
          <a:lstStyle/>
          <a:p>
            <a:r>
              <a:rPr lang="en-US" dirty="0" smtClean="0"/>
              <a:t>       Schedule II Drug</a:t>
            </a:r>
            <a:br>
              <a:rPr lang="en-US" dirty="0" smtClean="0"/>
            </a:br>
            <a:r>
              <a:rPr lang="en-US" dirty="0"/>
              <a:t> </a:t>
            </a:r>
            <a:r>
              <a:rPr lang="en-US" dirty="0" smtClean="0"/>
              <a:t>    APRN Barrier Stories</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“I </a:t>
            </a:r>
            <a:r>
              <a:rPr lang="en-US" sz="3200" dirty="0"/>
              <a:t>prescribe minimal amounts of schedule II drugs; however, for the patients that require these agents it is very challenging.  Our team tries to plan ahead and a have signed Rx for patients to receive at their appointment but unexpected changes can occur.  I practice </a:t>
            </a:r>
            <a:r>
              <a:rPr lang="en-US" sz="3200" dirty="0" smtClean="0"/>
              <a:t>autonomously and </a:t>
            </a:r>
            <a:r>
              <a:rPr lang="en-US" sz="3200" dirty="0"/>
              <a:t>many times there is not a physician around to sign the Rx.  This increases the time the patient must wait at the clinic until I can track down someone to sign the Rx. The current law wastes a lot of the APRN’s and patient’s time</a:t>
            </a:r>
            <a:r>
              <a:rPr lang="en-US" sz="3200" dirty="0" smtClean="0"/>
              <a:t>.”</a:t>
            </a:r>
            <a:endParaRPr lang="en-US" sz="3200" dirty="0"/>
          </a:p>
        </p:txBody>
      </p:sp>
      <p:pic>
        <p:nvPicPr>
          <p:cNvPr id="4" name="Content Placeholder 3"/>
          <p:cNvPicPr>
            <a:picLocks noChangeAspect="1"/>
          </p:cNvPicPr>
          <p:nvPr/>
        </p:nvPicPr>
        <p:blipFill>
          <a:blip r:embed="rId2"/>
          <a:stretch>
            <a:fillRect/>
          </a:stretch>
        </p:blipFill>
        <p:spPr>
          <a:xfrm>
            <a:off x="662304" y="122550"/>
            <a:ext cx="2489109" cy="1703075"/>
          </a:xfrm>
          <a:prstGeom prst="rect">
            <a:avLst/>
          </a:prstGeom>
        </p:spPr>
      </p:pic>
    </p:spTree>
    <p:extLst>
      <p:ext uri="{BB962C8B-B14F-4D97-AF65-F5344CB8AC3E}">
        <p14:creationId xmlns:p14="http://schemas.microsoft.com/office/powerpoint/2010/main" val="7009208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0642" y="365125"/>
            <a:ext cx="7843157" cy="1325563"/>
          </a:xfrm>
        </p:spPr>
        <p:txBody>
          <a:bodyPr/>
          <a:lstStyle/>
          <a:p>
            <a:r>
              <a:rPr lang="en-US" dirty="0" smtClean="0"/>
              <a:t>Schedule II Drug APRN Barrier Stories</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“As a Neonatal Nurse Practitioner, not being able to prescribe schedule II Drugs can  </a:t>
            </a:r>
            <a:r>
              <a:rPr lang="en-US" sz="3600" dirty="0"/>
              <a:t>be an issue- I have to alert my attending that I am ordering a Schedule II and they have to cosign the order before it is released to Pharmacy for </a:t>
            </a:r>
            <a:r>
              <a:rPr lang="en-US" sz="3600" dirty="0" smtClean="0"/>
              <a:t>filling. They </a:t>
            </a:r>
            <a:r>
              <a:rPr lang="en-US" sz="3600" dirty="0"/>
              <a:t>hate having to be woken up at 2am when I’m placing a chest tube or starting a baby on Morphine or Methadone for </a:t>
            </a:r>
            <a:r>
              <a:rPr lang="en-US" sz="3600" dirty="0" smtClean="0"/>
              <a:t>NAS </a:t>
            </a:r>
            <a:r>
              <a:rPr lang="en-US" sz="3600" i="1" dirty="0" smtClean="0"/>
              <a:t>(Neonatal Abstinence Syndrome)… </a:t>
            </a:r>
            <a:r>
              <a:rPr lang="en-US" sz="3600" dirty="0" smtClean="0"/>
              <a:t>and </a:t>
            </a:r>
            <a:r>
              <a:rPr lang="en-US" sz="3600" b="1" dirty="0"/>
              <a:t>it does delay </a:t>
            </a:r>
            <a:r>
              <a:rPr lang="en-US" sz="3600" b="1" dirty="0" smtClean="0"/>
              <a:t>care</a:t>
            </a:r>
            <a:r>
              <a:rPr lang="en-US" sz="3600" dirty="0" smtClean="0"/>
              <a:t>."</a:t>
            </a:r>
          </a:p>
        </p:txBody>
      </p:sp>
      <p:pic>
        <p:nvPicPr>
          <p:cNvPr id="4" name="Content Placeholder 3"/>
          <p:cNvPicPr>
            <a:picLocks noChangeAspect="1"/>
          </p:cNvPicPr>
          <p:nvPr/>
        </p:nvPicPr>
        <p:blipFill>
          <a:blip r:embed="rId2"/>
          <a:stretch>
            <a:fillRect/>
          </a:stretch>
        </p:blipFill>
        <p:spPr>
          <a:xfrm>
            <a:off x="548534" y="169068"/>
            <a:ext cx="2510448" cy="1717675"/>
          </a:xfrm>
          <a:prstGeom prst="rect">
            <a:avLst/>
          </a:prstGeom>
        </p:spPr>
      </p:pic>
    </p:spTree>
    <p:extLst>
      <p:ext uri="{BB962C8B-B14F-4D97-AF65-F5344CB8AC3E}">
        <p14:creationId xmlns:p14="http://schemas.microsoft.com/office/powerpoint/2010/main" val="10644713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Barrier # 5:</a:t>
            </a:r>
            <a:r>
              <a:rPr lang="en-US" b="1" dirty="0" smtClean="0"/>
              <a:t> Georgia APRNs</a:t>
            </a:r>
            <a:br>
              <a:rPr lang="en-US" b="1" dirty="0" smtClean="0"/>
            </a:br>
            <a:r>
              <a:rPr lang="en-US" b="1" dirty="0" smtClean="0">
                <a:latin typeface="Abadi MT Condensed Extra Bold" charset="0"/>
                <a:ea typeface="Abadi MT Condensed Extra Bold" charset="0"/>
                <a:cs typeface="Abadi MT Condensed Extra Bold" charset="0"/>
              </a:rPr>
              <a:t> Radiology Ordering Restrictions</a:t>
            </a:r>
            <a:endParaRPr lang="en-US" dirty="0">
              <a:latin typeface="Abadi MT Condensed Extra Bold" charset="0"/>
              <a:ea typeface="Abadi MT Condensed Extra Bold" charset="0"/>
              <a:cs typeface="Abadi MT Condensed Extra Bold" charset="0"/>
            </a:endParaRPr>
          </a:p>
        </p:txBody>
      </p:sp>
      <p:sp>
        <p:nvSpPr>
          <p:cNvPr id="3" name="Content Placeholder 2"/>
          <p:cNvSpPr>
            <a:spLocks noGrp="1"/>
          </p:cNvSpPr>
          <p:nvPr>
            <p:ph idx="1"/>
          </p:nvPr>
        </p:nvSpPr>
        <p:spPr>
          <a:xfrm>
            <a:off x="838200" y="1825625"/>
            <a:ext cx="4925786" cy="4351338"/>
          </a:xfrm>
        </p:spPr>
        <p:txBody>
          <a:bodyPr>
            <a:normAutofit lnSpcReduction="10000"/>
          </a:bodyPr>
          <a:lstStyle/>
          <a:p>
            <a:r>
              <a:rPr lang="en-US" b="1" dirty="0" smtClean="0"/>
              <a:t>The Problem:</a:t>
            </a:r>
            <a:r>
              <a:rPr lang="en-US" dirty="0"/>
              <a:t> Georgia is the only state in the United States that has a statutory restriction specific to radiographic imaging tests. </a:t>
            </a:r>
            <a:endParaRPr lang="en-US" b="1" dirty="0"/>
          </a:p>
          <a:p>
            <a:r>
              <a:rPr lang="en-US" b="1" dirty="0" smtClean="0"/>
              <a:t>The Remedy: </a:t>
            </a:r>
            <a:r>
              <a:rPr lang="en-US" b="1" dirty="0"/>
              <a:t>Amend O.C.G.A. 43-26-3 by removing the words “or in life threatening situations” from the statute related to radiologic imaging exams. </a:t>
            </a:r>
            <a:endParaRPr lang="en-US" dirty="0"/>
          </a:p>
        </p:txBody>
      </p:sp>
      <p:pic>
        <p:nvPicPr>
          <p:cNvPr id="5" name="Picture 4"/>
          <p:cNvPicPr>
            <a:picLocks noChangeAspect="1"/>
          </p:cNvPicPr>
          <p:nvPr/>
        </p:nvPicPr>
        <p:blipFill>
          <a:blip r:embed="rId2"/>
          <a:stretch>
            <a:fillRect/>
          </a:stretch>
        </p:blipFill>
        <p:spPr>
          <a:xfrm>
            <a:off x="5959928" y="2017627"/>
            <a:ext cx="5078186" cy="3967333"/>
          </a:xfrm>
          <a:prstGeom prst="rect">
            <a:avLst/>
          </a:prstGeom>
        </p:spPr>
      </p:pic>
    </p:spTree>
    <p:extLst>
      <p:ext uri="{BB962C8B-B14F-4D97-AF65-F5344CB8AC3E}">
        <p14:creationId xmlns:p14="http://schemas.microsoft.com/office/powerpoint/2010/main" val="2237142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86" y="365125"/>
            <a:ext cx="8218713" cy="1325563"/>
          </a:xfrm>
        </p:spPr>
        <p:txBody>
          <a:bodyPr/>
          <a:lstStyle/>
          <a:p>
            <a:r>
              <a:rPr lang="en-US" dirty="0" smtClean="0"/>
              <a:t> More on APRN </a:t>
            </a:r>
            <a:br>
              <a:rPr lang="en-US" dirty="0" smtClean="0"/>
            </a:br>
            <a:r>
              <a:rPr lang="en-US" b="1" dirty="0" smtClean="0">
                <a:latin typeface="Abadi MT Condensed Extra Bold" charset="0"/>
                <a:ea typeface="Abadi MT Condensed Extra Bold" charset="0"/>
                <a:cs typeface="Abadi MT Condensed Extra Bold" charset="0"/>
              </a:rPr>
              <a:t>Radiology Ordering Restrictions</a:t>
            </a:r>
            <a:endParaRPr lang="en-US" dirty="0"/>
          </a:p>
        </p:txBody>
      </p:sp>
      <p:sp>
        <p:nvSpPr>
          <p:cNvPr id="3" name="Content Placeholder 2"/>
          <p:cNvSpPr>
            <a:spLocks noGrp="1"/>
          </p:cNvSpPr>
          <p:nvPr>
            <p:ph idx="1"/>
          </p:nvPr>
        </p:nvSpPr>
        <p:spPr>
          <a:xfrm>
            <a:off x="838200" y="2055813"/>
            <a:ext cx="10515600" cy="4121150"/>
          </a:xfrm>
        </p:spPr>
        <p:txBody>
          <a:bodyPr>
            <a:normAutofit fontScale="92500"/>
          </a:bodyPr>
          <a:lstStyle/>
          <a:p>
            <a:r>
              <a:rPr lang="en-US" sz="3200" dirty="0"/>
              <a:t>No safety, quality or cost data was found to support the “in life threatening emergencies” restriction of APRN ordering this singular medical act. </a:t>
            </a:r>
          </a:p>
          <a:p>
            <a:r>
              <a:rPr lang="en-US" sz="3200" dirty="0"/>
              <a:t>There have been unintended negative consequences due to this restriction. </a:t>
            </a:r>
          </a:p>
          <a:p>
            <a:r>
              <a:rPr lang="en-US" sz="3200" dirty="0"/>
              <a:t>There is no evidence from other states to support the contention that removing Georgia’s statutory restriction would result in increased costs, inappropriate utilization of resources or increased liability to either the physician or radiologist. </a:t>
            </a:r>
          </a:p>
          <a:p>
            <a:pPr marL="0" indent="0">
              <a:buNone/>
            </a:pPr>
            <a:endParaRPr lang="en-US" sz="3200" dirty="0"/>
          </a:p>
        </p:txBody>
      </p:sp>
      <p:pic>
        <p:nvPicPr>
          <p:cNvPr id="5" name="Picture 4"/>
          <p:cNvPicPr>
            <a:picLocks noChangeAspect="1"/>
          </p:cNvPicPr>
          <p:nvPr/>
        </p:nvPicPr>
        <p:blipFill>
          <a:blip r:embed="rId2"/>
          <a:stretch>
            <a:fillRect/>
          </a:stretch>
        </p:blipFill>
        <p:spPr>
          <a:xfrm>
            <a:off x="838200" y="182562"/>
            <a:ext cx="2164081" cy="1690688"/>
          </a:xfrm>
          <a:prstGeom prst="rect">
            <a:avLst/>
          </a:prstGeom>
        </p:spPr>
      </p:pic>
    </p:spTree>
    <p:extLst>
      <p:ext uri="{BB962C8B-B14F-4D97-AF65-F5344CB8AC3E}">
        <p14:creationId xmlns:p14="http://schemas.microsoft.com/office/powerpoint/2010/main" val="5786664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7256" y="365125"/>
            <a:ext cx="8806543" cy="1325563"/>
          </a:xfrm>
        </p:spPr>
        <p:txBody>
          <a:bodyPr/>
          <a:lstStyle/>
          <a:p>
            <a:r>
              <a:rPr lang="en-US" dirty="0" smtClean="0"/>
              <a:t>       Radiology</a:t>
            </a:r>
            <a:br>
              <a:rPr lang="en-US" dirty="0" smtClean="0"/>
            </a:br>
            <a:r>
              <a:rPr lang="en-US" dirty="0"/>
              <a:t> </a:t>
            </a:r>
            <a:r>
              <a:rPr lang="en-US" dirty="0" smtClean="0"/>
              <a:t>    APRN Barrier Stories</a:t>
            </a:r>
            <a:endParaRPr lang="en-US" dirty="0"/>
          </a:p>
        </p:txBody>
      </p:sp>
      <p:sp>
        <p:nvSpPr>
          <p:cNvPr id="3" name="Content Placeholder 2"/>
          <p:cNvSpPr>
            <a:spLocks noGrp="1"/>
          </p:cNvSpPr>
          <p:nvPr>
            <p:ph idx="1"/>
          </p:nvPr>
        </p:nvSpPr>
        <p:spPr>
          <a:xfrm>
            <a:off x="838200" y="2055813"/>
            <a:ext cx="10515600" cy="4121150"/>
          </a:xfrm>
        </p:spPr>
        <p:txBody>
          <a:bodyPr>
            <a:normAutofit/>
          </a:bodyPr>
          <a:lstStyle/>
          <a:p>
            <a:pPr marL="0" indent="0">
              <a:buNone/>
            </a:pPr>
            <a:r>
              <a:rPr lang="en-US" sz="3200" dirty="0" smtClean="0"/>
              <a:t>“I can avoid a visit to the emergency department for an older person who experienced a fall and now has symptoms that indicate a head CT is needed. I could send patients directly to radiology for the scan and get a fast response by radiologist except that I first have to </a:t>
            </a:r>
            <a:r>
              <a:rPr lang="en-US" sz="3200" b="1" dirty="0" smtClean="0"/>
              <a:t>find a physician to sign the order</a:t>
            </a:r>
            <a:r>
              <a:rPr lang="en-US" sz="3200" dirty="0" smtClean="0"/>
              <a:t>. When I can find a physician for this (interrupting their own patients’ visits), I can keep someone with dementia out of the overwhelming and confusing environment of the ED.”</a:t>
            </a:r>
            <a:endParaRPr lang="en-US" sz="3200" dirty="0"/>
          </a:p>
        </p:txBody>
      </p:sp>
      <p:pic>
        <p:nvPicPr>
          <p:cNvPr id="5" name="Picture 4"/>
          <p:cNvPicPr>
            <a:picLocks noChangeAspect="1"/>
          </p:cNvPicPr>
          <p:nvPr/>
        </p:nvPicPr>
        <p:blipFill>
          <a:blip r:embed="rId2"/>
          <a:stretch>
            <a:fillRect/>
          </a:stretch>
        </p:blipFill>
        <p:spPr>
          <a:xfrm>
            <a:off x="838200" y="182562"/>
            <a:ext cx="2164081" cy="1690688"/>
          </a:xfrm>
          <a:prstGeom prst="rect">
            <a:avLst/>
          </a:prstGeom>
        </p:spPr>
      </p:pic>
    </p:spTree>
    <p:extLst>
      <p:ext uri="{BB962C8B-B14F-4D97-AF65-F5344CB8AC3E}">
        <p14:creationId xmlns:p14="http://schemas.microsoft.com/office/powerpoint/2010/main" val="5662938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7256" y="365125"/>
            <a:ext cx="8806543" cy="1325563"/>
          </a:xfrm>
        </p:spPr>
        <p:txBody>
          <a:bodyPr/>
          <a:lstStyle/>
          <a:p>
            <a:r>
              <a:rPr lang="en-US" dirty="0" smtClean="0"/>
              <a:t>       Radiology</a:t>
            </a:r>
            <a:br>
              <a:rPr lang="en-US" dirty="0" smtClean="0"/>
            </a:br>
            <a:r>
              <a:rPr lang="en-US" dirty="0"/>
              <a:t> </a:t>
            </a:r>
            <a:r>
              <a:rPr lang="en-US" dirty="0" smtClean="0"/>
              <a:t>    APRN Barrier Stories</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a:t>
            </a:r>
            <a:r>
              <a:rPr lang="en-US" sz="3200" dirty="0"/>
              <a:t>the regulation on imaging is my biggest barrier to practice.  Many of my patients will have some type of imaging.  When imaging results are complete they are sent to the ordering physician instead of the provider of record.  This creates delays in diagnosis and is frustrating to patients. </a:t>
            </a:r>
            <a:r>
              <a:rPr lang="en-US" sz="3200" dirty="0" smtClean="0"/>
              <a:t>PAMA </a:t>
            </a:r>
            <a:r>
              <a:rPr lang="en-US" sz="3200" dirty="0"/>
              <a:t>was passed by Congress in 2014 and is planned to go into effect in 2018.  This mandates that all advanced imaging studies include clinical decision support.  With this going into effect I am not sure the imaging regulations are relevant. </a:t>
            </a:r>
            <a:r>
              <a:rPr lang="en-US" sz="3200" dirty="0" smtClean="0"/>
              <a:t>“</a:t>
            </a:r>
            <a:r>
              <a:rPr lang="en-US" sz="3200" dirty="0"/>
              <a:t> </a:t>
            </a:r>
          </a:p>
          <a:p>
            <a:endParaRPr lang="en-US" sz="3200" dirty="0"/>
          </a:p>
          <a:p>
            <a:pPr marL="0" indent="0">
              <a:buNone/>
            </a:pPr>
            <a:endParaRPr lang="en-US" sz="3200" dirty="0"/>
          </a:p>
        </p:txBody>
      </p:sp>
      <p:pic>
        <p:nvPicPr>
          <p:cNvPr id="5" name="Picture 4"/>
          <p:cNvPicPr>
            <a:picLocks noChangeAspect="1"/>
          </p:cNvPicPr>
          <p:nvPr/>
        </p:nvPicPr>
        <p:blipFill>
          <a:blip r:embed="rId2"/>
          <a:stretch>
            <a:fillRect/>
          </a:stretch>
        </p:blipFill>
        <p:spPr>
          <a:xfrm>
            <a:off x="838200" y="182562"/>
            <a:ext cx="2164081" cy="1690688"/>
          </a:xfrm>
          <a:prstGeom prst="rect">
            <a:avLst/>
          </a:prstGeom>
        </p:spPr>
      </p:pic>
    </p:spTree>
    <p:extLst>
      <p:ext uri="{BB962C8B-B14F-4D97-AF65-F5344CB8AC3E}">
        <p14:creationId xmlns:p14="http://schemas.microsoft.com/office/powerpoint/2010/main" val="6679066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6971" y="800099"/>
            <a:ext cx="7826828" cy="890589"/>
          </a:xfrm>
        </p:spPr>
        <p:txBody>
          <a:bodyPr>
            <a:normAutofit fontScale="90000"/>
          </a:bodyPr>
          <a:lstStyle/>
          <a:p>
            <a:pPr algn="ctr"/>
            <a:r>
              <a:rPr lang="en-US" sz="3100" b="1" dirty="0" smtClean="0"/>
              <a:t>      </a:t>
            </a:r>
            <a:r>
              <a:rPr lang="en-US" sz="3100" b="1" dirty="0" smtClean="0">
                <a:latin typeface="Abadi MT Condensed Extra Bold" charset="0"/>
                <a:ea typeface="Abadi MT Condensed Extra Bold" charset="0"/>
                <a:cs typeface="Abadi MT Condensed Extra Bold" charset="0"/>
              </a:rPr>
              <a:t>Protecting </a:t>
            </a:r>
            <a:r>
              <a:rPr lang="en-US" sz="3100" b="1" dirty="0">
                <a:latin typeface="Abadi MT Condensed Extra Bold" charset="0"/>
                <a:ea typeface="Abadi MT Condensed Extra Bold" charset="0"/>
                <a:cs typeface="Abadi MT Condensed Extra Bold" charset="0"/>
              </a:rPr>
              <a:t>Access to Medicare Act of 2014 </a:t>
            </a:r>
            <a:r>
              <a:rPr lang="en-US" sz="3100" b="1" dirty="0" smtClean="0">
                <a:latin typeface="Abadi MT Condensed Extra Bold" charset="0"/>
                <a:ea typeface="Abadi MT Condensed Extra Bold" charset="0"/>
                <a:cs typeface="Abadi MT Condensed Extra Bold" charset="0"/>
              </a:rPr>
              <a:t>PAMA</a:t>
            </a:r>
            <a:r>
              <a:rPr lang="en-US" sz="3100" b="1" dirty="0">
                <a:latin typeface="Abadi MT Condensed Extra Bold" charset="0"/>
                <a:ea typeface="Abadi MT Condensed Extra Bold" charset="0"/>
                <a:cs typeface="Abadi MT Condensed Extra Bold" charset="0"/>
              </a:rPr>
              <a:t>) </a:t>
            </a:r>
            <a:br>
              <a:rPr lang="en-US" sz="3100" b="1" dirty="0">
                <a:latin typeface="Abadi MT Condensed Extra Bold" charset="0"/>
                <a:ea typeface="Abadi MT Condensed Extra Bold" charset="0"/>
                <a:cs typeface="Abadi MT Condensed Extra Bold" charset="0"/>
              </a:rPr>
            </a:br>
            <a:r>
              <a:rPr lang="en-US" sz="3100" b="1" dirty="0" smtClean="0">
                <a:latin typeface="Abadi MT Condensed Extra Bold" charset="0"/>
                <a:ea typeface="Abadi MT Condensed Extra Bold" charset="0"/>
                <a:cs typeface="Abadi MT Condensed Extra Bold" charset="0"/>
              </a:rPr>
              <a:t>Mandate </a:t>
            </a:r>
            <a:r>
              <a:rPr lang="en-US" sz="3100" b="1" dirty="0">
                <a:latin typeface="Abadi MT Condensed Extra Bold" charset="0"/>
                <a:ea typeface="Abadi MT Condensed Extra Bold" charset="0"/>
                <a:cs typeface="Abadi MT Condensed Extra Bold" charset="0"/>
              </a:rPr>
              <a:t>requiring a qualified clinical decision support mechanism (</a:t>
            </a:r>
            <a:r>
              <a:rPr lang="en-US" sz="3100" b="1" dirty="0" err="1">
                <a:latin typeface="Abadi MT Condensed Extra Bold" charset="0"/>
                <a:ea typeface="Abadi MT Condensed Extra Bold" charset="0"/>
                <a:cs typeface="Abadi MT Condensed Extra Bold" charset="0"/>
              </a:rPr>
              <a:t>qCDSM</a:t>
            </a:r>
            <a:r>
              <a:rPr lang="en-US" sz="3100" b="1" dirty="0">
                <a:latin typeface="Abadi MT Condensed Extra Bold" charset="0"/>
                <a:ea typeface="Abadi MT Condensed Extra Bold" charset="0"/>
                <a:cs typeface="Abadi MT Condensed Extra Bold" charset="0"/>
              </a:rPr>
              <a:t>) </a:t>
            </a:r>
            <a:r>
              <a:rPr lang="en-US" dirty="0" smtClean="0"/>
              <a:t/>
            </a:r>
            <a:br>
              <a:rPr lang="en-US" dirty="0" smtClean="0"/>
            </a:br>
            <a:r>
              <a:rPr lang="en-US" dirty="0" smtClean="0"/>
              <a:t>       </a:t>
            </a:r>
            <a:endParaRPr lang="en-US" dirty="0"/>
          </a:p>
        </p:txBody>
      </p:sp>
      <p:sp>
        <p:nvSpPr>
          <p:cNvPr id="3" name="Content Placeholder 2"/>
          <p:cNvSpPr>
            <a:spLocks noGrp="1"/>
          </p:cNvSpPr>
          <p:nvPr>
            <p:ph idx="1"/>
          </p:nvPr>
        </p:nvSpPr>
        <p:spPr>
          <a:xfrm>
            <a:off x="838200" y="1994808"/>
            <a:ext cx="10515600" cy="4052661"/>
          </a:xfrm>
        </p:spPr>
        <p:txBody>
          <a:bodyPr>
            <a:normAutofit fontScale="92500" lnSpcReduction="20000"/>
          </a:bodyPr>
          <a:lstStyle/>
          <a:p>
            <a:pPr marL="0" indent="0">
              <a:buNone/>
            </a:pPr>
            <a:r>
              <a:rPr lang="en-US" sz="3200" dirty="0" smtClean="0"/>
              <a:t>PAMA mandates </a:t>
            </a:r>
            <a:r>
              <a:rPr lang="en-US" sz="3200" dirty="0"/>
              <a:t>that starting January 1, 2017, physicians ordering advanced diagnostic imaging exams (CT, MRI, nuclear medicine and PET) must consult government- approved, evidence-based appropriate-use criteria, namely through a CDS system. Physicians furnishing advanced imaging services will only be paid if claims for reimbursement confirm that the appropriate-use criteria was consulted, which CDS mechanism was used, and whether the exam ordered adhered or did not adhere to an acceptable CDS rating. It’s important to note that physicians ordering advanced diagnostic imaging services do not have to adhere to the appropriate-use criteria; however, they must confirm that the guidelines have been consulted</a:t>
            </a:r>
            <a:r>
              <a:rPr lang="en-US" sz="3200" dirty="0" smtClean="0"/>
              <a:t>.</a:t>
            </a:r>
          </a:p>
          <a:p>
            <a:pPr marL="0" indent="0">
              <a:buNone/>
            </a:pPr>
            <a:endParaRPr lang="en-US" sz="3200" dirty="0"/>
          </a:p>
        </p:txBody>
      </p:sp>
      <p:pic>
        <p:nvPicPr>
          <p:cNvPr id="5" name="Picture 4"/>
          <p:cNvPicPr>
            <a:picLocks noChangeAspect="1"/>
          </p:cNvPicPr>
          <p:nvPr/>
        </p:nvPicPr>
        <p:blipFill>
          <a:blip r:embed="rId2"/>
          <a:stretch>
            <a:fillRect/>
          </a:stretch>
        </p:blipFill>
        <p:spPr>
          <a:xfrm>
            <a:off x="838200" y="182562"/>
            <a:ext cx="2164081" cy="1690688"/>
          </a:xfrm>
          <a:prstGeom prst="rect">
            <a:avLst/>
          </a:prstGeom>
        </p:spPr>
      </p:pic>
      <p:sp>
        <p:nvSpPr>
          <p:cNvPr id="6" name="TextBox 5"/>
          <p:cNvSpPr txBox="1"/>
          <p:nvPr/>
        </p:nvSpPr>
        <p:spPr>
          <a:xfrm>
            <a:off x="1525788" y="6150819"/>
            <a:ext cx="9828011" cy="369332"/>
          </a:xfrm>
          <a:prstGeom prst="rect">
            <a:avLst/>
          </a:prstGeom>
          <a:noFill/>
        </p:spPr>
        <p:txBody>
          <a:bodyPr wrap="none" rtlCol="0">
            <a:spAutoFit/>
          </a:bodyPr>
          <a:lstStyle/>
          <a:p>
            <a:r>
              <a:rPr lang="en-US" dirty="0"/>
              <a:t>Source: http://</a:t>
            </a:r>
            <a:r>
              <a:rPr lang="en-US" dirty="0" err="1"/>
              <a:t>www.radiologybusiness.com</a:t>
            </a:r>
            <a:r>
              <a:rPr lang="en-US" dirty="0"/>
              <a:t>/topics/policy/clinical-decision-support-mandate-now-what</a:t>
            </a:r>
          </a:p>
        </p:txBody>
      </p:sp>
    </p:spTree>
    <p:extLst>
      <p:ext uri="{BB962C8B-B14F-4D97-AF65-F5344CB8AC3E}">
        <p14:creationId xmlns:p14="http://schemas.microsoft.com/office/powerpoint/2010/main" val="6955023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Barrier # 6:</a:t>
            </a:r>
            <a:r>
              <a:rPr lang="en-US" b="1" dirty="0" smtClean="0"/>
              <a:t> </a:t>
            </a:r>
            <a:r>
              <a:rPr lang="en-US" b="1" dirty="0"/>
              <a:t>Reimbursement Issues/Institutional Barriers</a:t>
            </a:r>
            <a:endParaRPr lang="en-US" dirty="0"/>
          </a:p>
        </p:txBody>
      </p:sp>
      <p:sp>
        <p:nvSpPr>
          <p:cNvPr id="3" name="Content Placeholder 2"/>
          <p:cNvSpPr>
            <a:spLocks noGrp="1"/>
          </p:cNvSpPr>
          <p:nvPr>
            <p:ph idx="1"/>
          </p:nvPr>
        </p:nvSpPr>
        <p:spPr/>
        <p:txBody>
          <a:bodyPr/>
          <a:lstStyle/>
          <a:p>
            <a:r>
              <a:rPr lang="en-US" dirty="0" smtClean="0"/>
              <a:t>Private Insurers in Georgia are not directly </a:t>
            </a:r>
            <a:r>
              <a:rPr lang="en-US" dirty="0" err="1" smtClean="0"/>
              <a:t>credentialling</a:t>
            </a:r>
            <a:r>
              <a:rPr lang="en-US" dirty="0" smtClean="0"/>
              <a:t> APRNs (not including APRNs on provider panels within the networks)This makes opening an APRN owned or directed practice very difficult.</a:t>
            </a:r>
          </a:p>
          <a:p>
            <a:r>
              <a:rPr lang="en-US" dirty="0" smtClean="0"/>
              <a:t>While Medicaid and Medicare do recognize APRNs as providers of record, their reimbursement rate for the same service is 80% of the physician rate.</a:t>
            </a:r>
          </a:p>
          <a:p>
            <a:r>
              <a:rPr lang="en-US" dirty="0" smtClean="0"/>
              <a:t>Healthcare facilities not granting privileges to APRNs is very problematic for APRNs that practice in hospital settings</a:t>
            </a:r>
            <a:endParaRPr lang="en-US" dirty="0"/>
          </a:p>
        </p:txBody>
      </p:sp>
    </p:spTree>
    <p:extLst>
      <p:ext uri="{BB962C8B-B14F-4D97-AF65-F5344CB8AC3E}">
        <p14:creationId xmlns:p14="http://schemas.microsoft.com/office/powerpoint/2010/main" val="9036229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Barrier # 6:</a:t>
            </a:r>
            <a:r>
              <a:rPr lang="en-US" b="1" dirty="0" smtClean="0"/>
              <a:t> </a:t>
            </a:r>
            <a:r>
              <a:rPr lang="en-US" b="1" dirty="0"/>
              <a:t>Reimbursement Issues/Institutional Barriers</a:t>
            </a:r>
            <a:endParaRPr lang="en-US" dirty="0"/>
          </a:p>
        </p:txBody>
      </p:sp>
      <p:sp>
        <p:nvSpPr>
          <p:cNvPr id="3" name="Content Placeholder 2"/>
          <p:cNvSpPr>
            <a:spLocks noGrp="1"/>
          </p:cNvSpPr>
          <p:nvPr>
            <p:ph idx="1"/>
          </p:nvPr>
        </p:nvSpPr>
        <p:spPr/>
        <p:txBody>
          <a:bodyPr>
            <a:normAutofit fontScale="62500" lnSpcReduction="20000"/>
          </a:bodyPr>
          <a:lstStyle/>
          <a:p>
            <a:r>
              <a:rPr lang="en-US" sz="3800" b="1" dirty="0" smtClean="0"/>
              <a:t>Remedy: </a:t>
            </a:r>
            <a:r>
              <a:rPr lang="en-US" sz="3800" dirty="0" smtClean="0"/>
              <a:t>Support the enactment and enforcement of insurance laws for direct credentialing and reimbursement of nurse practitioners, ensuring that reimbursement rates promote sustainable practice, and including APRNs in network directories. </a:t>
            </a:r>
          </a:p>
          <a:p>
            <a:r>
              <a:rPr lang="en-US" sz="3800" dirty="0" smtClean="0"/>
              <a:t>As states experiment and deploy new models of care delivery and reimbursement, policy decisions must include NPs as primary care providers and leaders of Accountable Care Organizations, Patient-Centered Medical Homes, and other coordinated care initiatives. </a:t>
            </a:r>
          </a:p>
          <a:p>
            <a:r>
              <a:rPr lang="en-US" sz="3800" dirty="0" smtClean="0"/>
              <a:t>Additionally, full and open participation for NPs in value-based payment models and telehealth will be critical as the health care system shifts to promoting quality outcomes of care over volume and enhanced accessibility to health care services. </a:t>
            </a:r>
          </a:p>
          <a:p>
            <a:r>
              <a:rPr lang="en-US" sz="3800" dirty="0" smtClean="0"/>
              <a:t>State policies that ensure fair, competitive and level playing fields that support patient choice in providers, network adequacy, meaningful reporting measures and sustainability.</a:t>
            </a:r>
          </a:p>
        </p:txBody>
      </p:sp>
      <p:sp>
        <p:nvSpPr>
          <p:cNvPr id="4" name="TextBox 3"/>
          <p:cNvSpPr txBox="1"/>
          <p:nvPr/>
        </p:nvSpPr>
        <p:spPr>
          <a:xfrm>
            <a:off x="1224643" y="5657671"/>
            <a:ext cx="9327810" cy="1200329"/>
          </a:xfrm>
          <a:prstGeom prst="rect">
            <a:avLst/>
          </a:prstGeom>
          <a:noFill/>
        </p:spPr>
        <p:txBody>
          <a:bodyPr wrap="none" rtlCol="0">
            <a:spAutoFit/>
          </a:bodyPr>
          <a:lstStyle/>
          <a:p>
            <a:endParaRPr lang="en-US" dirty="0"/>
          </a:p>
          <a:p>
            <a:endParaRPr lang="en-US" dirty="0"/>
          </a:p>
          <a:p>
            <a:r>
              <a:rPr lang="en-US" dirty="0"/>
              <a:t>Source: https://</a:t>
            </a:r>
            <a:r>
              <a:rPr lang="en-US" dirty="0" err="1"/>
              <a:t>www.aanp.org</a:t>
            </a:r>
            <a:r>
              <a:rPr lang="en-US" dirty="0"/>
              <a:t>/images/documents/state-leg-</a:t>
            </a:r>
            <a:r>
              <a:rPr lang="en-US" dirty="0" err="1"/>
              <a:t>reg</a:t>
            </a:r>
            <a:r>
              <a:rPr lang="en-US" dirty="0"/>
              <a:t>/State%20Policy%20Priorities.pdf</a:t>
            </a:r>
          </a:p>
          <a:p>
            <a:endParaRPr lang="en-US" dirty="0"/>
          </a:p>
        </p:txBody>
      </p:sp>
    </p:spTree>
    <p:extLst>
      <p:ext uri="{BB962C8B-B14F-4D97-AF65-F5344CB8AC3E}">
        <p14:creationId xmlns:p14="http://schemas.microsoft.com/office/powerpoint/2010/main" val="13104207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Barrier # 7:</a:t>
            </a:r>
            <a:r>
              <a:rPr lang="en-US" b="1" dirty="0" smtClean="0"/>
              <a:t> Lack of APRN Signature Recognition &amp; use of Provider-Inclusive Language in Legislation</a:t>
            </a:r>
            <a:endParaRPr lang="en-US" dirty="0"/>
          </a:p>
        </p:txBody>
      </p:sp>
      <p:sp>
        <p:nvSpPr>
          <p:cNvPr id="3" name="Content Placeholder 2"/>
          <p:cNvSpPr>
            <a:spLocks noGrp="1"/>
          </p:cNvSpPr>
          <p:nvPr>
            <p:ph idx="1"/>
          </p:nvPr>
        </p:nvSpPr>
        <p:spPr/>
        <p:txBody>
          <a:bodyPr>
            <a:normAutofit lnSpcReduction="10000"/>
          </a:bodyPr>
          <a:lstStyle/>
          <a:p>
            <a:r>
              <a:rPr lang="en-US" dirty="0"/>
              <a:t>I</a:t>
            </a:r>
            <a:r>
              <a:rPr lang="en-US" dirty="0" smtClean="0"/>
              <a:t>nefficiencies occur when NPs are unable to “treat the paperwork”</a:t>
            </a:r>
          </a:p>
          <a:p>
            <a:r>
              <a:rPr lang="en-US" dirty="0" smtClean="0"/>
              <a:t>This was addressed in one instance in the last 2017 legislative session where APRNs were given recognition to pronounce patient’s dead in Nursing Home facilities (SB 96). </a:t>
            </a:r>
            <a:r>
              <a:rPr lang="en-US" dirty="0"/>
              <a:t>Specifically codifies that an NP may sign </a:t>
            </a:r>
            <a:r>
              <a:rPr lang="en-US" dirty="0" smtClean="0"/>
              <a:t>death </a:t>
            </a:r>
            <a:r>
              <a:rPr lang="en-US" dirty="0"/>
              <a:t>certificates in select settings when deceased is an organ donor.  </a:t>
            </a:r>
            <a:endParaRPr lang="en-US" dirty="0" smtClean="0"/>
          </a:p>
          <a:p>
            <a:r>
              <a:rPr lang="en-US" b="1" dirty="0" smtClean="0"/>
              <a:t>Remedy: Georgia Legislators recognize the signature of APRNs on forms for care that is within the NP’s scope of practice, and commit to  using provider-inclusive/provider-neutral language in future policies whenever appropriate to prevent further barrier issues in the realm of signature recognition. </a:t>
            </a:r>
            <a:endParaRPr lang="en-US" b="1" dirty="0"/>
          </a:p>
        </p:txBody>
      </p:sp>
    </p:spTree>
    <p:extLst>
      <p:ext uri="{BB962C8B-B14F-4D97-AF65-F5344CB8AC3E}">
        <p14:creationId xmlns:p14="http://schemas.microsoft.com/office/powerpoint/2010/main" val="6245080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1744662"/>
          </a:xfrm>
        </p:spPr>
        <p:txBody>
          <a:bodyPr>
            <a:noAutofit/>
          </a:bodyPr>
          <a:lstStyle/>
          <a:p>
            <a:r>
              <a:rPr lang="en-US" sz="4400" dirty="0" smtClean="0"/>
              <a:t>T</a:t>
            </a:r>
            <a:r>
              <a:rPr lang="en-US" sz="3600" dirty="0" smtClean="0"/>
              <a:t>he Future is full of Possibilities and Innovations for Healthcare in GA when All Providers can Practice to the fullest extend of their Education, </a:t>
            </a:r>
            <a:r>
              <a:rPr lang="en-US" sz="3600" dirty="0"/>
              <a:t>T</a:t>
            </a:r>
            <a:r>
              <a:rPr lang="en-US" sz="3600" dirty="0" smtClean="0"/>
              <a:t>raining, and Certification</a:t>
            </a:r>
            <a:endParaRPr lang="en-US" sz="3600" dirty="0"/>
          </a:p>
        </p:txBody>
      </p:sp>
      <p:sp>
        <p:nvSpPr>
          <p:cNvPr id="3" name="Text Placeholder 2"/>
          <p:cNvSpPr>
            <a:spLocks noGrp="1"/>
          </p:cNvSpPr>
          <p:nvPr>
            <p:ph type="body"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4104216" y="2404533"/>
            <a:ext cx="4408064" cy="3640668"/>
          </a:xfrm>
          <a:prstGeom prst="rect">
            <a:avLst/>
          </a:prstGeom>
        </p:spPr>
      </p:pic>
    </p:spTree>
    <p:extLst>
      <p:ext uri="{BB962C8B-B14F-4D97-AF65-F5344CB8AC3E}">
        <p14:creationId xmlns:p14="http://schemas.microsoft.com/office/powerpoint/2010/main" val="17000460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114" y="0"/>
            <a:ext cx="9033862" cy="8389566"/>
          </a:xfrm>
          <a:prstGeom prst="rect">
            <a:avLst/>
          </a:prstGeom>
        </p:spPr>
      </p:pic>
    </p:spTree>
    <p:extLst>
      <p:ext uri="{BB962C8B-B14F-4D97-AF65-F5344CB8AC3E}">
        <p14:creationId xmlns:p14="http://schemas.microsoft.com/office/powerpoint/2010/main" val="10444076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37228" y="302079"/>
            <a:ext cx="7121072" cy="4742634"/>
          </a:xfrm>
          <a:prstGeom prst="rect">
            <a:avLst/>
          </a:prstGeom>
        </p:spPr>
      </p:pic>
      <p:sp>
        <p:nvSpPr>
          <p:cNvPr id="3" name="TextBox 2"/>
          <p:cNvSpPr txBox="1"/>
          <p:nvPr/>
        </p:nvSpPr>
        <p:spPr>
          <a:xfrm>
            <a:off x="1045029" y="5551715"/>
            <a:ext cx="10561417" cy="646331"/>
          </a:xfrm>
          <a:prstGeom prst="rect">
            <a:avLst/>
          </a:prstGeom>
          <a:noFill/>
        </p:spPr>
        <p:txBody>
          <a:bodyPr wrap="none" rtlCol="0">
            <a:spAutoFit/>
          </a:bodyPr>
          <a:lstStyle/>
          <a:p>
            <a:r>
              <a:rPr lang="en-US" dirty="0"/>
              <a:t>Third Street Family Health Services’ new OB/GYN physician, Dr. </a:t>
            </a:r>
            <a:r>
              <a:rPr lang="en-US" dirty="0" err="1"/>
              <a:t>Nativa</a:t>
            </a:r>
            <a:r>
              <a:rPr lang="en-US" dirty="0"/>
              <a:t> Modi, will be accompanied </a:t>
            </a:r>
            <a:endParaRPr lang="en-US" dirty="0" smtClean="0"/>
          </a:p>
          <a:p>
            <a:r>
              <a:rPr lang="en-US" dirty="0" smtClean="0"/>
              <a:t>by </a:t>
            </a:r>
            <a:r>
              <a:rPr lang="en-US" dirty="0"/>
              <a:t>a </a:t>
            </a:r>
            <a:r>
              <a:rPr lang="en-US" b="1" dirty="0"/>
              <a:t>nurse practitioner </a:t>
            </a:r>
            <a:r>
              <a:rPr lang="en-US" dirty="0"/>
              <a:t>to provide care within the mobile unit. In addition, OhioHealth will provide lab services.</a:t>
            </a:r>
          </a:p>
        </p:txBody>
      </p:sp>
    </p:spTree>
    <p:extLst>
      <p:ext uri="{BB962C8B-B14F-4D97-AF65-F5344CB8AC3E}">
        <p14:creationId xmlns:p14="http://schemas.microsoft.com/office/powerpoint/2010/main" val="15728255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643" y="718458"/>
            <a:ext cx="7569200" cy="5090078"/>
          </a:xfrm>
          <a:prstGeom prst="rect">
            <a:avLst/>
          </a:prstGeom>
        </p:spPr>
      </p:pic>
      <p:sp>
        <p:nvSpPr>
          <p:cNvPr id="3" name="TextBox 2"/>
          <p:cNvSpPr txBox="1"/>
          <p:nvPr/>
        </p:nvSpPr>
        <p:spPr>
          <a:xfrm>
            <a:off x="8539843" y="1094013"/>
            <a:ext cx="3429000" cy="3970318"/>
          </a:xfrm>
          <a:prstGeom prst="rect">
            <a:avLst/>
          </a:prstGeom>
          <a:noFill/>
        </p:spPr>
        <p:txBody>
          <a:bodyPr wrap="square" rtlCol="0">
            <a:spAutoFit/>
          </a:bodyPr>
          <a:lstStyle/>
          <a:p>
            <a:r>
              <a:rPr lang="en-US" dirty="0"/>
              <a:t> “The Care Mobile will break many of the barriers to effective asthma care [...] to deliver critically-needed care.”</a:t>
            </a:r>
          </a:p>
          <a:p>
            <a:r>
              <a:rPr lang="en-US" dirty="0"/>
              <a:t>The Atlanta mobile is part of the Ronald McDonald House Charities’ core programming in collaboration with Children’s Healthcare of Atlanta at Hughes Spalding</a:t>
            </a:r>
            <a:r>
              <a:rPr lang="en-US" dirty="0" smtClean="0"/>
              <a:t>.</a:t>
            </a:r>
            <a:r>
              <a:rPr lang="en-US" dirty="0"/>
              <a:t> </a:t>
            </a:r>
            <a:endParaRPr lang="en-US" dirty="0" smtClean="0"/>
          </a:p>
          <a:p>
            <a:r>
              <a:rPr lang="en-US" dirty="0" smtClean="0"/>
              <a:t>The </a:t>
            </a:r>
            <a:r>
              <a:rPr lang="en-US" dirty="0"/>
              <a:t>staff will include a </a:t>
            </a:r>
            <a:r>
              <a:rPr lang="en-US" b="1" dirty="0"/>
              <a:t>nurse practitioner</a:t>
            </a:r>
            <a:r>
              <a:rPr lang="en-US" dirty="0"/>
              <a:t>, registered nurse, licensed practical nurse and mobile outreach technician,</a:t>
            </a:r>
          </a:p>
          <a:p>
            <a:endParaRPr lang="en-US" dirty="0"/>
          </a:p>
        </p:txBody>
      </p:sp>
      <p:sp>
        <p:nvSpPr>
          <p:cNvPr id="4" name="TextBox 3"/>
          <p:cNvSpPr txBox="1"/>
          <p:nvPr/>
        </p:nvSpPr>
        <p:spPr>
          <a:xfrm>
            <a:off x="2743917" y="6167762"/>
            <a:ext cx="7139711" cy="523220"/>
          </a:xfrm>
          <a:prstGeom prst="rect">
            <a:avLst/>
          </a:prstGeom>
          <a:noFill/>
        </p:spPr>
        <p:txBody>
          <a:bodyPr wrap="none" rtlCol="0">
            <a:spAutoFit/>
          </a:bodyPr>
          <a:lstStyle/>
          <a:p>
            <a:r>
              <a:rPr lang="en-US" sz="1400" dirty="0" smtClean="0">
                <a:hlinkClick r:id="rId3"/>
              </a:rPr>
              <a:t>Source: http</a:t>
            </a:r>
            <a:r>
              <a:rPr lang="en-US" sz="1400" dirty="0">
                <a:hlinkClick r:id="rId3"/>
              </a:rPr>
              <a:t>://</a:t>
            </a:r>
            <a:r>
              <a:rPr lang="en-US" sz="1400" dirty="0" smtClean="0">
                <a:hlinkClick r:id="rId3"/>
              </a:rPr>
              <a:t>www.mdjonline.com/neighbor_newspapers/dekalb/new-clinic-on-wheels-brings</a:t>
            </a:r>
            <a:endParaRPr lang="en-US" sz="1400" dirty="0" smtClean="0"/>
          </a:p>
          <a:p>
            <a:r>
              <a:rPr lang="en-US" sz="1400" dirty="0" smtClean="0"/>
              <a:t>-</a:t>
            </a:r>
            <a:r>
              <a:rPr lang="en-US" sz="1400" dirty="0"/>
              <a:t>asthma-medical-care-to-children/article_9356c982-a03c-11e6-95d6-9f3c2b18684c.html</a:t>
            </a:r>
          </a:p>
        </p:txBody>
      </p:sp>
    </p:spTree>
    <p:extLst>
      <p:ext uri="{BB962C8B-B14F-4D97-AF65-F5344CB8AC3E}">
        <p14:creationId xmlns:p14="http://schemas.microsoft.com/office/powerpoint/2010/main" val="7486439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948268"/>
            <a:ext cx="10515600" cy="4758266"/>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t>Thank you!</a:t>
            </a:r>
            <a:br>
              <a:rPr lang="en-US" dirty="0" smtClean="0"/>
            </a:br>
            <a:r>
              <a:rPr lang="en-US" dirty="0" smtClean="0"/>
              <a:t/>
            </a:r>
            <a:br>
              <a:rPr lang="en-US" dirty="0" smtClean="0"/>
            </a:br>
            <a:r>
              <a:rPr lang="en-US" sz="4800" dirty="0" smtClean="0"/>
              <a:t>Slides prepared in conjunction with Georgia Coalition of Advanced Practiced Registered Nurses</a:t>
            </a:r>
            <a:endParaRPr lang="en-US" sz="4800" dirty="0"/>
          </a:p>
        </p:txBody>
      </p:sp>
      <p:sp>
        <p:nvSpPr>
          <p:cNvPr id="3" name="Text Placeholder 2"/>
          <p:cNvSpPr>
            <a:spLocks noGrp="1"/>
          </p:cNvSpPr>
          <p:nvPr>
            <p:ph type="body" idx="1"/>
          </p:nvPr>
        </p:nvSpPr>
        <p:spPr/>
        <p:txBody>
          <a:bodyPr/>
          <a:lstStyle/>
          <a:p>
            <a:r>
              <a:rPr lang="en-US" smtClean="0"/>
              <a:t>*</a:t>
            </a:r>
            <a:endParaRPr lang="en-US" dirty="0"/>
          </a:p>
        </p:txBody>
      </p:sp>
      <p:pic>
        <p:nvPicPr>
          <p:cNvPr id="4" name="Picture 3"/>
          <p:cNvPicPr>
            <a:picLocks noChangeAspect="1"/>
          </p:cNvPicPr>
          <p:nvPr/>
        </p:nvPicPr>
        <p:blipFill>
          <a:blip r:embed="rId2"/>
          <a:stretch>
            <a:fillRect/>
          </a:stretch>
        </p:blipFill>
        <p:spPr>
          <a:xfrm>
            <a:off x="4453465" y="1002509"/>
            <a:ext cx="2760133" cy="2760133"/>
          </a:xfrm>
          <a:prstGeom prst="rect">
            <a:avLst/>
          </a:prstGeom>
        </p:spPr>
      </p:pic>
    </p:spTree>
    <p:extLst>
      <p:ext uri="{BB962C8B-B14F-4D97-AF65-F5344CB8AC3E}">
        <p14:creationId xmlns:p14="http://schemas.microsoft.com/office/powerpoint/2010/main" val="774138465"/>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D4480C948BFE43BEB99D9404D53592" ma:contentTypeVersion="13" ma:contentTypeDescription="Create a new document." ma:contentTypeScope="" ma:versionID="df98c18cb17bb596799a9e41261c76e1">
  <xsd:schema xmlns:xsd="http://www.w3.org/2001/XMLSchema" xmlns:p="http://schemas.microsoft.com/office/2006/metadata/properties" xmlns:ns1="http://schemas.microsoft.com/sharepoint/v3" xmlns:ns2="http://schemas.microsoft.com/sharepoint/v3/fields" targetNamespace="http://schemas.microsoft.com/office/2006/metadata/properties" ma:root="true" ma:fieldsID="86b18fa2e63a446d1848931aa16f4f78" ns1:_="" ns2:_="">
    <xsd:import namespace="http://schemas.microsoft.com/sharepoint/v3"/>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_ResourceType" minOccurs="0"/>
                <xsd:element ref="ns1:Company" minOccurs="0"/>
                <xsd:element ref="ns1:CustomerID"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element name="Company" ma:index="11" nillable="true" ma:displayName="Committee" ma:decimals="0" ma:internalName="Company">
      <xsd:simpleType>
        <xsd:restriction base="dms:Number"/>
      </xsd:simpleType>
    </xsd:element>
    <xsd:element name="CustomerID" ma:index="12" nillable="true" ma:displayName="Session" ma:description="" ma:internalName="CustomerID">
      <xsd:simpleType>
        <xsd:restriction base="dms:Text"/>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ResourceType" ma:index="10" nillable="true" ma:displayName="Resource Type" ma:default="Minutes" ma:description="A set of categories, functions, genres or aggregation levels" ma:format="Dropdown" ma:internalName="_ResourceType">
      <xsd:simpleType>
        <xsd:restriction base="dms:Choice">
          <xsd:enumeration value="Agenda"/>
          <xsd:enumeration value="Meeting Notice"/>
          <xsd:enumeration value="Minutes"/>
          <xsd:enumeration value="Presenta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ompany xmlns="http://schemas.microsoft.com/sharepoint/v3" xsi:nil="true"/>
    <CustomerID xmlns="http://schemas.microsoft.com/sharepoint/v3" xsi:nil="true"/>
    <PublishingExpirationDate xmlns="http://schemas.microsoft.com/sharepoint/v3" xsi:nil="true"/>
    <_ResourceType xmlns="http://schemas.microsoft.com/sharepoint/v3/fields">Presentations</_ResourceType>
    <PublishingStartDate xmlns="http://schemas.microsoft.com/sharepoint/v3" xsi:nil="true"/>
  </documentManagement>
</p:properties>
</file>

<file path=customXml/itemProps1.xml><?xml version="1.0" encoding="utf-8"?>
<ds:datastoreItem xmlns:ds="http://schemas.openxmlformats.org/officeDocument/2006/customXml" ds:itemID="{38CD94B5-13D6-4C8B-BD8E-E011D1FA2B91}"/>
</file>

<file path=customXml/itemProps2.xml><?xml version="1.0" encoding="utf-8"?>
<ds:datastoreItem xmlns:ds="http://schemas.openxmlformats.org/officeDocument/2006/customXml" ds:itemID="{17FF37D4-A158-4F70-BCAD-472CFBD8B030}"/>
</file>

<file path=customXml/itemProps3.xml><?xml version="1.0" encoding="utf-8"?>
<ds:datastoreItem xmlns:ds="http://schemas.openxmlformats.org/officeDocument/2006/customXml" ds:itemID="{759956AC-0782-4405-AABC-1E7A7EFB7F2E}"/>
</file>

<file path=docProps/app.xml><?xml version="1.0" encoding="utf-8"?>
<Properties xmlns="http://schemas.openxmlformats.org/officeDocument/2006/extended-properties" xmlns:vt="http://schemas.openxmlformats.org/officeDocument/2006/docPropsVTypes">
  <Template/>
  <TotalTime>462</TotalTime>
  <Words>1884</Words>
  <Application>Microsoft Macintosh PowerPoint</Application>
  <PresentationFormat>Widescreen</PresentationFormat>
  <Paragraphs>208</Paragraphs>
  <Slides>43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Abadi MT Condensed Extra Bold</vt:lpstr>
      <vt:lpstr>Calibri</vt:lpstr>
      <vt:lpstr>Calibri Light</vt:lpstr>
      <vt:lpstr>Noto Serif</vt:lpstr>
      <vt:lpstr>Arial</vt:lpstr>
      <vt:lpstr>Office Theme</vt:lpstr>
      <vt:lpstr>Current Barriers To the Care of Older Georgians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And Yet…</vt:lpstr>
      <vt:lpstr>Types of Dementia IMCC Serves</vt:lpstr>
      <vt:lpstr>Stages of Dementia IMCC Serves</vt:lpstr>
      <vt:lpstr>Overall Measure of Success:</vt:lpstr>
      <vt:lpstr>Hospital Admissions, Another View</vt:lpstr>
      <vt:lpstr>Appointment Feedback</vt:lpstr>
      <vt:lpstr>PowerPoint Presentation</vt:lpstr>
      <vt:lpstr>PowerPoint Presentation</vt:lpstr>
      <vt:lpstr>Barriers to Expanding IMCC-alike Clinics</vt:lpstr>
      <vt:lpstr>Overview:  States with Most APRN Barriers at a Glance Red States are Restricted Practice Environment States….</vt:lpstr>
      <vt:lpstr>APRN State Practice Environment Legend</vt:lpstr>
      <vt:lpstr>Georgia APRNs can help improve  both Access to Care and Health Outcomes  in GA ...if barriers to practice are removed</vt:lpstr>
      <vt:lpstr>So what Barriers are preventing APRNs from opening new innovative practices to provide needed Healthcare to  Georgians? </vt:lpstr>
      <vt:lpstr>Barrier # 1: Georgia’s  Nurse Practice Act  is Outdated</vt:lpstr>
      <vt:lpstr>Barrier # 2: The State of Georgia  Mandates Physician Supervision of APRNs  for APRNs to provide care </vt:lpstr>
      <vt:lpstr>Barrier # 3: Illegal for an APRN to Hire a Physician to enter into Nurse Protocol Agreement In Georgia</vt:lpstr>
      <vt:lpstr>What is keeping APRNs from functioning fully in their current practice settings?</vt:lpstr>
      <vt:lpstr>Barrier # 4: Georgia APRNs Lack Legal Authority to order Schedule II Drugs</vt:lpstr>
      <vt:lpstr>       Schedule II Drug      APRN Barrier Stories</vt:lpstr>
      <vt:lpstr>Schedule II Drug APRN Barrier Stories</vt:lpstr>
      <vt:lpstr>Barrier # 5: Georgia APRNs  Radiology Ordering Restrictions</vt:lpstr>
      <vt:lpstr> More on APRN  Radiology Ordering Restrictions</vt:lpstr>
      <vt:lpstr>       Radiology      APRN Barrier Stories</vt:lpstr>
      <vt:lpstr>       Radiology      APRN Barrier Stories</vt:lpstr>
      <vt:lpstr>      Protecting Access to Medicare Act of 2014 PAMA)  Mandate requiring a qualified clinical decision support mechanism (qCDSM)         </vt:lpstr>
      <vt:lpstr>Barrier # 6: Reimbursement Issues/Institutional Barriers</vt:lpstr>
      <vt:lpstr>Barrier # 6: Reimbursement Issues/Institutional Barriers</vt:lpstr>
      <vt:lpstr>Barrier # 7: Lack of APRN Signature Recognition &amp; use of Provider-Inclusive Language in Legislation</vt:lpstr>
      <vt:lpstr>The Future is full of Possibilities and Innovations for Healthcare in GA when All Providers can Practice to the fullest extend of their Education, Training, and Certification</vt:lpstr>
      <vt:lpstr>PowerPoint Presentation</vt:lpstr>
      <vt:lpstr>PowerPoint Presentation</vt:lpstr>
      <vt:lpstr>PowerPoint Presentation</vt:lpstr>
      <vt:lpstr>   Thank you!  Slides prepared in conjunction with Georgia Coalition of Advanced Practiced Registered Nurses</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Microsoft Office User</dc:creator>
  <cp:lastModifiedBy>Clevenger, Carolyn</cp:lastModifiedBy>
  <cp:revision>46</cp:revision>
  <dcterms:created xsi:type="dcterms:W3CDTF">2017-10-13T00:43:08Z</dcterms:created>
  <dcterms:modified xsi:type="dcterms:W3CDTF">2017-10-13T18:29:31Z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0x0101001FD4480C948BFE43BEB99D9404D53592</vt:lpwstr>
  </property>
</Properties>
</file>