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Default Extension="png" ContentType="image/png"/>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slides/slide23.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66" r:id="rId2"/>
  </p:sldMasterIdLst>
  <p:notesMasterIdLst>
    <p:notesMasterId r:id="rId37"/>
  </p:notesMasterIdLst>
  <p:sldIdLst>
    <p:sldId id="449" r:id="rId3"/>
    <p:sldId id="450" r:id="rId4"/>
    <p:sldId id="446" r:id="rId5"/>
    <p:sldId id="447" r:id="rId6"/>
    <p:sldId id="448" r:id="rId7"/>
    <p:sldId id="430" r:id="rId8"/>
    <p:sldId id="452" r:id="rId9"/>
    <p:sldId id="451" r:id="rId10"/>
    <p:sldId id="453" r:id="rId11"/>
    <p:sldId id="431" r:id="rId12"/>
    <p:sldId id="432" r:id="rId13"/>
    <p:sldId id="433" r:id="rId14"/>
    <p:sldId id="434" r:id="rId15"/>
    <p:sldId id="436" r:id="rId16"/>
    <p:sldId id="437" r:id="rId17"/>
    <p:sldId id="438" r:id="rId18"/>
    <p:sldId id="440" r:id="rId19"/>
    <p:sldId id="441" r:id="rId20"/>
    <p:sldId id="442" r:id="rId21"/>
    <p:sldId id="444" r:id="rId22"/>
    <p:sldId id="428" r:id="rId23"/>
    <p:sldId id="421" r:id="rId24"/>
    <p:sldId id="422" r:id="rId25"/>
    <p:sldId id="429" r:id="rId26"/>
    <p:sldId id="409" r:id="rId27"/>
    <p:sldId id="423" r:id="rId28"/>
    <p:sldId id="411" r:id="rId29"/>
    <p:sldId id="403" r:id="rId30"/>
    <p:sldId id="404" r:id="rId31"/>
    <p:sldId id="406" r:id="rId32"/>
    <p:sldId id="356" r:id="rId33"/>
    <p:sldId id="355" r:id="rId34"/>
    <p:sldId id="445" r:id="rId35"/>
    <p:sldId id="40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9C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autoAdjust="0"/>
    <p:restoredTop sz="83623" autoAdjust="0"/>
  </p:normalViewPr>
  <p:slideViewPr>
    <p:cSldViewPr>
      <p:cViewPr varScale="1">
        <p:scale>
          <a:sx n="97" d="100"/>
          <a:sy n="97" d="100"/>
        </p:scale>
        <p:origin x="-2034" y="-102"/>
      </p:cViewPr>
      <p:guideLst>
        <p:guide orient="horz" pos="2160"/>
        <p:guide pos="2880"/>
      </p:guideLst>
    </p:cSldViewPr>
  </p:slideViewPr>
  <p:outlineViewPr>
    <p:cViewPr>
      <p:scale>
        <a:sx n="33" d="100"/>
        <a:sy n="33" d="100"/>
      </p:scale>
      <p:origin x="0" y="26418"/>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ustomXml" Target="../customXml/item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ustomXml" Target="../customXml/item2.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636711-5D7E-4D32-8758-AB359A1780CE}" type="datetimeFigureOut">
              <a:rPr lang="en-US" smtClean="0"/>
              <a:pPr/>
              <a:t>8/15/2017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46D61D-57B2-462F-98CD-7E8B3C94B8B0}" type="slidenum">
              <a:rPr lang="en-US" smtClean="0"/>
              <a:pPr/>
              <a:t>‹#›</a:t>
            </a:fld>
            <a:endParaRPr lang="en-US"/>
          </a:p>
        </p:txBody>
      </p:sp>
    </p:spTree>
    <p:extLst>
      <p:ext uri="{BB962C8B-B14F-4D97-AF65-F5344CB8AC3E}">
        <p14:creationId xmlns:p14="http://schemas.microsoft.com/office/powerpoint/2010/main" val="3103913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446D61D-57B2-462F-98CD-7E8B3C94B8B0}" type="slidenum">
              <a:rPr lang="en-US" smtClean="0"/>
              <a:pPr/>
              <a:t>1</a:t>
            </a:fld>
            <a:endParaRPr lang="en-US"/>
          </a:p>
        </p:txBody>
      </p:sp>
    </p:spTree>
    <p:extLst>
      <p:ext uri="{BB962C8B-B14F-4D97-AF65-F5344CB8AC3E}">
        <p14:creationId xmlns:p14="http://schemas.microsoft.com/office/powerpoint/2010/main" val="1156542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446D61D-57B2-462F-98CD-7E8B3C94B8B0}" type="slidenum">
              <a:rPr lang="en-US" smtClean="0"/>
              <a:pPr/>
              <a:t>2</a:t>
            </a:fld>
            <a:endParaRPr lang="en-US"/>
          </a:p>
        </p:txBody>
      </p:sp>
    </p:spTree>
    <p:extLst>
      <p:ext uri="{BB962C8B-B14F-4D97-AF65-F5344CB8AC3E}">
        <p14:creationId xmlns:p14="http://schemas.microsoft.com/office/powerpoint/2010/main" val="1242719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11471268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16023247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22770660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446D61D-57B2-462F-98CD-7E8B3C94B8B0}" type="slidenum">
              <a:rPr lang="en-US" smtClean="0"/>
              <a:pPr/>
              <a:t>25</a:t>
            </a:fld>
            <a:endParaRPr lang="en-US"/>
          </a:p>
        </p:txBody>
      </p:sp>
    </p:spTree>
    <p:extLst>
      <p:ext uri="{BB962C8B-B14F-4D97-AF65-F5344CB8AC3E}">
        <p14:creationId xmlns:p14="http://schemas.microsoft.com/office/powerpoint/2010/main" val="3960876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446D61D-57B2-462F-98CD-7E8B3C94B8B0}" type="slidenum">
              <a:rPr lang="en-US" smtClean="0"/>
              <a:pPr/>
              <a:t>26</a:t>
            </a:fld>
            <a:endParaRPr lang="en-US"/>
          </a:p>
        </p:txBody>
      </p:sp>
    </p:spTree>
    <p:extLst>
      <p:ext uri="{BB962C8B-B14F-4D97-AF65-F5344CB8AC3E}">
        <p14:creationId xmlns:p14="http://schemas.microsoft.com/office/powerpoint/2010/main" val="41798388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446D61D-57B2-462F-98CD-7E8B3C94B8B0}" type="slidenum">
              <a:rPr lang="en-US" smtClean="0"/>
              <a:pPr/>
              <a:t>27</a:t>
            </a:fld>
            <a:endParaRPr lang="en-US"/>
          </a:p>
        </p:txBody>
      </p:sp>
    </p:spTree>
    <p:extLst>
      <p:ext uri="{BB962C8B-B14F-4D97-AF65-F5344CB8AC3E}">
        <p14:creationId xmlns:p14="http://schemas.microsoft.com/office/powerpoint/2010/main" val="39221729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a:t>Short</a:t>
            </a:r>
            <a:r>
              <a:rPr lang="en-US" i="1" baseline="0" dirty="0"/>
              <a:t> list of what is to be covered. Tailor this slide content to each presentation. Tailor speaker notes to each presentation.</a:t>
            </a:r>
            <a:endParaRPr lang="en-US" i="1" dirty="0"/>
          </a:p>
          <a:p>
            <a:endParaRPr lang="en-US" dirty="0"/>
          </a:p>
          <a:p>
            <a:endParaRPr lang="en-US" dirty="0"/>
          </a:p>
        </p:txBody>
      </p:sp>
      <p:sp>
        <p:nvSpPr>
          <p:cNvPr id="4" name="Slide Number Placeholder 3"/>
          <p:cNvSpPr>
            <a:spLocks noGrp="1"/>
          </p:cNvSpPr>
          <p:nvPr>
            <p:ph type="sldNum" sz="quarter" idx="10"/>
          </p:nvPr>
        </p:nvSpPr>
        <p:spPr/>
        <p:txBody>
          <a:bodyPr/>
          <a:lstStyle/>
          <a:p>
            <a:fld id="{9934A068-5A12-D943-8EFC-EDAF7C5B65F8}"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2331962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446D61D-57B2-462F-98CD-7E8B3C94B8B0}" type="slidenum">
              <a:rPr lang="en-US" smtClean="0"/>
              <a:pPr/>
              <a:t>31</a:t>
            </a:fld>
            <a:endParaRPr lang="en-US"/>
          </a:p>
        </p:txBody>
      </p:sp>
    </p:spTree>
    <p:extLst>
      <p:ext uri="{BB962C8B-B14F-4D97-AF65-F5344CB8AC3E}">
        <p14:creationId xmlns:p14="http://schemas.microsoft.com/office/powerpoint/2010/main" val="28984003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446D61D-57B2-462F-98CD-7E8B3C94B8B0}" type="slidenum">
              <a:rPr lang="en-US" smtClean="0"/>
              <a:pPr/>
              <a:t>32</a:t>
            </a:fld>
            <a:endParaRPr lang="en-US"/>
          </a:p>
        </p:txBody>
      </p:sp>
    </p:spTree>
    <p:extLst>
      <p:ext uri="{BB962C8B-B14F-4D97-AF65-F5344CB8AC3E}">
        <p14:creationId xmlns:p14="http://schemas.microsoft.com/office/powerpoint/2010/main" val="34209728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446D61D-57B2-462F-98CD-7E8B3C94B8B0}" type="slidenum">
              <a:rPr lang="en-US" smtClean="0"/>
              <a:pPr/>
              <a:t>33</a:t>
            </a:fld>
            <a:endParaRPr lang="en-US"/>
          </a:p>
        </p:txBody>
      </p:sp>
    </p:spTree>
    <p:extLst>
      <p:ext uri="{BB962C8B-B14F-4D97-AF65-F5344CB8AC3E}">
        <p14:creationId xmlns:p14="http://schemas.microsoft.com/office/powerpoint/2010/main" val="18218136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446D61D-57B2-462F-98CD-7E8B3C94B8B0}" type="slidenum">
              <a:rPr lang="en-US" smtClean="0"/>
              <a:pPr/>
              <a:t>34</a:t>
            </a:fld>
            <a:endParaRPr lang="en-US"/>
          </a:p>
        </p:txBody>
      </p:sp>
    </p:spTree>
    <p:extLst>
      <p:ext uri="{BB962C8B-B14F-4D97-AF65-F5344CB8AC3E}">
        <p14:creationId xmlns:p14="http://schemas.microsoft.com/office/powerpoint/2010/main" val="3698243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6774" y="4189788"/>
            <a:ext cx="7323072" cy="991812"/>
          </a:xfrm>
          <a:prstGeom prst="rect">
            <a:avLst/>
          </a:prstGeom>
        </p:spPr>
        <p:txBody>
          <a:bodyPr wrap="square" anchor="b" anchorCtr="0">
            <a:normAutofit/>
          </a:bodyPr>
          <a:lstStyle>
            <a:lvl1pPr algn="l">
              <a:lnSpc>
                <a:spcPts val="4300"/>
              </a:lnSpc>
              <a:spcBef>
                <a:spcPts val="0"/>
              </a:spcBef>
              <a:defRPr sz="4000" cap="none" baseline="0">
                <a:solidFill>
                  <a:schemeClr val="bg1"/>
                </a:solidFill>
                <a:latin typeface="Palatino Linotype" panose="02040502050505030304" pitchFamily="18" charset="0"/>
              </a:defRPr>
            </a:lvl1pPr>
          </a:lstStyle>
          <a:p>
            <a:r>
              <a:rPr lang="en-US" dirty="0"/>
              <a:t>Organization Name</a:t>
            </a:r>
          </a:p>
        </p:txBody>
      </p:sp>
      <p:sp>
        <p:nvSpPr>
          <p:cNvPr id="3" name="Subtitle 2"/>
          <p:cNvSpPr>
            <a:spLocks noGrp="1"/>
          </p:cNvSpPr>
          <p:nvPr>
            <p:ph type="subTitle" idx="1" hasCustomPrompt="1"/>
          </p:nvPr>
        </p:nvSpPr>
        <p:spPr>
          <a:xfrm>
            <a:off x="686774" y="5278489"/>
            <a:ext cx="7323072" cy="436511"/>
          </a:xfrm>
          <a:prstGeom prst="rect">
            <a:avLst/>
          </a:prstGeom>
        </p:spPr>
        <p:txBody>
          <a:bodyPr>
            <a:normAutofit/>
          </a:bodyPr>
          <a:lstStyle>
            <a:lvl1pPr marL="0" indent="0" algn="l">
              <a:buNone/>
              <a:defRPr sz="1600" cap="all">
                <a:solidFill>
                  <a:srgbClr val="A9C399"/>
                </a:solidFill>
                <a:latin typeface="Trade Gothic LT Std Cn"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 name  |  date</a:t>
            </a:r>
          </a:p>
        </p:txBody>
      </p:sp>
      <p:cxnSp>
        <p:nvCxnSpPr>
          <p:cNvPr id="7" name="Straight Connector 6"/>
          <p:cNvCxnSpPr/>
          <p:nvPr userDrawn="1"/>
        </p:nvCxnSpPr>
        <p:spPr>
          <a:xfrm>
            <a:off x="0" y="5818890"/>
            <a:ext cx="9144000" cy="0"/>
          </a:xfrm>
          <a:prstGeom prst="line">
            <a:avLst/>
          </a:prstGeom>
          <a:ln w="57150">
            <a:solidFill>
              <a:srgbClr val="A9C399"/>
            </a:solidFill>
          </a:ln>
        </p:spPr>
        <p:style>
          <a:lnRef idx="2">
            <a:schemeClr val="accent1"/>
          </a:lnRef>
          <a:fillRef idx="0">
            <a:schemeClr val="accent1"/>
          </a:fillRef>
          <a:effectRef idx="1">
            <a:schemeClr val="accent1"/>
          </a:effectRef>
          <a:fontRef idx="minor">
            <a:schemeClr val="tx1"/>
          </a:fontRef>
        </p:style>
      </p:cxnSp>
      <p:sp>
        <p:nvSpPr>
          <p:cNvPr id="12" name="Subtitle 2"/>
          <p:cNvSpPr txBox="1">
            <a:spLocks/>
          </p:cNvSpPr>
          <p:nvPr userDrawn="1"/>
        </p:nvSpPr>
        <p:spPr>
          <a:xfrm>
            <a:off x="685800" y="4267200"/>
            <a:ext cx="7323072" cy="381000"/>
          </a:xfrm>
          <a:prstGeom prst="rect">
            <a:avLst/>
          </a:prstGeom>
        </p:spPr>
        <p:txBody>
          <a:bodyPr>
            <a:normAutofit/>
          </a:bodyPr>
          <a:lstStyle>
            <a:lvl1pPr marL="0" indent="0" algn="l" defTabSz="457200" rtl="0" eaLnBrk="1" latinLnBrk="0" hangingPunct="1">
              <a:spcBef>
                <a:spcPct val="20000"/>
              </a:spcBef>
              <a:buFont typeface="Arial"/>
              <a:buNone/>
              <a:defRPr sz="1600" kern="1200" cap="all">
                <a:solidFill>
                  <a:srgbClr val="A9C399"/>
                </a:solidFill>
                <a:latin typeface="Trade Gothic LT Std Cn" pitchFamily="50" charset="0"/>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a:t>MEETING THE EDUCATION</a:t>
            </a:r>
            <a:r>
              <a:rPr lang="en-US" baseline="0" dirty="0"/>
              <a:t> NEEDS OF</a:t>
            </a:r>
            <a:endParaRPr lang="en-US" dirty="0"/>
          </a:p>
        </p:txBody>
      </p:sp>
    </p:spTree>
    <p:extLst>
      <p:ext uri="{BB962C8B-B14F-4D97-AF65-F5344CB8AC3E}">
        <p14:creationId xmlns:p14="http://schemas.microsoft.com/office/powerpoint/2010/main" val="310268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Effect transition="in" filter="fade">
                                      <p:cBhvr>
                                        <p:cTn id="13"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12" grpId="0" build="p">
        <p:tmplLst>
          <p:tmpl lvl="1">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Agenda Slide">
    <p:spTree>
      <p:nvGrpSpPr>
        <p:cNvPr id="1" name=""/>
        <p:cNvGrpSpPr/>
        <p:nvPr/>
      </p:nvGrpSpPr>
      <p:grpSpPr>
        <a:xfrm>
          <a:off x="0" y="0"/>
          <a:ext cx="0" cy="0"/>
          <a:chOff x="0" y="0"/>
          <a:chExt cx="0" cy="0"/>
        </a:xfrm>
      </p:grpSpPr>
      <p:sp>
        <p:nvSpPr>
          <p:cNvPr id="18" name="Rectangle 17"/>
          <p:cNvSpPr/>
          <p:nvPr userDrawn="1"/>
        </p:nvSpPr>
        <p:spPr>
          <a:xfrm rot="16200000">
            <a:off x="2327189" y="-25265"/>
            <a:ext cx="6885296" cy="6881231"/>
          </a:xfrm>
          <a:prstGeom prst="rect">
            <a:avLst/>
          </a:prstGeom>
          <a:solidFill>
            <a:schemeClr val="tx2"/>
          </a:solidFill>
          <a:ln>
            <a:noFill/>
          </a:ln>
          <a:effectLst>
            <a:outerShdw blurRad="40000" dist="23000" dir="5400000" rotWithShape="0">
              <a:schemeClr val="tx1">
                <a:alpha val="10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4" name="Text Placeholder 6"/>
          <p:cNvSpPr>
            <a:spLocks noGrp="1"/>
          </p:cNvSpPr>
          <p:nvPr>
            <p:ph type="body" sz="quarter" idx="10" hasCustomPrompt="1"/>
          </p:nvPr>
        </p:nvSpPr>
        <p:spPr>
          <a:xfrm>
            <a:off x="2677483" y="1022350"/>
            <a:ext cx="5961692" cy="425450"/>
          </a:xfrm>
          <a:prstGeom prst="rect">
            <a:avLst/>
          </a:prstGeom>
        </p:spPr>
        <p:txBody>
          <a:bodyPr>
            <a:noAutofit/>
          </a:bodyPr>
          <a:lstStyle>
            <a:lvl1pPr marL="0" indent="0">
              <a:buFontTx/>
              <a:buNone/>
              <a:defRPr sz="2400" b="0" i="0" baseline="0">
                <a:solidFill>
                  <a:schemeClr val="accent4"/>
                </a:solidFill>
                <a:latin typeface="Trade Gothic LT Std Cn" pitchFamily="50" charset="0"/>
              </a:defRPr>
            </a:lvl1pPr>
            <a:lvl2pPr marL="320040" indent="0">
              <a:buFontTx/>
              <a:buNone/>
              <a:defRPr sz="2000" b="0" i="0">
                <a:solidFill>
                  <a:srgbClr val="EA7600"/>
                </a:solidFill>
                <a:latin typeface="Arial"/>
              </a:defRPr>
            </a:lvl2pPr>
            <a:lvl3pPr marL="594360" indent="0">
              <a:buFontTx/>
              <a:buNone/>
              <a:defRPr sz="2000" b="0" i="0">
                <a:solidFill>
                  <a:srgbClr val="EA7600"/>
                </a:solidFill>
                <a:latin typeface="Arial"/>
              </a:defRPr>
            </a:lvl3pPr>
            <a:lvl4pPr marL="777240" indent="0">
              <a:buFontTx/>
              <a:buNone/>
              <a:defRPr sz="2000" b="0" i="0">
                <a:solidFill>
                  <a:srgbClr val="EA7600"/>
                </a:solidFill>
                <a:latin typeface="Arial"/>
              </a:defRPr>
            </a:lvl4pPr>
            <a:lvl5pPr marL="1005840" indent="0">
              <a:buFontTx/>
              <a:buNone/>
              <a:defRPr sz="2000" b="0" i="0">
                <a:solidFill>
                  <a:srgbClr val="EA7600"/>
                </a:solidFill>
                <a:latin typeface="Arial"/>
              </a:defRPr>
            </a:lvl5pPr>
          </a:lstStyle>
          <a:p>
            <a:pPr lvl="0"/>
            <a:r>
              <a:rPr lang="en-US" dirty="0"/>
              <a:t>Click to edit subtitle</a:t>
            </a:r>
          </a:p>
        </p:txBody>
      </p:sp>
      <p:sp>
        <p:nvSpPr>
          <p:cNvPr id="5" name="Text Placeholder 2"/>
          <p:cNvSpPr>
            <a:spLocks noGrp="1"/>
          </p:cNvSpPr>
          <p:nvPr>
            <p:ph idx="1"/>
          </p:nvPr>
        </p:nvSpPr>
        <p:spPr>
          <a:xfrm>
            <a:off x="2677363" y="1920271"/>
            <a:ext cx="5961692" cy="3566129"/>
          </a:xfrm>
          <a:prstGeom prst="rect">
            <a:avLst/>
          </a:prstGeom>
        </p:spPr>
        <p:txBody>
          <a:bodyPr vert="horz" lIns="0" tIns="45720" rIns="91440" bIns="45720" rtlCol="0">
            <a:normAutofit/>
          </a:bodyPr>
          <a:lstStyle>
            <a:lvl1pPr>
              <a:defRPr sz="2000">
                <a:solidFill>
                  <a:srgbClr val="000000"/>
                </a:solidFill>
                <a:latin typeface="Palatino Linotype" panose="02040502050505030304" pitchFamily="18" charset="0"/>
              </a:defRPr>
            </a:lvl1pPr>
            <a:lvl2pPr>
              <a:defRPr sz="1800">
                <a:solidFill>
                  <a:srgbClr val="000000"/>
                </a:solidFill>
                <a:latin typeface="Palatino Linotype" panose="02040502050505030304" pitchFamily="18" charset="0"/>
              </a:defRPr>
            </a:lvl2pPr>
            <a:lvl3pPr>
              <a:defRPr sz="1600">
                <a:solidFill>
                  <a:srgbClr val="000000"/>
                </a:solidFill>
                <a:latin typeface="Palatino Linotype" panose="02040502050505030304" pitchFamily="18" charset="0"/>
              </a:defRPr>
            </a:lvl3pPr>
            <a:lvl4pPr>
              <a:defRPr sz="1600">
                <a:solidFill>
                  <a:srgbClr val="000000"/>
                </a:solidFill>
                <a:latin typeface="Palatino Linotype" panose="02040502050505030304" pitchFamily="18" charset="0"/>
              </a:defRPr>
            </a:lvl4pPr>
            <a:lvl5pPr>
              <a:defRPr sz="1600">
                <a:solidFill>
                  <a:srgbClr val="000000"/>
                </a:solidFill>
                <a:latin typeface="Palatino Linotype" panose="02040502050505030304" pitchFamily="18" charset="0"/>
              </a:defRPr>
            </a:lvl5pPr>
          </a:lstStyle>
          <a:p>
            <a:pPr marL="182880" lvl="0" indent="-182880" algn="l" defTabSz="457200" rtl="0" eaLnBrk="1" latinLnBrk="0" hangingPunct="1">
              <a:spcBef>
                <a:spcPts val="1200"/>
              </a:spcBef>
              <a:buFont typeface="Arial"/>
              <a:buChar char="•"/>
            </a:pPr>
            <a:r>
              <a:rPr lang="en-US" dirty="0"/>
              <a:t>Click to edit Master text styles</a:t>
            </a:r>
          </a:p>
          <a:p>
            <a:pPr marL="457200" lvl="1" indent="-137160" algn="l" defTabSz="457200" rtl="0" eaLnBrk="1" latinLnBrk="0" hangingPunct="1">
              <a:spcBef>
                <a:spcPts val="600"/>
              </a:spcBef>
              <a:buSzPct val="80000"/>
              <a:buFont typeface="Arial"/>
              <a:buChar char="•"/>
            </a:pPr>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8362908" y="6356350"/>
            <a:ext cx="476291" cy="365125"/>
          </a:xfrm>
          <a:prstGeom prst="rect">
            <a:avLst/>
          </a:prstGeom>
        </p:spPr>
        <p:txBody>
          <a:bodyPr vert="horz" lIns="91440" tIns="45720" rIns="91440" bIns="45720" rtlCol="0" anchor="ctr"/>
          <a:lstStyle>
            <a:lvl1pPr algn="r">
              <a:defRPr sz="1000" b="1">
                <a:solidFill>
                  <a:schemeClr val="tx1"/>
                </a:solidFill>
                <a:latin typeface="Palatino Linotype" panose="02040502050505030304" pitchFamily="18" charset="0"/>
              </a:defRPr>
            </a:lvl1pPr>
          </a:lstStyle>
          <a:p>
            <a:fld id="{21AD668D-0247-144D-B5E3-BB8B09021D3D}" type="slidenum">
              <a:rPr lang="en-US" smtClean="0"/>
              <a:pPr/>
              <a:t>‹#›</a:t>
            </a:fld>
            <a:endParaRPr lang="en-US" dirty="0"/>
          </a:p>
        </p:txBody>
      </p:sp>
      <p:sp>
        <p:nvSpPr>
          <p:cNvPr id="22" name="Text Placeholder 6"/>
          <p:cNvSpPr>
            <a:spLocks noGrp="1"/>
          </p:cNvSpPr>
          <p:nvPr>
            <p:ph type="body" sz="quarter" idx="12" hasCustomPrompt="1"/>
          </p:nvPr>
        </p:nvSpPr>
        <p:spPr>
          <a:xfrm>
            <a:off x="2680419" y="463843"/>
            <a:ext cx="5958756" cy="556085"/>
          </a:xfrm>
          <a:prstGeom prst="rect">
            <a:avLst/>
          </a:prstGeom>
        </p:spPr>
        <p:txBody>
          <a:bodyPr>
            <a:noAutofit/>
          </a:bodyPr>
          <a:lstStyle>
            <a:lvl1pPr marL="0" indent="0">
              <a:buFontTx/>
              <a:buNone/>
              <a:defRPr sz="3200" b="1" i="0" baseline="0">
                <a:solidFill>
                  <a:schemeClr val="tx1"/>
                </a:solidFill>
                <a:latin typeface="Palatino Linotype" panose="02040502050505030304" pitchFamily="18" charset="0"/>
              </a:defRPr>
            </a:lvl1pPr>
            <a:lvl2pPr marL="320040" indent="0">
              <a:buFontTx/>
              <a:buNone/>
              <a:defRPr sz="2000" b="0" i="0">
                <a:solidFill>
                  <a:srgbClr val="EA7600"/>
                </a:solidFill>
                <a:latin typeface="Arial"/>
              </a:defRPr>
            </a:lvl2pPr>
            <a:lvl3pPr marL="594360" indent="0">
              <a:buFontTx/>
              <a:buNone/>
              <a:defRPr sz="2000" b="0" i="0">
                <a:solidFill>
                  <a:srgbClr val="EA7600"/>
                </a:solidFill>
                <a:latin typeface="Arial"/>
              </a:defRPr>
            </a:lvl3pPr>
            <a:lvl4pPr marL="777240" indent="0">
              <a:buFontTx/>
              <a:buNone/>
              <a:defRPr sz="2000" b="0" i="0">
                <a:solidFill>
                  <a:srgbClr val="EA7600"/>
                </a:solidFill>
                <a:latin typeface="Arial"/>
              </a:defRPr>
            </a:lvl4pPr>
            <a:lvl5pPr marL="1005840" indent="0">
              <a:buFontTx/>
              <a:buNone/>
              <a:defRPr sz="2000" b="0" i="0">
                <a:solidFill>
                  <a:srgbClr val="EA7600"/>
                </a:solidFill>
                <a:latin typeface="Arial"/>
              </a:defRPr>
            </a:lvl5pPr>
          </a:lstStyle>
          <a:p>
            <a:pPr lvl="0"/>
            <a:r>
              <a:rPr lang="en-US" dirty="0"/>
              <a:t>Click to edit subtitle</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 y="245092"/>
            <a:ext cx="990600" cy="990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ipe(left)">
                                      <p:cBhvr>
                                        <p:cTn id="10" dur="500"/>
                                        <p:tgtEl>
                                          <p:spTgt spid="4">
                                            <p:txEl>
                                              <p:pRg st="0" end="0"/>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22">
                                            <p:txEl>
                                              <p:pRg st="0" end="0"/>
                                            </p:txEl>
                                          </p:spTgt>
                                        </p:tgtEl>
                                        <p:attrNameLst>
                                          <p:attrName>style.visibility</p:attrName>
                                        </p:attrNameLst>
                                      </p:cBhvr>
                                      <p:to>
                                        <p:strVal val="visible"/>
                                      </p:to>
                                    </p:set>
                                    <p:animEffect transition="in" filter="wipe(left)">
                                      <p:cBhvr>
                                        <p:cTn id="13" dur="500"/>
                                        <p:tgtEl>
                                          <p:spTgt spid="22">
                                            <p:txEl>
                                              <p:pRg st="0" end="0"/>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wipe(left)">
                                      <p:cBhvr>
                                        <p:cTn id="16" dur="500"/>
                                        <p:tgtEl>
                                          <p:spTgt spid="5">
                                            <p:txEl>
                                              <p:pRg st="0" end="0"/>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wipe(left)">
                                      <p:cBhvr>
                                        <p:cTn id="19" dur="500"/>
                                        <p:tgtEl>
                                          <p:spTgt spid="5">
                                            <p:txEl>
                                              <p:pRg st="1" end="1"/>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wipe(left)">
                                      <p:cBhvr>
                                        <p:cTn id="22" dur="500"/>
                                        <p:tgtEl>
                                          <p:spTgt spid="5">
                                            <p:txEl>
                                              <p:pRg st="2" end="2"/>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wipe(left)">
                                      <p:cBhvr>
                                        <p:cTn id="25" dur="500"/>
                                        <p:tgtEl>
                                          <p:spTgt spid="5">
                                            <p:txEl>
                                              <p:pRg st="3" end="3"/>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wipe(left)">
                                      <p:cBhvr>
                                        <p:cTn id="28"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 grpId="0" build="p">
        <p:tmplLst>
          <p:tmpl lvl="1">
            <p:tnLst>
              <p:par>
                <p:cTn presetID="2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hank You-Breaker Slide">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6232525" y="4172857"/>
            <a:ext cx="2730500" cy="1531938"/>
          </a:xfrm>
          <a:prstGeom prst="rect">
            <a:avLst/>
          </a:prstGeom>
        </p:spPr>
        <p:txBody>
          <a:bodyPr tIns="137160"/>
          <a:lstStyle>
            <a:lvl1pPr marL="0" indent="0">
              <a:spcBef>
                <a:spcPts val="288"/>
              </a:spcBef>
              <a:buNone/>
              <a:defRPr sz="1600" b="1" baseline="0">
                <a:solidFill>
                  <a:schemeClr val="bg1"/>
                </a:solidFill>
                <a:latin typeface="Trade Gothic LT Std Cn" pitchFamily="50" charset="0"/>
                <a:cs typeface="Arial"/>
              </a:defRPr>
            </a:lvl1pPr>
            <a:lvl2pPr marL="0" indent="0">
              <a:spcBef>
                <a:spcPts val="288"/>
              </a:spcBef>
              <a:buNone/>
              <a:defRPr sz="1200" baseline="0">
                <a:solidFill>
                  <a:schemeClr val="bg1"/>
                </a:solidFill>
                <a:latin typeface="Trade Gothic LT Std Cn" pitchFamily="50" charset="0"/>
                <a:cs typeface="Arial"/>
              </a:defRPr>
            </a:lvl2pPr>
            <a:lvl3pPr>
              <a:defRPr sz="1200"/>
            </a:lvl3pPr>
            <a:lvl4pPr>
              <a:defRPr sz="1200"/>
            </a:lvl4pPr>
            <a:lvl5pPr>
              <a:defRPr sz="1200"/>
            </a:lvl5pPr>
          </a:lstStyle>
          <a:p>
            <a:pPr lvl="0"/>
            <a:r>
              <a:rPr lang="en-US" dirty="0"/>
              <a:t>Name | Title</a:t>
            </a:r>
          </a:p>
          <a:p>
            <a:pPr lvl="1"/>
            <a:r>
              <a:rPr lang="en-US" dirty="0"/>
              <a:t>HTHU</a:t>
            </a:r>
          </a:p>
          <a:p>
            <a:pPr lvl="1"/>
            <a:r>
              <a:rPr lang="en-US" dirty="0"/>
              <a:t>000.000.0000 Main</a:t>
            </a:r>
          </a:p>
          <a:p>
            <a:pPr lvl="1"/>
            <a:r>
              <a:rPr lang="en-US" dirty="0"/>
              <a:t>000.000.0000 Fax</a:t>
            </a:r>
          </a:p>
        </p:txBody>
      </p:sp>
    </p:spTree>
    <p:extLst>
      <p:ext uri="{BB962C8B-B14F-4D97-AF65-F5344CB8AC3E}">
        <p14:creationId xmlns:p14="http://schemas.microsoft.com/office/powerpoint/2010/main" val="309024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500"/>
                                        <p:tgtEl>
                                          <p:spTgt spid="1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Effect transition="in" filter="fade">
                                      <p:cBhvr>
                                        <p:cTn id="13" dur="500"/>
                                        <p:tgtEl>
                                          <p:spTgt spid="11">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xEl>
                                              <p:pRg st="3" end="3"/>
                                            </p:txEl>
                                          </p:spTgt>
                                        </p:tgtEl>
                                        <p:attrNameLst>
                                          <p:attrName>style.visibility</p:attrName>
                                        </p:attrNameLst>
                                      </p:cBhvr>
                                      <p:to>
                                        <p:strVal val="visible"/>
                                      </p:to>
                                    </p:set>
                                    <p:animEffect transition="in" filter="fade">
                                      <p:cBhvr>
                                        <p:cTn id="16"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Agenda - Alternat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1AD668D-0247-144D-B5E3-BB8B09021D3D}" type="slidenum">
              <a:rPr lang="en-US" smtClean="0"/>
              <a:pPr/>
              <a:t>‹#›</a:t>
            </a:fld>
            <a:endParaRPr lang="en-US" dirty="0"/>
          </a:p>
        </p:txBody>
      </p:sp>
      <p:sp>
        <p:nvSpPr>
          <p:cNvPr id="5" name="Text Placeholder 6"/>
          <p:cNvSpPr>
            <a:spLocks noGrp="1"/>
          </p:cNvSpPr>
          <p:nvPr>
            <p:ph type="body" sz="quarter" idx="11" hasCustomPrompt="1"/>
          </p:nvPr>
        </p:nvSpPr>
        <p:spPr>
          <a:xfrm>
            <a:off x="2677483" y="1758167"/>
            <a:ext cx="5961692" cy="425450"/>
          </a:xfrm>
          <a:prstGeom prst="rect">
            <a:avLst/>
          </a:prstGeom>
        </p:spPr>
        <p:txBody>
          <a:bodyPr>
            <a:noAutofit/>
          </a:bodyPr>
          <a:lstStyle>
            <a:lvl1pPr marL="0" indent="0">
              <a:buFontTx/>
              <a:buNone/>
              <a:defRPr sz="2000" b="0" i="0" baseline="0">
                <a:solidFill>
                  <a:schemeClr val="accent2"/>
                </a:solidFill>
                <a:latin typeface="Trade Gothic LT Std Cn" pitchFamily="50" charset="0"/>
              </a:defRPr>
            </a:lvl1pPr>
            <a:lvl2pPr marL="320040" indent="0">
              <a:buFontTx/>
              <a:buNone/>
              <a:defRPr sz="2000" b="0" i="0">
                <a:solidFill>
                  <a:srgbClr val="EA7600"/>
                </a:solidFill>
                <a:latin typeface="Arial"/>
              </a:defRPr>
            </a:lvl2pPr>
            <a:lvl3pPr marL="594360" indent="0">
              <a:buFontTx/>
              <a:buNone/>
              <a:defRPr sz="2000" b="0" i="0">
                <a:solidFill>
                  <a:srgbClr val="EA7600"/>
                </a:solidFill>
                <a:latin typeface="Arial"/>
              </a:defRPr>
            </a:lvl3pPr>
            <a:lvl4pPr marL="777240" indent="0">
              <a:buFontTx/>
              <a:buNone/>
              <a:defRPr sz="2000" b="0" i="0">
                <a:solidFill>
                  <a:srgbClr val="EA7600"/>
                </a:solidFill>
                <a:latin typeface="Arial"/>
              </a:defRPr>
            </a:lvl4pPr>
            <a:lvl5pPr marL="1005840" indent="0">
              <a:buFontTx/>
              <a:buNone/>
              <a:defRPr sz="2000" b="0" i="0">
                <a:solidFill>
                  <a:srgbClr val="EA7600"/>
                </a:solidFill>
                <a:latin typeface="Arial"/>
              </a:defRPr>
            </a:lvl5pPr>
          </a:lstStyle>
          <a:p>
            <a:pPr lvl="0"/>
            <a:r>
              <a:rPr lang="en-US" dirty="0"/>
              <a:t>Click to edit subtitle</a:t>
            </a:r>
          </a:p>
        </p:txBody>
      </p:sp>
      <p:sp>
        <p:nvSpPr>
          <p:cNvPr id="6" name="Text Placeholder 2"/>
          <p:cNvSpPr>
            <a:spLocks noGrp="1"/>
          </p:cNvSpPr>
          <p:nvPr>
            <p:ph idx="1"/>
          </p:nvPr>
        </p:nvSpPr>
        <p:spPr>
          <a:xfrm>
            <a:off x="2677363" y="2183617"/>
            <a:ext cx="5961692" cy="3566129"/>
          </a:xfrm>
          <a:prstGeom prst="rect">
            <a:avLst/>
          </a:prstGeom>
        </p:spPr>
        <p:txBody>
          <a:bodyPr vert="horz" lIns="0" tIns="45720" rIns="91440" bIns="45720" rtlCol="0">
            <a:normAutofit/>
          </a:bodyPr>
          <a:lstStyle>
            <a:lvl1pPr>
              <a:defRPr sz="2000">
                <a:solidFill>
                  <a:srgbClr val="00263E"/>
                </a:solidFill>
              </a:defRPr>
            </a:lvl1pPr>
            <a:lvl2pPr>
              <a:defRPr sz="1800">
                <a:solidFill>
                  <a:srgbClr val="00263E"/>
                </a:solidFill>
              </a:defRPr>
            </a:lvl2pPr>
            <a:lvl3pPr>
              <a:defRPr sz="1600">
                <a:solidFill>
                  <a:srgbClr val="00263E"/>
                </a:solidFill>
              </a:defRPr>
            </a:lvl3pPr>
            <a:lvl4pPr>
              <a:defRPr sz="1600">
                <a:solidFill>
                  <a:srgbClr val="00263E"/>
                </a:solidFill>
              </a:defRPr>
            </a:lvl4pPr>
            <a:lvl5pPr>
              <a:defRPr sz="1600">
                <a:solidFill>
                  <a:srgbClr val="00263E"/>
                </a:solidFill>
              </a:defRPr>
            </a:lvl5pPr>
          </a:lstStyle>
          <a:p>
            <a:pPr marL="182880" lvl="0" indent="-182880" algn="l" defTabSz="457200" rtl="0" eaLnBrk="1" latinLnBrk="0" hangingPunct="1">
              <a:spcBef>
                <a:spcPts val="1200"/>
              </a:spcBef>
              <a:buFont typeface="Arial"/>
              <a:buChar char="•"/>
            </a:pPr>
            <a:r>
              <a:rPr lang="en-US" dirty="0"/>
              <a:t>Click to edit Master text styles</a:t>
            </a:r>
          </a:p>
          <a:p>
            <a:pPr marL="457200" lvl="1" indent="-137160" algn="l" defTabSz="457200" rtl="0" eaLnBrk="1" latinLnBrk="0" hangingPunct="1">
              <a:spcBef>
                <a:spcPts val="600"/>
              </a:spcBef>
              <a:buSzPct val="80000"/>
              <a:buFont typeface="Arial"/>
              <a:buChar char="•"/>
            </a:pPr>
            <a:r>
              <a:rPr lang="en-US" dirty="0"/>
              <a:t>Second level</a:t>
            </a:r>
          </a:p>
          <a:p>
            <a:pPr lvl="2"/>
            <a:r>
              <a:rPr lang="en-US" dirty="0"/>
              <a:t>Third level</a:t>
            </a:r>
          </a:p>
          <a:p>
            <a:pPr lvl="3"/>
            <a:r>
              <a:rPr lang="en-US" dirty="0"/>
              <a:t>Fourth level</a:t>
            </a:r>
          </a:p>
          <a:p>
            <a:pPr lvl="4"/>
            <a:r>
              <a:rPr lang="en-US" dirty="0"/>
              <a:t>Fifth level</a:t>
            </a:r>
          </a:p>
        </p:txBody>
      </p:sp>
      <p:grpSp>
        <p:nvGrpSpPr>
          <p:cNvPr id="2" name="Group 10"/>
          <p:cNvGrpSpPr/>
          <p:nvPr userDrawn="1"/>
        </p:nvGrpSpPr>
        <p:grpSpPr>
          <a:xfrm>
            <a:off x="1616668" y="1146763"/>
            <a:ext cx="7020077" cy="2088006"/>
            <a:chOff x="1616668" y="1146763"/>
            <a:chExt cx="7020077" cy="2088006"/>
          </a:xfrm>
        </p:grpSpPr>
        <p:cxnSp>
          <p:nvCxnSpPr>
            <p:cNvPr id="7" name="Straight Connector 6"/>
            <p:cNvCxnSpPr/>
            <p:nvPr userDrawn="1"/>
          </p:nvCxnSpPr>
          <p:spPr>
            <a:xfrm>
              <a:off x="1616668" y="1761795"/>
              <a:ext cx="7020077" cy="0"/>
            </a:xfrm>
            <a:prstGeom prst="line">
              <a:avLst/>
            </a:prstGeom>
            <a:ln w="12700">
              <a:solidFill>
                <a:srgbClr val="00263E"/>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rot="16200000" flipV="1">
              <a:off x="1323961" y="2190765"/>
              <a:ext cx="2088006" cy="2"/>
            </a:xfrm>
            <a:prstGeom prst="line">
              <a:avLst/>
            </a:prstGeom>
            <a:ln w="12700">
              <a:solidFill>
                <a:srgbClr val="00263E"/>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rot="10800000">
              <a:off x="2256257" y="1648003"/>
              <a:ext cx="227992" cy="227583"/>
            </a:xfrm>
            <a:prstGeom prst="line">
              <a:avLst/>
            </a:prstGeom>
            <a:ln w="12700">
              <a:solidFill>
                <a:srgbClr val="00263E"/>
              </a:solidFill>
              <a:prstDash val="sysDot"/>
            </a:ln>
            <a:effectLst/>
          </p:spPr>
          <p:style>
            <a:lnRef idx="2">
              <a:schemeClr val="accent1"/>
            </a:lnRef>
            <a:fillRef idx="0">
              <a:schemeClr val="accent1"/>
            </a:fillRef>
            <a:effectRef idx="1">
              <a:schemeClr val="accent1"/>
            </a:effectRef>
            <a:fontRef idx="minor">
              <a:schemeClr val="tx1"/>
            </a:fontRef>
          </p:style>
        </p:cxnSp>
      </p:grpSp>
      <p:sp>
        <p:nvSpPr>
          <p:cNvPr id="10" name="Text Placeholder 6"/>
          <p:cNvSpPr>
            <a:spLocks noGrp="1"/>
          </p:cNvSpPr>
          <p:nvPr>
            <p:ph type="body" sz="quarter" idx="12" hasCustomPrompt="1"/>
          </p:nvPr>
        </p:nvSpPr>
        <p:spPr>
          <a:xfrm>
            <a:off x="2677989" y="1188055"/>
            <a:ext cx="5958756" cy="556085"/>
          </a:xfrm>
          <a:prstGeom prst="rect">
            <a:avLst/>
          </a:prstGeom>
        </p:spPr>
        <p:txBody>
          <a:bodyPr>
            <a:noAutofit/>
          </a:bodyPr>
          <a:lstStyle>
            <a:lvl1pPr marL="0" indent="0">
              <a:buFontTx/>
              <a:buNone/>
              <a:defRPr sz="3200" b="1" i="0" baseline="0">
                <a:solidFill>
                  <a:schemeClr val="tx1">
                    <a:lumMod val="90000"/>
                    <a:lumOff val="10000"/>
                  </a:schemeClr>
                </a:solidFill>
                <a:latin typeface="Palatino Linotype" panose="02040502050505030304" pitchFamily="18" charset="0"/>
              </a:defRPr>
            </a:lvl1pPr>
            <a:lvl2pPr marL="320040" indent="0">
              <a:buFontTx/>
              <a:buNone/>
              <a:defRPr sz="2000" b="0" i="0">
                <a:solidFill>
                  <a:srgbClr val="EA7600"/>
                </a:solidFill>
                <a:latin typeface="Arial"/>
              </a:defRPr>
            </a:lvl2pPr>
            <a:lvl3pPr marL="594360" indent="0">
              <a:buFontTx/>
              <a:buNone/>
              <a:defRPr sz="2000" b="0" i="0">
                <a:solidFill>
                  <a:srgbClr val="EA7600"/>
                </a:solidFill>
                <a:latin typeface="Arial"/>
              </a:defRPr>
            </a:lvl3pPr>
            <a:lvl4pPr marL="777240" indent="0">
              <a:buFontTx/>
              <a:buNone/>
              <a:defRPr sz="2000" b="0" i="0">
                <a:solidFill>
                  <a:srgbClr val="EA7600"/>
                </a:solidFill>
                <a:latin typeface="Arial"/>
              </a:defRPr>
            </a:lvl4pPr>
            <a:lvl5pPr marL="1005840" indent="0">
              <a:buFontTx/>
              <a:buNone/>
              <a:defRPr sz="2000" b="0" i="0">
                <a:solidFill>
                  <a:srgbClr val="EA7600"/>
                </a:solidFill>
                <a:latin typeface="Arial"/>
              </a:defRPr>
            </a:lvl5pPr>
          </a:lstStyle>
          <a:p>
            <a:pPr lvl="0"/>
            <a:r>
              <a:rPr lang="en-US" dirty="0"/>
              <a:t>Click to edit 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500"/>
                                        <p:tgtEl>
                                          <p:spTgt spid="10">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500"/>
                                        <p:tgtEl>
                                          <p:spTgt spid="6">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500"/>
                                        <p:tgtEl>
                                          <p:spTgt spid="6">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fade">
                                      <p:cBhvr>
                                        <p:cTn id="29"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tmplLst>
          <p:tmpl lvl="1">
            <p:tnLst>
              <p:par>
                <p:cTn presetID="10" presetClass="entr" presetSubtype="0"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6" grpId="0"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xt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457200" y="2190269"/>
            <a:ext cx="3952754" cy="42867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21AD668D-0247-144D-B5E3-BB8B09021D3D}" type="slidenum">
              <a:rPr lang="en-US" smtClean="0"/>
              <a:pPr/>
              <a:t>‹#›</a:t>
            </a:fld>
            <a:endParaRPr lang="en-US"/>
          </a:p>
        </p:txBody>
      </p:sp>
      <p:sp>
        <p:nvSpPr>
          <p:cNvPr id="5" name="Text Placeholder 8"/>
          <p:cNvSpPr>
            <a:spLocks noGrp="1"/>
          </p:cNvSpPr>
          <p:nvPr>
            <p:ph type="body" sz="quarter" idx="13" hasCustomPrompt="1"/>
          </p:nvPr>
        </p:nvSpPr>
        <p:spPr>
          <a:xfrm>
            <a:off x="457200" y="1769939"/>
            <a:ext cx="8229600" cy="322262"/>
          </a:xfrm>
        </p:spPr>
        <p:txBody>
          <a:bodyPr>
            <a:noAutofit/>
          </a:bodyPr>
          <a:lstStyle>
            <a:lvl1pPr>
              <a:buNone/>
              <a:defRPr sz="2000">
                <a:solidFill>
                  <a:schemeClr val="tx1"/>
                </a:solidFill>
                <a:latin typeface="Trade Gothic LT Std Cn" pitchFamily="50" charset="0"/>
              </a:defRPr>
            </a:lvl1pPr>
          </a:lstStyle>
          <a:p>
            <a:pPr lvl="0"/>
            <a:r>
              <a:rPr lang="en-US" dirty="0"/>
              <a:t>SUBTITLE</a:t>
            </a:r>
          </a:p>
        </p:txBody>
      </p:sp>
      <p:sp>
        <p:nvSpPr>
          <p:cNvPr id="10" name="Picture Placeholder 9"/>
          <p:cNvSpPr>
            <a:spLocks noGrp="1"/>
          </p:cNvSpPr>
          <p:nvPr>
            <p:ph type="pic" sz="quarter" idx="14"/>
          </p:nvPr>
        </p:nvSpPr>
        <p:spPr>
          <a:xfrm>
            <a:off x="4827588" y="2626621"/>
            <a:ext cx="4316412" cy="3487737"/>
          </a:xfrm>
        </p:spPr>
        <p:txBody>
          <a:bodyPr/>
          <a:lstStyle/>
          <a:p>
            <a:endParaRPr lang="en-US" dirty="0"/>
          </a:p>
        </p:txBody>
      </p:sp>
    </p:spTree>
    <p:extLst>
      <p:ext uri="{BB962C8B-B14F-4D97-AF65-F5344CB8AC3E}">
        <p14:creationId xmlns:p14="http://schemas.microsoft.com/office/powerpoint/2010/main" val="270242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Graphic Heavy - Image">
    <p:spTree>
      <p:nvGrpSpPr>
        <p:cNvPr id="1" name=""/>
        <p:cNvGrpSpPr/>
        <p:nvPr/>
      </p:nvGrpSpPr>
      <p:grpSpPr>
        <a:xfrm>
          <a:off x="0" y="0"/>
          <a:ext cx="0" cy="0"/>
          <a:chOff x="0" y="0"/>
          <a:chExt cx="0" cy="0"/>
        </a:xfrm>
      </p:grpSpPr>
      <p:sp>
        <p:nvSpPr>
          <p:cNvPr id="5" name="Picture Placeholder 7"/>
          <p:cNvSpPr>
            <a:spLocks noGrp="1"/>
          </p:cNvSpPr>
          <p:nvPr>
            <p:ph type="pic" sz="quarter" idx="11" hasCustomPrompt="1"/>
          </p:nvPr>
        </p:nvSpPr>
        <p:spPr>
          <a:xfrm>
            <a:off x="0" y="2369185"/>
            <a:ext cx="8975750" cy="2888615"/>
          </a:xfrm>
          <a:prstGeom prst="rect">
            <a:avLst/>
          </a:prstGeom>
        </p:spPr>
        <p:txBody>
          <a:bodyPr/>
          <a:lstStyle>
            <a:lvl1pPr>
              <a:defRPr/>
            </a:lvl1pPr>
          </a:lstStyle>
          <a:p>
            <a:r>
              <a:rPr lang="en-US" dirty="0"/>
              <a:t>Click icon to insert image</a:t>
            </a:r>
          </a:p>
        </p:txBody>
      </p:sp>
      <p:sp>
        <p:nvSpPr>
          <p:cNvPr id="6" name="Text Placeholder 11"/>
          <p:cNvSpPr>
            <a:spLocks noGrp="1"/>
          </p:cNvSpPr>
          <p:nvPr>
            <p:ph type="body" sz="quarter" idx="13" hasCustomPrompt="1"/>
          </p:nvPr>
        </p:nvSpPr>
        <p:spPr>
          <a:xfrm>
            <a:off x="409574" y="5304666"/>
            <a:ext cx="8470265" cy="261937"/>
          </a:xfrm>
          <a:prstGeom prst="rect">
            <a:avLst/>
          </a:prstGeom>
        </p:spPr>
        <p:txBody>
          <a:bodyPr anchor="b" anchorCtr="0">
            <a:noAutofit/>
          </a:bodyPr>
          <a:lstStyle>
            <a:lvl1pPr marL="0" indent="0">
              <a:buNone/>
              <a:defRPr sz="1100" b="1" i="0" baseline="0">
                <a:solidFill>
                  <a:schemeClr val="tx1"/>
                </a:solidFill>
                <a:latin typeface="Arial"/>
              </a:defRPr>
            </a:lvl1pPr>
          </a:lstStyle>
          <a:p>
            <a:pPr lvl="0"/>
            <a:r>
              <a:rPr lang="en-US" dirty="0"/>
              <a:t>Optional image title</a:t>
            </a:r>
          </a:p>
        </p:txBody>
      </p:sp>
      <p:sp>
        <p:nvSpPr>
          <p:cNvPr id="7" name="Text Placeholder 13"/>
          <p:cNvSpPr>
            <a:spLocks noGrp="1"/>
          </p:cNvSpPr>
          <p:nvPr>
            <p:ph type="body" sz="quarter" idx="14" hasCustomPrompt="1"/>
          </p:nvPr>
        </p:nvSpPr>
        <p:spPr>
          <a:xfrm>
            <a:off x="409574" y="5602563"/>
            <a:ext cx="8470265" cy="722037"/>
          </a:xfrm>
          <a:prstGeom prst="rect">
            <a:avLst/>
          </a:prstGeom>
        </p:spPr>
        <p:txBody>
          <a:bodyPr>
            <a:noAutofit/>
          </a:bodyPr>
          <a:lstStyle>
            <a:lvl1pPr marL="0" indent="0">
              <a:lnSpc>
                <a:spcPts val="1800"/>
              </a:lnSpc>
              <a:buNone/>
              <a:defRPr sz="1200" baseline="0">
                <a:solidFill>
                  <a:srgbClr val="00263E"/>
                </a:solidFill>
                <a:latin typeface="Times New Roman" pitchFamily="18" charset="0"/>
                <a:cs typeface="Times New Roman" pitchFamily="18" charset="0"/>
              </a:defRPr>
            </a:lvl1pPr>
          </a:lstStyle>
          <a:p>
            <a:pPr lvl="0"/>
            <a:r>
              <a:rPr lang="en-US" dirty="0"/>
              <a:t>Optional image caption copy.</a:t>
            </a:r>
          </a:p>
        </p:txBody>
      </p:sp>
      <p:sp>
        <p:nvSpPr>
          <p:cNvPr id="10" name="Slide Number Placeholder 2"/>
          <p:cNvSpPr>
            <a:spLocks noGrp="1"/>
          </p:cNvSpPr>
          <p:nvPr>
            <p:ph type="sldNum" sz="quarter" idx="15"/>
          </p:nvPr>
        </p:nvSpPr>
        <p:spPr>
          <a:xfrm>
            <a:off x="8362909" y="6356350"/>
            <a:ext cx="323890" cy="365125"/>
          </a:xfrm>
          <a:prstGeom prst="rect">
            <a:avLst/>
          </a:prstGeom>
        </p:spPr>
        <p:txBody>
          <a:bodyPr/>
          <a:lstStyle/>
          <a:p>
            <a:fld id="{21AD668D-0247-144D-B5E3-BB8B09021D3D}" type="slidenum">
              <a:rPr lang="en-US" smtClean="0"/>
              <a:pPr/>
              <a:t>‹#›</a:t>
            </a:fld>
            <a:endParaRPr lang="en-US" dirty="0"/>
          </a:p>
        </p:txBody>
      </p:sp>
      <p:sp>
        <p:nvSpPr>
          <p:cNvPr id="11" name="Title 1"/>
          <p:cNvSpPr>
            <a:spLocks noGrp="1"/>
          </p:cNvSpPr>
          <p:nvPr>
            <p:ph type="title"/>
          </p:nvPr>
        </p:nvSpPr>
        <p:spPr>
          <a:xfrm>
            <a:off x="2057400" y="274321"/>
            <a:ext cx="6629400" cy="716280"/>
          </a:xfrm>
          <a:prstGeom prst="rect">
            <a:avLst/>
          </a:prstGeom>
        </p:spPr>
        <p:txBody>
          <a:bodyPr>
            <a:noAutofit/>
          </a:bodyPr>
          <a:lstStyle>
            <a:lvl1pPr>
              <a:defRPr sz="3600">
                <a:solidFill>
                  <a:schemeClr val="tx1"/>
                </a:solidFill>
              </a:defRPr>
            </a:lvl1pPr>
          </a:lstStyle>
          <a:p>
            <a:r>
              <a:rPr lang="en-US" dirty="0"/>
              <a:t>Click to edit Master title style</a:t>
            </a:r>
          </a:p>
        </p:txBody>
      </p:sp>
      <p:sp>
        <p:nvSpPr>
          <p:cNvPr id="12" name="Text Placeholder 8"/>
          <p:cNvSpPr>
            <a:spLocks noGrp="1"/>
          </p:cNvSpPr>
          <p:nvPr>
            <p:ph type="body" sz="quarter" idx="16" hasCustomPrompt="1"/>
          </p:nvPr>
        </p:nvSpPr>
        <p:spPr>
          <a:xfrm>
            <a:off x="457200" y="1845945"/>
            <a:ext cx="8229600" cy="322262"/>
          </a:xfrm>
          <a:prstGeom prst="rect">
            <a:avLst/>
          </a:prstGeom>
        </p:spPr>
        <p:txBody>
          <a:bodyPr>
            <a:noAutofit/>
          </a:bodyPr>
          <a:lstStyle>
            <a:lvl1pPr>
              <a:buNone/>
              <a:defRPr sz="1800" b="1">
                <a:solidFill>
                  <a:schemeClr val="tx1"/>
                </a:solidFill>
                <a:latin typeface="+mj-lt"/>
              </a:defRPr>
            </a:lvl1pPr>
          </a:lstStyle>
          <a:p>
            <a:pPr lvl="0"/>
            <a:r>
              <a:rPr lang="en-US" dirty="0"/>
              <a:t>SUBTITLE</a:t>
            </a:r>
          </a:p>
        </p:txBody>
      </p:sp>
    </p:spTree>
    <p:extLst>
      <p:ext uri="{BB962C8B-B14F-4D97-AF65-F5344CB8AC3E}">
        <p14:creationId xmlns:p14="http://schemas.microsoft.com/office/powerpoint/2010/main" val="60495353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 name="Rectangle 6"/>
          <p:cNvSpPr/>
          <p:nvPr userDrawn="1"/>
        </p:nvSpPr>
        <p:spPr>
          <a:xfrm>
            <a:off x="2286000" y="2967335"/>
            <a:ext cx="4572000" cy="923330"/>
          </a:xfrm>
          <a:prstGeom prst="rect">
            <a:avLst/>
          </a:prstGeom>
        </p:spPr>
        <p:txBody>
          <a:bodyPr>
            <a:spAutoFit/>
          </a:bodyPr>
          <a:lstStyle/>
          <a:p>
            <a:endParaRPr lang="en-US" dirty="0">
              <a:solidFill>
                <a:srgbClr val="00263E"/>
              </a:solidFill>
            </a:endParaRPr>
          </a:p>
          <a:p>
            <a:endParaRPr lang="en-US" dirty="0">
              <a:solidFill>
                <a:srgbClr val="00263E"/>
              </a:solidFill>
            </a:endParaRPr>
          </a:p>
          <a:p>
            <a:endParaRPr lang="en-US" dirty="0">
              <a:solidFill>
                <a:srgbClr val="00263E"/>
              </a:solidFill>
            </a:endParaRPr>
          </a:p>
        </p:txBody>
      </p:sp>
      <p:sp>
        <p:nvSpPr>
          <p:cNvPr id="4" name="Rectangle 3"/>
          <p:cNvSpPr/>
          <p:nvPr userDrawn="1"/>
        </p:nvSpPr>
        <p:spPr>
          <a:xfrm>
            <a:off x="0" y="3835262"/>
            <a:ext cx="9144000" cy="1983627"/>
          </a:xfrm>
          <a:prstGeom prst="rect">
            <a:avLst/>
          </a:prstGeom>
          <a:gradFill>
            <a:gsLst>
              <a:gs pos="70000">
                <a:srgbClr val="00263E">
                  <a:alpha val="90000"/>
                </a:srgbClr>
              </a:gs>
              <a:gs pos="35000">
                <a:srgbClr val="00263E">
                  <a:alpha val="85000"/>
                </a:srgbClr>
              </a:gs>
            </a:gsLst>
            <a:lin ang="0" scaled="1"/>
          </a:gradFill>
          <a:ln>
            <a:noFill/>
          </a:ln>
          <a:effectLst>
            <a:outerShdw blurRad="40000" dist="23000" dir="5400000" rotWithShape="0">
              <a:schemeClr val="tx1">
                <a:alpha val="10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cxnSp>
        <p:nvCxnSpPr>
          <p:cNvPr id="10" name="Straight Connector 9"/>
          <p:cNvCxnSpPr/>
          <p:nvPr userDrawn="1"/>
        </p:nvCxnSpPr>
        <p:spPr>
          <a:xfrm>
            <a:off x="0" y="5818890"/>
            <a:ext cx="9144000" cy="0"/>
          </a:xfrm>
          <a:prstGeom prst="line">
            <a:avLst/>
          </a:prstGeom>
          <a:ln w="57150"/>
        </p:spPr>
        <p:style>
          <a:lnRef idx="1">
            <a:schemeClr val="accent2"/>
          </a:lnRef>
          <a:fillRef idx="0">
            <a:schemeClr val="accent2"/>
          </a:fillRef>
          <a:effectRef idx="0">
            <a:schemeClr val="accent2"/>
          </a:effectRef>
          <a:fontRef idx="minor">
            <a:schemeClr val="tx1"/>
          </a:fontRef>
        </p:style>
      </p:cxnSp>
      <p:pic>
        <p:nvPicPr>
          <p:cNvPr id="13" name="Picture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666768" y="322173"/>
            <a:ext cx="3810463" cy="3106827"/>
          </a:xfrm>
          <a:prstGeom prst="rect">
            <a:avLst/>
          </a:prstGeom>
        </p:spPr>
      </p:pic>
      <p:cxnSp>
        <p:nvCxnSpPr>
          <p:cNvPr id="14" name="Straight Connector 13"/>
          <p:cNvCxnSpPr/>
          <p:nvPr userDrawn="1"/>
        </p:nvCxnSpPr>
        <p:spPr>
          <a:xfrm>
            <a:off x="0" y="3810000"/>
            <a:ext cx="9144000" cy="0"/>
          </a:xfrm>
          <a:prstGeom prst="line">
            <a:avLst/>
          </a:prstGeom>
          <a:ln w="571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61191418"/>
      </p:ext>
    </p:extLst>
  </p:cSld>
  <p:clrMap bg1="lt1" tx1="dk1" bg2="lt2" tx2="dk2" accent1="accent1" accent2="accent2" accent3="accent3" accent4="accent4" accent5="accent5" accent6="accent6" hlink="hlink" folHlink="folHlink"/>
  <p:sldLayoutIdLst>
    <p:sldLayoutId id="2147483663" r:id="rId1"/>
    <p:sldLayoutId id="2147483665" r:id="rId2"/>
    <p:sldLayoutId id="2147483668"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57400" y="328584"/>
            <a:ext cx="6629400" cy="595461"/>
          </a:xfrm>
          <a:prstGeom prst="rect">
            <a:avLst/>
          </a:prstGeom>
        </p:spPr>
        <p:txBody>
          <a:bodyPr vert="horz" lIns="91440" tIns="45720" rIns="91440" bIns="45720" rtlCol="0" anchor="b" anchorCtr="0">
            <a:normAutofit/>
          </a:bodyPr>
          <a:lstStyle/>
          <a:p>
            <a:r>
              <a:rPr lang="en-US" dirty="0"/>
              <a:t>Click to edit Master title style</a:t>
            </a:r>
          </a:p>
        </p:txBody>
      </p:sp>
      <p:sp>
        <p:nvSpPr>
          <p:cNvPr id="3" name="Text Placeholder 2"/>
          <p:cNvSpPr>
            <a:spLocks noGrp="1"/>
          </p:cNvSpPr>
          <p:nvPr>
            <p:ph type="body" idx="1"/>
          </p:nvPr>
        </p:nvSpPr>
        <p:spPr>
          <a:xfrm>
            <a:off x="457200" y="1839431"/>
            <a:ext cx="8229600" cy="424419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362908" y="6356350"/>
            <a:ext cx="476291" cy="365125"/>
          </a:xfrm>
          <a:prstGeom prst="rect">
            <a:avLst/>
          </a:prstGeom>
        </p:spPr>
        <p:txBody>
          <a:bodyPr vert="horz" lIns="91440" tIns="45720" rIns="91440" bIns="45720" rtlCol="0" anchor="ctr"/>
          <a:lstStyle>
            <a:lvl1pPr algn="r">
              <a:defRPr sz="1000" b="1">
                <a:solidFill>
                  <a:schemeClr val="tx1">
                    <a:lumMod val="90000"/>
                    <a:lumOff val="10000"/>
                  </a:schemeClr>
                </a:solidFill>
              </a:defRPr>
            </a:lvl1pPr>
          </a:lstStyle>
          <a:p>
            <a:fld id="{21AD668D-0247-144D-B5E3-BB8B09021D3D}" type="slidenum">
              <a:rPr lang="en-US" smtClean="0"/>
              <a:pPr/>
              <a:t>‹#›</a:t>
            </a:fld>
            <a:endParaRPr lang="en-US" dirty="0"/>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04053" y="180754"/>
            <a:ext cx="1119947" cy="1157438"/>
          </a:xfrm>
          <a:prstGeom prst="rect">
            <a:avLst/>
          </a:prstGeom>
        </p:spPr>
      </p:pic>
    </p:spTree>
    <p:extLst>
      <p:ext uri="{BB962C8B-B14F-4D97-AF65-F5344CB8AC3E}">
        <p14:creationId xmlns:p14="http://schemas.microsoft.com/office/powerpoint/2010/main" val="2359171773"/>
      </p:ext>
    </p:extLst>
  </p:cSld>
  <p:clrMap bg1="lt1" tx1="dk1" bg2="lt2" tx2="dk2" accent1="accent1" accent2="accent2" accent3="accent3" accent4="accent4" accent5="accent5" accent6="accent6" hlink="hlink" folHlink="folHlink"/>
  <p:sldLayoutIdLst>
    <p:sldLayoutId id="2147483667" r:id="rId1"/>
    <p:sldLayoutId id="2147483669" r:id="rId2"/>
    <p:sldLayoutId id="2147483670"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457200" rtl="0" eaLnBrk="1" latinLnBrk="0" hangingPunct="1">
        <a:spcBef>
          <a:spcPct val="0"/>
        </a:spcBef>
        <a:buNone/>
        <a:defRPr sz="3600" b="1" kern="1200">
          <a:solidFill>
            <a:schemeClr val="tx1">
              <a:lumMod val="90000"/>
              <a:lumOff val="10000"/>
            </a:schemeClr>
          </a:solidFill>
          <a:latin typeface="Palatino Linotype" panose="02040502050505030304" pitchFamily="18" charset="0"/>
          <a:ea typeface="+mj-ea"/>
          <a:cs typeface="+mj-cs"/>
        </a:defRPr>
      </a:lvl1pPr>
    </p:titleStyle>
    <p:bodyStyle>
      <a:lvl1pPr marL="342900" indent="-342900" algn="l" defTabSz="457200" rtl="0" eaLnBrk="1" latinLnBrk="0" hangingPunct="1">
        <a:spcBef>
          <a:spcPct val="20000"/>
        </a:spcBef>
        <a:buFont typeface="Arial"/>
        <a:buChar char="•"/>
        <a:defRPr sz="2600" kern="1200">
          <a:solidFill>
            <a:srgbClr val="00263E"/>
          </a:solidFill>
          <a:latin typeface="Palatino Linotype" panose="02040502050505030304" pitchFamily="18" charset="0"/>
          <a:ea typeface="+mn-ea"/>
          <a:cs typeface="Times New Roman"/>
        </a:defRPr>
      </a:lvl1pPr>
      <a:lvl2pPr marL="742950" indent="-285750" algn="l" defTabSz="457200" rtl="0" eaLnBrk="1" latinLnBrk="0" hangingPunct="1">
        <a:spcBef>
          <a:spcPct val="20000"/>
        </a:spcBef>
        <a:buFont typeface="Arial"/>
        <a:buChar char="–"/>
        <a:defRPr sz="2400" kern="1200">
          <a:solidFill>
            <a:srgbClr val="00263E"/>
          </a:solidFill>
          <a:latin typeface="Palatino Linotype" panose="02040502050505030304" pitchFamily="18" charset="0"/>
          <a:ea typeface="+mn-ea"/>
          <a:cs typeface="Times New Roman"/>
        </a:defRPr>
      </a:lvl2pPr>
      <a:lvl3pPr marL="1031875" indent="-230188" algn="l" defTabSz="457200" rtl="0" eaLnBrk="1" latinLnBrk="0" hangingPunct="1">
        <a:spcBef>
          <a:spcPct val="20000"/>
        </a:spcBef>
        <a:buFont typeface="Arial"/>
        <a:buChar char="•"/>
        <a:defRPr sz="2200" kern="1200">
          <a:solidFill>
            <a:srgbClr val="00263E"/>
          </a:solidFill>
          <a:latin typeface="Palatino Linotype" panose="02040502050505030304" pitchFamily="18" charset="0"/>
          <a:ea typeface="+mn-ea"/>
          <a:cs typeface="Times New Roman"/>
        </a:defRPr>
      </a:lvl3pPr>
      <a:lvl4pPr marL="1255713" indent="-223838" algn="l" defTabSz="457200" rtl="0" eaLnBrk="1" latinLnBrk="0" hangingPunct="1">
        <a:spcBef>
          <a:spcPct val="20000"/>
        </a:spcBef>
        <a:buFont typeface="Arial"/>
        <a:buChar char="–"/>
        <a:defRPr sz="2000" kern="1200">
          <a:solidFill>
            <a:srgbClr val="00263E"/>
          </a:solidFill>
          <a:latin typeface="Palatino Linotype" panose="02040502050505030304" pitchFamily="18" charset="0"/>
          <a:ea typeface="+mn-ea"/>
          <a:cs typeface="Times New Roman"/>
        </a:defRPr>
      </a:lvl4pPr>
      <a:lvl5pPr marL="1485900" indent="-230188" algn="l" defTabSz="457200" rtl="0" eaLnBrk="1" latinLnBrk="0" hangingPunct="1">
        <a:spcBef>
          <a:spcPct val="20000"/>
        </a:spcBef>
        <a:buFont typeface="Arial"/>
        <a:buChar char="»"/>
        <a:defRPr sz="2000" kern="1200">
          <a:solidFill>
            <a:srgbClr val="00263E"/>
          </a:solidFill>
          <a:latin typeface="Palatino Linotype" panose="02040502050505030304" pitchFamily="18" charset="0"/>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2514600"/>
            <a:ext cx="9144000" cy="1905000"/>
          </a:xfrm>
          <a:prstGeom prst="rect">
            <a:avLst/>
          </a:prstGeom>
          <a:solidFill>
            <a:schemeClr val="tx1"/>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5"/>
          </p:nvPr>
        </p:nvSpPr>
        <p:spPr/>
        <p:txBody>
          <a:bodyPr/>
          <a:lstStyle/>
          <a:p>
            <a:fld id="{21AD668D-0247-144D-B5E3-BB8B09021D3D}" type="slidenum">
              <a:rPr lang="en-US" smtClean="0"/>
              <a:pPr/>
              <a:t>1</a:t>
            </a:fld>
            <a:endParaRPr lang="en-US" dirty="0"/>
          </a:p>
        </p:txBody>
      </p:sp>
      <p:sp>
        <p:nvSpPr>
          <p:cNvPr id="6" name="Title 5"/>
          <p:cNvSpPr>
            <a:spLocks noGrp="1"/>
          </p:cNvSpPr>
          <p:nvPr>
            <p:ph type="title"/>
          </p:nvPr>
        </p:nvSpPr>
        <p:spPr>
          <a:xfrm>
            <a:off x="390098" y="2895600"/>
            <a:ext cx="8747078" cy="716280"/>
          </a:xfrm>
        </p:spPr>
        <p:txBody>
          <a:bodyPr/>
          <a:lstStyle/>
          <a:p>
            <a:r>
              <a:rPr lang="en-US" dirty="0">
                <a:solidFill>
                  <a:schemeClr val="bg1"/>
                </a:solidFill>
              </a:rPr>
              <a:t>Jimmy Lewis</a:t>
            </a:r>
          </a:p>
        </p:txBody>
      </p:sp>
      <p:sp>
        <p:nvSpPr>
          <p:cNvPr id="7" name="Text Placeholder 6"/>
          <p:cNvSpPr>
            <a:spLocks noGrp="1"/>
          </p:cNvSpPr>
          <p:nvPr>
            <p:ph type="body" sz="quarter" idx="16"/>
          </p:nvPr>
        </p:nvSpPr>
        <p:spPr>
          <a:xfrm>
            <a:off x="457200" y="3581400"/>
            <a:ext cx="5416233" cy="436172"/>
          </a:xfrm>
        </p:spPr>
        <p:txBody>
          <a:bodyPr/>
          <a:lstStyle/>
          <a:p>
            <a:r>
              <a:rPr lang="en-US" sz="2400" b="0" dirty="0">
                <a:solidFill>
                  <a:schemeClr val="accent2">
                    <a:lumMod val="40000"/>
                    <a:lumOff val="60000"/>
                  </a:schemeClr>
                </a:solidFill>
                <a:latin typeface="Trade Gothic LT Std Cn" pitchFamily="50" charset="0"/>
              </a:rPr>
              <a:t>CEO -  HomeTown Health, LLC</a:t>
            </a:r>
          </a:p>
        </p:txBody>
      </p:sp>
    </p:spTree>
    <p:extLst>
      <p:ext uri="{BB962C8B-B14F-4D97-AF65-F5344CB8AC3E}">
        <p14:creationId xmlns:p14="http://schemas.microsoft.com/office/powerpoint/2010/main" val="166681531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0854" y="533400"/>
            <a:ext cx="4419600" cy="595461"/>
          </a:xfrm>
        </p:spPr>
        <p:txBody>
          <a:bodyPr>
            <a:normAutofit fontScale="90000"/>
          </a:bodyPr>
          <a:lstStyle/>
          <a:p>
            <a:r>
              <a:rPr lang="en-US" dirty="0"/>
              <a:t>Who is Jimmy Lewis?</a:t>
            </a:r>
          </a:p>
        </p:txBody>
      </p:sp>
      <p:sp>
        <p:nvSpPr>
          <p:cNvPr id="3" name="Content Placeholder 2"/>
          <p:cNvSpPr>
            <a:spLocks noGrp="1"/>
          </p:cNvSpPr>
          <p:nvPr>
            <p:ph idx="1"/>
          </p:nvPr>
        </p:nvSpPr>
        <p:spPr>
          <a:xfrm>
            <a:off x="457200" y="1447800"/>
            <a:ext cx="8446908" cy="4701095"/>
          </a:xfrm>
        </p:spPr>
        <p:txBody>
          <a:bodyPr>
            <a:normAutofit fontScale="92500" lnSpcReduction="10000"/>
          </a:bodyPr>
          <a:lstStyle/>
          <a:p>
            <a:pPr>
              <a:spcBef>
                <a:spcPts val="1200"/>
              </a:spcBef>
            </a:pPr>
            <a:endParaRPr lang="en-US" sz="1700" dirty="0"/>
          </a:p>
          <a:p>
            <a:pPr marL="0" indent="0">
              <a:buNone/>
            </a:pPr>
            <a:r>
              <a:rPr lang="en-US" b="1" dirty="0"/>
              <a:t>A native to Cordele, Georgia, Jimmy Lewis has roots in rural south Georgia and a passion for rural issues that has only continued to grow over the years. After high school, he attended Middle Georgia College and then Auburn University where he received a Bachelor’s Degree in Industrial Engineering. Jimmy has held senior management positions in six fortune five hundred companies, received many professional and civic awards, and is often quoted in trade journals, state and national newspapers, as well as magazines. He currently serves as a governor’s appointee to Governor Deal’s Rural Hospital Stabilization Committee. Jimmy and his wife, June, currently live in Cumming, Georgia.</a:t>
            </a:r>
            <a:endParaRPr lang="en-US" sz="1700" dirty="0"/>
          </a:p>
          <a:p>
            <a:endParaRPr lang="en-US" sz="1700" dirty="0"/>
          </a:p>
        </p:txBody>
      </p:sp>
      <p:sp>
        <p:nvSpPr>
          <p:cNvPr id="4" name="Slide Number Placeholder 3"/>
          <p:cNvSpPr>
            <a:spLocks noGrp="1"/>
          </p:cNvSpPr>
          <p:nvPr>
            <p:ph type="sldNum" sz="quarter" idx="12"/>
          </p:nvPr>
        </p:nvSpPr>
        <p:spPr/>
        <p:txBody>
          <a:bodyPr/>
          <a:lstStyle/>
          <a:p>
            <a:fld id="{21AD668D-0247-144D-B5E3-BB8B09021D3D}" type="slidenum">
              <a:rPr lang="en-US" smtClean="0"/>
              <a:pPr/>
              <a:t>2</a:t>
            </a:fld>
            <a:endParaRPr lang="en-US"/>
          </a:p>
        </p:txBody>
      </p:sp>
    </p:spTree>
    <p:extLst>
      <p:ext uri="{BB962C8B-B14F-4D97-AF65-F5344CB8AC3E}">
        <p14:creationId xmlns:p14="http://schemas.microsoft.com/office/powerpoint/2010/main" val="1468774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2"/>
          </p:nvPr>
        </p:nvSpPr>
        <p:spPr>
          <a:xfrm>
            <a:off x="2680299" y="762000"/>
            <a:ext cx="5958756" cy="556085"/>
          </a:xfrm>
        </p:spPr>
        <p:txBody>
          <a:bodyPr/>
          <a:lstStyle/>
          <a:p>
            <a:r>
              <a:rPr lang="en-US" dirty="0">
                <a:solidFill>
                  <a:schemeClr val="tx1"/>
                </a:solidFill>
              </a:rPr>
              <a:t>Major Question #1</a:t>
            </a:r>
          </a:p>
        </p:txBody>
      </p:sp>
      <p:sp>
        <p:nvSpPr>
          <p:cNvPr id="4" name="Content Placeholder 3"/>
          <p:cNvSpPr>
            <a:spLocks noGrp="1"/>
          </p:cNvSpPr>
          <p:nvPr>
            <p:ph idx="1"/>
          </p:nvPr>
        </p:nvSpPr>
        <p:spPr>
          <a:xfrm>
            <a:off x="2590800" y="2133600"/>
            <a:ext cx="5961692" cy="3566129"/>
          </a:xfrm>
        </p:spPr>
        <p:txBody>
          <a:bodyPr>
            <a:normAutofit/>
          </a:bodyPr>
          <a:lstStyle/>
          <a:p>
            <a:pPr marL="0" indent="0">
              <a:buNone/>
            </a:pPr>
            <a:r>
              <a:rPr lang="en-US" sz="5200" b="1" dirty="0"/>
              <a:t>What is the number one reason for rural hospital failure?</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2"/>
          </p:nvPr>
        </p:nvSpPr>
        <p:spPr>
          <a:xfrm>
            <a:off x="2680299" y="762000"/>
            <a:ext cx="5958756" cy="556085"/>
          </a:xfrm>
        </p:spPr>
        <p:txBody>
          <a:bodyPr/>
          <a:lstStyle/>
          <a:p>
            <a:r>
              <a:rPr lang="en-US" dirty="0">
                <a:solidFill>
                  <a:schemeClr val="tx1"/>
                </a:solidFill>
              </a:rPr>
              <a:t>Major Question #2</a:t>
            </a:r>
          </a:p>
        </p:txBody>
      </p:sp>
      <p:sp>
        <p:nvSpPr>
          <p:cNvPr id="4" name="Content Placeholder 3"/>
          <p:cNvSpPr>
            <a:spLocks noGrp="1"/>
          </p:cNvSpPr>
          <p:nvPr>
            <p:ph idx="1"/>
          </p:nvPr>
        </p:nvSpPr>
        <p:spPr>
          <a:xfrm>
            <a:off x="2540658" y="2133600"/>
            <a:ext cx="6374742" cy="3566129"/>
          </a:xfrm>
        </p:spPr>
        <p:txBody>
          <a:bodyPr>
            <a:normAutofit/>
          </a:bodyPr>
          <a:lstStyle/>
          <a:p>
            <a:pPr marL="0" indent="0">
              <a:buNone/>
            </a:pPr>
            <a:r>
              <a:rPr lang="en-US" sz="5200" b="1" dirty="0"/>
              <a:t>What, if anything, can the State do to help rural hospitals?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2"/>
          </p:nvPr>
        </p:nvSpPr>
        <p:spPr>
          <a:xfrm>
            <a:off x="2677363" y="685800"/>
            <a:ext cx="5958756" cy="556085"/>
          </a:xfrm>
        </p:spPr>
        <p:txBody>
          <a:bodyPr/>
          <a:lstStyle/>
          <a:p>
            <a:r>
              <a:rPr lang="en-US" dirty="0">
                <a:solidFill>
                  <a:schemeClr val="tx1"/>
                </a:solidFill>
              </a:rPr>
              <a:t>Major Question #3</a:t>
            </a:r>
          </a:p>
        </p:txBody>
      </p:sp>
      <p:sp>
        <p:nvSpPr>
          <p:cNvPr id="4" name="Content Placeholder 3"/>
          <p:cNvSpPr>
            <a:spLocks noGrp="1"/>
          </p:cNvSpPr>
          <p:nvPr>
            <p:ph idx="1"/>
          </p:nvPr>
        </p:nvSpPr>
        <p:spPr/>
        <p:txBody>
          <a:bodyPr>
            <a:normAutofit fontScale="92500" lnSpcReduction="20000"/>
          </a:bodyPr>
          <a:lstStyle/>
          <a:p>
            <a:pPr marL="0" indent="0">
              <a:buNone/>
            </a:pPr>
            <a:r>
              <a:rPr lang="en-US" sz="5700" b="1" dirty="0"/>
              <a:t>What do successful rural hospitals do that can be used elsewhere?</a:t>
            </a:r>
          </a:p>
          <a:p>
            <a:endParaRPr lang="en-US" sz="4400" dirty="0"/>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677989" y="2057400"/>
            <a:ext cx="5562600" cy="4114799"/>
          </a:xfrm>
        </p:spPr>
        <p:txBody>
          <a:bodyPr>
            <a:normAutofit/>
          </a:bodyPr>
          <a:lstStyle/>
          <a:p>
            <a:pPr marL="0" indent="0">
              <a:spcBef>
                <a:spcPts val="1200"/>
              </a:spcBef>
              <a:buNone/>
            </a:pPr>
            <a:r>
              <a:rPr lang="en-US" sz="6000" b="1" dirty="0"/>
              <a:t>40,000 Population</a:t>
            </a:r>
          </a:p>
          <a:p>
            <a:endParaRPr lang="en-US" dirty="0"/>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677989" y="1828800"/>
            <a:ext cx="5638800" cy="4343399"/>
          </a:xfrm>
        </p:spPr>
        <p:txBody>
          <a:bodyPr>
            <a:normAutofit/>
          </a:bodyPr>
          <a:lstStyle/>
          <a:p>
            <a:pPr marL="0" indent="0">
              <a:spcBef>
                <a:spcPts val="1200"/>
              </a:spcBef>
              <a:buNone/>
            </a:pPr>
            <a:r>
              <a:rPr lang="en-US" sz="6000" b="1" dirty="0"/>
              <a:t>$103,000</a:t>
            </a:r>
          </a:p>
          <a:p>
            <a:pPr marL="0" indent="0">
              <a:spcBef>
                <a:spcPts val="1200"/>
              </a:spcBef>
              <a:buNone/>
            </a:pPr>
            <a:r>
              <a:rPr lang="en-US" sz="6000" b="1" dirty="0"/>
              <a:t>Annual Net Revenue per FTE</a:t>
            </a:r>
          </a:p>
          <a:p>
            <a:endParaRPr lang="en-US" dirty="0"/>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677989" y="1981200"/>
            <a:ext cx="5638800" cy="4343399"/>
          </a:xfrm>
        </p:spPr>
        <p:txBody>
          <a:bodyPr>
            <a:normAutofit/>
          </a:bodyPr>
          <a:lstStyle/>
          <a:p>
            <a:pPr marL="0" indent="0">
              <a:spcBef>
                <a:spcPts val="1200"/>
              </a:spcBef>
              <a:buNone/>
            </a:pPr>
            <a:r>
              <a:rPr lang="en-US" sz="6000" b="1" dirty="0"/>
              <a:t>SB180</a:t>
            </a:r>
          </a:p>
          <a:p>
            <a:pPr marL="0" indent="0">
              <a:spcBef>
                <a:spcPts val="1200"/>
              </a:spcBef>
              <a:buNone/>
            </a:pPr>
            <a:r>
              <a:rPr lang="en-US" sz="6000" b="1" dirty="0"/>
              <a:t>Tax Credit Bill</a:t>
            </a:r>
          </a:p>
          <a:p>
            <a:endParaRPr lang="en-US" dirty="0"/>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743200" y="1828800"/>
            <a:ext cx="5895855" cy="4343399"/>
          </a:xfrm>
        </p:spPr>
        <p:txBody>
          <a:bodyPr>
            <a:normAutofit/>
          </a:bodyPr>
          <a:lstStyle/>
          <a:p>
            <a:pPr marL="0" indent="0">
              <a:spcBef>
                <a:spcPts val="1200"/>
              </a:spcBef>
              <a:buNone/>
            </a:pPr>
            <a:r>
              <a:rPr lang="en-US" sz="6000" b="1" dirty="0"/>
              <a:t>49 Most Needy</a:t>
            </a:r>
          </a:p>
          <a:p>
            <a:r>
              <a:rPr lang="en-US" sz="3000" b="1" dirty="0"/>
              <a:t>DCH list for SB 180 Tax Credit eligible hospitals</a:t>
            </a:r>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677989" y="1828800"/>
            <a:ext cx="5961066" cy="4343399"/>
          </a:xfrm>
        </p:spPr>
        <p:txBody>
          <a:bodyPr>
            <a:normAutofit/>
          </a:bodyPr>
          <a:lstStyle/>
          <a:p>
            <a:pPr marL="0" indent="0">
              <a:spcBef>
                <a:spcPts val="1200"/>
              </a:spcBef>
              <a:buNone/>
            </a:pPr>
            <a:r>
              <a:rPr lang="en-US" sz="6000" b="1" dirty="0"/>
              <a:t>85.6% of cost</a:t>
            </a:r>
          </a:p>
          <a:p>
            <a:endParaRPr lang="en-US" dirty="0"/>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677988" y="1828800"/>
            <a:ext cx="6313611" cy="4343399"/>
          </a:xfrm>
        </p:spPr>
        <p:txBody>
          <a:bodyPr>
            <a:normAutofit/>
          </a:bodyPr>
          <a:lstStyle/>
          <a:p>
            <a:pPr marL="0" indent="0">
              <a:spcBef>
                <a:spcPts val="1200"/>
              </a:spcBef>
              <a:buNone/>
            </a:pPr>
            <a:r>
              <a:rPr lang="en-US" sz="6000" b="1" dirty="0"/>
              <a:t>15-20% self-pay</a:t>
            </a:r>
          </a:p>
          <a:p>
            <a:endParaRPr lang="en-US" dirty="0"/>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677989" y="1828800"/>
            <a:ext cx="5961066" cy="4343399"/>
          </a:xfrm>
        </p:spPr>
        <p:txBody>
          <a:bodyPr>
            <a:normAutofit/>
          </a:bodyPr>
          <a:lstStyle/>
          <a:p>
            <a:pPr marL="0" indent="0">
              <a:spcBef>
                <a:spcPts val="1200"/>
              </a:spcBef>
              <a:buNone/>
            </a:pPr>
            <a:r>
              <a:rPr lang="en-US" sz="6000" b="1" dirty="0"/>
              <a:t>2%-5% Denials</a:t>
            </a:r>
          </a:p>
          <a:p>
            <a:endParaRPr lang="en-US" dirty="0"/>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743200" y="1828800"/>
            <a:ext cx="6324600" cy="4343399"/>
          </a:xfrm>
        </p:spPr>
        <p:txBody>
          <a:bodyPr>
            <a:normAutofit/>
          </a:bodyPr>
          <a:lstStyle/>
          <a:p>
            <a:pPr marL="0" indent="0">
              <a:spcBef>
                <a:spcPts val="1200"/>
              </a:spcBef>
              <a:buNone/>
            </a:pPr>
            <a:r>
              <a:rPr lang="en-US" sz="6000" b="1" dirty="0"/>
              <a:t>42 </a:t>
            </a:r>
            <a:br>
              <a:rPr lang="en-US" sz="6000" b="1" dirty="0"/>
            </a:br>
            <a:r>
              <a:rPr lang="en-US" sz="6000" b="1" dirty="0"/>
              <a:t>Payor Platforms</a:t>
            </a:r>
          </a:p>
          <a:p>
            <a:endParaRPr lang="en-US" dirty="0"/>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819400" y="1828800"/>
            <a:ext cx="6248400" cy="4343399"/>
          </a:xfrm>
        </p:spPr>
        <p:txBody>
          <a:bodyPr>
            <a:normAutofit/>
          </a:bodyPr>
          <a:lstStyle/>
          <a:p>
            <a:pPr marL="0" indent="0">
              <a:spcBef>
                <a:spcPts val="1200"/>
              </a:spcBef>
              <a:buNone/>
            </a:pPr>
            <a:r>
              <a:rPr lang="en-US" sz="6000" b="1" dirty="0"/>
              <a:t>95% </a:t>
            </a:r>
            <a:r>
              <a:rPr lang="en-US" sz="6000" b="1" dirty="0" err="1"/>
              <a:t>NonEmergent</a:t>
            </a:r>
            <a:r>
              <a:rPr lang="en-US" sz="6000" b="1" dirty="0"/>
              <a:t> </a:t>
            </a:r>
            <a:endParaRPr lang="en-US" sz="1000" b="1" dirty="0"/>
          </a:p>
          <a:p>
            <a:pPr marL="0" indent="0">
              <a:spcBef>
                <a:spcPts val="1200"/>
              </a:spcBef>
              <a:buNone/>
            </a:pPr>
            <a:endParaRPr lang="en-US" sz="1100" b="1" dirty="0"/>
          </a:p>
          <a:p>
            <a:pPr marL="0" indent="0">
              <a:spcBef>
                <a:spcPts val="1200"/>
              </a:spcBef>
              <a:buNone/>
            </a:pPr>
            <a:r>
              <a:rPr lang="en-US" sz="6000" b="1" dirty="0"/>
              <a:t>5% </a:t>
            </a:r>
            <a:br>
              <a:rPr lang="en-US" sz="6000" b="1" dirty="0"/>
            </a:br>
            <a:r>
              <a:rPr lang="en-US" sz="6000" b="1" dirty="0"/>
              <a:t>Emergency</a:t>
            </a:r>
          </a:p>
          <a:p>
            <a:endParaRPr lang="en-US" dirty="0"/>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677989" y="1828800"/>
            <a:ext cx="5961066" cy="4343399"/>
          </a:xfrm>
        </p:spPr>
        <p:txBody>
          <a:bodyPr>
            <a:normAutofit/>
          </a:bodyPr>
          <a:lstStyle/>
          <a:p>
            <a:pPr marL="0" indent="0">
              <a:spcBef>
                <a:spcPts val="1200"/>
              </a:spcBef>
              <a:buNone/>
            </a:pPr>
            <a:r>
              <a:rPr lang="en-US" sz="6000" b="1" dirty="0"/>
              <a:t>1100 Ambulances with Wi-Fi</a:t>
            </a:r>
          </a:p>
          <a:p>
            <a:endParaRPr lang="en-US" dirty="0"/>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677989" y="1828800"/>
            <a:ext cx="5961066" cy="4343399"/>
          </a:xfrm>
        </p:spPr>
        <p:txBody>
          <a:bodyPr>
            <a:normAutofit/>
          </a:bodyPr>
          <a:lstStyle/>
          <a:p>
            <a:pPr marL="0" indent="0">
              <a:spcBef>
                <a:spcPts val="1200"/>
              </a:spcBef>
              <a:buNone/>
            </a:pPr>
            <a:r>
              <a:rPr lang="en-US" sz="6000" b="1" dirty="0"/>
              <a:t>108 </a:t>
            </a:r>
            <a:br>
              <a:rPr lang="en-US" sz="6000" b="1" dirty="0"/>
            </a:br>
            <a:r>
              <a:rPr lang="en-US" sz="6000" b="1" dirty="0"/>
              <a:t>Schools with Telemedicine, and growing!</a:t>
            </a:r>
          </a:p>
          <a:p>
            <a:endParaRPr lang="en-US" dirty="0"/>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819400" y="1828800"/>
            <a:ext cx="6172200" cy="4343399"/>
          </a:xfrm>
        </p:spPr>
        <p:txBody>
          <a:bodyPr>
            <a:normAutofit/>
          </a:bodyPr>
          <a:lstStyle/>
          <a:p>
            <a:pPr marL="0" indent="0">
              <a:spcBef>
                <a:spcPts val="1200"/>
              </a:spcBef>
              <a:buNone/>
            </a:pPr>
            <a:r>
              <a:rPr lang="en-US" sz="6000" b="1" dirty="0"/>
              <a:t>8 </a:t>
            </a:r>
            <a:br>
              <a:rPr lang="en-US" sz="6000" b="1" dirty="0"/>
            </a:br>
            <a:r>
              <a:rPr lang="en-US" sz="6000" b="1" dirty="0"/>
              <a:t>Rural hospitals  closed in last five years</a:t>
            </a:r>
          </a:p>
          <a:p>
            <a:endParaRPr lang="en-US" dirty="0"/>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743200" y="1828800"/>
            <a:ext cx="6172200" cy="4876800"/>
          </a:xfrm>
        </p:spPr>
        <p:txBody>
          <a:bodyPr>
            <a:normAutofit fontScale="85000" lnSpcReduction="10000"/>
          </a:bodyPr>
          <a:lstStyle/>
          <a:p>
            <a:pPr marL="0" indent="0">
              <a:spcBef>
                <a:spcPts val="1200"/>
              </a:spcBef>
              <a:buNone/>
            </a:pPr>
            <a:r>
              <a:rPr lang="en-US" sz="7100" b="1" dirty="0"/>
              <a:t>25%</a:t>
            </a:r>
          </a:p>
          <a:p>
            <a:pPr marL="0" indent="0">
              <a:spcBef>
                <a:spcPts val="1200"/>
              </a:spcBef>
              <a:buNone/>
            </a:pPr>
            <a:r>
              <a:rPr lang="en-US" sz="7100" b="1" dirty="0"/>
              <a:t>Rural hospitals projected to close or downsize in 10 years</a:t>
            </a:r>
          </a:p>
          <a:p>
            <a:endParaRPr lang="en-US" dirty="0"/>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677989" y="1828800"/>
            <a:ext cx="5961066" cy="4343399"/>
          </a:xfrm>
        </p:spPr>
        <p:txBody>
          <a:bodyPr>
            <a:normAutofit fontScale="92500"/>
          </a:bodyPr>
          <a:lstStyle/>
          <a:p>
            <a:pPr marL="0" indent="0">
              <a:spcBef>
                <a:spcPts val="1200"/>
              </a:spcBef>
              <a:buNone/>
            </a:pPr>
            <a:r>
              <a:rPr lang="en-US" sz="6500" b="1" dirty="0"/>
              <a:t>30 or so rural hospitals closed OB in last five years/Pat Coda</a:t>
            </a:r>
          </a:p>
          <a:p>
            <a:endParaRPr lang="en-US" dirty="0"/>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743200" y="1828800"/>
            <a:ext cx="6324600" cy="4343399"/>
          </a:xfrm>
        </p:spPr>
        <p:txBody>
          <a:bodyPr>
            <a:normAutofit fontScale="77500" lnSpcReduction="20000"/>
          </a:bodyPr>
          <a:lstStyle/>
          <a:p>
            <a:pPr marL="0" indent="0">
              <a:spcBef>
                <a:spcPts val="1200"/>
              </a:spcBef>
              <a:buNone/>
            </a:pPr>
            <a:r>
              <a:rPr lang="en-US" sz="7700" b="1" dirty="0"/>
              <a:t>$2.5 - $4.0 Million Annual Loss</a:t>
            </a:r>
          </a:p>
          <a:p>
            <a:pPr>
              <a:spcBef>
                <a:spcPts val="1200"/>
              </a:spcBef>
            </a:pPr>
            <a:endParaRPr lang="en-US" sz="7700" b="1" dirty="0"/>
          </a:p>
          <a:p>
            <a:pPr marL="0" indent="0">
              <a:spcBef>
                <a:spcPts val="1200"/>
              </a:spcBef>
              <a:buNone/>
            </a:pPr>
            <a:r>
              <a:rPr lang="en-US" sz="7700" b="1" dirty="0" err="1"/>
              <a:t>Payor</a:t>
            </a:r>
            <a:r>
              <a:rPr lang="en-US" sz="7700" b="1" dirty="0"/>
              <a:t> mix driven loss</a:t>
            </a:r>
          </a:p>
          <a:p>
            <a:endParaRPr lang="en-US" dirty="0"/>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Major Rural Hospital Financial PPS Payor Mix</a:t>
            </a:r>
          </a:p>
        </p:txBody>
      </p:sp>
      <p:pic>
        <p:nvPicPr>
          <p:cNvPr id="5124" name="Picture 4"/>
          <p:cNvPicPr>
            <a:picLocks noGrp="1" noChangeAspect="1" noChangeArrowheads="1"/>
          </p:cNvPicPr>
          <p:nvPr>
            <p:ph idx="1"/>
          </p:nvPr>
        </p:nvPicPr>
        <p:blipFill>
          <a:blip r:embed="rId3" cstate="print"/>
          <a:srcRect l="18988" t="11225" r="40107" b="16054"/>
          <a:stretch>
            <a:fillRect/>
          </a:stretch>
        </p:blipFill>
        <p:spPr bwMode="auto">
          <a:xfrm>
            <a:off x="2362199" y="1744141"/>
            <a:ext cx="6274545" cy="4963446"/>
          </a:xfrm>
          <a:prstGeom prst="rect">
            <a:avLst/>
          </a:prstGeom>
          <a:noFill/>
          <a:ln w="9525">
            <a:noFill/>
            <a:miter lim="800000"/>
            <a:headEnd/>
            <a:tailEnd/>
          </a:ln>
        </p:spPr>
      </p:pic>
    </p:spTree>
    <p:extLst>
      <p:ext uri="{BB962C8B-B14F-4D97-AF65-F5344CB8AC3E}">
        <p14:creationId xmlns:p14="http://schemas.microsoft.com/office/powerpoint/2010/main" val="402331401"/>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2"/>
          </p:nvPr>
        </p:nvSpPr>
        <p:spPr>
          <a:xfrm>
            <a:off x="2651844" y="533400"/>
            <a:ext cx="5958756" cy="1210740"/>
          </a:xfrm>
        </p:spPr>
        <p:txBody>
          <a:bodyPr/>
          <a:lstStyle/>
          <a:p>
            <a:r>
              <a:rPr lang="en-US" dirty="0">
                <a:solidFill>
                  <a:schemeClr val="tx1"/>
                </a:solidFill>
              </a:rPr>
              <a:t>Major Rural Hospital Financial CAH Payor Mix</a:t>
            </a:r>
          </a:p>
        </p:txBody>
      </p:sp>
      <p:pic>
        <p:nvPicPr>
          <p:cNvPr id="4100" name="Picture 4"/>
          <p:cNvPicPr>
            <a:picLocks noGrp="1" noChangeAspect="1" noChangeArrowheads="1"/>
          </p:cNvPicPr>
          <p:nvPr>
            <p:ph idx="1"/>
          </p:nvPr>
        </p:nvPicPr>
        <p:blipFill>
          <a:blip r:embed="rId3" cstate="print"/>
          <a:srcRect l="18988" t="13498" r="38828" b="13782"/>
          <a:stretch>
            <a:fillRect/>
          </a:stretch>
        </p:blipFill>
        <p:spPr bwMode="auto">
          <a:xfrm>
            <a:off x="2362200" y="1744140"/>
            <a:ext cx="6248400" cy="5073831"/>
          </a:xfrm>
          <a:prstGeom prst="rect">
            <a:avLst/>
          </a:prstGeom>
          <a:noFill/>
          <a:ln w="9525">
            <a:noFill/>
            <a:miter lim="800000"/>
            <a:headEnd/>
            <a:tailEnd/>
          </a:ln>
        </p:spPr>
      </p:pic>
    </p:spTree>
    <p:extLst>
      <p:ext uri="{BB962C8B-B14F-4D97-AF65-F5344CB8AC3E}">
        <p14:creationId xmlns:p14="http://schemas.microsoft.com/office/powerpoint/2010/main" val="150433958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2"/>
          </p:nvPr>
        </p:nvSpPr>
        <p:spPr>
          <a:xfrm>
            <a:off x="2468922" y="76200"/>
            <a:ext cx="5958756" cy="1447800"/>
          </a:xfrm>
        </p:spPr>
        <p:txBody>
          <a:bodyPr/>
          <a:lstStyle/>
          <a:p>
            <a:r>
              <a:rPr lang="en-US" dirty="0">
                <a:solidFill>
                  <a:schemeClr val="tx1"/>
                </a:solidFill>
              </a:rPr>
              <a:t>Major Rural Hospital Financial Payor Mix Erosion Due to Payor Platforms</a:t>
            </a:r>
          </a:p>
        </p:txBody>
      </p:sp>
      <p:pic>
        <p:nvPicPr>
          <p:cNvPr id="2051" name="Picture 3"/>
          <p:cNvPicPr>
            <a:picLocks noGrp="1" noChangeAspect="1" noChangeArrowheads="1"/>
          </p:cNvPicPr>
          <p:nvPr>
            <p:ph idx="1"/>
          </p:nvPr>
        </p:nvPicPr>
        <p:blipFill>
          <a:blip r:embed="rId3" cstate="print"/>
          <a:srcRect l="34328" t="15770" r="26045" b="27417"/>
          <a:stretch>
            <a:fillRect/>
          </a:stretch>
        </p:blipFill>
        <p:spPr bwMode="auto">
          <a:xfrm>
            <a:off x="2362200" y="1752599"/>
            <a:ext cx="6172200" cy="4942703"/>
          </a:xfrm>
          <a:prstGeom prst="rect">
            <a:avLst/>
          </a:prstGeom>
          <a:noFill/>
          <a:ln w="9525">
            <a:noFill/>
            <a:miter lim="800000"/>
            <a:headEnd/>
            <a:tailEnd/>
          </a:ln>
        </p:spPr>
      </p:pic>
    </p:spTree>
    <p:extLst>
      <p:ext uri="{BB962C8B-B14F-4D97-AF65-F5344CB8AC3E}">
        <p14:creationId xmlns:p14="http://schemas.microsoft.com/office/powerpoint/2010/main" val="33319855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514600" y="1828800"/>
            <a:ext cx="6124455" cy="4876800"/>
          </a:xfrm>
        </p:spPr>
        <p:txBody>
          <a:bodyPr>
            <a:normAutofit fontScale="25000" lnSpcReduction="20000"/>
          </a:bodyPr>
          <a:lstStyle/>
          <a:p>
            <a:pPr marL="0" indent="0">
              <a:spcBef>
                <a:spcPts val="1200"/>
              </a:spcBef>
              <a:buNone/>
            </a:pPr>
            <a:r>
              <a:rPr lang="en-US" sz="8800" b="1" dirty="0"/>
              <a:t>Cost to charge ratio – the Federal efficiency </a:t>
            </a:r>
            <a:r>
              <a:rPr lang="en-US" sz="8800" b="1" dirty="0">
                <a:solidFill>
                  <a:srgbClr val="FF0000"/>
                </a:solidFill>
              </a:rPr>
              <a:t>penalty</a:t>
            </a:r>
          </a:p>
          <a:p>
            <a:pPr lvl="1">
              <a:spcBef>
                <a:spcPts val="1200"/>
              </a:spcBef>
            </a:pPr>
            <a:r>
              <a:rPr lang="en-US" sz="8800" b="1" dirty="0"/>
              <a:t>What? </a:t>
            </a:r>
          </a:p>
          <a:p>
            <a:pPr lvl="1">
              <a:spcBef>
                <a:spcPts val="1200"/>
              </a:spcBef>
            </a:pPr>
            <a:r>
              <a:rPr lang="en-US" sz="8800" b="1" dirty="0"/>
              <a:t>Why? </a:t>
            </a:r>
          </a:p>
          <a:p>
            <a:pPr lvl="1">
              <a:spcBef>
                <a:spcPts val="1200"/>
              </a:spcBef>
            </a:pPr>
            <a:r>
              <a:rPr lang="en-US" sz="8800" b="1" dirty="0"/>
              <a:t>When?</a:t>
            </a:r>
          </a:p>
          <a:p>
            <a:pPr lvl="1">
              <a:spcBef>
                <a:spcPts val="1200"/>
              </a:spcBef>
            </a:pPr>
            <a:r>
              <a:rPr lang="en-US" sz="8800" b="1" dirty="0"/>
              <a:t>Where?</a:t>
            </a:r>
          </a:p>
          <a:p>
            <a:pPr lvl="1">
              <a:spcBef>
                <a:spcPts val="1200"/>
              </a:spcBef>
            </a:pPr>
            <a:r>
              <a:rPr lang="en-US" sz="8800" b="1" dirty="0"/>
              <a:t>How it can kill a rural hospital</a:t>
            </a:r>
          </a:p>
          <a:p>
            <a:pPr lvl="1">
              <a:spcBef>
                <a:spcPts val="1200"/>
              </a:spcBef>
            </a:pPr>
            <a:r>
              <a:rPr lang="en-US" sz="8800" b="1" dirty="0"/>
              <a:t>Interim Cost Report a must</a:t>
            </a:r>
          </a:p>
          <a:p>
            <a:pPr lvl="1">
              <a:spcBef>
                <a:spcPts val="1200"/>
              </a:spcBef>
            </a:pPr>
            <a:r>
              <a:rPr lang="en-US" sz="8800" b="1" dirty="0"/>
              <a:t>Oops</a:t>
            </a:r>
          </a:p>
          <a:p>
            <a:pPr lvl="2">
              <a:spcBef>
                <a:spcPts val="1200"/>
              </a:spcBef>
            </a:pPr>
            <a:r>
              <a:rPr lang="en-US" sz="8800" b="1" dirty="0"/>
              <a:t>Chargemaster</a:t>
            </a:r>
          </a:p>
          <a:p>
            <a:pPr lvl="2">
              <a:spcBef>
                <a:spcPts val="1200"/>
              </a:spcBef>
            </a:pPr>
            <a:r>
              <a:rPr lang="en-US" sz="8800" b="1" dirty="0"/>
              <a:t>Major expense control</a:t>
            </a:r>
          </a:p>
          <a:p>
            <a:pPr lvl="2">
              <a:spcBef>
                <a:spcPts val="1200"/>
              </a:spcBef>
            </a:pPr>
            <a:r>
              <a:rPr lang="en-US" sz="8800" b="1" dirty="0"/>
              <a:t>Major Revenue increase</a:t>
            </a:r>
          </a:p>
          <a:p>
            <a:endParaRPr lang="en-US" dirty="0"/>
          </a:p>
        </p:txBody>
      </p:sp>
      <p:sp>
        <p:nvSpPr>
          <p:cNvPr id="10" name="Text Placeholder 9"/>
          <p:cNvSpPr>
            <a:spLocks noGrp="1"/>
          </p:cNvSpPr>
          <p:nvPr>
            <p:ph type="body" sz="quarter" idx="12"/>
          </p:nvPr>
        </p:nvSpPr>
        <p:spPr>
          <a:xfrm>
            <a:off x="2677989" y="533401"/>
            <a:ext cx="5958756" cy="1210740"/>
          </a:xfrm>
        </p:spPr>
        <p:txBody>
          <a:bodyPr/>
          <a:lstStyle/>
          <a:p>
            <a:r>
              <a:rPr lang="en-US" dirty="0">
                <a:solidFill>
                  <a:schemeClr val="tx1"/>
                </a:solidFill>
              </a:rPr>
              <a:t>Rural Hospitals Overwhelmed by the numbers</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36509"/>
            <a:ext cx="6031436" cy="814416"/>
          </a:xfrm>
        </p:spPr>
        <p:txBody>
          <a:bodyPr>
            <a:normAutofit fontScale="90000"/>
          </a:bodyPr>
          <a:lstStyle/>
          <a:p>
            <a:pPr algn="ctr"/>
            <a:r>
              <a:rPr lang="en-US" dirty="0"/>
              <a:t>Future of Georgia Healthcare</a:t>
            </a:r>
          </a:p>
        </p:txBody>
      </p:sp>
      <p:sp>
        <p:nvSpPr>
          <p:cNvPr id="3" name="Content Placeholder 2"/>
          <p:cNvSpPr>
            <a:spLocks noGrp="1"/>
          </p:cNvSpPr>
          <p:nvPr>
            <p:ph idx="1"/>
          </p:nvPr>
        </p:nvSpPr>
        <p:spPr>
          <a:xfrm>
            <a:off x="1021681" y="1143000"/>
            <a:ext cx="8122314" cy="5486400"/>
          </a:xfrm>
        </p:spPr>
        <p:txBody>
          <a:bodyPr>
            <a:normAutofit fontScale="85000" lnSpcReduction="20000"/>
          </a:bodyPr>
          <a:lstStyle/>
          <a:p>
            <a:pPr lvl="2"/>
            <a:endParaRPr lang="en-US" sz="2400" dirty="0"/>
          </a:p>
          <a:p>
            <a:pPr marL="801687" lvl="2" indent="0">
              <a:buNone/>
            </a:pPr>
            <a:r>
              <a:rPr lang="en-US" sz="2400" b="1" dirty="0"/>
              <a:t>Urbanization</a:t>
            </a:r>
          </a:p>
          <a:p>
            <a:pPr lvl="3"/>
            <a:r>
              <a:rPr lang="en-US" sz="2400" dirty="0"/>
              <a:t>60% annualized Hospital net revenues in five Atlanta systems – policy control</a:t>
            </a:r>
          </a:p>
          <a:p>
            <a:pPr lvl="3"/>
            <a:r>
              <a:rPr lang="en-US" sz="2400" dirty="0"/>
              <a:t>75% Atlanta plus HCA</a:t>
            </a:r>
          </a:p>
          <a:p>
            <a:pPr lvl="2">
              <a:buNone/>
            </a:pPr>
            <a:endParaRPr lang="en-US" sz="2400" b="1" dirty="0"/>
          </a:p>
          <a:p>
            <a:pPr marL="801687" lvl="2" indent="0">
              <a:buNone/>
            </a:pPr>
            <a:r>
              <a:rPr lang="en-US" sz="2400" b="1" dirty="0"/>
              <a:t>Federalization </a:t>
            </a:r>
          </a:p>
          <a:p>
            <a:pPr lvl="3"/>
            <a:r>
              <a:rPr lang="en-US" sz="2400" dirty="0"/>
              <a:t>cut $880 billion when Georgia at bottom of payment ladder nationally</a:t>
            </a:r>
          </a:p>
          <a:p>
            <a:pPr marL="1031875" lvl="3" indent="0">
              <a:buNone/>
            </a:pPr>
            <a:endParaRPr lang="en-US" sz="2400" b="1" dirty="0"/>
          </a:p>
          <a:p>
            <a:pPr marL="801687" lvl="2" indent="0">
              <a:buNone/>
            </a:pPr>
            <a:r>
              <a:rPr lang="en-US" sz="2400" b="1" dirty="0"/>
              <a:t>HCA - Expansion Southeast Ga. Corridor – CON control</a:t>
            </a:r>
          </a:p>
          <a:p>
            <a:pPr lvl="3"/>
            <a:r>
              <a:rPr lang="en-US" sz="2400" dirty="0"/>
              <a:t>Doctors Augusta Burn Unit</a:t>
            </a:r>
          </a:p>
          <a:p>
            <a:pPr lvl="3"/>
            <a:r>
              <a:rPr lang="en-US" sz="2400" dirty="0"/>
              <a:t>Northside Macon</a:t>
            </a:r>
          </a:p>
          <a:p>
            <a:pPr lvl="3"/>
            <a:r>
              <a:rPr lang="en-US" sz="2400" dirty="0"/>
              <a:t>Coliseum Macon</a:t>
            </a:r>
          </a:p>
          <a:p>
            <a:pPr lvl="3"/>
            <a:r>
              <a:rPr lang="en-US" sz="2400" dirty="0"/>
              <a:t>Fairview Park</a:t>
            </a:r>
          </a:p>
          <a:p>
            <a:pPr lvl="3"/>
            <a:r>
              <a:rPr lang="en-US" sz="2400" dirty="0"/>
              <a:t>Memorial Savannah</a:t>
            </a:r>
          </a:p>
          <a:p>
            <a:pPr lvl="3"/>
            <a:r>
              <a:rPr lang="en-US" sz="2400" dirty="0"/>
              <a:t>Waycross</a:t>
            </a:r>
          </a:p>
          <a:p>
            <a:pPr lvl="3"/>
            <a:r>
              <a:rPr lang="en-US" sz="2400" dirty="0"/>
              <a:t>Jacksonville Tertiary</a:t>
            </a:r>
          </a:p>
          <a:p>
            <a:pPr lvl="3"/>
            <a:endParaRPr lang="en-US" dirty="0"/>
          </a:p>
          <a:p>
            <a:pPr lvl="3"/>
            <a:endParaRPr lang="en-US" dirty="0"/>
          </a:p>
          <a:p>
            <a:pPr lvl="3"/>
            <a:endParaRPr lang="en-US" dirty="0"/>
          </a:p>
          <a:p>
            <a:endParaRPr lang="en-US" dirty="0"/>
          </a:p>
        </p:txBody>
      </p:sp>
      <p:sp>
        <p:nvSpPr>
          <p:cNvPr id="4" name="Slide Number Placeholder 3"/>
          <p:cNvSpPr>
            <a:spLocks noGrp="1"/>
          </p:cNvSpPr>
          <p:nvPr>
            <p:ph type="sldNum" sz="quarter" idx="12"/>
          </p:nvPr>
        </p:nvSpPr>
        <p:spPr/>
        <p:txBody>
          <a:bodyPr/>
          <a:lstStyle/>
          <a:p>
            <a:fld id="{21AD668D-0247-144D-B5E3-BB8B09021D3D}" type="slidenum">
              <a:rPr lang="en-US" smtClean="0"/>
              <a:pPr/>
              <a:t>25</a:t>
            </a:fld>
            <a:endParaRPr lang="en-US"/>
          </a:p>
        </p:txBody>
      </p:sp>
    </p:spTree>
    <p:extLst>
      <p:ext uri="{BB962C8B-B14F-4D97-AF65-F5344CB8AC3E}">
        <p14:creationId xmlns:p14="http://schemas.microsoft.com/office/powerpoint/2010/main" val="2322066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8169" y="152400"/>
            <a:ext cx="6029347" cy="838200"/>
          </a:xfrm>
        </p:spPr>
        <p:txBody>
          <a:bodyPr>
            <a:normAutofit fontScale="90000"/>
          </a:bodyPr>
          <a:lstStyle/>
          <a:p>
            <a:pPr algn="ctr"/>
            <a:r>
              <a:rPr lang="en-US" dirty="0"/>
              <a:t>Future of Georgia Healthcare</a:t>
            </a:r>
          </a:p>
        </p:txBody>
      </p:sp>
      <p:sp>
        <p:nvSpPr>
          <p:cNvPr id="3" name="Content Placeholder 2"/>
          <p:cNvSpPr>
            <a:spLocks noGrp="1"/>
          </p:cNvSpPr>
          <p:nvPr>
            <p:ph idx="1"/>
          </p:nvPr>
        </p:nvSpPr>
        <p:spPr>
          <a:xfrm>
            <a:off x="1021686" y="1371600"/>
            <a:ext cx="8122314" cy="5065892"/>
          </a:xfrm>
        </p:spPr>
        <p:txBody>
          <a:bodyPr>
            <a:normAutofit fontScale="92500" lnSpcReduction="20000"/>
          </a:bodyPr>
          <a:lstStyle/>
          <a:p>
            <a:pPr lvl="2"/>
            <a:r>
              <a:rPr lang="en-US" sz="2400" b="1" dirty="0"/>
              <a:t>No stand alone ED’s except HCA types in urban areas</a:t>
            </a:r>
          </a:p>
          <a:p>
            <a:pPr lvl="2"/>
            <a:r>
              <a:rPr lang="en-US" sz="2400" b="1" dirty="0"/>
              <a:t>Maximize use of technology</a:t>
            </a:r>
          </a:p>
          <a:p>
            <a:pPr lvl="3"/>
            <a:r>
              <a:rPr lang="en-US" dirty="0"/>
              <a:t>Telemedicine</a:t>
            </a:r>
          </a:p>
          <a:p>
            <a:pPr lvl="3"/>
            <a:r>
              <a:rPr lang="en-US" dirty="0"/>
              <a:t>Tele-monitoring</a:t>
            </a:r>
          </a:p>
          <a:p>
            <a:pPr lvl="2"/>
            <a:r>
              <a:rPr lang="en-US" sz="2400" b="1" dirty="0"/>
              <a:t>Consolidation – Piedmont/Columbus/Athens, HCA</a:t>
            </a:r>
          </a:p>
          <a:p>
            <a:pPr lvl="2"/>
            <a:r>
              <a:rPr lang="en-US" sz="2400" b="1" dirty="0"/>
              <a:t>Additional hospital closures</a:t>
            </a:r>
          </a:p>
          <a:p>
            <a:pPr lvl="2"/>
            <a:r>
              <a:rPr lang="en-US" sz="2400" b="1" dirty="0"/>
              <a:t>Simple loss of access</a:t>
            </a:r>
          </a:p>
          <a:p>
            <a:pPr lvl="2"/>
            <a:r>
              <a:rPr lang="en-US" sz="2400" b="1" dirty="0"/>
              <a:t>Better ambulances as rolling hospitals with EMS</a:t>
            </a:r>
          </a:p>
          <a:p>
            <a:pPr lvl="2"/>
            <a:r>
              <a:rPr lang="en-US" sz="2400" b="1" dirty="0"/>
              <a:t>Better placement and use of helicopters</a:t>
            </a:r>
          </a:p>
          <a:p>
            <a:pPr lvl="2"/>
            <a:r>
              <a:rPr lang="en-US" sz="2400" b="1" dirty="0"/>
              <a:t>Acuity index for providers</a:t>
            </a:r>
          </a:p>
          <a:p>
            <a:pPr lvl="2"/>
            <a:r>
              <a:rPr lang="en-US" sz="2400" b="1" dirty="0"/>
              <a:t>Loss of DSH?????</a:t>
            </a:r>
          </a:p>
          <a:p>
            <a:pPr lvl="2"/>
            <a:r>
              <a:rPr lang="en-US" sz="2400" b="1" dirty="0"/>
              <a:t>Urgent Care centers</a:t>
            </a:r>
          </a:p>
          <a:p>
            <a:pPr lvl="2"/>
            <a:r>
              <a:rPr lang="en-US" sz="2400" b="1" dirty="0"/>
              <a:t>Expanded use of PA’s and mid levels</a:t>
            </a:r>
          </a:p>
          <a:p>
            <a:pPr lvl="2"/>
            <a:r>
              <a:rPr lang="en-US" sz="2400" b="1" dirty="0"/>
              <a:t>Maximize use of current access points that do not talk to each other</a:t>
            </a:r>
          </a:p>
          <a:p>
            <a:endParaRPr lang="en-US" dirty="0"/>
          </a:p>
        </p:txBody>
      </p:sp>
      <p:sp>
        <p:nvSpPr>
          <p:cNvPr id="4" name="Slide Number Placeholder 3"/>
          <p:cNvSpPr>
            <a:spLocks noGrp="1"/>
          </p:cNvSpPr>
          <p:nvPr>
            <p:ph type="sldNum" sz="quarter" idx="12"/>
          </p:nvPr>
        </p:nvSpPr>
        <p:spPr/>
        <p:txBody>
          <a:bodyPr/>
          <a:lstStyle/>
          <a:p>
            <a:fld id="{21AD668D-0247-144D-B5E3-BB8B09021D3D}" type="slidenum">
              <a:rPr lang="en-US" smtClean="0"/>
              <a:pPr/>
              <a:t>26</a:t>
            </a:fld>
            <a:endParaRPr lang="en-US"/>
          </a:p>
        </p:txBody>
      </p:sp>
    </p:spTree>
    <p:extLst>
      <p:ext uri="{BB962C8B-B14F-4D97-AF65-F5344CB8AC3E}">
        <p14:creationId xmlns:p14="http://schemas.microsoft.com/office/powerpoint/2010/main" val="3576910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52400"/>
            <a:ext cx="6111543" cy="838200"/>
          </a:xfrm>
        </p:spPr>
        <p:txBody>
          <a:bodyPr>
            <a:normAutofit fontScale="90000"/>
          </a:bodyPr>
          <a:lstStyle/>
          <a:p>
            <a:pPr algn="ctr"/>
            <a:r>
              <a:rPr lang="en-US" dirty="0"/>
              <a:t>Future of Georgia’s Healthcare</a:t>
            </a:r>
          </a:p>
        </p:txBody>
      </p:sp>
      <p:sp>
        <p:nvSpPr>
          <p:cNvPr id="3" name="Content Placeholder 2"/>
          <p:cNvSpPr>
            <a:spLocks noGrp="1"/>
          </p:cNvSpPr>
          <p:nvPr>
            <p:ph idx="1"/>
          </p:nvPr>
        </p:nvSpPr>
        <p:spPr>
          <a:xfrm>
            <a:off x="1143000" y="1463675"/>
            <a:ext cx="7620000" cy="4892675"/>
          </a:xfrm>
        </p:spPr>
        <p:txBody>
          <a:bodyPr>
            <a:normAutofit/>
          </a:bodyPr>
          <a:lstStyle/>
          <a:p>
            <a:pPr lvl="2"/>
            <a:r>
              <a:rPr lang="en-US" sz="2400" b="1" dirty="0"/>
              <a:t>Competition</a:t>
            </a:r>
          </a:p>
          <a:p>
            <a:pPr lvl="2"/>
            <a:r>
              <a:rPr lang="en-US" sz="2400" b="1" dirty="0"/>
              <a:t>Insurer Narrow Networks</a:t>
            </a:r>
          </a:p>
          <a:p>
            <a:pPr lvl="2"/>
            <a:r>
              <a:rPr lang="en-US" sz="2400" b="1" dirty="0"/>
              <a:t>HCA Expansion</a:t>
            </a:r>
          </a:p>
          <a:p>
            <a:pPr lvl="2"/>
            <a:r>
              <a:rPr lang="en-US" sz="2400" b="1" dirty="0"/>
              <a:t>Talent Shortage</a:t>
            </a:r>
          </a:p>
          <a:p>
            <a:pPr lvl="2"/>
            <a:r>
              <a:rPr lang="en-US" sz="2400" b="1" dirty="0"/>
              <a:t>Must Expand Diversification</a:t>
            </a:r>
          </a:p>
          <a:p>
            <a:pPr lvl="2"/>
            <a:r>
              <a:rPr lang="en-US" sz="2400" b="1" dirty="0"/>
              <a:t>Pick Right Tertiary to Partner</a:t>
            </a:r>
          </a:p>
          <a:p>
            <a:pPr lvl="2"/>
            <a:r>
              <a:rPr lang="en-US" sz="2400" b="1" dirty="0"/>
              <a:t>Implement Stabilization Committee Findings</a:t>
            </a:r>
          </a:p>
          <a:p>
            <a:pPr lvl="2"/>
            <a:r>
              <a:rPr lang="en-US" sz="2400" b="1" dirty="0"/>
              <a:t>Manage Payor Mix</a:t>
            </a:r>
          </a:p>
        </p:txBody>
      </p:sp>
      <p:sp>
        <p:nvSpPr>
          <p:cNvPr id="4" name="Slide Number Placeholder 3"/>
          <p:cNvSpPr>
            <a:spLocks noGrp="1"/>
          </p:cNvSpPr>
          <p:nvPr>
            <p:ph type="sldNum" sz="quarter" idx="12"/>
          </p:nvPr>
        </p:nvSpPr>
        <p:spPr/>
        <p:txBody>
          <a:bodyPr/>
          <a:lstStyle/>
          <a:p>
            <a:fld id="{21AD668D-0247-144D-B5E3-BB8B09021D3D}" type="slidenum">
              <a:rPr lang="en-US" smtClean="0"/>
              <a:pPr/>
              <a:t>27</a:t>
            </a:fld>
            <a:endParaRPr lang="en-US"/>
          </a:p>
        </p:txBody>
      </p:sp>
    </p:spTree>
    <p:extLst>
      <p:ext uri="{BB962C8B-B14F-4D97-AF65-F5344CB8AC3E}">
        <p14:creationId xmlns:p14="http://schemas.microsoft.com/office/powerpoint/2010/main" val="2322066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2"/>
          </p:nvPr>
        </p:nvSpPr>
        <p:spPr>
          <a:xfrm>
            <a:off x="2677363" y="838200"/>
            <a:ext cx="5958756" cy="556085"/>
          </a:xfrm>
        </p:spPr>
        <p:txBody>
          <a:bodyPr/>
          <a:lstStyle/>
          <a:p>
            <a:r>
              <a:rPr lang="en-US" dirty="0">
                <a:solidFill>
                  <a:schemeClr val="tx1"/>
                </a:solidFill>
              </a:rPr>
              <a:t>Major Question #1</a:t>
            </a:r>
          </a:p>
        </p:txBody>
      </p:sp>
      <p:sp>
        <p:nvSpPr>
          <p:cNvPr id="4" name="Content Placeholder 3"/>
          <p:cNvSpPr>
            <a:spLocks noGrp="1"/>
          </p:cNvSpPr>
          <p:nvPr>
            <p:ph idx="1"/>
          </p:nvPr>
        </p:nvSpPr>
        <p:spPr/>
        <p:txBody>
          <a:bodyPr>
            <a:normAutofit fontScale="70000" lnSpcReduction="20000"/>
          </a:bodyPr>
          <a:lstStyle/>
          <a:p>
            <a:pPr marL="0" indent="0">
              <a:buNone/>
            </a:pPr>
            <a:r>
              <a:rPr lang="en-US" sz="4400" dirty="0"/>
              <a:t>What is the number one reason for rural hospital </a:t>
            </a:r>
            <a:r>
              <a:rPr lang="en-US" sz="4400" dirty="0">
                <a:solidFill>
                  <a:srgbClr val="FF0000"/>
                </a:solidFill>
              </a:rPr>
              <a:t>failure? </a:t>
            </a:r>
            <a:br>
              <a:rPr lang="en-US" sz="4400" dirty="0">
                <a:solidFill>
                  <a:srgbClr val="FF0000"/>
                </a:solidFill>
              </a:rPr>
            </a:br>
            <a:r>
              <a:rPr lang="en-US" sz="4400" dirty="0">
                <a:solidFill>
                  <a:srgbClr val="FF0000"/>
                </a:solidFill>
              </a:rPr>
              <a:t>There are three!</a:t>
            </a:r>
          </a:p>
          <a:p>
            <a:pPr marL="1200150" lvl="1" indent="-742950">
              <a:buFont typeface="+mj-lt"/>
              <a:buAutoNum type="arabicPeriod"/>
            </a:pPr>
            <a:r>
              <a:rPr lang="en-US" sz="4200" dirty="0"/>
              <a:t>Medicaid underpayment at 85.6% of cost since 1999</a:t>
            </a:r>
          </a:p>
          <a:p>
            <a:pPr marL="1200150" lvl="1" indent="-742950">
              <a:buFont typeface="+mj-lt"/>
              <a:buAutoNum type="arabicPeriod"/>
            </a:pPr>
            <a:r>
              <a:rPr lang="en-US" sz="4200" dirty="0"/>
              <a:t>Self Pay uninsured 17%-20%</a:t>
            </a:r>
          </a:p>
          <a:p>
            <a:pPr marL="1200150" lvl="1" indent="-742950">
              <a:buFont typeface="+mj-lt"/>
              <a:buAutoNum type="arabicPeriod"/>
            </a:pPr>
            <a:r>
              <a:rPr lang="en-US" sz="4200" dirty="0"/>
              <a:t>EMTALA</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2"/>
          </p:nvPr>
        </p:nvSpPr>
        <p:spPr>
          <a:xfrm>
            <a:off x="2651963" y="762000"/>
            <a:ext cx="5958756" cy="556085"/>
          </a:xfrm>
        </p:spPr>
        <p:txBody>
          <a:bodyPr/>
          <a:lstStyle/>
          <a:p>
            <a:r>
              <a:rPr lang="en-US" dirty="0">
                <a:solidFill>
                  <a:schemeClr val="tx1"/>
                </a:solidFill>
              </a:rPr>
              <a:t>Major Question #2</a:t>
            </a:r>
          </a:p>
        </p:txBody>
      </p:sp>
      <p:sp>
        <p:nvSpPr>
          <p:cNvPr id="4" name="Content Placeholder 3"/>
          <p:cNvSpPr>
            <a:spLocks noGrp="1"/>
          </p:cNvSpPr>
          <p:nvPr>
            <p:ph idx="1"/>
          </p:nvPr>
        </p:nvSpPr>
        <p:spPr>
          <a:xfrm>
            <a:off x="2649027" y="1981200"/>
            <a:ext cx="5961692" cy="4114800"/>
          </a:xfrm>
        </p:spPr>
        <p:txBody>
          <a:bodyPr>
            <a:normAutofit fontScale="62500" lnSpcReduction="20000"/>
          </a:bodyPr>
          <a:lstStyle/>
          <a:p>
            <a:pPr marL="0" indent="0">
              <a:buNone/>
            </a:pPr>
            <a:r>
              <a:rPr lang="en-US" sz="4400" b="1" dirty="0"/>
              <a:t>What, if anything, can the State do to help rural hospitals?</a:t>
            </a:r>
          </a:p>
          <a:p>
            <a:pPr lvl="1"/>
            <a:r>
              <a:rPr lang="en-US" sz="4200" b="1" dirty="0"/>
              <a:t>Pay Medicaid at cost</a:t>
            </a:r>
          </a:p>
          <a:p>
            <a:pPr lvl="1"/>
            <a:r>
              <a:rPr lang="en-US" sz="4200" b="1" dirty="0"/>
              <a:t>Pay Telemedicine at Market rates to cover telemedicine as a coverage for physician shortage</a:t>
            </a:r>
          </a:p>
          <a:p>
            <a:pPr lvl="1"/>
            <a:r>
              <a:rPr lang="en-US" sz="4200" b="1" dirty="0"/>
              <a:t>Expand scope of PA’s, Nurse Practitioners., and other mid-levels and pharmacists to offset physician shortage</a:t>
            </a:r>
          </a:p>
          <a:p>
            <a:pPr lvl="1"/>
            <a:r>
              <a:rPr lang="en-US" sz="4200" b="1" dirty="0"/>
              <a:t>Standardize CMO Input Portal</a:t>
            </a:r>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2"/>
          </p:nvPr>
        </p:nvSpPr>
        <p:spPr>
          <a:xfrm>
            <a:off x="2677363" y="762000"/>
            <a:ext cx="5958756" cy="556085"/>
          </a:xfrm>
        </p:spPr>
        <p:txBody>
          <a:bodyPr/>
          <a:lstStyle/>
          <a:p>
            <a:r>
              <a:rPr lang="en-US" dirty="0">
                <a:solidFill>
                  <a:schemeClr val="tx1"/>
                </a:solidFill>
              </a:rPr>
              <a:t>Major Question #3</a:t>
            </a:r>
          </a:p>
        </p:txBody>
      </p:sp>
      <p:sp>
        <p:nvSpPr>
          <p:cNvPr id="4" name="Content Placeholder 3"/>
          <p:cNvSpPr>
            <a:spLocks noGrp="1"/>
          </p:cNvSpPr>
          <p:nvPr>
            <p:ph idx="1"/>
          </p:nvPr>
        </p:nvSpPr>
        <p:spPr>
          <a:xfrm>
            <a:off x="2674427" y="1981200"/>
            <a:ext cx="5961692" cy="3566129"/>
          </a:xfrm>
        </p:spPr>
        <p:txBody>
          <a:bodyPr>
            <a:normAutofit fontScale="92500" lnSpcReduction="20000"/>
          </a:bodyPr>
          <a:lstStyle/>
          <a:p>
            <a:pPr marL="0" indent="0">
              <a:buNone/>
            </a:pPr>
            <a:r>
              <a:rPr lang="en-US" sz="2400" b="1" dirty="0"/>
              <a:t>What do successful rural hospitals do that can be used elsewhere?</a:t>
            </a:r>
          </a:p>
          <a:p>
            <a:pPr lvl="1"/>
            <a:r>
              <a:rPr lang="en-US" sz="2400" b="1" dirty="0"/>
              <a:t>Diversify</a:t>
            </a:r>
          </a:p>
          <a:p>
            <a:pPr lvl="1"/>
            <a:r>
              <a:rPr lang="en-US" sz="2400" b="1" dirty="0"/>
              <a:t>Have a service area of 40,000 population</a:t>
            </a:r>
          </a:p>
          <a:p>
            <a:pPr lvl="1"/>
            <a:r>
              <a:rPr lang="en-US" sz="2400" b="1" dirty="0"/>
              <a:t>Embrace change with educated staff and boards</a:t>
            </a:r>
          </a:p>
          <a:p>
            <a:pPr lvl="1"/>
            <a:r>
              <a:rPr lang="en-US" sz="2400" b="1" dirty="0"/>
              <a:t>Have C-Suite continuity beyond the 40% turnover over last five years</a:t>
            </a:r>
          </a:p>
          <a:p>
            <a:pPr lvl="1"/>
            <a:r>
              <a:rPr lang="en-US" sz="2400" b="1" dirty="0"/>
              <a:t>Enforce industry benchmarks, e.g., $103,000  annual net revenue/FTE</a:t>
            </a:r>
          </a:p>
          <a:p>
            <a:pPr lvl="1"/>
            <a:r>
              <a:rPr lang="en-US" sz="2400" b="1" dirty="0"/>
              <a:t>Implement Telemedicine</a:t>
            </a:r>
          </a:p>
          <a:p>
            <a:endParaRPr lang="en-US" sz="2400" dirty="0"/>
          </a:p>
        </p:txBody>
      </p:sp>
    </p:spTree>
    <p:extLst>
      <p:ext uri="{BB962C8B-B14F-4D97-AF65-F5344CB8AC3E}">
        <p14:creationId xmlns:p14="http://schemas.microsoft.com/office/powerpoint/2010/main" val="2957015922"/>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0"/>
            <a:ext cx="7010400" cy="1676400"/>
          </a:xfrm>
        </p:spPr>
        <p:txBody>
          <a:bodyPr>
            <a:normAutofit fontScale="90000"/>
          </a:bodyPr>
          <a:lstStyle/>
          <a:p>
            <a:r>
              <a:rPr lang="en-US" dirty="0"/>
              <a:t>Reading that Defines Obamacare</a:t>
            </a:r>
            <a:br>
              <a:rPr lang="en-US" dirty="0"/>
            </a:br>
            <a:endParaRPr lang="en-US" dirty="0"/>
          </a:p>
        </p:txBody>
      </p:sp>
      <p:sp>
        <p:nvSpPr>
          <p:cNvPr id="4" name="Slide Number Placeholder 3"/>
          <p:cNvSpPr>
            <a:spLocks noGrp="1"/>
          </p:cNvSpPr>
          <p:nvPr>
            <p:ph type="sldNum" sz="quarter" idx="12"/>
          </p:nvPr>
        </p:nvSpPr>
        <p:spPr/>
        <p:txBody>
          <a:bodyPr/>
          <a:lstStyle/>
          <a:p>
            <a:fld id="{21AD668D-0247-144D-B5E3-BB8B09021D3D}" type="slidenum">
              <a:rPr lang="en-US" smtClean="0"/>
              <a:pPr/>
              <a:t>31</a:t>
            </a:fld>
            <a:endParaRPr lang="en-US"/>
          </a:p>
        </p:txBody>
      </p:sp>
      <p:pic>
        <p:nvPicPr>
          <p:cNvPr id="1027" name="Picture 3"/>
          <p:cNvPicPr>
            <a:picLocks noGrp="1" noChangeAspect="1" noChangeArrowheads="1"/>
          </p:cNvPicPr>
          <p:nvPr>
            <p:ph idx="1"/>
          </p:nvPr>
        </p:nvPicPr>
        <p:blipFill>
          <a:blip r:embed="rId3" cstate="print"/>
          <a:srcRect l="33962" t="24647" r="35849" b="8268"/>
          <a:stretch>
            <a:fillRect/>
          </a:stretch>
        </p:blipFill>
        <p:spPr bwMode="auto">
          <a:xfrm>
            <a:off x="2819400" y="1555750"/>
            <a:ext cx="3810000" cy="4800600"/>
          </a:xfrm>
          <a:prstGeom prst="rect">
            <a:avLst/>
          </a:prstGeom>
          <a:noFill/>
          <a:ln w="9525">
            <a:noFill/>
            <a:miter lim="800000"/>
            <a:headEnd/>
            <a:tailEnd/>
          </a:ln>
        </p:spPr>
      </p:pic>
    </p:spTree>
    <p:extLst>
      <p:ext uri="{BB962C8B-B14F-4D97-AF65-F5344CB8AC3E}">
        <p14:creationId xmlns:p14="http://schemas.microsoft.com/office/powerpoint/2010/main" val="2322066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4399" y="609600"/>
            <a:ext cx="6629400" cy="595461"/>
          </a:xfrm>
        </p:spPr>
        <p:txBody>
          <a:bodyPr>
            <a:normAutofit fontScale="90000"/>
          </a:bodyPr>
          <a:lstStyle/>
          <a:p>
            <a:r>
              <a:rPr lang="en-US" dirty="0"/>
              <a:t>Reading that Defines Obamacare</a:t>
            </a:r>
          </a:p>
        </p:txBody>
      </p:sp>
      <p:sp>
        <p:nvSpPr>
          <p:cNvPr id="4" name="Slide Number Placeholder 3"/>
          <p:cNvSpPr>
            <a:spLocks noGrp="1"/>
          </p:cNvSpPr>
          <p:nvPr>
            <p:ph type="sldNum" sz="quarter" idx="12"/>
          </p:nvPr>
        </p:nvSpPr>
        <p:spPr/>
        <p:txBody>
          <a:bodyPr/>
          <a:lstStyle/>
          <a:p>
            <a:fld id="{21AD668D-0247-144D-B5E3-BB8B09021D3D}" type="slidenum">
              <a:rPr lang="en-US" smtClean="0"/>
              <a:pPr/>
              <a:t>32</a:t>
            </a:fld>
            <a:endParaRPr lang="en-US"/>
          </a:p>
        </p:txBody>
      </p:sp>
      <p:pic>
        <p:nvPicPr>
          <p:cNvPr id="2050" name="Picture 2"/>
          <p:cNvPicPr>
            <a:picLocks noChangeAspect="1" noChangeArrowheads="1"/>
          </p:cNvPicPr>
          <p:nvPr/>
        </p:nvPicPr>
        <p:blipFill>
          <a:blip r:embed="rId3" cstate="print"/>
          <a:srcRect l="18121" t="17800" r="55705" b="10134"/>
          <a:stretch>
            <a:fillRect/>
          </a:stretch>
        </p:blipFill>
        <p:spPr bwMode="auto">
          <a:xfrm>
            <a:off x="3200400" y="1447800"/>
            <a:ext cx="3276600" cy="4876800"/>
          </a:xfrm>
          <a:prstGeom prst="rect">
            <a:avLst/>
          </a:prstGeom>
          <a:noFill/>
          <a:ln w="9525">
            <a:noFill/>
            <a:miter lim="800000"/>
            <a:headEnd/>
            <a:tailEnd/>
          </a:ln>
        </p:spPr>
      </p:pic>
    </p:spTree>
    <p:extLst>
      <p:ext uri="{BB962C8B-B14F-4D97-AF65-F5344CB8AC3E}">
        <p14:creationId xmlns:p14="http://schemas.microsoft.com/office/powerpoint/2010/main" val="2322066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328584"/>
            <a:ext cx="6629400" cy="966816"/>
          </a:xfrm>
        </p:spPr>
        <p:txBody>
          <a:bodyPr>
            <a:normAutofit/>
          </a:bodyPr>
          <a:lstStyle/>
          <a:p>
            <a:r>
              <a:rPr lang="en-US" dirty="0"/>
              <a:t>Copyright Notice</a:t>
            </a:r>
          </a:p>
        </p:txBody>
      </p:sp>
      <p:sp>
        <p:nvSpPr>
          <p:cNvPr id="3" name="Content Placeholder 2"/>
          <p:cNvSpPr>
            <a:spLocks noGrp="1"/>
          </p:cNvSpPr>
          <p:nvPr>
            <p:ph idx="1"/>
          </p:nvPr>
        </p:nvSpPr>
        <p:spPr>
          <a:xfrm>
            <a:off x="838200" y="1616075"/>
            <a:ext cx="8122314" cy="4419600"/>
          </a:xfrm>
        </p:spPr>
        <p:txBody>
          <a:bodyPr>
            <a:normAutofit/>
          </a:bodyPr>
          <a:lstStyle/>
          <a:p>
            <a:pPr marL="801687" lvl="2" indent="0">
              <a:buNone/>
            </a:pPr>
            <a:endParaRPr lang="en-US" sz="2400" dirty="0"/>
          </a:p>
          <a:p>
            <a:pPr marL="0" indent="0">
              <a:buNone/>
            </a:pPr>
            <a:r>
              <a:rPr lang="en-US" sz="2800" dirty="0"/>
              <a:t>All rights reserved. No part of this publication-presentation, except book covers which may have their own restrictions, may be reproduced or transmitted in any form or by any means, electronic or mechanical including photocopy, recording, or any information storage and retrieval system, without permission in writing from the author.</a:t>
            </a:r>
          </a:p>
          <a:p>
            <a:pPr lvl="2"/>
            <a:endParaRPr lang="en-US" sz="2400" dirty="0"/>
          </a:p>
        </p:txBody>
      </p:sp>
      <p:sp>
        <p:nvSpPr>
          <p:cNvPr id="4" name="Slide Number Placeholder 3"/>
          <p:cNvSpPr>
            <a:spLocks noGrp="1"/>
          </p:cNvSpPr>
          <p:nvPr>
            <p:ph type="sldNum" sz="quarter" idx="12"/>
          </p:nvPr>
        </p:nvSpPr>
        <p:spPr/>
        <p:txBody>
          <a:bodyPr/>
          <a:lstStyle/>
          <a:p>
            <a:fld id="{21AD668D-0247-144D-B5E3-BB8B09021D3D}" type="slidenum">
              <a:rPr lang="en-US" smtClean="0"/>
              <a:pPr/>
              <a:t>33</a:t>
            </a:fld>
            <a:endParaRPr lang="en-US"/>
          </a:p>
        </p:txBody>
      </p:sp>
    </p:spTree>
    <p:extLst>
      <p:ext uri="{BB962C8B-B14F-4D97-AF65-F5344CB8AC3E}">
        <p14:creationId xmlns:p14="http://schemas.microsoft.com/office/powerpoint/2010/main" val="2322066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700" y="467109"/>
            <a:ext cx="6629400" cy="595461"/>
          </a:xfrm>
        </p:spPr>
        <p:txBody>
          <a:bodyPr>
            <a:noAutofit/>
          </a:bodyPr>
          <a:lstStyle/>
          <a:p>
            <a:r>
              <a:rPr lang="en-US" dirty="0"/>
              <a:t>Thank you!</a:t>
            </a:r>
          </a:p>
        </p:txBody>
      </p:sp>
      <p:sp>
        <p:nvSpPr>
          <p:cNvPr id="3" name="Content Placeholder 2"/>
          <p:cNvSpPr>
            <a:spLocks noGrp="1"/>
          </p:cNvSpPr>
          <p:nvPr>
            <p:ph idx="1"/>
          </p:nvPr>
        </p:nvSpPr>
        <p:spPr>
          <a:xfrm>
            <a:off x="1143000" y="1176514"/>
            <a:ext cx="7924800" cy="5065892"/>
          </a:xfrm>
        </p:spPr>
        <p:txBody>
          <a:bodyPr>
            <a:normAutofit/>
          </a:bodyPr>
          <a:lstStyle/>
          <a:p>
            <a:pPr lvl="2"/>
            <a:endParaRPr lang="en-US" sz="2400" dirty="0"/>
          </a:p>
          <a:p>
            <a:pPr lvl="2"/>
            <a:endParaRPr lang="en-US" sz="2400" dirty="0"/>
          </a:p>
          <a:p>
            <a:pPr marL="801687" lvl="2" indent="0">
              <a:buNone/>
            </a:pPr>
            <a:r>
              <a:rPr lang="en-US" sz="4000" dirty="0"/>
              <a:t>Questions?</a:t>
            </a:r>
          </a:p>
          <a:p>
            <a:pPr lvl="2"/>
            <a:endParaRPr lang="en-US" sz="2400" dirty="0"/>
          </a:p>
          <a:p>
            <a:pPr marL="801687" lvl="2" indent="0">
              <a:buNone/>
            </a:pPr>
            <a:r>
              <a:rPr lang="en-US" sz="3500" dirty="0"/>
              <a:t>Jimmy Lewis</a:t>
            </a:r>
          </a:p>
          <a:p>
            <a:pPr marL="801687" lvl="2" indent="0">
              <a:buNone/>
            </a:pPr>
            <a:r>
              <a:rPr lang="en-US" sz="3500" dirty="0"/>
              <a:t>770-363-7453</a:t>
            </a:r>
          </a:p>
          <a:p>
            <a:pPr marL="801687" lvl="2" indent="0">
              <a:buNone/>
            </a:pPr>
            <a:r>
              <a:rPr lang="en-US" sz="3500" dirty="0"/>
              <a:t>theleadershipgrp@mindspring.com</a:t>
            </a:r>
          </a:p>
        </p:txBody>
      </p:sp>
      <p:sp>
        <p:nvSpPr>
          <p:cNvPr id="4" name="Slide Number Placeholder 3"/>
          <p:cNvSpPr>
            <a:spLocks noGrp="1"/>
          </p:cNvSpPr>
          <p:nvPr>
            <p:ph type="sldNum" sz="quarter" idx="12"/>
          </p:nvPr>
        </p:nvSpPr>
        <p:spPr/>
        <p:txBody>
          <a:bodyPr/>
          <a:lstStyle/>
          <a:p>
            <a:fld id="{21AD668D-0247-144D-B5E3-BB8B09021D3D}" type="slidenum">
              <a:rPr lang="en-US" smtClean="0"/>
              <a:pPr/>
              <a:t>34</a:t>
            </a:fld>
            <a:endParaRPr lang="en-US"/>
          </a:p>
        </p:txBody>
      </p:sp>
    </p:spTree>
    <p:extLst>
      <p:ext uri="{BB962C8B-B14F-4D97-AF65-F5344CB8AC3E}">
        <p14:creationId xmlns:p14="http://schemas.microsoft.com/office/powerpoint/2010/main" val="2322066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6_Office Theme">
  <a:themeElements>
    <a:clrScheme name="HomeTown Health Color Set">
      <a:dk1>
        <a:srgbClr val="174A7C"/>
      </a:dk1>
      <a:lt1>
        <a:sysClr val="window" lastClr="FFFFFF"/>
      </a:lt1>
      <a:dk2>
        <a:srgbClr val="7C868D"/>
      </a:dk2>
      <a:lt2>
        <a:srgbClr val="F4F4F4"/>
      </a:lt2>
      <a:accent1>
        <a:srgbClr val="A6BBC9"/>
      </a:accent1>
      <a:accent2>
        <a:srgbClr val="B38808"/>
      </a:accent2>
      <a:accent3>
        <a:srgbClr val="ACD4F1"/>
      </a:accent3>
      <a:accent4>
        <a:srgbClr val="A9C399"/>
      </a:accent4>
      <a:accent5>
        <a:srgbClr val="557143"/>
      </a:accent5>
      <a:accent6>
        <a:srgbClr val="A5A5A5"/>
      </a:accent6>
      <a:hlink>
        <a:srgbClr val="459DDF"/>
      </a:hlink>
      <a:folHlink>
        <a:srgbClr val="A7BFD4"/>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Custom Design">
  <a:themeElements>
    <a:clrScheme name="HomeTown Health Color Set">
      <a:dk1>
        <a:srgbClr val="174A7C"/>
      </a:dk1>
      <a:lt1>
        <a:sysClr val="window" lastClr="FFFFFF"/>
      </a:lt1>
      <a:dk2>
        <a:srgbClr val="7C868D"/>
      </a:dk2>
      <a:lt2>
        <a:srgbClr val="F4F4F4"/>
      </a:lt2>
      <a:accent1>
        <a:srgbClr val="A6BBC9"/>
      </a:accent1>
      <a:accent2>
        <a:srgbClr val="B38808"/>
      </a:accent2>
      <a:accent3>
        <a:srgbClr val="ACD4F1"/>
      </a:accent3>
      <a:accent4>
        <a:srgbClr val="A9C399"/>
      </a:accent4>
      <a:accent5>
        <a:srgbClr val="557143"/>
      </a:accent5>
      <a:accent6>
        <a:srgbClr val="A5A5A5"/>
      </a:accent6>
      <a:hlink>
        <a:srgbClr val="459DDF"/>
      </a:hlink>
      <a:folHlink>
        <a:srgbClr val="A7BFD4"/>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Minutes</_ResourceType>
    <PublishingStartDate xmlns="http://schemas.microsoft.com/sharepoint/v3" xsi:nil="true"/>
  </documentManagement>
</p:properties>
</file>

<file path=customXml/itemProps1.xml><?xml version="1.0" encoding="utf-8"?>
<ds:datastoreItem xmlns:ds="http://schemas.openxmlformats.org/officeDocument/2006/customXml" ds:itemID="{04B80950-0EF5-451E-92F9-7E20CC7B7027}"/>
</file>

<file path=customXml/itemProps2.xml><?xml version="1.0" encoding="utf-8"?>
<ds:datastoreItem xmlns:ds="http://schemas.openxmlformats.org/officeDocument/2006/customXml" ds:itemID="{DABE8D20-CEFA-42A7-A6F4-74A1F94643A4}"/>
</file>

<file path=customXml/itemProps3.xml><?xml version="1.0" encoding="utf-8"?>
<ds:datastoreItem xmlns:ds="http://schemas.openxmlformats.org/officeDocument/2006/customXml" ds:itemID="{E3F323B0-7BD8-4D0A-A872-2C6550B2E95D}"/>
</file>

<file path=docProps/app.xml><?xml version="1.0" encoding="utf-8"?>
<Properties xmlns="http://schemas.openxmlformats.org/officeDocument/2006/extended-properties" xmlns:vt="http://schemas.openxmlformats.org/officeDocument/2006/docPropsVTypes">
  <TotalTime>5161</TotalTime>
  <Words>1437</Words>
  <Application>Microsoft Office PowerPoint</Application>
  <PresentationFormat>On-screen Show (4:3)</PresentationFormat>
  <Paragraphs>207</Paragraphs>
  <Slides>34</Slides>
  <Notes>34</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6_Office Theme</vt:lpstr>
      <vt:lpstr>4_Custom Design</vt:lpstr>
      <vt:lpstr>Jimmy Lewis</vt:lpstr>
      <vt:lpstr>Who is Jimmy Lewis?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Future of Georgia Healthcare</vt:lpstr>
      <vt:lpstr>Future of Georgia Healthcare</vt:lpstr>
      <vt:lpstr>Future of Georgia’s Healthcare</vt:lpstr>
      <vt:lpstr>PowerPoint Presentation</vt:lpstr>
      <vt:lpstr>PowerPoint Presentation</vt:lpstr>
      <vt:lpstr>PowerPoint Presentation</vt:lpstr>
      <vt:lpstr>Reading that Defines Obamacare </vt:lpstr>
      <vt:lpstr>Reading that Defines Obamacare</vt:lpstr>
      <vt:lpstr>Copyright Notice</vt:lpstr>
      <vt:lpstr>Thank you!</vt:lpstr>
    </vt:vector>
  </TitlesOfParts>
  <Company>Arthur J. Gallagher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jhprice</dc:creator>
  <cp:lastModifiedBy>Krieg, Amy</cp:lastModifiedBy>
  <cp:revision>107</cp:revision>
  <dcterms:created xsi:type="dcterms:W3CDTF">2014-02-28T16:05:34Z</dcterms:created>
  <dcterms:modified xsi:type="dcterms:W3CDTF">2017-08-15T17:53:50Z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