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2" r:id="rId1"/>
  </p:sldMasterIdLst>
  <p:notesMasterIdLst>
    <p:notesMasterId r:id="rId10"/>
  </p:notesMasterIdLst>
  <p:sldIdLst>
    <p:sldId id="256" r:id="rId2"/>
    <p:sldId id="258" r:id="rId3"/>
    <p:sldId id="282" r:id="rId4"/>
    <p:sldId id="281" r:id="rId5"/>
    <p:sldId id="276" r:id="rId6"/>
    <p:sldId id="257" r:id="rId7"/>
    <p:sldId id="277" r:id="rId8"/>
    <p:sldId id="283" r:id="rId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BA4D899-3FEC-40CC-8BD3-DE836F6ADF21}" type="datetimeFigureOut">
              <a:rPr lang="en-US" smtClean="0"/>
              <a:t>12/21/2020</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1A223C3-8026-4B90-80F7-057093BF9AF4}" type="slidenum">
              <a:rPr lang="en-US" smtClean="0"/>
              <a:t>‹#›</a:t>
            </a:fld>
            <a:endParaRPr lang="en-US" dirty="0"/>
          </a:p>
        </p:txBody>
      </p:sp>
    </p:spTree>
    <p:extLst>
      <p:ext uri="{BB962C8B-B14F-4D97-AF65-F5344CB8AC3E}">
        <p14:creationId xmlns:p14="http://schemas.microsoft.com/office/powerpoint/2010/main" val="524971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FCEABE6-209F-4069-A87D-B8E8FDB3B480}" type="datetime1">
              <a:rPr lang="en-US" smtClean="0"/>
              <a:t>12/21/2020</a:t>
            </a:fld>
            <a:endParaRPr lang="en-US" dirty="0"/>
          </a:p>
        </p:txBody>
      </p:sp>
      <p:sp>
        <p:nvSpPr>
          <p:cNvPr id="5" name="Footer Placeholder 4"/>
          <p:cNvSpPr>
            <a:spLocks noGrp="1"/>
          </p:cNvSpPr>
          <p:nvPr>
            <p:ph type="ftr" sz="quarter" idx="11"/>
          </p:nvPr>
        </p:nvSpPr>
        <p:spPr/>
        <p:txBody>
          <a:bodyPr/>
          <a:lstStyle/>
          <a:p>
            <a:r>
              <a:rPr lang="en-US"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1670960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3E0E6C3-4513-42B5-89E6-218996332638}" type="datetime1">
              <a:rPr lang="en-US" smtClean="0"/>
              <a:t>12/21/2020</a:t>
            </a:fld>
            <a:endParaRPr lang="en-US" dirty="0"/>
          </a:p>
        </p:txBody>
      </p:sp>
      <p:sp>
        <p:nvSpPr>
          <p:cNvPr id="5" name="Footer Placeholder 4"/>
          <p:cNvSpPr>
            <a:spLocks noGrp="1"/>
          </p:cNvSpPr>
          <p:nvPr>
            <p:ph type="ftr" sz="quarter" idx="11"/>
          </p:nvPr>
        </p:nvSpPr>
        <p:spPr/>
        <p:txBody>
          <a:bodyPr/>
          <a:lstStyle/>
          <a:p>
            <a:r>
              <a:rPr lang="en-US"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3009242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9673E7B-27B6-4075-A209-1151E9E10379}" type="datetime1">
              <a:rPr lang="en-US" smtClean="0"/>
              <a:t>12/21/2020</a:t>
            </a:fld>
            <a:endParaRPr lang="en-US" dirty="0"/>
          </a:p>
        </p:txBody>
      </p:sp>
      <p:sp>
        <p:nvSpPr>
          <p:cNvPr id="5" name="Footer Placeholder 4"/>
          <p:cNvSpPr>
            <a:spLocks noGrp="1"/>
          </p:cNvSpPr>
          <p:nvPr>
            <p:ph type="ftr" sz="quarter" idx="11"/>
          </p:nvPr>
        </p:nvSpPr>
        <p:spPr/>
        <p:txBody>
          <a:bodyPr/>
          <a:lstStyle/>
          <a:p>
            <a:r>
              <a:rPr lang="en-US"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10876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1A803A-FC6D-4B0B-874B-CFAF06104A1E}" type="datetime1">
              <a:rPr lang="en-US" smtClean="0"/>
              <a:t>12/21/2020</a:t>
            </a:fld>
            <a:endParaRPr lang="en-US" dirty="0"/>
          </a:p>
        </p:txBody>
      </p:sp>
      <p:sp>
        <p:nvSpPr>
          <p:cNvPr id="6" name="Footer Placeholder 5"/>
          <p:cNvSpPr>
            <a:spLocks noGrp="1"/>
          </p:cNvSpPr>
          <p:nvPr>
            <p:ph type="ftr" sz="quarter" idx="11"/>
          </p:nvPr>
        </p:nvSpPr>
        <p:spPr/>
        <p:txBody>
          <a:bodyPr/>
          <a:lstStyle/>
          <a:p>
            <a:r>
              <a:rPr lang="en-US" smtClean="0"/>
              <a:t>Senate Research Office</a:t>
            </a:r>
            <a:endParaRPr lang="en-US" dirty="0"/>
          </a:p>
        </p:txBody>
      </p:sp>
      <p:sp>
        <p:nvSpPr>
          <p:cNvPr id="7" name="Slide Number Placeholder 6"/>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3252298919"/>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20E36A-42FC-4C08-89B7-EC2618BB7479}" type="datetime1">
              <a:rPr lang="en-US" smtClean="0"/>
              <a:t>12/21/2020</a:t>
            </a:fld>
            <a:endParaRPr lang="en-US" dirty="0"/>
          </a:p>
        </p:txBody>
      </p:sp>
      <p:sp>
        <p:nvSpPr>
          <p:cNvPr id="8" name="Footer Placeholder 7"/>
          <p:cNvSpPr>
            <a:spLocks noGrp="1"/>
          </p:cNvSpPr>
          <p:nvPr>
            <p:ph type="ftr" sz="quarter" idx="11"/>
          </p:nvPr>
        </p:nvSpPr>
        <p:spPr/>
        <p:txBody>
          <a:bodyPr/>
          <a:lstStyle/>
          <a:p>
            <a:r>
              <a:rPr lang="en-US" smtClean="0"/>
              <a:t>Senate Research Office</a:t>
            </a:r>
            <a:endParaRPr lang="en-US" dirty="0"/>
          </a:p>
        </p:txBody>
      </p:sp>
      <p:sp>
        <p:nvSpPr>
          <p:cNvPr id="9" name="Slide Number Placeholder 8"/>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4252213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140D804-F300-4420-9918-3382BF11BFDB}" type="datetime1">
              <a:rPr lang="en-US" smtClean="0"/>
              <a:t>12/21/2020</a:t>
            </a:fld>
            <a:endParaRPr lang="en-US" dirty="0"/>
          </a:p>
        </p:txBody>
      </p:sp>
      <p:sp>
        <p:nvSpPr>
          <p:cNvPr id="4" name="Footer Placeholder 3"/>
          <p:cNvSpPr>
            <a:spLocks noGrp="1"/>
          </p:cNvSpPr>
          <p:nvPr>
            <p:ph type="ftr" sz="quarter" idx="11"/>
          </p:nvPr>
        </p:nvSpPr>
        <p:spPr/>
        <p:txBody>
          <a:bodyPr/>
          <a:lstStyle/>
          <a:p>
            <a:r>
              <a:rPr lang="en-US" smtClean="0"/>
              <a:t>Senate Research Office</a:t>
            </a:r>
            <a:endParaRPr lang="en-US" dirty="0"/>
          </a:p>
        </p:txBody>
      </p:sp>
      <p:sp>
        <p:nvSpPr>
          <p:cNvPr id="5" name="Slide Number Placeholder 4"/>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2156727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D69431-88C1-4813-B1EF-4660981523F2}" type="datetime1">
              <a:rPr lang="en-US" smtClean="0"/>
              <a:t>12/21/2020</a:t>
            </a:fld>
            <a:endParaRPr lang="en-US" dirty="0"/>
          </a:p>
        </p:txBody>
      </p:sp>
      <p:sp>
        <p:nvSpPr>
          <p:cNvPr id="3" name="Footer Placeholder 2"/>
          <p:cNvSpPr>
            <a:spLocks noGrp="1"/>
          </p:cNvSpPr>
          <p:nvPr>
            <p:ph type="ftr" sz="quarter" idx="11"/>
          </p:nvPr>
        </p:nvSpPr>
        <p:spPr/>
        <p:txBody>
          <a:bodyPr/>
          <a:lstStyle/>
          <a:p>
            <a:r>
              <a:rPr lang="en-US" smtClean="0"/>
              <a:t>Senate Research Office</a:t>
            </a:r>
            <a:endParaRPr lang="en-US" dirty="0"/>
          </a:p>
        </p:txBody>
      </p:sp>
      <p:sp>
        <p:nvSpPr>
          <p:cNvPr id="4" name="Slide Number Placeholder 3"/>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543246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A8DDD55-D6F3-493D-8007-F3BA33752FC5}" type="datetime1">
              <a:rPr lang="en-US" smtClean="0"/>
              <a:t>12/21/2020</a:t>
            </a:fld>
            <a:endParaRPr lang="en-US" dirty="0"/>
          </a:p>
        </p:txBody>
      </p:sp>
      <p:sp>
        <p:nvSpPr>
          <p:cNvPr id="6" name="Footer Placeholder 5"/>
          <p:cNvSpPr>
            <a:spLocks noGrp="1"/>
          </p:cNvSpPr>
          <p:nvPr>
            <p:ph type="ftr" sz="quarter" idx="11"/>
          </p:nvPr>
        </p:nvSpPr>
        <p:spPr/>
        <p:txBody>
          <a:bodyPr/>
          <a:lstStyle/>
          <a:p>
            <a:r>
              <a:rPr lang="en-US" smtClean="0"/>
              <a:t>Senate Research Office</a:t>
            </a:r>
            <a:endParaRPr lang="en-US" dirty="0"/>
          </a:p>
        </p:txBody>
      </p:sp>
      <p:sp>
        <p:nvSpPr>
          <p:cNvPr id="7" name="Slide Number Placeholder 6"/>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1443294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71A803A-FC6D-4B0B-874B-CFAF06104A1E}" type="datetime1">
              <a:rPr lang="en-US" smtClean="0"/>
              <a:t>12/21/2020</a:t>
            </a:fld>
            <a:endParaRPr lang="en-US" dirty="0"/>
          </a:p>
        </p:txBody>
      </p:sp>
      <p:sp>
        <p:nvSpPr>
          <p:cNvPr id="6" name="Footer Placeholder 5"/>
          <p:cNvSpPr>
            <a:spLocks noGrp="1"/>
          </p:cNvSpPr>
          <p:nvPr>
            <p:ph type="ftr" sz="quarter" idx="11"/>
          </p:nvPr>
        </p:nvSpPr>
        <p:spPr>
          <a:xfrm>
            <a:off x="533400" y="6172200"/>
            <a:ext cx="5811724" cy="365125"/>
          </a:xfrm>
        </p:spPr>
        <p:txBody>
          <a:bodyPr/>
          <a:lstStyle/>
          <a:p>
            <a:r>
              <a:rPr lang="en-US" smtClean="0"/>
              <a:t>Senate Research Office</a:t>
            </a:r>
            <a:endParaRPr lang="en-US" dirty="0"/>
          </a:p>
        </p:txBody>
      </p:sp>
      <p:sp>
        <p:nvSpPr>
          <p:cNvPr id="7" name="Slide Number Placeholder 6"/>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3102145479"/>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071A803A-FC6D-4B0B-874B-CFAF06104A1E}" type="datetime1">
              <a:rPr lang="en-US" smtClean="0"/>
              <a:t>12/21/2020</a:t>
            </a:fld>
            <a:endParaRPr lang="en-US" dirty="0"/>
          </a:p>
        </p:txBody>
      </p:sp>
      <p:sp>
        <p:nvSpPr>
          <p:cNvPr id="4" name="Footer Placeholder 3"/>
          <p:cNvSpPr>
            <a:spLocks noGrp="1"/>
          </p:cNvSpPr>
          <p:nvPr>
            <p:ph type="ftr" sz="quarter" idx="11"/>
          </p:nvPr>
        </p:nvSpPr>
        <p:spPr/>
        <p:txBody>
          <a:bodyPr/>
          <a:lstStyle/>
          <a:p>
            <a:r>
              <a:rPr lang="en-US" smtClean="0"/>
              <a:t>Senate Research Office</a:t>
            </a:r>
            <a:endParaRPr lang="en-US" dirty="0"/>
          </a:p>
        </p:txBody>
      </p:sp>
      <p:sp>
        <p:nvSpPr>
          <p:cNvPr id="5" name="Slide Number Placeholder 4"/>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416913661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71A803A-FC6D-4B0B-874B-CFAF06104A1E}" type="datetime1">
              <a:rPr lang="en-US" smtClean="0"/>
              <a:t>12/21/2020</a:t>
            </a:fld>
            <a:endParaRPr lang="en-US" dirty="0"/>
          </a:p>
        </p:txBody>
      </p:sp>
      <p:sp>
        <p:nvSpPr>
          <p:cNvPr id="5" name="Footer Placeholder 4"/>
          <p:cNvSpPr>
            <a:spLocks noGrp="1"/>
          </p:cNvSpPr>
          <p:nvPr>
            <p:ph type="ftr" sz="quarter" idx="11"/>
          </p:nvPr>
        </p:nvSpPr>
        <p:spPr/>
        <p:txBody>
          <a:bodyPr/>
          <a:lstStyle/>
          <a:p>
            <a:r>
              <a:rPr lang="en-US"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2667339247"/>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71A803A-FC6D-4B0B-874B-CFAF06104A1E}" type="datetime1">
              <a:rPr lang="en-US" smtClean="0"/>
              <a:t>12/21/2020</a:t>
            </a:fld>
            <a:endParaRPr lang="en-US" dirty="0"/>
          </a:p>
        </p:txBody>
      </p:sp>
      <p:sp>
        <p:nvSpPr>
          <p:cNvPr id="5" name="Footer Placeholder 4"/>
          <p:cNvSpPr>
            <a:spLocks noGrp="1"/>
          </p:cNvSpPr>
          <p:nvPr>
            <p:ph type="ftr" sz="quarter" idx="11"/>
          </p:nvPr>
        </p:nvSpPr>
        <p:spPr/>
        <p:txBody>
          <a:bodyPr/>
          <a:lstStyle/>
          <a:p>
            <a:r>
              <a:rPr lang="en-US"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a:t>
            </a:fld>
            <a:endParaRPr lang="en-US"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33416750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71A803A-FC6D-4B0B-874B-CFAF06104A1E}" type="datetime1">
              <a:rPr lang="en-US" smtClean="0"/>
              <a:t>12/21/2020</a:t>
            </a:fld>
            <a:endParaRPr lang="en-US" dirty="0"/>
          </a:p>
        </p:txBody>
      </p:sp>
      <p:sp>
        <p:nvSpPr>
          <p:cNvPr id="5" name="Footer Placeholder 4"/>
          <p:cNvSpPr>
            <a:spLocks noGrp="1"/>
          </p:cNvSpPr>
          <p:nvPr>
            <p:ph type="ftr" sz="quarter" idx="11"/>
          </p:nvPr>
        </p:nvSpPr>
        <p:spPr/>
        <p:txBody>
          <a:bodyPr/>
          <a:lstStyle/>
          <a:p>
            <a:r>
              <a:rPr lang="en-US"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1405407847"/>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71A803A-FC6D-4B0B-874B-CFAF06104A1E}" type="datetime1">
              <a:rPr lang="en-US" smtClean="0"/>
              <a:t>12/21/2020</a:t>
            </a:fld>
            <a:endParaRPr lang="en-US" dirty="0"/>
          </a:p>
        </p:txBody>
      </p:sp>
      <p:sp>
        <p:nvSpPr>
          <p:cNvPr id="5" name="Footer Placeholder 4"/>
          <p:cNvSpPr>
            <a:spLocks noGrp="1"/>
          </p:cNvSpPr>
          <p:nvPr>
            <p:ph type="ftr" sz="quarter" idx="11"/>
          </p:nvPr>
        </p:nvSpPr>
        <p:spPr/>
        <p:txBody>
          <a:bodyPr/>
          <a:lstStyle/>
          <a:p>
            <a:r>
              <a:rPr lang="en-US"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a:t>
            </a:fld>
            <a:endParaRPr lang="en-US"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337589469"/>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71A803A-FC6D-4B0B-874B-CFAF06104A1E}" type="datetime1">
              <a:rPr lang="en-US" smtClean="0"/>
              <a:t>12/21/2020</a:t>
            </a:fld>
            <a:endParaRPr lang="en-US" dirty="0"/>
          </a:p>
        </p:txBody>
      </p:sp>
      <p:sp>
        <p:nvSpPr>
          <p:cNvPr id="5" name="Footer Placeholder 4"/>
          <p:cNvSpPr>
            <a:spLocks noGrp="1"/>
          </p:cNvSpPr>
          <p:nvPr>
            <p:ph type="ftr" sz="quarter" idx="11"/>
          </p:nvPr>
        </p:nvSpPr>
        <p:spPr/>
        <p:txBody>
          <a:bodyPr/>
          <a:lstStyle/>
          <a:p>
            <a:r>
              <a:rPr lang="en-US"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178845938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4905A6-A6C8-4243-B9E0-510876ADB921}" type="datetime1">
              <a:rPr lang="en-US" smtClean="0"/>
              <a:t>12/21/2020</a:t>
            </a:fld>
            <a:endParaRPr lang="en-US" dirty="0"/>
          </a:p>
        </p:txBody>
      </p:sp>
      <p:sp>
        <p:nvSpPr>
          <p:cNvPr id="5" name="Footer Placeholder 4"/>
          <p:cNvSpPr>
            <a:spLocks noGrp="1"/>
          </p:cNvSpPr>
          <p:nvPr>
            <p:ph type="ftr" sz="quarter" idx="11"/>
          </p:nvPr>
        </p:nvSpPr>
        <p:spPr/>
        <p:txBody>
          <a:bodyPr/>
          <a:lstStyle/>
          <a:p>
            <a:r>
              <a:rPr lang="en-US"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1075418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9C17770-DE02-4270-BC2E-D485F56AA2E9}" type="datetime1">
              <a:rPr lang="en-US" smtClean="0"/>
              <a:t>12/21/2020</a:t>
            </a:fld>
            <a:endParaRPr lang="en-US" dirty="0"/>
          </a:p>
        </p:txBody>
      </p:sp>
      <p:sp>
        <p:nvSpPr>
          <p:cNvPr id="5" name="Footer Placeholder 4"/>
          <p:cNvSpPr>
            <a:spLocks noGrp="1"/>
          </p:cNvSpPr>
          <p:nvPr>
            <p:ph type="ftr" sz="quarter" idx="11"/>
          </p:nvPr>
        </p:nvSpPr>
        <p:spPr/>
        <p:txBody>
          <a:bodyPr/>
          <a:lstStyle/>
          <a:p>
            <a:r>
              <a:rPr lang="en-US"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a:t>
            </a:fld>
            <a:endParaRPr lang="en-US" dirty="0"/>
          </a:p>
        </p:txBody>
      </p:sp>
    </p:spTree>
    <p:extLst>
      <p:ext uri="{BB962C8B-B14F-4D97-AF65-F5344CB8AC3E}">
        <p14:creationId xmlns:p14="http://schemas.microsoft.com/office/powerpoint/2010/main" val="177890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2">
                <a:tint val="97000"/>
                <a:hueMod val="92000"/>
                <a:satMod val="169000"/>
                <a:alpha val="94000"/>
                <a:lumMod val="42000"/>
                <a:lumOff val="58000"/>
              </a:schemeClr>
            </a:gs>
            <a:gs pos="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071A803A-FC6D-4B0B-874B-CFAF06104A1E}" type="datetime1">
              <a:rPr lang="en-US" smtClean="0"/>
              <a:t>12/21/2020</a:t>
            </a:fld>
            <a:endParaRPr lang="en-US" dirty="0"/>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r>
              <a:rPr lang="en-US" smtClean="0"/>
              <a:t>Senate Research Office</a:t>
            </a:r>
            <a:endParaRPr lang="en-US" dirty="0"/>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E7778732-A349-4748-8EC2-54842092CFB6}" type="slidenum">
              <a:rPr lang="en-US" smtClean="0"/>
              <a:t>‹#›</a:t>
            </a:fld>
            <a:endParaRPr lang="en-US" dirty="0"/>
          </a:p>
        </p:txBody>
      </p:sp>
    </p:spTree>
    <p:extLst>
      <p:ext uri="{BB962C8B-B14F-4D97-AF65-F5344CB8AC3E}">
        <p14:creationId xmlns:p14="http://schemas.microsoft.com/office/powerpoint/2010/main" val="68003749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hdr="0" dt="0"/>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838199"/>
          </a:xfrm>
        </p:spPr>
        <p:txBody>
          <a:bodyPr>
            <a:normAutofit fontScale="90000"/>
          </a:bodyPr>
          <a:lstStyle/>
          <a:p>
            <a:pPr algn="l"/>
            <a:r>
              <a:rPr lang="en-US" sz="1600" dirty="0" smtClean="0">
                <a:latin typeface="Calibri" pitchFamily="34" charset="0"/>
                <a:cs typeface="Calibri" pitchFamily="34" charset="0"/>
              </a:rPr>
              <a:t/>
            </a:r>
            <a:br>
              <a:rPr lang="en-US" sz="1600" dirty="0" smtClean="0">
                <a:latin typeface="Calibri" pitchFamily="34" charset="0"/>
                <a:cs typeface="Calibri" pitchFamily="34" charset="0"/>
              </a:rPr>
            </a:br>
            <a:r>
              <a:rPr lang="en-US" sz="1600" dirty="0">
                <a:latin typeface="Calibri" pitchFamily="34" charset="0"/>
                <a:cs typeface="Calibri" pitchFamily="34" charset="0"/>
              </a:rPr>
              <a:t/>
            </a:r>
            <a:br>
              <a:rPr lang="en-US" sz="1600" dirty="0">
                <a:latin typeface="Calibri" pitchFamily="34" charset="0"/>
                <a:cs typeface="Calibri" pitchFamily="34" charset="0"/>
              </a:rPr>
            </a:br>
            <a:r>
              <a:rPr lang="en-US" sz="1600" dirty="0" smtClean="0">
                <a:latin typeface="Calibri" pitchFamily="34" charset="0"/>
                <a:cs typeface="Calibri" pitchFamily="34" charset="0"/>
              </a:rPr>
              <a:t/>
            </a:r>
            <a:br>
              <a:rPr lang="en-US" sz="1600" dirty="0" smtClean="0">
                <a:latin typeface="Calibri" pitchFamily="34" charset="0"/>
                <a:cs typeface="Calibri" pitchFamily="34" charset="0"/>
              </a:rPr>
            </a:br>
            <a:endParaRPr lang="en-US" sz="1600" dirty="0">
              <a:latin typeface="Calibri" pitchFamily="34" charset="0"/>
              <a:cs typeface="Calibri" pitchFamily="34" charset="0"/>
            </a:endParaRPr>
          </a:p>
        </p:txBody>
      </p:sp>
      <p:sp>
        <p:nvSpPr>
          <p:cNvPr id="3" name="Subtitle 2"/>
          <p:cNvSpPr>
            <a:spLocks noGrp="1"/>
          </p:cNvSpPr>
          <p:nvPr>
            <p:ph type="subTitle" idx="1"/>
          </p:nvPr>
        </p:nvSpPr>
        <p:spPr>
          <a:xfrm>
            <a:off x="609600" y="457200"/>
            <a:ext cx="7772400" cy="5791200"/>
          </a:xfrm>
          <a:ln cmpd="sng">
            <a:solidFill>
              <a:schemeClr val="tx1"/>
            </a:solidFill>
          </a:ln>
        </p:spPr>
        <p:txBody>
          <a:bodyPr>
            <a:normAutofit fontScale="92500" lnSpcReduction="10000"/>
          </a:bodyPr>
          <a:lstStyle/>
          <a:p>
            <a:pPr algn="ctr"/>
            <a:endParaRPr lang="en-US" sz="24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endParaRPr>
          </a:p>
          <a:p>
            <a:pPr algn="ctr"/>
            <a:r>
              <a:rPr lang="en-US" sz="24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rPr>
              <a:t>Senate </a:t>
            </a:r>
            <a:r>
              <a:rPr lang="en-US" sz="2400" b="1" dirty="0">
                <a:solidFill>
                  <a:schemeClr val="tx1"/>
                </a:solidFill>
                <a:effectLst>
                  <a:outerShdw blurRad="38100" dist="38100" dir="2700000" algn="tl">
                    <a:srgbClr val="000000">
                      <a:alpha val="43137"/>
                    </a:srgbClr>
                  </a:outerShdw>
                </a:effectLst>
                <a:latin typeface="Calibri" pitchFamily="34" charset="0"/>
                <a:cs typeface="Calibri" pitchFamily="34" charset="0"/>
              </a:rPr>
              <a:t>Study Committee on Law Enforcement Reform</a:t>
            </a:r>
            <a:endParaRPr lang="en-US" sz="24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endParaRPr>
          </a:p>
          <a:p>
            <a:pPr algn="ctr"/>
            <a:endParaRPr lang="en-US" sz="24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endParaRPr>
          </a:p>
          <a:p>
            <a:pPr algn="ctr"/>
            <a:r>
              <a:rPr lang="en-US" sz="24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rPr>
              <a:t>Recently Enacted State Legislation Regarding </a:t>
            </a:r>
          </a:p>
          <a:p>
            <a:pPr algn="ctr"/>
            <a:r>
              <a:rPr lang="en-US" sz="24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rPr>
              <a:t>Law Enforcement Use of Force</a:t>
            </a:r>
            <a:endParaRPr lang="en-US" sz="24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endParaRPr>
          </a:p>
          <a:p>
            <a:pPr algn="ctr"/>
            <a:endParaRPr lang="en-US" sz="24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endParaRPr>
          </a:p>
          <a:p>
            <a:pPr algn="ctr"/>
            <a:endParaRPr lang="en-US" sz="2400" b="1" dirty="0">
              <a:solidFill>
                <a:schemeClr val="tx1"/>
              </a:solidFill>
              <a:effectLst>
                <a:outerShdw blurRad="38100" dist="38100" dir="2700000" algn="tl">
                  <a:srgbClr val="000000">
                    <a:alpha val="43137"/>
                  </a:srgbClr>
                </a:outerShdw>
              </a:effectLst>
              <a:latin typeface="Calibri" pitchFamily="34" charset="0"/>
              <a:cs typeface="Calibri" pitchFamily="34" charset="0"/>
            </a:endParaRPr>
          </a:p>
          <a:p>
            <a:pPr algn="ctr"/>
            <a:endParaRPr lang="en-US" sz="14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endParaRPr>
          </a:p>
          <a:p>
            <a:pPr algn="ctr"/>
            <a:endParaRPr lang="en-US" sz="1400" b="1" dirty="0">
              <a:solidFill>
                <a:schemeClr val="tx1"/>
              </a:solidFill>
              <a:effectLst>
                <a:outerShdw blurRad="38100" dist="38100" dir="2700000" algn="tl">
                  <a:srgbClr val="000000">
                    <a:alpha val="43137"/>
                  </a:srgbClr>
                </a:outerShdw>
              </a:effectLst>
              <a:latin typeface="Calibri" pitchFamily="34" charset="0"/>
              <a:cs typeface="Calibri" pitchFamily="34" charset="0"/>
            </a:endParaRPr>
          </a:p>
          <a:p>
            <a:pPr algn="ctr"/>
            <a:endParaRPr lang="en-US" sz="14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endParaRPr>
          </a:p>
          <a:p>
            <a:pPr algn="ctr"/>
            <a:endParaRPr lang="en-US" sz="1400" b="1" dirty="0">
              <a:solidFill>
                <a:schemeClr val="tx1"/>
              </a:solidFill>
              <a:effectLst>
                <a:outerShdw blurRad="38100" dist="38100" dir="2700000" algn="tl">
                  <a:srgbClr val="000000">
                    <a:alpha val="43137"/>
                  </a:srgbClr>
                </a:outerShdw>
              </a:effectLst>
              <a:latin typeface="Calibri" pitchFamily="34" charset="0"/>
              <a:cs typeface="Calibri" pitchFamily="34" charset="0"/>
            </a:endParaRPr>
          </a:p>
          <a:p>
            <a:pPr algn="ctr"/>
            <a:endParaRPr lang="en-US" sz="14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endParaRPr>
          </a:p>
          <a:p>
            <a:pPr algn="ctr"/>
            <a:r>
              <a:rPr lang="en-US" sz="8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rPr>
              <a:t>Alex Azarian</a:t>
            </a:r>
          </a:p>
          <a:p>
            <a:pPr algn="ctr"/>
            <a:r>
              <a:rPr lang="en-US" sz="8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rPr>
              <a:t>Deputy Director</a:t>
            </a:r>
          </a:p>
          <a:p>
            <a:pPr algn="ctr"/>
            <a:r>
              <a:rPr lang="en-US" sz="8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rPr>
              <a:t>Senate Research Office</a:t>
            </a:r>
          </a:p>
          <a:p>
            <a:r>
              <a:rPr lang="en-US" sz="1000" b="1" dirty="0" smtClean="0"/>
              <a:t>December 22, 2020</a:t>
            </a:r>
            <a:endParaRPr lang="en-US" sz="1000" b="1" dirty="0"/>
          </a:p>
          <a:p>
            <a:endParaRPr lang="en-US" sz="1000" dirty="0"/>
          </a:p>
        </p:txBody>
      </p:sp>
    </p:spTree>
    <p:extLst>
      <p:ext uri="{BB962C8B-B14F-4D97-AF65-F5344CB8AC3E}">
        <p14:creationId xmlns:p14="http://schemas.microsoft.com/office/powerpoint/2010/main" val="3293707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411162"/>
          </a:xfrm>
        </p:spPr>
        <p:txBody>
          <a:bodyPr>
            <a:normAutofit/>
          </a:bodyPr>
          <a:lstStyle/>
          <a:p>
            <a:pPr algn="ctr"/>
            <a:r>
              <a:rPr lang="en-US" sz="1600" dirty="0" smtClean="0">
                <a:effectLst>
                  <a:outerShdw blurRad="38100" dist="38100" dir="2700000" algn="tl">
                    <a:srgbClr val="000000">
                      <a:alpha val="43137"/>
                    </a:srgbClr>
                  </a:outerShdw>
                </a:effectLst>
                <a:latin typeface="Calibri" pitchFamily="34" charset="0"/>
                <a:cs typeface="Calibri" pitchFamily="34" charset="0"/>
              </a:rPr>
              <a:t>Background: </a:t>
            </a:r>
            <a:r>
              <a:rPr lang="en-US" sz="1600" dirty="0" smtClean="0">
                <a:effectLst>
                  <a:outerShdw blurRad="38100" dist="38100" dir="2700000" algn="tl">
                    <a:srgbClr val="000000">
                      <a:alpha val="43137"/>
                    </a:srgbClr>
                  </a:outerShdw>
                </a:effectLst>
                <a:latin typeface="Calibri" pitchFamily="34" charset="0"/>
                <a:cs typeface="Calibri" pitchFamily="34" charset="0"/>
              </a:rPr>
              <a:t>2020 State Action</a:t>
            </a:r>
            <a:endParaRPr lang="en-US" sz="1600" dirty="0">
              <a:effectLst>
                <a:outerShdw blurRad="38100" dist="38100" dir="2700000" algn="tl">
                  <a:srgbClr val="000000">
                    <a:alpha val="43137"/>
                  </a:srgbClr>
                </a:outerShdw>
              </a:effectLst>
              <a:latin typeface="Calibri" pitchFamily="34" charset="0"/>
              <a:cs typeface="Calibri" pitchFamily="34" charset="0"/>
            </a:endParaRPr>
          </a:p>
        </p:txBody>
      </p:sp>
      <p:sp>
        <p:nvSpPr>
          <p:cNvPr id="2" name="Content Placeholder 1"/>
          <p:cNvSpPr>
            <a:spLocks noGrp="1"/>
          </p:cNvSpPr>
          <p:nvPr>
            <p:ph idx="1"/>
          </p:nvPr>
        </p:nvSpPr>
        <p:spPr>
          <a:xfrm>
            <a:off x="457200" y="914400"/>
            <a:ext cx="8229600" cy="4678363"/>
          </a:xfrm>
        </p:spPr>
        <p:txBody>
          <a:bodyPr anchor="t">
            <a:normAutofit/>
          </a:bodyPr>
          <a:lstStyle/>
          <a:p>
            <a:pPr marL="0" marR="0" indent="0">
              <a:spcBef>
                <a:spcPts val="0"/>
              </a:spcBef>
              <a:spcAft>
                <a:spcPts val="0"/>
              </a:spcAft>
              <a:buNone/>
            </a:pPr>
            <a:endParaRPr lang="en-US" sz="1600" dirty="0">
              <a:latin typeface="Calibri" panose="020F0502020204030204" pitchFamily="34"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The following 14 </a:t>
            </a:r>
            <a:r>
              <a:rPr lang="en-US" sz="16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states </a:t>
            </a:r>
            <a:r>
              <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adopted </a:t>
            </a:r>
            <a:r>
              <a:rPr lang="en-US" sz="16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legislation </a:t>
            </a:r>
            <a:r>
              <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in 2020 addressing various aspects of law enforcement’s use of force:</a:t>
            </a:r>
            <a:endPar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indent="0" algn="ctr">
              <a:spcBef>
                <a:spcPts val="0"/>
              </a:spcBef>
              <a:spcAft>
                <a:spcPts val="0"/>
              </a:spcAft>
              <a:buNone/>
            </a:pPr>
            <a:endPar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California</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Colorado </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Connecticut </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Delaware</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Hawaii</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Iowa</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Nevada </a:t>
            </a:r>
          </a:p>
          <a:p>
            <a:pPr marL="0" indent="0" algn="ctr">
              <a:spcBef>
                <a:spcPts val="0"/>
              </a:spcBef>
              <a:spcAft>
                <a:spcPts val="0"/>
              </a:spcAft>
              <a:buNone/>
            </a:pP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N</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ew Hampshire </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New Mexico</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New York</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Oregon</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Utah</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Vermont and </a:t>
            </a:r>
          </a:p>
          <a:p>
            <a:pPr marL="0" indent="0" algn="ctr">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Virginia</a:t>
            </a:r>
          </a:p>
          <a:p>
            <a:pPr marL="0" indent="0" algn="ctr">
              <a:spcBef>
                <a:spcPts val="0"/>
              </a:spcBef>
              <a:spcAft>
                <a:spcPts val="0"/>
              </a:spcAft>
              <a:buNone/>
            </a:pPr>
            <a:endPar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indent="0" algn="ctr">
              <a:spcBef>
                <a:spcPts val="0"/>
              </a:spcBef>
              <a:spcAft>
                <a:spcPts val="0"/>
              </a:spcAft>
              <a:buNone/>
            </a:pPr>
            <a:endPar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indent="0" algn="ctr">
              <a:spcBef>
                <a:spcPts val="0"/>
              </a:spcBef>
              <a:spcAft>
                <a:spcPts val="0"/>
              </a:spcAft>
              <a:buNone/>
            </a:pPr>
            <a:endPar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lvl="0" indent="0">
              <a:buNone/>
            </a:pPr>
            <a:endParaRPr lang="en-US" sz="1300" dirty="0" smtClean="0">
              <a:solidFill>
                <a:schemeClr val="bg1"/>
              </a:solidFill>
              <a:latin typeface="Calibri" pitchFamily="34" charset="0"/>
              <a:cs typeface="Calibri" pitchFamily="34" charset="0"/>
            </a:endParaRPr>
          </a:p>
        </p:txBody>
      </p:sp>
      <p:sp>
        <p:nvSpPr>
          <p:cNvPr id="4" name="Footer Placeholder 3"/>
          <p:cNvSpPr>
            <a:spLocks noGrp="1"/>
          </p:cNvSpPr>
          <p:nvPr>
            <p:ph type="ftr" sz="quarter" idx="11"/>
          </p:nvPr>
        </p:nvSpPr>
        <p:spPr/>
        <p:txBody>
          <a:bodyPr/>
          <a:lstStyle/>
          <a:p>
            <a:r>
              <a:rPr lang="en-US" dirty="0" smtClean="0"/>
              <a:t>Senate Research Office</a:t>
            </a:r>
            <a:endParaRPr lang="en-US" dirty="0"/>
          </a:p>
        </p:txBody>
      </p:sp>
      <p:sp>
        <p:nvSpPr>
          <p:cNvPr id="5" name="Slide Number Placeholder 4"/>
          <p:cNvSpPr>
            <a:spLocks noGrp="1"/>
          </p:cNvSpPr>
          <p:nvPr>
            <p:ph type="sldNum" sz="quarter" idx="12"/>
          </p:nvPr>
        </p:nvSpPr>
        <p:spPr/>
        <p:txBody>
          <a:bodyPr/>
          <a:lstStyle/>
          <a:p>
            <a:fld id="{E7778732-A349-4748-8EC2-54842092CFB6}" type="slidenum">
              <a:rPr lang="en-US" smtClean="0"/>
              <a:t>1</a:t>
            </a:fld>
            <a:endParaRPr lang="en-US" dirty="0"/>
          </a:p>
        </p:txBody>
      </p:sp>
    </p:spTree>
    <p:extLst>
      <p:ext uri="{BB962C8B-B14F-4D97-AF65-F5344CB8AC3E}">
        <p14:creationId xmlns:p14="http://schemas.microsoft.com/office/powerpoint/2010/main" val="13186852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411162"/>
          </a:xfrm>
        </p:spPr>
        <p:txBody>
          <a:bodyPr>
            <a:normAutofit/>
          </a:bodyPr>
          <a:lstStyle/>
          <a:p>
            <a:pPr algn="ctr"/>
            <a:r>
              <a:rPr lang="en-US" sz="1600" dirty="0" smtClean="0">
                <a:effectLst>
                  <a:outerShdw blurRad="38100" dist="38100" dir="2700000" algn="tl">
                    <a:srgbClr val="000000">
                      <a:alpha val="43137"/>
                    </a:srgbClr>
                  </a:outerShdw>
                </a:effectLst>
                <a:latin typeface="Calibri" pitchFamily="34" charset="0"/>
                <a:cs typeface="Calibri" pitchFamily="34" charset="0"/>
              </a:rPr>
              <a:t>Most Common themes</a:t>
            </a:r>
            <a:endParaRPr lang="en-US" sz="1600" dirty="0">
              <a:effectLst>
                <a:outerShdw blurRad="38100" dist="38100" dir="2700000" algn="tl">
                  <a:srgbClr val="000000">
                    <a:alpha val="43137"/>
                  </a:srgbClr>
                </a:outerShdw>
              </a:effectLst>
              <a:latin typeface="Calibri" pitchFamily="34" charset="0"/>
              <a:cs typeface="Calibri" pitchFamily="34" charset="0"/>
            </a:endParaRPr>
          </a:p>
        </p:txBody>
      </p:sp>
      <p:sp>
        <p:nvSpPr>
          <p:cNvPr id="2" name="Content Placeholder 1"/>
          <p:cNvSpPr>
            <a:spLocks noGrp="1"/>
          </p:cNvSpPr>
          <p:nvPr>
            <p:ph idx="1"/>
          </p:nvPr>
        </p:nvSpPr>
        <p:spPr>
          <a:xfrm>
            <a:off x="457200" y="914400"/>
            <a:ext cx="8229600" cy="4678363"/>
          </a:xfrm>
        </p:spPr>
        <p:txBody>
          <a:bodyPr>
            <a:normAutofit/>
          </a:bodyPr>
          <a:lstStyle/>
          <a:p>
            <a:pPr marL="0" marR="0" indent="0" algn="just">
              <a:spcBef>
                <a:spcPts val="0"/>
              </a:spcBef>
              <a:spcAft>
                <a:spcPts val="0"/>
              </a:spcAft>
              <a:buNone/>
            </a:pPr>
            <a:r>
              <a:rPr lang="en-US" sz="18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Most </a:t>
            </a:r>
            <a:r>
              <a:rPr lang="en-US" sz="18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of t</a:t>
            </a:r>
            <a:r>
              <a:rPr lang="en-US" sz="18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he legislation adopted by these states in 2020 share some common themes: </a:t>
            </a:r>
            <a:endParaRPr lang="en-US" sz="18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mj-lt"/>
              <a:buAutoNum type="arabicPeriod"/>
            </a:pPr>
            <a:endParaRPr lang="en-US" sz="18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gn="just">
              <a:spcBef>
                <a:spcPts val="0"/>
              </a:spcBef>
              <a:spcAft>
                <a:spcPts val="0"/>
              </a:spcAft>
              <a:buFont typeface="+mj-lt"/>
              <a:buAutoNum type="arabicPeriod"/>
            </a:pPr>
            <a:r>
              <a:rPr lang="en-US"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Restricting the Use of Chokeholds;</a:t>
            </a:r>
          </a:p>
          <a:p>
            <a:pPr marL="800100" lvl="1" indent="-342900" algn="just">
              <a:spcBef>
                <a:spcPts val="0"/>
              </a:spcBef>
              <a:spcAft>
                <a:spcPts val="0"/>
              </a:spcAft>
              <a:buFont typeface="+mj-lt"/>
              <a:buAutoNum type="arabicPeriod"/>
            </a:pPr>
            <a:endParaRPr lang="en-US"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gn="just">
              <a:spcBef>
                <a:spcPts val="0"/>
              </a:spcBef>
              <a:spcAft>
                <a:spcPts val="0"/>
              </a:spcAft>
              <a:buFont typeface="+mj-lt"/>
              <a:buAutoNum type="arabicPeriod"/>
            </a:pPr>
            <a:r>
              <a:rPr lang="en-US"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Peace Officer’s Duty to Intervene and Report Excessive Use of Force;</a:t>
            </a:r>
          </a:p>
          <a:p>
            <a:pPr marL="800100" lvl="1" indent="-342900" algn="just">
              <a:spcBef>
                <a:spcPts val="0"/>
              </a:spcBef>
              <a:spcAft>
                <a:spcPts val="0"/>
              </a:spcAft>
              <a:buFont typeface="+mj-lt"/>
              <a:buAutoNum type="arabicPeriod"/>
            </a:pPr>
            <a:endParaRPr lang="en-US"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gn="just">
              <a:spcBef>
                <a:spcPts val="0"/>
              </a:spcBef>
              <a:spcAft>
                <a:spcPts val="0"/>
              </a:spcAft>
              <a:buFont typeface="+mj-lt"/>
              <a:buAutoNum type="arabicPeriod"/>
            </a:pPr>
            <a:r>
              <a:rPr lang="en-US"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Bodycams; and</a:t>
            </a:r>
          </a:p>
          <a:p>
            <a:pPr marL="800100" lvl="1" indent="-342900" algn="just">
              <a:spcBef>
                <a:spcPts val="0"/>
              </a:spcBef>
              <a:spcAft>
                <a:spcPts val="0"/>
              </a:spcAft>
              <a:buFont typeface="+mj-lt"/>
              <a:buAutoNum type="arabicPeriod"/>
            </a:pPr>
            <a:endParaRPr lang="en-US"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gn="just">
              <a:spcBef>
                <a:spcPts val="0"/>
              </a:spcBef>
              <a:spcAft>
                <a:spcPts val="0"/>
              </a:spcAft>
              <a:buFont typeface="+mj-lt"/>
              <a:buAutoNum type="arabicPeriod"/>
            </a:pPr>
            <a:r>
              <a:rPr lang="en-US"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Demonstrations and Civil Disturbances: Use of Force.</a:t>
            </a:r>
          </a:p>
          <a:p>
            <a:pPr marL="0" marR="0" lvl="0" indent="0" algn="just">
              <a:spcBef>
                <a:spcPts val="0"/>
              </a:spcBef>
              <a:spcAft>
                <a:spcPts val="0"/>
              </a:spcAft>
              <a:buNone/>
            </a:pPr>
            <a:endParaRPr lang="en-US"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spcBef>
                <a:spcPts val="0"/>
              </a:spcBef>
              <a:spcAft>
                <a:spcPts val="0"/>
              </a:spcAft>
              <a:buNone/>
            </a:pPr>
            <a:endParaRPr lang="en-US" sz="14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spcBef>
                <a:spcPts val="0"/>
              </a:spcBef>
              <a:spcAft>
                <a:spcPts val="0"/>
              </a:spcAft>
              <a:buNone/>
            </a:pPr>
            <a:endParaRPr lang="en-US"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spcBef>
                <a:spcPts val="0"/>
              </a:spcBef>
              <a:spcAft>
                <a:spcPts val="0"/>
              </a:spcAft>
              <a:buNone/>
            </a:pPr>
            <a:endParaRPr lang="en-US" sz="14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spcBef>
                <a:spcPts val="0"/>
              </a:spcBef>
              <a:spcAft>
                <a:spcPts val="0"/>
              </a:spcAft>
              <a:buNone/>
            </a:pPr>
            <a:endParaRPr lang="en-US"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lvl="0" indent="0">
              <a:buNone/>
            </a:pPr>
            <a:endParaRPr lang="en-US" sz="1300" dirty="0" smtClean="0">
              <a:latin typeface="Calibri" pitchFamily="34" charset="0"/>
              <a:cs typeface="Calibri" pitchFamily="34" charset="0"/>
            </a:endParaRPr>
          </a:p>
        </p:txBody>
      </p:sp>
      <p:sp>
        <p:nvSpPr>
          <p:cNvPr id="4" name="Footer Placeholder 3"/>
          <p:cNvSpPr>
            <a:spLocks noGrp="1"/>
          </p:cNvSpPr>
          <p:nvPr>
            <p:ph type="ftr" sz="quarter" idx="11"/>
          </p:nvPr>
        </p:nvSpPr>
        <p:spPr/>
        <p:txBody>
          <a:bodyPr/>
          <a:lstStyle/>
          <a:p>
            <a:r>
              <a:rPr lang="en-US" dirty="0" smtClean="0"/>
              <a:t>Senate Research Office</a:t>
            </a:r>
            <a:endParaRPr lang="en-US" dirty="0"/>
          </a:p>
        </p:txBody>
      </p:sp>
      <p:sp>
        <p:nvSpPr>
          <p:cNvPr id="5" name="Slide Number Placeholder 4"/>
          <p:cNvSpPr>
            <a:spLocks noGrp="1"/>
          </p:cNvSpPr>
          <p:nvPr>
            <p:ph type="sldNum" sz="quarter" idx="12"/>
          </p:nvPr>
        </p:nvSpPr>
        <p:spPr/>
        <p:txBody>
          <a:bodyPr/>
          <a:lstStyle/>
          <a:p>
            <a:fld id="{E7778732-A349-4748-8EC2-54842092CFB6}" type="slidenum">
              <a:rPr lang="en-US" smtClean="0"/>
              <a:t>2</a:t>
            </a:fld>
            <a:endParaRPr lang="en-US" dirty="0"/>
          </a:p>
        </p:txBody>
      </p:sp>
    </p:spTree>
    <p:extLst>
      <p:ext uri="{BB962C8B-B14F-4D97-AF65-F5344CB8AC3E}">
        <p14:creationId xmlns:p14="http://schemas.microsoft.com/office/powerpoint/2010/main" val="33586419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411162"/>
          </a:xfrm>
        </p:spPr>
        <p:txBody>
          <a:bodyPr>
            <a:normAutofit/>
          </a:bodyPr>
          <a:lstStyle/>
          <a:p>
            <a:pPr algn="ctr"/>
            <a:r>
              <a:rPr lang="en-US" sz="1600" dirty="0" smtClean="0">
                <a:effectLst>
                  <a:outerShdw blurRad="38100" dist="38100" dir="2700000" algn="tl">
                    <a:srgbClr val="000000">
                      <a:alpha val="43137"/>
                    </a:srgbClr>
                  </a:outerShdw>
                </a:effectLst>
                <a:latin typeface="Calibri" pitchFamily="34" charset="0"/>
                <a:cs typeface="Calibri" pitchFamily="34" charset="0"/>
              </a:rPr>
              <a:t>Restricting Chokeholds</a:t>
            </a:r>
            <a:endParaRPr lang="en-US" sz="1600" dirty="0">
              <a:effectLst>
                <a:outerShdw blurRad="38100" dist="38100" dir="2700000" algn="tl">
                  <a:srgbClr val="000000">
                    <a:alpha val="43137"/>
                  </a:srgbClr>
                </a:outerShdw>
              </a:effectLst>
              <a:latin typeface="Calibri" pitchFamily="34" charset="0"/>
              <a:cs typeface="Calibri" pitchFamily="34" charset="0"/>
            </a:endParaRPr>
          </a:p>
        </p:txBody>
      </p:sp>
      <p:sp>
        <p:nvSpPr>
          <p:cNvPr id="2" name="Content Placeholder 1"/>
          <p:cNvSpPr>
            <a:spLocks noGrp="1"/>
          </p:cNvSpPr>
          <p:nvPr>
            <p:ph idx="1"/>
          </p:nvPr>
        </p:nvSpPr>
        <p:spPr>
          <a:xfrm>
            <a:off x="457200" y="914400"/>
            <a:ext cx="8229600" cy="4678363"/>
          </a:xfrm>
        </p:spPr>
        <p:txBody>
          <a:bodyPr>
            <a:normAutofit/>
          </a:bodyPr>
          <a:lstStyle/>
          <a:p>
            <a:pPr marL="0" lvl="0" indent="0">
              <a:buNone/>
            </a:pPr>
            <a:r>
              <a:rPr lang="en-US" sz="1600" b="1" dirty="0" smtClean="0">
                <a:solidFill>
                  <a:schemeClr val="bg1"/>
                </a:solidFill>
                <a:latin typeface="Calibri" pitchFamily="34" charset="0"/>
                <a:cs typeface="Calibri" pitchFamily="34" charset="0"/>
              </a:rPr>
              <a:t>Twelve States adopted legislation restricting the use of chokeholds.</a:t>
            </a:r>
          </a:p>
          <a:p>
            <a:pPr marL="0" lvl="0" indent="0">
              <a:buNone/>
            </a:pPr>
            <a:endParaRPr lang="en-US" sz="1600" b="1" i="1" u="sng" dirty="0" smtClean="0">
              <a:solidFill>
                <a:schemeClr val="bg1"/>
              </a:solidFill>
              <a:latin typeface="Calibri" pitchFamily="34" charset="0"/>
              <a:cs typeface="Calibri" pitchFamily="34" charset="0"/>
            </a:endParaRPr>
          </a:p>
          <a:p>
            <a:pPr marL="0" lvl="0" indent="0">
              <a:buNone/>
            </a:pPr>
            <a:r>
              <a:rPr lang="en-US" sz="1600" b="1" i="1" u="sng" dirty="0" smtClean="0">
                <a:solidFill>
                  <a:schemeClr val="bg1"/>
                </a:solidFill>
                <a:latin typeface="Calibri" pitchFamily="34" charset="0"/>
                <a:cs typeface="Calibri" pitchFamily="34" charset="0"/>
              </a:rPr>
              <a:t>New Hampshire</a:t>
            </a:r>
          </a:p>
          <a:p>
            <a:pPr marL="0" lvl="0" indent="0">
              <a:buNone/>
            </a:pPr>
            <a:r>
              <a:rPr lang="en-US" sz="1600" dirty="0" smtClean="0">
                <a:solidFill>
                  <a:schemeClr val="bg1"/>
                </a:solidFill>
                <a:latin typeface="Calibri" pitchFamily="34" charset="0"/>
                <a:cs typeface="Calibri" pitchFamily="34" charset="0"/>
              </a:rPr>
              <a:t>HB 1645 prohibits </a:t>
            </a:r>
            <a:r>
              <a:rPr lang="en-US" sz="1600" dirty="0">
                <a:solidFill>
                  <a:schemeClr val="bg1"/>
                </a:solidFill>
                <a:latin typeface="Calibri" pitchFamily="34" charset="0"/>
                <a:cs typeface="Calibri" pitchFamily="34" charset="0"/>
              </a:rPr>
              <a:t>the use of chokeholds by law enforcement officers, except in circumstances in which a law enforcement officer is </a:t>
            </a:r>
            <a:r>
              <a:rPr lang="en-US" sz="1600" u="sng" dirty="0">
                <a:solidFill>
                  <a:schemeClr val="bg1"/>
                </a:solidFill>
                <a:latin typeface="Calibri" pitchFamily="34" charset="0"/>
                <a:cs typeface="Calibri" pitchFamily="34" charset="0"/>
              </a:rPr>
              <a:t>justified in using deadly force </a:t>
            </a:r>
            <a:r>
              <a:rPr lang="en-US" sz="1600" dirty="0">
                <a:solidFill>
                  <a:schemeClr val="bg1"/>
                </a:solidFill>
                <a:latin typeface="Calibri" pitchFamily="34" charset="0"/>
                <a:cs typeface="Calibri" pitchFamily="34" charset="0"/>
              </a:rPr>
              <a:t>when </a:t>
            </a:r>
            <a:r>
              <a:rPr lang="en-US" sz="1600" dirty="0" smtClean="0">
                <a:solidFill>
                  <a:schemeClr val="bg1"/>
                </a:solidFill>
                <a:latin typeface="Calibri" pitchFamily="34" charset="0"/>
                <a:cs typeface="Calibri" pitchFamily="34" charset="0"/>
              </a:rPr>
              <a:t>he or she </a:t>
            </a:r>
            <a:r>
              <a:rPr lang="en-US" sz="1600" dirty="0">
                <a:solidFill>
                  <a:schemeClr val="bg1"/>
                </a:solidFill>
                <a:latin typeface="Calibri" pitchFamily="34" charset="0"/>
                <a:cs typeface="Calibri" pitchFamily="34" charset="0"/>
              </a:rPr>
              <a:t>reasonably believes such force is necessary to defend </a:t>
            </a:r>
            <a:r>
              <a:rPr lang="en-US" sz="1600" dirty="0" smtClean="0">
                <a:solidFill>
                  <a:schemeClr val="bg1"/>
                </a:solidFill>
                <a:latin typeface="Calibri" pitchFamily="34" charset="0"/>
                <a:cs typeface="Calibri" pitchFamily="34" charset="0"/>
              </a:rPr>
              <a:t>himself/herself </a:t>
            </a:r>
            <a:r>
              <a:rPr lang="en-US" sz="1600" dirty="0">
                <a:solidFill>
                  <a:schemeClr val="bg1"/>
                </a:solidFill>
                <a:latin typeface="Calibri" pitchFamily="34" charset="0"/>
                <a:cs typeface="Calibri" pitchFamily="34" charset="0"/>
              </a:rPr>
              <a:t>or a third person from what </a:t>
            </a:r>
            <a:r>
              <a:rPr lang="en-US" sz="1600" dirty="0" smtClean="0">
                <a:solidFill>
                  <a:schemeClr val="bg1"/>
                </a:solidFill>
                <a:latin typeface="Calibri" pitchFamily="34" charset="0"/>
                <a:cs typeface="Calibri" pitchFamily="34" charset="0"/>
              </a:rPr>
              <a:t>he or she </a:t>
            </a:r>
            <a:r>
              <a:rPr lang="en-US" sz="1600" dirty="0">
                <a:solidFill>
                  <a:schemeClr val="bg1"/>
                </a:solidFill>
                <a:latin typeface="Calibri" pitchFamily="34" charset="0"/>
                <a:cs typeface="Calibri" pitchFamily="34" charset="0"/>
              </a:rPr>
              <a:t>reasonably believes is the imminent use of deadly force</a:t>
            </a:r>
            <a:r>
              <a:rPr lang="en-US" sz="1600" dirty="0" smtClean="0">
                <a:solidFill>
                  <a:schemeClr val="bg1"/>
                </a:solidFill>
                <a:latin typeface="Calibri" pitchFamily="34" charset="0"/>
                <a:cs typeface="Calibri" pitchFamily="34" charset="0"/>
              </a:rPr>
              <a:t>.</a:t>
            </a:r>
          </a:p>
          <a:p>
            <a:pPr marL="0" lvl="0" indent="0">
              <a:buNone/>
            </a:pPr>
            <a:endParaRPr lang="en-US" sz="1300" b="1" dirty="0" smtClean="0">
              <a:solidFill>
                <a:schemeClr val="bg1"/>
              </a:solidFill>
              <a:latin typeface="Calibri" pitchFamily="34" charset="0"/>
              <a:cs typeface="Calibri" pitchFamily="34" charset="0"/>
            </a:endParaRPr>
          </a:p>
          <a:p>
            <a:pPr marL="0" lvl="0" indent="0">
              <a:buNone/>
            </a:pPr>
            <a:endParaRPr lang="en-US" sz="1300" b="1" dirty="0">
              <a:solidFill>
                <a:schemeClr val="bg1"/>
              </a:solidFill>
              <a:latin typeface="Calibri" pitchFamily="34" charset="0"/>
              <a:cs typeface="Calibri" pitchFamily="34" charset="0"/>
            </a:endParaRPr>
          </a:p>
          <a:p>
            <a:pPr marL="0" lvl="0" indent="0">
              <a:buNone/>
            </a:pPr>
            <a:endParaRPr lang="en-US" sz="1300" dirty="0" smtClean="0">
              <a:latin typeface="Calibri" pitchFamily="34" charset="0"/>
              <a:cs typeface="Calibri" pitchFamily="34" charset="0"/>
            </a:endParaRPr>
          </a:p>
        </p:txBody>
      </p:sp>
      <p:sp>
        <p:nvSpPr>
          <p:cNvPr id="4" name="Footer Placeholder 3"/>
          <p:cNvSpPr>
            <a:spLocks noGrp="1"/>
          </p:cNvSpPr>
          <p:nvPr>
            <p:ph type="ftr" sz="quarter" idx="11"/>
          </p:nvPr>
        </p:nvSpPr>
        <p:spPr/>
        <p:txBody>
          <a:bodyPr/>
          <a:lstStyle/>
          <a:p>
            <a:r>
              <a:rPr lang="en-US" dirty="0" smtClean="0"/>
              <a:t>Senate Research Office</a:t>
            </a:r>
            <a:endParaRPr lang="en-US" dirty="0"/>
          </a:p>
        </p:txBody>
      </p:sp>
      <p:sp>
        <p:nvSpPr>
          <p:cNvPr id="5" name="Slide Number Placeholder 4"/>
          <p:cNvSpPr>
            <a:spLocks noGrp="1"/>
          </p:cNvSpPr>
          <p:nvPr>
            <p:ph type="sldNum" sz="quarter" idx="12"/>
          </p:nvPr>
        </p:nvSpPr>
        <p:spPr/>
        <p:txBody>
          <a:bodyPr/>
          <a:lstStyle/>
          <a:p>
            <a:fld id="{E7778732-A349-4748-8EC2-54842092CFB6}" type="slidenum">
              <a:rPr lang="en-US" smtClean="0"/>
              <a:t>3</a:t>
            </a:fld>
            <a:endParaRPr lang="en-US" dirty="0"/>
          </a:p>
        </p:txBody>
      </p:sp>
    </p:spTree>
    <p:extLst>
      <p:ext uri="{BB962C8B-B14F-4D97-AF65-F5344CB8AC3E}">
        <p14:creationId xmlns:p14="http://schemas.microsoft.com/office/powerpoint/2010/main" val="2165434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305800" cy="5029200"/>
          </a:xfrm>
        </p:spPr>
        <p:txBody>
          <a:bodyPr anchor="t"/>
          <a:lstStyle/>
          <a:p>
            <a:pPr lvl="0">
              <a:spcBef>
                <a:spcPct val="20000"/>
              </a:spcBef>
              <a:spcAft>
                <a:spcPts val="600"/>
              </a:spcAft>
            </a:pPr>
            <a:r>
              <a:rPr lang="en-US" sz="1300" b="1" cap="none" dirty="0" smtClean="0">
                <a:ln>
                  <a:noFill/>
                </a:ln>
                <a:solidFill>
                  <a:srgbClr val="146194">
                    <a:lumMod val="75000"/>
                  </a:srgbClr>
                </a:solidFill>
                <a:latin typeface="Calibri" pitchFamily="34" charset="0"/>
                <a:ea typeface="+mn-ea"/>
                <a:cs typeface="Calibri" pitchFamily="34" charset="0"/>
              </a:rPr>
              <a:t/>
            </a:r>
            <a:br>
              <a:rPr lang="en-US" sz="1300" b="1" cap="none" dirty="0" smtClean="0">
                <a:ln>
                  <a:noFill/>
                </a:ln>
                <a:solidFill>
                  <a:srgbClr val="146194">
                    <a:lumMod val="75000"/>
                  </a:srgbClr>
                </a:solidFill>
                <a:latin typeface="Calibri" pitchFamily="34" charset="0"/>
                <a:ea typeface="+mn-ea"/>
                <a:cs typeface="Calibri" pitchFamily="34" charset="0"/>
              </a:rPr>
            </a:br>
            <a:r>
              <a:rPr lang="en-US" sz="1300" b="1" cap="none" dirty="0" smtClean="0">
                <a:ln>
                  <a:noFill/>
                </a:ln>
                <a:solidFill>
                  <a:srgbClr val="146194">
                    <a:lumMod val="75000"/>
                  </a:srgbClr>
                </a:solidFill>
                <a:latin typeface="Calibri" pitchFamily="34" charset="0"/>
                <a:ea typeface="+mn-ea"/>
                <a:cs typeface="Calibri" pitchFamily="34" charset="0"/>
              </a:rPr>
              <a:t/>
            </a:r>
            <a:br>
              <a:rPr lang="en-US" sz="1300" b="1" cap="none" dirty="0" smtClean="0">
                <a:ln>
                  <a:noFill/>
                </a:ln>
                <a:solidFill>
                  <a:srgbClr val="146194">
                    <a:lumMod val="75000"/>
                  </a:srgbClr>
                </a:solidFill>
                <a:latin typeface="Calibri" pitchFamily="34" charset="0"/>
                <a:ea typeface="+mn-ea"/>
                <a:cs typeface="Calibri" pitchFamily="34" charset="0"/>
              </a:rPr>
            </a:br>
            <a:r>
              <a:rPr lang="en-US" sz="1600" b="1" cap="none" dirty="0" smtClean="0">
                <a:ln>
                  <a:noFill/>
                </a:ln>
                <a:solidFill>
                  <a:schemeClr val="bg1"/>
                </a:solidFill>
                <a:latin typeface="Calibri" pitchFamily="34" charset="0"/>
                <a:ea typeface="+mn-ea"/>
                <a:cs typeface="Calibri" pitchFamily="34" charset="0"/>
              </a:rPr>
              <a:t>Colorado, Connecticut, Nevada, New Hampshire, New York, Oregon, Vermont, and Virginia all adopted legislation requiring a peace officer to intervene and report when witnessing another officer using illegal or excessive force.</a:t>
            </a:r>
            <a:r>
              <a:rPr lang="en-US" sz="1600" b="1" cap="none" dirty="0" smtClean="0">
                <a:ln>
                  <a:noFill/>
                </a:ln>
                <a:solidFill>
                  <a:srgbClr val="146194">
                    <a:lumMod val="75000"/>
                  </a:srgbClr>
                </a:solidFill>
                <a:latin typeface="Calibri" pitchFamily="34" charset="0"/>
                <a:ea typeface="+mn-ea"/>
                <a:cs typeface="Calibri" pitchFamily="34" charset="0"/>
              </a:rPr>
              <a:t/>
            </a:r>
            <a:br>
              <a:rPr lang="en-US" sz="1600" b="1" cap="none" dirty="0" smtClean="0">
                <a:ln>
                  <a:noFill/>
                </a:ln>
                <a:solidFill>
                  <a:srgbClr val="146194">
                    <a:lumMod val="75000"/>
                  </a:srgbClr>
                </a:solidFill>
                <a:latin typeface="Calibri" pitchFamily="34" charset="0"/>
                <a:ea typeface="+mn-ea"/>
                <a:cs typeface="Calibri" pitchFamily="34" charset="0"/>
              </a:rPr>
            </a:br>
            <a:r>
              <a:rPr lang="en-US" sz="1300" b="1" cap="none" dirty="0">
                <a:ln>
                  <a:noFill/>
                </a:ln>
                <a:solidFill>
                  <a:srgbClr val="146194">
                    <a:lumMod val="75000"/>
                  </a:srgbClr>
                </a:solidFill>
                <a:latin typeface="Calibri" pitchFamily="34" charset="0"/>
                <a:ea typeface="+mn-ea"/>
                <a:cs typeface="Calibri" pitchFamily="34" charset="0"/>
              </a:rPr>
              <a:t/>
            </a:r>
            <a:br>
              <a:rPr lang="en-US" sz="1300" b="1" cap="none" dirty="0">
                <a:ln>
                  <a:noFill/>
                </a:ln>
                <a:solidFill>
                  <a:srgbClr val="146194">
                    <a:lumMod val="75000"/>
                  </a:srgbClr>
                </a:solidFill>
                <a:latin typeface="Calibri" pitchFamily="34" charset="0"/>
                <a:ea typeface="+mn-ea"/>
                <a:cs typeface="Calibri" pitchFamily="34" charset="0"/>
              </a:rPr>
            </a:br>
            <a:r>
              <a:rPr lang="en-US" sz="1300" b="1" cap="none" dirty="0">
                <a:ln>
                  <a:noFill/>
                </a:ln>
                <a:solidFill>
                  <a:srgbClr val="146194">
                    <a:lumMod val="75000"/>
                  </a:srgbClr>
                </a:solidFill>
                <a:latin typeface="Calibri" pitchFamily="34" charset="0"/>
                <a:ea typeface="+mn-ea"/>
                <a:cs typeface="Calibri" pitchFamily="34" charset="0"/>
              </a:rPr>
              <a:t/>
            </a:r>
            <a:br>
              <a:rPr lang="en-US" sz="1300" b="1" cap="none" dirty="0">
                <a:ln>
                  <a:noFill/>
                </a:ln>
                <a:solidFill>
                  <a:srgbClr val="146194">
                    <a:lumMod val="75000"/>
                  </a:srgbClr>
                </a:solidFill>
                <a:latin typeface="Calibri" pitchFamily="34" charset="0"/>
                <a:ea typeface="+mn-ea"/>
                <a:cs typeface="Calibri" pitchFamily="34" charset="0"/>
              </a:rPr>
            </a:br>
            <a:r>
              <a:rPr lang="en-US" sz="1600" b="1" i="1" u="sng" cap="none" dirty="0" smtClean="0">
                <a:ln>
                  <a:noFill/>
                </a:ln>
                <a:solidFill>
                  <a:schemeClr val="bg1"/>
                </a:solidFill>
                <a:latin typeface="Calibri" pitchFamily="34" charset="0"/>
                <a:ea typeface="+mn-ea"/>
                <a:cs typeface="Calibri" pitchFamily="34" charset="0"/>
              </a:rPr>
              <a:t>Connecticut</a:t>
            </a:r>
            <a:r>
              <a:rPr lang="en-US" sz="1600" b="1" cap="none" dirty="0">
                <a:ln>
                  <a:noFill/>
                </a:ln>
                <a:solidFill>
                  <a:schemeClr val="bg1"/>
                </a:solidFill>
                <a:latin typeface="Calibri" pitchFamily="34" charset="0"/>
                <a:ea typeface="+mn-ea"/>
                <a:cs typeface="Calibri" pitchFamily="34" charset="0"/>
              </a:rPr>
              <a:t/>
            </a:r>
            <a:br>
              <a:rPr lang="en-US" sz="1600" b="1" cap="none" dirty="0">
                <a:ln>
                  <a:noFill/>
                </a:ln>
                <a:solidFill>
                  <a:schemeClr val="bg1"/>
                </a:solidFill>
                <a:latin typeface="Calibri" pitchFamily="34" charset="0"/>
                <a:ea typeface="+mn-ea"/>
                <a:cs typeface="Calibri" pitchFamily="34" charset="0"/>
              </a:rPr>
            </a:br>
            <a:r>
              <a:rPr lang="en-US" sz="1600" b="1" cap="none" dirty="0" smtClean="0">
                <a:ln>
                  <a:noFill/>
                </a:ln>
                <a:solidFill>
                  <a:schemeClr val="bg1"/>
                </a:solidFill>
                <a:latin typeface="Calibri" pitchFamily="34" charset="0"/>
                <a:ea typeface="+mn-ea"/>
                <a:cs typeface="Calibri" pitchFamily="34" charset="0"/>
              </a:rPr>
              <a:t/>
            </a:r>
            <a:br>
              <a:rPr lang="en-US" sz="1600" b="1" cap="none" dirty="0" smtClean="0">
                <a:ln>
                  <a:noFill/>
                </a:ln>
                <a:solidFill>
                  <a:schemeClr val="bg1"/>
                </a:solidFill>
                <a:latin typeface="Calibri" pitchFamily="34" charset="0"/>
                <a:ea typeface="+mn-ea"/>
                <a:cs typeface="Calibri" pitchFamily="34" charset="0"/>
              </a:rPr>
            </a:br>
            <a:r>
              <a:rPr lang="en-US" sz="1600" cap="none" dirty="0" smtClean="0">
                <a:ln>
                  <a:noFill/>
                </a:ln>
                <a:solidFill>
                  <a:schemeClr val="bg1"/>
                </a:solidFill>
                <a:latin typeface="Calibri" pitchFamily="34" charset="0"/>
                <a:ea typeface="+mn-ea"/>
                <a:cs typeface="Calibri" pitchFamily="34" charset="0"/>
              </a:rPr>
              <a:t>House Bill 6004 requires </a:t>
            </a:r>
            <a:r>
              <a:rPr lang="en-US" sz="1600" cap="none" dirty="0">
                <a:ln>
                  <a:noFill/>
                </a:ln>
                <a:solidFill>
                  <a:schemeClr val="bg1"/>
                </a:solidFill>
                <a:latin typeface="Calibri" pitchFamily="34" charset="0"/>
                <a:ea typeface="+mn-ea"/>
                <a:cs typeface="Calibri" pitchFamily="34" charset="0"/>
              </a:rPr>
              <a:t>any officer, while in his or her law enforcement capacity, to intervene and attempt to stop another </a:t>
            </a:r>
            <a:r>
              <a:rPr lang="en-US" sz="1600" cap="none" dirty="0" smtClean="0">
                <a:ln>
                  <a:noFill/>
                </a:ln>
                <a:solidFill>
                  <a:schemeClr val="bg1"/>
                </a:solidFill>
                <a:latin typeface="Calibri" pitchFamily="34" charset="0"/>
                <a:ea typeface="+mn-ea"/>
                <a:cs typeface="Calibri" pitchFamily="34" charset="0"/>
              </a:rPr>
              <a:t>peace </a:t>
            </a:r>
            <a:r>
              <a:rPr lang="en-US" sz="1600" cap="none" dirty="0">
                <a:ln>
                  <a:noFill/>
                </a:ln>
                <a:solidFill>
                  <a:schemeClr val="bg1"/>
                </a:solidFill>
                <a:latin typeface="Calibri" pitchFamily="34" charset="0"/>
                <a:ea typeface="+mn-ea"/>
                <a:cs typeface="Calibri" pitchFamily="34" charset="0"/>
              </a:rPr>
              <a:t>officer from using force that the witnessing officer objectively knows is unreasonable, excessive, or illegal, unless the witnessing officer is operating in an undercover capacity at the time. Any </a:t>
            </a:r>
            <a:r>
              <a:rPr lang="en-US" sz="1600" cap="none" dirty="0" smtClean="0">
                <a:ln>
                  <a:noFill/>
                </a:ln>
                <a:solidFill>
                  <a:schemeClr val="bg1"/>
                </a:solidFill>
                <a:latin typeface="Calibri" pitchFamily="34" charset="0"/>
                <a:ea typeface="+mn-ea"/>
                <a:cs typeface="Calibri" pitchFamily="34" charset="0"/>
              </a:rPr>
              <a:t>peace </a:t>
            </a:r>
            <a:r>
              <a:rPr lang="en-US" sz="1600" cap="none" dirty="0">
                <a:ln>
                  <a:noFill/>
                </a:ln>
                <a:solidFill>
                  <a:schemeClr val="bg1"/>
                </a:solidFill>
                <a:latin typeface="Calibri" pitchFamily="34" charset="0"/>
                <a:ea typeface="+mn-ea"/>
                <a:cs typeface="Calibri" pitchFamily="34" charset="0"/>
              </a:rPr>
              <a:t>or </a:t>
            </a:r>
            <a:r>
              <a:rPr lang="en-US" sz="1600" cap="none" dirty="0" smtClean="0">
                <a:ln>
                  <a:noFill/>
                </a:ln>
                <a:solidFill>
                  <a:schemeClr val="bg1"/>
                </a:solidFill>
                <a:latin typeface="Calibri" pitchFamily="34" charset="0"/>
                <a:ea typeface="+mn-ea"/>
                <a:cs typeface="Calibri" pitchFamily="34" charset="0"/>
              </a:rPr>
              <a:t>corrections officer </a:t>
            </a:r>
            <a:r>
              <a:rPr lang="en-US" sz="1600" cap="none" dirty="0">
                <a:ln>
                  <a:noFill/>
                </a:ln>
                <a:solidFill>
                  <a:schemeClr val="bg1"/>
                </a:solidFill>
                <a:latin typeface="Calibri" pitchFamily="34" charset="0"/>
                <a:ea typeface="+mn-ea"/>
                <a:cs typeface="Calibri" pitchFamily="34" charset="0"/>
              </a:rPr>
              <a:t>who </a:t>
            </a:r>
            <a:r>
              <a:rPr lang="en-US" sz="1600" cap="none" dirty="0" smtClean="0">
                <a:ln>
                  <a:noFill/>
                </a:ln>
                <a:solidFill>
                  <a:schemeClr val="bg1"/>
                </a:solidFill>
                <a:latin typeface="Calibri" pitchFamily="34" charset="0"/>
                <a:ea typeface="+mn-ea"/>
                <a:cs typeface="Calibri" pitchFamily="34" charset="0"/>
              </a:rPr>
              <a:t>fails </a:t>
            </a:r>
            <a:r>
              <a:rPr lang="en-US" sz="1600" cap="none" dirty="0">
                <a:ln>
                  <a:noFill/>
                </a:ln>
                <a:solidFill>
                  <a:schemeClr val="bg1"/>
                </a:solidFill>
                <a:latin typeface="Calibri" pitchFamily="34" charset="0"/>
                <a:ea typeface="+mn-ea"/>
                <a:cs typeface="Calibri" pitchFamily="34" charset="0"/>
              </a:rPr>
              <a:t>to intervene may be prosecuted and punished for the same acts as the officer who used unreasonable, excessive, or illegal force. </a:t>
            </a:r>
            <a:r>
              <a:rPr lang="en-US" sz="1600" cap="none" dirty="0" smtClean="0">
                <a:ln>
                  <a:noFill/>
                </a:ln>
                <a:solidFill>
                  <a:schemeClr val="bg1"/>
                </a:solidFill>
                <a:latin typeface="Calibri" pitchFamily="34" charset="0"/>
                <a:ea typeface="+mn-ea"/>
                <a:cs typeface="Calibri" pitchFamily="34" charset="0"/>
              </a:rPr>
              <a:t/>
            </a:r>
            <a:br>
              <a:rPr lang="en-US" sz="1600" cap="none" dirty="0" smtClean="0">
                <a:ln>
                  <a:noFill/>
                </a:ln>
                <a:solidFill>
                  <a:schemeClr val="bg1"/>
                </a:solidFill>
                <a:latin typeface="Calibri" pitchFamily="34" charset="0"/>
                <a:ea typeface="+mn-ea"/>
                <a:cs typeface="Calibri" pitchFamily="34" charset="0"/>
              </a:rPr>
            </a:br>
            <a:r>
              <a:rPr lang="en-US" sz="1600" cap="none" dirty="0">
                <a:ln>
                  <a:noFill/>
                </a:ln>
                <a:solidFill>
                  <a:schemeClr val="bg1"/>
                </a:solidFill>
                <a:latin typeface="Calibri" pitchFamily="34" charset="0"/>
                <a:ea typeface="+mn-ea"/>
                <a:cs typeface="Calibri" pitchFamily="34" charset="0"/>
              </a:rPr>
              <a:t/>
            </a:r>
            <a:br>
              <a:rPr lang="en-US" sz="1600" cap="none" dirty="0">
                <a:ln>
                  <a:noFill/>
                </a:ln>
                <a:solidFill>
                  <a:schemeClr val="bg1"/>
                </a:solidFill>
                <a:latin typeface="Calibri" pitchFamily="34" charset="0"/>
                <a:ea typeface="+mn-ea"/>
                <a:cs typeface="Calibri" pitchFamily="34" charset="0"/>
              </a:rPr>
            </a:br>
            <a:r>
              <a:rPr lang="en-US" sz="1600" cap="none" dirty="0" smtClean="0">
                <a:ln>
                  <a:noFill/>
                </a:ln>
                <a:solidFill>
                  <a:schemeClr val="bg1"/>
                </a:solidFill>
                <a:latin typeface="Calibri" pitchFamily="34" charset="0"/>
                <a:ea typeface="+mn-ea"/>
                <a:cs typeface="Calibri" pitchFamily="34" charset="0"/>
              </a:rPr>
              <a:t>The </a:t>
            </a:r>
            <a:r>
              <a:rPr lang="en-US" sz="1600" cap="none" dirty="0">
                <a:ln>
                  <a:noFill/>
                </a:ln>
                <a:solidFill>
                  <a:schemeClr val="bg1"/>
                </a:solidFill>
                <a:latin typeface="Calibri" pitchFamily="34" charset="0"/>
                <a:ea typeface="+mn-ea"/>
                <a:cs typeface="Calibri" pitchFamily="34" charset="0"/>
              </a:rPr>
              <a:t>bill also requires any officer who witnesses, or is otherwise aware of, another police officer using illegal force, to report the incident to the law enforcement unit that employs the officer who used the force.</a:t>
            </a:r>
            <a:endParaRPr lang="en-US" sz="1600" dirty="0">
              <a:solidFill>
                <a:schemeClr val="bg1"/>
              </a:solidFill>
            </a:endParaRPr>
          </a:p>
        </p:txBody>
      </p:sp>
      <p:sp>
        <p:nvSpPr>
          <p:cNvPr id="3" name="Content Placeholder 2"/>
          <p:cNvSpPr>
            <a:spLocks noGrp="1"/>
          </p:cNvSpPr>
          <p:nvPr>
            <p:ph idx="1"/>
          </p:nvPr>
        </p:nvSpPr>
        <p:spPr>
          <a:xfrm>
            <a:off x="533400" y="533400"/>
            <a:ext cx="8001000" cy="457200"/>
          </a:xfrm>
        </p:spPr>
        <p:txBody>
          <a:bodyPr/>
          <a:lstStyle/>
          <a:p>
            <a:pPr marL="0" indent="0" algn="ctr">
              <a:buNone/>
            </a:pPr>
            <a:r>
              <a:rPr lang="en-US" sz="1600" cap="all" dirty="0">
                <a:ln w="3175" cmpd="sng">
                  <a:noFill/>
                </a:ln>
                <a:solidFill>
                  <a:prstClr val="white"/>
                </a:solidFill>
                <a:effectLst>
                  <a:outerShdw blurRad="38100" dist="38100" dir="2700000" algn="tl">
                    <a:srgbClr val="000000">
                      <a:alpha val="43137"/>
                    </a:srgbClr>
                  </a:outerShdw>
                </a:effectLst>
                <a:latin typeface="Calibri" pitchFamily="34" charset="0"/>
                <a:ea typeface="+mj-ea"/>
                <a:cs typeface="Calibri" pitchFamily="34" charset="0"/>
              </a:rPr>
              <a:t>Peace Officer’s Duty to Intervene and Report </a:t>
            </a:r>
            <a:r>
              <a:rPr lang="en-US" sz="1600" cap="all" dirty="0" smtClean="0">
                <a:ln w="3175" cmpd="sng">
                  <a:noFill/>
                </a:ln>
                <a:solidFill>
                  <a:prstClr val="white"/>
                </a:solidFill>
                <a:effectLst>
                  <a:outerShdw blurRad="38100" dist="38100" dir="2700000" algn="tl">
                    <a:srgbClr val="000000">
                      <a:alpha val="43137"/>
                    </a:srgbClr>
                  </a:outerShdw>
                </a:effectLst>
                <a:latin typeface="Calibri" pitchFamily="34" charset="0"/>
                <a:ea typeface="+mj-ea"/>
                <a:cs typeface="Calibri" pitchFamily="34" charset="0"/>
              </a:rPr>
              <a:t>excessive use of force</a:t>
            </a:r>
            <a:endParaRPr lang="en-US" dirty="0"/>
          </a:p>
        </p:txBody>
      </p:sp>
      <p:sp>
        <p:nvSpPr>
          <p:cNvPr id="4" name="Footer Placeholder 3"/>
          <p:cNvSpPr>
            <a:spLocks noGrp="1"/>
          </p:cNvSpPr>
          <p:nvPr>
            <p:ph type="ftr" sz="quarter" idx="11"/>
          </p:nvPr>
        </p:nvSpPr>
        <p:spPr/>
        <p:txBody>
          <a:bodyPr/>
          <a:lstStyle/>
          <a:p>
            <a:r>
              <a:rPr lang="en-US" smtClean="0"/>
              <a:t>Senate Research Office</a:t>
            </a:r>
            <a:endParaRPr lang="en-US" dirty="0"/>
          </a:p>
        </p:txBody>
      </p:sp>
      <p:sp>
        <p:nvSpPr>
          <p:cNvPr id="5" name="Slide Number Placeholder 4"/>
          <p:cNvSpPr>
            <a:spLocks noGrp="1"/>
          </p:cNvSpPr>
          <p:nvPr>
            <p:ph type="sldNum" sz="quarter" idx="12"/>
          </p:nvPr>
        </p:nvSpPr>
        <p:spPr/>
        <p:txBody>
          <a:bodyPr/>
          <a:lstStyle/>
          <a:p>
            <a:fld id="{E7778732-A349-4748-8EC2-54842092CFB6}" type="slidenum">
              <a:rPr lang="en-US" smtClean="0"/>
              <a:t>4</a:t>
            </a:fld>
            <a:endParaRPr lang="en-US" dirty="0"/>
          </a:p>
        </p:txBody>
      </p:sp>
    </p:spTree>
    <p:extLst>
      <p:ext uri="{BB962C8B-B14F-4D97-AF65-F5344CB8AC3E}">
        <p14:creationId xmlns:p14="http://schemas.microsoft.com/office/powerpoint/2010/main" val="1704551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520891"/>
          </a:xfrm>
        </p:spPr>
        <p:txBody>
          <a:bodyPr>
            <a:normAutofit fontScale="90000"/>
          </a:bodyPr>
          <a:lstStyle/>
          <a:p>
            <a:pPr lvl="0" indent="-256032" algn="ctr">
              <a:spcBef>
                <a:spcPts val="0"/>
              </a:spcBef>
            </a:pPr>
            <a: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t/>
            </a:r>
            <a:b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br>
            <a: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t/>
            </a:r>
            <a:b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br>
            <a: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t/>
            </a:r>
            <a:b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br>
            <a:r>
              <a:rPr lang="en-US" sz="1800" dirty="0" smtClean="0">
                <a:solidFill>
                  <a:schemeClr val="tx1"/>
                </a:solidFill>
                <a:effectLst>
                  <a:outerShdw blurRad="38100" dist="38100" dir="2700000" algn="tl">
                    <a:srgbClr val="000000">
                      <a:alpha val="43137"/>
                    </a:srgbClr>
                  </a:outerShdw>
                </a:effectLst>
                <a:latin typeface="Calibri" pitchFamily="34" charset="0"/>
                <a:cs typeface="Calibri" pitchFamily="34" charset="0"/>
              </a:rPr>
              <a:t>Statewide use of bodycams</a:t>
            </a:r>
            <a:r>
              <a:rPr lang="en-US" sz="1800" dirty="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t/>
            </a:r>
            <a:br>
              <a:rPr lang="en-US" sz="1800" dirty="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br>
            <a: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t/>
            </a:r>
            <a:b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br>
            <a:endParaRPr lang="en-US" dirty="0"/>
          </a:p>
        </p:txBody>
      </p:sp>
      <p:sp>
        <p:nvSpPr>
          <p:cNvPr id="2" name="Content Placeholder 1"/>
          <p:cNvSpPr>
            <a:spLocks noGrp="1"/>
          </p:cNvSpPr>
          <p:nvPr>
            <p:ph idx="1"/>
          </p:nvPr>
        </p:nvSpPr>
        <p:spPr>
          <a:xfrm>
            <a:off x="457200" y="990600"/>
            <a:ext cx="8229600" cy="5016691"/>
          </a:xfrm>
        </p:spPr>
        <p:txBody>
          <a:bodyPr>
            <a:normAutofit/>
          </a:bodyPr>
          <a:lstStyle/>
          <a:p>
            <a:pPr marL="0" marR="0" lvl="0" indent="0" algn="just">
              <a:spcBef>
                <a:spcPts val="0"/>
              </a:spcBef>
              <a:spcAft>
                <a:spcPts val="0"/>
              </a:spcAft>
              <a:buNone/>
            </a:pPr>
            <a:r>
              <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In 2020 Colorado and New Mexico </a:t>
            </a:r>
            <a:r>
              <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adopted </a:t>
            </a:r>
            <a:r>
              <a:rPr lang="en-US" sz="16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a statewide </a:t>
            </a:r>
            <a:r>
              <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bodycam mandate</a:t>
            </a:r>
            <a:r>
              <a:rPr lang="en-US" sz="16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 </a:t>
            </a:r>
            <a:r>
              <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Connecticut </a:t>
            </a:r>
            <a:r>
              <a:rPr lang="en-US" sz="16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expanded their </a:t>
            </a:r>
            <a:r>
              <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current law </a:t>
            </a:r>
            <a:r>
              <a:rPr lang="en-US" sz="16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to include all state and local agencies. And </a:t>
            </a:r>
            <a:r>
              <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Vermont adopted a bill that  </a:t>
            </a:r>
            <a:r>
              <a:rPr lang="en-US" sz="16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requires all of its </a:t>
            </a:r>
            <a:r>
              <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state </a:t>
            </a:r>
            <a:r>
              <a:rPr lang="en-US" sz="16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DPS </a:t>
            </a:r>
            <a:r>
              <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officers </a:t>
            </a:r>
            <a:r>
              <a:rPr lang="en-US" sz="16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to be equipped with bodycams. </a:t>
            </a:r>
            <a:endParaRPr lang="en-US" sz="1600" b="1"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spcBef>
                <a:spcPts val="0"/>
              </a:spcBef>
              <a:spcAft>
                <a:spcPts val="0"/>
              </a:spcAft>
              <a:buNone/>
            </a:pPr>
            <a:endParaRPr lang="en-US" sz="1600" b="1" i="1" u="sng"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spcBef>
                <a:spcPts val="0"/>
              </a:spcBef>
              <a:spcAft>
                <a:spcPts val="0"/>
              </a:spcAft>
              <a:buNone/>
            </a:pPr>
            <a:endParaRPr lang="en-US" sz="1600" b="1" i="1" u="sng"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spcBef>
                <a:spcPts val="0"/>
              </a:spcBef>
              <a:spcAft>
                <a:spcPts val="0"/>
              </a:spcAft>
              <a:buNone/>
            </a:pPr>
            <a:r>
              <a:rPr lang="en-US" sz="1600" b="1" i="1" u="sng"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New Mexico</a:t>
            </a:r>
          </a:p>
          <a:p>
            <a:pPr marL="0" marR="0" lvl="0" indent="0" algn="just">
              <a:spcBef>
                <a:spcPts val="0"/>
              </a:spcBef>
              <a:spcAft>
                <a:spcPts val="0"/>
              </a:spcAft>
              <a:buNone/>
            </a:pPr>
            <a:endPar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spcBef>
                <a:spcPts val="0"/>
              </a:spcBef>
              <a:spcAft>
                <a:spcPts val="0"/>
              </a:spcAft>
              <a:buNone/>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Senate Bill 8 requires </a:t>
            </a: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peace officers who routinely interact with the public to wear a body </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camera </a:t>
            </a: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while on duty. </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Agencies </a:t>
            </a: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are required to develop policies and procedures governing the use of these cameras, </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including: </a:t>
            </a:r>
          </a:p>
          <a:p>
            <a:pPr marL="0" marR="0" lvl="0" indent="0" algn="just">
              <a:spcBef>
                <a:spcPts val="0"/>
              </a:spcBef>
              <a:spcAft>
                <a:spcPts val="0"/>
              </a:spcAft>
              <a:buNone/>
            </a:pPr>
            <a:endPar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algn="just">
              <a:spcBef>
                <a:spcPts val="0"/>
              </a:spcBef>
              <a:spcAft>
                <a:spcPts val="0"/>
              </a:spcAft>
            </a:pP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R</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equiring </a:t>
            </a: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cameras be activated during calls for service or other law enforcement or investigative encounters between the officer and a member of the </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public;</a:t>
            </a:r>
          </a:p>
          <a:p>
            <a:pPr algn="just">
              <a:spcBef>
                <a:spcPts val="0"/>
              </a:spcBef>
              <a:spcAft>
                <a:spcPts val="0"/>
              </a:spcAft>
            </a:pP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P</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rohibiting </a:t>
            </a: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deactivation of cameras until the end of the </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encounter; </a:t>
            </a:r>
          </a:p>
          <a:p>
            <a:pPr algn="just">
              <a:spcBef>
                <a:spcPts val="0"/>
              </a:spcBef>
              <a:spcAft>
                <a:spcPts val="0"/>
              </a:spcAft>
            </a:pP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P</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rohibiting </a:t>
            </a: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the recording of general </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activity; </a:t>
            </a:r>
          </a:p>
          <a:p>
            <a:pPr algn="just">
              <a:spcBef>
                <a:spcPts val="0"/>
              </a:spcBef>
              <a:spcAft>
                <a:spcPts val="0"/>
              </a:spcAft>
            </a:pP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R</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equiring videos to </a:t>
            </a: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be retained by agencies for at least 120 </a:t>
            </a: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days; </a:t>
            </a: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and </a:t>
            </a:r>
            <a:endPar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algn="just">
              <a:spcBef>
                <a:spcPts val="0"/>
              </a:spcBef>
              <a:spcAft>
                <a:spcPts val="0"/>
              </a:spcAft>
            </a:pPr>
            <a:r>
              <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rPr>
              <a:t>Establishing </a:t>
            </a:r>
            <a:r>
              <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disciplinary rules for officers who fail to operate their cameras in accordance with these policies or who manipulate or prematurely erase video recordings. </a:t>
            </a:r>
            <a:endPar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spcBef>
                <a:spcPts val="0"/>
              </a:spcBef>
              <a:spcAft>
                <a:spcPts val="0"/>
              </a:spcAft>
              <a:buNone/>
            </a:pPr>
            <a:endPar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spcBef>
                <a:spcPts val="0"/>
              </a:spcBef>
              <a:spcAft>
                <a:spcPts val="0"/>
              </a:spcAft>
              <a:buNone/>
            </a:pPr>
            <a:endParaRPr lang="en-US" sz="1600" dirty="0" smtClean="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spcBef>
                <a:spcPts val="0"/>
              </a:spcBef>
              <a:spcAft>
                <a:spcPts val="0"/>
              </a:spcAft>
              <a:buNone/>
            </a:pPr>
            <a:endParaRPr lang="en-U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US" dirty="0"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5</a:t>
            </a:fld>
            <a:endParaRPr lang="en-US" dirty="0"/>
          </a:p>
        </p:txBody>
      </p:sp>
    </p:spTree>
    <p:extLst>
      <p:ext uri="{BB962C8B-B14F-4D97-AF65-F5344CB8AC3E}">
        <p14:creationId xmlns:p14="http://schemas.microsoft.com/office/powerpoint/2010/main" val="4201553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520891"/>
          </a:xfrm>
        </p:spPr>
        <p:txBody>
          <a:bodyPr>
            <a:normAutofit fontScale="90000"/>
          </a:bodyPr>
          <a:lstStyle/>
          <a:p>
            <a:pPr lvl="0" indent="-256032" algn="ctr">
              <a:spcBef>
                <a:spcPts val="0"/>
              </a:spcBef>
            </a:pPr>
            <a: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t/>
            </a:r>
            <a:b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br>
            <a: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t/>
            </a:r>
            <a:br>
              <a:rPr lang="en-US" sz="1800" dirty="0" smtClean="0">
                <a:solidFill>
                  <a:prstClr val="black"/>
                </a:solidFill>
                <a:effectLst>
                  <a:outerShdw blurRad="38100" dist="38100" dir="2700000" algn="tl">
                    <a:srgbClr val="000000">
                      <a:alpha val="43137"/>
                    </a:srgbClr>
                  </a:outerShdw>
                </a:effectLst>
                <a:latin typeface="Calibri" pitchFamily="34" charset="0"/>
                <a:ea typeface="Times New Roman"/>
                <a:cs typeface="Calibri" pitchFamily="34" charset="0"/>
              </a:rPr>
            </a:br>
            <a:r>
              <a:rPr lang="en-US" sz="1800" dirty="0" smtClean="0">
                <a:effectLst>
                  <a:outerShdw blurRad="38100" dist="38100" dir="2700000" algn="tl">
                    <a:srgbClr val="000000">
                      <a:alpha val="43137"/>
                    </a:srgbClr>
                  </a:outerShdw>
                </a:effectLst>
                <a:latin typeface="Calibri" pitchFamily="34" charset="0"/>
                <a:cs typeface="Calibri" pitchFamily="34" charset="0"/>
              </a:rPr>
              <a:t>Use </a:t>
            </a:r>
            <a:r>
              <a:rPr lang="en-US" sz="1800" dirty="0">
                <a:effectLst>
                  <a:outerShdw blurRad="38100" dist="38100" dir="2700000" algn="tl">
                    <a:srgbClr val="000000">
                      <a:alpha val="43137"/>
                    </a:srgbClr>
                  </a:outerShdw>
                </a:effectLst>
                <a:latin typeface="Calibri" pitchFamily="34" charset="0"/>
                <a:cs typeface="Calibri" pitchFamily="34" charset="0"/>
              </a:rPr>
              <a:t>of </a:t>
            </a:r>
            <a:r>
              <a:rPr lang="en-US" sz="1800" dirty="0" smtClean="0">
                <a:effectLst>
                  <a:outerShdw blurRad="38100" dist="38100" dir="2700000" algn="tl">
                    <a:srgbClr val="000000">
                      <a:alpha val="43137"/>
                    </a:srgbClr>
                  </a:outerShdw>
                </a:effectLst>
                <a:latin typeface="Calibri" pitchFamily="34" charset="0"/>
                <a:cs typeface="Calibri" pitchFamily="34" charset="0"/>
              </a:rPr>
              <a:t>Force During Demonstrations and Civil Disturbances</a:t>
            </a:r>
            <a:endParaRPr lang="en-US" dirty="0"/>
          </a:p>
        </p:txBody>
      </p:sp>
      <p:sp>
        <p:nvSpPr>
          <p:cNvPr id="2" name="Content Placeholder 1"/>
          <p:cNvSpPr>
            <a:spLocks noGrp="1"/>
          </p:cNvSpPr>
          <p:nvPr>
            <p:ph idx="1"/>
          </p:nvPr>
        </p:nvSpPr>
        <p:spPr>
          <a:xfrm>
            <a:off x="457200" y="990600"/>
            <a:ext cx="8229600" cy="5016691"/>
          </a:xfrm>
        </p:spPr>
        <p:txBody>
          <a:bodyPr>
            <a:normAutofit lnSpcReduction="10000"/>
          </a:bodyPr>
          <a:lstStyle/>
          <a:p>
            <a:pPr marL="0" marR="0" lvl="0" indent="0" algn="just">
              <a:spcBef>
                <a:spcPts val="0"/>
              </a:spcBef>
              <a:spcAft>
                <a:spcPts val="0"/>
              </a:spcAft>
              <a:buNone/>
            </a:pPr>
            <a:r>
              <a:rPr lang="en-US" dirty="0" smtClean="0">
                <a:solidFill>
                  <a:schemeClr val="bg1"/>
                </a:solidFill>
                <a:latin typeface="Calibri" panose="020F0502020204030204" pitchFamily="34" charset="0"/>
                <a:ea typeface="Times New Roman" panose="02020603050405020304" pitchFamily="18" charset="0"/>
                <a:cs typeface="Calibri" panose="020F0502020204030204" pitchFamily="34" charset="0"/>
              </a:rPr>
              <a:t> </a:t>
            </a:r>
            <a:endParaRPr lang="en-US" dirty="0">
              <a:solidFill>
                <a:schemeClr val="bg1"/>
              </a:solidFill>
              <a:latin typeface="Calibri" panose="020F0502020204030204" pitchFamily="34" charset="0"/>
              <a:ea typeface="Times New Roman" panose="02020603050405020304" pitchFamily="18" charset="0"/>
              <a:cs typeface="Calibri" panose="020F0502020204030204" pitchFamily="34" charset="0"/>
            </a:endParaRPr>
          </a:p>
          <a:p>
            <a:pPr marL="0" marR="0" lvl="0" indent="0" algn="just">
              <a:spcBef>
                <a:spcPts val="0"/>
              </a:spcBef>
              <a:spcAft>
                <a:spcPts val="0"/>
              </a:spcAft>
              <a:buNone/>
            </a:pPr>
            <a:endParaRPr lang="en-US" sz="1600" b="1" dirty="0" smtClean="0">
              <a:solidFill>
                <a:schemeClr val="bg1"/>
              </a:solidFill>
              <a:latin typeface="Calibri" panose="020F0502020204030204" pitchFamily="34" charset="0"/>
              <a:ea typeface="Times New Roman" panose="02020603050405020304" pitchFamily="18" charset="0"/>
              <a:cs typeface="Calibri" panose="020F0502020204030204" pitchFamily="34" charset="0"/>
            </a:endParaRPr>
          </a:p>
          <a:p>
            <a:pPr marL="0" marR="0" lvl="0" indent="0" algn="just">
              <a:spcBef>
                <a:spcPts val="0"/>
              </a:spcBef>
              <a:spcAft>
                <a:spcPts val="0"/>
              </a:spcAft>
              <a:buNone/>
            </a:pPr>
            <a:r>
              <a:rPr lang="en-US" sz="1600" b="1" dirty="0" smtClean="0">
                <a:solidFill>
                  <a:schemeClr val="bg1"/>
                </a:solidFill>
                <a:latin typeface="Calibri" panose="020F0502020204030204" pitchFamily="34" charset="0"/>
                <a:ea typeface="Times New Roman" panose="02020603050405020304" pitchFamily="18" charset="0"/>
                <a:cs typeface="Calibri" panose="020F0502020204030204" pitchFamily="34" charset="0"/>
              </a:rPr>
              <a:t>Colorado, Connecticut, and Oregon all adopted legislation restricting or clarifying law enforcement’s use of force when dealing with crowds, demonstrations, and civil disturbances. </a:t>
            </a:r>
            <a:endParaRPr lang="en-US" sz="1600" b="1" dirty="0">
              <a:solidFill>
                <a:schemeClr val="bg1"/>
              </a:solidFill>
              <a:latin typeface="Calibri" panose="020F0502020204030204" pitchFamily="34" charset="0"/>
              <a:ea typeface="Times New Roman" panose="02020603050405020304" pitchFamily="18" charset="0"/>
              <a:cs typeface="Calibri" panose="020F0502020204030204" pitchFamily="34" charset="0"/>
            </a:endParaRPr>
          </a:p>
          <a:p>
            <a:pPr marL="0" indent="0">
              <a:spcBef>
                <a:spcPts val="0"/>
              </a:spcBef>
              <a:buNone/>
            </a:pPr>
            <a:endParaRPr lang="en-US" sz="1600" dirty="0" smtClean="0">
              <a:solidFill>
                <a:schemeClr val="bg1"/>
              </a:solidFill>
              <a:latin typeface="Calibri" panose="020F0502020204030204" pitchFamily="34" charset="0"/>
              <a:ea typeface="Times New Roman"/>
              <a:cs typeface="Calibri" panose="020F0502020204030204" pitchFamily="34" charset="0"/>
            </a:endParaRPr>
          </a:p>
          <a:p>
            <a:pPr marL="0" indent="0">
              <a:spcBef>
                <a:spcPts val="0"/>
              </a:spcBef>
              <a:buNone/>
            </a:pPr>
            <a:endParaRPr lang="en-US" sz="1600" dirty="0" smtClean="0">
              <a:solidFill>
                <a:schemeClr val="bg1"/>
              </a:solidFill>
              <a:latin typeface="Calibri" panose="020F0502020204030204" pitchFamily="34" charset="0"/>
              <a:ea typeface="Times New Roman"/>
              <a:cs typeface="Calibri" panose="020F0502020204030204" pitchFamily="34" charset="0"/>
            </a:endParaRPr>
          </a:p>
          <a:p>
            <a:pPr marL="0" indent="0">
              <a:spcBef>
                <a:spcPts val="0"/>
              </a:spcBef>
              <a:buNone/>
            </a:pPr>
            <a:r>
              <a:rPr lang="en-US" sz="1600" b="1" i="1" u="sng" dirty="0" smtClean="0">
                <a:solidFill>
                  <a:schemeClr val="bg1"/>
                </a:solidFill>
                <a:latin typeface="Calibri" panose="020F0502020204030204" pitchFamily="34" charset="0"/>
                <a:ea typeface="Times New Roman"/>
                <a:cs typeface="Calibri" panose="020F0502020204030204" pitchFamily="34" charset="0"/>
              </a:rPr>
              <a:t>Connecticut</a:t>
            </a:r>
          </a:p>
          <a:p>
            <a:pPr marL="0" indent="0">
              <a:spcBef>
                <a:spcPts val="0"/>
              </a:spcBef>
              <a:buNone/>
            </a:pPr>
            <a:r>
              <a:rPr lang="en-US" sz="1600" dirty="0" smtClean="0">
                <a:solidFill>
                  <a:schemeClr val="bg1"/>
                </a:solidFill>
                <a:latin typeface="Calibri" panose="020F0502020204030204" pitchFamily="34" charset="0"/>
                <a:ea typeface="Times New Roman"/>
                <a:cs typeface="Calibri" panose="020F0502020204030204" pitchFamily="34" charset="0"/>
              </a:rPr>
              <a:t>House </a:t>
            </a:r>
            <a:r>
              <a:rPr lang="en-US" sz="1600" dirty="0">
                <a:solidFill>
                  <a:schemeClr val="bg1"/>
                </a:solidFill>
                <a:latin typeface="Calibri" panose="020F0502020204030204" pitchFamily="34" charset="0"/>
                <a:ea typeface="Times New Roman"/>
                <a:cs typeface="Calibri" panose="020F0502020204030204" pitchFamily="34" charset="0"/>
              </a:rPr>
              <a:t>Bill 6004 Requires POST, in consultation with </a:t>
            </a:r>
            <a:r>
              <a:rPr lang="en-US" sz="1600" dirty="0" smtClean="0">
                <a:solidFill>
                  <a:schemeClr val="bg1"/>
                </a:solidFill>
                <a:latin typeface="Calibri" panose="020F0502020204030204" pitchFamily="34" charset="0"/>
                <a:ea typeface="Times New Roman"/>
                <a:cs typeface="Calibri" panose="020F0502020204030204" pitchFamily="34" charset="0"/>
              </a:rPr>
              <a:t>other specified law enforcement state agencies and organizations, </a:t>
            </a:r>
            <a:r>
              <a:rPr lang="en-US" sz="1600" dirty="0">
                <a:solidFill>
                  <a:schemeClr val="bg1"/>
                </a:solidFill>
                <a:latin typeface="Calibri" panose="020F0502020204030204" pitchFamily="34" charset="0"/>
                <a:ea typeface="Times New Roman"/>
                <a:cs typeface="Calibri" panose="020F0502020204030204" pitchFamily="34" charset="0"/>
              </a:rPr>
              <a:t>to adopt a uniform statewide policy for crowd </a:t>
            </a:r>
            <a:r>
              <a:rPr lang="en-US" sz="1600" dirty="0" smtClean="0">
                <a:solidFill>
                  <a:schemeClr val="bg1"/>
                </a:solidFill>
                <a:latin typeface="Calibri" panose="020F0502020204030204" pitchFamily="34" charset="0"/>
                <a:ea typeface="Times New Roman"/>
                <a:cs typeface="Calibri" panose="020F0502020204030204" pitchFamily="34" charset="0"/>
              </a:rPr>
              <a:t>management </a:t>
            </a:r>
            <a:r>
              <a:rPr lang="en-US" sz="1600" dirty="0">
                <a:solidFill>
                  <a:schemeClr val="bg1"/>
                </a:solidFill>
                <a:latin typeface="Calibri" panose="020F0502020204030204" pitchFamily="34" charset="0"/>
                <a:ea typeface="Times New Roman"/>
                <a:cs typeface="Calibri" panose="020F0502020204030204" pitchFamily="34" charset="0"/>
              </a:rPr>
              <a:t>by </a:t>
            </a:r>
            <a:r>
              <a:rPr lang="en-US" sz="1600" dirty="0" smtClean="0">
                <a:solidFill>
                  <a:schemeClr val="bg1"/>
                </a:solidFill>
                <a:latin typeface="Calibri" panose="020F0502020204030204" pitchFamily="34" charset="0"/>
                <a:ea typeface="Times New Roman"/>
                <a:cs typeface="Calibri" panose="020F0502020204030204" pitchFamily="34" charset="0"/>
              </a:rPr>
              <a:t>peace </a:t>
            </a:r>
            <a:r>
              <a:rPr lang="en-US" sz="1600" dirty="0">
                <a:solidFill>
                  <a:schemeClr val="bg1"/>
                </a:solidFill>
                <a:latin typeface="Calibri" panose="020F0502020204030204" pitchFamily="34" charset="0"/>
                <a:ea typeface="Times New Roman"/>
                <a:cs typeface="Calibri" panose="020F0502020204030204" pitchFamily="34" charset="0"/>
              </a:rPr>
              <a:t>officers. The policy must also establish guidelines for managing crowds in a manner that does the following</a:t>
            </a:r>
            <a:r>
              <a:rPr lang="en-US" sz="1600" dirty="0" smtClean="0">
                <a:solidFill>
                  <a:schemeClr val="bg1"/>
                </a:solidFill>
                <a:latin typeface="Calibri" panose="020F0502020204030204" pitchFamily="34" charset="0"/>
                <a:ea typeface="Times New Roman"/>
                <a:cs typeface="Calibri" panose="020F0502020204030204" pitchFamily="34" charset="0"/>
              </a:rPr>
              <a:t>:</a:t>
            </a:r>
          </a:p>
          <a:p>
            <a:pPr marL="0" indent="0">
              <a:spcBef>
                <a:spcPts val="0"/>
              </a:spcBef>
              <a:buNone/>
            </a:pPr>
            <a:endParaRPr lang="en-US" sz="1600" dirty="0">
              <a:solidFill>
                <a:schemeClr val="bg1"/>
              </a:solidFill>
              <a:latin typeface="Calibri" panose="020F0502020204030204" pitchFamily="34" charset="0"/>
              <a:ea typeface="Times New Roman"/>
              <a:cs typeface="Calibri" panose="020F0502020204030204" pitchFamily="34" charset="0"/>
            </a:endParaRPr>
          </a:p>
          <a:p>
            <a:pPr>
              <a:spcBef>
                <a:spcPts val="0"/>
              </a:spcBef>
            </a:pPr>
            <a:r>
              <a:rPr lang="en-US" sz="1600" dirty="0" smtClean="0">
                <a:solidFill>
                  <a:schemeClr val="bg1"/>
                </a:solidFill>
                <a:latin typeface="Calibri" panose="020F0502020204030204" pitchFamily="34" charset="0"/>
                <a:ea typeface="Times New Roman"/>
                <a:cs typeface="Calibri" panose="020F0502020204030204" pitchFamily="34" charset="0"/>
              </a:rPr>
              <a:t>Protects </a:t>
            </a:r>
            <a:r>
              <a:rPr lang="en-US" sz="1600" dirty="0">
                <a:solidFill>
                  <a:schemeClr val="bg1"/>
                </a:solidFill>
                <a:latin typeface="Calibri" panose="020F0502020204030204" pitchFamily="34" charset="0"/>
                <a:ea typeface="Times New Roman"/>
                <a:cs typeface="Calibri" panose="020F0502020204030204" pitchFamily="34" charset="0"/>
              </a:rPr>
              <a:t>individual rights and preserves the peace during demonstrations and civil disturbances;</a:t>
            </a:r>
          </a:p>
          <a:p>
            <a:pPr>
              <a:spcBef>
                <a:spcPts val="0"/>
              </a:spcBef>
            </a:pPr>
            <a:r>
              <a:rPr lang="en-US" sz="1600" dirty="0" smtClean="0">
                <a:solidFill>
                  <a:schemeClr val="bg1"/>
                </a:solidFill>
                <a:latin typeface="Calibri" panose="020F0502020204030204" pitchFamily="34" charset="0"/>
                <a:ea typeface="Times New Roman"/>
                <a:cs typeface="Calibri" panose="020F0502020204030204" pitchFamily="34" charset="0"/>
              </a:rPr>
              <a:t>Addresses </a:t>
            </a:r>
            <a:r>
              <a:rPr lang="en-US" sz="1600" dirty="0">
                <a:solidFill>
                  <a:schemeClr val="bg1"/>
                </a:solidFill>
                <a:latin typeface="Calibri" panose="020F0502020204030204" pitchFamily="34" charset="0"/>
                <a:ea typeface="Times New Roman"/>
                <a:cs typeface="Calibri" panose="020F0502020204030204" pitchFamily="34" charset="0"/>
              </a:rPr>
              <a:t>permissible and impermissible uses of force by </a:t>
            </a:r>
            <a:r>
              <a:rPr lang="en-US" sz="1600" dirty="0" smtClean="0">
                <a:solidFill>
                  <a:schemeClr val="bg1"/>
                </a:solidFill>
                <a:latin typeface="Calibri" panose="020F0502020204030204" pitchFamily="34" charset="0"/>
                <a:ea typeface="Times New Roman"/>
                <a:cs typeface="Calibri" panose="020F0502020204030204" pitchFamily="34" charset="0"/>
              </a:rPr>
              <a:t>an </a:t>
            </a:r>
            <a:r>
              <a:rPr lang="en-US" sz="1600" dirty="0">
                <a:solidFill>
                  <a:schemeClr val="bg1"/>
                </a:solidFill>
                <a:latin typeface="Calibri" panose="020F0502020204030204" pitchFamily="34" charset="0"/>
                <a:ea typeface="Times New Roman"/>
                <a:cs typeface="Calibri" panose="020F0502020204030204" pitchFamily="34" charset="0"/>
              </a:rPr>
              <a:t>officer and the type and amount of crowd management training that each officer must undergo, and</a:t>
            </a:r>
          </a:p>
          <a:p>
            <a:pPr>
              <a:spcBef>
                <a:spcPts val="0"/>
              </a:spcBef>
            </a:pPr>
            <a:r>
              <a:rPr lang="en-US" sz="1600" dirty="0" smtClean="0">
                <a:solidFill>
                  <a:schemeClr val="bg1"/>
                </a:solidFill>
                <a:latin typeface="Calibri" panose="020F0502020204030204" pitchFamily="34" charset="0"/>
                <a:ea typeface="Times New Roman"/>
                <a:cs typeface="Calibri" panose="020F0502020204030204" pitchFamily="34" charset="0"/>
              </a:rPr>
              <a:t>Sets </a:t>
            </a:r>
            <a:r>
              <a:rPr lang="en-US" sz="1600" dirty="0">
                <a:solidFill>
                  <a:schemeClr val="bg1"/>
                </a:solidFill>
                <a:latin typeface="Calibri" panose="020F0502020204030204" pitchFamily="34" charset="0"/>
                <a:ea typeface="Times New Roman"/>
                <a:cs typeface="Calibri" panose="020F0502020204030204" pitchFamily="34" charset="0"/>
              </a:rPr>
              <a:t>forth required documentation after any physical confrontation between </a:t>
            </a:r>
            <a:r>
              <a:rPr lang="en-US" sz="1600" dirty="0" smtClean="0">
                <a:solidFill>
                  <a:schemeClr val="bg1"/>
                </a:solidFill>
                <a:latin typeface="Calibri" panose="020F0502020204030204" pitchFamily="34" charset="0"/>
                <a:ea typeface="Times New Roman"/>
                <a:cs typeface="Calibri" panose="020F0502020204030204" pitchFamily="34" charset="0"/>
              </a:rPr>
              <a:t>an </a:t>
            </a:r>
            <a:r>
              <a:rPr lang="en-US" sz="1600" dirty="0">
                <a:solidFill>
                  <a:schemeClr val="bg1"/>
                </a:solidFill>
                <a:latin typeface="Calibri" panose="020F0502020204030204" pitchFamily="34" charset="0"/>
                <a:ea typeface="Times New Roman"/>
                <a:cs typeface="Calibri" panose="020F0502020204030204" pitchFamily="34" charset="0"/>
              </a:rPr>
              <a:t>officer and a civilian during a crowd management incident.</a:t>
            </a:r>
          </a:p>
          <a:p>
            <a:pPr marL="0" indent="0">
              <a:spcBef>
                <a:spcPts val="0"/>
              </a:spcBef>
              <a:buNone/>
            </a:pPr>
            <a:endParaRPr lang="en-US" sz="1600" dirty="0" smtClean="0">
              <a:solidFill>
                <a:schemeClr val="bg1"/>
              </a:solidFill>
              <a:latin typeface="Calibri" panose="020F0502020204030204" pitchFamily="34" charset="0"/>
              <a:ea typeface="Times New Roman"/>
              <a:cs typeface="Calibri" panose="020F0502020204030204" pitchFamily="34" charset="0"/>
            </a:endParaRPr>
          </a:p>
          <a:p>
            <a:pPr marL="0" indent="0">
              <a:spcBef>
                <a:spcPts val="0"/>
              </a:spcBef>
              <a:buNone/>
            </a:pPr>
            <a:endParaRPr lang="en-US" sz="1600" dirty="0">
              <a:solidFill>
                <a:schemeClr val="bg1"/>
              </a:solidFill>
              <a:latin typeface="Calibri" panose="020F0502020204030204" pitchFamily="34" charset="0"/>
              <a:ea typeface="Times New Roman"/>
              <a:cs typeface="Calibri" panose="020F0502020204030204" pitchFamily="34" charset="0"/>
            </a:endParaRPr>
          </a:p>
          <a:p>
            <a:pPr marL="0" indent="0">
              <a:spcBef>
                <a:spcPts val="0"/>
              </a:spcBef>
              <a:buNone/>
            </a:pPr>
            <a:endParaRPr lang="en-US" sz="1600" dirty="0">
              <a:solidFill>
                <a:schemeClr val="bg1"/>
              </a:solidFill>
              <a:latin typeface="Calibri" panose="020F0502020204030204" pitchFamily="34" charset="0"/>
              <a:ea typeface="Times New Roman"/>
              <a:cs typeface="Calibri" panose="020F0502020204030204" pitchFamily="34" charset="0"/>
            </a:endParaRPr>
          </a:p>
        </p:txBody>
      </p:sp>
      <p:sp>
        <p:nvSpPr>
          <p:cNvPr id="5" name="Footer Placeholder 4"/>
          <p:cNvSpPr>
            <a:spLocks noGrp="1"/>
          </p:cNvSpPr>
          <p:nvPr>
            <p:ph type="ftr" sz="quarter" idx="11"/>
          </p:nvPr>
        </p:nvSpPr>
        <p:spPr/>
        <p:txBody>
          <a:bodyPr/>
          <a:lstStyle/>
          <a:p>
            <a:r>
              <a:rPr lang="en-US" dirty="0" smtClean="0"/>
              <a:t>Senate Research Office</a:t>
            </a:r>
            <a:endParaRPr lang="en-US" dirty="0"/>
          </a:p>
        </p:txBody>
      </p:sp>
      <p:sp>
        <p:nvSpPr>
          <p:cNvPr id="6" name="Slide Number Placeholder 5"/>
          <p:cNvSpPr>
            <a:spLocks noGrp="1"/>
          </p:cNvSpPr>
          <p:nvPr>
            <p:ph type="sldNum" sz="quarter" idx="12"/>
          </p:nvPr>
        </p:nvSpPr>
        <p:spPr/>
        <p:txBody>
          <a:bodyPr/>
          <a:lstStyle/>
          <a:p>
            <a:fld id="{E7778732-A349-4748-8EC2-54842092CFB6}" type="slidenum">
              <a:rPr lang="en-US" smtClean="0"/>
              <a:t>6</a:t>
            </a:fld>
            <a:endParaRPr lang="en-US" dirty="0"/>
          </a:p>
        </p:txBody>
      </p:sp>
    </p:spTree>
    <p:extLst>
      <p:ext uri="{BB962C8B-B14F-4D97-AF65-F5344CB8AC3E}">
        <p14:creationId xmlns:p14="http://schemas.microsoft.com/office/powerpoint/2010/main" val="42015531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5400" b="1" dirty="0" smtClean="0"/>
              <a:t>QUESTIONS</a:t>
            </a:r>
            <a:endParaRPr lang="en-US" sz="5400" b="1" dirty="0"/>
          </a:p>
        </p:txBody>
      </p:sp>
      <p:sp>
        <p:nvSpPr>
          <p:cNvPr id="4" name="Footer Placeholder 3"/>
          <p:cNvSpPr>
            <a:spLocks noGrp="1"/>
          </p:cNvSpPr>
          <p:nvPr>
            <p:ph type="ftr" sz="quarter" idx="11"/>
          </p:nvPr>
        </p:nvSpPr>
        <p:spPr/>
        <p:txBody>
          <a:bodyPr/>
          <a:lstStyle/>
          <a:p>
            <a:r>
              <a:rPr lang="en-US" smtClean="0"/>
              <a:t>Senate Research Office</a:t>
            </a:r>
            <a:endParaRPr lang="en-US" dirty="0"/>
          </a:p>
        </p:txBody>
      </p:sp>
      <p:sp>
        <p:nvSpPr>
          <p:cNvPr id="5" name="Slide Number Placeholder 4"/>
          <p:cNvSpPr>
            <a:spLocks noGrp="1"/>
          </p:cNvSpPr>
          <p:nvPr>
            <p:ph type="sldNum" sz="quarter" idx="12"/>
          </p:nvPr>
        </p:nvSpPr>
        <p:spPr/>
        <p:txBody>
          <a:bodyPr/>
          <a:lstStyle/>
          <a:p>
            <a:fld id="{E7778732-A349-4748-8EC2-54842092CFB6}" type="slidenum">
              <a:rPr lang="en-US" smtClean="0"/>
              <a:t>7</a:t>
            </a:fld>
            <a:endParaRPr lang="en-US" dirty="0"/>
          </a:p>
        </p:txBody>
      </p:sp>
    </p:spTree>
    <p:extLst>
      <p:ext uri="{BB962C8B-B14F-4D97-AF65-F5344CB8AC3E}">
        <p14:creationId xmlns:p14="http://schemas.microsoft.com/office/powerpoint/2010/main" val="4188148583"/>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F269663C-D548-4460-A34D-4C49FB2F0DB7}"/>
</file>

<file path=customXml/itemProps2.xml><?xml version="1.0" encoding="utf-8"?>
<ds:datastoreItem xmlns:ds="http://schemas.openxmlformats.org/officeDocument/2006/customXml" ds:itemID="{E6277EA3-C1DC-479A-8073-E41BC714D558}"/>
</file>

<file path=customXml/itemProps3.xml><?xml version="1.0" encoding="utf-8"?>
<ds:datastoreItem xmlns:ds="http://schemas.openxmlformats.org/officeDocument/2006/customXml" ds:itemID="{C0499FCF-4F2C-4321-8F6F-4E863DCD6D8C}"/>
</file>

<file path=docProps/app.xml><?xml version="1.0" encoding="utf-8"?>
<Properties xmlns="http://schemas.openxmlformats.org/officeDocument/2006/extended-properties" xmlns:vt="http://schemas.openxmlformats.org/officeDocument/2006/docPropsVTypes">
  <Template>TM04033925[[fn=Droplet]]</Template>
  <TotalTime>2318</TotalTime>
  <Words>731</Words>
  <Application>Microsoft Office PowerPoint</Application>
  <PresentationFormat>On-screen Show (4:3)</PresentationFormat>
  <Paragraphs>101</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Century Gothic</vt:lpstr>
      <vt:lpstr>Times New Roman</vt:lpstr>
      <vt:lpstr>Wingdings 3</vt:lpstr>
      <vt:lpstr>Slice</vt:lpstr>
      <vt:lpstr>   </vt:lpstr>
      <vt:lpstr>Background: 2020 State Action</vt:lpstr>
      <vt:lpstr>Most Common themes</vt:lpstr>
      <vt:lpstr>Restricting Chokeholds</vt:lpstr>
      <vt:lpstr>  Colorado, Connecticut, Nevada, New Hampshire, New York, Oregon, Vermont, and Virginia all adopted legislation requiring a peace officer to intervene and report when witnessing another officer using illegal or excessive force.   Connecticut  House Bill 6004 requires any officer, while in his or her law enforcement capacity, to intervene and attempt to stop another peace officer from using force that the witnessing officer objectively knows is unreasonable, excessive, or illegal, unless the witnessing officer is operating in an undercover capacity at the time. Any peace or corrections officer who fails to intervene may be prosecuted and punished for the same acts as the officer who used unreasonable, excessive, or illegal force.   The bill also requires any officer who witnesses, or is otherwise aware of, another police officer using illegal force, to report the incident to the law enforcement unit that employs the officer who used the force.</vt:lpstr>
      <vt:lpstr>   Statewide use of bodycams  </vt:lpstr>
      <vt:lpstr>  Use of Force During Demonstrations and Civil Disturbances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Azarian, Alex</dc:creator>
  <cp:lastModifiedBy>Azarian, Alex</cp:lastModifiedBy>
  <cp:revision>123</cp:revision>
  <cp:lastPrinted>2019-10-08T23:16:50Z</cp:lastPrinted>
  <dcterms:created xsi:type="dcterms:W3CDTF">2015-10-15T16:08:05Z</dcterms:created>
  <dcterms:modified xsi:type="dcterms:W3CDTF">2020-12-21T23:38:50Z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