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9" r:id="rId3"/>
    <p:sldId id="260" r:id="rId4"/>
    <p:sldId id="284" r:id="rId5"/>
    <p:sldId id="285" r:id="rId6"/>
    <p:sldId id="286" r:id="rId7"/>
    <p:sldId id="287" r:id="rId8"/>
    <p:sldId id="288" r:id="rId9"/>
    <p:sldId id="275" r:id="rId10"/>
    <p:sldId id="277" r:id="rId11"/>
    <p:sldId id="281" r:id="rId12"/>
    <p:sldId id="282" r:id="rId13"/>
    <p:sldId id="278" r:id="rId14"/>
    <p:sldId id="283" r:id="rId15"/>
    <p:sldId id="279" r:id="rId16"/>
    <p:sldId id="280" r:id="rId17"/>
    <p:sldId id="272" r:id="rId18"/>
    <p:sldId id="271" r:id="rId19"/>
    <p:sldId id="273" r:id="rId2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3247" autoAdjust="0"/>
  </p:normalViewPr>
  <p:slideViewPr>
    <p:cSldViewPr snapToGrid="0">
      <p:cViewPr varScale="1">
        <p:scale>
          <a:sx n="53" d="100"/>
          <a:sy n="53" d="100"/>
        </p:scale>
        <p:origin x="14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BB682BE1-15D1-4832-81FB-264563728C7F}" type="datetimeFigureOut">
              <a:rPr lang="en-US" smtClean="0"/>
              <a:t>11/6/2017</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FCEBFC21-570F-4079-8676-69821323FA90}" type="slidenum">
              <a:rPr lang="en-US" smtClean="0"/>
              <a:t>‹#›</a:t>
            </a:fld>
            <a:endParaRPr lang="en-US"/>
          </a:p>
        </p:txBody>
      </p:sp>
    </p:spTree>
    <p:extLst>
      <p:ext uri="{BB962C8B-B14F-4D97-AF65-F5344CB8AC3E}">
        <p14:creationId xmlns:p14="http://schemas.microsoft.com/office/powerpoint/2010/main" val="1436174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Senior Advisor to Karen Minyard and so work on a number of initiatives across the Center.  I also lead our the work of  our health in all policies team, which has been working with DCA and DPH for the past couple of years on the intersection of health and affordable housing.  In this work, I have followed what some jurisdictions are doing to address homelessness.  Today, I will use my background as an attorney to review what other jurisdictions are doing legislatively to address homelessness.  </a:t>
            </a:r>
          </a:p>
        </p:txBody>
      </p:sp>
      <p:sp>
        <p:nvSpPr>
          <p:cNvPr id="4" name="Slide Number Placeholder 3"/>
          <p:cNvSpPr>
            <a:spLocks noGrp="1"/>
          </p:cNvSpPr>
          <p:nvPr>
            <p:ph type="sldNum" sz="quarter" idx="10"/>
          </p:nvPr>
        </p:nvSpPr>
        <p:spPr/>
        <p:txBody>
          <a:bodyPr/>
          <a:lstStyle/>
          <a:p>
            <a:pPr defTabSz="466618">
              <a:defRPr/>
            </a:pPr>
            <a:fld id="{FAEFCE66-9B38-1C43-B14E-7529C56DD33C}" type="slidenum">
              <a:rPr lang="en-US">
                <a:solidFill>
                  <a:prstClr val="black"/>
                </a:solidFill>
                <a:latin typeface="Calibri" panose="020F0502020204030204"/>
              </a:rPr>
              <a:pPr defTabSz="466618">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551755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x-none" dirty="0">
                <a:ea typeface="Avenir LT Std 45 Book" charset="0"/>
                <a:cs typeface="Avenir LT Std 45 Book" charset="0"/>
              </a:rPr>
              <a:t>Comprehensive in terms of cross-sector collaboration, funding mechanisms and the types of programs</a:t>
            </a:r>
          </a:p>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2</a:t>
            </a:fld>
            <a:endParaRPr lang="en-US"/>
          </a:p>
        </p:txBody>
      </p:sp>
    </p:spTree>
    <p:extLst>
      <p:ext uri="{BB962C8B-B14F-4D97-AF65-F5344CB8AC3E}">
        <p14:creationId xmlns:p14="http://schemas.microsoft.com/office/powerpoint/2010/main" val="403152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have taken different approaches.</a:t>
            </a:r>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3</a:t>
            </a:fld>
            <a:endParaRPr lang="en-US"/>
          </a:p>
        </p:txBody>
      </p:sp>
    </p:spTree>
    <p:extLst>
      <p:ext uri="{BB962C8B-B14F-4D97-AF65-F5344CB8AC3E}">
        <p14:creationId xmlns:p14="http://schemas.microsoft.com/office/powerpoint/2010/main" val="1946662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Oregon added a number of  individual laws to increase housing supply and  incentivize affordability.  Some of these are intended to increase the supply and/or accessibility  by easing barriers, or by incentivizing developers, others increase funding or modify  the  definition of  “low income.”</a:t>
            </a:r>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4</a:t>
            </a:fld>
            <a:endParaRPr lang="en-US"/>
          </a:p>
        </p:txBody>
      </p:sp>
    </p:spTree>
    <p:extLst>
      <p:ext uri="{BB962C8B-B14F-4D97-AF65-F5344CB8AC3E}">
        <p14:creationId xmlns:p14="http://schemas.microsoft.com/office/powerpoint/2010/main" val="46254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5</a:t>
            </a:fld>
            <a:endParaRPr lang="en-US"/>
          </a:p>
        </p:txBody>
      </p:sp>
    </p:spTree>
    <p:extLst>
      <p:ext uri="{BB962C8B-B14F-4D97-AF65-F5344CB8AC3E}">
        <p14:creationId xmlns:p14="http://schemas.microsoft.com/office/powerpoint/2010/main" val="4143936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Landlords participating in this must collect data, including length of tenancy, reason for termination, amount of unpaid rent and damages and provide the report to Oregon Housing and Community Services.  Reimbursement for unpaid rent limited to max of $2k; Financial assistance paid to a LL limited to a max of $5k</a:t>
            </a:r>
          </a:p>
          <a:p>
            <a:endParaRPr lang="en-US" dirty="0"/>
          </a:p>
          <a:p>
            <a:r>
              <a:rPr lang="en-US" dirty="0"/>
              <a:t>Program established with $3 million within the State Treasury, separate from General Fund.  Moneys in this Fund shall consist of:  donated funds, state/federal sources intended for the Fund; income derived from moneys in the Fund (including interest earned); Moneys in the Fund are continuously appropriated to the Housing and Community Services </a:t>
            </a:r>
            <a:r>
              <a:rPr lang="en-US" dirty="0" err="1"/>
              <a:t>Dept</a:t>
            </a:r>
            <a:r>
              <a:rPr lang="en-US" dirty="0"/>
              <a:t> to carry out the provisions.</a:t>
            </a:r>
          </a:p>
          <a:p>
            <a:endParaRPr lang="en-US" dirty="0"/>
          </a:p>
          <a:p>
            <a:r>
              <a:rPr lang="en-US" dirty="0"/>
              <a:t>2912 eligible organizations include local governments and housing authorities, nonprofit community or neighborhood based orgs, federally recognized Indian tribes </a:t>
            </a:r>
            <a:r>
              <a:rPr lang="en-US" dirty="0" err="1"/>
              <a:t>inthis</a:t>
            </a:r>
            <a:r>
              <a:rPr lang="en-US" dirty="0"/>
              <a:t> state, and regional or statewide nonprofit housing assistance orgs.</a:t>
            </a:r>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6</a:t>
            </a:fld>
            <a:endParaRPr lang="en-US"/>
          </a:p>
        </p:txBody>
      </p:sp>
    </p:spTree>
    <p:extLst>
      <p:ext uri="{BB962C8B-B14F-4D97-AF65-F5344CB8AC3E}">
        <p14:creationId xmlns:p14="http://schemas.microsoft.com/office/powerpoint/2010/main" val="3573964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7</a:t>
            </a:fld>
            <a:endParaRPr lang="en-US"/>
          </a:p>
        </p:txBody>
      </p:sp>
    </p:spTree>
    <p:extLst>
      <p:ext uri="{BB962C8B-B14F-4D97-AF65-F5344CB8AC3E}">
        <p14:creationId xmlns:p14="http://schemas.microsoft.com/office/powerpoint/2010/main" val="2501838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8</a:t>
            </a:fld>
            <a:endParaRPr lang="en-US"/>
          </a:p>
        </p:txBody>
      </p:sp>
    </p:spTree>
    <p:extLst>
      <p:ext uri="{BB962C8B-B14F-4D97-AF65-F5344CB8AC3E}">
        <p14:creationId xmlns:p14="http://schemas.microsoft.com/office/powerpoint/2010/main" val="1019267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sz="1400" b="1" dirty="0"/>
          </a:p>
          <a:p>
            <a:pPr defTabSz="933237">
              <a:defRPr/>
            </a:pPr>
            <a:r>
              <a:rPr lang="en-US" sz="1400" b="1" dirty="0"/>
              <a:t>Most comprehensive legislation/programming – so will spend a little more time on this one</a:t>
            </a:r>
          </a:p>
          <a:p>
            <a:pPr defTabSz="933237">
              <a:defRPr/>
            </a:pPr>
            <a:endParaRPr lang="en-US" sz="1400" b="1" dirty="0"/>
          </a:p>
          <a:p>
            <a:pPr defTabSz="933237">
              <a:defRPr/>
            </a:pPr>
            <a:r>
              <a:rPr lang="en-US" sz="1400" b="1" dirty="0"/>
              <a:t>Based on assessed value of $480k, the median costs to Seattle homeowners is $10.17/month</a:t>
            </a:r>
          </a:p>
          <a:p>
            <a:pPr defTabSz="933237">
              <a:defRPr/>
            </a:pPr>
            <a:endParaRPr lang="en-US" sz="1400" b="1" dirty="0"/>
          </a:p>
          <a:p>
            <a:pPr defTabSz="933237">
              <a:defRPr/>
            </a:pPr>
            <a:r>
              <a:rPr lang="en-US" dirty="0"/>
              <a:t>Office of Housing (OH) administers all Housing Levy programs except for the Homelessness Prevention and Housing Stability Program, which is administered by the Human Services Department.  </a:t>
            </a:r>
            <a:endParaRPr lang="en-US" sz="1400" b="1" dirty="0"/>
          </a:p>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9</a:t>
            </a:fld>
            <a:endParaRPr lang="en-US"/>
          </a:p>
        </p:txBody>
      </p:sp>
    </p:spTree>
    <p:extLst>
      <p:ext uri="{BB962C8B-B14F-4D97-AF65-F5344CB8AC3E}">
        <p14:creationId xmlns:p14="http://schemas.microsoft.com/office/powerpoint/2010/main" val="4142802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10</a:t>
            </a:fld>
            <a:endParaRPr lang="en-US"/>
          </a:p>
        </p:txBody>
      </p:sp>
    </p:spTree>
    <p:extLst>
      <p:ext uri="{BB962C8B-B14F-4D97-AF65-F5344CB8AC3E}">
        <p14:creationId xmlns:p14="http://schemas.microsoft.com/office/powerpoint/2010/main" val="2306862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Times New Roman" panose="02020603050405020304" pitchFamily="18" charset="0"/>
              </a:rPr>
              <a:t>Applicants – public and private</a:t>
            </a:r>
          </a:p>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11</a:t>
            </a:fld>
            <a:endParaRPr lang="en-US"/>
          </a:p>
        </p:txBody>
      </p:sp>
    </p:spTree>
    <p:extLst>
      <p:ext uri="{BB962C8B-B14F-4D97-AF65-F5344CB8AC3E}">
        <p14:creationId xmlns:p14="http://schemas.microsoft.com/office/powerpoint/2010/main" val="3486533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12</a:t>
            </a:fld>
            <a:endParaRPr lang="en-US"/>
          </a:p>
        </p:txBody>
      </p:sp>
    </p:spTree>
    <p:extLst>
      <p:ext uri="{BB962C8B-B14F-4D97-AF65-F5344CB8AC3E}">
        <p14:creationId xmlns:p14="http://schemas.microsoft.com/office/powerpoint/2010/main" val="1269154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*Foreclosure avoidance – max is $30k, min is $2k; interest rate of between 0-3%; loan repayment/month is a min of $50 and must cover interest</a:t>
            </a:r>
          </a:p>
          <a:p>
            <a:endParaRPr lang="en-US" dirty="0"/>
          </a:p>
          <a:p>
            <a:r>
              <a:rPr lang="en-US" dirty="0"/>
              <a:t>**Loans to develop restricted housing – long-term, 0%-1% interest, with payments deferred for 50 years. Short-term acquisition funding generally made through </a:t>
            </a:r>
            <a:r>
              <a:rPr lang="en-US" dirty="0" err="1"/>
              <a:t>Acquisiition</a:t>
            </a:r>
            <a:r>
              <a:rPr lang="en-US" dirty="0"/>
              <a:t> and Preservation Program.</a:t>
            </a:r>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13</a:t>
            </a:fld>
            <a:endParaRPr lang="en-US"/>
          </a:p>
        </p:txBody>
      </p:sp>
    </p:spTree>
    <p:extLst>
      <p:ext uri="{BB962C8B-B14F-4D97-AF65-F5344CB8AC3E}">
        <p14:creationId xmlns:p14="http://schemas.microsoft.com/office/powerpoint/2010/main" val="2755525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Housing payments inclusive of everything but utilities</a:t>
            </a:r>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14</a:t>
            </a:fld>
            <a:endParaRPr lang="en-US"/>
          </a:p>
        </p:txBody>
      </p:sp>
    </p:spTree>
    <p:extLst>
      <p:ext uri="{BB962C8B-B14F-4D97-AF65-F5344CB8AC3E}">
        <p14:creationId xmlns:p14="http://schemas.microsoft.com/office/powerpoint/2010/main" val="1674574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15</a:t>
            </a:fld>
            <a:endParaRPr lang="en-US"/>
          </a:p>
        </p:txBody>
      </p:sp>
    </p:spTree>
    <p:extLst>
      <p:ext uri="{BB962C8B-B14F-4D97-AF65-F5344CB8AC3E}">
        <p14:creationId xmlns:p14="http://schemas.microsoft.com/office/powerpoint/2010/main" val="3680983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Remember – only  1 of the 5 programs not administered by OH.   This one is administered by the Human Services Department.  Human Services Department provides OH annual program progress report, to be included in Housing Levy annual report due to City Council no later than March 31 each year.</a:t>
            </a:r>
          </a:p>
          <a:p>
            <a:pPr defTabSz="933237">
              <a:defRPr/>
            </a:pPr>
            <a:endParaRPr lang="en-US" sz="1400" b="1" dirty="0"/>
          </a:p>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16</a:t>
            </a:fld>
            <a:endParaRPr lang="en-US"/>
          </a:p>
        </p:txBody>
      </p:sp>
    </p:spTree>
    <p:extLst>
      <p:ext uri="{BB962C8B-B14F-4D97-AF65-F5344CB8AC3E}">
        <p14:creationId xmlns:p14="http://schemas.microsoft.com/office/powerpoint/2010/main" val="2741332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administered by the Department of Housing and Community Development.  Established a multi-sector advisory committee</a:t>
            </a:r>
          </a:p>
          <a:p>
            <a:pPr defTabSz="933237">
              <a:defRPr/>
            </a:pPr>
            <a:r>
              <a:rPr lang="en-US" dirty="0"/>
              <a:t>Also appropriates $6.2MM from the Fund to the Department of Housing and Community Development to provide technical assistance to counties. </a:t>
            </a:r>
          </a:p>
          <a:p>
            <a:pPr defTabSz="933237">
              <a:defRPr/>
            </a:pPr>
            <a:endParaRPr lang="en-US" dirty="0"/>
          </a:p>
          <a:p>
            <a:pPr defTabSz="933237">
              <a:defRPr/>
            </a:pPr>
            <a:endParaRPr lang="en-US" dirty="0"/>
          </a:p>
          <a:p>
            <a:pPr defTabSz="933237">
              <a:defRPr/>
            </a:pPr>
            <a:r>
              <a:rPr lang="en-US" dirty="0"/>
              <a:t>The MHSA initially enacted in 2004</a:t>
            </a:r>
          </a:p>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17</a:t>
            </a:fld>
            <a:endParaRPr lang="en-US"/>
          </a:p>
        </p:txBody>
      </p:sp>
    </p:spTree>
    <p:extLst>
      <p:ext uri="{BB962C8B-B14F-4D97-AF65-F5344CB8AC3E}">
        <p14:creationId xmlns:p14="http://schemas.microsoft.com/office/powerpoint/2010/main" val="3832760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Interesting in that CA went through the lens of mental health services, whereas Utah and Seattle (and others) --  that housing is a means to address mental health issues; </a:t>
            </a:r>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18</a:t>
            </a:fld>
            <a:endParaRPr lang="en-US"/>
          </a:p>
        </p:txBody>
      </p:sp>
    </p:spTree>
    <p:extLst>
      <p:ext uri="{BB962C8B-B14F-4D97-AF65-F5344CB8AC3E}">
        <p14:creationId xmlns:p14="http://schemas.microsoft.com/office/powerpoint/2010/main" val="1655270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EFCE66-9B38-1C43-B14E-7529C56DD33C}" type="slidenum">
              <a:rPr lang="en-US" smtClean="0"/>
              <a:pPr>
                <a:defRPr/>
              </a:pPr>
              <a:t>19</a:t>
            </a:fld>
            <a:endParaRPr lang="en-US"/>
          </a:p>
        </p:txBody>
      </p:sp>
    </p:spTree>
    <p:extLst>
      <p:ext uri="{BB962C8B-B14F-4D97-AF65-F5344CB8AC3E}">
        <p14:creationId xmlns:p14="http://schemas.microsoft.com/office/powerpoint/2010/main" val="641098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itle 1"/>
          <p:cNvSpPr>
            <a:spLocks noGrp="1"/>
          </p:cNvSpPr>
          <p:nvPr>
            <p:ph type="title"/>
          </p:nvPr>
        </p:nvSpPr>
        <p:spPr>
          <a:xfrm>
            <a:off x="609600" y="246513"/>
            <a:ext cx="10972800" cy="1143000"/>
          </a:xfrm>
          <a:prstGeom prst="rect">
            <a:avLst/>
          </a:prstGeom>
        </p:spPr>
        <p:txBody>
          <a:bodyPr/>
          <a:lstStyle>
            <a:lvl1pPr>
              <a:defRPr>
                <a:latin typeface="Palatino Linotype" charset="0"/>
                <a:ea typeface="Palatino Linotype" charset="0"/>
                <a:cs typeface="Palatino Linotype" charset="0"/>
              </a:defRPr>
            </a:lvl1pPr>
          </a:lstStyle>
          <a:p>
            <a:r>
              <a:rPr lang="en-US"/>
              <a:t>Click to edit Master title style</a:t>
            </a:r>
            <a:endParaRPr lang="en-US" dirty="0"/>
          </a:p>
        </p:txBody>
      </p:sp>
      <p:sp>
        <p:nvSpPr>
          <p:cNvPr id="3"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72405691-0C3C-C040-B9F9-997F7D283F6C}" type="datetimeFigureOut">
              <a:rPr lang="en-US" altLang="x-none"/>
              <a:pPr/>
              <a:t>11/6/2017</a:t>
            </a:fld>
            <a:endParaRPr lang="en-US" altLang="x-none"/>
          </a:p>
        </p:txBody>
      </p:sp>
      <p:sp>
        <p:nvSpPr>
          <p:cNvPr id="4" name="Footer Placeholder 4"/>
          <p:cNvSpPr>
            <a:spLocks noGrp="1"/>
          </p:cNvSpPr>
          <p:nvPr>
            <p:ph type="ftr" sz="quarter" idx="11"/>
          </p:nvPr>
        </p:nvSpPr>
        <p:spPr>
          <a:xfrm>
            <a:off x="884767" y="5068889"/>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ea typeface="Avenir LT Std 35 Light" charset="0"/>
                <a:cs typeface="Avenir LT Std 35 Light" charset="0"/>
              </a:defRPr>
            </a:lvl1pPr>
          </a:lstStyle>
          <a:p>
            <a:endParaRPr lang="x-none" altLang="x-none"/>
          </a:p>
        </p:txBody>
      </p:sp>
      <p:sp>
        <p:nvSpPr>
          <p:cNvPr id="5"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745F6D39-722A-CB45-9AC0-FB9B9A761D2E}" type="slidenum">
              <a:rPr lang="en-US" altLang="x-none"/>
              <a:pPr/>
              <a:t>‹#›</a:t>
            </a:fld>
            <a:endParaRPr lang="en-US" altLang="x-none"/>
          </a:p>
        </p:txBody>
      </p:sp>
    </p:spTree>
    <p:extLst>
      <p:ext uri="{BB962C8B-B14F-4D97-AF65-F5344CB8AC3E}">
        <p14:creationId xmlns:p14="http://schemas.microsoft.com/office/powerpoint/2010/main" val="2268509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p:cNvSpPr>
            <a:spLocks noGrp="1"/>
          </p:cNvSpPr>
          <p:nvPr>
            <p:ph type="title"/>
          </p:nvPr>
        </p:nvSpPr>
        <p:spPr>
          <a:xfrm>
            <a:off x="609600" y="246513"/>
            <a:ext cx="10972800" cy="1143000"/>
          </a:xfrm>
          <a:prstGeom prst="rect">
            <a:avLst/>
          </a:prstGeom>
        </p:spPr>
        <p:txBody>
          <a:bodyPr/>
          <a:lstStyle>
            <a:lvl1pPr>
              <a:defRPr lang="en-US" sz="4400" kern="1200" smtClean="0">
                <a:solidFill>
                  <a:schemeClr val="accent1">
                    <a:lumMod val="75000"/>
                  </a:schemeClr>
                </a:solidFill>
                <a:latin typeface="Palatino Linotype" charset="0"/>
                <a:ea typeface="Palatino Linotype" charset="0"/>
                <a:cs typeface="Palatino Linotype" charset="0"/>
              </a:defRPr>
            </a:lvl1pPr>
          </a:lstStyle>
          <a:p>
            <a:r>
              <a:rPr lang="en-US"/>
              <a:t>Click to edit Master title style</a:t>
            </a:r>
            <a:endParaRPr lang="en-US" dirty="0"/>
          </a:p>
        </p:txBody>
      </p:sp>
      <p:sp>
        <p:nvSpPr>
          <p:cNvPr id="13" name="Content Placeholder 2"/>
          <p:cNvSpPr>
            <a:spLocks noGrp="1"/>
          </p:cNvSpPr>
          <p:nvPr>
            <p:ph sz="half" idx="1"/>
          </p:nvPr>
        </p:nvSpPr>
        <p:spPr>
          <a:xfrm>
            <a:off x="609600" y="1600201"/>
            <a:ext cx="10972800" cy="3901440"/>
          </a:xfrm>
        </p:spPr>
        <p:txBody>
          <a:bodyPr/>
          <a:lstStyle>
            <a:lvl1pPr>
              <a:defRPr sz="2800" b="0" i="0">
                <a:latin typeface="+mn-lt"/>
                <a:cs typeface="Avenir LT Std 45 Book"/>
              </a:defRPr>
            </a:lvl1pPr>
            <a:lvl2pPr>
              <a:defRPr sz="2400" b="0" i="0">
                <a:latin typeface="Avenir LT Std 45 Book"/>
                <a:cs typeface="Avenir LT Std 45 Book"/>
              </a:defRPr>
            </a:lvl2pPr>
            <a:lvl3pPr>
              <a:defRPr sz="2000" b="0" i="0">
                <a:latin typeface="Avenir LT Std 45 Book"/>
                <a:cs typeface="Avenir LT Std 45 Book"/>
              </a:defRPr>
            </a:lvl3pPr>
            <a:lvl4pPr>
              <a:defRPr sz="1800" b="0" i="0">
                <a:latin typeface="Avenir LT Std 45 Book"/>
                <a:cs typeface="Avenir LT Std 45 Book"/>
              </a:defRPr>
            </a:lvl4pPr>
            <a:lvl5pPr>
              <a:defRPr sz="1800" b="0" i="0">
                <a:latin typeface="Avenir LT Std 45 Book"/>
                <a:cs typeface="Avenir LT Std 45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74200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139835"/>
            <a:ext cx="10363200" cy="1362075"/>
          </a:xfrm>
          <a:prstGeom prst="rect">
            <a:avLst/>
          </a:prstGeom>
        </p:spPr>
        <p:txBody>
          <a:bodyPr anchor="t"/>
          <a:lstStyle>
            <a:lvl1pPr algn="l">
              <a:defRPr lang="en-US" sz="4400" kern="1200" smtClean="0">
                <a:solidFill>
                  <a:schemeClr val="accent1">
                    <a:lumMod val="75000"/>
                  </a:schemeClr>
                </a:solidFill>
                <a:latin typeface="Palatino Linotype" charset="0"/>
                <a:ea typeface="Palatino Linotype" charset="0"/>
                <a:cs typeface="Palatino Linotype" charset="0"/>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b="0" i="0">
                <a:solidFill>
                  <a:schemeClr val="tx1">
                    <a:tint val="75000"/>
                  </a:schemeClr>
                </a:solidFill>
                <a:latin typeface="+mn-lt"/>
                <a:cs typeface="Avenir LT Std 45 Book"/>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D2E9D78F-11AD-FC49-AC51-0A05FF3AFE2C}" type="datetimeFigureOut">
              <a:rPr lang="en-US" altLang="x-none"/>
              <a:pPr/>
              <a:t>11/6/2017</a:t>
            </a:fld>
            <a:endParaRPr lang="en-US" altLang="x-none"/>
          </a:p>
        </p:txBody>
      </p:sp>
      <p:sp>
        <p:nvSpPr>
          <p:cNvPr id="5" name="Footer Placeholder 4"/>
          <p:cNvSpPr>
            <a:spLocks noGrp="1"/>
          </p:cNvSpPr>
          <p:nvPr>
            <p:ph type="ftr" sz="quarter" idx="11"/>
          </p:nvPr>
        </p:nvSpPr>
        <p:spPr>
          <a:xfrm>
            <a:off x="884767" y="5068889"/>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ea typeface="Avenir LT Std 35 Light" charset="0"/>
                <a:cs typeface="Avenir LT Std 35 Light" charset="0"/>
              </a:defRPr>
            </a:lvl1pPr>
          </a:lstStyle>
          <a:p>
            <a:endParaRPr lang="x-none" altLang="x-none"/>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00589D25-B768-8D42-A69F-A96DF94A05CF}" type="slidenum">
              <a:rPr lang="en-US" altLang="x-none"/>
              <a:pPr/>
              <a:t>‹#›</a:t>
            </a:fld>
            <a:endParaRPr lang="en-US" altLang="x-none"/>
          </a:p>
        </p:txBody>
      </p:sp>
    </p:spTree>
    <p:extLst>
      <p:ext uri="{BB962C8B-B14F-4D97-AF65-F5344CB8AC3E}">
        <p14:creationId xmlns:p14="http://schemas.microsoft.com/office/powerpoint/2010/main" val="3675231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03089"/>
            <a:ext cx="10972800" cy="1143000"/>
          </a:xfrm>
          <a:prstGeom prst="rect">
            <a:avLst/>
          </a:prstGeom>
        </p:spPr>
        <p:txBody>
          <a:bodyPr/>
          <a:lstStyle>
            <a:lvl1pPr>
              <a:defRPr lang="en-US" sz="4400" kern="1200" smtClean="0">
                <a:solidFill>
                  <a:schemeClr val="accent1">
                    <a:lumMod val="75000"/>
                  </a:schemeClr>
                </a:solidFill>
                <a:latin typeface="Palatino Linotype" charset="0"/>
                <a:ea typeface="Palatino Linotype" charset="0"/>
                <a:cs typeface="Palatino Linotype" charset="0"/>
              </a:defRPr>
            </a:lvl1pPr>
          </a:lstStyle>
          <a:p>
            <a:r>
              <a:rPr lang="en-US"/>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defRPr sz="2800" b="0" i="0">
                <a:latin typeface="+mn-lt"/>
                <a:cs typeface="Avenir LT Std 45 Book"/>
              </a:defRPr>
            </a:lvl1pPr>
            <a:lvl2pPr>
              <a:defRPr sz="2400" b="0" i="0">
                <a:latin typeface="+mn-lt"/>
                <a:cs typeface="Avenir LT Std 45 Book"/>
              </a:defRPr>
            </a:lvl2pPr>
            <a:lvl3pPr>
              <a:defRPr sz="2000" b="0" i="0">
                <a:latin typeface="+mn-lt"/>
                <a:cs typeface="Avenir LT Std 45 Book"/>
              </a:defRPr>
            </a:lvl3pPr>
            <a:lvl4pPr>
              <a:defRPr sz="1800" b="0" i="0">
                <a:latin typeface="+mn-lt"/>
                <a:cs typeface="Avenir LT Std 45 Book"/>
              </a:defRPr>
            </a:lvl4pPr>
            <a:lvl5pPr>
              <a:defRPr sz="1800" b="0" i="0">
                <a:latin typeface="+mn-lt"/>
                <a:cs typeface="Avenir LT Std 45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1"/>
            <a:ext cx="5384800" cy="4525963"/>
          </a:xfrm>
        </p:spPr>
        <p:txBody>
          <a:bodyPr/>
          <a:lstStyle>
            <a:lvl1pPr>
              <a:defRPr sz="2800" b="0" i="0">
                <a:latin typeface="+mn-lt"/>
                <a:cs typeface="Avenir LT Std 45 Book"/>
              </a:defRPr>
            </a:lvl1pPr>
            <a:lvl2pPr>
              <a:defRPr sz="2400" b="0" i="0">
                <a:latin typeface="+mn-lt"/>
                <a:cs typeface="Avenir LT Std 45 Book"/>
              </a:defRPr>
            </a:lvl2pPr>
            <a:lvl3pPr>
              <a:defRPr sz="2000" b="0" i="0">
                <a:latin typeface="+mn-lt"/>
                <a:cs typeface="Avenir LT Std 45 Book"/>
              </a:defRPr>
            </a:lvl3pPr>
            <a:lvl4pPr>
              <a:defRPr sz="1800" b="0" i="0">
                <a:latin typeface="+mn-lt"/>
                <a:cs typeface="Avenir LT Std 45 Book"/>
              </a:defRPr>
            </a:lvl4pPr>
            <a:lvl5pPr>
              <a:defRPr sz="1800" b="0" i="0">
                <a:latin typeface="+mn-lt"/>
                <a:cs typeface="Avenir LT Std 45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3C6B95E4-2E0E-DE40-BCAD-1E93CD339ED4}" type="datetimeFigureOut">
              <a:rPr lang="en-US" altLang="x-none"/>
              <a:pPr/>
              <a:t>11/6/2017</a:t>
            </a:fld>
            <a:endParaRPr lang="en-US" altLang="x-none"/>
          </a:p>
        </p:txBody>
      </p:sp>
      <p:sp>
        <p:nvSpPr>
          <p:cNvPr id="6" name="Footer Placeholder 5"/>
          <p:cNvSpPr>
            <a:spLocks noGrp="1"/>
          </p:cNvSpPr>
          <p:nvPr>
            <p:ph type="ftr" sz="quarter" idx="11"/>
          </p:nvPr>
        </p:nvSpPr>
        <p:spPr>
          <a:xfrm>
            <a:off x="884767" y="5068889"/>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latin typeface="Avenir LT Std 35 Light" charset="0"/>
                <a:ea typeface="Avenir LT Std 35 Light" charset="0"/>
                <a:cs typeface="Avenir LT Std 35 Light" charset="0"/>
              </a:defRPr>
            </a:lvl1pPr>
          </a:lstStyle>
          <a:p>
            <a:endParaRPr lang="x-none" altLang="x-none"/>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4CEB019E-2EDD-1240-BEE8-7B6857EAAAE6}" type="slidenum">
              <a:rPr lang="en-US" altLang="x-none"/>
              <a:pPr/>
              <a:t>‹#›</a:t>
            </a:fld>
            <a:endParaRPr lang="en-US" altLang="x-none"/>
          </a:p>
        </p:txBody>
      </p:sp>
    </p:spTree>
    <p:extLst>
      <p:ext uri="{BB962C8B-B14F-4D97-AF65-F5344CB8AC3E}">
        <p14:creationId xmlns:p14="http://schemas.microsoft.com/office/powerpoint/2010/main" val="2493812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3089"/>
            <a:ext cx="10972800" cy="1143000"/>
          </a:xfrm>
          <a:prstGeom prst="rect">
            <a:avLst/>
          </a:prstGeom>
        </p:spPr>
        <p:txBody>
          <a:bodyPr/>
          <a:lstStyle>
            <a:lvl1pPr>
              <a:defRPr lang="en-US" sz="4400" kern="1200" smtClean="0">
                <a:solidFill>
                  <a:schemeClr val="accent1">
                    <a:lumMod val="75000"/>
                  </a:schemeClr>
                </a:solidFill>
                <a:latin typeface="Palatino Linotype" charset="0"/>
                <a:ea typeface="Palatino Linotype" charset="0"/>
                <a:cs typeface="Palatino Linotype" charset="0"/>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0" i="0">
                <a:latin typeface="+mn-lt"/>
                <a:cs typeface="Avenir LT Std 85 Heavy"/>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b="0" i="0">
                <a:latin typeface="+mn-lt"/>
                <a:cs typeface="Avenir LT Std 55 Roman"/>
              </a:defRPr>
            </a:lvl1pPr>
            <a:lvl2pPr>
              <a:defRPr sz="2000" b="0" i="0">
                <a:latin typeface="+mn-lt"/>
                <a:cs typeface="Avenir LT Std 55 Roman"/>
              </a:defRPr>
            </a:lvl2pPr>
            <a:lvl3pPr>
              <a:defRPr sz="1800" b="0" i="0">
                <a:latin typeface="+mn-lt"/>
                <a:cs typeface="Avenir LT Std 55 Roman"/>
              </a:defRPr>
            </a:lvl3pPr>
            <a:lvl4pPr>
              <a:defRPr sz="1600" b="0" i="0">
                <a:latin typeface="+mn-lt"/>
                <a:cs typeface="Avenir LT Std 55 Roman"/>
              </a:defRPr>
            </a:lvl4pPr>
            <a:lvl5pPr>
              <a:defRPr sz="1600" b="0" i="0">
                <a:latin typeface="+mn-lt"/>
                <a:cs typeface="Avenir LT Std 55 Roman"/>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0" i="0">
                <a:latin typeface="+mn-lt"/>
                <a:cs typeface="Avenir LT Std 85 Heavy"/>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b="0" i="0">
                <a:latin typeface="+mn-lt"/>
                <a:cs typeface="Avenir LT Std 55 Roman"/>
              </a:defRPr>
            </a:lvl1pPr>
            <a:lvl2pPr>
              <a:defRPr sz="2000" b="0" i="0">
                <a:latin typeface="+mn-lt"/>
                <a:cs typeface="Avenir LT Std 55 Roman"/>
              </a:defRPr>
            </a:lvl2pPr>
            <a:lvl3pPr>
              <a:defRPr sz="1800" b="0" i="0">
                <a:latin typeface="+mn-lt"/>
                <a:cs typeface="Avenir LT Std 55 Roman"/>
              </a:defRPr>
            </a:lvl3pPr>
            <a:lvl4pPr>
              <a:defRPr sz="1600" b="0" i="0">
                <a:latin typeface="+mn-lt"/>
                <a:cs typeface="Avenir LT Std 55 Roman"/>
              </a:defRPr>
            </a:lvl4pPr>
            <a:lvl5pPr>
              <a:defRPr sz="1600" b="0" i="0">
                <a:latin typeface="+mn-lt"/>
                <a:cs typeface="Avenir LT Std 55 Roman"/>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274401F3-FFA1-9E4A-91D5-459B61C4A811}" type="datetimeFigureOut">
              <a:rPr lang="en-US" altLang="x-none"/>
              <a:pPr/>
              <a:t>11/6/2017</a:t>
            </a:fld>
            <a:endParaRPr lang="en-US" altLang="x-none"/>
          </a:p>
        </p:txBody>
      </p:sp>
      <p:sp>
        <p:nvSpPr>
          <p:cNvPr id="8" name="Slide Number Placeholder 8"/>
          <p:cNvSpPr>
            <a:spLocks noGrp="1"/>
          </p:cNvSpPr>
          <p:nvPr>
            <p:ph type="sldNum" sz="quarter" idx="11"/>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0D53DCC8-14D2-DE49-AE08-21CA4D9C0304}" type="slidenum">
              <a:rPr lang="en-US" altLang="x-none"/>
              <a:pPr/>
              <a:t>‹#›</a:t>
            </a:fld>
            <a:endParaRPr lang="en-US" altLang="x-none"/>
          </a:p>
        </p:txBody>
      </p:sp>
    </p:spTree>
    <p:extLst>
      <p:ext uri="{BB962C8B-B14F-4D97-AF65-F5344CB8AC3E}">
        <p14:creationId xmlns:p14="http://schemas.microsoft.com/office/powerpoint/2010/main" val="3932820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03089"/>
            <a:ext cx="10972800" cy="1143000"/>
          </a:xfrm>
          <a:prstGeom prst="rect">
            <a:avLst/>
          </a:prstGeom>
        </p:spPr>
        <p:txBody>
          <a:bodyPr/>
          <a:lstStyle>
            <a:lvl1pPr>
              <a:defRPr lang="en-US" sz="4400" kern="1200" smtClean="0">
                <a:solidFill>
                  <a:schemeClr val="accent1">
                    <a:lumMod val="75000"/>
                  </a:schemeClr>
                </a:solidFill>
                <a:latin typeface="Palatino Linotype" charset="0"/>
                <a:ea typeface="Palatino Linotype" charset="0"/>
                <a:cs typeface="Palatino Linotype"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BBBC639B-8F37-2F45-9786-B27A829353B2}" type="datetimeFigureOut">
              <a:rPr lang="en-US" altLang="x-none"/>
              <a:pPr/>
              <a:t>11/6/2017</a:t>
            </a:fld>
            <a:endParaRPr lang="en-US" altLang="x-none"/>
          </a:p>
        </p:txBody>
      </p:sp>
      <p:sp>
        <p:nvSpPr>
          <p:cNvPr id="4" name="Footer Placeholder 3"/>
          <p:cNvSpPr>
            <a:spLocks noGrp="1"/>
          </p:cNvSpPr>
          <p:nvPr>
            <p:ph type="ftr" sz="quarter" idx="11"/>
          </p:nvPr>
        </p:nvSpPr>
        <p:spPr>
          <a:xfrm>
            <a:off x="884767" y="5068889"/>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ea typeface="Avenir LT Std 35 Light" charset="0"/>
                <a:cs typeface="Avenir LT Std 35 Light" charset="0"/>
              </a:defRPr>
            </a:lvl1pPr>
          </a:lstStyle>
          <a:p>
            <a:endParaRPr lang="x-none" altLang="x-none"/>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539362CB-56B3-FC4C-B604-54026C1F2A50}" type="slidenum">
              <a:rPr lang="en-US" altLang="x-none"/>
              <a:pPr/>
              <a:t>‹#›</a:t>
            </a:fld>
            <a:endParaRPr lang="en-US" altLang="x-none"/>
          </a:p>
        </p:txBody>
      </p:sp>
    </p:spTree>
    <p:extLst>
      <p:ext uri="{BB962C8B-B14F-4D97-AF65-F5344CB8AC3E}">
        <p14:creationId xmlns:p14="http://schemas.microsoft.com/office/powerpoint/2010/main" val="1300361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solidFill>
                  <a:schemeClr val="bg1"/>
                </a:solidFill>
                <a:latin typeface="+mn-lt"/>
              </a:defRPr>
            </a:lvl1pPr>
          </a:lstStyle>
          <a:p>
            <a:pPr>
              <a:defRPr/>
            </a:pPr>
            <a:fld id="{B51D2F89-73FF-0A4A-BA39-13ED60277ADC}" type="datetimeFigureOut">
              <a:rPr lang="en-US"/>
              <a:pPr>
                <a:defRPr/>
              </a:pPr>
              <a:t>11/6/2017</a:t>
            </a:fld>
            <a:endParaRPr lang="en-US"/>
          </a:p>
        </p:txBody>
      </p:sp>
      <p:sp>
        <p:nvSpPr>
          <p:cNvPr id="3" name="Footer Placeholder 2"/>
          <p:cNvSpPr>
            <a:spLocks noGrp="1"/>
          </p:cNvSpPr>
          <p:nvPr>
            <p:ph type="ftr" sz="quarter" idx="11"/>
          </p:nvPr>
        </p:nvSpPr>
        <p:spPr>
          <a:xfrm>
            <a:off x="884767" y="5068889"/>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ea typeface="Avenir LT Std 35 Light" charset="0"/>
                <a:cs typeface="Avenir LT Std 35 Light" charset="0"/>
              </a:defRPr>
            </a:lvl1pPr>
          </a:lstStyle>
          <a:p>
            <a:endParaRPr lang="x-none" altLang="x-none"/>
          </a:p>
        </p:txBody>
      </p:sp>
      <p:sp>
        <p:nvSpPr>
          <p:cNvPr id="4" name="Slide Number Placeholder 3"/>
          <p:cNvSpPr>
            <a:spLocks noGrp="1"/>
          </p:cNvSpPr>
          <p:nvPr>
            <p:ph type="sldNum" sz="quarter" idx="12"/>
          </p:nvPr>
        </p:nvSpPr>
        <p:spPr/>
        <p:txBody>
          <a:bodyPr/>
          <a:lstStyle>
            <a:lvl1pPr>
              <a:defRPr smtClean="0">
                <a:solidFill>
                  <a:schemeClr val="bg1"/>
                </a:solidFill>
                <a:latin typeface="+mn-lt"/>
              </a:defRPr>
            </a:lvl1pPr>
          </a:lstStyle>
          <a:p>
            <a:pPr>
              <a:defRPr/>
            </a:pPr>
            <a:fld id="{7C138984-75EF-8A48-90AF-4F290F700409}" type="slidenum">
              <a:rPr lang="en-US"/>
              <a:pPr>
                <a:defRPr/>
              </a:pPr>
              <a:t>‹#›</a:t>
            </a:fld>
            <a:endParaRPr lang="en-US"/>
          </a:p>
        </p:txBody>
      </p:sp>
    </p:spTree>
    <p:extLst>
      <p:ext uri="{BB962C8B-B14F-4D97-AF65-F5344CB8AC3E}">
        <p14:creationId xmlns:p14="http://schemas.microsoft.com/office/powerpoint/2010/main" val="4291483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atin typeface="Palatino Linotype" charset="0"/>
                <a:ea typeface="Palatino Linotype" charset="0"/>
                <a:cs typeface="Palatino Linotype" charset="0"/>
              </a:defRPr>
            </a:lvl1pPr>
          </a:lstStyle>
          <a:p>
            <a:r>
              <a:rPr lang="en-US"/>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lstStyle>
            <a:lvl1pPr>
              <a:defRPr sz="3200" b="0" i="0">
                <a:latin typeface="+mn-lt"/>
                <a:cs typeface="Avenir LT Std 55 Roman"/>
              </a:defRPr>
            </a:lvl1pPr>
            <a:lvl2pPr>
              <a:defRPr sz="2800" b="0" i="0">
                <a:latin typeface="+mn-lt"/>
                <a:cs typeface="Avenir LT Std 55 Roman"/>
              </a:defRPr>
            </a:lvl2pPr>
            <a:lvl3pPr>
              <a:defRPr sz="2400" b="0" i="0">
                <a:latin typeface="+mn-lt"/>
                <a:cs typeface="Avenir LT Std 55 Roman"/>
              </a:defRPr>
            </a:lvl3pPr>
            <a:lvl4pPr>
              <a:defRPr sz="2000" b="0" i="0">
                <a:latin typeface="+mn-lt"/>
                <a:cs typeface="Avenir LT Std 55 Roman"/>
              </a:defRPr>
            </a:lvl4pPr>
            <a:lvl5pPr>
              <a:defRPr sz="2000" b="0" i="0">
                <a:latin typeface="+mn-lt"/>
                <a:cs typeface="Avenir LT Std 55 Roman"/>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atin typeface="+mn-lt"/>
                <a:cs typeface="Avenir LT Std 35 Ligh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39EBF318-F572-FE4E-AF23-0AB208199C4D}" type="datetimeFigureOut">
              <a:rPr lang="en-US" altLang="x-none"/>
              <a:pPr/>
              <a:t>11/6/2017</a:t>
            </a:fld>
            <a:endParaRPr lang="en-US" altLang="x-none"/>
          </a:p>
        </p:txBody>
      </p:sp>
      <p:sp>
        <p:nvSpPr>
          <p:cNvPr id="6" name="Footer Placeholder 5"/>
          <p:cNvSpPr>
            <a:spLocks noGrp="1"/>
          </p:cNvSpPr>
          <p:nvPr>
            <p:ph type="ftr" sz="quarter" idx="11"/>
          </p:nvPr>
        </p:nvSpPr>
        <p:spPr>
          <a:xfrm>
            <a:off x="884767" y="5068889"/>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ea typeface="Avenir LT Std 35 Light" charset="0"/>
                <a:cs typeface="Avenir LT Std 35 Light" charset="0"/>
              </a:defRPr>
            </a:lvl1pPr>
          </a:lstStyle>
          <a:p>
            <a:endParaRPr lang="x-none" altLang="x-none"/>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B1594192-EA37-FD4F-AC26-F9A913ABAAB1}" type="slidenum">
              <a:rPr lang="en-US" altLang="x-none"/>
              <a:pPr/>
              <a:t>‹#›</a:t>
            </a:fld>
            <a:endParaRPr lang="en-US" altLang="x-none"/>
          </a:p>
        </p:txBody>
      </p:sp>
    </p:spTree>
    <p:extLst>
      <p:ext uri="{BB962C8B-B14F-4D97-AF65-F5344CB8AC3E}">
        <p14:creationId xmlns:p14="http://schemas.microsoft.com/office/powerpoint/2010/main" val="1722620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atin typeface="Palatino Linotype" charset="0"/>
                <a:ea typeface="Palatino Linotype" charset="0"/>
                <a:cs typeface="Palatino Linotype" charset="0"/>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619092"/>
            <a:ext cx="7315200" cy="804862"/>
          </a:xfrm>
        </p:spPr>
        <p:txBody>
          <a:bodyPr/>
          <a:lstStyle>
            <a:lvl1pPr marL="0" indent="0">
              <a:buNone/>
              <a:defRPr sz="1400">
                <a:latin typeface="+mn-lt"/>
                <a:cs typeface="Avenir LT Std 35 Ligh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032000" y="6492876"/>
            <a:ext cx="2844800" cy="365125"/>
          </a:xfrm>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577B8F2E-CEA1-FF4C-AF98-F0CFB91B64D4}" type="datetimeFigureOut">
              <a:rPr lang="en-US" altLang="x-none"/>
              <a:pPr/>
              <a:t>11/6/2017</a:t>
            </a:fld>
            <a:endParaRPr lang="en-US" altLang="x-none"/>
          </a:p>
        </p:txBody>
      </p:sp>
      <p:sp>
        <p:nvSpPr>
          <p:cNvPr id="6" name="Footer Placeholder 5"/>
          <p:cNvSpPr>
            <a:spLocks noGrp="1"/>
          </p:cNvSpPr>
          <p:nvPr>
            <p:ph type="ftr" sz="quarter" idx="11"/>
          </p:nvPr>
        </p:nvSpPr>
        <p:spPr>
          <a:xfrm>
            <a:off x="884767" y="5321301"/>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ea typeface="Avenir LT Std 35 Light" charset="0"/>
                <a:cs typeface="Avenir LT Std 35 Light" charset="0"/>
              </a:defRPr>
            </a:lvl1pPr>
          </a:lstStyle>
          <a:p>
            <a:endParaRPr lang="x-none" altLang="x-none"/>
          </a:p>
        </p:txBody>
      </p:sp>
      <p:sp>
        <p:nvSpPr>
          <p:cNvPr id="7" name="Slide Number Placeholder 6"/>
          <p:cNvSpPr>
            <a:spLocks noGrp="1"/>
          </p:cNvSpPr>
          <p:nvPr>
            <p:ph type="sldNum" sz="quarter" idx="12"/>
          </p:nvPr>
        </p:nvSpPr>
        <p:spPr>
          <a:xfrm>
            <a:off x="609601" y="6492876"/>
            <a:ext cx="563033" cy="365125"/>
          </a:xfrm>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ACDB252A-E9C0-5E4D-908E-67FFE4620DD6}" type="slidenum">
              <a:rPr lang="en-US" altLang="x-none"/>
              <a:pPr/>
              <a:t>‹#›</a:t>
            </a:fld>
            <a:endParaRPr lang="en-US" altLang="x-none"/>
          </a:p>
        </p:txBody>
      </p:sp>
    </p:spTree>
    <p:extLst>
      <p:ext uri="{BB962C8B-B14F-4D97-AF65-F5344CB8AC3E}">
        <p14:creationId xmlns:p14="http://schemas.microsoft.com/office/powerpoint/2010/main" val="197800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33569"/>
            <a:ext cx="10972800" cy="1143000"/>
          </a:xfrm>
          <a:prstGeom prst="rect">
            <a:avLst/>
          </a:prstGeom>
        </p:spPr>
        <p:txBody>
          <a:bodyPr/>
          <a:lstStyle>
            <a:lvl1pPr>
              <a:defRPr>
                <a:latin typeface="Palatino Linotype" charset="0"/>
                <a:ea typeface="Palatino Linotype" charset="0"/>
                <a:cs typeface="Palatino Linotype"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b="0" i="0">
                <a:latin typeface="+mn-lt"/>
                <a:cs typeface="Avenir LT Std 55 Roman"/>
              </a:defRPr>
            </a:lvl1pPr>
            <a:lvl2pPr>
              <a:defRPr b="0" i="0">
                <a:latin typeface="+mn-lt"/>
                <a:cs typeface="Avenir LT Std 55 Roman"/>
              </a:defRPr>
            </a:lvl2pPr>
            <a:lvl3pPr>
              <a:defRPr b="0" i="0">
                <a:latin typeface="+mn-lt"/>
                <a:cs typeface="Avenir LT Std 55 Roman"/>
              </a:defRPr>
            </a:lvl3pPr>
            <a:lvl4pPr>
              <a:defRPr b="0" i="0">
                <a:latin typeface="+mn-lt"/>
                <a:cs typeface="Avenir LT Std 55 Roman"/>
              </a:defRPr>
            </a:lvl4pPr>
            <a:lvl5pPr>
              <a:defRPr b="0" i="0">
                <a:latin typeface="+mn-lt"/>
                <a:cs typeface="Avenir LT Std 55 Roman"/>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1FBF1112-DC87-C045-A3EC-E640FF494583}" type="datetimeFigureOut">
              <a:rPr lang="en-US" altLang="x-none"/>
              <a:pPr/>
              <a:t>11/6/2017</a:t>
            </a:fld>
            <a:endParaRPr lang="en-US" altLang="x-none"/>
          </a:p>
        </p:txBody>
      </p:sp>
      <p:sp>
        <p:nvSpPr>
          <p:cNvPr id="5" name="Footer Placeholder 4"/>
          <p:cNvSpPr>
            <a:spLocks noGrp="1"/>
          </p:cNvSpPr>
          <p:nvPr>
            <p:ph type="ftr" sz="quarter" idx="11"/>
          </p:nvPr>
        </p:nvSpPr>
        <p:spPr>
          <a:xfrm>
            <a:off x="884767" y="5068889"/>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ea typeface="Avenir LT Std 35 Light" charset="0"/>
                <a:cs typeface="Avenir LT Std 35 Light" charset="0"/>
              </a:defRPr>
            </a:lvl1pPr>
          </a:lstStyle>
          <a:p>
            <a:endParaRPr lang="x-none" altLang="x-none"/>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F4A89D8E-36EB-1340-A509-A1FD6D689752}" type="slidenum">
              <a:rPr lang="en-US" altLang="x-none"/>
              <a:pPr/>
              <a:t>‹#›</a:t>
            </a:fld>
            <a:endParaRPr lang="en-US" altLang="x-none"/>
          </a:p>
        </p:txBody>
      </p:sp>
    </p:spTree>
    <p:extLst>
      <p:ext uri="{BB962C8B-B14F-4D97-AF65-F5344CB8AC3E}">
        <p14:creationId xmlns:p14="http://schemas.microsoft.com/office/powerpoint/2010/main" val="3505785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lvl1pPr>
              <a:defRPr lang="en-US" sz="4400" kern="1200" smtClean="0">
                <a:solidFill>
                  <a:schemeClr val="accent1">
                    <a:lumMod val="75000"/>
                  </a:schemeClr>
                </a:solidFill>
                <a:latin typeface="Palatino Linotype" charset="0"/>
                <a:ea typeface="Palatino Linotype" charset="0"/>
                <a:cs typeface="Palatino Linotype"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lvl1pPr>
              <a:defRPr b="0" i="0">
                <a:latin typeface="+mn-lt"/>
                <a:cs typeface="Avenir LT Std 55 Roman"/>
              </a:defRPr>
            </a:lvl1pPr>
            <a:lvl2pPr>
              <a:defRPr b="0" i="0">
                <a:latin typeface="+mn-lt"/>
                <a:cs typeface="Avenir LT Std 55 Roman"/>
              </a:defRPr>
            </a:lvl2pPr>
            <a:lvl3pPr>
              <a:defRPr b="0" i="0">
                <a:latin typeface="+mn-lt"/>
                <a:cs typeface="Avenir LT Std 55 Roman"/>
              </a:defRPr>
            </a:lvl3pPr>
            <a:lvl4pPr>
              <a:defRPr b="0" i="0">
                <a:latin typeface="+mn-lt"/>
                <a:cs typeface="Avenir LT Std 55 Roman"/>
              </a:defRPr>
            </a:lvl4pPr>
            <a:lvl5pPr>
              <a:defRPr b="0" i="0">
                <a:latin typeface="+mn-lt"/>
                <a:cs typeface="Avenir LT Std 55 Roman"/>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16130A80-A2E8-4D48-BC9B-0963E4C5EBC0}" type="datetimeFigureOut">
              <a:rPr lang="en-US" altLang="x-none"/>
              <a:pPr/>
              <a:t>11/6/2017</a:t>
            </a:fld>
            <a:endParaRPr lang="en-US" altLang="x-none"/>
          </a:p>
        </p:txBody>
      </p:sp>
      <p:sp>
        <p:nvSpPr>
          <p:cNvPr id="5" name="Footer Placeholder 4"/>
          <p:cNvSpPr>
            <a:spLocks noGrp="1"/>
          </p:cNvSpPr>
          <p:nvPr>
            <p:ph type="ftr" sz="quarter" idx="11"/>
          </p:nvPr>
        </p:nvSpPr>
        <p:spPr>
          <a:xfrm>
            <a:off x="884767" y="5068889"/>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7F7F7F"/>
                </a:solidFill>
                <a:ea typeface="Avenir LT Std 35 Light" charset="0"/>
                <a:cs typeface="Avenir LT Std 35 Light" charset="0"/>
              </a:defRPr>
            </a:lvl1pPr>
          </a:lstStyle>
          <a:p>
            <a:endParaRPr lang="x-none" altLang="x-none"/>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chemeClr val="bg1"/>
                </a:solidFill>
                <a:latin typeface="Calibri" charset="0"/>
                <a:ea typeface="Avenir LT Std 35 Light" charset="0"/>
                <a:cs typeface="Avenir LT Std 35 Light" charset="0"/>
              </a:defRPr>
            </a:lvl1pPr>
          </a:lstStyle>
          <a:p>
            <a:fld id="{635055C7-EE78-6043-AE0B-CE1BE84BB402}" type="slidenum">
              <a:rPr lang="en-US" altLang="x-none"/>
              <a:pPr/>
              <a:t>‹#›</a:t>
            </a:fld>
            <a:endParaRPr lang="en-US" altLang="x-none"/>
          </a:p>
        </p:txBody>
      </p:sp>
    </p:spTree>
    <p:extLst>
      <p:ext uri="{BB962C8B-B14F-4D97-AF65-F5344CB8AC3E}">
        <p14:creationId xmlns:p14="http://schemas.microsoft.com/office/powerpoint/2010/main" val="2758552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20320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bg1">
                    <a:lumMod val="75000"/>
                  </a:schemeClr>
                </a:solidFill>
                <a:latin typeface="Arial"/>
              </a:defRPr>
            </a:lvl1pPr>
          </a:lstStyle>
          <a:p>
            <a:pPr>
              <a:defRPr/>
            </a:pPr>
            <a:fld id="{F74E1A6B-FCA6-FC47-BA53-B56165E357A6}" type="datetimeFigureOut">
              <a:rPr lang="en-US"/>
              <a:pPr>
                <a:defRPr/>
              </a:pPr>
              <a:t>11/6/2017</a:t>
            </a:fld>
            <a:endParaRPr lang="en-US" dirty="0"/>
          </a:p>
        </p:txBody>
      </p:sp>
      <p:sp>
        <p:nvSpPr>
          <p:cNvPr id="6" name="Slide Number Placeholder 5"/>
          <p:cNvSpPr>
            <a:spLocks noGrp="1"/>
          </p:cNvSpPr>
          <p:nvPr>
            <p:ph type="sldNum" sz="quarter" idx="4"/>
          </p:nvPr>
        </p:nvSpPr>
        <p:spPr>
          <a:xfrm>
            <a:off x="609601" y="6356351"/>
            <a:ext cx="563033"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bg1">
                    <a:lumMod val="75000"/>
                  </a:schemeClr>
                </a:solidFill>
                <a:latin typeface="Arial"/>
              </a:defRPr>
            </a:lvl1pPr>
          </a:lstStyle>
          <a:p>
            <a:pPr>
              <a:defRPr/>
            </a:pPr>
            <a:fld id="{9D847A39-5BD8-8144-ABA0-E452FC5B035B}" type="slidenum">
              <a:rPr lang="en-US"/>
              <a:pPr>
                <a:defRPr/>
              </a:pPr>
              <a:t>‹#›</a:t>
            </a:fld>
            <a:endParaRPr lang="en-US" dirty="0"/>
          </a:p>
        </p:txBody>
      </p:sp>
      <p:sp>
        <p:nvSpPr>
          <p:cNvPr id="1029" name="Title Placeholder 1"/>
          <p:cNvSpPr>
            <a:spLocks noGrp="1"/>
          </p:cNvSpPr>
          <p:nvPr>
            <p:ph type="title"/>
          </p:nvPr>
        </p:nvSpPr>
        <p:spPr bwMode="auto">
          <a:xfrm>
            <a:off x="609600" y="20320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pic>
        <p:nvPicPr>
          <p:cNvPr id="1030" name="Picture 1"/>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5510214"/>
            <a:ext cx="12192000"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9698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fontAlgn="base" hangingPunct="1">
        <a:spcBef>
          <a:spcPct val="0"/>
        </a:spcBef>
        <a:spcAft>
          <a:spcPct val="0"/>
        </a:spcAft>
        <a:defRPr sz="4400" kern="1200">
          <a:solidFill>
            <a:srgbClr val="376092"/>
          </a:solidFill>
          <a:latin typeface="Trajan Pro"/>
          <a:ea typeface="Trajan Pro" charset="0"/>
          <a:cs typeface="Trajan Pro"/>
        </a:defRPr>
      </a:lvl1pPr>
      <a:lvl2pPr algn="ctr" defTabSz="457200" rtl="0" eaLnBrk="1" fontAlgn="base" hangingPunct="1">
        <a:spcBef>
          <a:spcPct val="0"/>
        </a:spcBef>
        <a:spcAft>
          <a:spcPct val="0"/>
        </a:spcAft>
        <a:defRPr sz="4400">
          <a:solidFill>
            <a:srgbClr val="376092"/>
          </a:solidFill>
          <a:latin typeface="Trajan Pro" charset="0"/>
          <a:ea typeface="Trajan Pro" charset="0"/>
          <a:cs typeface="Trajan Pro" charset="0"/>
        </a:defRPr>
      </a:lvl2pPr>
      <a:lvl3pPr algn="ctr" defTabSz="457200" rtl="0" eaLnBrk="1" fontAlgn="base" hangingPunct="1">
        <a:spcBef>
          <a:spcPct val="0"/>
        </a:spcBef>
        <a:spcAft>
          <a:spcPct val="0"/>
        </a:spcAft>
        <a:defRPr sz="4400">
          <a:solidFill>
            <a:srgbClr val="376092"/>
          </a:solidFill>
          <a:latin typeface="Trajan Pro" charset="0"/>
          <a:ea typeface="Trajan Pro" charset="0"/>
          <a:cs typeface="Trajan Pro" charset="0"/>
        </a:defRPr>
      </a:lvl3pPr>
      <a:lvl4pPr algn="ctr" defTabSz="457200" rtl="0" eaLnBrk="1" fontAlgn="base" hangingPunct="1">
        <a:spcBef>
          <a:spcPct val="0"/>
        </a:spcBef>
        <a:spcAft>
          <a:spcPct val="0"/>
        </a:spcAft>
        <a:defRPr sz="4400">
          <a:solidFill>
            <a:srgbClr val="376092"/>
          </a:solidFill>
          <a:latin typeface="Trajan Pro" charset="0"/>
          <a:ea typeface="Trajan Pro" charset="0"/>
          <a:cs typeface="Trajan Pro" charset="0"/>
        </a:defRPr>
      </a:lvl4pPr>
      <a:lvl5pPr algn="ctr" defTabSz="457200" rtl="0" eaLnBrk="1" fontAlgn="base" hangingPunct="1">
        <a:spcBef>
          <a:spcPct val="0"/>
        </a:spcBef>
        <a:spcAft>
          <a:spcPct val="0"/>
        </a:spcAft>
        <a:defRPr sz="4400">
          <a:solidFill>
            <a:srgbClr val="376092"/>
          </a:solidFill>
          <a:latin typeface="Trajan Pro" charset="0"/>
          <a:ea typeface="Trajan Pro" charset="0"/>
          <a:cs typeface="Trajan Pro" charset="0"/>
        </a:defRPr>
      </a:lvl5pPr>
      <a:lvl6pPr marL="457200" algn="ctr" defTabSz="457200" rtl="0" eaLnBrk="1" fontAlgn="base" hangingPunct="1">
        <a:spcBef>
          <a:spcPct val="0"/>
        </a:spcBef>
        <a:spcAft>
          <a:spcPct val="0"/>
        </a:spcAft>
        <a:defRPr sz="4400">
          <a:solidFill>
            <a:srgbClr val="376092"/>
          </a:solidFill>
          <a:latin typeface="Trajan Pro" charset="0"/>
          <a:ea typeface="Trajan Pro" charset="0"/>
          <a:cs typeface="Trajan Pro" charset="0"/>
        </a:defRPr>
      </a:lvl6pPr>
      <a:lvl7pPr marL="914400" algn="ctr" defTabSz="457200" rtl="0" eaLnBrk="1" fontAlgn="base" hangingPunct="1">
        <a:spcBef>
          <a:spcPct val="0"/>
        </a:spcBef>
        <a:spcAft>
          <a:spcPct val="0"/>
        </a:spcAft>
        <a:defRPr sz="4400">
          <a:solidFill>
            <a:srgbClr val="376092"/>
          </a:solidFill>
          <a:latin typeface="Trajan Pro" charset="0"/>
          <a:ea typeface="Trajan Pro" charset="0"/>
          <a:cs typeface="Trajan Pro" charset="0"/>
        </a:defRPr>
      </a:lvl7pPr>
      <a:lvl8pPr marL="1371600" algn="ctr" defTabSz="457200" rtl="0" eaLnBrk="1" fontAlgn="base" hangingPunct="1">
        <a:spcBef>
          <a:spcPct val="0"/>
        </a:spcBef>
        <a:spcAft>
          <a:spcPct val="0"/>
        </a:spcAft>
        <a:defRPr sz="4400">
          <a:solidFill>
            <a:srgbClr val="376092"/>
          </a:solidFill>
          <a:latin typeface="Trajan Pro" charset="0"/>
          <a:ea typeface="Trajan Pro" charset="0"/>
          <a:cs typeface="Trajan Pro" charset="0"/>
        </a:defRPr>
      </a:lvl8pPr>
      <a:lvl9pPr marL="1828800" algn="ctr" defTabSz="457200" rtl="0" eaLnBrk="1" fontAlgn="base" hangingPunct="1">
        <a:spcBef>
          <a:spcPct val="0"/>
        </a:spcBef>
        <a:spcAft>
          <a:spcPct val="0"/>
        </a:spcAft>
        <a:defRPr sz="4400">
          <a:solidFill>
            <a:srgbClr val="376092"/>
          </a:solidFill>
          <a:latin typeface="Trajan Pro" charset="0"/>
          <a:ea typeface="Trajan Pro" charset="0"/>
          <a:cs typeface="Trajan Pro"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rgbClr val="595959"/>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rgbClr val="7F7F7F"/>
          </a:solidFill>
          <a:latin typeface="Arial"/>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rgbClr val="7F7F7F"/>
          </a:solidFill>
          <a:latin typeface="Arial"/>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rgbClr val="A6A6A6"/>
          </a:solidFill>
          <a:latin typeface="Arial"/>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rgbClr val="BFBFBF"/>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laceholder 1"/>
          <p:cNvSpPr txBox="1">
            <a:spLocks/>
          </p:cNvSpPr>
          <p:nvPr/>
        </p:nvSpPr>
        <p:spPr>
          <a:xfrm>
            <a:off x="1970088" y="184150"/>
            <a:ext cx="8229600" cy="1143000"/>
          </a:xfrm>
          <a:prstGeom prst="rect">
            <a:avLst/>
          </a:prstGeom>
        </p:spPr>
        <p:txBody>
          <a:bodyPr anchor="ctr">
            <a:normAutofit/>
          </a:bodyPr>
          <a:lstStyle/>
          <a:p>
            <a:pPr algn="ctr" defTabSz="457200">
              <a:spcBef>
                <a:spcPct val="0"/>
              </a:spcBef>
              <a:defRPr/>
            </a:pPr>
            <a:r>
              <a:rPr lang="en-US" sz="3600" dirty="0">
                <a:solidFill>
                  <a:srgbClr val="4F81BD">
                    <a:lumMod val="75000"/>
                  </a:srgbClr>
                </a:solidFill>
                <a:latin typeface="Palatino Linotype" charset="0"/>
                <a:ea typeface="Palatino Linotype" charset="0"/>
                <a:cs typeface="Palatino Linotype" charset="0"/>
              </a:rPr>
              <a:t>ADDRESSING  HOMELESSNESS</a:t>
            </a:r>
          </a:p>
        </p:txBody>
      </p:sp>
      <p:sp>
        <p:nvSpPr>
          <p:cNvPr id="7" name="TextBox 6"/>
          <p:cNvSpPr txBox="1"/>
          <p:nvPr/>
        </p:nvSpPr>
        <p:spPr>
          <a:xfrm>
            <a:off x="3708400" y="1084263"/>
            <a:ext cx="4833938" cy="4401205"/>
          </a:xfrm>
          <a:prstGeom prst="rect">
            <a:avLst/>
          </a:prstGeom>
          <a:noFill/>
        </p:spPr>
        <p:txBody>
          <a:bodyPr>
            <a:spAutoFit/>
          </a:bodyPr>
          <a:lstStyle/>
          <a:p>
            <a:pPr algn="ctr" defTabSz="457200">
              <a:defRPr/>
            </a:pPr>
            <a:endParaRPr lang="en-US" sz="2000" dirty="0">
              <a:solidFill>
                <a:prstClr val="black">
                  <a:lumMod val="50000"/>
                  <a:lumOff val="50000"/>
                </a:prstClr>
              </a:solidFill>
              <a:latin typeface="Calibri" panose="020F0502020204030204"/>
              <a:cs typeface="Avenir LT Std 45 Book"/>
            </a:endParaRPr>
          </a:p>
          <a:p>
            <a:pPr algn="ctr" defTabSz="457200">
              <a:defRPr/>
            </a:pPr>
            <a:endParaRPr lang="en-US" sz="2000" dirty="0">
              <a:solidFill>
                <a:prstClr val="black">
                  <a:lumMod val="50000"/>
                  <a:lumOff val="50000"/>
                </a:prstClr>
              </a:solidFill>
              <a:latin typeface="Calibri" panose="020F0502020204030204"/>
              <a:cs typeface="Avenir LT Std 45 Book"/>
            </a:endParaRPr>
          </a:p>
          <a:p>
            <a:pPr algn="ctr" defTabSz="457200">
              <a:defRPr/>
            </a:pPr>
            <a:endParaRPr lang="en-US" sz="2000" dirty="0">
              <a:solidFill>
                <a:prstClr val="black">
                  <a:lumMod val="50000"/>
                  <a:lumOff val="50000"/>
                </a:prstClr>
              </a:solidFill>
              <a:latin typeface="Calibri" panose="020F0502020204030204"/>
              <a:cs typeface="Avenir LT Std 45 Book"/>
            </a:endParaRPr>
          </a:p>
          <a:p>
            <a:pPr algn="ctr" defTabSz="457200">
              <a:defRPr/>
            </a:pPr>
            <a:r>
              <a:rPr lang="en-US" sz="2000" dirty="0">
                <a:solidFill>
                  <a:prstClr val="black">
                    <a:lumMod val="50000"/>
                    <a:lumOff val="50000"/>
                  </a:prstClr>
                </a:solidFill>
                <a:latin typeface="Calibri" panose="020F0502020204030204"/>
                <a:cs typeface="Avenir LT Std 45 Book"/>
              </a:rPr>
              <a:t>Presented to:</a:t>
            </a:r>
          </a:p>
          <a:p>
            <a:pPr algn="ctr" defTabSz="457200">
              <a:defRPr/>
            </a:pPr>
            <a:r>
              <a:rPr lang="en-US" sz="2000" dirty="0">
                <a:solidFill>
                  <a:prstClr val="black">
                    <a:lumMod val="50000"/>
                    <a:lumOff val="50000"/>
                  </a:prstClr>
                </a:solidFill>
                <a:latin typeface="Calibri" panose="020F0502020204030204"/>
                <a:cs typeface="Avenir LT Std 45 Book"/>
              </a:rPr>
              <a:t>Georgia State Senate Study  Committee on Homelessness</a:t>
            </a:r>
          </a:p>
          <a:p>
            <a:pPr algn="ctr" defTabSz="457200">
              <a:defRPr/>
            </a:pPr>
            <a:r>
              <a:rPr lang="en-US" sz="2000" dirty="0">
                <a:solidFill>
                  <a:prstClr val="black">
                    <a:lumMod val="50000"/>
                    <a:lumOff val="50000"/>
                  </a:prstClr>
                </a:solidFill>
                <a:latin typeface="Calibri" panose="020F0502020204030204"/>
                <a:cs typeface="Avenir LT Std 45 Book"/>
              </a:rPr>
              <a:t>November 7, 2017</a:t>
            </a:r>
          </a:p>
          <a:p>
            <a:pPr algn="ctr" defTabSz="457200">
              <a:defRPr/>
            </a:pPr>
            <a:endParaRPr lang="en-US" sz="2000" dirty="0">
              <a:solidFill>
                <a:prstClr val="black">
                  <a:lumMod val="50000"/>
                  <a:lumOff val="50000"/>
                </a:prstClr>
              </a:solidFill>
              <a:latin typeface="Calibri" panose="020F0502020204030204"/>
              <a:cs typeface="Avenir LT Std 45 Book"/>
            </a:endParaRPr>
          </a:p>
          <a:p>
            <a:pPr algn="ctr" defTabSz="457200">
              <a:defRPr/>
            </a:pPr>
            <a:endParaRPr lang="en-US" sz="2000" dirty="0">
              <a:solidFill>
                <a:prstClr val="black">
                  <a:lumMod val="50000"/>
                  <a:lumOff val="50000"/>
                </a:prstClr>
              </a:solidFill>
              <a:latin typeface="Calibri" panose="020F0502020204030204"/>
              <a:cs typeface="Avenir LT Std 45 Book"/>
            </a:endParaRPr>
          </a:p>
          <a:p>
            <a:pPr algn="ctr" defTabSz="457200">
              <a:defRPr/>
            </a:pPr>
            <a:endParaRPr lang="en-US" sz="2000" dirty="0">
              <a:solidFill>
                <a:prstClr val="black">
                  <a:lumMod val="50000"/>
                  <a:lumOff val="50000"/>
                </a:prstClr>
              </a:solidFill>
              <a:latin typeface="Calibri" panose="020F0502020204030204"/>
              <a:cs typeface="Avenir LT Std 45 Book"/>
            </a:endParaRPr>
          </a:p>
          <a:p>
            <a:pPr algn="ctr" defTabSz="457200">
              <a:defRPr/>
            </a:pPr>
            <a:endParaRPr lang="en-US" sz="2000" dirty="0">
              <a:solidFill>
                <a:prstClr val="black">
                  <a:lumMod val="50000"/>
                  <a:lumOff val="50000"/>
                </a:prstClr>
              </a:solidFill>
              <a:latin typeface="Calibri" panose="020F0502020204030204"/>
              <a:cs typeface="Avenir LT Std 45 Book"/>
            </a:endParaRPr>
          </a:p>
          <a:p>
            <a:pPr algn="ctr" defTabSz="457200">
              <a:defRPr/>
            </a:pPr>
            <a:r>
              <a:rPr lang="en-US" sz="2000" dirty="0">
                <a:solidFill>
                  <a:prstClr val="black">
                    <a:lumMod val="50000"/>
                    <a:lumOff val="50000"/>
                  </a:prstClr>
                </a:solidFill>
                <a:latin typeface="Calibri" panose="020F0502020204030204"/>
                <a:cs typeface="Avenir LT Std 45 Book"/>
              </a:rPr>
              <a:t>By:</a:t>
            </a:r>
          </a:p>
          <a:p>
            <a:pPr algn="ctr" defTabSz="457200">
              <a:defRPr/>
            </a:pPr>
            <a:r>
              <a:rPr lang="en-US" sz="2000" dirty="0">
                <a:solidFill>
                  <a:prstClr val="black">
                    <a:lumMod val="50000"/>
                    <a:lumOff val="50000"/>
                  </a:prstClr>
                </a:solidFill>
                <a:latin typeface="Calibri" panose="020F0502020204030204"/>
                <a:cs typeface="Avenir LT Std 45 Book"/>
              </a:rPr>
              <a:t>Leigh Alderman, JD, MPH</a:t>
            </a:r>
          </a:p>
          <a:p>
            <a:pPr algn="ctr" defTabSz="457200">
              <a:defRPr/>
            </a:pPr>
            <a:r>
              <a:rPr lang="en-US" sz="2000" dirty="0">
                <a:solidFill>
                  <a:prstClr val="black">
                    <a:lumMod val="50000"/>
                    <a:lumOff val="50000"/>
                  </a:prstClr>
                </a:solidFill>
                <a:latin typeface="Calibri" panose="020F0502020204030204"/>
                <a:cs typeface="Avenir LT Std 45 Book"/>
              </a:rPr>
              <a:t>Senior Advisor, Georgia Health Policy Center</a:t>
            </a:r>
          </a:p>
        </p:txBody>
      </p:sp>
    </p:spTree>
    <p:extLst>
      <p:ext uri="{BB962C8B-B14F-4D97-AF65-F5344CB8AC3E}">
        <p14:creationId xmlns:p14="http://schemas.microsoft.com/office/powerpoint/2010/main" val="1262477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sz="3600" dirty="0"/>
              <a:t>ADDRESSING HOMELESSNESS</a:t>
            </a:r>
            <a:br>
              <a:rPr lang="en-US" sz="3600" dirty="0"/>
            </a:br>
            <a:endParaRPr lang="x-none" altLang="x-none" sz="3600" dirty="0">
              <a:solidFill>
                <a:srgbClr val="376092"/>
              </a:solidFill>
            </a:endParaRPr>
          </a:p>
        </p:txBody>
      </p:sp>
      <p:sp>
        <p:nvSpPr>
          <p:cNvPr id="3" name="Content Placeholder 2"/>
          <p:cNvSpPr>
            <a:spLocks noGrp="1"/>
          </p:cNvSpPr>
          <p:nvPr>
            <p:ph sz="half" idx="1"/>
          </p:nvPr>
        </p:nvSpPr>
        <p:spPr>
          <a:xfrm>
            <a:off x="1981200" y="1252025"/>
            <a:ext cx="8229600" cy="4726744"/>
          </a:xfrm>
        </p:spPr>
        <p:txBody>
          <a:bodyPr>
            <a:normAutofit/>
          </a:bodyPr>
          <a:lstStyle/>
          <a:p>
            <a:r>
              <a:rPr lang="en-US" altLang="x-none" dirty="0">
                <a:ea typeface="Avenir LT Std 45 Book" charset="0"/>
                <a:cs typeface="Avenir LT Std 45 Book" charset="0"/>
              </a:rPr>
              <a:t>A growing number of states and cities more focused on homelessness</a:t>
            </a:r>
          </a:p>
          <a:p>
            <a:pPr lvl="1"/>
            <a:r>
              <a:rPr lang="en-US" altLang="x-none" dirty="0">
                <a:ea typeface="Avenir LT Std 45 Book" charset="0"/>
                <a:cs typeface="Avenir LT Std 45 Book" charset="0"/>
              </a:rPr>
              <a:t>State legislatures, governors and city councils</a:t>
            </a:r>
          </a:p>
          <a:p>
            <a:r>
              <a:rPr lang="en-US" altLang="x-none" dirty="0">
                <a:ea typeface="Avenir LT Std 45 Book" charset="0"/>
                <a:cs typeface="Avenir LT Std 45 Book" charset="0"/>
              </a:rPr>
              <a:t>Some focus on specific population (e.g., veterans or people who are chronically homeless), while others focus on all people without homes</a:t>
            </a:r>
          </a:p>
          <a:p>
            <a:r>
              <a:rPr lang="en-US" altLang="x-none" dirty="0">
                <a:ea typeface="Avenir LT Std 45 Book" charset="0"/>
                <a:cs typeface="Avenir LT Std 45 Book" charset="0"/>
              </a:rPr>
              <a:t>More recently some states/cities have taken a more comprehensive approach</a:t>
            </a:r>
          </a:p>
          <a:p>
            <a:endParaRPr lang="en-US" altLang="x-none" dirty="0">
              <a:ea typeface="Avenir LT Std 45 Book" charset="0"/>
              <a:cs typeface="Avenir LT Std 45 Book" charset="0"/>
            </a:endParaRPr>
          </a:p>
          <a:p>
            <a:endParaRPr lang="en-US" altLang="x-none" dirty="0">
              <a:ea typeface="Avenir LT Std 45 Book" charset="0"/>
              <a:cs typeface="Avenir LT Std 45 Book" charset="0"/>
            </a:endParaRPr>
          </a:p>
        </p:txBody>
      </p:sp>
    </p:spTree>
    <p:extLst>
      <p:ext uri="{BB962C8B-B14F-4D97-AF65-F5344CB8AC3E}">
        <p14:creationId xmlns:p14="http://schemas.microsoft.com/office/powerpoint/2010/main" val="107621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sz="3600" dirty="0"/>
              <a:t>ADDRESSING HOMELESSNESS</a:t>
            </a:r>
            <a:br>
              <a:rPr lang="en-US" sz="3600" dirty="0"/>
            </a:br>
            <a:endParaRPr lang="x-none" altLang="x-none" sz="3600" dirty="0">
              <a:solidFill>
                <a:srgbClr val="376092"/>
              </a:solidFill>
            </a:endParaRPr>
          </a:p>
        </p:txBody>
      </p:sp>
      <p:sp>
        <p:nvSpPr>
          <p:cNvPr id="3" name="Content Placeholder 2"/>
          <p:cNvSpPr>
            <a:spLocks noGrp="1"/>
          </p:cNvSpPr>
          <p:nvPr>
            <p:ph sz="half" idx="1"/>
          </p:nvPr>
        </p:nvSpPr>
        <p:spPr>
          <a:xfrm>
            <a:off x="1981200" y="1252025"/>
            <a:ext cx="8229600" cy="4726744"/>
          </a:xfrm>
        </p:spPr>
        <p:txBody>
          <a:bodyPr>
            <a:normAutofit/>
          </a:bodyPr>
          <a:lstStyle/>
          <a:p>
            <a:pPr marL="0" indent="0">
              <a:buNone/>
            </a:pPr>
            <a:r>
              <a:rPr lang="en-US" altLang="x-none" dirty="0">
                <a:ea typeface="Avenir LT Std 45 Book" charset="0"/>
                <a:cs typeface="Avenir LT Std 45 Book" charset="0"/>
              </a:rPr>
              <a:t>Today’s focus:</a:t>
            </a:r>
          </a:p>
          <a:p>
            <a:pPr>
              <a:buFont typeface="Arial" panose="020B0604020202020204" pitchFamily="34" charset="0"/>
              <a:buChar char="•"/>
            </a:pPr>
            <a:r>
              <a:rPr lang="en-US" altLang="x-none" dirty="0">
                <a:ea typeface="Avenir LT Std 45 Book" charset="0"/>
                <a:cs typeface="Avenir LT Std 45 Book" charset="0"/>
              </a:rPr>
              <a:t>Oregon</a:t>
            </a:r>
          </a:p>
          <a:p>
            <a:pPr>
              <a:buFont typeface="Arial" panose="020B0604020202020204" pitchFamily="34" charset="0"/>
              <a:buChar char="•"/>
            </a:pPr>
            <a:r>
              <a:rPr lang="en-US" altLang="x-none" dirty="0">
                <a:ea typeface="Avenir LT Std 45 Book" charset="0"/>
                <a:cs typeface="Avenir LT Std 45 Book" charset="0"/>
              </a:rPr>
              <a:t>Seattle</a:t>
            </a:r>
          </a:p>
          <a:p>
            <a:pPr>
              <a:buFont typeface="Arial" panose="020B0604020202020204" pitchFamily="34" charset="0"/>
              <a:buChar char="•"/>
            </a:pPr>
            <a:r>
              <a:rPr lang="en-US" altLang="x-none" dirty="0">
                <a:ea typeface="Avenir LT Std 45 Book" charset="0"/>
                <a:cs typeface="Avenir LT Std 45 Book" charset="0"/>
              </a:rPr>
              <a:t>California</a:t>
            </a:r>
          </a:p>
          <a:p>
            <a:pPr>
              <a:buFont typeface="Arial" panose="020B0604020202020204" pitchFamily="34" charset="0"/>
              <a:buChar char="•"/>
            </a:pPr>
            <a:endParaRPr lang="en-US" altLang="x-none" dirty="0">
              <a:ea typeface="Avenir LT Std 45 Book" charset="0"/>
              <a:cs typeface="Avenir LT Std 45 Book" charset="0"/>
            </a:endParaRPr>
          </a:p>
          <a:p>
            <a:pPr>
              <a:buFont typeface="Arial" panose="020B0604020202020204" pitchFamily="34" charset="0"/>
              <a:buChar char="•"/>
            </a:pPr>
            <a:endParaRPr lang="en-US" altLang="x-none" dirty="0">
              <a:ea typeface="Avenir LT Std 45 Book" charset="0"/>
              <a:cs typeface="Avenir LT Std 45 Book" charset="0"/>
            </a:endParaRPr>
          </a:p>
          <a:p>
            <a:pPr marL="0" indent="0">
              <a:buNone/>
            </a:pPr>
            <a:endParaRPr lang="en-US" altLang="x-none" dirty="0">
              <a:ea typeface="Avenir LT Std 45 Book" charset="0"/>
              <a:cs typeface="Avenir LT Std 45 Book" charset="0"/>
            </a:endParaRPr>
          </a:p>
        </p:txBody>
      </p:sp>
    </p:spTree>
    <p:extLst>
      <p:ext uri="{BB962C8B-B14F-4D97-AF65-F5344CB8AC3E}">
        <p14:creationId xmlns:p14="http://schemas.microsoft.com/office/powerpoint/2010/main" val="3125685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altLang="x-none" sz="3200" dirty="0">
                <a:ea typeface="Avenir LT Std 45 Book" charset="0"/>
                <a:cs typeface="Avenir LT Std 45 Book" charset="0"/>
              </a:rPr>
              <a:t>OREGON</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2150012" y="1350499"/>
            <a:ext cx="8229600" cy="4726744"/>
          </a:xfrm>
        </p:spPr>
        <p:txBody>
          <a:bodyPr>
            <a:normAutofit/>
          </a:bodyPr>
          <a:lstStyle/>
          <a:p>
            <a:pPr marL="0" indent="0">
              <a:buNone/>
            </a:pPr>
            <a:r>
              <a:rPr lang="en-US" sz="2400" dirty="0"/>
              <a:t>2017 legislative session heavy focus on housing laws</a:t>
            </a:r>
          </a:p>
          <a:p>
            <a:pPr marL="0" indent="0">
              <a:buNone/>
            </a:pPr>
            <a:r>
              <a:rPr lang="en-US" sz="2400" u="sng" dirty="0"/>
              <a:t>Increasing Housing Supply and Incentivizing Affordability</a:t>
            </a:r>
          </a:p>
          <a:p>
            <a:pPr>
              <a:buFont typeface="Arial" panose="020B0604020202020204" pitchFamily="34" charset="0"/>
              <a:buChar char="•"/>
            </a:pPr>
            <a:r>
              <a:rPr lang="en-US" sz="2400" dirty="0"/>
              <a:t>HB 2066 – Affordable Housing Tax Credit </a:t>
            </a:r>
          </a:p>
          <a:p>
            <a:pPr>
              <a:buFont typeface="Arial" panose="020B0604020202020204" pitchFamily="34" charset="0"/>
              <a:buChar char="•"/>
            </a:pPr>
            <a:r>
              <a:rPr lang="en-US" sz="2400" dirty="0"/>
              <a:t>HB 2377 – Affordable Housing Property Tax Exemption </a:t>
            </a:r>
          </a:p>
          <a:p>
            <a:pPr>
              <a:buFont typeface="Arial" panose="020B0604020202020204" pitchFamily="34" charset="0"/>
              <a:buChar char="•"/>
            </a:pPr>
            <a:r>
              <a:rPr lang="en-US" sz="2400" dirty="0"/>
              <a:t>HB 2724 – Rent Guarantee Program </a:t>
            </a:r>
          </a:p>
          <a:p>
            <a:pPr>
              <a:buFont typeface="Arial" panose="020B0604020202020204" pitchFamily="34" charset="0"/>
              <a:buChar char="•"/>
            </a:pPr>
            <a:r>
              <a:rPr lang="en-US" sz="2400" dirty="0"/>
              <a:t>HB 2912 – Affordable Housing Land Fund </a:t>
            </a:r>
          </a:p>
          <a:p>
            <a:pPr>
              <a:buFont typeface="Arial" panose="020B0604020202020204" pitchFamily="34" charset="0"/>
              <a:buChar char="•"/>
            </a:pPr>
            <a:r>
              <a:rPr lang="en-US" sz="2400" dirty="0"/>
              <a:t>HB 3175 – Local Innovation and Fast Track Housing Program </a:t>
            </a:r>
          </a:p>
          <a:p>
            <a:pPr>
              <a:buFont typeface="Arial" panose="020B0604020202020204" pitchFamily="34" charset="0"/>
              <a:buChar char="•"/>
            </a:pPr>
            <a:r>
              <a:rPr lang="en-US" sz="2400" dirty="0"/>
              <a:t>SB 1051 – Housing Development</a:t>
            </a:r>
            <a:endParaRPr lang="en-US" dirty="0"/>
          </a:p>
          <a:p>
            <a:pPr marL="0" indent="0">
              <a:buNone/>
            </a:pPr>
            <a:endParaRPr lang="en-US" dirty="0"/>
          </a:p>
          <a:p>
            <a:pPr marL="0" indent="0">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50328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650049"/>
          </a:xfrm>
        </p:spPr>
        <p:txBody>
          <a:bodyPr/>
          <a:lstStyle/>
          <a:p>
            <a:br>
              <a:rPr lang="en-US" dirty="0"/>
            </a:br>
            <a:r>
              <a:rPr lang="en-US" altLang="x-none" sz="3200" dirty="0">
                <a:ea typeface="Avenir LT Std 45 Book" charset="0"/>
                <a:cs typeface="Avenir LT Std 45 Book" charset="0"/>
              </a:rPr>
              <a:t>OREGON</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1188720" y="1069145"/>
            <a:ext cx="9381744" cy="5008098"/>
          </a:xfrm>
        </p:spPr>
        <p:txBody>
          <a:bodyPr>
            <a:normAutofit/>
          </a:bodyPr>
          <a:lstStyle/>
          <a:p>
            <a:pPr>
              <a:buFont typeface="Arial" panose="020B0604020202020204" pitchFamily="34" charset="0"/>
              <a:buChar char="•"/>
            </a:pPr>
            <a:endParaRPr lang="en-US" sz="2000" dirty="0"/>
          </a:p>
          <a:p>
            <a:pPr>
              <a:buFont typeface="Arial" panose="020B0604020202020204" pitchFamily="34" charset="0"/>
              <a:buChar char="•"/>
            </a:pPr>
            <a:r>
              <a:rPr lang="en-US" sz="2000" dirty="0"/>
              <a:t>HB 2066 – Affordable Housing Tax Credit – extends time tax credit is available from 2020 to 2026; increase cap from $17 to $25 million.  Applies to housing by households earning less than 80% area median income (AMI)</a:t>
            </a:r>
          </a:p>
          <a:p>
            <a:pPr>
              <a:buFont typeface="Arial" panose="020B0604020202020204" pitchFamily="34" charset="0"/>
              <a:buChar char="•"/>
            </a:pPr>
            <a:endParaRPr lang="en-US" sz="2000" dirty="0"/>
          </a:p>
          <a:p>
            <a:pPr>
              <a:buFont typeface="Arial" panose="020B0604020202020204" pitchFamily="34" charset="0"/>
              <a:buChar char="•"/>
            </a:pPr>
            <a:r>
              <a:rPr lang="en-US" sz="2000" dirty="0"/>
              <a:t>HB 2377 – Affordable Housing Property Tax Exemption – authorizes city/county to adopt ordinance to give property tax exemption to newly rehabilitated or built qualified multiunit rental housing</a:t>
            </a:r>
          </a:p>
          <a:p>
            <a:pPr lvl="1">
              <a:buFont typeface="Arial" panose="020B0604020202020204" pitchFamily="34" charset="0"/>
              <a:buChar char="•"/>
            </a:pPr>
            <a:r>
              <a:rPr lang="en-US" sz="2000" dirty="0">
                <a:latin typeface="+mn-lt"/>
              </a:rPr>
              <a:t>Must establish a schedule for number of years of exemption, which increases directly with the percentage of affordable units rented to households who earn at or below 120% of the AMI annually.</a:t>
            </a:r>
          </a:p>
          <a:p>
            <a:pPr marL="0" indent="0">
              <a:buNone/>
            </a:pPr>
            <a:endParaRPr lang="en-US" dirty="0"/>
          </a:p>
          <a:p>
            <a:pPr marL="0" indent="0">
              <a:buNone/>
            </a:pPr>
            <a:endParaRPr lang="en-US" dirty="0"/>
          </a:p>
          <a:p>
            <a:pPr marL="0" indent="0">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749193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altLang="x-none" sz="3200" dirty="0">
                <a:ea typeface="Avenir LT Std 45 Book" charset="0"/>
                <a:cs typeface="Avenir LT Std 45 Book" charset="0"/>
              </a:rPr>
              <a:t>OREGON</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1060704" y="1069145"/>
            <a:ext cx="9729216" cy="5008098"/>
          </a:xfrm>
        </p:spPr>
        <p:txBody>
          <a:bodyPr>
            <a:normAutofit fontScale="92500"/>
          </a:bodyPr>
          <a:lstStyle/>
          <a:p>
            <a:pPr>
              <a:buFont typeface="Arial" panose="020B0604020202020204" pitchFamily="34" charset="0"/>
              <a:buChar char="•"/>
            </a:pPr>
            <a:r>
              <a:rPr lang="en-US" sz="2200" dirty="0"/>
              <a:t>HB 2724 – Rent Guarantee Program: pays incentives and financial assistance for unpaid rent, eviction and property damage to landlords who rent to graduates of a qualifying tenant education program</a:t>
            </a:r>
          </a:p>
          <a:p>
            <a:pPr lvl="1">
              <a:buFont typeface="Arial" panose="020B0604020202020204" pitchFamily="34" charset="0"/>
              <a:buChar char="•"/>
            </a:pPr>
            <a:r>
              <a:rPr lang="en-US" sz="2200" dirty="0">
                <a:latin typeface="+mn-lt"/>
              </a:rPr>
              <a:t>Eligible tenants:</a:t>
            </a:r>
          </a:p>
          <a:p>
            <a:pPr lvl="2">
              <a:buFont typeface="Arial" panose="020B0604020202020204" pitchFamily="34" charset="0"/>
              <a:buChar char="•"/>
            </a:pPr>
            <a:r>
              <a:rPr lang="en-US" sz="2200" dirty="0">
                <a:latin typeface="+mn-lt"/>
              </a:rPr>
              <a:t>Low-income (at/below 60% AMI)</a:t>
            </a:r>
          </a:p>
          <a:p>
            <a:pPr lvl="2">
              <a:buFont typeface="Arial" panose="020B0604020202020204" pitchFamily="34" charset="0"/>
              <a:buChar char="•"/>
            </a:pPr>
            <a:r>
              <a:rPr lang="en-US" sz="2200" dirty="0">
                <a:latin typeface="+mn-lt"/>
              </a:rPr>
              <a:t>Face housing  barriers (e.g. poor credit, criminal history or history of evictions</a:t>
            </a:r>
          </a:p>
          <a:p>
            <a:pPr>
              <a:buFont typeface="Arial" panose="020B0604020202020204" pitchFamily="34" charset="0"/>
              <a:buChar char="•"/>
            </a:pPr>
            <a:endParaRPr lang="en-US" sz="2200" dirty="0"/>
          </a:p>
          <a:p>
            <a:pPr>
              <a:buFont typeface="Arial" panose="020B0604020202020204" pitchFamily="34" charset="0"/>
              <a:buChar char="•"/>
            </a:pPr>
            <a:r>
              <a:rPr lang="en-US" sz="2200" dirty="0"/>
              <a:t>HB 2912 – Affordable Housing Land Fund:  New program for loans to buy land to build affordable housing, and facilities to provide supportive services to low-income</a:t>
            </a:r>
          </a:p>
          <a:p>
            <a:pPr lvl="1">
              <a:buFont typeface="Arial" panose="020B0604020202020204" pitchFamily="34" charset="0"/>
              <a:buChar char="•"/>
            </a:pPr>
            <a:r>
              <a:rPr lang="en-US" sz="2200" dirty="0">
                <a:latin typeface="+mn-lt"/>
              </a:rPr>
              <a:t>40% of loans to organizations operating home ownership programs for low-income </a:t>
            </a:r>
          </a:p>
          <a:p>
            <a:pPr lvl="1">
              <a:buFont typeface="Arial" panose="020B0604020202020204" pitchFamily="34" charset="0"/>
              <a:buChar char="•"/>
            </a:pPr>
            <a:r>
              <a:rPr lang="en-US" sz="2200" dirty="0">
                <a:latin typeface="+mn-lt"/>
              </a:rPr>
              <a:t>Complete development within 8 years of receiving loan</a:t>
            </a:r>
          </a:p>
          <a:p>
            <a:pPr lvl="1">
              <a:buFont typeface="Arial" panose="020B0604020202020204" pitchFamily="34" charset="0"/>
              <a:buChar char="•"/>
            </a:pPr>
            <a:r>
              <a:rPr lang="en-US" sz="2200" dirty="0">
                <a:latin typeface="+mn-lt"/>
              </a:rPr>
              <a:t>Preserve as affordable housing minimum 30 years</a:t>
            </a:r>
          </a:p>
          <a:p>
            <a:pPr lvl="1">
              <a:buFont typeface="Arial" panose="020B0604020202020204" pitchFamily="34" charset="0"/>
              <a:buChar char="•"/>
            </a:pPr>
            <a:r>
              <a:rPr lang="en-US" sz="2200" dirty="0">
                <a:latin typeface="+mn-lt"/>
              </a:rPr>
              <a:t>Interest rates may not exceed 1%</a:t>
            </a:r>
          </a:p>
          <a:p>
            <a:pPr marL="0" indent="0">
              <a:buNone/>
            </a:pPr>
            <a:endParaRPr lang="en-US" dirty="0"/>
          </a:p>
          <a:p>
            <a:pPr marL="0" indent="0">
              <a:buNone/>
            </a:pPr>
            <a:endParaRPr lang="en-US" dirty="0"/>
          </a:p>
          <a:p>
            <a:pPr marL="0" indent="0">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524502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altLang="x-none" sz="3200" dirty="0">
                <a:ea typeface="Avenir LT Std 45 Book" charset="0"/>
                <a:cs typeface="Avenir LT Std 45 Book" charset="0"/>
              </a:rPr>
              <a:t>OREGON</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950976" y="1069145"/>
            <a:ext cx="9428636" cy="5008098"/>
          </a:xfrm>
        </p:spPr>
        <p:txBody>
          <a:bodyPr>
            <a:normAutofit/>
          </a:bodyPr>
          <a:lstStyle/>
          <a:p>
            <a:pPr>
              <a:buFont typeface="Arial" panose="020B0604020202020204" pitchFamily="34" charset="0"/>
              <a:buChar char="•"/>
            </a:pPr>
            <a:r>
              <a:rPr lang="en-US" sz="2600" dirty="0"/>
              <a:t>HB 3175 – Local Innovation and Fast Track Housing Program (LIFT) – Awards up to $38k in subsidy per affordable housing unit. (Habitat for Humanity often uses)</a:t>
            </a:r>
          </a:p>
          <a:p>
            <a:pPr lvl="1">
              <a:buFont typeface="Arial" panose="020B0604020202020204" pitchFamily="34" charset="0"/>
              <a:buChar char="•"/>
            </a:pPr>
            <a:r>
              <a:rPr lang="en-US" sz="2600" dirty="0">
                <a:latin typeface="+mn-lt"/>
              </a:rPr>
              <a:t>Modified “affordable” so that for rental units, subsidy applies to residents earning at/below 60% AMI; and for-purchase units applies to residents earning at/below 80%AMI</a:t>
            </a:r>
          </a:p>
          <a:p>
            <a:pPr lvl="1">
              <a:buFont typeface="Arial" panose="020B0604020202020204" pitchFamily="34" charset="0"/>
              <a:buChar char="•"/>
            </a:pPr>
            <a:endParaRPr lang="en-US" sz="2600" dirty="0">
              <a:latin typeface="+mn-lt"/>
            </a:endParaRPr>
          </a:p>
          <a:p>
            <a:pPr>
              <a:buFont typeface="Arial" panose="020B0604020202020204" pitchFamily="34" charset="0"/>
              <a:buChar char="•"/>
            </a:pPr>
            <a:r>
              <a:rPr lang="en-US" sz="2600" dirty="0"/>
              <a:t>SB 1051 – Removing Local Barriers to Housing Development:  Increases supply of market rate and affordable housing by expediting permitting, and allowing religious organizations to build affordable housing on their property.</a:t>
            </a:r>
          </a:p>
          <a:p>
            <a:pPr marL="0" indent="0">
              <a:buNone/>
            </a:pPr>
            <a:endParaRPr lang="en-US" dirty="0"/>
          </a:p>
          <a:p>
            <a:pPr marL="0" indent="0">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907735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altLang="x-none" sz="3200" dirty="0">
                <a:ea typeface="Avenir LT Std 45 Book" charset="0"/>
                <a:cs typeface="Avenir LT Std 45 Book" charset="0"/>
              </a:rPr>
              <a:t>OREGON</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969264" y="1350499"/>
            <a:ext cx="9410348" cy="4726744"/>
          </a:xfrm>
        </p:spPr>
        <p:txBody>
          <a:bodyPr>
            <a:normAutofit lnSpcReduction="10000"/>
          </a:bodyPr>
          <a:lstStyle/>
          <a:p>
            <a:pPr marL="457200" lvl="1" indent="0">
              <a:buNone/>
            </a:pPr>
            <a:endParaRPr lang="en-US" sz="2600" dirty="0">
              <a:latin typeface="+mn-lt"/>
            </a:endParaRPr>
          </a:p>
          <a:p>
            <a:pPr>
              <a:buFont typeface="Arial" panose="020B0604020202020204" pitchFamily="34" charset="0"/>
              <a:buChar char="•"/>
            </a:pPr>
            <a:r>
              <a:rPr lang="en-US" sz="2600" dirty="0"/>
              <a:t>SB 5530 – appropriated $25 million in lottery bonds for the preservation of affordable housing.</a:t>
            </a:r>
          </a:p>
          <a:p>
            <a:pPr marL="0" indent="0">
              <a:buNone/>
            </a:pPr>
            <a:endParaRPr lang="en-US" sz="2600" dirty="0"/>
          </a:p>
          <a:p>
            <a:pPr>
              <a:buFont typeface="Arial" panose="020B0604020202020204" pitchFamily="34" charset="0"/>
              <a:buChar char="•"/>
            </a:pPr>
            <a:r>
              <a:rPr lang="en-US" sz="2600" dirty="0"/>
              <a:t>HB 3063 – establishes Fund to develop community-based housing for people with mental illness and provide other housing-related services, rental subsidies.</a:t>
            </a:r>
          </a:p>
          <a:p>
            <a:pPr lvl="1">
              <a:buFont typeface="Arial" panose="020B0604020202020204" pitchFamily="34" charset="0"/>
              <a:buChar char="•"/>
            </a:pPr>
            <a:r>
              <a:rPr lang="en-US" sz="2600" dirty="0">
                <a:latin typeface="+mn-lt"/>
              </a:rPr>
              <a:t>To keep these individuals safe and stable</a:t>
            </a:r>
          </a:p>
          <a:p>
            <a:pPr lvl="1">
              <a:buFont typeface="Arial" panose="020B0604020202020204" pitchFamily="34" charset="0"/>
              <a:buChar char="•"/>
            </a:pPr>
            <a:r>
              <a:rPr lang="en-US" sz="2600" dirty="0">
                <a:latin typeface="+mn-lt"/>
              </a:rPr>
              <a:t>Housing and Community Services Department, with the Oregon Health Authority shall disburse monies into this fund, and identify financing mechanisms to do so</a:t>
            </a:r>
          </a:p>
          <a:p>
            <a:pPr marL="0" indent="0">
              <a:buNone/>
            </a:pPr>
            <a:endParaRPr lang="en-US" dirty="0"/>
          </a:p>
          <a:p>
            <a:pPr marL="0" indent="0">
              <a:buNone/>
            </a:pPr>
            <a:endParaRPr lang="en-US" dirty="0"/>
          </a:p>
          <a:p>
            <a:pPr marL="0" indent="0">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671947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sz="3200" dirty="0"/>
              <a:t>SEATTLE</a:t>
            </a:r>
            <a:br>
              <a:rPr lang="en-US" altLang="x-none" sz="3200" dirty="0">
                <a:ea typeface="Avenir LT Std 45 Book" charset="0"/>
                <a:cs typeface="Avenir LT Std 45 Book" charset="0"/>
              </a:rPr>
            </a:br>
            <a:endParaRPr lang="x-none" altLang="x-none" sz="3200" dirty="0">
              <a:solidFill>
                <a:srgbClr val="376092"/>
              </a:solidFill>
            </a:endParaRPr>
          </a:p>
        </p:txBody>
      </p:sp>
      <p:sp>
        <p:nvSpPr>
          <p:cNvPr id="3" name="Content Placeholder 2"/>
          <p:cNvSpPr>
            <a:spLocks noGrp="1"/>
          </p:cNvSpPr>
          <p:nvPr>
            <p:ph sz="half" idx="1"/>
          </p:nvPr>
        </p:nvSpPr>
        <p:spPr>
          <a:xfrm>
            <a:off x="2150012" y="1350499"/>
            <a:ext cx="8229600" cy="4726744"/>
          </a:xfrm>
        </p:spPr>
        <p:txBody>
          <a:bodyPr>
            <a:normAutofit/>
          </a:bodyPr>
          <a:lstStyle/>
          <a:p>
            <a:pPr marL="0" indent="0">
              <a:buNone/>
            </a:pPr>
            <a:r>
              <a:rPr lang="en-US" b="1" dirty="0"/>
              <a:t>Housing Levy Homelessness Prevention and Housing Stability Program </a:t>
            </a:r>
          </a:p>
          <a:p>
            <a:pPr>
              <a:buFont typeface="Arial" panose="020B0604020202020204" pitchFamily="34" charset="0"/>
              <a:buChar char="•"/>
            </a:pPr>
            <a:r>
              <a:rPr lang="en-US" dirty="0"/>
              <a:t>2016 - Seattle City Council Ordinance 125308 proposed, and voters approved a ballot to increase property tax levies</a:t>
            </a:r>
          </a:p>
          <a:p>
            <a:pPr>
              <a:buFont typeface="Arial" panose="020B0604020202020204" pitchFamily="34" charset="0"/>
              <a:buChar char="•"/>
            </a:pPr>
            <a:r>
              <a:rPr lang="en-US" dirty="0"/>
              <a:t>To finance/support affordable housing for low-income households</a:t>
            </a:r>
          </a:p>
          <a:p>
            <a:pPr>
              <a:buFont typeface="Arial" panose="020B0604020202020204" pitchFamily="34" charset="0"/>
              <a:buChar char="•"/>
            </a:pPr>
            <a:r>
              <a:rPr lang="en-US" dirty="0"/>
              <a:t>Appropriated $290 million over 7 years (2017-2023)</a:t>
            </a:r>
          </a:p>
          <a:p>
            <a:pPr marL="0" indent="0">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989024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199" y="0"/>
            <a:ext cx="8229600" cy="823082"/>
          </a:xfrm>
        </p:spPr>
        <p:txBody>
          <a:bodyPr/>
          <a:lstStyle/>
          <a:p>
            <a:br>
              <a:rPr lang="en-US" dirty="0"/>
            </a:br>
            <a:r>
              <a:rPr lang="en-US" sz="3200" dirty="0"/>
              <a:t>SEATTLE</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1010529" y="984739"/>
            <a:ext cx="10170941" cy="5008098"/>
          </a:xfrm>
        </p:spPr>
        <p:txBody>
          <a:bodyPr>
            <a:normAutofit fontScale="85000" lnSpcReduction="20000"/>
          </a:bodyPr>
          <a:lstStyle/>
          <a:p>
            <a:pPr marL="0" indent="0" algn="ctr">
              <a:buNone/>
            </a:pPr>
            <a:r>
              <a:rPr lang="en-US" b="1" dirty="0"/>
              <a:t>Five Programs</a:t>
            </a:r>
          </a:p>
          <a:p>
            <a:pPr marL="514350" lvl="0" indent="-514350">
              <a:buAutoNum type="arabicPeriod"/>
            </a:pPr>
            <a:r>
              <a:rPr lang="en-US" u="sng" dirty="0"/>
              <a:t>Rental Housing Program</a:t>
            </a:r>
            <a:r>
              <a:rPr lang="en-US" i="1" dirty="0"/>
              <a:t>- </a:t>
            </a:r>
            <a:r>
              <a:rPr lang="en-US" dirty="0"/>
              <a:t>create or preserve rental housing for people at/below 60% of median income</a:t>
            </a:r>
          </a:p>
          <a:p>
            <a:pPr marL="0" lvl="0" indent="0">
              <a:buNone/>
            </a:pPr>
            <a:endParaRPr lang="en-US" u="sng" dirty="0"/>
          </a:p>
          <a:p>
            <a:pPr>
              <a:buFont typeface="Arial" panose="020B0604020202020204" pitchFamily="34" charset="0"/>
              <a:buChar char="•"/>
            </a:pPr>
            <a:r>
              <a:rPr lang="en-US" dirty="0"/>
              <a:t>Priority project populations</a:t>
            </a:r>
          </a:p>
          <a:p>
            <a:pPr lvl="1">
              <a:buFont typeface="Arial" panose="020B0604020202020204" pitchFamily="34" charset="0"/>
              <a:buChar char="•"/>
            </a:pPr>
            <a:r>
              <a:rPr lang="en-US" dirty="0"/>
              <a:t>Homeless, including chronically homeless</a:t>
            </a:r>
          </a:p>
          <a:p>
            <a:pPr lvl="1">
              <a:buFont typeface="Arial" panose="020B0604020202020204" pitchFamily="34" charset="0"/>
              <a:buChar char="•"/>
            </a:pPr>
            <a:r>
              <a:rPr lang="en-US" dirty="0"/>
              <a:t>Seniors and people with disabilities</a:t>
            </a:r>
          </a:p>
          <a:p>
            <a:pPr lvl="1">
              <a:buFont typeface="Arial" panose="020B0604020202020204" pitchFamily="34" charset="0"/>
              <a:buChar char="•"/>
            </a:pPr>
            <a:r>
              <a:rPr lang="en-US" dirty="0"/>
              <a:t>Low-wage workers</a:t>
            </a:r>
          </a:p>
          <a:p>
            <a:pPr lvl="0"/>
            <a:endParaRPr lang="en-US" dirty="0"/>
          </a:p>
          <a:p>
            <a:pPr>
              <a:buFont typeface="Arial" panose="020B0604020202020204" pitchFamily="34" charset="0"/>
              <a:buChar char="•"/>
            </a:pPr>
            <a:r>
              <a:rPr lang="en-US" dirty="0"/>
              <a:t>Priority project locations</a:t>
            </a:r>
          </a:p>
          <a:p>
            <a:pPr lvl="1">
              <a:buFont typeface="Arial" panose="020B0604020202020204" pitchFamily="34" charset="0"/>
              <a:buChar char="•"/>
            </a:pPr>
            <a:r>
              <a:rPr lang="en-US" dirty="0"/>
              <a:t>Access to transit</a:t>
            </a:r>
            <a:endParaRPr lang="en-US" sz="2000" dirty="0"/>
          </a:p>
          <a:p>
            <a:pPr lvl="1">
              <a:buFont typeface="Arial" panose="020B0604020202020204" pitchFamily="34" charset="0"/>
              <a:buChar char="•"/>
            </a:pPr>
            <a:r>
              <a:rPr lang="en-US" dirty="0"/>
              <a:t>Access to opportunity (jobs, quality education, parks)</a:t>
            </a:r>
            <a:endParaRPr lang="en-US" sz="2000" dirty="0"/>
          </a:p>
          <a:p>
            <a:pPr lvl="1">
              <a:buFont typeface="Arial" panose="020B0604020202020204" pitchFamily="34" charset="0"/>
              <a:buChar char="•"/>
            </a:pPr>
            <a:r>
              <a:rPr lang="en-US" dirty="0"/>
              <a:t>Address displacement </a:t>
            </a:r>
            <a:endParaRPr lang="en-US" sz="2000" dirty="0"/>
          </a:p>
          <a:p>
            <a:pPr lvl="1">
              <a:buFont typeface="Arial" panose="020B0604020202020204" pitchFamily="34" charset="0"/>
              <a:buChar char="•"/>
            </a:pPr>
            <a:r>
              <a:rPr lang="en-US" dirty="0"/>
              <a:t>Serve resident needs (e.g., locations near senior centers for seniors)</a:t>
            </a:r>
            <a:endParaRPr lang="en-US" sz="2000" dirty="0"/>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644567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sz="3200" dirty="0"/>
              <a:t>SEATTLE</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1010529" y="984739"/>
            <a:ext cx="10170941" cy="5008098"/>
          </a:xfrm>
        </p:spPr>
        <p:txBody>
          <a:bodyPr>
            <a:normAutofit/>
          </a:bodyPr>
          <a:lstStyle/>
          <a:p>
            <a:pPr marL="0" indent="0" algn="ctr">
              <a:buNone/>
            </a:pPr>
            <a:r>
              <a:rPr lang="en-US" b="1" dirty="0"/>
              <a:t>Five Programs</a:t>
            </a:r>
          </a:p>
          <a:p>
            <a:pPr marL="514350" lvl="0" indent="-514350">
              <a:buAutoNum type="arabicPeriod"/>
            </a:pPr>
            <a:r>
              <a:rPr lang="en-US" u="sng" dirty="0"/>
              <a:t>Rental Housing Program</a:t>
            </a:r>
            <a:r>
              <a:rPr lang="en-US" dirty="0"/>
              <a:t> (cont’d)</a:t>
            </a:r>
            <a:endParaRPr lang="en-US" u="sng" dirty="0">
              <a:latin typeface="Calibri" panose="020F0502020204030204" pitchFamily="34" charset="0"/>
              <a:cs typeface="Times New Roman" panose="02020603050405020304" pitchFamily="18" charset="0"/>
            </a:endParaRPr>
          </a:p>
          <a:p>
            <a:pPr lvl="0">
              <a:buFont typeface="Arial" panose="020B0604020202020204" pitchFamily="34" charset="0"/>
              <a:buChar char="•"/>
            </a:pPr>
            <a:r>
              <a:rPr lang="en-US" dirty="0">
                <a:latin typeface="Calibri" panose="020F0502020204030204" pitchFamily="34" charset="0"/>
                <a:cs typeface="Times New Roman" panose="02020603050405020304" pitchFamily="18" charset="0"/>
              </a:rPr>
              <a:t>Sustainability</a:t>
            </a:r>
          </a:p>
          <a:p>
            <a:pPr lvl="1">
              <a:buFont typeface="Arial" panose="020B0604020202020204" pitchFamily="34" charset="0"/>
              <a:buChar char="•"/>
            </a:pPr>
            <a:r>
              <a:rPr lang="en-US" dirty="0">
                <a:latin typeface="Calibri" panose="020F0502020204030204" pitchFamily="34" charset="0"/>
                <a:cs typeface="Times New Roman" panose="02020603050405020304" pitchFamily="18" charset="0"/>
              </a:rPr>
              <a:t>Must leverage other public/private fund sources</a:t>
            </a:r>
          </a:p>
          <a:p>
            <a:pPr lvl="1">
              <a:buFont typeface="Arial" panose="020B0604020202020204" pitchFamily="34" charset="0"/>
              <a:buChar char="•"/>
            </a:pPr>
            <a:r>
              <a:rPr lang="en-US" dirty="0">
                <a:latin typeface="Calibri" panose="020F0502020204030204" pitchFamily="34" charset="0"/>
                <a:cs typeface="Times New Roman" panose="02020603050405020304" pitchFamily="18" charset="0"/>
              </a:rPr>
              <a:t>Encourage designs for efficient, and energy-saving operations</a:t>
            </a:r>
          </a:p>
          <a:p>
            <a:pPr lvl="0">
              <a:buFont typeface="Arial" panose="020B0604020202020204" pitchFamily="34" charset="0"/>
              <a:buChar char="•"/>
            </a:pPr>
            <a:r>
              <a:rPr lang="en-US" dirty="0">
                <a:latin typeface="Calibri" panose="020F0502020204030204" pitchFamily="34" charset="0"/>
                <a:cs typeface="Times New Roman" panose="02020603050405020304" pitchFamily="18" charset="0"/>
              </a:rPr>
              <a:t>Financing</a:t>
            </a:r>
          </a:p>
          <a:p>
            <a:pPr lvl="1">
              <a:buFont typeface="Arial" panose="020B0604020202020204" pitchFamily="34" charset="0"/>
              <a:buChar char="•"/>
            </a:pPr>
            <a:r>
              <a:rPr lang="en-US" dirty="0">
                <a:latin typeface="Calibri" panose="020F0502020204030204" pitchFamily="34" charset="0"/>
                <a:cs typeface="Times New Roman" panose="02020603050405020304" pitchFamily="18" charset="0"/>
              </a:rPr>
              <a:t>Long-term loans – min 50 years</a:t>
            </a:r>
          </a:p>
          <a:p>
            <a:pPr lvl="1">
              <a:buFont typeface="Arial" panose="020B0604020202020204" pitchFamily="34" charset="0"/>
              <a:buChar char="•"/>
            </a:pPr>
            <a:r>
              <a:rPr lang="en-US" dirty="0">
                <a:latin typeface="Calibri" panose="020F0502020204030204" pitchFamily="34" charset="0"/>
                <a:cs typeface="Times New Roman" panose="02020603050405020304" pitchFamily="18" charset="0"/>
              </a:rPr>
              <a:t>Interest rates – 1-3% simple interest (rate is LIHTC-dependent)</a:t>
            </a: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667523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sz="3200" dirty="0"/>
              <a:t>SEATTLE</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1010529" y="984739"/>
            <a:ext cx="10170941" cy="5008098"/>
          </a:xfrm>
        </p:spPr>
        <p:txBody>
          <a:bodyPr>
            <a:normAutofit/>
          </a:bodyPr>
          <a:lstStyle/>
          <a:p>
            <a:pPr marL="0" indent="0" algn="ctr">
              <a:buNone/>
            </a:pPr>
            <a:r>
              <a:rPr lang="en-US" b="1" dirty="0"/>
              <a:t>Five Programs</a:t>
            </a:r>
          </a:p>
          <a:p>
            <a:pPr marL="514350" lvl="0" indent="-514350">
              <a:buAutoNum type="arabicPeriod" startAt="2"/>
            </a:pPr>
            <a:r>
              <a:rPr lang="en-US" u="sng" dirty="0"/>
              <a:t>Operating and Maintenance</a:t>
            </a:r>
            <a:r>
              <a:rPr lang="en-US" dirty="0"/>
              <a:t> - subsidy</a:t>
            </a:r>
            <a:endParaRPr lang="en-US" u="sng" dirty="0"/>
          </a:p>
          <a:p>
            <a:pPr lvl="0">
              <a:buFont typeface="Arial" panose="020B0604020202020204" pitchFamily="34" charset="0"/>
              <a:buChar char="•"/>
            </a:pPr>
            <a:r>
              <a:rPr lang="en-US" dirty="0"/>
              <a:t>Operating support for Levy-funded buildings, supplements rents for residents at/below 30% of median income</a:t>
            </a:r>
          </a:p>
          <a:p>
            <a:pPr lvl="0">
              <a:buFont typeface="Arial" panose="020B0604020202020204" pitchFamily="34" charset="0"/>
              <a:buChar char="•"/>
            </a:pPr>
            <a:r>
              <a:rPr lang="en-US" dirty="0"/>
              <a:t>Fills gap between eligible operating and enhanced management costs, and rental income</a:t>
            </a:r>
          </a:p>
          <a:p>
            <a:pPr lvl="0">
              <a:buFont typeface="Arial" panose="020B0604020202020204" pitchFamily="34" charset="0"/>
              <a:buChar char="•"/>
            </a:pPr>
            <a:r>
              <a:rPr lang="en-US" dirty="0"/>
              <a:t>Priority to projects serving homeless, other special needs people supportive services</a:t>
            </a:r>
          </a:p>
          <a:p>
            <a:pPr lvl="0">
              <a:buFont typeface="Arial" panose="020B0604020202020204" pitchFamily="34" charset="0"/>
              <a:buChar char="•"/>
            </a:pPr>
            <a:r>
              <a:rPr lang="en-US" dirty="0"/>
              <a:t>Minimum rent payment - 30%/income</a:t>
            </a:r>
          </a:p>
          <a:p>
            <a:pPr lvl="0"/>
            <a:endParaRPr lang="en-US" dirty="0"/>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54398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sz="3200" dirty="0"/>
              <a:t>SEATTLE</a:t>
            </a:r>
            <a:br>
              <a:rPr lang="en-US" altLang="x-none" sz="3200" dirty="0">
                <a:ea typeface="Avenir LT Std 45 Book" charset="0"/>
                <a:cs typeface="Avenir LT Std 45 Book" charset="0"/>
              </a:rPr>
            </a:br>
            <a:endParaRPr lang="x-none" altLang="x-none" sz="3200" dirty="0">
              <a:solidFill>
                <a:srgbClr val="376092"/>
              </a:solidFill>
            </a:endParaRPr>
          </a:p>
        </p:txBody>
      </p:sp>
      <p:sp>
        <p:nvSpPr>
          <p:cNvPr id="3" name="Content Placeholder 2"/>
          <p:cNvSpPr>
            <a:spLocks noGrp="1"/>
          </p:cNvSpPr>
          <p:nvPr>
            <p:ph sz="half" idx="1"/>
          </p:nvPr>
        </p:nvSpPr>
        <p:spPr>
          <a:xfrm>
            <a:off x="1010529" y="1069145"/>
            <a:ext cx="10170941" cy="5008098"/>
          </a:xfrm>
        </p:spPr>
        <p:txBody>
          <a:bodyPr>
            <a:normAutofit/>
          </a:bodyPr>
          <a:lstStyle/>
          <a:p>
            <a:pPr marL="0" indent="0" algn="ctr">
              <a:buNone/>
            </a:pPr>
            <a:r>
              <a:rPr lang="en-US" sz="2600" b="1" dirty="0"/>
              <a:t>Five Programs</a:t>
            </a:r>
          </a:p>
          <a:p>
            <a:pPr marL="0" lvl="0" indent="0">
              <a:buNone/>
            </a:pPr>
            <a:r>
              <a:rPr lang="en-US" sz="2600" dirty="0"/>
              <a:t>3.	</a:t>
            </a:r>
            <a:r>
              <a:rPr lang="en-US" sz="2600" u="sng" dirty="0"/>
              <a:t>Homeownership</a:t>
            </a:r>
            <a:r>
              <a:rPr lang="en-US" sz="2600" dirty="0"/>
              <a:t> </a:t>
            </a:r>
          </a:p>
          <a:p>
            <a:pPr lvl="0"/>
            <a:r>
              <a:rPr lang="en-US" sz="2600" dirty="0"/>
              <a:t>Home repair </a:t>
            </a:r>
            <a:r>
              <a:rPr lang="en-US" sz="2600" dirty="0">
                <a:solidFill>
                  <a:schemeClr val="accent6"/>
                </a:solidFill>
              </a:rPr>
              <a:t>grants and loans</a:t>
            </a:r>
            <a:r>
              <a:rPr lang="en-US" sz="2600" dirty="0"/>
              <a:t> for homeowners at/below 50% of median income (MI)</a:t>
            </a:r>
          </a:p>
          <a:p>
            <a:r>
              <a:rPr lang="en-US" sz="2600" dirty="0"/>
              <a:t>Purchase </a:t>
            </a:r>
            <a:r>
              <a:rPr lang="en-US" sz="2600" dirty="0">
                <a:solidFill>
                  <a:schemeClr val="accent6"/>
                </a:solidFill>
              </a:rPr>
              <a:t>loan</a:t>
            </a:r>
            <a:r>
              <a:rPr lang="en-US" sz="2600" dirty="0"/>
              <a:t> assistance to first-time home buyers at/below 80% of MI </a:t>
            </a:r>
            <a:endParaRPr lang="en-US" sz="2600" dirty="0">
              <a:solidFill>
                <a:schemeClr val="accent6"/>
              </a:solidFill>
            </a:endParaRPr>
          </a:p>
          <a:p>
            <a:pPr lvl="0"/>
            <a:r>
              <a:rPr lang="en-US" sz="2600" dirty="0"/>
              <a:t>One-time mortgage </a:t>
            </a:r>
            <a:r>
              <a:rPr lang="en-US" sz="2600" dirty="0">
                <a:solidFill>
                  <a:schemeClr val="accent6"/>
                </a:solidFill>
              </a:rPr>
              <a:t>loans*</a:t>
            </a:r>
            <a:r>
              <a:rPr lang="en-US" sz="2600" dirty="0"/>
              <a:t> to prevent foreclosure for homeowners at/below 80% of MI</a:t>
            </a:r>
          </a:p>
          <a:p>
            <a:pPr lvl="0"/>
            <a:r>
              <a:rPr lang="en-US" sz="2600" dirty="0">
                <a:solidFill>
                  <a:schemeClr val="accent6"/>
                </a:solidFill>
              </a:rPr>
              <a:t>Loans**</a:t>
            </a:r>
            <a:r>
              <a:rPr lang="en-US" sz="2600" dirty="0"/>
              <a:t> may also be made to housing organizations that will sell homes to First-Time Homebuyers with incomes at/below 80% of MI</a:t>
            </a:r>
          </a:p>
          <a:p>
            <a:pPr marL="0" lvl="0" indent="0">
              <a:buNone/>
            </a:pPr>
            <a:r>
              <a:rPr lang="en-US" sz="2600" dirty="0"/>
              <a:t>		 – homes have restriction on resale prices and may be sold only to 		eligible buyers for 50 years or longer.  </a:t>
            </a:r>
          </a:p>
          <a:p>
            <a:pPr marL="0" lvl="0" indent="0">
              <a:buNone/>
            </a:pP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655017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sz="3200" dirty="0"/>
              <a:t>SEATTLE</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1010529" y="1069145"/>
            <a:ext cx="10170941" cy="5008098"/>
          </a:xfrm>
        </p:spPr>
        <p:txBody>
          <a:bodyPr>
            <a:normAutofit/>
          </a:bodyPr>
          <a:lstStyle/>
          <a:p>
            <a:pPr marL="0" indent="0" algn="ctr">
              <a:buNone/>
            </a:pPr>
            <a:r>
              <a:rPr lang="en-US" sz="2400" b="1" dirty="0"/>
              <a:t>Five Programs</a:t>
            </a:r>
          </a:p>
          <a:p>
            <a:pPr marL="0" indent="0" algn="ctr">
              <a:buNone/>
            </a:pPr>
            <a:endParaRPr lang="en-US" b="1" dirty="0"/>
          </a:p>
          <a:p>
            <a:pPr marL="514350" lvl="0" indent="-514350">
              <a:buAutoNum type="arabicPeriod" startAt="3"/>
            </a:pPr>
            <a:r>
              <a:rPr lang="en-US" sz="2400" u="sng" dirty="0"/>
              <a:t>Homeownership (</a:t>
            </a:r>
            <a:r>
              <a:rPr lang="en-US" sz="2400" u="sng" dirty="0" err="1"/>
              <a:t>con’td</a:t>
            </a:r>
            <a:r>
              <a:rPr lang="en-US" sz="2400" u="sng" dirty="0"/>
              <a:t>):</a:t>
            </a:r>
            <a:r>
              <a:rPr lang="en-US" sz="2400" dirty="0"/>
              <a:t>  Home purchase homebuyer eligibility</a:t>
            </a:r>
          </a:p>
          <a:p>
            <a:pPr lvl="0">
              <a:buFont typeface="Arial" panose="020B0604020202020204" pitchFamily="34" charset="0"/>
              <a:buChar char="•"/>
            </a:pPr>
            <a:r>
              <a:rPr lang="en-US" sz="2400" dirty="0"/>
              <a:t>Must complete a pre-purchase homebuyer education program</a:t>
            </a:r>
          </a:p>
          <a:p>
            <a:pPr lvl="0">
              <a:buFont typeface="Arial" panose="020B0604020202020204" pitchFamily="34" charset="0"/>
              <a:buChar char="•"/>
            </a:pPr>
            <a:r>
              <a:rPr lang="en-US" sz="2400" dirty="0"/>
              <a:t>Homebuyers must pay the greater of $2500, or 1% of the purchase price</a:t>
            </a:r>
          </a:p>
          <a:p>
            <a:pPr lvl="0">
              <a:buFont typeface="Arial" panose="020B0604020202020204" pitchFamily="34" charset="0"/>
              <a:buChar char="•"/>
            </a:pPr>
            <a:r>
              <a:rPr lang="en-US" sz="2400" dirty="0"/>
              <a:t>Annual house payments must be at least 25% of annual income</a:t>
            </a:r>
          </a:p>
          <a:p>
            <a:pPr lvl="0">
              <a:buFont typeface="Arial" panose="020B0604020202020204" pitchFamily="34" charset="0"/>
              <a:buChar char="•"/>
            </a:pPr>
            <a:r>
              <a:rPr lang="en-US" sz="2400" dirty="0"/>
              <a:t>Maximum assistance is $55,000</a:t>
            </a:r>
          </a:p>
          <a:p>
            <a:pPr lvl="0">
              <a:buFont typeface="Arial" panose="020B0604020202020204" pitchFamily="34" charset="0"/>
              <a:buChar char="•"/>
            </a:pPr>
            <a:r>
              <a:rPr lang="en-US" sz="2400" dirty="0"/>
              <a:t>Generally, interest rate not more than 3% simple</a:t>
            </a:r>
          </a:p>
          <a:p>
            <a:pPr marL="0" indent="0" algn="ctr">
              <a:buNone/>
            </a:pPr>
            <a:endParaRPr lang="en-US" altLang="x-none" dirty="0">
              <a:ea typeface="Avenir LT Std 45 Book" charset="0"/>
              <a:cs typeface="Avenir LT Std 45 Book"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993511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sz="3600" dirty="0"/>
              <a:t>SEATTLE</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1336431" y="1069145"/>
            <a:ext cx="10170941" cy="5008098"/>
          </a:xfrm>
        </p:spPr>
        <p:txBody>
          <a:bodyPr>
            <a:normAutofit/>
          </a:bodyPr>
          <a:lstStyle/>
          <a:p>
            <a:pPr marL="0" indent="0" algn="ctr">
              <a:buNone/>
            </a:pPr>
            <a:r>
              <a:rPr lang="en-US" b="1" dirty="0"/>
              <a:t>Five Programs</a:t>
            </a:r>
          </a:p>
          <a:p>
            <a:pPr marL="0" lvl="0" indent="0">
              <a:buNone/>
            </a:pPr>
            <a:r>
              <a:rPr lang="en-US" dirty="0"/>
              <a:t>4.	</a:t>
            </a:r>
            <a:r>
              <a:rPr lang="en-US" u="sng" dirty="0"/>
              <a:t>Acquisition/Preservation </a:t>
            </a:r>
            <a:r>
              <a:rPr lang="en-US" dirty="0"/>
              <a:t>(no separate allocation for this program)</a:t>
            </a:r>
          </a:p>
          <a:p>
            <a:r>
              <a:rPr lang="en-US" dirty="0"/>
              <a:t>Short-term loans to buy property to preserve and develop low-income housing for households at/below 80% MI</a:t>
            </a:r>
          </a:p>
          <a:p>
            <a:r>
              <a:rPr lang="en-US" dirty="0"/>
              <a:t>1-3% simple interest rate</a:t>
            </a:r>
          </a:p>
          <a:p>
            <a:pPr marL="0" lvl="0" indent="0">
              <a:buNone/>
            </a:pPr>
            <a:endParaRPr lang="en-US" dirty="0"/>
          </a:p>
          <a:p>
            <a:pPr marL="0" lvl="0" indent="0">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lvl="0" indent="0">
              <a:buNone/>
            </a:pPr>
            <a:endParaRPr lang="en-US" dirty="0"/>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88609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743456" y="0"/>
            <a:ext cx="8229600" cy="823082"/>
          </a:xfrm>
        </p:spPr>
        <p:txBody>
          <a:bodyPr/>
          <a:lstStyle/>
          <a:p>
            <a:br>
              <a:rPr lang="en-US" dirty="0"/>
            </a:br>
            <a:r>
              <a:rPr lang="en-US" sz="3200" dirty="0"/>
              <a:t>SEATTLE</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897519" y="786628"/>
            <a:ext cx="10313025" cy="5254161"/>
          </a:xfrm>
        </p:spPr>
        <p:txBody>
          <a:bodyPr>
            <a:normAutofit lnSpcReduction="10000"/>
          </a:bodyPr>
          <a:lstStyle/>
          <a:p>
            <a:pPr marL="0" indent="0" algn="ctr">
              <a:buNone/>
            </a:pPr>
            <a:r>
              <a:rPr lang="en-US" sz="2600" dirty="0"/>
              <a:t>Five Programs</a:t>
            </a:r>
          </a:p>
          <a:p>
            <a:pPr marL="0" indent="0">
              <a:buNone/>
            </a:pPr>
            <a:endParaRPr lang="en-US" u="sng" dirty="0"/>
          </a:p>
          <a:p>
            <a:pPr marL="0" lvl="0" indent="0">
              <a:buNone/>
            </a:pPr>
            <a:r>
              <a:rPr lang="en-US" dirty="0"/>
              <a:t>5.</a:t>
            </a:r>
            <a:r>
              <a:rPr lang="en-US" sz="2400" dirty="0"/>
              <a:t>	</a:t>
            </a:r>
            <a:r>
              <a:rPr lang="en-US" sz="2400" u="sng" dirty="0"/>
              <a:t>Homelessness Prevention and Housing Stability Services</a:t>
            </a:r>
          </a:p>
          <a:p>
            <a:pPr lvl="0">
              <a:buFont typeface="Arial" panose="020B0604020202020204" pitchFamily="34" charset="0"/>
              <a:buChar char="•"/>
            </a:pPr>
            <a:r>
              <a:rPr lang="en-US" sz="2400" dirty="0"/>
              <a:t>Rent assistance and stability services to prevent eviction and address homelessness</a:t>
            </a:r>
          </a:p>
          <a:p>
            <a:pPr lvl="0">
              <a:buFont typeface="Arial" panose="020B0604020202020204" pitchFamily="34" charset="0"/>
              <a:buChar char="•"/>
            </a:pPr>
            <a:r>
              <a:rPr lang="en-US" sz="2400" dirty="0"/>
              <a:t>Eligible households – must meet </a:t>
            </a:r>
            <a:r>
              <a:rPr lang="en-US" sz="2400" b="1" dirty="0"/>
              <a:t>all</a:t>
            </a:r>
            <a:r>
              <a:rPr lang="en-US" sz="2400" dirty="0"/>
              <a:t>:</a:t>
            </a:r>
          </a:p>
          <a:p>
            <a:pPr lvl="1">
              <a:buFont typeface="Arial" panose="020B0604020202020204" pitchFamily="34" charset="0"/>
              <a:buChar char="•"/>
            </a:pPr>
            <a:r>
              <a:rPr lang="en-US" dirty="0">
                <a:latin typeface="+mn-lt"/>
              </a:rPr>
              <a:t>Homeless or at-risk</a:t>
            </a:r>
          </a:p>
          <a:p>
            <a:pPr lvl="1">
              <a:buFont typeface="Arial" panose="020B0604020202020204" pitchFamily="34" charset="0"/>
              <a:buChar char="•"/>
            </a:pPr>
            <a:r>
              <a:rPr lang="en-US" dirty="0">
                <a:latin typeface="+mn-lt"/>
              </a:rPr>
              <a:t>At/below 50% MI</a:t>
            </a:r>
          </a:p>
          <a:p>
            <a:pPr lvl="1">
              <a:buFont typeface="Arial" panose="020B0604020202020204" pitchFamily="34" charset="0"/>
              <a:buChar char="•"/>
            </a:pPr>
            <a:r>
              <a:rPr lang="en-US" dirty="0">
                <a:latin typeface="+mn-lt"/>
              </a:rPr>
              <a:t>Financial help maximum is 12 months out of 36 months</a:t>
            </a:r>
          </a:p>
          <a:p>
            <a:pPr>
              <a:buFont typeface="Arial" panose="020B0604020202020204" pitchFamily="34" charset="0"/>
              <a:buChar char="•"/>
            </a:pPr>
            <a:r>
              <a:rPr lang="en-US" sz="2400" dirty="0"/>
              <a:t>Address housing </a:t>
            </a:r>
            <a:r>
              <a:rPr lang="en-US" sz="2400"/>
              <a:t>barriers with housing </a:t>
            </a:r>
            <a:r>
              <a:rPr lang="en-US" sz="2400" dirty="0"/>
              <a:t>stabilization support services and financial help</a:t>
            </a:r>
          </a:p>
          <a:p>
            <a:pPr lvl="1">
              <a:buFont typeface="Arial" panose="020B0604020202020204" pitchFamily="34" charset="0"/>
              <a:buChar char="•"/>
            </a:pPr>
            <a:r>
              <a:rPr lang="en-US" dirty="0">
                <a:latin typeface="+mn-lt"/>
              </a:rPr>
              <a:t>Services include: housing search assistance, landlord negotiation, financial coaching, help applying for benefits, reviewing leases</a:t>
            </a:r>
          </a:p>
          <a:p>
            <a:pPr marL="0" indent="0">
              <a:buNone/>
            </a:pPr>
            <a:endParaRPr lang="en-US" sz="2400" dirty="0"/>
          </a:p>
          <a:p>
            <a:pPr marL="0" indent="0">
              <a:buNone/>
            </a:pPr>
            <a:endParaRPr lang="en-US" dirty="0"/>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932408"/>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4100698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altLang="x-none" sz="3200" dirty="0">
                <a:ea typeface="Avenir LT Std 45 Book" charset="0"/>
                <a:cs typeface="Avenir LT Std 45 Book" charset="0"/>
              </a:rPr>
              <a:t>CALIFORNIA</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2150012" y="1350499"/>
            <a:ext cx="8229600" cy="4726744"/>
          </a:xfrm>
        </p:spPr>
        <p:txBody>
          <a:bodyPr>
            <a:normAutofit/>
          </a:bodyPr>
          <a:lstStyle/>
          <a:p>
            <a:pPr marL="0" indent="0" algn="ctr">
              <a:buNone/>
            </a:pPr>
            <a:r>
              <a:rPr lang="en-US" u="sng" dirty="0">
                <a:latin typeface="Calibri" panose="020F0502020204030204" pitchFamily="34" charset="0"/>
                <a:ea typeface="Calibri" panose="020F0502020204030204" pitchFamily="34" charset="0"/>
                <a:cs typeface="Times New Roman" panose="02020603050405020304" pitchFamily="18" charset="0"/>
              </a:rPr>
              <a:t>CA Assembly Bill 1618: </a:t>
            </a:r>
            <a:r>
              <a:rPr lang="en-US" i="1" u="sng" dirty="0">
                <a:latin typeface="Calibri" panose="020F0502020204030204" pitchFamily="34" charset="0"/>
                <a:ea typeface="Calibri" panose="020F0502020204030204" pitchFamily="34" charset="0"/>
                <a:cs typeface="Times New Roman" panose="02020603050405020304" pitchFamily="18" charset="0"/>
              </a:rPr>
              <a:t>No Place Like Home Program</a:t>
            </a:r>
          </a:p>
          <a:p>
            <a:pPr marL="0" indent="0">
              <a:buNone/>
            </a:pPr>
            <a:endParaRPr lang="en-US" dirty="0"/>
          </a:p>
          <a:p>
            <a:pPr lvl="0"/>
            <a:r>
              <a:rPr lang="en-US" dirty="0"/>
              <a:t>Repurposed bond money from Proposition 63, The Mental Health Services Act  </a:t>
            </a:r>
          </a:p>
          <a:p>
            <a:pPr lvl="0"/>
            <a:r>
              <a:rPr lang="en-US" dirty="0"/>
              <a:t>The MHSA imposes a 1% tax on personal income over $1 million to finance county mental health programs </a:t>
            </a:r>
          </a:p>
          <a:p>
            <a:pPr lvl="0"/>
            <a:r>
              <a:rPr lang="en-US" dirty="0"/>
              <a:t>Establishes and continuously appropriates the </a:t>
            </a:r>
            <a:r>
              <a:rPr lang="en-US" i="1" dirty="0"/>
              <a:t>No Place Like Home</a:t>
            </a:r>
            <a:r>
              <a:rPr lang="en-US" dirty="0"/>
              <a:t> Program for county mental health programs </a:t>
            </a:r>
          </a:p>
          <a:p>
            <a:pPr marL="0" indent="0">
              <a:buNone/>
            </a:pPr>
            <a:endParaRPr lang="en-US" dirty="0"/>
          </a:p>
          <a:p>
            <a:pPr marL="0" indent="0">
              <a:buNone/>
            </a:pPr>
            <a:endParaRPr lang="en-US" dirty="0"/>
          </a:p>
          <a:p>
            <a:pPr marL="0" indent="0">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922593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altLang="x-none" sz="3200" dirty="0">
                <a:ea typeface="Avenir LT Std 45 Book" charset="0"/>
                <a:cs typeface="Avenir LT Std 45 Book" charset="0"/>
              </a:rPr>
              <a:t>CALIFORNIA</a:t>
            </a:r>
            <a:br>
              <a:rPr lang="en-US" altLang="x-none" sz="3600" dirty="0">
                <a:ea typeface="Avenir LT Std 45 Book" charset="0"/>
                <a:cs typeface="Avenir LT Std 45 Book" charset="0"/>
              </a:rPr>
            </a:br>
            <a:endParaRPr lang="x-none" altLang="x-none" sz="3600" dirty="0">
              <a:solidFill>
                <a:srgbClr val="376092"/>
              </a:solidFill>
            </a:endParaRPr>
          </a:p>
        </p:txBody>
      </p:sp>
      <p:sp>
        <p:nvSpPr>
          <p:cNvPr id="3" name="Content Placeholder 2"/>
          <p:cNvSpPr>
            <a:spLocks noGrp="1"/>
          </p:cNvSpPr>
          <p:nvPr>
            <p:ph sz="half" idx="1"/>
          </p:nvPr>
        </p:nvSpPr>
        <p:spPr>
          <a:xfrm>
            <a:off x="2150012" y="1350499"/>
            <a:ext cx="8229600" cy="4726744"/>
          </a:xfrm>
        </p:spPr>
        <p:txBody>
          <a:bodyPr>
            <a:normAutofit/>
          </a:bodyPr>
          <a:lstStyle/>
          <a:p>
            <a:pPr marL="0" indent="0" algn="ctr">
              <a:buNone/>
            </a:pPr>
            <a:r>
              <a:rPr lang="en-US" u="sng" dirty="0">
                <a:latin typeface="Calibri" panose="020F0502020204030204" pitchFamily="34" charset="0"/>
                <a:ea typeface="Calibri" panose="020F0502020204030204" pitchFamily="34" charset="0"/>
                <a:cs typeface="Times New Roman" panose="02020603050405020304" pitchFamily="18" charset="0"/>
              </a:rPr>
              <a:t>CA Assembly Bill 1618: No Place Like Home Program</a:t>
            </a:r>
          </a:p>
          <a:p>
            <a:pPr marL="0" indent="0">
              <a:buNone/>
            </a:pPr>
            <a:endParaRPr lang="en-US" dirty="0"/>
          </a:p>
          <a:p>
            <a:pPr>
              <a:buFont typeface="Arial" panose="020B0604020202020204" pitchFamily="34" charset="0"/>
              <a:buChar char="•"/>
            </a:pPr>
            <a:r>
              <a:rPr lang="en-US" dirty="0"/>
              <a:t>Amended provisions of the Welfare &amp; Institutions Code related to mental health services</a:t>
            </a:r>
          </a:p>
          <a:p>
            <a:pPr>
              <a:buFont typeface="Arial" panose="020B0604020202020204" pitchFamily="34" charset="0"/>
              <a:buChar char="•"/>
            </a:pPr>
            <a:r>
              <a:rPr lang="en-US" dirty="0"/>
              <a:t>Governor approved July 2016</a:t>
            </a:r>
          </a:p>
          <a:p>
            <a:pPr>
              <a:buFont typeface="Arial" panose="020B0604020202020204" pitchFamily="34" charset="0"/>
              <a:buChar char="•"/>
            </a:pPr>
            <a:r>
              <a:rPr lang="en-US" dirty="0"/>
              <a:t>Unlike others – framing/appropriations related to addressing behavioral health issues</a:t>
            </a:r>
          </a:p>
          <a:p>
            <a:pPr>
              <a:buFont typeface="Arial" panose="020B0604020202020204" pitchFamily="34" charset="0"/>
              <a:buChar char="•"/>
            </a:pPr>
            <a:r>
              <a:rPr lang="en-US" dirty="0"/>
              <a:t>Housing as a means to address mental illness</a:t>
            </a:r>
          </a:p>
          <a:p>
            <a:pPr marL="0" indent="0">
              <a:buNone/>
            </a:pPr>
            <a:endParaRPr lang="en-US" dirty="0"/>
          </a:p>
          <a:p>
            <a:pPr marL="0" indent="0">
              <a:buNone/>
            </a:pPr>
            <a:endParaRPr lang="en-US" dirty="0"/>
          </a:p>
          <a:p>
            <a:pPr marL="0" indent="0">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595304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246063"/>
            <a:ext cx="8229600" cy="823082"/>
          </a:xfrm>
        </p:spPr>
        <p:txBody>
          <a:bodyPr/>
          <a:lstStyle/>
          <a:p>
            <a:br>
              <a:rPr lang="en-US" dirty="0"/>
            </a:br>
            <a:r>
              <a:rPr lang="en-US" altLang="x-none" sz="3200" dirty="0">
                <a:ea typeface="Avenir LT Std 45 Book" charset="0"/>
                <a:cs typeface="Avenir LT Std 45 Book" charset="0"/>
              </a:rPr>
              <a:t>CALIFORNIA</a:t>
            </a:r>
            <a:br>
              <a:rPr lang="en-US" altLang="x-none" sz="3200" dirty="0">
                <a:ea typeface="Avenir LT Std 45 Book" charset="0"/>
                <a:cs typeface="Avenir LT Std 45 Book" charset="0"/>
              </a:rPr>
            </a:br>
            <a:endParaRPr lang="x-none" altLang="x-none" sz="3200" dirty="0">
              <a:solidFill>
                <a:srgbClr val="376092"/>
              </a:solidFill>
            </a:endParaRPr>
          </a:p>
        </p:txBody>
      </p:sp>
      <p:sp>
        <p:nvSpPr>
          <p:cNvPr id="3" name="Content Placeholder 2"/>
          <p:cNvSpPr>
            <a:spLocks noGrp="1"/>
          </p:cNvSpPr>
          <p:nvPr>
            <p:ph sz="half" idx="1"/>
          </p:nvPr>
        </p:nvSpPr>
        <p:spPr>
          <a:xfrm>
            <a:off x="2150012" y="1350499"/>
            <a:ext cx="8229600" cy="4726744"/>
          </a:xfrm>
        </p:spPr>
        <p:txBody>
          <a:bodyPr>
            <a:normAutofit/>
          </a:bodyPr>
          <a:lstStyle/>
          <a:p>
            <a:pPr marL="0" indent="0" algn="ctr">
              <a:buNone/>
            </a:pPr>
            <a:r>
              <a:rPr lang="en-US" u="sng" dirty="0">
                <a:latin typeface="Calibri" panose="020F0502020204030204" pitchFamily="34" charset="0"/>
                <a:ea typeface="Calibri" panose="020F0502020204030204" pitchFamily="34" charset="0"/>
                <a:cs typeface="Times New Roman" panose="02020603050405020304" pitchFamily="18" charset="0"/>
              </a:rPr>
              <a:t>CA Assembly Bill 1618: </a:t>
            </a:r>
            <a:r>
              <a:rPr lang="en-US" i="1" u="sng" dirty="0">
                <a:latin typeface="Calibri" panose="020F0502020204030204" pitchFamily="34" charset="0"/>
                <a:ea typeface="Calibri" panose="020F0502020204030204" pitchFamily="34" charset="0"/>
                <a:cs typeface="Times New Roman" panose="02020603050405020304" pitchFamily="18" charset="0"/>
              </a:rPr>
              <a:t>No Place Like Home Program</a:t>
            </a:r>
          </a:p>
          <a:p>
            <a:pPr marL="0" indent="0">
              <a:buNone/>
            </a:pPr>
            <a:r>
              <a:rPr lang="en-US" dirty="0"/>
              <a:t>$2 billion to be awarded to counties</a:t>
            </a:r>
          </a:p>
          <a:p>
            <a:pPr marL="0" indent="0">
              <a:buNone/>
            </a:pPr>
            <a:r>
              <a:rPr lang="en-US" dirty="0"/>
              <a:t>		To buy, build, and preserve permanent 					supportive housing for homeless, or persons at 			risk for homeless living with mental illness</a:t>
            </a:r>
          </a:p>
          <a:p>
            <a:pPr>
              <a:buFont typeface="Arial" panose="020B0604020202020204" pitchFamily="34" charset="0"/>
              <a:buChar char="•"/>
            </a:pPr>
            <a:r>
              <a:rPr lang="en-US" dirty="0"/>
              <a:t>$1.8 billion for competitive awards</a:t>
            </a:r>
          </a:p>
          <a:p>
            <a:pPr>
              <a:buFont typeface="Arial" panose="020B0604020202020204" pitchFamily="34" charset="0"/>
              <a:buChar char="•"/>
            </a:pPr>
            <a:r>
              <a:rPr lang="en-US" dirty="0"/>
              <a:t>$200 million reserved to “jumpstart” program, allocated to all counties based on number of homeless in each county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altLang="x-none" dirty="0">
              <a:ea typeface="Avenir LT Std 45 Book" charset="0"/>
              <a:cs typeface="Avenir LT Std 45 Book" charset="0"/>
            </a:endParaRPr>
          </a:p>
        </p:txBody>
      </p:sp>
      <p:sp>
        <p:nvSpPr>
          <p:cNvPr id="2" name="Rectangle 1">
            <a:extLst>
              <a:ext uri="{FF2B5EF4-FFF2-40B4-BE49-F238E27FC236}">
                <a16:creationId xmlns:a16="http://schemas.microsoft.com/office/drawing/2014/main" id="{5637CC80-4A3F-4AAF-B601-59FD004AA13F}"/>
              </a:ext>
            </a:extLst>
          </p:cNvPr>
          <p:cNvSpPr/>
          <p:nvPr/>
        </p:nvSpPr>
        <p:spPr>
          <a:xfrm>
            <a:off x="2851052" y="1069145"/>
            <a:ext cx="7528560" cy="273473"/>
          </a:xfrm>
          <a:prstGeom prst="rect">
            <a:avLst/>
          </a:prstGeom>
        </p:spPr>
        <p:txBody>
          <a:bodyPr wrap="square">
            <a:sp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0277744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339CC8DF-CDDA-3D41-993D-7596C549F699}" vid="{42891A1F-5532-EF4F-AB46-C723391075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B9FFE769-6D42-4866-814C-C47C5A511D49}"/>
</file>

<file path=customXml/itemProps2.xml><?xml version="1.0" encoding="utf-8"?>
<ds:datastoreItem xmlns:ds="http://schemas.openxmlformats.org/officeDocument/2006/customXml" ds:itemID="{7EDBE9E4-23E3-4556-8DA7-B8A2CD20A7DC}"/>
</file>

<file path=customXml/itemProps3.xml><?xml version="1.0" encoding="utf-8"?>
<ds:datastoreItem xmlns:ds="http://schemas.openxmlformats.org/officeDocument/2006/customXml" ds:itemID="{2D37066E-01C9-4E72-A24B-052E4EF8A30B}"/>
</file>

<file path=docProps/app.xml><?xml version="1.0" encoding="utf-8"?>
<Properties xmlns="http://schemas.openxmlformats.org/officeDocument/2006/extended-properties" xmlns:vt="http://schemas.openxmlformats.org/officeDocument/2006/docPropsVTypes">
  <TotalTime>1800</TotalTime>
  <Words>1595</Words>
  <Application>Microsoft Office PowerPoint</Application>
  <PresentationFormat>Widescreen</PresentationFormat>
  <Paragraphs>253</Paragraphs>
  <Slides>19</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Avenir LT Std 35 Light</vt:lpstr>
      <vt:lpstr>Avenir LT Std 45 Book</vt:lpstr>
      <vt:lpstr>Avenir LT Std 55 Roman</vt:lpstr>
      <vt:lpstr>Avenir LT Std 85 Heavy</vt:lpstr>
      <vt:lpstr>Calibri</vt:lpstr>
      <vt:lpstr>Palatino Linotype</vt:lpstr>
      <vt:lpstr>Times New Roman</vt:lpstr>
      <vt:lpstr>Trajan Pro</vt:lpstr>
      <vt:lpstr>1_Office Theme</vt:lpstr>
      <vt:lpstr>PowerPoint Presentation</vt:lpstr>
      <vt:lpstr> ADDRESSING HOMELESSNESS </vt:lpstr>
      <vt:lpstr> ADDRESSING HOMELESSNESS </vt:lpstr>
      <vt:lpstr> OREGON </vt:lpstr>
      <vt:lpstr> OREGON </vt:lpstr>
      <vt:lpstr> OREGON </vt:lpstr>
      <vt:lpstr> OREGON </vt:lpstr>
      <vt:lpstr> OREGON </vt:lpstr>
      <vt:lpstr> SEATTLE </vt:lpstr>
      <vt:lpstr> SEATTLE </vt:lpstr>
      <vt:lpstr> SEATTLE </vt:lpstr>
      <vt:lpstr> SEATTLE </vt:lpstr>
      <vt:lpstr> SEATTLE </vt:lpstr>
      <vt:lpstr> SEATTLE </vt:lpstr>
      <vt:lpstr> SEATTLE </vt:lpstr>
      <vt:lpstr> SEATTLE </vt:lpstr>
      <vt:lpstr> CALIFORNIA </vt:lpstr>
      <vt:lpstr> CALIFORNIA </vt:lpstr>
      <vt:lpstr> CALIFORNIA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 Alderman</dc:creator>
  <cp:lastModifiedBy>Leigh Alderman</cp:lastModifiedBy>
  <cp:revision>68</cp:revision>
  <cp:lastPrinted>2017-11-06T19:10:03Z</cp:lastPrinted>
  <dcterms:created xsi:type="dcterms:W3CDTF">2017-11-05T14:25:39Z</dcterms:created>
  <dcterms:modified xsi:type="dcterms:W3CDTF">2017-11-06T20:49:18Z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