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Default Extension="jpeg" ContentType="image/jpeg"/>
  <Default Extension="emf" ContentType="image/x-emf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4" r:id="rId4"/>
    <p:sldId id="265" r:id="rId5"/>
    <p:sldId id="266" r:id="rId6"/>
    <p:sldId id="267" r:id="rId7"/>
    <p:sldId id="268" r:id="rId8"/>
    <p:sldId id="259" r:id="rId9"/>
    <p:sldId id="274" r:id="rId10"/>
    <p:sldId id="282" r:id="rId11"/>
    <p:sldId id="275" r:id="rId12"/>
    <p:sldId id="276" r:id="rId13"/>
    <p:sldId id="277" r:id="rId14"/>
    <p:sldId id="279" r:id="rId15"/>
    <p:sldId id="280" r:id="rId16"/>
    <p:sldId id="281" r:id="rId17"/>
    <p:sldId id="285" r:id="rId18"/>
    <p:sldId id="286" r:id="rId19"/>
    <p:sldId id="287" r:id="rId20"/>
    <p:sldId id="290" r:id="rId21"/>
    <p:sldId id="291" r:id="rId22"/>
    <p:sldId id="289" r:id="rId23"/>
    <p:sldId id="292" r:id="rId24"/>
    <p:sldId id="261" r:id="rId25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2D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96405"/>
  </p:normalViewPr>
  <p:slideViewPr>
    <p:cSldViewPr snapToGrid="0">
      <p:cViewPr varScale="1">
        <p:scale>
          <a:sx n="112" d="100"/>
          <a:sy n="112" d="100"/>
        </p:scale>
        <p:origin x="-264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B7AB38-3D5D-4713-AE18-081701A754DB}" type="datetimeFigureOut">
              <a:rPr lang="en-US"/>
              <a:pPr>
                <a:defRPr/>
              </a:pPr>
              <a:t>8/16/2017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9D73B2-D223-46D6-8C32-CFB340F9CE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387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63DAB1-879F-4757-8556-4356F5329053}" type="datetimeFigureOut">
              <a:rPr lang="en-US"/>
              <a:pPr>
                <a:defRPr/>
              </a:pPr>
              <a:t>8/16/2017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C73BA-4595-4001-82D5-206152BF76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965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647B5-7144-4163-8BB7-ACC0B94F2BC1}" type="datetimeFigureOut">
              <a:rPr lang="en-US"/>
              <a:pPr>
                <a:defRPr/>
              </a:pPr>
              <a:t>8/16/2017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FF0DF-48FD-4DC0-BD81-3549FCB2C8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334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C09BBA-C9AE-4C5C-91DA-8A22B9387680}" type="datetimeFigureOut">
              <a:rPr lang="en-US"/>
              <a:pPr>
                <a:defRPr/>
              </a:pPr>
              <a:t>8/16/2017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EFED8B-8191-4740-A0E2-719A523C7A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116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256BBB-DD48-4D36-B65C-292233C484E4}" type="datetimeFigureOut">
              <a:rPr lang="en-US"/>
              <a:pPr>
                <a:defRPr/>
              </a:pPr>
              <a:t>8/16/2017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566DE-2DFB-4B90-82D2-A76DC827DA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44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E9FC1C-23A9-411E-9852-0877C106BB6A}" type="datetimeFigureOut">
              <a:rPr lang="en-US"/>
              <a:pPr>
                <a:defRPr/>
              </a:pPr>
              <a:t>8/16/2017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39949A-A518-4051-80F5-8805424D26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355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729D7F-D5C1-49C9-9531-0B33AA5E2421}" type="datetimeFigureOut">
              <a:rPr lang="en-US"/>
              <a:pPr>
                <a:defRPr/>
              </a:pPr>
              <a:t>8/16/2017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1C73B-8DD6-43D5-AB94-D4E4E16A88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331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7DBEDE-7389-400F-A969-42802EC3CF18}" type="datetimeFigureOut">
              <a:rPr lang="en-US"/>
              <a:pPr>
                <a:defRPr/>
              </a:pPr>
              <a:t>8/16/2017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74886E-1B64-4C53-8B30-23C6405EA6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401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3BDDC-3647-4052-99EF-F7B982311A68}" type="datetimeFigureOut">
              <a:rPr lang="en-US"/>
              <a:pPr>
                <a:defRPr/>
              </a:pPr>
              <a:t>8/16/2017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B7AF15-F101-4E89-BF34-937492A974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991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10500-33A0-4264-A40C-27CB3316364D}" type="datetimeFigureOut">
              <a:rPr lang="en-US"/>
              <a:pPr>
                <a:defRPr/>
              </a:pPr>
              <a:t>8/16/2017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5BDC9-7775-440A-8068-E2F6530EBC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748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27F7C-18D1-4770-8282-B66A212D8DFE}" type="datetimeFigureOut">
              <a:rPr lang="en-US"/>
              <a:pPr>
                <a:defRPr/>
              </a:pPr>
              <a:t>8/16/2017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81BED-4D78-4724-B4EA-93D93678C3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826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2D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33C7933-C6E8-4203-A753-B87C21523641}" type="datetimeFigureOut">
              <a:rPr lang="en-US"/>
              <a:pPr>
                <a:defRPr/>
              </a:pPr>
              <a:t>8/16/2017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90CD7FA-0A2D-40F1-813C-EC6F7D62E5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1524000" y="1549400"/>
            <a:ext cx="9245600" cy="2840038"/>
          </a:xfrm>
        </p:spPr>
        <p:txBody>
          <a:bodyPr/>
          <a:lstStyle/>
          <a:p>
            <a:pPr eaLnBrk="1" hangingPunct="1"/>
            <a:r>
              <a:rPr lang="en-US" altLang="en-US" smtClean="0">
                <a:solidFill>
                  <a:schemeClr val="bg1"/>
                </a:solidFill>
                <a:latin typeface="Arial" charset="0"/>
                <a:cs typeface="Arial" charset="0"/>
              </a:rPr>
              <a:t>Tourism &amp; </a:t>
            </a:r>
            <a:br>
              <a:rPr lang="en-US" altLang="en-US" smtClean="0">
                <a:solidFill>
                  <a:schemeClr val="bg1"/>
                </a:solidFill>
                <a:latin typeface="Arial" charset="0"/>
                <a:cs typeface="Arial" charset="0"/>
              </a:rPr>
            </a:br>
            <a:r>
              <a:rPr lang="en-US" altLang="en-US" smtClean="0">
                <a:solidFill>
                  <a:schemeClr val="bg1"/>
                </a:solidFill>
                <a:latin typeface="Arial" charset="0"/>
                <a:cs typeface="Arial" charset="0"/>
              </a:rPr>
              <a:t>Rural Georgia </a:t>
            </a:r>
          </a:p>
        </p:txBody>
      </p:sp>
      <p:sp>
        <p:nvSpPr>
          <p:cNvPr id="2051" name="Subtitle 2"/>
          <p:cNvSpPr>
            <a:spLocks noGrp="1"/>
          </p:cNvSpPr>
          <p:nvPr>
            <p:ph type="subTitle" idx="1"/>
          </p:nvPr>
        </p:nvSpPr>
        <p:spPr>
          <a:xfrm>
            <a:off x="1524000" y="5456238"/>
            <a:ext cx="9245600" cy="965200"/>
          </a:xfrm>
        </p:spPr>
        <p:txBody>
          <a:bodyPr/>
          <a:lstStyle/>
          <a:p>
            <a:pPr eaLnBrk="1" hangingPunct="1"/>
            <a:r>
              <a:rPr lang="en-US" altLang="en-US" smtClean="0">
                <a:solidFill>
                  <a:schemeClr val="bg1"/>
                </a:solidFill>
                <a:latin typeface="Arial" charset="0"/>
                <a:cs typeface="Arial" charset="0"/>
              </a:rPr>
              <a:t>Senate Rural Georgia Study Committee</a:t>
            </a:r>
          </a:p>
          <a:p>
            <a:pPr eaLnBrk="1" hangingPunct="1"/>
            <a:r>
              <a:rPr lang="en-US" altLang="en-US" smtClean="0">
                <a:solidFill>
                  <a:schemeClr val="bg1"/>
                </a:solidFill>
                <a:latin typeface="Arial" charset="0"/>
                <a:cs typeface="Arial" charset="0"/>
              </a:rPr>
              <a:t>Wednesday, August 9</a:t>
            </a:r>
          </a:p>
        </p:txBody>
      </p:sp>
      <p:pic>
        <p:nvPicPr>
          <p:cNvPr id="2052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050" y="433388"/>
            <a:ext cx="2578100" cy="1116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057275"/>
            <a:ext cx="12192000" cy="56403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07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2900" y="233363"/>
            <a:ext cx="1411288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/>
          <p:nvPr/>
        </p:nvCxnSpPr>
        <p:spPr>
          <a:xfrm flipH="1">
            <a:off x="10291763" y="233363"/>
            <a:ext cx="1587" cy="611187"/>
          </a:xfrm>
          <a:prstGeom prst="line">
            <a:avLst/>
          </a:prstGeom>
          <a:ln w="19050">
            <a:solidFill>
              <a:srgbClr val="8DC6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10" b="3886"/>
          <a:stretch>
            <a:fillRect/>
          </a:stretch>
        </p:blipFill>
        <p:spPr bwMode="auto">
          <a:xfrm>
            <a:off x="3773488" y="1611313"/>
            <a:ext cx="4791075" cy="467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057275"/>
            <a:ext cx="12192000" cy="56403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4099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2900" y="233363"/>
            <a:ext cx="1411288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/>
          <p:nvPr/>
        </p:nvCxnSpPr>
        <p:spPr>
          <a:xfrm flipH="1">
            <a:off x="10291763" y="233363"/>
            <a:ext cx="1587" cy="611187"/>
          </a:xfrm>
          <a:prstGeom prst="line">
            <a:avLst/>
          </a:prstGeom>
          <a:ln w="19050">
            <a:solidFill>
              <a:srgbClr val="8DC6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1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125" y="1300163"/>
            <a:ext cx="3119438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3588" y="1793875"/>
            <a:ext cx="4167187" cy="416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057275"/>
            <a:ext cx="12192000" cy="56403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123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2900" y="233363"/>
            <a:ext cx="1411288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/>
          <p:nvPr/>
        </p:nvCxnSpPr>
        <p:spPr>
          <a:xfrm flipH="1">
            <a:off x="10291763" y="233363"/>
            <a:ext cx="1587" cy="611187"/>
          </a:xfrm>
          <a:prstGeom prst="line">
            <a:avLst/>
          </a:prstGeom>
          <a:ln w="19050">
            <a:solidFill>
              <a:srgbClr val="8DC6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5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63" y="1127125"/>
            <a:ext cx="8251825" cy="550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057275"/>
            <a:ext cx="12192000" cy="56403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6147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2900" y="233363"/>
            <a:ext cx="1411288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/>
          <p:nvPr/>
        </p:nvCxnSpPr>
        <p:spPr>
          <a:xfrm flipH="1">
            <a:off x="10291763" y="233363"/>
            <a:ext cx="1587" cy="611187"/>
          </a:xfrm>
          <a:prstGeom prst="line">
            <a:avLst/>
          </a:prstGeom>
          <a:ln w="19050">
            <a:solidFill>
              <a:srgbClr val="8DC6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9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5" y="1347788"/>
            <a:ext cx="7423150" cy="447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1688" y="2309813"/>
            <a:ext cx="3187700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057275"/>
            <a:ext cx="12192000" cy="56403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7171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2900" y="233363"/>
            <a:ext cx="1411288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/>
          <p:nvPr/>
        </p:nvCxnSpPr>
        <p:spPr>
          <a:xfrm flipH="1">
            <a:off x="10291763" y="233363"/>
            <a:ext cx="1587" cy="611187"/>
          </a:xfrm>
          <a:prstGeom prst="line">
            <a:avLst/>
          </a:prstGeom>
          <a:ln w="19050">
            <a:solidFill>
              <a:srgbClr val="8DC6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3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225" y="1239838"/>
            <a:ext cx="7481888" cy="4986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057275"/>
            <a:ext cx="12192000" cy="56403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819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2900" y="233363"/>
            <a:ext cx="1411288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/>
          <p:nvPr/>
        </p:nvCxnSpPr>
        <p:spPr>
          <a:xfrm flipH="1">
            <a:off x="10291763" y="233363"/>
            <a:ext cx="1587" cy="611187"/>
          </a:xfrm>
          <a:prstGeom prst="line">
            <a:avLst/>
          </a:prstGeom>
          <a:ln w="19050">
            <a:solidFill>
              <a:srgbClr val="8DC6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7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2063" y="1419225"/>
            <a:ext cx="6659562" cy="480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838200" y="1046163"/>
            <a:ext cx="10515600" cy="1276350"/>
          </a:xfrm>
        </p:spPr>
        <p:txBody>
          <a:bodyPr/>
          <a:lstStyle/>
          <a:p>
            <a:pPr algn="ctr" eaLnBrk="1" hangingPunct="1"/>
            <a:r>
              <a:rPr lang="en-US" altLang="en-US" smtClean="0">
                <a:solidFill>
                  <a:schemeClr val="bg1"/>
                </a:solidFill>
                <a:latin typeface="Arial" charset="0"/>
                <a:cs typeface="Arial" charset="0"/>
              </a:rPr>
              <a:t>Georgia Tourism 2016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2203450" y="2676525"/>
            <a:ext cx="9150350" cy="4021138"/>
          </a:xfrm>
        </p:spPr>
        <p:txBody>
          <a:bodyPr/>
          <a:lstStyle/>
          <a:p>
            <a:pPr eaLnBrk="1" hangingPunct="1"/>
            <a:r>
              <a:rPr lang="en-US" altLang="en-US" sz="3600" smtClean="0">
                <a:solidFill>
                  <a:schemeClr val="bg1"/>
                </a:solidFill>
                <a:latin typeface="Arial" charset="0"/>
                <a:cs typeface="Arial" charset="0"/>
              </a:rPr>
              <a:t>$61.1 billion economic impact</a:t>
            </a:r>
          </a:p>
          <a:p>
            <a:pPr eaLnBrk="1" hangingPunct="1"/>
            <a:r>
              <a:rPr lang="en-US" altLang="en-US" sz="3600" smtClean="0">
                <a:solidFill>
                  <a:schemeClr val="bg1"/>
                </a:solidFill>
                <a:latin typeface="Arial" charset="0"/>
                <a:cs typeface="Arial" charset="0"/>
              </a:rPr>
              <a:t>105 million visitors</a:t>
            </a:r>
          </a:p>
          <a:p>
            <a:pPr eaLnBrk="1" hangingPunct="1"/>
            <a:r>
              <a:rPr lang="en-US" altLang="en-US" sz="3600" smtClean="0">
                <a:solidFill>
                  <a:schemeClr val="bg1"/>
                </a:solidFill>
                <a:latin typeface="Arial" charset="0"/>
                <a:cs typeface="Arial" charset="0"/>
              </a:rPr>
              <a:t>$3.2 billion in state and local taxes</a:t>
            </a:r>
          </a:p>
          <a:p>
            <a:pPr eaLnBrk="1" hangingPunct="1"/>
            <a:r>
              <a:rPr lang="en-US" altLang="en-US" sz="3600" smtClean="0">
                <a:solidFill>
                  <a:schemeClr val="bg1"/>
                </a:solidFill>
                <a:latin typeface="Arial" charset="0"/>
                <a:cs typeface="Arial" charset="0"/>
              </a:rPr>
              <a:t>Estimated 450,000 jobs</a:t>
            </a:r>
          </a:p>
        </p:txBody>
      </p:sp>
      <p:pic>
        <p:nvPicPr>
          <p:cNvPr id="9220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2900" y="233363"/>
            <a:ext cx="1411288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/>
          <p:nvPr/>
        </p:nvCxnSpPr>
        <p:spPr>
          <a:xfrm flipH="1">
            <a:off x="10291763" y="233363"/>
            <a:ext cx="1587" cy="611187"/>
          </a:xfrm>
          <a:prstGeom prst="line">
            <a:avLst/>
          </a:prstGeom>
          <a:ln w="19050">
            <a:solidFill>
              <a:srgbClr val="8DC6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057275"/>
            <a:ext cx="12192000" cy="56403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0243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2900" y="233363"/>
            <a:ext cx="1411288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/>
          <p:nvPr/>
        </p:nvCxnSpPr>
        <p:spPr>
          <a:xfrm flipH="1">
            <a:off x="10291763" y="233363"/>
            <a:ext cx="1587" cy="611187"/>
          </a:xfrm>
          <a:prstGeom prst="line">
            <a:avLst/>
          </a:prstGeom>
          <a:ln w="19050">
            <a:solidFill>
              <a:srgbClr val="8DC6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838200" y="1423988"/>
            <a:ext cx="10515600" cy="527367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Research, Marketing &amp;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Advertising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46" name="Titl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866438" cy="749300"/>
          </a:xfrm>
        </p:spPr>
        <p:txBody>
          <a:bodyPr/>
          <a:lstStyle/>
          <a:p>
            <a:pPr eaLnBrk="1" hangingPunct="1"/>
            <a:r>
              <a:rPr lang="en-US" altLang="en-US" smtClean="0">
                <a:solidFill>
                  <a:schemeClr val="bg1"/>
                </a:solidFill>
              </a:rPr>
              <a:t>GEORGIA TOURISM  </a:t>
            </a:r>
          </a:p>
        </p:txBody>
      </p:sp>
      <p:pic>
        <p:nvPicPr>
          <p:cNvPr id="10247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0613" y="1327150"/>
            <a:ext cx="3913187" cy="510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700" y="2709863"/>
            <a:ext cx="5203825" cy="312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057275"/>
            <a:ext cx="12192000" cy="56403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1267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2900" y="233363"/>
            <a:ext cx="1411288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/>
          <p:nvPr/>
        </p:nvCxnSpPr>
        <p:spPr>
          <a:xfrm flipH="1">
            <a:off x="10291763" y="233363"/>
            <a:ext cx="1587" cy="611187"/>
          </a:xfrm>
          <a:prstGeom prst="line">
            <a:avLst/>
          </a:prstGeom>
          <a:ln w="19050">
            <a:solidFill>
              <a:srgbClr val="8DC6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69" name="Content Placeholder 2"/>
          <p:cNvSpPr>
            <a:spLocks noGrp="1"/>
          </p:cNvSpPr>
          <p:nvPr>
            <p:ph idx="1"/>
          </p:nvPr>
        </p:nvSpPr>
        <p:spPr>
          <a:xfrm>
            <a:off x="838200" y="1338263"/>
            <a:ext cx="10515600" cy="5359400"/>
          </a:xfrm>
        </p:spPr>
        <p:txBody>
          <a:bodyPr/>
          <a:lstStyle/>
          <a:p>
            <a:pPr eaLnBrk="1" hangingPunct="1"/>
            <a:r>
              <a:rPr lang="en-US" altLang="en-US" sz="3600" smtClean="0">
                <a:latin typeface="Arial" charset="0"/>
                <a:cs typeface="Arial" charset="0"/>
              </a:rPr>
              <a:t>Visitor Information Centers</a:t>
            </a:r>
          </a:p>
        </p:txBody>
      </p:sp>
      <p:pic>
        <p:nvPicPr>
          <p:cNvPr id="1127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438" y="1998663"/>
            <a:ext cx="8027987" cy="451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057275"/>
            <a:ext cx="12192000" cy="56403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291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2900" y="233363"/>
            <a:ext cx="1411288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/>
          <p:nvPr/>
        </p:nvCxnSpPr>
        <p:spPr>
          <a:xfrm flipH="1">
            <a:off x="10291763" y="233363"/>
            <a:ext cx="1587" cy="611187"/>
          </a:xfrm>
          <a:prstGeom prst="line">
            <a:avLst/>
          </a:prstGeom>
          <a:ln w="19050">
            <a:solidFill>
              <a:srgbClr val="8DC6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93" name="Content Placeholder 2"/>
          <p:cNvSpPr>
            <a:spLocks noGrp="1"/>
          </p:cNvSpPr>
          <p:nvPr>
            <p:ph idx="1"/>
          </p:nvPr>
        </p:nvSpPr>
        <p:spPr>
          <a:xfrm>
            <a:off x="838200" y="1270000"/>
            <a:ext cx="10515600" cy="5427663"/>
          </a:xfrm>
        </p:spPr>
        <p:txBody>
          <a:bodyPr/>
          <a:lstStyle/>
          <a:p>
            <a:pPr eaLnBrk="1" hangingPunct="1"/>
            <a:r>
              <a:rPr lang="en-US" altLang="en-US" sz="3600" smtClean="0">
                <a:latin typeface="Arial" charset="0"/>
                <a:cs typeface="Arial" charset="0"/>
              </a:rPr>
              <a:t>Publications</a:t>
            </a:r>
          </a:p>
        </p:txBody>
      </p:sp>
      <p:pic>
        <p:nvPicPr>
          <p:cNvPr id="12294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213" y="2008188"/>
            <a:ext cx="3346450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5425" y="2008188"/>
            <a:ext cx="3348038" cy="439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550" y="2030413"/>
            <a:ext cx="2805113" cy="437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057275"/>
            <a:ext cx="12192000" cy="56403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331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2900" y="233363"/>
            <a:ext cx="1411288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/>
          <p:nvPr/>
        </p:nvCxnSpPr>
        <p:spPr>
          <a:xfrm flipH="1">
            <a:off x="10291763" y="233363"/>
            <a:ext cx="1587" cy="611187"/>
          </a:xfrm>
          <a:prstGeom prst="line">
            <a:avLst/>
          </a:prstGeom>
          <a:ln w="19050">
            <a:solidFill>
              <a:srgbClr val="8DC6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17" name="Content Placeholder 2"/>
          <p:cNvSpPr>
            <a:spLocks noGrp="1"/>
          </p:cNvSpPr>
          <p:nvPr>
            <p:ph idx="1"/>
          </p:nvPr>
        </p:nvSpPr>
        <p:spPr>
          <a:xfrm>
            <a:off x="838200" y="1414463"/>
            <a:ext cx="10515600" cy="5283200"/>
          </a:xfrm>
        </p:spPr>
        <p:txBody>
          <a:bodyPr/>
          <a:lstStyle/>
          <a:p>
            <a:pPr eaLnBrk="1" hangingPunct="1"/>
            <a:r>
              <a:rPr lang="en-US" altLang="en-US" sz="3600" smtClean="0">
                <a:latin typeface="Arial" charset="0"/>
                <a:cs typeface="Arial" charset="0"/>
              </a:rPr>
              <a:t>Domestic &amp; International Sales</a:t>
            </a:r>
          </a:p>
        </p:txBody>
      </p:sp>
      <p:pic>
        <p:nvPicPr>
          <p:cNvPr id="13318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313" y="2106613"/>
            <a:ext cx="7699375" cy="433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057275"/>
            <a:ext cx="12192000" cy="56403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4339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2900" y="233363"/>
            <a:ext cx="1411288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/>
          <p:nvPr/>
        </p:nvCxnSpPr>
        <p:spPr>
          <a:xfrm flipH="1">
            <a:off x="10291763" y="233363"/>
            <a:ext cx="1587" cy="611187"/>
          </a:xfrm>
          <a:prstGeom prst="line">
            <a:avLst/>
          </a:prstGeom>
          <a:ln w="19050">
            <a:solidFill>
              <a:srgbClr val="8DC6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1" name="Content Placeholder 2"/>
          <p:cNvSpPr>
            <a:spLocks noGrp="1"/>
          </p:cNvSpPr>
          <p:nvPr>
            <p:ph idx="1"/>
          </p:nvPr>
        </p:nvSpPr>
        <p:spPr>
          <a:xfrm>
            <a:off x="838200" y="1309688"/>
            <a:ext cx="10515600" cy="5387975"/>
          </a:xfrm>
        </p:spPr>
        <p:txBody>
          <a:bodyPr/>
          <a:lstStyle/>
          <a:p>
            <a:pPr eaLnBrk="1" hangingPunct="1"/>
            <a:r>
              <a:rPr lang="en-US" altLang="en-US" sz="3600" smtClean="0">
                <a:latin typeface="Arial" charset="0"/>
                <a:cs typeface="Arial" charset="0"/>
              </a:rPr>
              <a:t>FAM Tours for Media &amp; Tour Operators</a:t>
            </a:r>
          </a:p>
        </p:txBody>
      </p:sp>
      <p:pic>
        <p:nvPicPr>
          <p:cNvPr id="1434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263" y="2049463"/>
            <a:ext cx="6081712" cy="456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057275"/>
            <a:ext cx="12192000" cy="56403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5363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2900" y="233363"/>
            <a:ext cx="1411288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/>
          <p:nvPr/>
        </p:nvCxnSpPr>
        <p:spPr>
          <a:xfrm flipH="1">
            <a:off x="10291763" y="233363"/>
            <a:ext cx="1587" cy="611187"/>
          </a:xfrm>
          <a:prstGeom prst="line">
            <a:avLst/>
          </a:prstGeom>
          <a:ln w="19050">
            <a:solidFill>
              <a:srgbClr val="8DC6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5" name="Content Placeholder 2"/>
          <p:cNvSpPr>
            <a:spLocks noGrp="1"/>
          </p:cNvSpPr>
          <p:nvPr>
            <p:ph idx="1"/>
          </p:nvPr>
        </p:nvSpPr>
        <p:spPr>
          <a:xfrm>
            <a:off x="838200" y="1125538"/>
            <a:ext cx="10712450" cy="5572125"/>
          </a:xfrm>
        </p:spPr>
        <p:txBody>
          <a:bodyPr/>
          <a:lstStyle/>
          <a:p>
            <a:pPr eaLnBrk="1" hangingPunct="1"/>
            <a:r>
              <a:rPr lang="en-US" altLang="en-US" sz="3600" smtClean="0">
                <a:latin typeface="Arial" charset="0"/>
                <a:cs typeface="Arial" charset="0"/>
              </a:rPr>
              <a:t>Digital and Social Media</a:t>
            </a:r>
          </a:p>
        </p:txBody>
      </p:sp>
      <p:pic>
        <p:nvPicPr>
          <p:cNvPr id="15366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4225" y="1828800"/>
            <a:ext cx="7313613" cy="469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057275"/>
            <a:ext cx="12192000" cy="56403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6387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2900" y="233363"/>
            <a:ext cx="1411288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/>
          <p:nvPr/>
        </p:nvCxnSpPr>
        <p:spPr>
          <a:xfrm flipH="1">
            <a:off x="10291763" y="233363"/>
            <a:ext cx="1587" cy="611187"/>
          </a:xfrm>
          <a:prstGeom prst="line">
            <a:avLst/>
          </a:prstGeom>
          <a:ln w="19050">
            <a:solidFill>
              <a:srgbClr val="8DC6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389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613" y="1414463"/>
            <a:ext cx="4168775" cy="506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057275"/>
            <a:ext cx="12192000" cy="56403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7411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2900" y="233363"/>
            <a:ext cx="1411288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/>
          <p:nvPr/>
        </p:nvCxnSpPr>
        <p:spPr>
          <a:xfrm flipH="1">
            <a:off x="10291763" y="233363"/>
            <a:ext cx="1587" cy="611187"/>
          </a:xfrm>
          <a:prstGeom prst="line">
            <a:avLst/>
          </a:prstGeom>
          <a:ln w="19050">
            <a:solidFill>
              <a:srgbClr val="8DC6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13" name="Title 1"/>
          <p:cNvSpPr>
            <a:spLocks noGrp="1"/>
          </p:cNvSpPr>
          <p:nvPr>
            <p:ph type="title"/>
          </p:nvPr>
        </p:nvSpPr>
        <p:spPr>
          <a:xfrm>
            <a:off x="838200" y="1046163"/>
            <a:ext cx="10515600" cy="1276350"/>
          </a:xfrm>
        </p:spPr>
        <p:txBody>
          <a:bodyPr/>
          <a:lstStyle/>
          <a:p>
            <a:pPr algn="ctr" eaLnBrk="1" hangingPunct="1"/>
            <a:r>
              <a:rPr lang="en-US" altLang="en-US" smtClean="0">
                <a:latin typeface="Arial" charset="0"/>
                <a:cs typeface="Arial" charset="0"/>
              </a:rPr>
              <a:t>Tourism Project Managers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838200" y="2524125"/>
            <a:ext cx="10712450" cy="417353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Serve as liaison between regions and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GDEcD</a:t>
            </a:r>
            <a:endParaRPr lang="en-US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Manage FAM tours &amp; assist with media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Assist with tourism product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Support Regional Travel Associations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057275"/>
            <a:ext cx="12192000" cy="56403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843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2900" y="233363"/>
            <a:ext cx="1411288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/>
          <p:nvPr/>
        </p:nvCxnSpPr>
        <p:spPr>
          <a:xfrm flipH="1">
            <a:off x="10291763" y="233363"/>
            <a:ext cx="1587" cy="611187"/>
          </a:xfrm>
          <a:prstGeom prst="line">
            <a:avLst/>
          </a:prstGeom>
          <a:ln w="19050">
            <a:solidFill>
              <a:srgbClr val="8DC6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37" name="Title 1"/>
          <p:cNvSpPr>
            <a:spLocks noGrp="1"/>
          </p:cNvSpPr>
          <p:nvPr>
            <p:ph type="title"/>
          </p:nvPr>
        </p:nvSpPr>
        <p:spPr>
          <a:xfrm>
            <a:off x="838200" y="1046163"/>
            <a:ext cx="10515600" cy="1276350"/>
          </a:xfrm>
        </p:spPr>
        <p:txBody>
          <a:bodyPr/>
          <a:lstStyle/>
          <a:p>
            <a:pPr algn="ctr" eaLnBrk="1" hangingPunct="1"/>
            <a:r>
              <a:rPr lang="en-US" altLang="en-US" smtClean="0">
                <a:latin typeface="Arial" charset="0"/>
                <a:cs typeface="Arial" charset="0"/>
              </a:rPr>
              <a:t>Tourism Product Development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838200" y="2524125"/>
            <a:ext cx="10712450" cy="279876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Technical assistance via Resource Teams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Financial assistance via Grants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Ongoing Product Development support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057275"/>
            <a:ext cx="12192000" cy="56403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9459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2900" y="233363"/>
            <a:ext cx="1411288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/>
          <p:nvPr/>
        </p:nvCxnSpPr>
        <p:spPr>
          <a:xfrm flipH="1">
            <a:off x="10291763" y="233363"/>
            <a:ext cx="1587" cy="611187"/>
          </a:xfrm>
          <a:prstGeom prst="line">
            <a:avLst/>
          </a:prstGeom>
          <a:ln w="19050">
            <a:solidFill>
              <a:srgbClr val="8DC6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00063" y="1046163"/>
            <a:ext cx="11026775" cy="1276350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Tourism Product 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Development Resource Teams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920875" y="2387600"/>
            <a:ext cx="3962400" cy="360045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u="sng" dirty="0"/>
              <a:t>Areas of Focus</a:t>
            </a:r>
            <a:r>
              <a:rPr lang="en-US" sz="2400" dirty="0"/>
              <a:t>: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1000" dirty="0"/>
          </a:p>
          <a:p>
            <a:pPr fontAlgn="auto">
              <a:spcAft>
                <a:spcPts val="0"/>
              </a:spcAft>
              <a:defRPr/>
            </a:pPr>
            <a:r>
              <a:rPr lang="en-US" sz="2000" dirty="0"/>
              <a:t>Heritage &amp; Cultural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000" dirty="0"/>
              <a:t>Historic Preservation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000" dirty="0"/>
              <a:t>Downtown Development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000" dirty="0"/>
              <a:t>The Arts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000" dirty="0"/>
              <a:t>Agritourism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000" dirty="0"/>
              <a:t>Lodging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000" dirty="0"/>
              <a:t>Recreation &amp; Eco Tourism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000" dirty="0"/>
              <a:t>Media &amp; Interpretation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000" dirty="0"/>
              <a:t>Marketing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6113463" y="2387600"/>
            <a:ext cx="4343400" cy="360045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u="sng" dirty="0"/>
              <a:t>Team Partners</a:t>
            </a:r>
            <a:r>
              <a:rPr lang="en-US" sz="2400" dirty="0"/>
              <a:t>: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1000" dirty="0"/>
          </a:p>
          <a:p>
            <a:pPr fontAlgn="auto">
              <a:spcAft>
                <a:spcPts val="0"/>
              </a:spcAft>
              <a:defRPr/>
            </a:pPr>
            <a:r>
              <a:rPr lang="en-US" sz="2000" dirty="0"/>
              <a:t>The GA Council for the Arts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000" dirty="0"/>
              <a:t>GDEcD:  Global &amp; Tourism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000" dirty="0"/>
              <a:t>DCA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000" dirty="0"/>
              <a:t>Georgia Power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000" dirty="0"/>
              <a:t>GEMC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000" dirty="0"/>
              <a:t>Private Sector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000" dirty="0"/>
              <a:t>Regional Commissions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000" dirty="0"/>
              <a:t>UGA Carl Vinson Institute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000" dirty="0"/>
              <a:t>GA Department of Agriculture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000" dirty="0"/>
              <a:t>GA Department of Natural Resources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000" dirty="0"/>
              <a:t>Historic Preservation Division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000" dirty="0"/>
              <a:t>Governor’s Office</a:t>
            </a:r>
          </a:p>
          <a:p>
            <a:pPr fontAlgn="auto">
              <a:spcAft>
                <a:spcPts val="0"/>
              </a:spcAft>
              <a:defRPr/>
            </a:pPr>
            <a:endParaRPr lang="en-US" sz="2400" dirty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057275"/>
            <a:ext cx="12192000" cy="56403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20483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2900" y="233363"/>
            <a:ext cx="1411288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/>
          <p:nvPr/>
        </p:nvCxnSpPr>
        <p:spPr>
          <a:xfrm flipH="1">
            <a:off x="10291763" y="233363"/>
            <a:ext cx="1587" cy="611187"/>
          </a:xfrm>
          <a:prstGeom prst="line">
            <a:avLst/>
          </a:prstGeom>
          <a:ln w="19050">
            <a:solidFill>
              <a:srgbClr val="8DC6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845675" cy="2444750"/>
          </a:xfrm>
        </p:spPr>
        <p:txBody>
          <a:bodyPr/>
          <a:lstStyle/>
          <a:p>
            <a:pPr algn="ctr" eaLnBrk="1" hangingPunct="1"/>
            <a:r>
              <a:rPr lang="en-US" altLang="en-US" smtClean="0"/>
              <a:t>Completed TPD Resource Teams Include:</a:t>
            </a:r>
          </a:p>
        </p:txBody>
      </p:sp>
      <p:pic>
        <p:nvPicPr>
          <p:cNvPr id="2048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1958975"/>
            <a:ext cx="2057400" cy="1414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050" y="1951038"/>
            <a:ext cx="2168525" cy="141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8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425" y="1979613"/>
            <a:ext cx="2114550" cy="144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900" y="3462338"/>
            <a:ext cx="2168525" cy="141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90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425" y="3498850"/>
            <a:ext cx="2114550" cy="1360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91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3" y="3443288"/>
            <a:ext cx="2189162" cy="147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92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3" y="5026025"/>
            <a:ext cx="2286000" cy="141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93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900" y="5022850"/>
            <a:ext cx="2168525" cy="1363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94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0925" y="4965700"/>
            <a:ext cx="1987550" cy="1420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95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3788" y="1943100"/>
            <a:ext cx="2097087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96" name="Picture 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9488" y="3417888"/>
            <a:ext cx="2325687" cy="144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97" name="Picture 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0763" y="4981575"/>
            <a:ext cx="2244725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057275"/>
            <a:ext cx="12192000" cy="56403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21507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2900" y="233363"/>
            <a:ext cx="1411288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/>
          <p:nvPr/>
        </p:nvCxnSpPr>
        <p:spPr>
          <a:xfrm flipH="1">
            <a:off x="10291763" y="233363"/>
            <a:ext cx="1587" cy="611187"/>
          </a:xfrm>
          <a:prstGeom prst="line">
            <a:avLst/>
          </a:prstGeom>
          <a:ln w="19050">
            <a:solidFill>
              <a:srgbClr val="8DC6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9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845675" cy="2444750"/>
          </a:xfrm>
        </p:spPr>
        <p:txBody>
          <a:bodyPr/>
          <a:lstStyle/>
          <a:p>
            <a:pPr algn="ctr" eaLnBrk="1" hangingPunct="1"/>
            <a:r>
              <a:rPr lang="en-US" altLang="en-US" smtClean="0"/>
              <a:t>TPD Resource Team Grant Recipient:</a:t>
            </a:r>
          </a:p>
        </p:txBody>
      </p:sp>
      <p:pic>
        <p:nvPicPr>
          <p:cNvPr id="215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200" y="2119313"/>
            <a:ext cx="4783138" cy="415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511" name="TextBox 23"/>
          <p:cNvSpPr txBox="1">
            <a:spLocks noChangeArrowheads="1"/>
          </p:cNvSpPr>
          <p:nvPr/>
        </p:nvSpPr>
        <p:spPr bwMode="auto">
          <a:xfrm>
            <a:off x="7340600" y="2919413"/>
            <a:ext cx="2624138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000"/>
              <a:t>App to hear stories about the Agricultural History of Pike County.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057275"/>
            <a:ext cx="12192000" cy="56403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22531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2900" y="233363"/>
            <a:ext cx="1411288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/>
          <p:nvPr/>
        </p:nvCxnSpPr>
        <p:spPr>
          <a:xfrm flipH="1">
            <a:off x="10291763" y="233363"/>
            <a:ext cx="1587" cy="611187"/>
          </a:xfrm>
          <a:prstGeom prst="line">
            <a:avLst/>
          </a:prstGeom>
          <a:ln w="19050">
            <a:solidFill>
              <a:srgbClr val="8DC6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3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845675" cy="2444750"/>
          </a:xfrm>
        </p:spPr>
        <p:txBody>
          <a:bodyPr/>
          <a:lstStyle/>
          <a:p>
            <a:pPr algn="ctr" eaLnBrk="1" hangingPunct="1"/>
            <a:r>
              <a:rPr lang="en-US" altLang="en-US" smtClean="0"/>
              <a:t>TPD Resource Team Grant Recipient:</a:t>
            </a:r>
          </a:p>
        </p:txBody>
      </p:sp>
      <p:pic>
        <p:nvPicPr>
          <p:cNvPr id="2253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700" y="2159000"/>
            <a:ext cx="5281613" cy="36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5" name="TextBox 8"/>
          <p:cNvSpPr txBox="1">
            <a:spLocks noChangeArrowheads="1"/>
          </p:cNvSpPr>
          <p:nvPr/>
        </p:nvSpPr>
        <p:spPr bwMode="auto">
          <a:xfrm>
            <a:off x="3530600" y="6045200"/>
            <a:ext cx="5791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/>
              <a:t>Restoration of Historic Carnegie Library for Event Space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057275"/>
            <a:ext cx="12192000" cy="56403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2355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2900" y="233363"/>
            <a:ext cx="1411288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/>
          <p:nvPr/>
        </p:nvCxnSpPr>
        <p:spPr>
          <a:xfrm flipH="1">
            <a:off x="10291763" y="233363"/>
            <a:ext cx="1587" cy="611187"/>
          </a:xfrm>
          <a:prstGeom prst="line">
            <a:avLst/>
          </a:prstGeom>
          <a:ln w="19050">
            <a:solidFill>
              <a:srgbClr val="8DC6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557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0" y="1849438"/>
            <a:ext cx="8572500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057275"/>
            <a:ext cx="12192000" cy="56403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24579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2900" y="233363"/>
            <a:ext cx="1411288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/>
          <p:nvPr/>
        </p:nvCxnSpPr>
        <p:spPr>
          <a:xfrm flipH="1">
            <a:off x="10291763" y="233363"/>
            <a:ext cx="1587" cy="611187"/>
          </a:xfrm>
          <a:prstGeom prst="line">
            <a:avLst/>
          </a:prstGeom>
          <a:ln w="19050">
            <a:solidFill>
              <a:srgbClr val="8DC6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581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38" y="1797050"/>
            <a:ext cx="6124575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613" y="750888"/>
            <a:ext cx="4402137" cy="569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057275"/>
            <a:ext cx="12192000" cy="56403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560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8075" y="233363"/>
            <a:ext cx="1385888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2900" y="233363"/>
            <a:ext cx="1411288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/>
          <p:nvPr/>
        </p:nvCxnSpPr>
        <p:spPr>
          <a:xfrm flipH="1">
            <a:off x="10291763" y="233363"/>
            <a:ext cx="1587" cy="611187"/>
          </a:xfrm>
          <a:prstGeom prst="line">
            <a:avLst/>
          </a:prstGeom>
          <a:ln w="19050">
            <a:solidFill>
              <a:srgbClr val="8DC6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06" name="TextBox 7"/>
          <p:cNvSpPr txBox="1">
            <a:spLocks noChangeArrowheads="1"/>
          </p:cNvSpPr>
          <p:nvPr/>
        </p:nvSpPr>
        <p:spPr bwMode="auto">
          <a:xfrm>
            <a:off x="442913" y="1963738"/>
            <a:ext cx="1147127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9600"/>
              <a:t>THANK YOU.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Minutes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CD8ACC67-C17C-4BEF-8EEE-D80E02EAF05A}"/>
</file>

<file path=customXml/itemProps2.xml><?xml version="1.0" encoding="utf-8"?>
<ds:datastoreItem xmlns:ds="http://schemas.openxmlformats.org/officeDocument/2006/customXml" ds:itemID="{E3E8481B-A3B8-4177-B407-D9F1FEB06AC8}"/>
</file>

<file path=customXml/itemProps3.xml><?xml version="1.0" encoding="utf-8"?>
<ds:datastoreItem xmlns:ds="http://schemas.openxmlformats.org/officeDocument/2006/customXml" ds:itemID="{F60A84C5-528B-4263-837C-CA51D2B250E7}"/>
</file>

<file path=docProps/app.xml><?xml version="1.0" encoding="utf-8"?>
<Properties xmlns="http://schemas.openxmlformats.org/officeDocument/2006/extended-properties" xmlns:vt="http://schemas.openxmlformats.org/officeDocument/2006/docPropsVTypes">
  <TotalTime>2676</TotalTime>
  <Words>210</Words>
  <Application>Microsoft Office PowerPoint</Application>
  <PresentationFormat>Custom</PresentationFormat>
  <Paragraphs>60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Calibri</vt:lpstr>
      <vt:lpstr>Arial</vt:lpstr>
      <vt:lpstr>Calibri Light</vt:lpstr>
      <vt:lpstr>Office Theme</vt:lpstr>
      <vt:lpstr>Tourism &amp;  Rural Georgia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Georgia Tourism 2016</vt:lpstr>
      <vt:lpstr>GEORGIA TOURISM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Tourism Project Managers</vt:lpstr>
      <vt:lpstr>Tourism Product Development</vt:lpstr>
      <vt:lpstr>Tourism Product Development Resource Teams</vt:lpstr>
      <vt:lpstr>Completed TPD Resource Teams Include:</vt:lpstr>
      <vt:lpstr>TPD Resource Team Grant Recipient:</vt:lpstr>
      <vt:lpstr>TPD Resource Team Grant Recipient: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Lisa Love Presentation</dc:title>
  <dc:creator>Jay Hatfield</dc:creator>
  <cp:lastModifiedBy>Krieg, Amy</cp:lastModifiedBy>
  <cp:revision>23</cp:revision>
  <dcterms:created xsi:type="dcterms:W3CDTF">2017-03-06T21:28:32Z</dcterms:created>
  <dcterms:modified xsi:type="dcterms:W3CDTF">2017-08-16T14:32:13Z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