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png" ContentType="image/png"/>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Default Extension="jpg" ContentType="image/jpeg"/>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 id="2147484108" r:id="rId2"/>
  </p:sldMasterIdLst>
  <p:notesMasterIdLst>
    <p:notesMasterId r:id="rId20"/>
  </p:notesMasterIdLst>
  <p:handoutMasterIdLst>
    <p:handoutMasterId r:id="rId21"/>
  </p:handoutMasterIdLst>
  <p:sldIdLst>
    <p:sldId id="356" r:id="rId3"/>
    <p:sldId id="422" r:id="rId4"/>
    <p:sldId id="457" r:id="rId5"/>
    <p:sldId id="538" r:id="rId6"/>
    <p:sldId id="487" r:id="rId7"/>
    <p:sldId id="540" r:id="rId8"/>
    <p:sldId id="539" r:id="rId9"/>
    <p:sldId id="459" r:id="rId10"/>
    <p:sldId id="460" r:id="rId11"/>
    <p:sldId id="541" r:id="rId12"/>
    <p:sldId id="465" r:id="rId13"/>
    <p:sldId id="510" r:id="rId14"/>
    <p:sldId id="511" r:id="rId15"/>
    <p:sldId id="512" r:id="rId16"/>
    <p:sldId id="469" r:id="rId17"/>
    <p:sldId id="535" r:id="rId18"/>
    <p:sldId id="495"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vin Sabe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131C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91" autoAdjust="0"/>
    <p:restoredTop sz="94660"/>
  </p:normalViewPr>
  <p:slideViewPr>
    <p:cSldViewPr snapToGrid="0">
      <p:cViewPr varScale="1">
        <p:scale>
          <a:sx n="86" d="100"/>
          <a:sy n="86" d="100"/>
        </p:scale>
        <p:origin x="696"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 Id="rId27"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10D8190-53FF-4B3D-9189-90955DD3579B}" type="datetimeFigureOut">
              <a:rPr lang="en-US" smtClean="0"/>
              <a:t>8/29/2018</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9A29AAFA-484F-49E5-8F3A-98017A4FAF80}" type="slidenum">
              <a:rPr lang="en-US" smtClean="0"/>
              <a:t>‹#›</a:t>
            </a:fld>
            <a:endParaRPr lang="en-US"/>
          </a:p>
        </p:txBody>
      </p:sp>
    </p:spTree>
    <p:extLst>
      <p:ext uri="{BB962C8B-B14F-4D97-AF65-F5344CB8AC3E}">
        <p14:creationId xmlns:p14="http://schemas.microsoft.com/office/powerpoint/2010/main" val="215538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4" tIns="46586" rIns="93174" bIns="46586" rtlCol="0"/>
          <a:lstStyle>
            <a:lvl1pPr algn="r">
              <a:defRPr sz="1200"/>
            </a:lvl1pPr>
          </a:lstStyle>
          <a:p>
            <a:fld id="{12B18864-F664-494E-9CE1-86EDA5D19568}" type="datetimeFigureOut">
              <a:rPr lang="en-US" smtClean="0"/>
              <a:t>8/18/2018</a:t>
            </a:fld>
            <a:endParaRPr lang="en-US"/>
          </a:p>
        </p:txBody>
      </p:sp>
      <p:sp>
        <p:nvSpPr>
          <p:cNvPr id="4" name="Slide Image Placeholder 3"/>
          <p:cNvSpPr>
            <a:spLocks noGrp="1" noRot="1" noChangeAspect="1"/>
          </p:cNvSpPr>
          <p:nvPr>
            <p:ph type="sldImg" idx="2"/>
          </p:nvPr>
        </p:nvSpPr>
        <p:spPr>
          <a:xfrm>
            <a:off x="407988" y="698500"/>
            <a:ext cx="6194425" cy="3484563"/>
          </a:xfrm>
          <a:prstGeom prst="rect">
            <a:avLst/>
          </a:prstGeom>
          <a:noFill/>
          <a:ln w="12700">
            <a:solidFill>
              <a:prstClr val="black"/>
            </a:solidFill>
          </a:ln>
        </p:spPr>
        <p:txBody>
          <a:bodyPr vert="horz" lIns="93174" tIns="46586" rIns="93174" bIns="46586"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4" tIns="46586" rIns="93174"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4" tIns="46586" rIns="93174"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4" tIns="46586" rIns="93174" bIns="46586" rtlCol="0" anchor="b"/>
          <a:lstStyle>
            <a:lvl1pPr algn="r">
              <a:defRPr sz="1200"/>
            </a:lvl1pPr>
          </a:lstStyle>
          <a:p>
            <a:fld id="{7539F2C7-65BD-46BD-B7B2-06EF56DCF569}" type="slidenum">
              <a:rPr lang="en-US" smtClean="0"/>
              <a:t>‹#›</a:t>
            </a:fld>
            <a:endParaRPr lang="en-US"/>
          </a:p>
        </p:txBody>
      </p:sp>
    </p:spTree>
    <p:extLst>
      <p:ext uri="{BB962C8B-B14F-4D97-AF65-F5344CB8AC3E}">
        <p14:creationId xmlns:p14="http://schemas.microsoft.com/office/powerpoint/2010/main" val="109581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0088" y="1150938"/>
            <a:ext cx="5519737" cy="3105150"/>
          </a:xfrm>
          <a:prstGeom prst="rect">
            <a:avLst/>
          </a:prstGeom>
        </p:spPr>
      </p:sp>
      <p:sp>
        <p:nvSpPr>
          <p:cNvPr id="3" name="Notes Placeholder 2"/>
          <p:cNvSpPr>
            <a:spLocks noGrp="1"/>
          </p:cNvSpPr>
          <p:nvPr>
            <p:ph type="body" idx="1"/>
          </p:nvPr>
        </p:nvSpPr>
        <p:spPr>
          <a:xfrm>
            <a:off x="692579" y="4429702"/>
            <a:ext cx="5534361" cy="3624873"/>
          </a:xfrm>
          <a:prstGeom prst="rect">
            <a:avLst/>
          </a:prstGeom>
        </p:spPr>
        <p:txBody>
          <a:bodyPr/>
          <a:lstStyle/>
          <a:p>
            <a:endParaRPr lang="en-US" dirty="0"/>
          </a:p>
        </p:txBody>
      </p:sp>
      <p:sp>
        <p:nvSpPr>
          <p:cNvPr id="4" name="Slide Number Placeholder 3"/>
          <p:cNvSpPr>
            <a:spLocks noGrp="1"/>
          </p:cNvSpPr>
          <p:nvPr>
            <p:ph type="sldNum" sz="quarter" idx="10"/>
          </p:nvPr>
        </p:nvSpPr>
        <p:spPr>
          <a:xfrm>
            <a:off x="3918868" y="8743081"/>
            <a:ext cx="2999085" cy="462148"/>
          </a:xfrm>
          <a:prstGeom prst="rect">
            <a:avLst/>
          </a:prstGeom>
        </p:spPr>
        <p:txBody>
          <a:bodyPr/>
          <a:lstStyle/>
          <a:p>
            <a:fld id="{3C7230AA-5A1F-442C-A099-945A75122E4A}"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935002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7230AA-5A1F-442C-A099-945A75122E4A}"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47671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7230AA-5A1F-442C-A099-945A75122E4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062754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7230AA-5A1F-442C-A099-945A75122E4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7126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7230AA-5A1F-442C-A099-945A75122E4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284334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7230AA-5A1F-442C-A099-945A75122E4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38055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46166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1" y="3840480"/>
            <a:ext cx="8534399" cy="43088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8/18/2018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050" b="0" i="0">
                <a:solidFill>
                  <a:schemeClr val="tx1"/>
                </a:solidFill>
                <a:latin typeface="Arial"/>
                <a:cs typeface="Arial"/>
              </a:defRPr>
            </a:lvl1p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3243571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01168" y="1170432"/>
            <a:ext cx="11805920" cy="0"/>
          </a:xfrm>
          <a:custGeom>
            <a:avLst/>
            <a:gdLst/>
            <a:ahLst/>
            <a:cxnLst/>
            <a:rect l="l" t="t" r="r" b="b"/>
            <a:pathLst>
              <a:path w="8854440">
                <a:moveTo>
                  <a:pt x="0" y="0"/>
                </a:moveTo>
                <a:lnTo>
                  <a:pt x="8854313" y="0"/>
                </a:lnTo>
              </a:path>
            </a:pathLst>
          </a:custGeom>
          <a:ln w="18288">
            <a:solidFill>
              <a:srgbClr val="B31E3C"/>
            </a:solidFill>
          </a:ln>
        </p:spPr>
        <p:txBody>
          <a:bodyPr wrap="square" lIns="0" tIns="0" rIns="0" bIns="0" rtlCol="0"/>
          <a:lstStyle/>
          <a:p>
            <a:endParaRPr sz="1800">
              <a:solidFill>
                <a:prstClr val="black"/>
              </a:solidFill>
            </a:endParaRPr>
          </a:p>
        </p:txBody>
      </p:sp>
      <p:sp>
        <p:nvSpPr>
          <p:cNvPr id="17" name="bk object 17"/>
          <p:cNvSpPr/>
          <p:nvPr/>
        </p:nvSpPr>
        <p:spPr>
          <a:xfrm>
            <a:off x="6097" y="4572"/>
            <a:ext cx="195580" cy="6853555"/>
          </a:xfrm>
          <a:custGeom>
            <a:avLst/>
            <a:gdLst/>
            <a:ahLst/>
            <a:cxnLst/>
            <a:rect l="l" t="t" r="r" b="b"/>
            <a:pathLst>
              <a:path w="146685" h="6853555">
                <a:moveTo>
                  <a:pt x="146304" y="6853425"/>
                </a:moveTo>
                <a:lnTo>
                  <a:pt x="146304" y="0"/>
                </a:lnTo>
                <a:lnTo>
                  <a:pt x="0" y="0"/>
                </a:lnTo>
                <a:lnTo>
                  <a:pt x="0" y="6853425"/>
                </a:lnTo>
                <a:lnTo>
                  <a:pt x="146304" y="6853425"/>
                </a:lnTo>
                <a:close/>
              </a:path>
            </a:pathLst>
          </a:custGeom>
          <a:solidFill>
            <a:srgbClr val="B31E3C"/>
          </a:solidFill>
        </p:spPr>
        <p:txBody>
          <a:bodyPr wrap="square" lIns="0" tIns="0" rIns="0" bIns="0" rtlCol="0"/>
          <a:lstStyle/>
          <a:p>
            <a:endParaRPr sz="1800">
              <a:solidFill>
                <a:prstClr val="black"/>
              </a:solidFill>
            </a:endParaRPr>
          </a:p>
        </p:txBody>
      </p:sp>
      <p:sp>
        <p:nvSpPr>
          <p:cNvPr id="18" name="bk object 18"/>
          <p:cNvSpPr/>
          <p:nvPr/>
        </p:nvSpPr>
        <p:spPr>
          <a:xfrm>
            <a:off x="6097" y="4572"/>
            <a:ext cx="195580" cy="6853555"/>
          </a:xfrm>
          <a:custGeom>
            <a:avLst/>
            <a:gdLst/>
            <a:ahLst/>
            <a:cxnLst/>
            <a:rect l="l" t="t" r="r" b="b"/>
            <a:pathLst>
              <a:path w="146685" h="6853555">
                <a:moveTo>
                  <a:pt x="146304" y="6853425"/>
                </a:moveTo>
                <a:lnTo>
                  <a:pt x="146304" y="0"/>
                </a:lnTo>
                <a:lnTo>
                  <a:pt x="0" y="0"/>
                </a:lnTo>
                <a:lnTo>
                  <a:pt x="0" y="6853425"/>
                </a:lnTo>
              </a:path>
            </a:pathLst>
          </a:custGeom>
          <a:ln w="9153">
            <a:solidFill>
              <a:srgbClr val="83122A"/>
            </a:solidFill>
          </a:ln>
        </p:spPr>
        <p:txBody>
          <a:bodyPr wrap="square" lIns="0" tIns="0" rIns="0" bIns="0" rtlCol="0"/>
          <a:lstStyle/>
          <a:p>
            <a:endParaRPr sz="1800">
              <a:solidFill>
                <a:prstClr val="black"/>
              </a:solidFill>
            </a:endParaRPr>
          </a:p>
        </p:txBody>
      </p:sp>
      <p:sp>
        <p:nvSpPr>
          <p:cNvPr id="19" name="bk object 19"/>
          <p:cNvSpPr/>
          <p:nvPr/>
        </p:nvSpPr>
        <p:spPr>
          <a:xfrm>
            <a:off x="6097" y="6487667"/>
            <a:ext cx="12186073" cy="0"/>
          </a:xfrm>
          <a:custGeom>
            <a:avLst/>
            <a:gdLst/>
            <a:ahLst/>
            <a:cxnLst/>
            <a:rect l="l" t="t" r="r" b="b"/>
            <a:pathLst>
              <a:path w="9139555">
                <a:moveTo>
                  <a:pt x="0" y="0"/>
                </a:moveTo>
                <a:lnTo>
                  <a:pt x="9139428" y="0"/>
                </a:lnTo>
              </a:path>
            </a:pathLst>
          </a:custGeom>
          <a:ln w="9153">
            <a:solidFill>
              <a:srgbClr val="B31E3C"/>
            </a:solidFill>
          </a:ln>
        </p:spPr>
        <p:txBody>
          <a:bodyPr wrap="square" lIns="0" tIns="0" rIns="0" bIns="0" rtlCol="0"/>
          <a:lstStyle/>
          <a:p>
            <a:endParaRPr sz="1800">
              <a:solidFill>
                <a:prstClr val="black"/>
              </a:solidFill>
            </a:endParaRPr>
          </a:p>
        </p:txBody>
      </p:sp>
      <p:sp>
        <p:nvSpPr>
          <p:cNvPr id="20" name="bk object 20"/>
          <p:cNvSpPr/>
          <p:nvPr/>
        </p:nvSpPr>
        <p:spPr>
          <a:xfrm>
            <a:off x="487679" y="6611111"/>
            <a:ext cx="536448" cy="164592"/>
          </a:xfrm>
          <a:prstGeom prst="rect">
            <a:avLst/>
          </a:prstGeom>
          <a:blipFill>
            <a:blip r:embed="rId2" cstate="print"/>
            <a:stretch>
              <a:fillRect/>
            </a:stretch>
          </a:blipFill>
        </p:spPr>
        <p:txBody>
          <a:bodyPr wrap="square" lIns="0" tIns="0" rIns="0" bIns="0" rtlCol="0"/>
          <a:lstStyle/>
          <a:p>
            <a:endParaRPr sz="1800">
              <a:solidFill>
                <a:prstClr val="black"/>
              </a:solidFill>
            </a:endParaRPr>
          </a:p>
        </p:txBody>
      </p:sp>
      <p:sp>
        <p:nvSpPr>
          <p:cNvPr id="2" name="Holder 2"/>
          <p:cNvSpPr>
            <a:spLocks noGrp="1"/>
          </p:cNvSpPr>
          <p:nvPr>
            <p:ph type="title"/>
          </p:nvPr>
        </p:nvSpPr>
        <p:spPr/>
        <p:txBody>
          <a:bodyPr lIns="0" tIns="0" rIns="0" bIns="0"/>
          <a:lstStyle>
            <a:lvl1pPr>
              <a:defRPr sz="30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8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8/18/2018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050" b="0" i="0">
                <a:solidFill>
                  <a:schemeClr val="tx1"/>
                </a:solidFill>
                <a:latin typeface="Arial"/>
                <a:cs typeface="Arial"/>
              </a:defRPr>
            </a:lvl1p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342119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01168" y="1170432"/>
            <a:ext cx="11805920" cy="0"/>
          </a:xfrm>
          <a:custGeom>
            <a:avLst/>
            <a:gdLst/>
            <a:ahLst/>
            <a:cxnLst/>
            <a:rect l="l" t="t" r="r" b="b"/>
            <a:pathLst>
              <a:path w="8854440">
                <a:moveTo>
                  <a:pt x="0" y="0"/>
                </a:moveTo>
                <a:lnTo>
                  <a:pt x="8854313" y="0"/>
                </a:lnTo>
              </a:path>
            </a:pathLst>
          </a:custGeom>
          <a:ln w="18288">
            <a:solidFill>
              <a:srgbClr val="B31E3C"/>
            </a:solidFill>
          </a:ln>
        </p:spPr>
        <p:txBody>
          <a:bodyPr wrap="square" lIns="0" tIns="0" rIns="0" bIns="0" rtlCol="0"/>
          <a:lstStyle/>
          <a:p>
            <a:endParaRPr sz="1800">
              <a:solidFill>
                <a:prstClr val="black"/>
              </a:solidFill>
            </a:endParaRPr>
          </a:p>
        </p:txBody>
      </p:sp>
      <p:sp>
        <p:nvSpPr>
          <p:cNvPr id="17" name="bk object 17"/>
          <p:cNvSpPr/>
          <p:nvPr/>
        </p:nvSpPr>
        <p:spPr>
          <a:xfrm>
            <a:off x="6097" y="4572"/>
            <a:ext cx="195580" cy="6853555"/>
          </a:xfrm>
          <a:custGeom>
            <a:avLst/>
            <a:gdLst/>
            <a:ahLst/>
            <a:cxnLst/>
            <a:rect l="l" t="t" r="r" b="b"/>
            <a:pathLst>
              <a:path w="146685" h="6853555">
                <a:moveTo>
                  <a:pt x="146304" y="6853425"/>
                </a:moveTo>
                <a:lnTo>
                  <a:pt x="146304" y="0"/>
                </a:lnTo>
                <a:lnTo>
                  <a:pt x="0" y="0"/>
                </a:lnTo>
                <a:lnTo>
                  <a:pt x="0" y="6853425"/>
                </a:lnTo>
                <a:lnTo>
                  <a:pt x="146304" y="6853425"/>
                </a:lnTo>
                <a:close/>
              </a:path>
            </a:pathLst>
          </a:custGeom>
          <a:solidFill>
            <a:srgbClr val="B31E3C"/>
          </a:solidFill>
        </p:spPr>
        <p:txBody>
          <a:bodyPr wrap="square" lIns="0" tIns="0" rIns="0" bIns="0" rtlCol="0"/>
          <a:lstStyle/>
          <a:p>
            <a:endParaRPr sz="1800">
              <a:solidFill>
                <a:prstClr val="black"/>
              </a:solidFill>
            </a:endParaRPr>
          </a:p>
        </p:txBody>
      </p:sp>
      <p:sp>
        <p:nvSpPr>
          <p:cNvPr id="18" name="bk object 18"/>
          <p:cNvSpPr/>
          <p:nvPr/>
        </p:nvSpPr>
        <p:spPr>
          <a:xfrm>
            <a:off x="6097" y="4572"/>
            <a:ext cx="195580" cy="6853555"/>
          </a:xfrm>
          <a:custGeom>
            <a:avLst/>
            <a:gdLst/>
            <a:ahLst/>
            <a:cxnLst/>
            <a:rect l="l" t="t" r="r" b="b"/>
            <a:pathLst>
              <a:path w="146685" h="6853555">
                <a:moveTo>
                  <a:pt x="146304" y="6853425"/>
                </a:moveTo>
                <a:lnTo>
                  <a:pt x="146304" y="0"/>
                </a:lnTo>
                <a:lnTo>
                  <a:pt x="0" y="0"/>
                </a:lnTo>
                <a:lnTo>
                  <a:pt x="0" y="6853425"/>
                </a:lnTo>
              </a:path>
            </a:pathLst>
          </a:custGeom>
          <a:ln w="9153">
            <a:solidFill>
              <a:srgbClr val="83122A"/>
            </a:solidFill>
          </a:ln>
        </p:spPr>
        <p:txBody>
          <a:bodyPr wrap="square" lIns="0" tIns="0" rIns="0" bIns="0" rtlCol="0"/>
          <a:lstStyle/>
          <a:p>
            <a:endParaRPr sz="1800">
              <a:solidFill>
                <a:prstClr val="black"/>
              </a:solidFill>
            </a:endParaRPr>
          </a:p>
        </p:txBody>
      </p:sp>
      <p:sp>
        <p:nvSpPr>
          <p:cNvPr id="2" name="Holder 2"/>
          <p:cNvSpPr>
            <a:spLocks noGrp="1"/>
          </p:cNvSpPr>
          <p:nvPr>
            <p:ph type="title"/>
          </p:nvPr>
        </p:nvSpPr>
        <p:spPr/>
        <p:txBody>
          <a:bodyPr lIns="0" tIns="0" rIns="0" bIns="0"/>
          <a:lstStyle>
            <a:lvl1pPr>
              <a:defRPr sz="3000" b="0"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43088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43088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8/18/2018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050" b="0" i="0">
                <a:solidFill>
                  <a:schemeClr val="tx1"/>
                </a:solidFill>
                <a:latin typeface="Arial"/>
                <a:cs typeface="Arial"/>
              </a:defRPr>
            </a:lvl1p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2011561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8/18/2018</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050" b="0" i="0">
                <a:solidFill>
                  <a:schemeClr val="tx1"/>
                </a:solidFill>
                <a:latin typeface="Arial"/>
                <a:cs typeface="Arial"/>
              </a:defRPr>
            </a:lvl1p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1164558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8/18/2018</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050" b="0" i="0">
                <a:solidFill>
                  <a:schemeClr val="tx1"/>
                </a:solidFill>
                <a:latin typeface="Arial"/>
                <a:cs typeface="Arial"/>
              </a:defRPr>
            </a:lvl1p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411178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6087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744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8761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1114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523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3"/>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4"/>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437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5692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5"/>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6"/>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8878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71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1014557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901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5346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26109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8/18/2018</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1165341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8/18/2018</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1208608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0208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A48EFF-2BC0-43B9-8E05-C876D1552A35}"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0B0EACB-B94E-42EE-B206-A2CEA04ACB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822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theme" Target="../theme/theme2.xml"/><Relationship Id="rId3" Type="http://schemas.openxmlformats.org/officeDocument/2006/relationships/slideLayout" Target="../slideLayouts/slideLayout8.xml"/><Relationship Id="rId21" Type="http://schemas.openxmlformats.org/officeDocument/2006/relationships/image" Target="../media/image5.png"/><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image" Target="../media/image3.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29184" y="6611111"/>
            <a:ext cx="536448" cy="164592"/>
          </a:xfrm>
          <a:prstGeom prst="rect">
            <a:avLst/>
          </a:prstGeom>
          <a:blipFill>
            <a:blip r:embed="rId7" cstate="print"/>
            <a:stretch>
              <a:fillRect/>
            </a:stretch>
          </a:blipFill>
        </p:spPr>
        <p:txBody>
          <a:bodyPr wrap="square" lIns="0" tIns="0" rIns="0" bIns="0" rtlCol="0"/>
          <a:lstStyle/>
          <a:p>
            <a:endParaRPr sz="1800">
              <a:solidFill>
                <a:prstClr val="black"/>
              </a:solidFill>
            </a:endParaRPr>
          </a:p>
        </p:txBody>
      </p:sp>
      <p:sp>
        <p:nvSpPr>
          <p:cNvPr id="2" name="Holder 2"/>
          <p:cNvSpPr>
            <a:spLocks noGrp="1"/>
          </p:cNvSpPr>
          <p:nvPr>
            <p:ph type="title"/>
          </p:nvPr>
        </p:nvSpPr>
        <p:spPr>
          <a:xfrm>
            <a:off x="380357" y="134310"/>
            <a:ext cx="11431287" cy="461665"/>
          </a:xfrm>
          <a:prstGeom prst="rect">
            <a:avLst/>
          </a:prstGeom>
        </p:spPr>
        <p:txBody>
          <a:bodyPr wrap="square" lIns="0" tIns="0" rIns="0" bIns="0">
            <a:spAutoFit/>
          </a:bodyPr>
          <a:lstStyle>
            <a:lvl1pPr>
              <a:defRPr sz="3000" b="0" i="0">
                <a:solidFill>
                  <a:schemeClr val="tx1"/>
                </a:solidFill>
                <a:latin typeface="Arial"/>
                <a:cs typeface="Arial"/>
              </a:defRPr>
            </a:lvl1pPr>
          </a:lstStyle>
          <a:p>
            <a:endParaRPr/>
          </a:p>
        </p:txBody>
      </p:sp>
      <p:sp>
        <p:nvSpPr>
          <p:cNvPr id="3" name="Holder 3"/>
          <p:cNvSpPr>
            <a:spLocks noGrp="1"/>
          </p:cNvSpPr>
          <p:nvPr>
            <p:ph type="body" idx="1"/>
          </p:nvPr>
        </p:nvSpPr>
        <p:spPr>
          <a:xfrm>
            <a:off x="730505" y="1759536"/>
            <a:ext cx="10730991" cy="430887"/>
          </a:xfrm>
          <a:prstGeom prst="rect">
            <a:avLst/>
          </a:prstGeom>
        </p:spPr>
        <p:txBody>
          <a:bodyPr wrap="square" lIns="0" tIns="0" rIns="0" bIns="0">
            <a:spAutoFit/>
          </a:bodyPr>
          <a:lstStyle>
            <a:lvl1pPr>
              <a:defRPr sz="2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1" y="6377940"/>
            <a:ext cx="3901439" cy="276999"/>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8/18/2018</a:t>
            </a:fld>
            <a:endParaRPr lang="en-US">
              <a:solidFill>
                <a:prstClr val="black">
                  <a:tint val="75000"/>
                </a:prstClr>
              </a:solidFill>
            </a:endParaRPr>
          </a:p>
        </p:txBody>
      </p:sp>
      <p:sp>
        <p:nvSpPr>
          <p:cNvPr id="6" name="Holder 6"/>
          <p:cNvSpPr>
            <a:spLocks noGrp="1"/>
          </p:cNvSpPr>
          <p:nvPr>
            <p:ph type="sldNum" sz="quarter" idx="7"/>
          </p:nvPr>
        </p:nvSpPr>
        <p:spPr>
          <a:xfrm>
            <a:off x="11536679" y="6607094"/>
            <a:ext cx="263312" cy="162559"/>
          </a:xfrm>
          <a:prstGeom prst="rect">
            <a:avLst/>
          </a:prstGeom>
        </p:spPr>
        <p:txBody>
          <a:bodyPr wrap="square" lIns="0" tIns="0" rIns="0" bIns="0">
            <a:spAutoFit/>
          </a:bodyPr>
          <a:lstStyle>
            <a:lvl1pPr>
              <a:defRPr sz="1050" b="0" i="0">
                <a:solidFill>
                  <a:schemeClr val="tx1"/>
                </a:solidFill>
                <a:latin typeface="Arial"/>
                <a:cs typeface="Arial"/>
              </a:defRPr>
            </a:lvl1p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3596740104"/>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D8BD707-D9CF-40AE-B4C6-C98DA3205C09}" type="datetimeFigureOut">
              <a:rPr lang="en-US" smtClean="0">
                <a:solidFill>
                  <a:prstClr val="black">
                    <a:tint val="75000"/>
                  </a:prstClr>
                </a:solidFill>
              </a:rPr>
              <a:pPr/>
              <a:t>8/18/2018</a:t>
            </a:fld>
            <a:endParaRPr lang="en-US">
              <a:solidFill>
                <a:prstClr val="black">
                  <a:tint val="75000"/>
                </a:prstClr>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marL="25400"/>
            <a:fld id="{81D60167-4931-47E6-BA6A-407CBD079E47}" type="slidenum">
              <a:rPr lang="en-US" spc="10" smtClean="0">
                <a:solidFill>
                  <a:prstClr val="black"/>
                </a:solidFill>
              </a:rPr>
              <a:pPr marL="25400"/>
              <a:t>‹#›</a:t>
            </a:fld>
            <a:endParaRPr lang="en-US" spc="10" dirty="0">
              <a:solidFill>
                <a:prstClr val="black"/>
              </a:solidFill>
            </a:endParaRPr>
          </a:p>
        </p:txBody>
      </p:sp>
    </p:spTree>
    <p:extLst>
      <p:ext uri="{BB962C8B-B14F-4D97-AF65-F5344CB8AC3E}">
        <p14:creationId xmlns:p14="http://schemas.microsoft.com/office/powerpoint/2010/main" val="2279965770"/>
      </p:ext>
    </p:extLst>
  </p:cSld>
  <p:clrMap bg1="dk1" tx1="lt1" bg2="dk2" tx2="lt2" accent1="accent1" accent2="accent2" accent3="accent3" accent4="accent4" accent5="accent5" accent6="accent6" hlink="hlink" folHlink="folHlink"/>
  <p:sldLayoutIdLst>
    <p:sldLayoutId id="2147484109" r:id="rId1"/>
    <p:sldLayoutId id="2147484110" r:id="rId2"/>
    <p:sldLayoutId id="2147484111" r:id="rId3"/>
    <p:sldLayoutId id="2147484112" r:id="rId4"/>
    <p:sldLayoutId id="2147484113" r:id="rId5"/>
    <p:sldLayoutId id="2147484114" r:id="rId6"/>
    <p:sldLayoutId id="2147484115" r:id="rId7"/>
    <p:sldLayoutId id="2147484116" r:id="rId8"/>
    <p:sldLayoutId id="2147484117" r:id="rId9"/>
    <p:sldLayoutId id="2147484118" r:id="rId10"/>
    <p:sldLayoutId id="2147484119" r:id="rId11"/>
    <p:sldLayoutId id="2147484120" r:id="rId12"/>
    <p:sldLayoutId id="2147484121" r:id="rId13"/>
    <p:sldLayoutId id="2147484122" r:id="rId14"/>
    <p:sldLayoutId id="2147484123" r:id="rId15"/>
    <p:sldLayoutId id="2147484124" r:id="rId16"/>
    <p:sldLayoutId id="214748412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938963"/>
            <a:ext cx="11037339" cy="2468880"/>
          </a:xfrm>
          <a:effectLst/>
        </p:spPr>
        <p:txBody>
          <a:bodyPr>
            <a:normAutofit fontScale="90000"/>
          </a:bodyPr>
          <a:lstStyle/>
          <a:p>
            <a:pPr algn="ctr"/>
            <a:r>
              <a:rPr lang="en-US" dirty="0" smtClean="0"/>
              <a:t>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sz="4900" b="1" dirty="0"/>
              <a:t/>
            </a:r>
            <a:br>
              <a:rPr lang="en-US" sz="4900" b="1" dirty="0"/>
            </a:br>
            <a:r>
              <a:rPr lang="en-US" sz="4900" b="1" dirty="0" smtClean="0"/>
              <a:t/>
            </a:r>
            <a:br>
              <a:rPr lang="en-US" sz="4900" b="1" dirty="0" smtClean="0"/>
            </a:br>
            <a:r>
              <a:rPr lang="en-US" sz="4900" b="1" dirty="0"/>
              <a:t/>
            </a:r>
            <a:br>
              <a:rPr lang="en-US" sz="4900" b="1" dirty="0"/>
            </a:br>
            <a:r>
              <a:rPr lang="en-US" sz="4900" b="1" dirty="0" smtClean="0"/>
              <a:t/>
            </a:r>
            <a:br>
              <a:rPr lang="en-US" sz="4900" b="1" dirty="0" smtClean="0"/>
            </a:br>
            <a:r>
              <a:rPr lang="en-US" sz="4900" b="1" dirty="0"/>
              <a:t/>
            </a:r>
            <a:br>
              <a:rPr lang="en-US" sz="4900" b="1" dirty="0"/>
            </a:br>
            <a:r>
              <a:rPr lang="en-US" sz="4900" b="1" dirty="0" smtClean="0"/>
              <a:t/>
            </a:r>
            <a:br>
              <a:rPr lang="en-US" sz="4900" b="1" dirty="0" smtClean="0"/>
            </a:br>
            <a:r>
              <a:rPr lang="en-US" sz="4900" b="1" dirty="0" smtClean="0"/>
              <a:t/>
            </a:r>
            <a:br>
              <a:rPr lang="en-US" sz="4900" b="1" dirty="0" smtClean="0"/>
            </a:br>
            <a:r>
              <a:rPr lang="en-US" sz="4900" b="1" dirty="0"/>
              <a:t/>
            </a:r>
            <a:br>
              <a:rPr lang="en-US" sz="4900" b="1" dirty="0"/>
            </a:br>
            <a:r>
              <a:rPr lang="en-US" sz="4800" b="1" dirty="0" smtClean="0">
                <a:effectLst>
                  <a:outerShdw blurRad="50800" dist="50800" dir="5400000" algn="ctr" rotWithShape="0">
                    <a:schemeClr val="tx1"/>
                  </a:outerShdw>
                </a:effectLst>
              </a:rPr>
              <a:t>          </a:t>
            </a:r>
            <a:br>
              <a:rPr lang="en-US" sz="4800" b="1" dirty="0" smtClean="0">
                <a:effectLst>
                  <a:outerShdw blurRad="50800" dist="50800" dir="5400000" algn="ctr" rotWithShape="0">
                    <a:schemeClr val="tx1"/>
                  </a:outerShdw>
                </a:effectLst>
              </a:rPr>
            </a:br>
            <a:r>
              <a:rPr lang="en-US" sz="4800" dirty="0" smtClean="0"/>
              <a:t/>
            </a:r>
            <a:br>
              <a:rPr lang="en-US" sz="4800" dirty="0" smtClean="0"/>
            </a:br>
            <a:r>
              <a:rPr lang="en-US" sz="4900" b="1" dirty="0" smtClean="0"/>
              <a:t/>
            </a:r>
            <a:br>
              <a:rPr lang="en-US" sz="4900" b="1" dirty="0" smtClean="0"/>
            </a:br>
            <a:r>
              <a:rPr lang="en-US" sz="4900" dirty="0" smtClean="0"/>
              <a:t/>
            </a:r>
            <a:br>
              <a:rPr lang="en-US" sz="4900" dirty="0" smtClean="0"/>
            </a:br>
            <a:r>
              <a:rPr lang="en-US" sz="2400" dirty="0" smtClean="0"/>
              <a:t> </a:t>
            </a:r>
            <a:br>
              <a:rPr lang="en-US" sz="2400" dirty="0" smtClean="0"/>
            </a:br>
            <a:r>
              <a:rPr lang="en-US" sz="4000" b="1" dirty="0" smtClean="0"/>
              <a:t/>
            </a:r>
            <a:br>
              <a:rPr lang="en-US" sz="4000" b="1" dirty="0" smtClean="0"/>
            </a:br>
            <a:r>
              <a:rPr lang="en-US" sz="4000" b="1" dirty="0" smtClean="0"/>
              <a:t/>
            </a:r>
            <a:br>
              <a:rPr lang="en-US" sz="4000" b="1" dirty="0" smtClean="0"/>
            </a:br>
            <a:r>
              <a:rPr lang="en-US" sz="4400" dirty="0" smtClean="0"/>
              <a:t/>
            </a:r>
            <a:br>
              <a:rPr lang="en-US" sz="4400" dirty="0" smtClean="0"/>
            </a:br>
            <a:r>
              <a:rPr lang="en-US" sz="4400" dirty="0"/>
              <a:t> </a:t>
            </a:r>
            <a:endParaRPr lang="en-US" sz="4400" b="1" dirty="0"/>
          </a:p>
        </p:txBody>
      </p:sp>
      <p:sp>
        <p:nvSpPr>
          <p:cNvPr id="3" name="Subtitle 2"/>
          <p:cNvSpPr>
            <a:spLocks noGrp="1"/>
          </p:cNvSpPr>
          <p:nvPr>
            <p:ph type="subTitle" idx="1"/>
          </p:nvPr>
        </p:nvSpPr>
        <p:spPr>
          <a:xfrm>
            <a:off x="376518" y="-1614779"/>
            <a:ext cx="11161058" cy="8157622"/>
          </a:xfrm>
        </p:spPr>
        <p:txBody>
          <a:bodyPr>
            <a:normAutofit lnSpcReduction="10000"/>
          </a:bodyPr>
          <a:lstStyle/>
          <a:p>
            <a:pPr algn="ctr"/>
            <a:r>
              <a:rPr lang="en-US" sz="2400" b="1" dirty="0" smtClean="0">
                <a:solidFill>
                  <a:schemeClr val="tx1"/>
                </a:solidFill>
              </a:rPr>
              <a:t>  </a:t>
            </a:r>
            <a:endParaRPr lang="en-US" sz="2400" b="1" dirty="0" smtClean="0">
              <a:solidFill>
                <a:schemeClr val="tx1"/>
              </a:solidFill>
            </a:endParaRPr>
          </a:p>
          <a:p>
            <a:pPr algn="ctr"/>
            <a:endParaRPr lang="en-US" sz="2400" b="1" dirty="0" smtClean="0">
              <a:solidFill>
                <a:schemeClr val="tx1"/>
              </a:solidFill>
            </a:endParaRPr>
          </a:p>
          <a:p>
            <a:pPr algn="r"/>
            <a:r>
              <a:rPr lang="en-US" sz="2400" b="1" dirty="0" smtClean="0">
                <a:solidFill>
                  <a:schemeClr val="tx1"/>
                </a:solidFill>
              </a:rPr>
              <a:t>                     </a:t>
            </a:r>
          </a:p>
          <a:p>
            <a:pPr algn="r"/>
            <a:endParaRPr lang="en-US" sz="2400" b="1" dirty="0" smtClean="0">
              <a:solidFill>
                <a:schemeClr val="tx1"/>
              </a:solidFill>
            </a:endParaRPr>
          </a:p>
          <a:p>
            <a:pPr algn="r"/>
            <a:endParaRPr lang="en-US" sz="2400" b="1" dirty="0">
              <a:solidFill>
                <a:schemeClr val="tx1"/>
              </a:solidFill>
            </a:endParaRPr>
          </a:p>
          <a:p>
            <a:pPr algn="r"/>
            <a:endParaRPr lang="en-US" sz="2400" b="1" dirty="0" smtClean="0">
              <a:solidFill>
                <a:schemeClr val="tx1"/>
              </a:solidFill>
            </a:endParaRPr>
          </a:p>
          <a:p>
            <a:pPr algn="r"/>
            <a:endParaRPr lang="en-US" sz="2400" b="1" dirty="0" smtClean="0">
              <a:solidFill>
                <a:schemeClr val="tx1"/>
              </a:solidFill>
            </a:endParaRPr>
          </a:p>
          <a:p>
            <a:pPr algn="r"/>
            <a:endParaRPr lang="en-US" sz="1800" b="1" dirty="0" smtClean="0">
              <a:solidFill>
                <a:schemeClr val="tx1"/>
              </a:solidFill>
            </a:endParaRPr>
          </a:p>
          <a:p>
            <a:pPr algn="ctr"/>
            <a:r>
              <a:rPr lang="en-US" sz="2800" b="1" dirty="0" smtClean="0">
                <a:solidFill>
                  <a:schemeClr val="tx1"/>
                </a:solidFill>
              </a:rPr>
              <a:t>       </a:t>
            </a:r>
          </a:p>
          <a:p>
            <a:pPr algn="ctr"/>
            <a:r>
              <a:rPr lang="en-US" sz="2800" b="1" dirty="0" smtClean="0">
                <a:solidFill>
                  <a:schemeClr val="tx1"/>
                </a:solidFill>
              </a:rPr>
              <a:t>How </a:t>
            </a:r>
            <a:r>
              <a:rPr lang="en-US" sz="2800" b="1" dirty="0">
                <a:solidFill>
                  <a:schemeClr val="tx1"/>
                </a:solidFill>
              </a:rPr>
              <a:t>Expanding Legislation Regarding</a:t>
            </a:r>
            <a:endParaRPr lang="en-US" sz="2800" dirty="0">
              <a:solidFill>
                <a:schemeClr val="tx1"/>
              </a:solidFill>
            </a:endParaRPr>
          </a:p>
          <a:p>
            <a:pPr algn="ctr"/>
            <a:r>
              <a:rPr lang="en-US" sz="2800" b="1" dirty="0" smtClean="0">
                <a:solidFill>
                  <a:schemeClr val="tx1"/>
                </a:solidFill>
              </a:rPr>
              <a:t>       Cannabis </a:t>
            </a:r>
            <a:r>
              <a:rPr lang="en-US" sz="2800" b="1" dirty="0">
                <a:solidFill>
                  <a:schemeClr val="tx1"/>
                </a:solidFill>
              </a:rPr>
              <a:t>for Medical Use</a:t>
            </a:r>
            <a:endParaRPr lang="en-US" sz="2800" dirty="0">
              <a:solidFill>
                <a:schemeClr val="tx1"/>
              </a:solidFill>
            </a:endParaRPr>
          </a:p>
          <a:p>
            <a:pPr algn="ctr"/>
            <a:r>
              <a:rPr lang="en-US" sz="2800" b="1" dirty="0" smtClean="0">
                <a:solidFill>
                  <a:schemeClr val="tx1"/>
                </a:solidFill>
              </a:rPr>
              <a:t>    Puts </a:t>
            </a:r>
            <a:r>
              <a:rPr lang="en-US" sz="2800" b="1" dirty="0">
                <a:solidFill>
                  <a:schemeClr val="tx1"/>
                </a:solidFill>
              </a:rPr>
              <a:t>Georgia’s </a:t>
            </a:r>
            <a:r>
              <a:rPr lang="en-US" sz="2800" b="1" dirty="0" smtClean="0">
                <a:solidFill>
                  <a:schemeClr val="tx1"/>
                </a:solidFill>
              </a:rPr>
              <a:t>Toddlers, Children </a:t>
            </a:r>
            <a:r>
              <a:rPr lang="en-US" sz="2800" b="1" dirty="0">
                <a:solidFill>
                  <a:schemeClr val="tx1"/>
                </a:solidFill>
              </a:rPr>
              <a:t>and Adults</a:t>
            </a:r>
            <a:endParaRPr lang="en-US" sz="2800" dirty="0">
              <a:solidFill>
                <a:schemeClr val="tx1"/>
              </a:solidFill>
            </a:endParaRPr>
          </a:p>
          <a:p>
            <a:pPr algn="ctr"/>
            <a:r>
              <a:rPr lang="en-US" sz="2800" b="1" dirty="0" smtClean="0">
                <a:solidFill>
                  <a:schemeClr val="tx1"/>
                </a:solidFill>
              </a:rPr>
              <a:t>   At </a:t>
            </a:r>
            <a:r>
              <a:rPr lang="en-US" sz="2800" b="1" dirty="0">
                <a:solidFill>
                  <a:schemeClr val="tx1"/>
                </a:solidFill>
              </a:rPr>
              <a:t>Risk</a:t>
            </a:r>
            <a:endParaRPr lang="en-US" sz="2800" dirty="0">
              <a:solidFill>
                <a:schemeClr val="tx1"/>
              </a:solidFill>
            </a:endParaRPr>
          </a:p>
          <a:p>
            <a:pPr algn="r"/>
            <a:endParaRPr lang="en-US" sz="1800" b="1" dirty="0" smtClean="0">
              <a:solidFill>
                <a:schemeClr val="tx1"/>
              </a:solidFill>
            </a:endParaRPr>
          </a:p>
          <a:p>
            <a:pPr algn="r"/>
            <a:r>
              <a:rPr lang="en-US" sz="1800" b="1" dirty="0" smtClean="0">
                <a:solidFill>
                  <a:schemeClr val="tx1"/>
                </a:solidFill>
              </a:rPr>
              <a:t>Gregg </a:t>
            </a:r>
            <a:r>
              <a:rPr lang="en-US" sz="1800" b="1" dirty="0" smtClean="0">
                <a:solidFill>
                  <a:schemeClr val="tx1"/>
                </a:solidFill>
              </a:rPr>
              <a:t>Raduka, Ph.D., LPC, ICPS</a:t>
            </a:r>
          </a:p>
          <a:p>
            <a:pPr lvl="1" algn="r"/>
            <a:r>
              <a:rPr lang="en-US" b="1" dirty="0" smtClean="0">
                <a:solidFill>
                  <a:schemeClr val="tx1"/>
                </a:solidFill>
              </a:rPr>
              <a:t>Executive Director/CEO</a:t>
            </a:r>
          </a:p>
          <a:p>
            <a:pPr lvl="1" algn="r"/>
            <a:r>
              <a:rPr lang="en-US" b="1" dirty="0" smtClean="0">
                <a:solidFill>
                  <a:schemeClr val="tx1"/>
                </a:solidFill>
              </a:rPr>
              <a:t>August 29</a:t>
            </a:r>
            <a:r>
              <a:rPr lang="en-US" b="1" dirty="0" smtClean="0">
                <a:solidFill>
                  <a:schemeClr val="tx1"/>
                </a:solidFill>
              </a:rPr>
              <a:t>, 2018</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53035" y="0"/>
            <a:ext cx="10408024" cy="2052918"/>
          </a:xfrm>
          <a:prstGeom prst="rect">
            <a:avLst/>
          </a:prstGeom>
          <a:noFill/>
          <a:ln>
            <a:noFill/>
          </a:ln>
        </p:spPr>
      </p:pic>
    </p:spTree>
    <p:extLst>
      <p:ext uri="{BB962C8B-B14F-4D97-AF65-F5344CB8AC3E}">
        <p14:creationId xmlns:p14="http://schemas.microsoft.com/office/powerpoint/2010/main" val="83275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724912" y="192024"/>
            <a:ext cx="5779008" cy="6327648"/>
          </a:xfrm>
          <a:prstGeom prst="rect">
            <a:avLst/>
          </a:prstGeom>
          <a:noFill/>
          <a:ln>
            <a:noFill/>
          </a:ln>
        </p:spPr>
      </p:pic>
    </p:spTree>
    <p:extLst>
      <p:ext uri="{BB962C8B-B14F-4D97-AF65-F5344CB8AC3E}">
        <p14:creationId xmlns:p14="http://schemas.microsoft.com/office/powerpoint/2010/main" val="364013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495" y="443840"/>
            <a:ext cx="8946541" cy="4195481"/>
          </a:xfrm>
        </p:spPr>
        <p:txBody>
          <a:bodyPr>
            <a:normAutofit/>
          </a:bodyPr>
          <a:lstStyle/>
          <a:p>
            <a:pPr marL="0" indent="0">
              <a:buNone/>
            </a:pPr>
            <a:r>
              <a:rPr lang="en-US" sz="2800" b="1" dirty="0">
                <a:solidFill>
                  <a:srgbClr val="ED7D31"/>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ED7D31"/>
                </a:solidFill>
                <a:latin typeface="Calibri" panose="020F0502020204030204" pitchFamily="34" charset="0"/>
                <a:ea typeface="Calibri" panose="020F0502020204030204" pitchFamily="34" charset="0"/>
                <a:cs typeface="Times New Roman" panose="02020603050405020304" pitchFamily="18" charset="0"/>
              </a:rPr>
              <a:t>  </a:t>
            </a:r>
            <a:r>
              <a:rPr lang="en-US" sz="3200" b="1" dirty="0" smtClean="0">
                <a:solidFill>
                  <a:srgbClr val="ED7D31"/>
                </a:solidFill>
                <a:latin typeface="Calibri" panose="020F0502020204030204" pitchFamily="34" charset="0"/>
                <a:ea typeface="Calibri" panose="020F0502020204030204" pitchFamily="34" charset="0"/>
                <a:cs typeface="Times New Roman" panose="02020603050405020304" pitchFamily="18" charset="0"/>
              </a:rPr>
              <a:t>What </a:t>
            </a:r>
            <a:r>
              <a:rPr lang="en-US" sz="3200" b="1" dirty="0">
                <a:solidFill>
                  <a:srgbClr val="ED7D31"/>
                </a:solidFill>
                <a:latin typeface="Calibri" panose="020F0502020204030204" pitchFamily="34" charset="0"/>
                <a:ea typeface="Calibri" panose="020F0502020204030204" pitchFamily="34" charset="0"/>
                <a:cs typeface="Times New Roman" panose="02020603050405020304" pitchFamily="18" charset="0"/>
              </a:rPr>
              <a:t>is Let’s Get Clear Georgia? </a:t>
            </a:r>
            <a:endParaRPr lang="en-US" sz="3200" dirty="0">
              <a:solidFill>
                <a:srgbClr val="FF3300"/>
              </a:solidFill>
            </a:endParaRPr>
          </a:p>
          <a:p>
            <a:endParaRPr lang="en-US" dirty="0"/>
          </a:p>
        </p:txBody>
      </p:sp>
      <p:sp>
        <p:nvSpPr>
          <p:cNvPr id="2" name="Rectangle 1"/>
          <p:cNvSpPr/>
          <p:nvPr/>
        </p:nvSpPr>
        <p:spPr>
          <a:xfrm>
            <a:off x="736847" y="1218331"/>
            <a:ext cx="10502283" cy="5113131"/>
          </a:xfrm>
          <a:prstGeom prst="rect">
            <a:avLst/>
          </a:prstGeom>
        </p:spPr>
        <p:txBody>
          <a:bodyPr wrap="square">
            <a:spAutoFit/>
          </a:bodyPr>
          <a:lstStyle/>
          <a:p>
            <a:pPr algn="ctr">
              <a:lnSpc>
                <a:spcPct val="107000"/>
              </a:lnSpc>
              <a:spcAft>
                <a:spcPts val="800"/>
              </a:spcAft>
            </a:pPr>
            <a:r>
              <a:rPr lang="en-US" sz="3200" b="1" dirty="0" smtClean="0">
                <a:solidFill>
                  <a:srgbClr val="ED7D31"/>
                </a:solidFill>
                <a:latin typeface="Calibri" panose="020F0502020204030204" pitchFamily="34" charset="0"/>
                <a:ea typeface="Calibri" panose="020F0502020204030204" pitchFamily="34" charset="0"/>
                <a:cs typeface="Times New Roman" panose="02020603050405020304" pitchFamily="18" charset="0"/>
              </a:rPr>
              <a:t>What </a:t>
            </a:r>
            <a:r>
              <a:rPr lang="en-US" sz="3200" b="1" dirty="0">
                <a:solidFill>
                  <a:srgbClr val="ED7D31"/>
                </a:solidFill>
                <a:latin typeface="Calibri" panose="020F0502020204030204" pitchFamily="34" charset="0"/>
                <a:ea typeface="Calibri" panose="020F0502020204030204" pitchFamily="34" charset="0"/>
                <a:cs typeface="Times New Roman" panose="02020603050405020304" pitchFamily="18" charset="0"/>
              </a:rPr>
              <a:t>We </a:t>
            </a:r>
            <a:r>
              <a:rPr lang="en-US" sz="3200" b="1" dirty="0" smtClean="0">
                <a:solidFill>
                  <a:srgbClr val="ED7D31"/>
                </a:solidFill>
                <a:latin typeface="Calibri" panose="020F0502020204030204" pitchFamily="34" charset="0"/>
                <a:ea typeface="Calibri" panose="020F0502020204030204" pitchFamily="34" charset="0"/>
                <a:cs typeface="Times New Roman" panose="02020603050405020304" pitchFamily="18" charset="0"/>
              </a:rPr>
              <a:t>Do </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Our advocacy efforts focus on protecting </a:t>
            </a:r>
            <a:r>
              <a:rPr lang="en-US" sz="2400" b="1" dirty="0">
                <a:latin typeface="Calibri" panose="020F0502020204030204" pitchFamily="34" charset="0"/>
                <a:ea typeface="Calibri" panose="020F0502020204030204" pitchFamily="34" charset="0"/>
                <a:cs typeface="Times New Roman" panose="02020603050405020304" pitchFamily="18" charset="0"/>
              </a:rPr>
              <a:t>all </a:t>
            </a:r>
            <a:r>
              <a:rPr lang="en-US" sz="2400" dirty="0">
                <a:latin typeface="Calibri" panose="020F0502020204030204" pitchFamily="34" charset="0"/>
                <a:ea typeface="Calibri" panose="020F0502020204030204" pitchFamily="34" charset="0"/>
                <a:cs typeface="Times New Roman" panose="02020603050405020304" pitchFamily="18" charset="0"/>
              </a:rPr>
              <a:t>of Georgia’s children, teens, adults, communities and workplaces, and empowering them to protect themselves from the destructive effects of any form of marijuana lacking the approval of reputable medical associations. </a:t>
            </a:r>
          </a:p>
          <a:p>
            <a:pP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3200" b="1" dirty="0" smtClean="0">
                <a:solidFill>
                  <a:srgbClr val="ED7D31"/>
                </a:solidFill>
                <a:latin typeface="Calibri" panose="020F0502020204030204" pitchFamily="34" charset="0"/>
                <a:ea typeface="Calibri" panose="020F0502020204030204" pitchFamily="34" charset="0"/>
                <a:cs typeface="Times New Roman" panose="02020603050405020304" pitchFamily="18" charset="0"/>
              </a:rPr>
              <a:t>Our Mission </a:t>
            </a:r>
          </a:p>
          <a:p>
            <a:pPr algn="ctr">
              <a:lnSpc>
                <a:spcPct val="107000"/>
              </a:lnSpc>
              <a:spcAft>
                <a:spcPts val="800"/>
              </a:spcAft>
            </a:pPr>
            <a:r>
              <a:rPr lang="en-US" sz="2400" dirty="0" smtClean="0">
                <a:latin typeface="Calibri" panose="020F0502020204030204" pitchFamily="34" charset="0"/>
                <a:ea typeface="Calibri" panose="020F0502020204030204" pitchFamily="34" charset="0"/>
                <a:cs typeface="Times New Roman" panose="02020603050405020304" pitchFamily="18" charset="0"/>
              </a:rPr>
              <a:t>To </a:t>
            </a:r>
            <a:r>
              <a:rPr lang="en-US" sz="2400" dirty="0">
                <a:latin typeface="Calibri" panose="020F0502020204030204" pitchFamily="34" charset="0"/>
                <a:ea typeface="Calibri" panose="020F0502020204030204" pitchFamily="34" charset="0"/>
                <a:cs typeface="Times New Roman" panose="02020603050405020304" pitchFamily="18" charset="0"/>
              </a:rPr>
              <a:t>promote advocacy and other collaborative efforts using best practices and policies to prevent the expansion of “medical” marijuana legalization lacking the approval of established medical associations as well as to prevent recreational legalization in Georgia.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8643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972" y="0"/>
            <a:ext cx="9493188" cy="1510829"/>
          </a:xfrm>
        </p:spPr>
        <p:txBody>
          <a:bodyPr>
            <a:noAutofit/>
          </a:bodyPr>
          <a:lstStyle/>
          <a:p>
            <a:pPr algn="ctr"/>
            <a:r>
              <a:rPr lang="en-US" sz="3600" spc="-100" dirty="0" smtClean="0">
                <a:solidFill>
                  <a:srgbClr val="0051C8"/>
                </a:solidFill>
                <a:latin typeface="Arial" panose="020B0604020202020204" pitchFamily="34" charset="0"/>
                <a:cs typeface="Arial" panose="020B0604020202020204" pitchFamily="34" charset="0"/>
              </a:rPr>
              <a:t>Numerous people are saying their or their child’s medical condition has been helped greatly by taking cannabis oil.</a:t>
            </a:r>
            <a:endParaRPr lang="en-US" sz="3600" spc="-100" dirty="0">
              <a:solidFill>
                <a:srgbClr val="0051C8"/>
              </a:solidFill>
              <a:latin typeface="Arial" panose="020B0604020202020204" pitchFamily="34" charset="0"/>
              <a:cs typeface="Arial" panose="020B0604020202020204" pitchFamily="34" charset="0"/>
            </a:endParaRPr>
          </a:p>
        </p:txBody>
      </p:sp>
      <p:cxnSp>
        <p:nvCxnSpPr>
          <p:cNvPr id="5" name="Straight Connector 4"/>
          <p:cNvCxnSpPr/>
          <p:nvPr/>
        </p:nvCxnSpPr>
        <p:spPr>
          <a:xfrm>
            <a:off x="2152650" y="1770202"/>
            <a:ext cx="78867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Picture 493" descr="http://iowahouse.org/140502/1545783_593343367429603_5421782167989541336_n.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30083" y="1924568"/>
            <a:ext cx="5634154" cy="31676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40154" y="5299845"/>
            <a:ext cx="9497640" cy="1274195"/>
          </a:xfrm>
          <a:prstGeom prst="rect">
            <a:avLst/>
          </a:prstGeom>
          <a:noFill/>
        </p:spPr>
        <p:txBody>
          <a:bodyPr wrap="square" rtlCol="0">
            <a:spAutoFit/>
          </a:bodyPr>
          <a:lstStyle/>
          <a:p>
            <a:pPr algn="ctr">
              <a:lnSpc>
                <a:spcPct val="80000"/>
              </a:lnSpc>
            </a:pPr>
            <a:r>
              <a:rPr lang="en-US" sz="3200" spc="-60" dirty="0" smtClean="0">
                <a:solidFill>
                  <a:srgbClr val="000066"/>
                </a:solidFill>
                <a:latin typeface="Arial" panose="020B0604020202020204" pitchFamily="34" charset="0"/>
                <a:cs typeface="Arial" panose="020B0604020202020204" pitchFamily="34" charset="0"/>
              </a:rPr>
              <a:t>Let’s Be Clear Georgia applauds </a:t>
            </a:r>
            <a:r>
              <a:rPr lang="en-US" sz="3200" spc="-60" dirty="0">
                <a:solidFill>
                  <a:srgbClr val="000066"/>
                </a:solidFill>
                <a:latin typeface="Arial" panose="020B0604020202020204" pitchFamily="34" charset="0"/>
                <a:cs typeface="Arial" panose="020B0604020202020204" pitchFamily="34" charset="0"/>
              </a:rPr>
              <a:t>the sincere, heartfelt efforts </a:t>
            </a:r>
            <a:r>
              <a:rPr lang="en-US" sz="3200" spc="-60" dirty="0" smtClean="0">
                <a:solidFill>
                  <a:srgbClr val="000066"/>
                </a:solidFill>
                <a:latin typeface="Arial" panose="020B0604020202020204" pitchFamily="34" charset="0"/>
                <a:cs typeface="Arial" panose="020B0604020202020204" pitchFamily="34" charset="0"/>
              </a:rPr>
              <a:t>of all those who </a:t>
            </a:r>
            <a:r>
              <a:rPr lang="en-US" sz="3200" spc="-60" dirty="0">
                <a:solidFill>
                  <a:srgbClr val="000066"/>
                </a:solidFill>
                <a:latin typeface="Arial" panose="020B0604020202020204" pitchFamily="34" charset="0"/>
                <a:cs typeface="Arial" panose="020B0604020202020204" pitchFamily="34" charset="0"/>
              </a:rPr>
              <a:t>are trying to find solutions to </a:t>
            </a:r>
            <a:r>
              <a:rPr lang="en-US" sz="3200" spc="-60" dirty="0" smtClean="0">
                <a:solidFill>
                  <a:srgbClr val="000066"/>
                </a:solidFill>
                <a:latin typeface="Arial" panose="020B0604020202020204" pitchFamily="34" charset="0"/>
                <a:cs typeface="Arial" panose="020B0604020202020204" pitchFamily="34" charset="0"/>
              </a:rPr>
              <a:t>suffering due to serious medical conditions.</a:t>
            </a:r>
            <a:endParaRPr lang="en-US" sz="3200" spc="-60" dirty="0">
              <a:solidFill>
                <a:srgbClr val="0000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6681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889" y="26633"/>
            <a:ext cx="9654294" cy="6587231"/>
          </a:xfrm>
        </p:spPr>
        <p:txBody>
          <a:bodyPr>
            <a:normAutofit/>
          </a:bodyPr>
          <a:lstStyle/>
          <a:p>
            <a:r>
              <a:rPr lang="en-US" sz="3200" b="1" dirty="0" smtClean="0"/>
              <a:t>     But </a:t>
            </a:r>
            <a:r>
              <a:rPr lang="en-US" sz="3200" b="1" dirty="0"/>
              <a:t>there is </a:t>
            </a:r>
            <a:r>
              <a:rPr lang="en-US" sz="3200" b="1" dirty="0" smtClean="0"/>
              <a:t>an untold </a:t>
            </a:r>
            <a:r>
              <a:rPr lang="en-US" sz="3200" b="1" dirty="0"/>
              <a:t>side of the </a:t>
            </a:r>
            <a:r>
              <a:rPr lang="en-US" sz="3200" b="1" dirty="0" smtClean="0"/>
              <a:t>story that </a:t>
            </a:r>
            <a:r>
              <a:rPr lang="en-US" sz="3200" b="1" dirty="0"/>
              <a:t>involves great tragedy and </a:t>
            </a:r>
            <a:r>
              <a:rPr lang="en-US" sz="3200" b="1" dirty="0" smtClean="0"/>
              <a:t>suffering </a:t>
            </a:r>
          </a:p>
          <a:p>
            <a:pPr marL="0" indent="0">
              <a:buNone/>
            </a:pPr>
            <a:r>
              <a:rPr lang="en-US" sz="3600" b="1" dirty="0" smtClean="0"/>
              <a:t>for </a:t>
            </a:r>
            <a:r>
              <a:rPr lang="en-US" sz="3600" b="1" dirty="0"/>
              <a:t>many more thousands of Georgians . . </a:t>
            </a:r>
            <a:r>
              <a:rPr lang="en-US" sz="3600" b="1" dirty="0" smtClean="0"/>
              <a:t>.</a:t>
            </a:r>
          </a:p>
          <a:p>
            <a:pPr marL="0" indent="0">
              <a:buNone/>
            </a:pPr>
            <a:r>
              <a:rPr lang="en-US" sz="3600" b="1" dirty="0" smtClean="0"/>
              <a:t> </a:t>
            </a:r>
            <a:endParaRPr lang="en-US" sz="3600" dirty="0"/>
          </a:p>
          <a:p>
            <a:r>
              <a:rPr lang="en-US" sz="2400" b="1" dirty="0"/>
              <a:t> </a:t>
            </a:r>
            <a:r>
              <a:rPr lang="en-US" sz="2400" b="1" dirty="0" smtClean="0"/>
              <a:t>     </a:t>
            </a:r>
            <a:r>
              <a:rPr lang="en-US" sz="3200" b="1" dirty="0" smtClean="0"/>
              <a:t>Pre-Teens</a:t>
            </a:r>
            <a:r>
              <a:rPr lang="en-US" sz="3200" b="1" dirty="0"/>
              <a:t>, Teenagers, Young Adults,                     and Adults who are addicted to                         THC . . .  </a:t>
            </a:r>
            <a:endParaRPr lang="en-US" sz="3200" dirty="0"/>
          </a:p>
          <a:p>
            <a:pPr marL="0" indent="0">
              <a:buNone/>
            </a:pPr>
            <a:endParaRPr lang="en-US" sz="3200" b="1" dirty="0" smtClean="0"/>
          </a:p>
        </p:txBody>
      </p:sp>
      <p:pic>
        <p:nvPicPr>
          <p:cNvPr id="2" name="Picture 1"/>
          <p:cNvPicPr>
            <a:picLocks noChangeAspect="1"/>
          </p:cNvPicPr>
          <p:nvPr/>
        </p:nvPicPr>
        <p:blipFill>
          <a:blip r:embed="rId2"/>
          <a:stretch>
            <a:fillRect/>
          </a:stretch>
        </p:blipFill>
        <p:spPr>
          <a:xfrm>
            <a:off x="1296139" y="3961765"/>
            <a:ext cx="9697509" cy="2896235"/>
          </a:xfrm>
          <a:prstGeom prst="rect">
            <a:avLst/>
          </a:prstGeom>
        </p:spPr>
      </p:pic>
    </p:spTree>
    <p:extLst>
      <p:ext uri="{BB962C8B-B14F-4D97-AF65-F5344CB8AC3E}">
        <p14:creationId xmlns:p14="http://schemas.microsoft.com/office/powerpoint/2010/main" val="17474325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889" y="62144"/>
            <a:ext cx="10772880" cy="6587231"/>
          </a:xfrm>
        </p:spPr>
        <p:txBody>
          <a:bodyPr>
            <a:normAutofit/>
          </a:bodyPr>
          <a:lstStyle/>
          <a:p>
            <a:r>
              <a:rPr lang="en-US" sz="3200" b="1" dirty="0" smtClean="0"/>
              <a:t>How Does This Relate to Access?</a:t>
            </a:r>
          </a:p>
          <a:p>
            <a:endParaRPr lang="en-US" sz="3200" dirty="0" smtClean="0"/>
          </a:p>
          <a:p>
            <a:r>
              <a:rPr lang="en-US" sz="3200" b="1" dirty="0" smtClean="0"/>
              <a:t>The </a:t>
            </a:r>
            <a:r>
              <a:rPr lang="en-US" sz="3200" b="1" dirty="0"/>
              <a:t>costs of increasing access via in-state cultivation and manufacturing, as well as their regulation </a:t>
            </a:r>
            <a:endParaRPr lang="en-US" sz="3200" b="1" dirty="0" smtClean="0"/>
          </a:p>
          <a:p>
            <a:endParaRPr lang="en-US" sz="3200" b="1" dirty="0"/>
          </a:p>
          <a:p>
            <a:r>
              <a:rPr lang="en-US" sz="3200" b="1" dirty="0"/>
              <a:t>will have to be financed by increased demand and use, putting more Georgian’s in harm’s way </a:t>
            </a:r>
            <a:endParaRPr lang="en-US" sz="3200" b="1" dirty="0" smtClean="0"/>
          </a:p>
          <a:p>
            <a:endParaRPr lang="en-US" sz="3200" b="1" dirty="0"/>
          </a:p>
          <a:p>
            <a:r>
              <a:rPr lang="en-US" sz="3200" b="1" dirty="0"/>
              <a:t>from the harmful effects of THC.</a:t>
            </a:r>
          </a:p>
          <a:p>
            <a:pPr marL="0" indent="0">
              <a:buNone/>
            </a:pPr>
            <a:endParaRPr lang="en-US" sz="3200" b="1" dirty="0" smtClean="0"/>
          </a:p>
        </p:txBody>
      </p:sp>
    </p:spTree>
    <p:extLst>
      <p:ext uri="{BB962C8B-B14F-4D97-AF65-F5344CB8AC3E}">
        <p14:creationId xmlns:p14="http://schemas.microsoft.com/office/powerpoint/2010/main" val="83143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889" y="346231"/>
            <a:ext cx="9654294" cy="6303144"/>
          </a:xfrm>
        </p:spPr>
        <p:txBody>
          <a:bodyPr>
            <a:normAutofit/>
          </a:bodyPr>
          <a:lstStyle/>
          <a:p>
            <a:endParaRPr lang="en-US" sz="2400" b="1" dirty="0"/>
          </a:p>
          <a:p>
            <a:endParaRPr lang="en-US" b="1" dirty="0"/>
          </a:p>
          <a:p>
            <a:pPr marL="0" indent="0">
              <a:buNone/>
            </a:pPr>
            <a:endParaRPr lang="en-US" dirty="0" smtClean="0"/>
          </a:p>
        </p:txBody>
      </p:sp>
      <p:pic>
        <p:nvPicPr>
          <p:cNvPr id="2" name="Picture 1"/>
          <p:cNvPicPr>
            <a:picLocks noChangeAspect="1"/>
          </p:cNvPicPr>
          <p:nvPr/>
        </p:nvPicPr>
        <p:blipFill>
          <a:blip r:embed="rId2"/>
          <a:stretch>
            <a:fillRect/>
          </a:stretch>
        </p:blipFill>
        <p:spPr>
          <a:xfrm>
            <a:off x="927889" y="1288186"/>
            <a:ext cx="1266825" cy="3695700"/>
          </a:xfrm>
          <a:prstGeom prst="rect">
            <a:avLst/>
          </a:prstGeom>
        </p:spPr>
      </p:pic>
      <p:sp>
        <p:nvSpPr>
          <p:cNvPr id="4" name="Rectangle 3"/>
          <p:cNvSpPr/>
          <p:nvPr/>
        </p:nvSpPr>
        <p:spPr>
          <a:xfrm>
            <a:off x="2765175" y="180398"/>
            <a:ext cx="8065581" cy="7960834"/>
          </a:xfrm>
          <a:prstGeom prst="rect">
            <a:avLst/>
          </a:prstGeom>
        </p:spPr>
        <p:txBody>
          <a:bodyPr wrap="square">
            <a:spAutoFit/>
          </a:bodyPr>
          <a:lstStyle/>
          <a:p>
            <a:pPr>
              <a:lnSpc>
                <a:spcPct val="107000"/>
              </a:lnSpc>
              <a:spcAft>
                <a:spcPts val="800"/>
              </a:spcAft>
            </a:pPr>
            <a:endParaRPr lang="en-US" sz="3200" b="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200" b="1" dirty="0" smtClean="0">
                <a:latin typeface="Calibri" panose="020F0502020204030204" pitchFamily="34" charset="0"/>
                <a:ea typeface="Calibri" panose="020F0502020204030204" pitchFamily="34" charset="0"/>
                <a:cs typeface="Times New Roman" panose="02020603050405020304" pitchFamily="18" charset="0"/>
              </a:rPr>
              <a:t>5</a:t>
            </a:r>
            <a:r>
              <a:rPr lang="en-US" sz="3200" b="1" dirty="0">
                <a:latin typeface="Calibri" panose="020F0502020204030204" pitchFamily="34" charset="0"/>
                <a:ea typeface="Calibri" panose="020F0502020204030204" pitchFamily="34" charset="0"/>
                <a:cs typeface="Times New Roman" panose="02020603050405020304" pitchFamily="18" charset="0"/>
              </a:rPr>
              <a:t>% THC Oil is Much Stronger than Most People </a:t>
            </a:r>
            <a:r>
              <a:rPr lang="en-US" sz="3200" b="1" dirty="0" smtClean="0">
                <a:latin typeface="Calibri" panose="020F0502020204030204" pitchFamily="34" charset="0"/>
                <a:ea typeface="Calibri" panose="020F0502020204030204" pitchFamily="34" charset="0"/>
                <a:cs typeface="Times New Roman" panose="02020603050405020304" pitchFamily="18" charset="0"/>
              </a:rPr>
              <a:t>Realize</a:t>
            </a:r>
          </a:p>
          <a:p>
            <a:pPr>
              <a:lnSpc>
                <a:spcPct val="107000"/>
              </a:lnSpc>
              <a:spcAft>
                <a:spcPts val="800"/>
              </a:spcAft>
            </a:pPr>
            <a:endParaRPr lang="en-US" sz="3200" b="1" dirty="0" smtClean="0">
              <a:latin typeface="Calibri" panose="020F0502020204030204" pitchFamily="34" charset="0"/>
            </a:endParaRPr>
          </a:p>
          <a:p>
            <a:pPr>
              <a:lnSpc>
                <a:spcPct val="107000"/>
              </a:lnSpc>
              <a:spcAft>
                <a:spcPts val="800"/>
              </a:spcAft>
            </a:pPr>
            <a:r>
              <a:rPr lang="en-US" sz="3200" b="1" dirty="0" smtClean="0">
                <a:latin typeface="Calibri" panose="020F0502020204030204" pitchFamily="34" charset="0"/>
              </a:rPr>
              <a:t>5% </a:t>
            </a:r>
            <a:r>
              <a:rPr lang="en-US" sz="3200" b="1" dirty="0">
                <a:latin typeface="Calibri" panose="020F0502020204030204" pitchFamily="34" charset="0"/>
              </a:rPr>
              <a:t>THC Oil contains about 5 grams of THC in </a:t>
            </a:r>
            <a:r>
              <a:rPr lang="en-US" sz="3200" b="1" dirty="0" smtClean="0">
                <a:latin typeface="Calibri" panose="020F0502020204030204" pitchFamily="34" charset="0"/>
              </a:rPr>
              <a:t>100 milliliters </a:t>
            </a:r>
            <a:r>
              <a:rPr lang="en-US" sz="3200" b="1" dirty="0">
                <a:latin typeface="Calibri" panose="020F0502020204030204" pitchFamily="34" charset="0"/>
              </a:rPr>
              <a:t>of oil. </a:t>
            </a:r>
            <a:endParaRPr lang="en-US" sz="3200" b="1" dirty="0" smtClean="0">
              <a:latin typeface="Calibri" panose="020F0502020204030204" pitchFamily="34" charset="0"/>
            </a:endParaRPr>
          </a:p>
          <a:p>
            <a:pPr>
              <a:lnSpc>
                <a:spcPct val="107000"/>
              </a:lnSpc>
              <a:spcAft>
                <a:spcPts val="800"/>
              </a:spcAft>
            </a:pPr>
            <a:endParaRPr lang="en-US" sz="3200" b="1" dirty="0">
              <a:latin typeface="Calibri" panose="020F0502020204030204" pitchFamily="34" charset="0"/>
            </a:endParaRPr>
          </a:p>
          <a:p>
            <a:pPr>
              <a:lnSpc>
                <a:spcPct val="107000"/>
              </a:lnSpc>
              <a:spcAft>
                <a:spcPts val="800"/>
              </a:spcAft>
            </a:pPr>
            <a:r>
              <a:rPr lang="en-US" sz="3200" b="1" dirty="0">
                <a:latin typeface="Calibri" panose="020F0502020204030204" pitchFamily="34" charset="0"/>
              </a:rPr>
              <a:t>4 drops (from a standard medicine dropper) of 5% THC oil contain approximately 10 mg of THC.</a:t>
            </a:r>
            <a:endParaRPr lang="en-US" sz="3200" dirty="0">
              <a:latin typeface="Calibri" panose="020F0502020204030204" pitchFamily="34" charset="0"/>
            </a:endParaRPr>
          </a:p>
          <a:p>
            <a:pPr>
              <a:lnSpc>
                <a:spcPct val="107000"/>
              </a:lnSpc>
              <a:spcAft>
                <a:spcPts val="800"/>
              </a:spcAft>
            </a:pPr>
            <a:endParaRPr lang="en-US" sz="3600" b="1" dirty="0">
              <a:latin typeface="Calibri" panose="020F0502020204030204" pitchFamily="34" charset="0"/>
            </a:endParaRPr>
          </a:p>
          <a:p>
            <a:pPr>
              <a:lnSpc>
                <a:spcPct val="107000"/>
              </a:lnSpc>
              <a:spcAft>
                <a:spcPts val="800"/>
              </a:spcAft>
            </a:pPr>
            <a:endParaRPr lang="en-US" sz="3600" b="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006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91802" y="396935"/>
            <a:ext cx="5114925" cy="1257300"/>
          </a:xfrm>
          <a:prstGeom prst="rect">
            <a:avLst/>
          </a:prstGeom>
        </p:spPr>
      </p:pic>
      <p:pic>
        <p:nvPicPr>
          <p:cNvPr id="8" name="Content Placeholder 7"/>
          <p:cNvPicPr>
            <a:picLocks noGrp="1" noChangeAspect="1"/>
          </p:cNvPicPr>
          <p:nvPr>
            <p:ph idx="1"/>
          </p:nvPr>
        </p:nvPicPr>
        <p:blipFill>
          <a:blip r:embed="rId3"/>
          <a:stretch>
            <a:fillRect/>
          </a:stretch>
        </p:blipFill>
        <p:spPr>
          <a:xfrm>
            <a:off x="3829592" y="3917285"/>
            <a:ext cx="952743" cy="2779431"/>
          </a:xfrm>
          <a:prstGeom prst="rect">
            <a:avLst/>
          </a:prstGeom>
        </p:spPr>
      </p:pic>
      <p:sp>
        <p:nvSpPr>
          <p:cNvPr id="9" name="TextBox 8"/>
          <p:cNvSpPr txBox="1"/>
          <p:nvPr/>
        </p:nvSpPr>
        <p:spPr>
          <a:xfrm>
            <a:off x="1429435" y="1654235"/>
            <a:ext cx="9439657" cy="2062103"/>
          </a:xfrm>
          <a:prstGeom prst="rect">
            <a:avLst/>
          </a:prstGeom>
          <a:noFill/>
        </p:spPr>
        <p:txBody>
          <a:bodyPr wrap="square" rtlCol="0">
            <a:spAutoFit/>
          </a:bodyPr>
          <a:lstStyle/>
          <a:p>
            <a:pPr algn="ctr"/>
            <a:r>
              <a:rPr lang="en-US" sz="3200" b="1" dirty="0"/>
              <a:t>4 </a:t>
            </a:r>
            <a:r>
              <a:rPr lang="en-US" sz="3200" b="1" dirty="0" smtClean="0"/>
              <a:t>Drops of 5% Oil  =</a:t>
            </a:r>
          </a:p>
          <a:p>
            <a:pPr algn="ctr"/>
            <a:r>
              <a:rPr lang="en-US" sz="3200" b="1" dirty="0" smtClean="0"/>
              <a:t>10 milligrams of THC </a:t>
            </a:r>
          </a:p>
          <a:p>
            <a:pPr algn="ctr"/>
            <a:r>
              <a:rPr lang="en-US" sz="3200" b="1" dirty="0" smtClean="0"/>
              <a:t>=1 </a:t>
            </a:r>
            <a:r>
              <a:rPr lang="en-US" sz="3200" b="1" dirty="0"/>
              <a:t>standardized serving of </a:t>
            </a:r>
            <a:r>
              <a:rPr lang="en-US" sz="3200" b="1" dirty="0" smtClean="0"/>
              <a:t> </a:t>
            </a:r>
          </a:p>
          <a:p>
            <a:pPr algn="ctr"/>
            <a:r>
              <a:rPr lang="en-US" sz="3200" b="1" dirty="0" smtClean="0"/>
              <a:t>an </a:t>
            </a:r>
            <a:r>
              <a:rPr lang="en-US" sz="3200" b="1" dirty="0"/>
              <a:t>edible in Colorado</a:t>
            </a:r>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5555154" y="3776634"/>
            <a:ext cx="3151573" cy="2779431"/>
          </a:xfrm>
          <a:prstGeom prst="rect">
            <a:avLst/>
          </a:prstGeom>
        </p:spPr>
      </p:pic>
    </p:spTree>
    <p:extLst>
      <p:ext uri="{BB962C8B-B14F-4D97-AF65-F5344CB8AC3E}">
        <p14:creationId xmlns:p14="http://schemas.microsoft.com/office/powerpoint/2010/main" val="192742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8682" y="292920"/>
            <a:ext cx="9404723" cy="1400530"/>
          </a:xfrm>
        </p:spPr>
        <p:txBody>
          <a:bodyPr/>
          <a:lstStyle/>
          <a:p>
            <a:r>
              <a:rPr lang="en-US" b="1" dirty="0"/>
              <a:t>Just like alcohol is alcohol </a:t>
            </a:r>
            <a:r>
              <a:rPr lang="en-US" b="1" dirty="0" smtClean="0"/>
              <a:t>                    no </a:t>
            </a:r>
            <a:r>
              <a:rPr lang="en-US" b="1" dirty="0"/>
              <a:t>matter what form it’s in,</a:t>
            </a:r>
            <a:endParaRPr lang="en-US" b="1" dirty="0"/>
          </a:p>
        </p:txBody>
      </p:sp>
      <p:pic>
        <p:nvPicPr>
          <p:cNvPr id="5" name="Content Placeholder 4"/>
          <p:cNvPicPr>
            <a:picLocks noGrp="1"/>
          </p:cNvPicPr>
          <p:nvPr>
            <p:ph idx="1"/>
          </p:nvPr>
        </p:nvPicPr>
        <p:blipFill>
          <a:blip r:embed="rId2"/>
          <a:stretch>
            <a:fillRect/>
          </a:stretch>
        </p:blipFill>
        <p:spPr>
          <a:xfrm>
            <a:off x="2528462" y="2435779"/>
            <a:ext cx="6096851" cy="3429479"/>
          </a:xfrm>
          <a:prstGeom prst="rect">
            <a:avLst/>
          </a:prstGeom>
        </p:spPr>
      </p:pic>
    </p:spTree>
    <p:extLst>
      <p:ext uri="{BB962C8B-B14F-4D97-AF65-F5344CB8AC3E}">
        <p14:creationId xmlns:p14="http://schemas.microsoft.com/office/powerpoint/2010/main" val="31046388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5618" y="284042"/>
            <a:ext cx="9404723" cy="1400530"/>
          </a:xfrm>
        </p:spPr>
        <p:txBody>
          <a:bodyPr/>
          <a:lstStyle/>
          <a:p>
            <a:r>
              <a:rPr lang="en-US" b="1" dirty="0"/>
              <a:t>So THC is THC no matter whether you swallow it or smoke it:</a:t>
            </a:r>
            <a:r>
              <a:rPr lang="en-US" dirty="0"/>
              <a:t/>
            </a:r>
            <a:br>
              <a:rPr lang="en-US" dirty="0"/>
            </a:br>
            <a:endParaRPr lang="en-US" b="1" dirty="0"/>
          </a:p>
        </p:txBody>
      </p:sp>
      <p:pic>
        <p:nvPicPr>
          <p:cNvPr id="6" name="Content Placeholder 5"/>
          <p:cNvPicPr>
            <a:picLocks noGrp="1"/>
          </p:cNvPicPr>
          <p:nvPr>
            <p:ph idx="1"/>
          </p:nvPr>
        </p:nvPicPr>
        <p:blipFill>
          <a:blip r:embed="rId2"/>
          <a:stretch>
            <a:fillRect/>
          </a:stretch>
        </p:blipFill>
        <p:spPr>
          <a:xfrm>
            <a:off x="2528462" y="2435779"/>
            <a:ext cx="6096851" cy="3429479"/>
          </a:xfrm>
          <a:prstGeom prst="rect">
            <a:avLst/>
          </a:prstGeom>
        </p:spPr>
      </p:pic>
    </p:spTree>
    <p:extLst>
      <p:ext uri="{BB962C8B-B14F-4D97-AF65-F5344CB8AC3E}">
        <p14:creationId xmlns:p14="http://schemas.microsoft.com/office/powerpoint/2010/main" val="3006431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79904" y="-1642370"/>
            <a:ext cx="10633097" cy="8105313"/>
          </a:xfrm>
        </p:spPr>
        <p:txBody>
          <a:bodyPr>
            <a:normAutofit/>
          </a:bodyPr>
          <a:lstStyle/>
          <a:p>
            <a:pPr marL="0" indent="0">
              <a:buNone/>
            </a:pPr>
            <a:r>
              <a:rPr lang="en-US" sz="3000" dirty="0" smtClean="0">
                <a:latin typeface="Arial" panose="020B0604020202020204" pitchFamily="34" charset="0"/>
                <a:cs typeface="Arial" panose="020B0604020202020204" pitchFamily="34" charset="0"/>
              </a:rPr>
              <a:t> </a:t>
            </a:r>
          </a:p>
          <a:p>
            <a:endParaRPr lang="en-US" sz="3000" dirty="0" smtClean="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r>
              <a:rPr lang="en-US" sz="3000" dirty="0" smtClean="0">
                <a:latin typeface="Arial" panose="020B0604020202020204" pitchFamily="34" charset="0"/>
                <a:cs typeface="Arial" panose="020B0604020202020204" pitchFamily="34" charset="0"/>
              </a:rPr>
              <a:t>4 drops of 5% THC oil contains 10 mg of THC </a:t>
            </a:r>
          </a:p>
          <a:p>
            <a:endParaRPr lang="en-US" sz="3000" dirty="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r>
              <a:rPr lang="en-US" sz="3000" dirty="0" smtClean="0">
                <a:latin typeface="Arial" panose="020B0604020202020204" pitchFamily="34" charset="0"/>
                <a:cs typeface="Arial" panose="020B0604020202020204" pitchFamily="34" charset="0"/>
              </a:rPr>
              <a:t>Especially someone who is a new user and has not built up a tolerance to THC can easily get </a:t>
            </a:r>
            <a:r>
              <a:rPr lang="en-US" sz="3000" dirty="0">
                <a:latin typeface="Arial" panose="020B0604020202020204" pitchFamily="34" charset="0"/>
                <a:cs typeface="Arial" panose="020B0604020202020204" pitchFamily="34" charset="0"/>
              </a:rPr>
              <a:t>intoxicated on </a:t>
            </a:r>
            <a:r>
              <a:rPr lang="en-US" sz="3000" dirty="0" smtClean="0">
                <a:latin typeface="Arial" panose="020B0604020202020204" pitchFamily="34" charset="0"/>
                <a:cs typeface="Arial" panose="020B0604020202020204" pitchFamily="34" charset="0"/>
              </a:rPr>
              <a:t>10 mg or 4 drops of 5% </a:t>
            </a:r>
            <a:r>
              <a:rPr lang="en-US" sz="3000" dirty="0">
                <a:latin typeface="Arial" panose="020B0604020202020204" pitchFamily="34" charset="0"/>
                <a:cs typeface="Arial" panose="020B0604020202020204" pitchFamily="34" charset="0"/>
              </a:rPr>
              <a:t>THC </a:t>
            </a:r>
            <a:r>
              <a:rPr lang="en-US" sz="3000" dirty="0" smtClean="0">
                <a:latin typeface="Arial" panose="020B0604020202020204" pitchFamily="34" charset="0"/>
                <a:cs typeface="Arial" panose="020B0604020202020204" pitchFamily="34" charset="0"/>
              </a:rPr>
              <a:t>oil.</a:t>
            </a:r>
            <a:endParaRPr lang="en-US" sz="3000" dirty="0">
              <a:latin typeface="Arial" panose="020B0604020202020204" pitchFamily="34" charset="0"/>
              <a:cs typeface="Arial" panose="020B0604020202020204" pitchFamily="34" charset="0"/>
            </a:endParaRPr>
          </a:p>
          <a:p>
            <a:pPr marL="0" indent="0" algn="ctr">
              <a:buNone/>
            </a:pPr>
            <a:endParaRPr lang="en-US" sz="3200" b="1" spc="-50" dirty="0">
              <a:solidFill>
                <a:schemeClr val="accent1"/>
              </a:solidFill>
            </a:endParaRPr>
          </a:p>
        </p:txBody>
      </p:sp>
      <p:pic>
        <p:nvPicPr>
          <p:cNvPr id="5" name="Picture 4" descr="3D water drop on white royalty-free stock phot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9664" y="1976716"/>
            <a:ext cx="1030044" cy="1080248"/>
          </a:xfrm>
          <a:prstGeom prst="rect">
            <a:avLst/>
          </a:prstGeom>
          <a:noFill/>
          <a:ln>
            <a:noFill/>
          </a:ln>
        </p:spPr>
      </p:pic>
      <p:pic>
        <p:nvPicPr>
          <p:cNvPr id="6" name="Picture 5" descr="3D water drop on white royalty-free stock phot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2145" y="1976716"/>
            <a:ext cx="1030044" cy="1080248"/>
          </a:xfrm>
          <a:prstGeom prst="rect">
            <a:avLst/>
          </a:prstGeom>
          <a:noFill/>
          <a:ln>
            <a:noFill/>
          </a:ln>
        </p:spPr>
      </p:pic>
      <p:pic>
        <p:nvPicPr>
          <p:cNvPr id="7" name="Picture 6" descr="3D water drop on white royalty-free stock phot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0663" y="1976716"/>
            <a:ext cx="1030044" cy="1080248"/>
          </a:xfrm>
          <a:prstGeom prst="rect">
            <a:avLst/>
          </a:prstGeom>
          <a:noFill/>
          <a:ln>
            <a:noFill/>
          </a:ln>
        </p:spPr>
      </p:pic>
      <p:pic>
        <p:nvPicPr>
          <p:cNvPr id="8" name="Picture 7" descr="3D water drop on white royalty-free stock phot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33" y="1976716"/>
            <a:ext cx="1030044" cy="1080248"/>
          </a:xfrm>
          <a:prstGeom prst="rect">
            <a:avLst/>
          </a:prstGeom>
          <a:noFill/>
          <a:ln>
            <a:noFill/>
          </a:ln>
        </p:spPr>
      </p:pic>
    </p:spTree>
    <p:extLst>
      <p:ext uri="{BB962C8B-B14F-4D97-AF65-F5344CB8AC3E}">
        <p14:creationId xmlns:p14="http://schemas.microsoft.com/office/powerpoint/2010/main" val="7169749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130163" y="-1543111"/>
            <a:ext cx="10633097" cy="8105313"/>
          </a:xfrm>
        </p:spPr>
        <p:txBody>
          <a:bodyPr>
            <a:normAutofit/>
          </a:bodyPr>
          <a:lstStyle/>
          <a:p>
            <a:pPr marL="0" indent="0">
              <a:buNone/>
            </a:pPr>
            <a:r>
              <a:rPr lang="en-US" sz="3000" dirty="0" smtClean="0">
                <a:latin typeface="Arial" panose="020B0604020202020204" pitchFamily="34" charset="0"/>
                <a:cs typeface="Arial" panose="020B0604020202020204" pitchFamily="34" charset="0"/>
              </a:rPr>
              <a:t> </a:t>
            </a:r>
          </a:p>
          <a:p>
            <a:endParaRPr lang="en-US" sz="3000" dirty="0" smtClean="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lvl="8"/>
            <a:endParaRPr lang="en-US" sz="2400" dirty="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marL="0" indent="0">
              <a:buNone/>
            </a:pPr>
            <a:endParaRPr lang="en-US" sz="3000" dirty="0" smtClean="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pPr marL="0" indent="0" algn="ctr">
              <a:buNone/>
            </a:pPr>
            <a:endParaRPr lang="en-US" sz="3200" b="1" spc="-50" dirty="0">
              <a:solidFill>
                <a:schemeClr val="accent1"/>
              </a:solidFill>
            </a:endParaRPr>
          </a:p>
        </p:txBody>
      </p:sp>
      <p:pic>
        <p:nvPicPr>
          <p:cNvPr id="2" name="Picture 1"/>
          <p:cNvPicPr>
            <a:picLocks noChangeAspect="1"/>
          </p:cNvPicPr>
          <p:nvPr/>
        </p:nvPicPr>
        <p:blipFill>
          <a:blip r:embed="rId3"/>
          <a:stretch>
            <a:fillRect/>
          </a:stretch>
        </p:blipFill>
        <p:spPr>
          <a:xfrm>
            <a:off x="1946304" y="234351"/>
            <a:ext cx="1757778" cy="5859260"/>
          </a:xfrm>
          <a:prstGeom prst="rect">
            <a:avLst/>
          </a:prstGeom>
        </p:spPr>
      </p:pic>
      <p:sp>
        <p:nvSpPr>
          <p:cNvPr id="3" name="Rectangle 2"/>
          <p:cNvSpPr/>
          <p:nvPr/>
        </p:nvSpPr>
        <p:spPr>
          <a:xfrm>
            <a:off x="0" y="6105677"/>
            <a:ext cx="6096000" cy="523220"/>
          </a:xfrm>
          <a:prstGeom prst="rect">
            <a:avLst/>
          </a:prstGeom>
        </p:spPr>
        <p:txBody>
          <a:bodyPr>
            <a:spAutoFit/>
          </a:bodyPr>
          <a:lstStyle/>
          <a:p>
            <a:r>
              <a:rPr lang="en-US" sz="2800" b="1" dirty="0" smtClean="0">
                <a:latin typeface="Lato"/>
              </a:rPr>
              <a:t>Johnnie </a:t>
            </a:r>
            <a:r>
              <a:rPr lang="en-US" sz="2800" b="1" dirty="0">
                <a:latin typeface="Lato"/>
              </a:rPr>
              <a:t>Walker Blue Label </a:t>
            </a:r>
            <a:r>
              <a:rPr lang="en-US" sz="2800" b="1" dirty="0" smtClean="0">
                <a:latin typeface="Lato"/>
              </a:rPr>
              <a:t>Scotch</a:t>
            </a:r>
            <a:endParaRPr lang="en-US" sz="2800" dirty="0">
              <a:latin typeface="Lato"/>
            </a:endParaRPr>
          </a:p>
        </p:txBody>
      </p:sp>
      <p:sp>
        <p:nvSpPr>
          <p:cNvPr id="11" name="Rectangle 10"/>
          <p:cNvSpPr/>
          <p:nvPr/>
        </p:nvSpPr>
        <p:spPr>
          <a:xfrm>
            <a:off x="5829070" y="6117141"/>
            <a:ext cx="6551189" cy="523220"/>
          </a:xfrm>
          <a:prstGeom prst="rect">
            <a:avLst/>
          </a:prstGeom>
        </p:spPr>
        <p:txBody>
          <a:bodyPr wrap="square">
            <a:spAutoFit/>
          </a:bodyPr>
          <a:lstStyle/>
          <a:p>
            <a:r>
              <a:rPr lang="en-US" sz="2800" b="1" dirty="0" smtClean="0">
                <a:latin typeface="Lato"/>
              </a:rPr>
              <a:t>        Mad </a:t>
            </a:r>
            <a:r>
              <a:rPr lang="en-US" sz="2800" b="1" dirty="0">
                <a:latin typeface="Lato"/>
              </a:rPr>
              <a:t>Dog </a:t>
            </a:r>
            <a:r>
              <a:rPr lang="en-US" sz="2800" b="1" dirty="0" smtClean="0">
                <a:latin typeface="Lato"/>
              </a:rPr>
              <a:t>20/20 Red Grape Wine </a:t>
            </a:r>
          </a:p>
        </p:txBody>
      </p:sp>
      <p:sp>
        <p:nvSpPr>
          <p:cNvPr id="13" name="TextBox 12"/>
          <p:cNvSpPr txBox="1"/>
          <p:nvPr/>
        </p:nvSpPr>
        <p:spPr>
          <a:xfrm>
            <a:off x="4264550" y="901823"/>
            <a:ext cx="2006354" cy="4524315"/>
          </a:xfrm>
          <a:prstGeom prst="rect">
            <a:avLst/>
          </a:prstGeom>
          <a:noFill/>
        </p:spPr>
        <p:txBody>
          <a:bodyPr wrap="square" rtlCol="0">
            <a:spAutoFit/>
          </a:bodyPr>
          <a:lstStyle/>
          <a:p>
            <a:pPr algn="ctr"/>
            <a:r>
              <a:rPr lang="en-US" sz="3200" b="1" dirty="0" smtClean="0"/>
              <a:t>Both contain the</a:t>
            </a:r>
          </a:p>
          <a:p>
            <a:pPr algn="ctr"/>
            <a:r>
              <a:rPr lang="en-US" sz="3200" b="1" dirty="0"/>
              <a:t>s</a:t>
            </a:r>
            <a:r>
              <a:rPr lang="en-US" sz="3200" b="1" dirty="0" smtClean="0"/>
              <a:t>ame alcohol</a:t>
            </a:r>
          </a:p>
          <a:p>
            <a:pPr algn="ctr"/>
            <a:r>
              <a:rPr lang="en-US" sz="3200" b="1" dirty="0"/>
              <a:t>t</a:t>
            </a:r>
            <a:r>
              <a:rPr lang="en-US" sz="3200" b="1" dirty="0" smtClean="0"/>
              <a:t>hat can get you </a:t>
            </a:r>
          </a:p>
          <a:p>
            <a:pPr algn="ctr"/>
            <a:r>
              <a:rPr lang="en-US" sz="3200" b="1" dirty="0"/>
              <a:t>j</a:t>
            </a:r>
            <a:r>
              <a:rPr lang="en-US" sz="3200" b="1" dirty="0" smtClean="0"/>
              <a:t>ust as drunk</a:t>
            </a:r>
            <a:endParaRPr lang="en-US" sz="3200" b="1" dirty="0"/>
          </a:p>
        </p:txBody>
      </p:sp>
      <p:pic>
        <p:nvPicPr>
          <p:cNvPr id="6" name="Picture 5"/>
          <p:cNvPicPr>
            <a:picLocks noChangeAspect="1"/>
          </p:cNvPicPr>
          <p:nvPr/>
        </p:nvPicPr>
        <p:blipFill>
          <a:blip r:embed="rId4"/>
          <a:stretch>
            <a:fillRect/>
          </a:stretch>
        </p:blipFill>
        <p:spPr>
          <a:xfrm>
            <a:off x="6831372" y="376946"/>
            <a:ext cx="2733397" cy="5662036"/>
          </a:xfrm>
          <a:prstGeom prst="rect">
            <a:avLst/>
          </a:prstGeom>
        </p:spPr>
      </p:pic>
    </p:spTree>
    <p:extLst>
      <p:ext uri="{BB962C8B-B14F-4D97-AF65-F5344CB8AC3E}">
        <p14:creationId xmlns:p14="http://schemas.microsoft.com/office/powerpoint/2010/main" val="5340720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987772" y="-1756707"/>
            <a:ext cx="10633097" cy="8105313"/>
          </a:xfrm>
        </p:spPr>
        <p:txBody>
          <a:bodyPr>
            <a:normAutofit/>
          </a:bodyPr>
          <a:lstStyle/>
          <a:p>
            <a:pPr marL="0" indent="0">
              <a:buNone/>
            </a:pPr>
            <a:r>
              <a:rPr lang="en-US" sz="3000" dirty="0" smtClean="0">
                <a:latin typeface="Arial" panose="020B0604020202020204" pitchFamily="34" charset="0"/>
                <a:cs typeface="Arial" panose="020B0604020202020204" pitchFamily="34" charset="0"/>
              </a:rPr>
              <a:t> </a:t>
            </a:r>
          </a:p>
          <a:p>
            <a:endParaRPr lang="en-US" sz="3000" dirty="0" smtClean="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lvl="8"/>
            <a:endParaRPr lang="en-US" sz="2400" dirty="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marL="0" indent="0">
              <a:buNone/>
            </a:pPr>
            <a:endParaRPr lang="en-US" sz="3000" dirty="0" smtClean="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pPr marL="0" indent="0" algn="ctr">
              <a:buNone/>
            </a:pPr>
            <a:endParaRPr lang="en-US" sz="3200" b="1" spc="-50" dirty="0">
              <a:solidFill>
                <a:schemeClr val="accent1"/>
              </a:solidFill>
            </a:endParaRPr>
          </a:p>
        </p:txBody>
      </p:sp>
      <p:sp>
        <p:nvSpPr>
          <p:cNvPr id="13" name="TextBox 12"/>
          <p:cNvSpPr txBox="1"/>
          <p:nvPr/>
        </p:nvSpPr>
        <p:spPr>
          <a:xfrm>
            <a:off x="3962050" y="300879"/>
            <a:ext cx="2681930" cy="5509200"/>
          </a:xfrm>
          <a:prstGeom prst="rect">
            <a:avLst/>
          </a:prstGeom>
          <a:noFill/>
        </p:spPr>
        <p:txBody>
          <a:bodyPr wrap="square" rtlCol="0">
            <a:spAutoFit/>
          </a:bodyPr>
          <a:lstStyle/>
          <a:p>
            <a:pPr algn="ctr"/>
            <a:r>
              <a:rPr lang="en-US" sz="3200" b="1" dirty="0" smtClean="0"/>
              <a:t>Both contain the</a:t>
            </a:r>
          </a:p>
          <a:p>
            <a:pPr algn="ctr"/>
            <a:r>
              <a:rPr lang="en-US" sz="3200" b="1" dirty="0"/>
              <a:t>s</a:t>
            </a:r>
            <a:r>
              <a:rPr lang="en-US" sz="3200" b="1" dirty="0" smtClean="0"/>
              <a:t>ame THC </a:t>
            </a:r>
          </a:p>
          <a:p>
            <a:pPr algn="ctr"/>
            <a:r>
              <a:rPr lang="en-US" sz="3200" b="1" dirty="0" smtClean="0"/>
              <a:t>that can get you </a:t>
            </a:r>
          </a:p>
          <a:p>
            <a:pPr algn="ctr"/>
            <a:r>
              <a:rPr lang="en-US" sz="3200" b="1" dirty="0"/>
              <a:t>j</a:t>
            </a:r>
            <a:r>
              <a:rPr lang="en-US" sz="3200" b="1" dirty="0" smtClean="0"/>
              <a:t>ust as</a:t>
            </a:r>
          </a:p>
          <a:p>
            <a:pPr algn="ctr"/>
            <a:r>
              <a:rPr lang="en-US" sz="3200" b="1" dirty="0" smtClean="0">
                <a:solidFill>
                  <a:srgbClr val="FF0000"/>
                </a:solidFill>
              </a:rPr>
              <a:t>High</a:t>
            </a:r>
          </a:p>
          <a:p>
            <a:pPr algn="ctr"/>
            <a:r>
              <a:rPr lang="en-US" sz="3200" b="1" dirty="0"/>
              <a:t>&amp;</a:t>
            </a:r>
            <a:endParaRPr lang="en-US" sz="3200" b="1" dirty="0" smtClean="0"/>
          </a:p>
          <a:p>
            <a:pPr algn="ctr"/>
            <a:r>
              <a:rPr lang="en-US" sz="3200" b="1" dirty="0" smtClean="0">
                <a:solidFill>
                  <a:srgbClr val="FF0000"/>
                </a:solidFill>
              </a:rPr>
              <a:t>Impaired</a:t>
            </a:r>
            <a:r>
              <a:rPr lang="en-US" sz="3200" b="1" dirty="0" smtClean="0"/>
              <a:t> </a:t>
            </a:r>
            <a:endParaRPr lang="en-US" sz="3200" b="1" dirty="0"/>
          </a:p>
          <a:p>
            <a:pPr algn="ctr"/>
            <a:r>
              <a:rPr lang="en-US" sz="3200" b="1" dirty="0" smtClean="0"/>
              <a:t>&amp;</a:t>
            </a:r>
            <a:r>
              <a:rPr lang="en-US" sz="3200" b="1" dirty="0" smtClean="0"/>
              <a:t> </a:t>
            </a:r>
          </a:p>
          <a:p>
            <a:pPr algn="ctr"/>
            <a:r>
              <a:rPr lang="en-US" sz="3200" b="1" dirty="0" smtClean="0">
                <a:solidFill>
                  <a:srgbClr val="FF0000"/>
                </a:solidFill>
              </a:rPr>
              <a:t>Addicted</a:t>
            </a:r>
            <a:endParaRPr lang="en-US" sz="3200" b="1" dirty="0">
              <a:solidFill>
                <a:srgbClr val="FF0000"/>
              </a:solidFill>
            </a:endParaRPr>
          </a:p>
        </p:txBody>
      </p:sp>
      <p:pic>
        <p:nvPicPr>
          <p:cNvPr id="5" name="Picture 4"/>
          <p:cNvPicPr>
            <a:picLocks noChangeAspect="1"/>
          </p:cNvPicPr>
          <p:nvPr/>
        </p:nvPicPr>
        <p:blipFill>
          <a:blip r:embed="rId3"/>
          <a:stretch>
            <a:fillRect/>
          </a:stretch>
        </p:blipFill>
        <p:spPr>
          <a:xfrm>
            <a:off x="6922347" y="2015493"/>
            <a:ext cx="4897158" cy="2707688"/>
          </a:xfrm>
          <a:prstGeom prst="rect">
            <a:avLst/>
          </a:prstGeom>
        </p:spPr>
      </p:pic>
      <p:sp>
        <p:nvSpPr>
          <p:cNvPr id="15" name="Rectangle 14"/>
          <p:cNvSpPr/>
          <p:nvPr/>
        </p:nvSpPr>
        <p:spPr>
          <a:xfrm>
            <a:off x="-251012" y="5810079"/>
            <a:ext cx="4762709" cy="523220"/>
          </a:xfrm>
          <a:prstGeom prst="rect">
            <a:avLst/>
          </a:prstGeom>
        </p:spPr>
        <p:txBody>
          <a:bodyPr wrap="square">
            <a:spAutoFit/>
          </a:bodyPr>
          <a:lstStyle/>
          <a:p>
            <a:r>
              <a:rPr lang="en-US" sz="2800" b="1" dirty="0" smtClean="0"/>
              <a:t>  Bottle of Medical THC Oil</a:t>
            </a:r>
            <a:endParaRPr lang="en-US" sz="2800" b="1" dirty="0"/>
          </a:p>
        </p:txBody>
      </p:sp>
      <p:sp>
        <p:nvSpPr>
          <p:cNvPr id="16" name="Rectangle 15"/>
          <p:cNvSpPr/>
          <p:nvPr/>
        </p:nvSpPr>
        <p:spPr>
          <a:xfrm>
            <a:off x="6750424" y="5810079"/>
            <a:ext cx="5241004" cy="523220"/>
          </a:xfrm>
          <a:prstGeom prst="rect">
            <a:avLst/>
          </a:prstGeom>
        </p:spPr>
        <p:txBody>
          <a:bodyPr wrap="square">
            <a:spAutoFit/>
          </a:bodyPr>
          <a:lstStyle/>
          <a:p>
            <a:r>
              <a:rPr lang="en-US" b="1" dirty="0" smtClean="0"/>
              <a:t>  </a:t>
            </a:r>
            <a:r>
              <a:rPr lang="en-US" sz="2800" b="1" dirty="0" smtClean="0"/>
              <a:t>Whole Plant Marijuana Joint</a:t>
            </a:r>
            <a:endParaRPr lang="en-US" sz="2800" b="1" dirty="0"/>
          </a:p>
        </p:txBody>
      </p:sp>
      <p:pic>
        <p:nvPicPr>
          <p:cNvPr id="3" name="Picture 2"/>
          <p:cNvPicPr>
            <a:picLocks noChangeAspect="1"/>
          </p:cNvPicPr>
          <p:nvPr/>
        </p:nvPicPr>
        <p:blipFill>
          <a:blip r:embed="rId4"/>
          <a:stretch>
            <a:fillRect/>
          </a:stretch>
        </p:blipFill>
        <p:spPr>
          <a:xfrm>
            <a:off x="1292333" y="644362"/>
            <a:ext cx="1819275" cy="4905375"/>
          </a:xfrm>
          <a:prstGeom prst="rect">
            <a:avLst/>
          </a:prstGeom>
        </p:spPr>
      </p:pic>
    </p:spTree>
    <p:extLst>
      <p:ext uri="{BB962C8B-B14F-4D97-AF65-F5344CB8AC3E}">
        <p14:creationId xmlns:p14="http://schemas.microsoft.com/office/powerpoint/2010/main" val="12521603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987772" y="-1756707"/>
            <a:ext cx="10633097" cy="8105313"/>
          </a:xfrm>
        </p:spPr>
        <p:txBody>
          <a:bodyPr>
            <a:normAutofit/>
          </a:bodyPr>
          <a:lstStyle/>
          <a:p>
            <a:pPr marL="0" indent="0">
              <a:buNone/>
            </a:pPr>
            <a:r>
              <a:rPr lang="en-US" sz="3000" dirty="0" smtClean="0">
                <a:latin typeface="Arial" panose="020B0604020202020204" pitchFamily="34" charset="0"/>
                <a:cs typeface="Arial" panose="020B0604020202020204" pitchFamily="34" charset="0"/>
              </a:rPr>
              <a:t> </a:t>
            </a:r>
          </a:p>
          <a:p>
            <a:endParaRPr lang="en-US" sz="3000" dirty="0" smtClean="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lvl="8"/>
            <a:endParaRPr lang="en-US" sz="2400" dirty="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marL="0" indent="0">
              <a:buNone/>
            </a:pPr>
            <a:endParaRPr lang="en-US" sz="3000" dirty="0" smtClean="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pPr marL="0" indent="0" algn="ctr">
              <a:buNone/>
            </a:pPr>
            <a:endParaRPr lang="en-US" sz="3200" b="1" spc="-50" dirty="0">
              <a:solidFill>
                <a:schemeClr val="accent1"/>
              </a:solidFill>
            </a:endParaRPr>
          </a:p>
        </p:txBody>
      </p:sp>
      <p:sp>
        <p:nvSpPr>
          <p:cNvPr id="13" name="TextBox 12"/>
          <p:cNvSpPr txBox="1"/>
          <p:nvPr/>
        </p:nvSpPr>
        <p:spPr>
          <a:xfrm>
            <a:off x="274320" y="521612"/>
            <a:ext cx="6300216" cy="3046988"/>
          </a:xfrm>
          <a:prstGeom prst="rect">
            <a:avLst/>
          </a:prstGeom>
          <a:noFill/>
        </p:spPr>
        <p:txBody>
          <a:bodyPr wrap="square" rtlCol="0">
            <a:spAutoFit/>
          </a:bodyPr>
          <a:lstStyle/>
          <a:p>
            <a:pPr algn="ctr"/>
            <a:r>
              <a:rPr lang="en-US" sz="3200" b="1" dirty="0" smtClean="0"/>
              <a:t>The major difference </a:t>
            </a:r>
            <a:r>
              <a:rPr lang="en-US" sz="3200" b="1" dirty="0"/>
              <a:t>between medical </a:t>
            </a:r>
            <a:r>
              <a:rPr lang="en-US" sz="3200" b="1" dirty="0" smtClean="0"/>
              <a:t>THC Oil </a:t>
            </a:r>
            <a:r>
              <a:rPr lang="en-US" sz="3200" b="1" dirty="0"/>
              <a:t>and recreational </a:t>
            </a:r>
            <a:r>
              <a:rPr lang="en-US" sz="3200" b="1" dirty="0" smtClean="0"/>
              <a:t>THC Oil </a:t>
            </a:r>
            <a:r>
              <a:rPr lang="en-US" sz="3200" b="1" dirty="0"/>
              <a:t>is that medical </a:t>
            </a:r>
            <a:r>
              <a:rPr lang="en-US" sz="3200" b="1" dirty="0" smtClean="0"/>
              <a:t>marijuana oil </a:t>
            </a:r>
            <a:r>
              <a:rPr lang="en-US" sz="3200" b="1" dirty="0"/>
              <a:t>has “medical marijuana” written on the </a:t>
            </a:r>
            <a:r>
              <a:rPr lang="en-US" sz="3200" b="1" dirty="0" smtClean="0"/>
              <a:t>label.</a:t>
            </a:r>
            <a:endParaRPr lang="en-US" sz="3200" b="1" dirty="0" smtClean="0"/>
          </a:p>
        </p:txBody>
      </p:sp>
      <p:pic>
        <p:nvPicPr>
          <p:cNvPr id="2" name="Picture 1"/>
          <p:cNvPicPr>
            <a:picLocks noChangeAspect="1"/>
          </p:cNvPicPr>
          <p:nvPr/>
        </p:nvPicPr>
        <p:blipFill>
          <a:blip r:embed="rId3"/>
          <a:stretch>
            <a:fillRect/>
          </a:stretch>
        </p:blipFill>
        <p:spPr>
          <a:xfrm>
            <a:off x="5912503" y="3200400"/>
            <a:ext cx="5892250" cy="3148206"/>
          </a:xfrm>
          <a:prstGeom prst="rect">
            <a:avLst/>
          </a:prstGeom>
        </p:spPr>
      </p:pic>
    </p:spTree>
    <p:extLst>
      <p:ext uri="{BB962C8B-B14F-4D97-AF65-F5344CB8AC3E}">
        <p14:creationId xmlns:p14="http://schemas.microsoft.com/office/powerpoint/2010/main" val="442535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250260" y="195309"/>
            <a:ext cx="9493188" cy="1510829"/>
          </a:xfrm>
        </p:spPr>
        <p:txBody>
          <a:bodyPr>
            <a:noAutofit/>
          </a:bodyPr>
          <a:lstStyle/>
          <a:p>
            <a:pPr algn="l"/>
            <a:r>
              <a:rPr lang="en-US" sz="3600" spc="-100" dirty="0" smtClean="0">
                <a:solidFill>
                  <a:srgbClr val="0051C8"/>
                </a:solidFill>
                <a:latin typeface="Arial" panose="020B0604020202020204" pitchFamily="34" charset="0"/>
                <a:cs typeface="Arial" panose="020B0604020202020204" pitchFamily="34" charset="0"/>
              </a:rPr>
              <a:t/>
            </a:r>
            <a:br>
              <a:rPr lang="en-US" sz="3600" spc="-100" dirty="0" smtClean="0">
                <a:solidFill>
                  <a:srgbClr val="0051C8"/>
                </a:solidFill>
                <a:latin typeface="Arial" panose="020B0604020202020204" pitchFamily="34" charset="0"/>
                <a:cs typeface="Arial" panose="020B0604020202020204" pitchFamily="34" charset="0"/>
              </a:rPr>
            </a:br>
            <a:r>
              <a:rPr lang="en-US" sz="3600" spc="-100" dirty="0">
                <a:solidFill>
                  <a:srgbClr val="0051C8"/>
                </a:solidFill>
                <a:latin typeface="Arial" panose="020B0604020202020204" pitchFamily="34" charset="0"/>
                <a:cs typeface="Arial" panose="020B0604020202020204" pitchFamily="34" charset="0"/>
              </a:rPr>
              <a:t/>
            </a:r>
            <a:br>
              <a:rPr lang="en-US" sz="3600" spc="-100" dirty="0">
                <a:solidFill>
                  <a:srgbClr val="0051C8"/>
                </a:solidFill>
                <a:latin typeface="Arial" panose="020B0604020202020204" pitchFamily="34" charset="0"/>
                <a:cs typeface="Arial" panose="020B0604020202020204" pitchFamily="34" charset="0"/>
              </a:rPr>
            </a:br>
            <a:endParaRPr lang="en-US" sz="3600" spc="-100" dirty="0">
              <a:solidFill>
                <a:srgbClr val="0051C8"/>
              </a:solidFill>
              <a:latin typeface="Arial" panose="020B0604020202020204" pitchFamily="34" charset="0"/>
              <a:cs typeface="Arial" panose="020B0604020202020204" pitchFamily="34" charset="0"/>
            </a:endParaRPr>
          </a:p>
        </p:txBody>
      </p:sp>
      <p:pic>
        <p:nvPicPr>
          <p:cNvPr id="3" name="Picture 2"/>
          <p:cNvPicPr/>
          <p:nvPr/>
        </p:nvPicPr>
        <p:blipFill>
          <a:blip r:embed="rId3"/>
          <a:stretch>
            <a:fillRect/>
          </a:stretch>
        </p:blipFill>
        <p:spPr>
          <a:xfrm>
            <a:off x="169421" y="1395420"/>
            <a:ext cx="6391923" cy="3789140"/>
          </a:xfrm>
          <a:prstGeom prst="rect">
            <a:avLst/>
          </a:prstGeom>
        </p:spPr>
      </p:pic>
      <p:sp>
        <p:nvSpPr>
          <p:cNvPr id="2" name="Rectangle 1"/>
          <p:cNvSpPr/>
          <p:nvPr/>
        </p:nvSpPr>
        <p:spPr>
          <a:xfrm>
            <a:off x="417250" y="639192"/>
            <a:ext cx="9969624" cy="523220"/>
          </a:xfrm>
          <a:prstGeom prst="rect">
            <a:avLst/>
          </a:prstGeom>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“Medical Cannabis” per HB 65, can </a:t>
            </a:r>
            <a:r>
              <a:rPr lang="en-US" sz="2800" dirty="0">
                <a:latin typeface="Calibri" panose="020F0502020204030204" pitchFamily="34" charset="0"/>
                <a:ea typeface="Calibri" panose="020F0502020204030204" pitchFamily="34" charset="0"/>
                <a:cs typeface="Times New Roman" panose="02020603050405020304" pitchFamily="18" charset="0"/>
              </a:rPr>
              <a:t>mean just about anything</a:t>
            </a:r>
            <a:endParaRPr lang="en-US" sz="2800" dirty="0"/>
          </a:p>
        </p:txBody>
      </p:sp>
      <p:pic>
        <p:nvPicPr>
          <p:cNvPr id="4" name="Picture 3"/>
          <p:cNvPicPr>
            <a:picLocks noChangeAspect="1"/>
          </p:cNvPicPr>
          <p:nvPr/>
        </p:nvPicPr>
        <p:blipFill>
          <a:blip r:embed="rId4"/>
          <a:stretch>
            <a:fillRect/>
          </a:stretch>
        </p:blipFill>
        <p:spPr>
          <a:xfrm>
            <a:off x="6652472" y="3434364"/>
            <a:ext cx="5438775" cy="3238500"/>
          </a:xfrm>
          <a:prstGeom prst="rect">
            <a:avLst/>
          </a:prstGeom>
        </p:spPr>
      </p:pic>
    </p:spTree>
    <p:extLst>
      <p:ext uri="{BB962C8B-B14F-4D97-AF65-F5344CB8AC3E}">
        <p14:creationId xmlns:p14="http://schemas.microsoft.com/office/powerpoint/2010/main" val="6357429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448056" y="18288"/>
            <a:ext cx="12728447" cy="7012768"/>
          </a:xfrm>
          <a:prstGeom prst="rect">
            <a:avLst/>
          </a:prstGeom>
        </p:spPr>
      </p:pic>
    </p:spTree>
    <p:extLst>
      <p:ext uri="{BB962C8B-B14F-4D97-AF65-F5344CB8AC3E}">
        <p14:creationId xmlns:p14="http://schemas.microsoft.com/office/powerpoint/2010/main" val="1993867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rPr>
              <a:t>Broad Medical Legalization</a:t>
            </a:r>
            <a:endParaRPr lang="en-US" sz="4400" b="1" dirty="0">
              <a:solidFill>
                <a:schemeClr val="tx1"/>
              </a:solidFill>
            </a:endParaRPr>
          </a:p>
        </p:txBody>
      </p:sp>
      <p:sp>
        <p:nvSpPr>
          <p:cNvPr id="3" name="Content Placeholder 2"/>
          <p:cNvSpPr>
            <a:spLocks noGrp="1"/>
          </p:cNvSpPr>
          <p:nvPr>
            <p:ph idx="1"/>
          </p:nvPr>
        </p:nvSpPr>
        <p:spPr>
          <a:xfrm>
            <a:off x="1104293" y="1742200"/>
            <a:ext cx="9690954" cy="4871664"/>
          </a:xfrm>
        </p:spPr>
        <p:txBody>
          <a:bodyPr>
            <a:normAutofit/>
          </a:bodyPr>
          <a:lstStyle/>
          <a:p>
            <a:pPr marL="0" indent="0" algn="ctr">
              <a:buNone/>
            </a:pPr>
            <a:r>
              <a:rPr lang="en-US" sz="4400" b="1" dirty="0" smtClean="0"/>
              <a:t>Has Meant </a:t>
            </a:r>
            <a:r>
              <a:rPr lang="en-US" sz="4400" b="1" dirty="0" smtClean="0"/>
              <a:t> </a:t>
            </a:r>
          </a:p>
          <a:p>
            <a:pPr marL="0" indent="0" algn="ctr">
              <a:buNone/>
            </a:pPr>
            <a:r>
              <a:rPr lang="en-US" sz="4400" b="1" dirty="0" smtClean="0"/>
              <a:t>De Facto Recreational Legalization</a:t>
            </a:r>
          </a:p>
          <a:p>
            <a:pPr marL="0" indent="0" algn="ctr">
              <a:buNone/>
            </a:pPr>
            <a:r>
              <a:rPr lang="en-US" sz="4400" b="1" dirty="0"/>
              <a:t>i</a:t>
            </a:r>
            <a:r>
              <a:rPr lang="en-US" sz="4400" b="1" dirty="0" smtClean="0"/>
              <a:t>n other states </a:t>
            </a:r>
          </a:p>
          <a:p>
            <a:pPr marL="0" indent="0" algn="ctr">
              <a:buNone/>
            </a:pPr>
            <a:r>
              <a:rPr lang="en-US" sz="4400" b="1" dirty="0" smtClean="0"/>
              <a:t>(just like they had legalized</a:t>
            </a:r>
          </a:p>
          <a:p>
            <a:pPr marL="0" indent="0" algn="ctr">
              <a:buNone/>
            </a:pPr>
            <a:r>
              <a:rPr lang="en-US" sz="4400" b="1" dirty="0" smtClean="0"/>
              <a:t>Recreational Marijuana)</a:t>
            </a:r>
          </a:p>
          <a:p>
            <a:pPr algn="ctr"/>
            <a:endParaRPr lang="en-US" sz="4400" b="1" dirty="0" smtClean="0"/>
          </a:p>
          <a:p>
            <a:pPr algn="ctr"/>
            <a:endParaRPr lang="en-US" sz="4400" b="1" dirty="0" smtClean="0"/>
          </a:p>
        </p:txBody>
      </p:sp>
    </p:spTree>
    <p:extLst>
      <p:ext uri="{BB962C8B-B14F-4D97-AF65-F5344CB8AC3E}">
        <p14:creationId xmlns:p14="http://schemas.microsoft.com/office/powerpoint/2010/main" val="266794754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o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A44939AC-E70F-4F02-921F-EA5E3725410E}"/>
</file>

<file path=customXml/itemProps2.xml><?xml version="1.0" encoding="utf-8"?>
<ds:datastoreItem xmlns:ds="http://schemas.openxmlformats.org/officeDocument/2006/customXml" ds:itemID="{C60A706B-C1A4-48B3-886A-10F396ED6038}"/>
</file>

<file path=customXml/itemProps3.xml><?xml version="1.0" encoding="utf-8"?>
<ds:datastoreItem xmlns:ds="http://schemas.openxmlformats.org/officeDocument/2006/customXml" ds:itemID="{93B44B29-6C47-45E8-8265-3551A7A5101C}"/>
</file>

<file path=docProps/app.xml><?xml version="1.0" encoding="utf-8"?>
<Properties xmlns="http://schemas.openxmlformats.org/officeDocument/2006/extended-properties" xmlns:vt="http://schemas.openxmlformats.org/officeDocument/2006/docPropsVTypes">
  <Template>Facet</Template>
  <TotalTime>92643</TotalTime>
  <Words>470</Words>
  <Application>Microsoft Office PowerPoint</Application>
  <PresentationFormat>Widescreen</PresentationFormat>
  <Paragraphs>118</Paragraphs>
  <Slides>17</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Century Gothic</vt:lpstr>
      <vt:lpstr>Lato</vt:lpstr>
      <vt:lpstr>Times New Roman</vt:lpstr>
      <vt:lpstr>Wingdings 3</vt:lpstr>
      <vt:lpstr>1_Office Theme</vt:lpstr>
      <vt:lpstr>Ion</vt:lpstr>
      <vt:lpstr>                                             </vt:lpstr>
      <vt:lpstr>PowerPoint Presentation</vt:lpstr>
      <vt:lpstr>PowerPoint Presentation</vt:lpstr>
      <vt:lpstr>Numerous people are saying their or their child’s medical condition has been helped greatly by taking cannabis oil.</vt:lpstr>
      <vt:lpstr>PowerPoint Presentation</vt:lpstr>
      <vt:lpstr>PowerPoint Presentation</vt:lpstr>
      <vt:lpstr>PowerPoint Presentation</vt:lpstr>
      <vt:lpstr>PowerPoint Presentation</vt:lpstr>
      <vt:lpstr>Just like alcohol is alcohol                     no matter what form it’s in,</vt:lpstr>
      <vt:lpstr>So THC is THC no matter whether you swallow it or smoke it: </vt:lpstr>
      <vt:lpstr>PowerPoint Presentation</vt:lpstr>
      <vt:lpstr>PowerPoint Presentation</vt:lpstr>
      <vt:lpstr>PowerPoint Presentation</vt:lpstr>
      <vt:lpstr>PowerPoint Presentation</vt:lpstr>
      <vt:lpstr>  </vt:lpstr>
      <vt:lpstr>PowerPoint Presentation</vt:lpstr>
      <vt:lpstr>Broad Medical Legalization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Latrina Patrick</dc:creator>
  <cp:lastModifiedBy>Gregg</cp:lastModifiedBy>
  <cp:revision>326</cp:revision>
  <cp:lastPrinted>2018-08-29T12:01:14Z</cp:lastPrinted>
  <dcterms:created xsi:type="dcterms:W3CDTF">2015-07-01T16:49:47Z</dcterms:created>
  <dcterms:modified xsi:type="dcterms:W3CDTF">2018-08-29T13:00:35Z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