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62" r:id="rId4"/>
    <p:sldId id="263" r:id="rId5"/>
    <p:sldId id="277" r:id="rId6"/>
    <p:sldId id="257" r:id="rId7"/>
    <p:sldId id="270" r:id="rId8"/>
    <p:sldId id="274" r:id="rId9"/>
    <p:sldId id="272" r:id="rId10"/>
    <p:sldId id="266" r:id="rId11"/>
    <p:sldId id="271" r:id="rId12"/>
    <p:sldId id="273" r:id="rId13"/>
    <p:sldId id="264" r:id="rId14"/>
    <p:sldId id="265" r:id="rId15"/>
    <p:sldId id="275" r:id="rId16"/>
    <p:sldId id="267" r:id="rId17"/>
    <p:sldId id="269" r:id="rId18"/>
    <p:sldId id="279" r:id="rId19"/>
    <p:sldId id="282" r:id="rId20"/>
    <p:sldId id="28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53" d="100"/>
          <a:sy n="53" d="100"/>
        </p:scale>
        <p:origin x="618" y="8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2080A-D3F7-410C-B615-D0CB635FEE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729EEF-F973-4A65-B47F-A6169F7142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9BCA8-1B8D-4EEA-A134-C7D55E495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C595D-93A6-4B16-B018-B7157686C6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ABF5E-1AF0-47EA-A5E9-30C6B8447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7215B-4669-495C-9599-7E2016BE8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D3D23-5B76-40EC-9419-035C0DC72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664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25438-0A6D-4EB5-91BB-5124A0578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D29F3-C169-4F22-BE03-E3B91B553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43304-58DC-4CE7-890A-CC8E81310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C595D-93A6-4B16-B018-B7157686C6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76C37-AE66-4714-A14F-25C1FE4DF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B3553-3C41-4D06-A1A3-867467F96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D3D23-5B76-40EC-9419-035C0DC72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903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59DF7-FC33-48A5-BBAA-CA7D70DC7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158ABA-19BE-46EE-832D-0213AD845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87DF8-8C12-499C-9040-9E39AF80C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C595D-93A6-4B16-B018-B7157686C6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336AD-1841-4EB4-875A-B52C6EA37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CB629-ECC5-4B37-91F7-7BB3F92CE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D3D23-5B76-40EC-9419-035C0DC7209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CF4A95-4569-4DA5-AE41-FAC61F9F6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229" y="5839621"/>
            <a:ext cx="2914758" cy="88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936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B5A4F-775F-49B3-AE4E-03292E646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D2BD3-DE87-4960-B3B1-04C9545B21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8B4A76-14B4-494D-A806-6E92637A7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7D0C69-FA63-468D-9CB9-3271A44C3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C595D-93A6-4B16-B018-B7157686C6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8914F0-A904-4818-A4F5-41547DD37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253E04-D161-45EB-B883-D5A34222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D3D23-5B76-40EC-9419-035C0DC7209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850ADB-CBB4-40CC-9E35-EF314887BA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171" y="5954944"/>
            <a:ext cx="2653501" cy="80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28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F8B9D-50B5-438B-90A2-4C0002134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4DE113-77F2-403F-83C0-25A2B7B68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F70E2E-0CF7-487D-8112-05AE70A947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472FD7-7448-4F03-9626-95469A2390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702037-9B00-4C22-8403-DDD1A83A75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857838-1302-44AF-A802-AFFA9ACD7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C595D-93A6-4B16-B018-B7157686C6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029A15-4E0C-4D0E-897B-5E0DF6B1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8ED4CE-3B84-47E6-B72F-A9A88E44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D3D23-5B76-40EC-9419-035C0DC72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533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B2E71-4A7B-4B9D-AE7D-0E2232EDC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A3AE4A-4420-4F59-B88B-F3FFDB12E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C595D-93A6-4B16-B018-B7157686C6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424633-07C3-4446-B866-950D650A6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92AE42-E348-408F-B89C-F3E392E9C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D3D23-5B76-40EC-9419-035C0DC72093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0C4DDB-0AD8-4DA5-ADB0-9F329A9FA4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229" y="5839621"/>
            <a:ext cx="2914758" cy="88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903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3AFACC-082D-4FB2-8DD4-1876C4B95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C595D-93A6-4B16-B018-B7157686C6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52830F-0E4B-4970-B6C1-BB30A7A7C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5DBB07-0D1D-4628-BE81-729DAB0A1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D3D23-5B76-40EC-9419-035C0DC7209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938FEF-CAEF-4D55-8C77-2012E6A980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229" y="5839621"/>
            <a:ext cx="2914758" cy="88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19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46D4B-51F6-4A2D-9701-717636684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5A3B5-42E4-4DEE-B118-5CA273B99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FF0BF-560F-4975-880F-C0311CC63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81182C-C6F2-4FC1-900A-5D1A08CBD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C595D-93A6-4B16-B018-B7157686C6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AE1C94-6580-466C-AEB3-6F0DA01DB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1BEDAC-D586-43A0-9F84-FE25C4333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D3D23-5B76-40EC-9419-035C0DC72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768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DA2D9-3B71-4CD4-9BF7-A4CDD7C53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C4B852-C8C5-4265-B5FC-0CD798CEE8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7568BD-8125-4523-A878-6F7D380602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7EBDFB-E008-496E-B11A-306520ABA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C595D-93A6-4B16-B018-B7157686C6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EE97E2-A2AF-4B83-9D84-BD7670FE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1E05EB-94BC-4C8F-8B73-24084422B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D3D23-5B76-40EC-9419-035C0DC72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794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725BC-ED11-4943-968B-7F219E942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F5BCC4-7D5F-4438-BA35-0165ACFED0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C6FA86-EF39-45F4-9544-CD867297D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C595D-93A6-4B16-B018-B7157686C6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85CFC-4A39-44E4-A73D-0BEDFBAA8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0DCB2-0A77-4ADC-BFBE-66430132C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D3D23-5B76-40EC-9419-035C0DC72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983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E829AB-D149-4C10-81AA-DBDE01CA39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069520-34C0-4B80-B5D5-ECB551D420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5F50C-B844-4081-9E9C-D7A0CD3FC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C595D-93A6-4B16-B018-B7157686C6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790387-BA44-444A-BE3E-1FECFBA50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6C60A-B27B-4F27-80C1-DF5DD4998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D3D23-5B76-40EC-9419-035C0DC72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38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591D7A-57E3-4607-892B-51341616F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FBCBB-1137-4BB8-9FA7-BFB8E5047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13A5A-0248-4398-A383-0281AC8DEB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C595D-93A6-4B16-B018-B7157686C6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3B2BD-7AB4-4FEE-8D3B-4FE338D3EE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B9423-267E-4A8C-9F55-BE41B9FB9B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D3D23-5B76-40EC-9419-035C0DC72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840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F5D1C8-92D6-442C-AB6D-EB8C32DB83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15129"/>
            <a:ext cx="9144000" cy="923961"/>
          </a:xfrm>
        </p:spPr>
        <p:txBody>
          <a:bodyPr>
            <a:normAutofit/>
          </a:bodyPr>
          <a:lstStyle/>
          <a:p>
            <a:r>
              <a:rPr lang="en-US" sz="5400" dirty="0"/>
              <a:t>Retail Outlook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18CD0-719A-48B2-ADB2-E048160B8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95" y="1301712"/>
            <a:ext cx="2742437" cy="27424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D07180-20BB-4CBF-BFC4-AD353F4DE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502" y="1838434"/>
            <a:ext cx="4891636" cy="1479954"/>
          </a:xfrm>
          <a:prstGeom prst="rect">
            <a:avLst/>
          </a:prstGeom>
        </p:spPr>
      </p:pic>
      <p:pic>
        <p:nvPicPr>
          <p:cNvPr id="1026" name="Picture 2" descr="Image result for medical cannabis in georgia">
            <a:extLst>
              <a:ext uri="{FF2B5EF4-FFF2-40B4-BE49-F238E27FC236}">
                <a16:creationId xmlns:a16="http://schemas.microsoft.com/office/drawing/2014/main" id="{FEC595C9-4A15-4C9F-A33A-F1B58DB3B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192" y="3480618"/>
            <a:ext cx="3601066" cy="300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705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D901E4-3800-4D9F-9CDC-9DE21C2EF7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612" y="5880350"/>
            <a:ext cx="2937387" cy="8887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BD8661-1061-43E9-B2E1-153A4CAFB3BB}"/>
              </a:ext>
            </a:extLst>
          </p:cNvPr>
          <p:cNvSpPr txBox="1"/>
          <p:nvPr/>
        </p:nvSpPr>
        <p:spPr>
          <a:xfrm>
            <a:off x="435077" y="1369497"/>
            <a:ext cx="554539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err="1"/>
              <a:t>Muna</a:t>
            </a:r>
            <a:r>
              <a:rPr lang="en-US" sz="2800" b="1" dirty="0"/>
              <a:t> Mashini – Founder/CEO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Nutritionist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Former Micro-Biologist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20+ Years Experience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/>
              <a:t>EXPERTISE: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Overall Health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Preventative Nutrition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Pain / Inflammation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GI / Digestion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Sleep / Stress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Weight Loss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Everything else you can imagine…</a:t>
            </a:r>
          </a:p>
          <a:p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18546F-9389-440E-B5DF-822C20ED5E20}"/>
              </a:ext>
            </a:extLst>
          </p:cNvPr>
          <p:cNvSpPr txBox="1"/>
          <p:nvPr/>
        </p:nvSpPr>
        <p:spPr>
          <a:xfrm>
            <a:off x="6334433" y="1369497"/>
            <a:ext cx="5545394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Anthony La Borde – Operations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Engineering / Business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NOT a Micro-Biologist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5+ Years Experience</a:t>
            </a:r>
          </a:p>
          <a:p>
            <a:pPr lvl="1"/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/>
              <a:t>EXPERTISE: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Exercise Science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Sports Nutrition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Pain / Inflammation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Weight Loss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78AFB9-F856-4274-A385-A642E74FE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7984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About us…</a:t>
            </a:r>
          </a:p>
        </p:txBody>
      </p:sp>
    </p:spTree>
    <p:extLst>
      <p:ext uri="{BB962C8B-B14F-4D97-AF65-F5344CB8AC3E}">
        <p14:creationId xmlns:p14="http://schemas.microsoft.com/office/powerpoint/2010/main" val="1215505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26941-0364-45C5-B2BD-F11EC83E5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7984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EBD4A-3FA2-4E03-A509-2C72AACDE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5296"/>
            <a:ext cx="10515600" cy="4351338"/>
          </a:xfrm>
        </p:spPr>
        <p:txBody>
          <a:bodyPr/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dirty="0"/>
              <a:t>To provide education, guidance and science-backed supplementation to health-conscious individuals in order to </a:t>
            </a:r>
            <a:r>
              <a:rPr lang="en-US" b="1" dirty="0"/>
              <a:t>NOURISH</a:t>
            </a:r>
            <a:r>
              <a:rPr lang="en-US" dirty="0"/>
              <a:t> the body so that it might be able to </a:t>
            </a:r>
            <a:r>
              <a:rPr lang="en-US" b="1" dirty="0"/>
              <a:t>HEAL</a:t>
            </a:r>
            <a:r>
              <a:rPr lang="en-US" dirty="0"/>
              <a:t> itself.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i="1" dirty="0"/>
              <a:t>“A healer is not someone that you go to for healing. A healer is someone that triggers within you, your own ability to heal itself.” </a:t>
            </a:r>
          </a:p>
          <a:p>
            <a:pPr marL="0" indent="0" algn="ctr">
              <a:buNone/>
            </a:pPr>
            <a:r>
              <a:rPr lang="en-US" i="1" dirty="0"/>
              <a:t>~ Unknown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F648B9-878D-4E10-8D16-AB54136307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612" y="5880350"/>
            <a:ext cx="2937387" cy="88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32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58352-2D8C-4EF6-BB7F-041F83399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Introduction to CBD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FD91B-057B-4EAE-86FE-6D82DDA7A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en-US" dirty="0"/>
              <a:t>Introduced in 2015 by CV Sciences – started with just a few SKUs</a:t>
            </a:r>
          </a:p>
          <a:p>
            <a:endParaRPr lang="en-US" dirty="0"/>
          </a:p>
          <a:p>
            <a:r>
              <a:rPr lang="en-US" dirty="0"/>
              <a:t>Averaged 8-10 units sold per month</a:t>
            </a:r>
          </a:p>
          <a:p>
            <a:endParaRPr lang="en-US" dirty="0"/>
          </a:p>
          <a:p>
            <a:r>
              <a:rPr lang="en-US" dirty="0"/>
              <a:t>Mid-late 2017, word of mouth continued to grow demand</a:t>
            </a:r>
          </a:p>
          <a:p>
            <a:endParaRPr lang="en-US" dirty="0"/>
          </a:p>
          <a:p>
            <a:r>
              <a:rPr lang="en-US" dirty="0"/>
              <a:t>Realizing this wasn’t just another fad, we begin educating ourselves via vendor training and research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7DB15C-B7FD-4CEE-90EC-760FB377F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612" y="5880350"/>
            <a:ext cx="2937387" cy="88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94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58352-2D8C-4EF6-BB7F-041F83399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What we discovered…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FD91B-057B-4EAE-86FE-6D82DDA7A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ultimate, pure, all-natural, whole-body medicine capable of nourishing and healing with ZERO negative side effects. </a:t>
            </a:r>
          </a:p>
          <a:p>
            <a:endParaRPr lang="en-US" dirty="0"/>
          </a:p>
          <a:p>
            <a:r>
              <a:rPr lang="en-US" dirty="0"/>
              <a:t>The only medicine who’s main goal is to identify problems and fix them </a:t>
            </a:r>
          </a:p>
          <a:p>
            <a:pPr lvl="1"/>
            <a:r>
              <a:rPr lang="en-US" dirty="0"/>
              <a:t>Constantly bringing the body into homeostasis – balance</a:t>
            </a:r>
          </a:p>
          <a:p>
            <a:pPr lvl="1"/>
            <a:endParaRPr lang="en-US" dirty="0"/>
          </a:p>
          <a:p>
            <a:r>
              <a:rPr lang="en-US" dirty="0"/>
              <a:t>Long-term science-backed data supporting the claims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A99D08-CB7B-4BC9-9EBB-21FCFD3C5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612" y="5880350"/>
            <a:ext cx="2937387" cy="88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65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F1D0E-6CA5-447D-B1FC-62FC40CCC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Hemp CBD Monthly Sales YTD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0A0553-4B1A-4865-9EF1-8C0C9FF04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33" y="1669486"/>
            <a:ext cx="11952182" cy="5066120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44759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55E50-E8D6-4EE3-8F4D-8874C9417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503" y="147483"/>
            <a:ext cx="10515600" cy="903236"/>
          </a:xfrm>
        </p:spPr>
        <p:txBody>
          <a:bodyPr/>
          <a:lstStyle/>
          <a:p>
            <a:pPr algn="ctr"/>
            <a:r>
              <a:rPr lang="en-US" b="1" dirty="0"/>
              <a:t>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D86FB-F4FD-4BD9-AF3C-100F30ED2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22" y="1106130"/>
            <a:ext cx="10950678" cy="5479026"/>
          </a:xfrm>
        </p:spPr>
        <p:txBody>
          <a:bodyPr>
            <a:normAutofit lnSpcReduction="10000"/>
          </a:bodyPr>
          <a:lstStyle/>
          <a:p>
            <a:r>
              <a:rPr lang="en-US" sz="3200" b="1" dirty="0"/>
              <a:t>Quality starts at sourcing </a:t>
            </a:r>
          </a:p>
          <a:p>
            <a:pPr lvl="1"/>
            <a:r>
              <a:rPr lang="en-US" dirty="0"/>
              <a:t>Hemp is a “hyper-accumulator” – absorbs EVERYTHING</a:t>
            </a:r>
          </a:p>
          <a:p>
            <a:pPr lvl="1"/>
            <a:r>
              <a:rPr lang="en-US" dirty="0"/>
              <a:t>Quality of soil / rich soil yields in a high quality plant and CBD oil</a:t>
            </a:r>
          </a:p>
          <a:p>
            <a:pPr lvl="1"/>
            <a:r>
              <a:rPr lang="en-US" dirty="0"/>
              <a:t>Pesticide free / Herbicide free / Residual Solvent free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sz="3200" b="1" dirty="0"/>
              <a:t>Vertical Integration – Full traceability from “</a:t>
            </a:r>
            <a:r>
              <a:rPr lang="en-US" sz="3200" b="1" i="1" dirty="0"/>
              <a:t>Seed-to-Shelf</a:t>
            </a:r>
            <a:r>
              <a:rPr lang="en-US" sz="3200" b="1" dirty="0"/>
              <a:t>”</a:t>
            </a:r>
          </a:p>
          <a:p>
            <a:pPr lvl="1"/>
            <a:r>
              <a:rPr lang="en-US" dirty="0"/>
              <a:t>Traceable batches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sz="3200" b="1" dirty="0"/>
              <a:t>Produced &amp; packaged in FDA registered facility</a:t>
            </a:r>
          </a:p>
          <a:p>
            <a:pPr lvl="1"/>
            <a:r>
              <a:rPr lang="en-US" dirty="0"/>
              <a:t>Strict regulations</a:t>
            </a:r>
          </a:p>
          <a:p>
            <a:pPr lvl="1"/>
            <a:endParaRPr lang="en-US" dirty="0"/>
          </a:p>
          <a:p>
            <a:r>
              <a:rPr lang="en-US" sz="3200" b="1" dirty="0"/>
              <a:t>CO2 Extracted – NO CHEMICALS!</a:t>
            </a:r>
          </a:p>
          <a:p>
            <a:pPr lvl="1"/>
            <a:r>
              <a:rPr lang="en-US" dirty="0"/>
              <a:t>Chemical extraction leaves toxins – butane, propane and ethanol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DA02E8-22C3-4BCA-B9F6-B25ECC003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612" y="5880350"/>
            <a:ext cx="2937387" cy="88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577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55E50-E8D6-4EE3-8F4D-8874C9417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503" y="147483"/>
            <a:ext cx="10515600" cy="903236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D86FB-F4FD-4BD9-AF3C-100F30ED2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22" y="1186004"/>
            <a:ext cx="10950678" cy="5399152"/>
          </a:xfrm>
        </p:spPr>
        <p:txBody>
          <a:bodyPr>
            <a:normAutofit/>
          </a:bodyPr>
          <a:lstStyle/>
          <a:p>
            <a:r>
              <a:rPr lang="en-US" sz="3200" b="1" dirty="0"/>
              <a:t>“Whole-Plant” or “Full Spectrum”</a:t>
            </a:r>
          </a:p>
          <a:p>
            <a:pPr lvl="1"/>
            <a:r>
              <a:rPr lang="en-US" sz="2000" dirty="0"/>
              <a:t>Isolates are cheaper than whole plant extracts</a:t>
            </a:r>
          </a:p>
          <a:p>
            <a:pPr lvl="1"/>
            <a:r>
              <a:rPr lang="en-US" sz="2000" dirty="0"/>
              <a:t>Ensures the oil contains CBD plus terpenes, flavonoids, and other cannabinoids</a:t>
            </a:r>
            <a:endParaRPr lang="en-US" dirty="0"/>
          </a:p>
          <a:p>
            <a:r>
              <a:rPr lang="en-US" sz="3200" b="1" dirty="0"/>
              <a:t>Members of essential trade organizations</a:t>
            </a:r>
          </a:p>
          <a:p>
            <a:pPr lvl="1"/>
            <a:r>
              <a:rPr lang="en-US" sz="2000" dirty="0"/>
              <a:t>American Botanical Council</a:t>
            </a:r>
          </a:p>
          <a:p>
            <a:pPr lvl="1"/>
            <a:r>
              <a:rPr lang="en-US" sz="2000" dirty="0"/>
              <a:t>National Hemp Association</a:t>
            </a:r>
          </a:p>
          <a:p>
            <a:pPr lvl="1"/>
            <a:r>
              <a:rPr lang="en-US" sz="2000" dirty="0"/>
              <a:t>Organic and Natural Health Association</a:t>
            </a:r>
          </a:p>
          <a:p>
            <a:pPr lvl="1"/>
            <a:r>
              <a:rPr lang="en-US" sz="2000" dirty="0"/>
              <a:t>American Herbal Products Association </a:t>
            </a:r>
          </a:p>
          <a:p>
            <a:pPr lvl="1"/>
            <a:r>
              <a:rPr lang="en-US" sz="2000" dirty="0"/>
              <a:t>Hemp Round Table.</a:t>
            </a:r>
          </a:p>
          <a:p>
            <a:r>
              <a:rPr lang="en-US" b="1" dirty="0"/>
              <a:t>Effectiveness – testimonials</a:t>
            </a:r>
          </a:p>
          <a:p>
            <a:r>
              <a:rPr lang="en-US" b="1" dirty="0"/>
              <a:t>Customer Support </a:t>
            </a:r>
          </a:p>
          <a:p>
            <a:pPr lvl="1"/>
            <a:r>
              <a:rPr lang="en-US" dirty="0"/>
              <a:t>webinars, on-going education, available EXPERTS</a:t>
            </a:r>
          </a:p>
          <a:p>
            <a:r>
              <a:rPr lang="en-US" b="1" dirty="0"/>
              <a:t>3</a:t>
            </a:r>
            <a:r>
              <a:rPr lang="en-US" b="1" baseline="30000" dirty="0"/>
              <a:t>rd</a:t>
            </a:r>
            <a:r>
              <a:rPr lang="en-US" b="1" dirty="0"/>
              <a:t> Party Unbiased LAB TESTS!!!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BB5DFF-B03A-4FCD-BD0B-0C8157F111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612" y="5880350"/>
            <a:ext cx="2937387" cy="88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800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5268FA-67DD-4165-8303-E79F7A94E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823" y="58994"/>
            <a:ext cx="5628926" cy="673263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468828F-3914-4E7F-9102-A20F770622CF}"/>
              </a:ext>
            </a:extLst>
          </p:cNvPr>
          <p:cNvCxnSpPr/>
          <p:nvPr/>
        </p:nvCxnSpPr>
        <p:spPr>
          <a:xfrm flipH="1">
            <a:off x="8826910" y="1548580"/>
            <a:ext cx="862780" cy="612058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1390E7F-A4E5-4443-958F-B6C7F285FE46}"/>
              </a:ext>
            </a:extLst>
          </p:cNvPr>
          <p:cNvCxnSpPr>
            <a:cxnSpLocks/>
          </p:cNvCxnSpPr>
          <p:nvPr/>
        </p:nvCxnSpPr>
        <p:spPr>
          <a:xfrm>
            <a:off x="2886514" y="4107426"/>
            <a:ext cx="982480" cy="580102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2598299-CE3C-4234-AA6D-7F26B72193C9}"/>
              </a:ext>
            </a:extLst>
          </p:cNvPr>
          <p:cNvCxnSpPr>
            <a:cxnSpLocks/>
          </p:cNvCxnSpPr>
          <p:nvPr/>
        </p:nvCxnSpPr>
        <p:spPr>
          <a:xfrm>
            <a:off x="3033251" y="2007009"/>
            <a:ext cx="766917" cy="681268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D384BA0-0DD0-42B5-9364-F708426A5071}"/>
              </a:ext>
            </a:extLst>
          </p:cNvPr>
          <p:cNvCxnSpPr/>
          <p:nvPr/>
        </p:nvCxnSpPr>
        <p:spPr>
          <a:xfrm flipH="1">
            <a:off x="8992830" y="4246306"/>
            <a:ext cx="862780" cy="612058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5BE9ECC-77FE-4CBB-81F5-B9DC0D163B0F}"/>
              </a:ext>
            </a:extLst>
          </p:cNvPr>
          <p:cNvSpPr/>
          <p:nvPr/>
        </p:nvSpPr>
        <p:spPr>
          <a:xfrm>
            <a:off x="729079" y="681424"/>
            <a:ext cx="2418735" cy="147842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u="sng" dirty="0">
              <a:solidFill>
                <a:schemeClr val="tx1"/>
              </a:solidFill>
            </a:endParaRPr>
          </a:p>
          <a:p>
            <a:pPr algn="ctr"/>
            <a:r>
              <a:rPr lang="en-US" b="1" u="sng" dirty="0">
                <a:solidFill>
                  <a:schemeClr val="accent6"/>
                </a:solidFill>
              </a:rPr>
              <a:t>Cannabinoid Profiling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Reveals the concentration of active cannabinoids for accurate  dosage and to ensure quality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D2E5966-9C48-403E-B7C2-F8921765A976}"/>
              </a:ext>
            </a:extLst>
          </p:cNvPr>
          <p:cNvSpPr/>
          <p:nvPr/>
        </p:nvSpPr>
        <p:spPr>
          <a:xfrm>
            <a:off x="614516" y="2729600"/>
            <a:ext cx="2418735" cy="147842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u="sng" dirty="0">
              <a:solidFill>
                <a:schemeClr val="tx1"/>
              </a:solidFill>
            </a:endParaRPr>
          </a:p>
          <a:p>
            <a:pPr algn="ctr"/>
            <a:r>
              <a:rPr lang="en-US" b="1" u="sng" dirty="0">
                <a:solidFill>
                  <a:schemeClr val="accent6"/>
                </a:solidFill>
              </a:rPr>
              <a:t>Pesticide Testing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Detects even trace amounts of chemical pesticides in hemp concentrates using advanced testing procedures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AEE6196-0578-42A6-AEF2-47EC62921BDE}"/>
              </a:ext>
            </a:extLst>
          </p:cNvPr>
          <p:cNvSpPr/>
          <p:nvPr/>
        </p:nvSpPr>
        <p:spPr>
          <a:xfrm>
            <a:off x="9613492" y="145990"/>
            <a:ext cx="2418735" cy="147842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u="sng" dirty="0">
              <a:solidFill>
                <a:schemeClr val="tx1"/>
              </a:solidFill>
            </a:endParaRPr>
          </a:p>
          <a:p>
            <a:pPr algn="ctr"/>
            <a:r>
              <a:rPr lang="en-US" b="1" u="sng" dirty="0">
                <a:solidFill>
                  <a:schemeClr val="accent6"/>
                </a:solidFill>
              </a:rPr>
              <a:t>Terpene Analysis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Allows for the ability to provide an optimized hemp oil to maximize the desired therapeutic effect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5C56EFE-06A1-48D0-B059-EDCE0AAC9E92}"/>
              </a:ext>
            </a:extLst>
          </p:cNvPr>
          <p:cNvSpPr/>
          <p:nvPr/>
        </p:nvSpPr>
        <p:spPr>
          <a:xfrm>
            <a:off x="9493046" y="2919055"/>
            <a:ext cx="2418735" cy="147842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u="sng" dirty="0">
              <a:solidFill>
                <a:schemeClr val="tx1"/>
              </a:solidFill>
            </a:endParaRPr>
          </a:p>
          <a:p>
            <a:pPr algn="ctr"/>
            <a:r>
              <a:rPr lang="en-US" b="1" u="sng" dirty="0">
                <a:solidFill>
                  <a:schemeClr val="accent6"/>
                </a:solidFill>
              </a:rPr>
              <a:t>Microbiological Screening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Identifies if there are any microorganisms and harmful pathogens such as bacteria and fungi present in hemp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47BF74D-9BD9-4ACB-A280-FD6DCDAABBC6}"/>
              </a:ext>
            </a:extLst>
          </p:cNvPr>
          <p:cNvSpPr/>
          <p:nvPr/>
        </p:nvSpPr>
        <p:spPr>
          <a:xfrm>
            <a:off x="9335729" y="5143603"/>
            <a:ext cx="2632587" cy="133954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u="sng" dirty="0">
              <a:solidFill>
                <a:schemeClr val="tx1"/>
              </a:solidFill>
            </a:endParaRPr>
          </a:p>
          <a:p>
            <a:pPr algn="ctr"/>
            <a:r>
              <a:rPr lang="en-US" b="1" u="sng" dirty="0">
                <a:solidFill>
                  <a:schemeClr val="accent6"/>
                </a:solidFill>
              </a:rPr>
              <a:t>Residual Solvent Testing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Identifies the presence of harmful solvents, impurities and other added odorants and chemicals present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724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3E376B-8A1C-4BBE-A96C-6C11A3A5FC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40" y="176982"/>
            <a:ext cx="4068595" cy="5424795"/>
          </a:xfr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7F2750-B9C5-4595-B03E-307F963C9A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49" y="1065906"/>
            <a:ext cx="4469289" cy="53456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D923F8-512B-4B67-9735-24E0D3801E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839" y="1660789"/>
            <a:ext cx="4448208" cy="51292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D16DDA5-7987-4E57-BE8A-2A2F59EB9C3E}"/>
              </a:ext>
            </a:extLst>
          </p:cNvPr>
          <p:cNvSpPr txBox="1"/>
          <p:nvPr/>
        </p:nvSpPr>
        <p:spPr>
          <a:xfrm>
            <a:off x="5973098" y="116852"/>
            <a:ext cx="59230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CV Sciences Lab Tests</a:t>
            </a:r>
          </a:p>
        </p:txBody>
      </p:sp>
    </p:spTree>
    <p:extLst>
      <p:ext uri="{BB962C8B-B14F-4D97-AF65-F5344CB8AC3E}">
        <p14:creationId xmlns:p14="http://schemas.microsoft.com/office/powerpoint/2010/main" val="2067903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3D500-0EC8-4CB5-9104-F617A0637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35139"/>
            <a:ext cx="5039032" cy="2739411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Benefits of </a:t>
            </a:r>
            <a:br>
              <a:rPr lang="en-US" b="1" dirty="0"/>
            </a:br>
            <a:r>
              <a:rPr lang="en-US" b="1" dirty="0"/>
              <a:t>“Whole-Plant” or “Full-Spectrum” </a:t>
            </a:r>
            <a:br>
              <a:rPr lang="en-US" b="1" dirty="0"/>
            </a:br>
            <a:r>
              <a:rPr lang="en-US" b="1" dirty="0"/>
              <a:t>Labeling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6AFC1F-F277-40C1-942F-E49039946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404" y="0"/>
            <a:ext cx="69835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548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5EBE6-FC7E-4014-BC70-2794D6388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7481"/>
          </a:xfrm>
        </p:spPr>
        <p:txBody>
          <a:bodyPr/>
          <a:lstStyle/>
          <a:p>
            <a:pPr algn="ctr"/>
            <a:r>
              <a:rPr lang="en-US" b="1" dirty="0"/>
              <a:t>The Unity of CBD and THC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2B0FDA2-B4D8-4CEC-B26A-46F2431BA5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33" y="1386348"/>
            <a:ext cx="11955106" cy="4844846"/>
          </a:xfrm>
        </p:spPr>
      </p:pic>
    </p:spTree>
    <p:extLst>
      <p:ext uri="{BB962C8B-B14F-4D97-AF65-F5344CB8AC3E}">
        <p14:creationId xmlns:p14="http://schemas.microsoft.com/office/powerpoint/2010/main" val="148965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0EC0D-93F2-4D3B-8A2B-B8EB0F9C0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4875"/>
          </a:xfrm>
        </p:spPr>
        <p:txBody>
          <a:bodyPr/>
          <a:lstStyle/>
          <a:p>
            <a:pPr algn="ctr"/>
            <a:r>
              <a:rPr lang="en-US" b="1" dirty="0"/>
              <a:t>Brands we use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64C2D7-9F3C-44ED-A839-DE7CE9509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41" y="4181063"/>
            <a:ext cx="1894089" cy="22246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A355C2-DB92-47F2-8B78-175CE973C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123" y="1774631"/>
            <a:ext cx="2340284" cy="180021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29A044-6605-4D2F-BFFE-642B1A5181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869" y="1754973"/>
            <a:ext cx="3053846" cy="178660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221B416-F6B5-4FD1-999A-A62FC1F4C1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077" y="3741681"/>
            <a:ext cx="3053846" cy="285876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A7E3791-F6A1-4D4E-B000-5AC3C60395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323" y="3855682"/>
            <a:ext cx="1653740" cy="263719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DECE3DE-C872-471F-B482-84129A9CF18F}"/>
              </a:ext>
            </a:extLst>
          </p:cNvPr>
          <p:cNvSpPr txBox="1"/>
          <p:nvPr/>
        </p:nvSpPr>
        <p:spPr>
          <a:xfrm>
            <a:off x="9075491" y="899330"/>
            <a:ext cx="2455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IN APPROVAL PROCESS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070B541-40B6-49E7-8091-AC763EB6DC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76" y="1881171"/>
            <a:ext cx="3455425" cy="1534209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0195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C85803-1228-4C76-847C-D5A9E438D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999" y="141595"/>
            <a:ext cx="4086105" cy="564955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0C8630-CCAE-4D26-A3E7-6D08B7373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903" y="2586117"/>
            <a:ext cx="3455339" cy="2444162"/>
          </a:xfrm>
          <a:prstGeom prst="rect">
            <a:avLst/>
          </a:prstGeom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C65BC6-B134-43E0-A554-225261C05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29" y="5356250"/>
            <a:ext cx="4772378" cy="12723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05E247-67E9-46A2-A7F4-BFA8E4C84A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03" y="229353"/>
            <a:ext cx="2583049" cy="1146874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pic>
        <p:nvPicPr>
          <p:cNvPr id="2050" name="Picture 2" descr="Image result for realm of caring">
            <a:extLst>
              <a:ext uri="{FF2B5EF4-FFF2-40B4-BE49-F238E27FC236}">
                <a16:creationId xmlns:a16="http://schemas.microsoft.com/office/drawing/2014/main" id="{C9C81DE5-C066-461C-8C66-EB73DE9A8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777" y="3733522"/>
            <a:ext cx="2956686" cy="128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BD9D289-B8DD-4EE9-A245-84B61536E834}"/>
              </a:ext>
            </a:extLst>
          </p:cNvPr>
          <p:cNvSpPr txBox="1"/>
          <p:nvPr/>
        </p:nvSpPr>
        <p:spPr>
          <a:xfrm>
            <a:off x="3460653" y="1000820"/>
            <a:ext cx="43605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“Among patients who use Hemp products, by far, the favorite brand is Charlottes Web”</a:t>
            </a:r>
            <a:endParaRPr lang="en-US" b="1" dirty="0"/>
          </a:p>
          <a:p>
            <a:pPr algn="ctr"/>
            <a:r>
              <a:rPr lang="en-US" sz="1200" i="1" u="sng" dirty="0"/>
              <a:t>Understanding Cannabidiol / CBD</a:t>
            </a:r>
            <a:r>
              <a:rPr lang="en-US" sz="1200" i="1" dirty="0"/>
              <a:t>: study by the Brightfield Group in partnership with </a:t>
            </a:r>
            <a:r>
              <a:rPr lang="en-US" sz="1200" i="1" dirty="0" err="1"/>
              <a:t>HelloMD</a:t>
            </a:r>
            <a:r>
              <a:rPr lang="en-US" sz="1200" i="1" dirty="0"/>
              <a:t>, the nation’s largest online community of medical cannabis patients, expert, brands and retailers</a:t>
            </a:r>
            <a:r>
              <a:rPr lang="en-US" dirty="0"/>
              <a:t>.</a:t>
            </a:r>
          </a:p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B62361-C7F0-4AF7-B35B-A92D29F27BE7}"/>
              </a:ext>
            </a:extLst>
          </p:cNvPr>
          <p:cNvSpPr txBox="1"/>
          <p:nvPr/>
        </p:nvSpPr>
        <p:spPr>
          <a:xfrm>
            <a:off x="762662" y="2260146"/>
            <a:ext cx="2305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MARKET SHARE</a:t>
            </a:r>
          </a:p>
        </p:txBody>
      </p:sp>
    </p:spTree>
    <p:extLst>
      <p:ext uri="{BB962C8B-B14F-4D97-AF65-F5344CB8AC3E}">
        <p14:creationId xmlns:p14="http://schemas.microsoft.com/office/powerpoint/2010/main" val="2044829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510DE7E-884C-4502-8BAA-C9249A118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217" y="144132"/>
            <a:ext cx="5446770" cy="65147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0C2818-2ECC-4E4A-B35D-D1CAF8A8F072}"/>
              </a:ext>
            </a:extLst>
          </p:cNvPr>
          <p:cNvSpPr txBox="1"/>
          <p:nvPr/>
        </p:nvSpPr>
        <p:spPr>
          <a:xfrm>
            <a:off x="130013" y="2538688"/>
            <a:ext cx="598784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Full traceability – From Seed to Shelf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Environmentally friendly CO2 extraction process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State of the art laboratory facilities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Certified Organic, Non-GMO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3</a:t>
            </a:r>
            <a:r>
              <a:rPr lang="en-US" sz="2800" baseline="30000" dirty="0"/>
              <a:t>rd</a:t>
            </a:r>
            <a:r>
              <a:rPr lang="en-US" sz="2800" dirty="0"/>
              <a:t> Party COA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World class customer service and on-going training / education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AC23C1-4960-49E0-BC31-A1236F934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23" y="206393"/>
            <a:ext cx="3053846" cy="178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54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49869-CE68-4C94-ACEB-C586214E4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4479" y="1097279"/>
            <a:ext cx="8237807" cy="3701049"/>
          </a:xfrm>
        </p:spPr>
        <p:txBody>
          <a:bodyPr/>
          <a:lstStyle/>
          <a:p>
            <a:r>
              <a:rPr lang="en-US" dirty="0"/>
              <a:t>Currently going through approval process</a:t>
            </a:r>
          </a:p>
          <a:p>
            <a:r>
              <a:rPr lang="en-US" dirty="0"/>
              <a:t>Customer feedback</a:t>
            </a:r>
          </a:p>
          <a:p>
            <a:r>
              <a:rPr lang="en-US" dirty="0"/>
              <a:t>USDA Organic Certification</a:t>
            </a:r>
          </a:p>
          <a:p>
            <a:r>
              <a:rPr lang="en-US" dirty="0"/>
              <a:t>No COA on website, but access is available</a:t>
            </a:r>
          </a:p>
          <a:p>
            <a:r>
              <a:rPr lang="en-US" dirty="0"/>
              <a:t>Obviously it works, but we need to ensure the quality and purity is there first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494D85-C5E7-46CA-9756-A091F4557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163" y="4944346"/>
            <a:ext cx="7458538" cy="14489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540F4A-FF1D-4F86-829E-AF6B87775F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13" y="318625"/>
            <a:ext cx="2978211" cy="229093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81946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1BC55-1826-4102-AB63-D1D82A38D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503" y="320880"/>
            <a:ext cx="10515600" cy="48290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Customer Testimonials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CFF69-5948-4512-8005-4BAF560FB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503" y="905347"/>
            <a:ext cx="11668432" cy="5746175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Sonia – mother of 6 </a:t>
            </a:r>
            <a:r>
              <a:rPr lang="en-US" b="1" dirty="0" err="1"/>
              <a:t>yr</a:t>
            </a:r>
            <a:r>
              <a:rPr lang="en-US" b="1" dirty="0"/>
              <a:t> old daughter </a:t>
            </a:r>
          </a:p>
          <a:p>
            <a:pPr lvl="1"/>
            <a:r>
              <a:rPr lang="en-US" dirty="0"/>
              <a:t>Severe epilepsy</a:t>
            </a:r>
          </a:p>
          <a:p>
            <a:pPr lvl="1"/>
            <a:r>
              <a:rPr lang="en-US" dirty="0"/>
              <a:t>30-40 seizures a day from 6 </a:t>
            </a:r>
            <a:r>
              <a:rPr lang="en-US" dirty="0" err="1"/>
              <a:t>mos</a:t>
            </a:r>
            <a:r>
              <a:rPr lang="en-US" dirty="0"/>
              <a:t> old</a:t>
            </a:r>
          </a:p>
          <a:p>
            <a:pPr lvl="1"/>
            <a:r>
              <a:rPr lang="en-US" dirty="0"/>
              <a:t>$5000 / month on meds, diets, physical therapy, speech, etc..</a:t>
            </a:r>
          </a:p>
          <a:p>
            <a:pPr lvl="1"/>
            <a:r>
              <a:rPr lang="en-US" dirty="0"/>
              <a:t>$600/ month</a:t>
            </a:r>
          </a:p>
          <a:p>
            <a:pPr lvl="1"/>
            <a:endParaRPr lang="en-US" dirty="0"/>
          </a:p>
          <a:p>
            <a:r>
              <a:rPr lang="en-US" b="1" dirty="0"/>
              <a:t>Sherry – mother of 17 </a:t>
            </a:r>
            <a:r>
              <a:rPr lang="en-US" b="1" dirty="0" err="1"/>
              <a:t>yr</a:t>
            </a:r>
            <a:r>
              <a:rPr lang="en-US" b="1" dirty="0"/>
              <a:t> old boy</a:t>
            </a:r>
          </a:p>
          <a:p>
            <a:pPr lvl="1"/>
            <a:r>
              <a:rPr lang="en-US" dirty="0"/>
              <a:t>Severe epilepsy since birth</a:t>
            </a:r>
          </a:p>
          <a:p>
            <a:pPr lvl="1"/>
            <a:r>
              <a:rPr lang="en-US" dirty="0"/>
              <a:t>20 - 30 seizures a day from 6 </a:t>
            </a:r>
            <a:r>
              <a:rPr lang="en-US" dirty="0" err="1"/>
              <a:t>mos</a:t>
            </a:r>
            <a:r>
              <a:rPr lang="en-US" dirty="0"/>
              <a:t> old</a:t>
            </a:r>
          </a:p>
          <a:p>
            <a:pPr lvl="1"/>
            <a:r>
              <a:rPr lang="en-US" dirty="0"/>
              <a:t>Anxiety from the seizures</a:t>
            </a:r>
          </a:p>
          <a:p>
            <a:pPr lvl="1"/>
            <a:endParaRPr lang="en-US" dirty="0"/>
          </a:p>
          <a:p>
            <a:r>
              <a:rPr lang="en-US" b="1" dirty="0"/>
              <a:t>Terrell – 33 </a:t>
            </a:r>
            <a:r>
              <a:rPr lang="en-US" b="1" dirty="0" err="1"/>
              <a:t>yr</a:t>
            </a:r>
            <a:r>
              <a:rPr lang="en-US" b="1" dirty="0"/>
              <a:t> old female</a:t>
            </a:r>
          </a:p>
          <a:p>
            <a:pPr lvl="1"/>
            <a:r>
              <a:rPr lang="en-US" dirty="0"/>
              <a:t>3 years ago, suffered spinal injury in car crash forcing her to use a walker </a:t>
            </a:r>
          </a:p>
          <a:p>
            <a:pPr lvl="1"/>
            <a:r>
              <a:rPr lang="en-US" dirty="0"/>
              <a:t>multiple surgeries, plates, and pins led to severe levels of pain and anxiety</a:t>
            </a:r>
          </a:p>
          <a:p>
            <a:pPr lvl="1"/>
            <a:r>
              <a:rPr lang="en-US" dirty="0"/>
              <a:t>As a trial med, Lithium was provided for pain which led to severe Vertigo</a:t>
            </a:r>
          </a:p>
          <a:p>
            <a:pPr lvl="1"/>
            <a:r>
              <a:rPr lang="en-US" dirty="0"/>
              <a:t>Severe depression</a:t>
            </a:r>
          </a:p>
          <a:p>
            <a:pPr lvl="1"/>
            <a:r>
              <a:rPr lang="en-US" dirty="0"/>
              <a:t>Within 3 months of taking CBD</a:t>
            </a:r>
          </a:p>
          <a:p>
            <a:pPr lvl="2"/>
            <a:r>
              <a:rPr lang="en-US" dirty="0"/>
              <a:t>Vertigo almost completely gone </a:t>
            </a:r>
          </a:p>
          <a:p>
            <a:pPr lvl="2"/>
            <a:r>
              <a:rPr lang="en-US" dirty="0"/>
              <a:t>Pain drastically reduced</a:t>
            </a:r>
          </a:p>
          <a:p>
            <a:pPr lvl="2"/>
            <a:r>
              <a:rPr lang="en-US" dirty="0"/>
              <a:t>Meds nearly eliminated</a:t>
            </a:r>
          </a:p>
          <a:p>
            <a:pPr lvl="2"/>
            <a:r>
              <a:rPr lang="en-US" dirty="0"/>
              <a:t>She has hope!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816D35-5506-46B2-9C12-2338EEBF2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612" y="5880350"/>
            <a:ext cx="2937387" cy="88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909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1BC55-1826-4102-AB63-D1D82A38D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503" y="320880"/>
            <a:ext cx="10515600" cy="48290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Customer Testimonials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CFF69-5948-4512-8005-4BAF560FB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503" y="1348966"/>
            <a:ext cx="11668432" cy="530255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Blake – Asperger’s, crippling social anxiety, panic attacks, insomnia, joint pain</a:t>
            </a:r>
          </a:p>
          <a:p>
            <a:r>
              <a:rPr lang="en-US" dirty="0"/>
              <a:t>Shawn – Meniere's Disease (inner ear), vertigo, severe migraines, anxiety</a:t>
            </a:r>
          </a:p>
          <a:p>
            <a:r>
              <a:rPr lang="en-US" dirty="0"/>
              <a:t>Debra – </a:t>
            </a:r>
            <a:r>
              <a:rPr lang="en-US" dirty="0" err="1"/>
              <a:t>Crohns</a:t>
            </a:r>
            <a:r>
              <a:rPr lang="en-US" dirty="0"/>
              <a:t> Disease, gut inflammation (combined with Black Seed Oil)</a:t>
            </a:r>
          </a:p>
          <a:p>
            <a:r>
              <a:rPr lang="en-US" dirty="0"/>
              <a:t>Janet – young daughter with severe epilepsy, 20-30 seizures / day</a:t>
            </a:r>
          </a:p>
          <a:p>
            <a:r>
              <a:rPr lang="en-US" dirty="0"/>
              <a:t>Jon – Neuropathy, nerve pain, arthritis, muscle spasms</a:t>
            </a:r>
          </a:p>
          <a:p>
            <a:r>
              <a:rPr lang="en-US" dirty="0"/>
              <a:t>Kerry – Crippling migraines, sever anxiety</a:t>
            </a:r>
          </a:p>
          <a:p>
            <a:r>
              <a:rPr lang="en-US" dirty="0"/>
              <a:t>Ashley – Joint pain, inflammation, anxiety, insomnia</a:t>
            </a:r>
          </a:p>
          <a:p>
            <a:r>
              <a:rPr lang="en-US" dirty="0"/>
              <a:t>Jerry – Rheumatoid Arthritis, joint inflammation</a:t>
            </a:r>
          </a:p>
          <a:p>
            <a:r>
              <a:rPr lang="en-US" dirty="0"/>
              <a:t>Nan – Arthritis, insomnia </a:t>
            </a:r>
          </a:p>
          <a:p>
            <a:r>
              <a:rPr lang="en-US" dirty="0"/>
              <a:t>Tom – Effects of Cancer treatment – radiation and chemo</a:t>
            </a:r>
          </a:p>
          <a:p>
            <a:r>
              <a:rPr lang="en-US" dirty="0"/>
              <a:t>Brandon – Opioid addiction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8B1ED6-48B2-43D6-84FE-4359C5670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612" y="5880350"/>
            <a:ext cx="2937387" cy="88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767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how cbd helps the whole body">
            <a:extLst>
              <a:ext uri="{FF2B5EF4-FFF2-40B4-BE49-F238E27FC236}">
                <a16:creationId xmlns:a16="http://schemas.microsoft.com/office/drawing/2014/main" id="{BC448527-F6B8-40BE-A707-125079878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12" y="243112"/>
            <a:ext cx="8917663" cy="663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4DB926-3E23-4888-91E8-7F493EF99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612" y="5880350"/>
            <a:ext cx="2937387" cy="88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930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thank you">
            <a:extLst>
              <a:ext uri="{FF2B5EF4-FFF2-40B4-BE49-F238E27FC236}">
                <a16:creationId xmlns:a16="http://schemas.microsoft.com/office/drawing/2014/main" id="{5945CD29-2B2C-4E1D-B994-00D0AD7F4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905" y="1293984"/>
            <a:ext cx="7344242" cy="384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811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FC3F36D-26CF-492B-BD84-B1FFAC0E4CF7}"/>
</file>

<file path=customXml/itemProps2.xml><?xml version="1.0" encoding="utf-8"?>
<ds:datastoreItem xmlns:ds="http://schemas.openxmlformats.org/officeDocument/2006/customXml" ds:itemID="{F424342A-8F45-4E89-AB16-F4E2D22ED23D}"/>
</file>

<file path=customXml/itemProps3.xml><?xml version="1.0" encoding="utf-8"?>
<ds:datastoreItem xmlns:ds="http://schemas.openxmlformats.org/officeDocument/2006/customXml" ds:itemID="{5FF133E8-AC5F-4868-ABE4-DF3F04AF59E6}"/>
</file>

<file path=docProps/app.xml><?xml version="1.0" encoding="utf-8"?>
<Properties xmlns="http://schemas.openxmlformats.org/officeDocument/2006/extended-properties" xmlns:vt="http://schemas.openxmlformats.org/officeDocument/2006/docPropsVTypes">
  <TotalTime>5988</TotalTime>
  <Words>850</Words>
  <Application>Microsoft Office PowerPoint</Application>
  <PresentationFormat>Widescreen</PresentationFormat>
  <Paragraphs>143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About us…</vt:lpstr>
      <vt:lpstr>Mission</vt:lpstr>
      <vt:lpstr>Introduction to CBD</vt:lpstr>
      <vt:lpstr>What we discovered…</vt:lpstr>
      <vt:lpstr>Hemp CBD Monthly Sales YTD</vt:lpstr>
      <vt:lpstr>Criteria</vt:lpstr>
      <vt:lpstr>Criteria</vt:lpstr>
      <vt:lpstr>PowerPoint Presentation</vt:lpstr>
      <vt:lpstr>PowerPoint Presentation</vt:lpstr>
      <vt:lpstr>Benefits of  “Whole-Plant” or “Full-Spectrum”  Labeling</vt:lpstr>
      <vt:lpstr>The Unity of CBD and THC</vt:lpstr>
      <vt:lpstr>Brands we use</vt:lpstr>
      <vt:lpstr>PowerPoint Presentation</vt:lpstr>
      <vt:lpstr>PowerPoint Presentation</vt:lpstr>
      <vt:lpstr>PowerPoint Presentation</vt:lpstr>
      <vt:lpstr>Customer Testimonials</vt:lpstr>
      <vt:lpstr>Customer Testimonials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 LaBorde</dc:creator>
  <cp:lastModifiedBy>Anthony LaBorde</cp:lastModifiedBy>
  <cp:revision>85</cp:revision>
  <dcterms:created xsi:type="dcterms:W3CDTF">2018-09-13T17:34:01Z</dcterms:created>
  <dcterms:modified xsi:type="dcterms:W3CDTF">2018-09-17T22:58:00Z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