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Default Extension="jpg" ContentType="image/jpe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7" r:id="rId4"/>
    <p:sldId id="259" r:id="rId5"/>
    <p:sldId id="285" r:id="rId6"/>
    <p:sldId id="286" r:id="rId7"/>
    <p:sldId id="260" r:id="rId8"/>
    <p:sldId id="261" r:id="rId9"/>
    <p:sldId id="262" r:id="rId10"/>
    <p:sldId id="263" r:id="rId11"/>
    <p:sldId id="272" r:id="rId12"/>
    <p:sldId id="264" r:id="rId13"/>
    <p:sldId id="271" r:id="rId14"/>
    <p:sldId id="269" r:id="rId15"/>
    <p:sldId id="284" r:id="rId16"/>
    <p:sldId id="265" r:id="rId17"/>
    <p:sldId id="270" r:id="rId18"/>
    <p:sldId id="266" r:id="rId19"/>
    <p:sldId id="267" r:id="rId20"/>
    <p:sldId id="268" r:id="rId21"/>
    <p:sldId id="273" r:id="rId22"/>
    <p:sldId id="287" r:id="rId23"/>
    <p:sldId id="280" r:id="rId24"/>
    <p:sldId id="281" r:id="rId25"/>
    <p:sldId id="282" r:id="rId26"/>
    <p:sldId id="283" r:id="rId27"/>
    <p:sldId id="289" r:id="rId28"/>
    <p:sldId id="288" r:id="rId29"/>
    <p:sldId id="274" r:id="rId30"/>
    <p:sldId id="27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361" autoAdjust="0"/>
  </p:normalViewPr>
  <p:slideViewPr>
    <p:cSldViewPr>
      <p:cViewPr>
        <p:scale>
          <a:sx n="90" d="100"/>
          <a:sy n="90" d="100"/>
        </p:scale>
        <p:origin x="1234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8DC37-9EDB-44D5-9B93-096F1838812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92107-B49B-4B2D-B7F8-5AC40F02C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9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92107-B49B-4B2D-B7F8-5AC40F02C4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1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27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4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2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82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4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7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7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4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9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9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4EEF8-A842-4204-BD68-70D8A9C3430C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271E9-EE20-44A7-9E8C-098BE51DA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lieve.com/shop/trushatter-1-gram-indica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9812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Physicians, Dispensaries, and Products: What’s Happening with Medical Marijuana in </a:t>
            </a:r>
            <a:r>
              <a:rPr lang="en-US" sz="4000" dirty="0" smtClean="0"/>
              <a:t>Florida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52600"/>
            <a:ext cx="2577811" cy="24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609600" y="4307141"/>
            <a:ext cx="1073723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                               Presentation to the Georgia Study Commission on                               </a:t>
            </a:r>
          </a:p>
          <a:p>
            <a:pPr algn="ctr"/>
            <a:r>
              <a:rPr lang="en-US" sz="2400" dirty="0" smtClean="0"/>
              <a:t>Low THC Medical Oil Access</a:t>
            </a:r>
          </a:p>
          <a:p>
            <a:pPr algn="ctr"/>
            <a:r>
              <a:rPr lang="en-US" sz="2400" dirty="0" smtClean="0"/>
              <a:t>October 5, 2018</a:t>
            </a:r>
          </a:p>
          <a:p>
            <a:pPr algn="ctr"/>
            <a:r>
              <a:rPr lang="en-US" sz="2400" dirty="0"/>
              <a:t>Jessica Spencer </a:t>
            </a:r>
            <a:r>
              <a:rPr lang="en-US" sz="2400" dirty="0" err="1" smtClean="0"/>
              <a:t>Ed.D</a:t>
            </a:r>
            <a:r>
              <a:rPr lang="en-US" sz="2400" dirty="0"/>
              <a:t>., CAP, CPP</a:t>
            </a:r>
          </a:p>
          <a:p>
            <a:pPr algn="ctr"/>
            <a:r>
              <a:rPr lang="en-US" sz="2400" dirty="0"/>
              <a:t>Spencer Solutions Group LLC</a:t>
            </a:r>
            <a:r>
              <a:rPr lang="en-US" dirty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6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Florida law requires:</a:t>
            </a:r>
          </a:p>
          <a:p>
            <a:pPr lvl="1"/>
            <a:r>
              <a:rPr lang="en-US" dirty="0" smtClean="0"/>
              <a:t>physicians have no direct \indirect interest dispensary or lab. </a:t>
            </a:r>
          </a:p>
          <a:p>
            <a:pPr lvl="1"/>
            <a:r>
              <a:rPr lang="en-US" dirty="0" smtClean="0"/>
              <a:t>Complete a 2 </a:t>
            </a:r>
            <a:r>
              <a:rPr lang="en-US" dirty="0" smtClean="0"/>
              <a:t>hour </a:t>
            </a:r>
            <a:r>
              <a:rPr lang="en-US" dirty="0" smtClean="0"/>
              <a:t>annual course </a:t>
            </a:r>
          </a:p>
          <a:p>
            <a:pPr lvl="1"/>
            <a:r>
              <a:rPr lang="en-US" dirty="0" smtClean="0"/>
              <a:t>Conduct patient exam while physically in same room </a:t>
            </a:r>
          </a:p>
          <a:p>
            <a:pPr lvl="1"/>
            <a:r>
              <a:rPr lang="en-US" dirty="0" smtClean="0"/>
              <a:t>(Age) &lt; 18 requires 2 physicians approval</a:t>
            </a:r>
          </a:p>
          <a:p>
            <a:pPr lvl="1"/>
            <a:r>
              <a:rPr lang="en-US" dirty="0" smtClean="0"/>
              <a:t>Only low THC for pregnant patients</a:t>
            </a:r>
          </a:p>
          <a:p>
            <a:pPr lvl="1"/>
            <a:r>
              <a:rPr lang="en-US" dirty="0" smtClean="0"/>
              <a:t>Review PDMP for </a:t>
            </a:r>
            <a:r>
              <a:rPr lang="en-US" dirty="0" smtClean="0"/>
              <a:t>patients’ </a:t>
            </a:r>
            <a:r>
              <a:rPr lang="en-US" dirty="0" smtClean="0"/>
              <a:t>Rx History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0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Physicians- Who is making the recommendations?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 fontScale="92500" lnSpcReduction="10000"/>
          </a:bodyPr>
          <a:lstStyle/>
          <a:p>
            <a:pPr marL="118872" indent="0" algn="ctr">
              <a:buNone/>
            </a:pPr>
            <a:r>
              <a:rPr lang="en-US" sz="2800" dirty="0" smtClean="0"/>
              <a:t>A Tampa Bay Times examination of the 1,432 doctors in the program reveals </a:t>
            </a:r>
            <a:r>
              <a:rPr lang="en-US" sz="2800" b="1" dirty="0" smtClean="0">
                <a:solidFill>
                  <a:schemeClr val="tx2"/>
                </a:solidFill>
              </a:rPr>
              <a:t>Florida </a:t>
            </a:r>
            <a:r>
              <a:rPr lang="en-US" sz="2800" b="1" dirty="0" smtClean="0">
                <a:solidFill>
                  <a:schemeClr val="tx2"/>
                </a:solidFill>
              </a:rPr>
              <a:t>has turned into a magnet for physicians with troubled pasts.</a:t>
            </a:r>
          </a:p>
          <a:p>
            <a:pPr marL="118872" indent="0" algn="ctr">
              <a:buNone/>
            </a:pPr>
            <a:endParaRPr lang="en-US" sz="2800" b="1" dirty="0" smtClean="0">
              <a:solidFill>
                <a:srgbClr val="0070C0"/>
              </a:solidFill>
            </a:endParaRPr>
          </a:p>
          <a:p>
            <a:pPr lvl="1"/>
            <a:r>
              <a:rPr lang="en-US" sz="2400" dirty="0" smtClean="0"/>
              <a:t>2.8 times as likely as other doctors to have been disciplined by the Board of Medicine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2.4 times as likely to have been charged with a crime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108 of them were responsible for $69.4 million in malpractice judgments and settlements, some for maiming or killing patients.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863917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20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550"/>
            <a:ext cx="8229600" cy="1143000"/>
          </a:xfrm>
        </p:spPr>
        <p:txBody>
          <a:bodyPr/>
          <a:lstStyle/>
          <a:p>
            <a:r>
              <a:rPr lang="en-US" dirty="0" smtClean="0"/>
              <a:t>Physicians – Marketing 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059"/>
            <a:ext cx="3755514" cy="281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40" y="914400"/>
            <a:ext cx="3846513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957" y="3806695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Physician group marketing set up at Reggae Rise Up, a recurring music festival held in St. Petersburg, Florida.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Offering all inclusive pricing and finance plans for medical marijuana and money back guarantees. </a:t>
            </a:r>
            <a:r>
              <a:rPr lang="en-US" sz="2000" b="1" dirty="0" smtClean="0">
                <a:solidFill>
                  <a:schemeClr val="tx2"/>
                </a:solidFill>
              </a:rPr>
              <a:t>Would we allow this for Xanax or </a:t>
            </a:r>
            <a:r>
              <a:rPr lang="en-US" sz="2000" b="1" dirty="0" err="1" smtClean="0">
                <a:solidFill>
                  <a:schemeClr val="tx2"/>
                </a:solidFill>
              </a:rPr>
              <a:t>Oxycontin</a:t>
            </a:r>
            <a:r>
              <a:rPr lang="en-US" sz="2000" b="1" dirty="0" smtClean="0">
                <a:solidFill>
                  <a:schemeClr val="tx2"/>
                </a:solidFill>
              </a:rPr>
              <a:t>? Is this how your family physician operates? </a:t>
            </a:r>
          </a:p>
        </p:txBody>
      </p:sp>
    </p:spTree>
    <p:extLst>
      <p:ext uri="{BB962C8B-B14F-4D97-AF65-F5344CB8AC3E}">
        <p14:creationId xmlns:p14="http://schemas.microsoft.com/office/powerpoint/2010/main" val="1654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Medical Marijuana Clinic Billboard Largo</a:t>
            </a:r>
            <a:endParaRPr lang="en-US" dirty="0"/>
          </a:p>
        </p:txBody>
      </p:sp>
      <p:pic>
        <p:nvPicPr>
          <p:cNvPr id="4" name="Content Placeholder 3" descr="Medical marijuan billboar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450632" cy="46734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Nature Coast Cannabis- Inverness</a:t>
            </a:r>
            <a:endParaRPr lang="en-US" dirty="0"/>
          </a:p>
        </p:txBody>
      </p:sp>
      <p:pic>
        <p:nvPicPr>
          <p:cNvPr id="4" name="Content Placeholder 3" descr="Sign Medical Cannabis Invern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58674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6324600" y="2286000"/>
            <a:ext cx="2667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Assisting companies locating or expanding in the Emerald Nature Coast during the "Green Rush“. </a:t>
            </a:r>
          </a:p>
          <a:p>
            <a:endParaRPr lang="en-US" sz="2000" dirty="0" smtClean="0"/>
          </a:p>
          <a:p>
            <a:r>
              <a:rPr lang="en-US" sz="2000" dirty="0" smtClean="0"/>
              <a:t>We plan to be at the cutting edge of what is possible in the fields of Industrial Hemp and Medical Cannabis. 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Physician Marketing 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399839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921" y="1166019"/>
            <a:ext cx="4060825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88" y="3581400"/>
            <a:ext cx="2809875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779" y="3748881"/>
            <a:ext cx="205993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350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4817"/>
            <a:ext cx="8229600" cy="1143000"/>
          </a:xfrm>
        </p:spPr>
        <p:txBody>
          <a:bodyPr/>
          <a:lstStyle/>
          <a:p>
            <a:r>
              <a:rPr lang="en-US" dirty="0" smtClean="0"/>
              <a:t>Physician Marketing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46" y="985308"/>
            <a:ext cx="3793787" cy="1981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3505200"/>
            <a:ext cx="3862680" cy="2266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51213" y="2673350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Unsolicited internet pop up ads appearing on Facebook, Twitter and Instagram. </a:t>
            </a:r>
          </a:p>
          <a:p>
            <a:endParaRPr lang="en-US" dirty="0"/>
          </a:p>
          <a:p>
            <a:r>
              <a:rPr lang="en-US" dirty="0" smtClean="0"/>
              <a:t>Blimps appearing over Tampa Bay and our beautiful shorelines that are often packed with youth. </a:t>
            </a:r>
          </a:p>
          <a:p>
            <a:endParaRPr lang="en-US" dirty="0"/>
          </a:p>
          <a:p>
            <a:r>
              <a:rPr lang="en-US" dirty="0" smtClean="0"/>
              <a:t>Both of these types of advertising are prohibited </a:t>
            </a:r>
            <a:r>
              <a:rPr lang="en-US" dirty="0" smtClean="0"/>
              <a:t>for </a:t>
            </a:r>
            <a:r>
              <a:rPr lang="en-US" dirty="0" smtClean="0"/>
              <a:t>dispensaries under Florida law, but not </a:t>
            </a:r>
            <a:r>
              <a:rPr lang="en-US" dirty="0" smtClean="0"/>
              <a:t>for physician </a:t>
            </a:r>
            <a:r>
              <a:rPr lang="en-US" dirty="0" smtClean="0"/>
              <a:t>groups.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440116" y="1905000"/>
            <a:ext cx="2655884" cy="220980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95800" y="1828800"/>
            <a:ext cx="1600200" cy="7620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78638" y="1051292"/>
            <a:ext cx="26531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When did we start determining medicine by if we “like” to take it or if it is “made </a:t>
            </a:r>
            <a:r>
              <a:rPr lang="en-US" sz="2000" b="1" dirty="0"/>
              <a:t>e</a:t>
            </a:r>
            <a:r>
              <a:rPr lang="en-US" sz="2000" b="1" dirty="0" smtClean="0"/>
              <a:t>asy?”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07475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872" y="0"/>
            <a:ext cx="8229600" cy="1143000"/>
          </a:xfrm>
        </p:spPr>
        <p:txBody>
          <a:bodyPr/>
          <a:lstStyle/>
          <a:p>
            <a:r>
              <a:rPr lang="en-US" dirty="0" smtClean="0"/>
              <a:t>Physician Marketing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90601"/>
            <a:ext cx="6629400" cy="4419600"/>
          </a:xfrm>
        </p:spPr>
      </p:pic>
      <p:sp>
        <p:nvSpPr>
          <p:cNvPr id="9" name="TextBox 8"/>
          <p:cNvSpPr txBox="1"/>
          <p:nvPr/>
        </p:nvSpPr>
        <p:spPr>
          <a:xfrm>
            <a:off x="304800" y="5393268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Marketing medicine on street corners and making false claims on the impact </a:t>
            </a:r>
            <a:r>
              <a:rPr lang="en-US" sz="2400" dirty="0" smtClean="0"/>
              <a:t>on </a:t>
            </a:r>
            <a:r>
              <a:rPr lang="en-US" sz="2400" dirty="0" smtClean="0"/>
              <a:t>the opioid crisis.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225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Marketing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6400"/>
            <a:ext cx="4173816" cy="3529012"/>
          </a:xfrm>
        </p:spPr>
      </p:pic>
      <p:sp>
        <p:nvSpPr>
          <p:cNvPr id="5" name="TextBox 4"/>
          <p:cNvSpPr txBox="1"/>
          <p:nvPr/>
        </p:nvSpPr>
        <p:spPr>
          <a:xfrm>
            <a:off x="304800" y="5464174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Florida’s law does not allow smoking. </a:t>
            </a:r>
            <a:r>
              <a:rPr lang="en-US" sz="2400" dirty="0"/>
              <a:t> </a:t>
            </a:r>
            <a:r>
              <a:rPr lang="en-US" sz="2400" dirty="0" smtClean="0"/>
              <a:t>How is this about medicine?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400"/>
            <a:ext cx="4240450" cy="35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7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Recommendations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Florida law requires:</a:t>
            </a:r>
          </a:p>
          <a:p>
            <a:pPr lvl="1"/>
            <a:r>
              <a:rPr lang="en-US" dirty="0" smtClean="0"/>
              <a:t>Cannot be smoked</a:t>
            </a:r>
          </a:p>
          <a:p>
            <a:pPr lvl="1"/>
            <a:r>
              <a:rPr lang="en-US" dirty="0" smtClean="0"/>
              <a:t>Include the amounts and forms of marijuana authorized and the types of delivery devices needed</a:t>
            </a:r>
          </a:p>
          <a:p>
            <a:pPr lvl="1"/>
            <a:r>
              <a:rPr lang="en-US" dirty="0" smtClean="0"/>
              <a:t>Record in the MMJ registry within 7 days</a:t>
            </a:r>
          </a:p>
          <a:p>
            <a:pPr lvl="1"/>
            <a:r>
              <a:rPr lang="en-US" dirty="0" smtClean="0"/>
              <a:t>Obtain consent form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98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Medical Marijuana Products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39" y="1219200"/>
            <a:ext cx="6565961" cy="3776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5400" y="4995993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From their website: </a:t>
            </a:r>
            <a:r>
              <a:rPr lang="en-US" sz="2000" dirty="0" smtClean="0"/>
              <a:t>“The </a:t>
            </a:r>
            <a:r>
              <a:rPr lang="en-US" sz="2000" dirty="0" smtClean="0"/>
              <a:t>strain is a slightly sativa dominant hybrid made up of </a:t>
            </a:r>
            <a:r>
              <a:rPr lang="en-US" sz="2000" b="1" dirty="0" smtClean="0"/>
              <a:t>84% THC</a:t>
            </a:r>
            <a:r>
              <a:rPr lang="en-US" sz="2000" dirty="0" smtClean="0"/>
              <a:t> and 0.76% CBD, which may be helpful for MMJ patients that have chronic anxiety or stress, loss of appetite, or inflammation</a:t>
            </a:r>
            <a:r>
              <a:rPr lang="en-US" sz="2000" dirty="0" smtClean="0"/>
              <a:t>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891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Florida Medical Marijuana Products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685800"/>
            <a:ext cx="5126007" cy="6001744"/>
          </a:xfrm>
        </p:spPr>
      </p:pic>
    </p:spTree>
    <p:extLst>
      <p:ext uri="{BB962C8B-B14F-4D97-AF65-F5344CB8AC3E}">
        <p14:creationId xmlns:p14="http://schemas.microsoft.com/office/powerpoint/2010/main" val="2055826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Florida Medical Marijuana Products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3" y="10668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81400" y="1600200"/>
            <a:ext cx="508846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From their Website: </a:t>
            </a:r>
          </a:p>
          <a:p>
            <a:r>
              <a:rPr lang="en-US" sz="2000" dirty="0" smtClean="0"/>
              <a:t>“</a:t>
            </a:r>
            <a:r>
              <a:rPr lang="en-US" sz="2000" dirty="0" err="1" smtClean="0"/>
              <a:t>TruShatter</a:t>
            </a:r>
            <a:r>
              <a:rPr lang="en-US" sz="2000" dirty="0" smtClean="0"/>
              <a:t> </a:t>
            </a:r>
            <a:r>
              <a:rPr lang="en-US" sz="2000" dirty="0" smtClean="0"/>
              <a:t>is full spectrum cannabis oil preserving the plants cannabinoids and terpenes making it a part of our entourage line providing patients with whole plant benefits. </a:t>
            </a:r>
            <a:r>
              <a:rPr lang="en-US" sz="2000" dirty="0" err="1" smtClean="0"/>
              <a:t>TruShatter</a:t>
            </a:r>
            <a:r>
              <a:rPr lang="en-US" sz="2000" dirty="0" smtClean="0"/>
              <a:t> is packaged in 1 gram amounts and is for use with the </a:t>
            </a:r>
            <a:r>
              <a:rPr lang="en-US" sz="2000" dirty="0" err="1" smtClean="0"/>
              <a:t>Trulieve</a:t>
            </a:r>
            <a:r>
              <a:rPr lang="en-US" sz="2000" dirty="0" smtClean="0"/>
              <a:t> Concentrate Pen. Each package is individually labeled to show the amount of active ingredient which ranges based on potency</a:t>
            </a:r>
            <a:r>
              <a:rPr lang="en-US" sz="2000" dirty="0" smtClean="0"/>
              <a:t>.”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865418" y="5012975"/>
            <a:ext cx="499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https://www.trulieve.com/shop/trushatter-1-gram-indica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61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/>
          <a:lstStyle/>
          <a:p>
            <a:r>
              <a:rPr lang="en-US" dirty="0" err="1" smtClean="0"/>
              <a:t>AltMed</a:t>
            </a:r>
            <a:r>
              <a:rPr lang="en-US" dirty="0" smtClean="0"/>
              <a:t> Medical Marijuana- Shatter</a:t>
            </a:r>
            <a:endParaRPr lang="en-US" dirty="0"/>
          </a:p>
        </p:txBody>
      </p:sp>
      <p:pic>
        <p:nvPicPr>
          <p:cNvPr id="11" name="Content Placeholder 10" descr="Screenshot_2018-10-03 MÜV Florida – Cannabis Infused Product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447800"/>
            <a:ext cx="8305800" cy="5334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Why we care about MMJ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fontScale="92500"/>
          </a:bodyPr>
          <a:lstStyle/>
          <a:p>
            <a:pPr lvl="0" defTabSz="45720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</a:rPr>
              <a:t>National Poison Data System from 2005 to 2011 </a:t>
            </a:r>
          </a:p>
          <a:p>
            <a:pPr lvl="1" defTabSz="457200">
              <a:buFont typeface="Arial"/>
              <a:buChar char="–"/>
            </a:pPr>
            <a:r>
              <a:rPr lang="en-US" dirty="0">
                <a:solidFill>
                  <a:prstClr val="black"/>
                </a:solidFill>
              </a:rPr>
              <a:t>Decriminalization was associated with </a:t>
            </a:r>
          </a:p>
          <a:p>
            <a:pPr lvl="2" defTabSz="45720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</a:rPr>
              <a:t>increased reports of unintentional exposures in young children. </a:t>
            </a:r>
          </a:p>
          <a:p>
            <a:pPr lvl="2" defTabSz="457200">
              <a:buFont typeface="Arial"/>
              <a:buChar char="•"/>
            </a:pPr>
            <a:r>
              <a:rPr lang="en-US" dirty="0"/>
              <a:t>30% increase per year of </a:t>
            </a:r>
            <a:r>
              <a:rPr lang="en-US" dirty="0" smtClean="0"/>
              <a:t>MJ-related calls </a:t>
            </a:r>
            <a:r>
              <a:rPr lang="en-US" dirty="0"/>
              <a:t>to poison </a:t>
            </a:r>
            <a:r>
              <a:rPr lang="en-US" dirty="0" smtClean="0"/>
              <a:t>control. </a:t>
            </a:r>
            <a:endParaRPr lang="en-US" dirty="0"/>
          </a:p>
          <a:p>
            <a:pPr lvl="2" defTabSz="457200">
              <a:buFont typeface="Arial"/>
              <a:buChar char="•"/>
            </a:pPr>
            <a:r>
              <a:rPr lang="en-US" dirty="0"/>
              <a:t>transitioning to decriminalization </a:t>
            </a:r>
            <a:r>
              <a:rPr lang="en-US" dirty="0" smtClean="0"/>
              <a:t>associated with an </a:t>
            </a:r>
            <a:r>
              <a:rPr lang="en-US" dirty="0" smtClean="0"/>
              <a:t>average </a:t>
            </a:r>
            <a:r>
              <a:rPr lang="en-US" dirty="0"/>
              <a:t>increase of 11.5% </a:t>
            </a:r>
            <a:r>
              <a:rPr lang="en-US" dirty="0" smtClean="0"/>
              <a:t>in MJ-related calls to poison control per </a:t>
            </a:r>
            <a:r>
              <a:rPr lang="en-US" dirty="0"/>
              <a:t>year</a:t>
            </a:r>
            <a:r>
              <a:rPr lang="en-US" dirty="0" smtClean="0"/>
              <a:t>. </a:t>
            </a:r>
          </a:p>
          <a:p>
            <a:pPr lvl="2" defTabSz="457200">
              <a:buFont typeface="Arial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MJ-related </a:t>
            </a:r>
            <a:r>
              <a:rPr lang="en-US" dirty="0">
                <a:solidFill>
                  <a:prstClr val="black"/>
                </a:solidFill>
              </a:rPr>
              <a:t>calls to poison control centers in non-legal states showed an average increase of only 1.5% per year from 2005 to 2011 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3" y="5440363"/>
            <a:ext cx="90106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561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MMJ Products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3" y="1295400"/>
            <a:ext cx="81499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0552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3867"/>
            <a:ext cx="8229600" cy="1143000"/>
          </a:xfrm>
        </p:spPr>
        <p:txBody>
          <a:bodyPr/>
          <a:lstStyle/>
          <a:p>
            <a:r>
              <a:rPr lang="en-US" dirty="0" smtClean="0"/>
              <a:t>Why we care about MMJ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3" y="1144851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lvl="0" indent="0" defTabSz="457200">
              <a:buNone/>
            </a:pPr>
            <a:r>
              <a:rPr lang="en-US" sz="3000" dirty="0">
                <a:solidFill>
                  <a:prstClr val="black"/>
                </a:solidFill>
              </a:rPr>
              <a:t>A more recent review of National Poison Data System data showed similar increases in edibles-related calls to poison control centers from 2013 to 2015.</a:t>
            </a:r>
          </a:p>
          <a:p>
            <a:pPr marL="0" lvl="0" indent="0" defTabSz="457200">
              <a:buNone/>
            </a:pPr>
            <a:endParaRPr lang="en-US" sz="3000" dirty="0">
              <a:solidFill>
                <a:prstClr val="black"/>
              </a:solidFill>
            </a:endParaRPr>
          </a:p>
          <a:p>
            <a:pPr marL="0" lvl="0" indent="0" algn="ctr" defTabSz="457200">
              <a:buNone/>
            </a:pPr>
            <a:r>
              <a:rPr lang="en-US" sz="3000" b="1" dirty="0">
                <a:solidFill>
                  <a:srgbClr val="8064A2">
                    <a:lumMod val="75000"/>
                  </a:srgbClr>
                </a:solidFill>
              </a:rPr>
              <a:t>Suggests that accidental exposures may become more common as more states legalize recreational or medical cannabis use.</a:t>
            </a:r>
          </a:p>
          <a:p>
            <a:pPr marL="0" lvl="0" indent="0" defTabSz="457200">
              <a:buNone/>
            </a:pPr>
            <a:endParaRPr lang="en-US" sz="3000" dirty="0">
              <a:solidFill>
                <a:prstClr val="black"/>
              </a:solidFill>
            </a:endParaRPr>
          </a:p>
          <a:p>
            <a:pPr marL="0" lvl="0" indent="0" defTabSz="457200">
              <a:buNone/>
            </a:pPr>
            <a:r>
              <a:rPr lang="en-US" sz="3000" dirty="0">
                <a:solidFill>
                  <a:prstClr val="black"/>
                </a:solidFill>
              </a:rPr>
              <a:t>The need for additional </a:t>
            </a:r>
            <a:r>
              <a:rPr lang="en-US" sz="3000" dirty="0"/>
              <a:t>regulation of edibles is evident given the frequency of </a:t>
            </a:r>
            <a:r>
              <a:rPr lang="en-US" sz="3000" dirty="0" smtClean="0"/>
              <a:t>cannabis overdoses </a:t>
            </a:r>
            <a:r>
              <a:rPr lang="en-US" sz="3000" dirty="0" smtClean="0">
                <a:solidFill>
                  <a:prstClr val="black"/>
                </a:solidFill>
              </a:rPr>
              <a:t>and </a:t>
            </a:r>
            <a:r>
              <a:rPr lang="en-US" sz="3000" dirty="0">
                <a:solidFill>
                  <a:prstClr val="black"/>
                </a:solidFill>
              </a:rPr>
              <a:t>accidental pediatric </a:t>
            </a:r>
            <a:r>
              <a:rPr lang="en-US" sz="3000" dirty="0" smtClean="0">
                <a:solidFill>
                  <a:prstClr val="black"/>
                </a:solidFill>
              </a:rPr>
              <a:t>exposures.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562600"/>
            <a:ext cx="86106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701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we care about marketing and storefront sales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576072" lvl="0" indent="-457200" defTabSz="45720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Past month use is higher in states that allow distribution of medical marijuana through store front dispensaries. </a:t>
            </a:r>
          </a:p>
          <a:p>
            <a:pPr marL="576072" lvl="0" indent="-457200" defTabSz="457200">
              <a:buFont typeface="Arial"/>
              <a:buChar char="•"/>
            </a:pPr>
            <a:endParaRPr lang="en-US" sz="2800" dirty="0">
              <a:solidFill>
                <a:prstClr val="black"/>
              </a:solidFill>
            </a:endParaRPr>
          </a:p>
          <a:p>
            <a:pPr marL="576072" lvl="0" indent="-457200" defTabSz="45720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The density of local dispensaries is associated with a greater number of hospitalizations with a primary or secondary marijuana abuse/dependence </a:t>
            </a:r>
            <a:r>
              <a:rPr lang="en-US" sz="2800" dirty="0" smtClean="0"/>
              <a:t>DSM-5 mental disorder </a:t>
            </a:r>
            <a:r>
              <a:rPr lang="en-US" sz="2800" dirty="0" smtClean="0"/>
              <a:t>code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</a:p>
          <a:p>
            <a:pPr lvl="1" defTabSz="457200">
              <a:buFont typeface="Arial"/>
              <a:buChar char="–"/>
            </a:pPr>
            <a:r>
              <a:rPr lang="en-US" sz="2400" b="1" dirty="0">
                <a:solidFill>
                  <a:srgbClr val="8064A2">
                    <a:lumMod val="75000"/>
                  </a:srgbClr>
                </a:solidFill>
              </a:rPr>
              <a:t>An additional 1 dispensary per sq. mile in a zip code was associated with a 6.8% increase in the number of hospitalizations with a mj abuse/dependence code. </a:t>
            </a:r>
            <a:endParaRPr lang="en-US" sz="2400" b="1" dirty="0" smtClean="0">
              <a:solidFill>
                <a:srgbClr val="8064A2">
                  <a:lumMod val="75000"/>
                </a:srgbClr>
              </a:solidFill>
            </a:endParaRPr>
          </a:p>
          <a:p>
            <a:pPr lvl="1" defTabSz="457200">
              <a:buFont typeface="Arial"/>
              <a:buChar char="–"/>
            </a:pPr>
            <a:endParaRPr lang="en-US" sz="2400" b="1" dirty="0">
              <a:solidFill>
                <a:srgbClr val="8064A2">
                  <a:lumMod val="75000"/>
                </a:srgbClr>
              </a:solidFill>
            </a:endParaRP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Sources: </a:t>
            </a:r>
            <a:r>
              <a:rPr lang="en-US" sz="1400" dirty="0" err="1" smtClean="0"/>
              <a:t>Pacula</a:t>
            </a:r>
            <a:r>
              <a:rPr lang="en-US" sz="1400" dirty="0" smtClean="0"/>
              <a:t>, RL.; Powell, D.; Heaton, P.; Sevigny, EL. Assessing The Effects Of Medical Marijuana Laws On Marijuana And Alcohol Use: The Devil Is In The Details. Cambridge, MA: National Bureau of Economics Working Paper Series; 2013. Christina </a:t>
            </a:r>
            <a:r>
              <a:rPr lang="en-US" sz="1400" dirty="0" err="1" smtClean="0"/>
              <a:t>Maira</a:t>
            </a:r>
            <a:r>
              <a:rPr lang="en-US" sz="1400" dirty="0" smtClean="0"/>
              <a:t>, Bridget </a:t>
            </a:r>
            <a:r>
              <a:rPr lang="en-US" sz="1400" dirty="0" err="1" smtClean="0"/>
              <a:t>Freisthler</a:t>
            </a:r>
            <a:r>
              <a:rPr lang="en-US" sz="1400" dirty="0" smtClean="0"/>
              <a:t>, William R. </a:t>
            </a:r>
            <a:r>
              <a:rPr lang="en-US" sz="1400" dirty="0" err="1" smtClean="0"/>
              <a:t>Ponicki</a:t>
            </a:r>
            <a:r>
              <a:rPr lang="en-US" sz="1400" dirty="0" smtClean="0"/>
              <a:t>, and Andrew </a:t>
            </a:r>
            <a:r>
              <a:rPr lang="en-US" sz="1400" dirty="0" err="1" smtClean="0"/>
              <a:t>Gaidus</a:t>
            </a:r>
            <a:r>
              <a:rPr lang="en-US" sz="1400" dirty="0" smtClean="0"/>
              <a:t>. The impacts of marijuana dispensary density and neighborhood ecology on marijuana abuse and dependence. Drug Alcohol Depend. 2015 September 1; 154: 111–116. doi:10.1016/j.drugalcdep.2015.06.019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83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733" y="-16933"/>
            <a:ext cx="8229600" cy="1143000"/>
          </a:xfrm>
        </p:spPr>
        <p:txBody>
          <a:bodyPr/>
          <a:lstStyle/>
          <a:p>
            <a:r>
              <a:rPr lang="en-US" dirty="0" smtClean="0"/>
              <a:t>Why we care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3" y="112606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Availability of medical marijuana (through dispensaries and delivery services) at the city-level is positively related to current marijuana use and higher frequency of use</a:t>
            </a:r>
          </a:p>
          <a:p>
            <a:endParaRPr lang="en-US" dirty="0" smtClean="0"/>
          </a:p>
          <a:p>
            <a:r>
              <a:rPr lang="en-US" dirty="0" smtClean="0"/>
              <a:t>Regulations on the number and densities of marijuana outlets may be a sufficient means to restrain overall levels of marijuana use within cities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6" y="5435336"/>
            <a:ext cx="85344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437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Cultivation and Dispensaries</a:t>
            </a:r>
            <a:endParaRPr lang="en-US" dirty="0"/>
          </a:p>
        </p:txBody>
      </p:sp>
      <p:sp>
        <p:nvSpPr>
          <p:cNvPr id="3" name="object 2"/>
          <p:cNvSpPr txBox="1"/>
          <p:nvPr/>
        </p:nvSpPr>
        <p:spPr>
          <a:xfrm>
            <a:off x="381000" y="685800"/>
            <a:ext cx="8305800" cy="5747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2600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buFont typeface="Arial" pitchFamily="34" charset="0"/>
              <a:buChar char="•"/>
            </a:pPr>
            <a:r>
              <a:rPr sz="2600" dirty="0" smtClean="0">
                <a:latin typeface="Calibri"/>
                <a:cs typeface="Calibri"/>
              </a:rPr>
              <a:t>1</a:t>
            </a:r>
            <a:r>
              <a:rPr lang="en-US" sz="2600" dirty="0" smtClean="0">
                <a:latin typeface="Calibri"/>
                <a:cs typeface="Calibri"/>
              </a:rPr>
              <a:t>4</a:t>
            </a:r>
            <a:r>
              <a:rPr sz="2600" dirty="0" smtClean="0">
                <a:latin typeface="Calibri"/>
                <a:cs typeface="Calibri"/>
              </a:rPr>
              <a:t> </a:t>
            </a:r>
            <a:r>
              <a:rPr lang="en-US" sz="2600" spc="-10" dirty="0" smtClean="0">
                <a:latin typeface="Calibri"/>
                <a:cs typeface="Calibri"/>
              </a:rPr>
              <a:t>Medical Marijuana Treatment Centers (MMTC) approved by the state (licensed to cultivate, process, transport, dispense</a:t>
            </a:r>
            <a:r>
              <a:rPr lang="en-US" sz="2600" spc="-15" dirty="0" smtClean="0">
                <a:latin typeface="Calibri"/>
                <a:cs typeface="Calibri"/>
              </a:rPr>
              <a:t>)</a:t>
            </a:r>
            <a:r>
              <a:rPr sz="2600" spc="-15" dirty="0" smtClean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 </a:t>
            </a:r>
            <a:r>
              <a:rPr lang="en-US" sz="2600" dirty="0" smtClean="0">
                <a:latin typeface="Calibri"/>
                <a:cs typeface="Calibri"/>
              </a:rPr>
              <a:t>Florida</a:t>
            </a:r>
            <a:r>
              <a:rPr sz="2600" spc="-20" dirty="0" smtClean="0">
                <a:latin typeface="Calibri"/>
                <a:cs typeface="Calibri"/>
              </a:rPr>
              <a:t>. </a:t>
            </a:r>
            <a:r>
              <a:rPr sz="2600" spc="-5" dirty="0">
                <a:latin typeface="Calibri"/>
                <a:cs typeface="Calibri"/>
              </a:rPr>
              <a:t>After </a:t>
            </a:r>
            <a:r>
              <a:rPr sz="2600" dirty="0">
                <a:latin typeface="Calibri"/>
                <a:cs typeface="Calibri"/>
              </a:rPr>
              <a:t>100,000 </a:t>
            </a:r>
            <a:r>
              <a:rPr sz="2600" spc="-15" dirty="0">
                <a:latin typeface="Calibri"/>
                <a:cs typeface="Calibri"/>
              </a:rPr>
              <a:t>registered  </a:t>
            </a:r>
            <a:r>
              <a:rPr sz="2600" spc="-10" dirty="0">
                <a:latin typeface="Calibri"/>
                <a:cs typeface="Calibri"/>
              </a:rPr>
              <a:t>patients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5" dirty="0" smtClean="0">
                <a:latin typeface="Calibri"/>
                <a:cs typeface="Calibri"/>
              </a:rPr>
              <a:t>another </a:t>
            </a:r>
            <a:r>
              <a:rPr sz="2600" dirty="0" smtClean="0">
                <a:latin typeface="Calibri"/>
                <a:cs typeface="Calibri"/>
              </a:rPr>
              <a:t>4 </a:t>
            </a:r>
            <a:r>
              <a:rPr lang="en-US" sz="2600" dirty="0" smtClean="0">
                <a:latin typeface="Calibri"/>
                <a:cs typeface="Calibri"/>
              </a:rPr>
              <a:t>licenses are issued</a:t>
            </a:r>
            <a:r>
              <a:rPr lang="en-US" sz="2600" dirty="0" smtClean="0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sz="2600" dirty="0" smtClean="0">
                <a:latin typeface="Calibri"/>
                <a:cs typeface="Calibri"/>
              </a:rPr>
              <a:t>and 4 </a:t>
            </a:r>
            <a:r>
              <a:rPr sz="2600" spc="-15" dirty="0">
                <a:latin typeface="Calibri"/>
                <a:cs typeface="Calibri"/>
              </a:rPr>
              <a:t>more </a:t>
            </a:r>
            <a:r>
              <a:rPr sz="2600" dirty="0">
                <a:latin typeface="Calibri"/>
                <a:cs typeface="Calibri"/>
              </a:rPr>
              <a:t>each time </a:t>
            </a:r>
            <a:r>
              <a:rPr sz="2600" spc="-5" dirty="0">
                <a:latin typeface="Calibri"/>
                <a:cs typeface="Calibri"/>
              </a:rPr>
              <a:t>another </a:t>
            </a:r>
            <a:r>
              <a:rPr sz="2600" dirty="0" smtClean="0">
                <a:latin typeface="Calibri"/>
                <a:cs typeface="Calibri"/>
              </a:rPr>
              <a:t>100,000 </a:t>
            </a:r>
            <a:r>
              <a:rPr sz="2600" dirty="0">
                <a:latin typeface="Calibri"/>
                <a:cs typeface="Calibri"/>
              </a:rPr>
              <a:t>is </a:t>
            </a:r>
            <a:r>
              <a:rPr sz="2600" spc="-5" dirty="0">
                <a:latin typeface="Calibri"/>
                <a:cs typeface="Calibri"/>
              </a:rPr>
              <a:t>reached. </a:t>
            </a:r>
            <a:r>
              <a:rPr lang="en-US" sz="2600" b="1" u="heavy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 </a:t>
            </a:r>
            <a:r>
              <a:rPr sz="2600" b="1" u="heavy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now </a:t>
            </a:r>
            <a:r>
              <a:rPr sz="2600" b="1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allow</a:t>
            </a:r>
            <a:r>
              <a:rPr lang="en-US" sz="2600" b="1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sz="2600" b="1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600" b="1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18</a:t>
            </a:r>
            <a:r>
              <a:rPr sz="2600" b="1" u="heavy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600" b="1" u="heavy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MMTCs.</a:t>
            </a:r>
            <a:r>
              <a:rPr sz="2600" b="1" u="heavy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lang="en-US" sz="2800" dirty="0" smtClean="0"/>
              <a:t>Number of Qualified Patients: </a:t>
            </a:r>
            <a:r>
              <a:rPr lang="en-US" sz="2800" b="1" dirty="0" smtClean="0"/>
              <a:t>131,258 </a:t>
            </a:r>
            <a:r>
              <a:rPr lang="en-US" sz="2800" dirty="0" smtClean="0"/>
              <a:t>(DOH September 2018)</a:t>
            </a:r>
          </a:p>
          <a:p>
            <a:pPr marL="355600" marR="290195" indent="-342900">
              <a:lnSpc>
                <a:spcPts val="281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600" spc="-15" dirty="0" smtClean="0">
              <a:latin typeface="Calibri"/>
              <a:cs typeface="Calibri"/>
            </a:endParaRPr>
          </a:p>
          <a:p>
            <a:pPr marL="355600" marR="290195" indent="-342900">
              <a:lnSpc>
                <a:spcPts val="281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5" dirty="0" smtClean="0">
                <a:latin typeface="Calibri"/>
                <a:cs typeface="Calibri"/>
              </a:rPr>
              <a:t>Each </a:t>
            </a:r>
            <a:r>
              <a:rPr lang="en-US" sz="2600" dirty="0" smtClean="0">
                <a:latin typeface="Calibri"/>
                <a:cs typeface="Calibri"/>
              </a:rPr>
              <a:t>MMTC</a:t>
            </a:r>
            <a:r>
              <a:rPr sz="2600" dirty="0" smtClean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can </a:t>
            </a:r>
            <a:r>
              <a:rPr sz="2600" spc="-15" dirty="0">
                <a:latin typeface="Calibri"/>
                <a:cs typeface="Calibri"/>
              </a:rPr>
              <a:t>operate </a:t>
            </a:r>
            <a:r>
              <a:rPr sz="2600" spc="-5" dirty="0">
                <a:latin typeface="Calibri"/>
                <a:cs typeface="Calibri"/>
              </a:rPr>
              <a:t>up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25 </a:t>
            </a:r>
            <a:r>
              <a:rPr sz="2600" spc="-5" dirty="0">
                <a:latin typeface="Calibri"/>
                <a:cs typeface="Calibri"/>
              </a:rPr>
              <a:t>dispensaries. Upon  reaching </a:t>
            </a:r>
            <a:r>
              <a:rPr sz="2600" dirty="0">
                <a:latin typeface="Calibri"/>
                <a:cs typeface="Calibri"/>
              </a:rPr>
              <a:t>the 100,000 </a:t>
            </a:r>
            <a:r>
              <a:rPr lang="en-US" sz="2600" dirty="0" smtClean="0">
                <a:latin typeface="Calibri"/>
                <a:cs typeface="Calibri"/>
              </a:rPr>
              <a:t>MMJ patients </a:t>
            </a:r>
            <a:r>
              <a:rPr sz="2600" spc="-5" dirty="0" smtClean="0">
                <a:latin typeface="Calibri"/>
                <a:cs typeface="Calibri"/>
              </a:rPr>
              <a:t>threshold </a:t>
            </a:r>
            <a:r>
              <a:rPr sz="2600" spc="-5" dirty="0">
                <a:latin typeface="Calibri"/>
                <a:cs typeface="Calibri"/>
              </a:rPr>
              <a:t>another </a:t>
            </a:r>
            <a:r>
              <a:rPr sz="2600" dirty="0" smtClean="0">
                <a:latin typeface="Calibri"/>
                <a:cs typeface="Calibri"/>
              </a:rPr>
              <a:t>5</a:t>
            </a:r>
            <a:r>
              <a:rPr lang="en-US" sz="2600" dirty="0" smtClean="0">
                <a:latin typeface="Calibri"/>
                <a:cs typeface="Calibri"/>
              </a:rPr>
              <a:t> can become operational</a:t>
            </a:r>
            <a:r>
              <a:rPr sz="2600" dirty="0" smtClean="0">
                <a:latin typeface="Calibri"/>
                <a:cs typeface="Calibri"/>
              </a:rPr>
              <a:t>. </a:t>
            </a:r>
            <a:r>
              <a:rPr lang="en-US" sz="2600" dirty="0" smtClean="0">
                <a:latin typeface="Calibri"/>
                <a:cs typeface="Calibri"/>
              </a:rPr>
              <a:t> </a:t>
            </a:r>
            <a:r>
              <a:rPr lang="en-US" sz="2600" dirty="0" smtClean="0">
                <a:latin typeface="Calibri"/>
                <a:cs typeface="Calibri"/>
              </a:rPr>
              <a:t>Currently 30 dispensaries per MMTC are allowed. </a:t>
            </a:r>
            <a:r>
              <a:rPr sz="2600" dirty="0" smtClean="0">
                <a:latin typeface="Calibri"/>
                <a:cs typeface="Calibri"/>
              </a:rPr>
              <a:t>Cap </a:t>
            </a:r>
            <a:r>
              <a:rPr sz="2600" spc="-10" dirty="0">
                <a:latin typeface="Calibri"/>
                <a:cs typeface="Calibri"/>
              </a:rPr>
              <a:t>expires</a:t>
            </a:r>
            <a:r>
              <a:rPr sz="2600" spc="-1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  2020. </a:t>
            </a:r>
            <a:endParaRPr lang="en-US" sz="2600" dirty="0" smtClean="0">
              <a:latin typeface="Calibri"/>
              <a:cs typeface="Calibri"/>
            </a:endParaRPr>
          </a:p>
          <a:p>
            <a:pPr marL="355600" marR="290195" indent="-342900">
              <a:lnSpc>
                <a:spcPts val="281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600" dirty="0" smtClean="0">
              <a:latin typeface="Calibri"/>
              <a:cs typeface="Calibri"/>
            </a:endParaRPr>
          </a:p>
          <a:p>
            <a:pPr marL="355600" marR="290195" indent="-342900">
              <a:lnSpc>
                <a:spcPts val="281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2600" dirty="0" smtClean="0">
                <a:latin typeface="Calibri"/>
                <a:cs typeface="Calibri"/>
              </a:rPr>
              <a:t>Current limit: 540 Dispensaries in Florida</a:t>
            </a:r>
          </a:p>
          <a:p>
            <a:pPr marL="12700" marR="290195">
              <a:lnSpc>
                <a:spcPts val="2810"/>
              </a:lnSpc>
              <a:tabLst>
                <a:tab pos="354965" algn="l"/>
                <a:tab pos="355600" algn="l"/>
              </a:tabLst>
            </a:pP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3563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Cultivation (</a:t>
            </a:r>
            <a:r>
              <a:rPr lang="en-US" dirty="0" err="1" smtClean="0"/>
              <a:t>AltMed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295400"/>
            <a:ext cx="8115300" cy="256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67200"/>
            <a:ext cx="60960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38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Cultivation (</a:t>
            </a:r>
            <a:r>
              <a:rPr lang="en-US" dirty="0" err="1" smtClean="0"/>
              <a:t>AltMed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" name="Picture 2" descr="5909 N US HWY 41 Rusking Vegetable Cor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283970"/>
            <a:ext cx="8686800" cy="55740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AltMed</a:t>
            </a:r>
            <a:r>
              <a:rPr lang="en-US" dirty="0"/>
              <a:t> </a:t>
            </a:r>
            <a:r>
              <a:rPr lang="en-US" dirty="0" smtClean="0"/>
              <a:t>MMJ </a:t>
            </a:r>
            <a:r>
              <a:rPr lang="en-US" dirty="0" err="1" smtClean="0"/>
              <a:t>Growhouse</a:t>
            </a:r>
            <a:endParaRPr lang="en-US" dirty="0"/>
          </a:p>
        </p:txBody>
      </p:sp>
      <p:pic>
        <p:nvPicPr>
          <p:cNvPr id="3" name="Picture 2" descr="Screenshot_2018-10-03 Inside the AltMed LLC medical marijuana growhouse expansion in Apollo Beach - Tampa Bay Business Jour[...]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8991600" cy="510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64008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Tampa Bay Business Journal, 2018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AltMed</a:t>
            </a:r>
            <a:r>
              <a:rPr lang="en-US" dirty="0" smtClean="0"/>
              <a:t> Marijuana </a:t>
            </a:r>
            <a:r>
              <a:rPr lang="en-US" dirty="0" err="1" smtClean="0"/>
              <a:t>Growhouse</a:t>
            </a:r>
            <a:r>
              <a:rPr lang="en-US" dirty="0" smtClean="0"/>
              <a:t>- Drying</a:t>
            </a:r>
            <a:endParaRPr lang="en-US" dirty="0"/>
          </a:p>
        </p:txBody>
      </p:sp>
      <p:pic>
        <p:nvPicPr>
          <p:cNvPr id="3" name="Picture 2" descr="Screenshot_2018-10-03 Inside the AltMed LLC medical marijuana growhouse expansion in Apollo Beach - Tampa Bay Business Jour[...]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144000" cy="495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63246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Tampa Bay Business Journal, 2018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AltMed</a:t>
            </a:r>
            <a:r>
              <a:rPr lang="en-US" dirty="0" smtClean="0"/>
              <a:t> Processing Hash Oil</a:t>
            </a:r>
            <a:endParaRPr lang="en-US" dirty="0"/>
          </a:p>
        </p:txBody>
      </p:sp>
      <p:pic>
        <p:nvPicPr>
          <p:cNvPr id="3" name="Picture 2" descr="Screenshot_2018-10-03 Inside the AltMed LLC medical marijuana growhouse expansion in Apollo Beach - Tampa Bay Business Jour[...]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9144000" cy="495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6488668"/>
            <a:ext cx="587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Tampa Bay Business Journal, 2018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7855" y="-318655"/>
            <a:ext cx="5793970" cy="74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30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79864" y="-232063"/>
            <a:ext cx="5723313" cy="74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83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Dispensaries</a:t>
            </a:r>
            <a:endParaRPr lang="en-US" dirty="0"/>
          </a:p>
        </p:txBody>
      </p:sp>
      <p:sp>
        <p:nvSpPr>
          <p:cNvPr id="5" name="object 2"/>
          <p:cNvSpPr txBox="1"/>
          <p:nvPr/>
        </p:nvSpPr>
        <p:spPr>
          <a:xfrm>
            <a:off x="457200" y="1295400"/>
            <a:ext cx="7951470" cy="446404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10" dirty="0">
                <a:latin typeface="Calibri"/>
                <a:cs typeface="Calibri"/>
              </a:rPr>
              <a:t>Dispensaries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numbers</a:t>
            </a:r>
            <a:endParaRPr sz="2800" dirty="0">
              <a:latin typeface="Calibri"/>
              <a:cs typeface="Calibri"/>
            </a:endParaRPr>
          </a:p>
          <a:p>
            <a:pPr marL="756285" marR="5080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Also determined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10" dirty="0">
                <a:latin typeface="Calibri"/>
                <a:cs typeface="Calibri"/>
              </a:rPr>
              <a:t>regional population. </a:t>
            </a:r>
            <a:endParaRPr lang="en-US" sz="2800" spc="-10" dirty="0" smtClean="0">
              <a:latin typeface="Calibri"/>
              <a:cs typeface="Calibri"/>
            </a:endParaRPr>
          </a:p>
          <a:p>
            <a:pPr marL="756285" marR="5080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0" dirty="0" smtClean="0">
                <a:latin typeface="Calibri"/>
                <a:cs typeface="Calibri"/>
              </a:rPr>
              <a:t>Central  </a:t>
            </a:r>
            <a:r>
              <a:rPr sz="2800" spc="-15" dirty="0">
                <a:latin typeface="Calibri"/>
                <a:cs typeface="Calibri"/>
              </a:rPr>
              <a:t>Region- </a:t>
            </a:r>
            <a:r>
              <a:rPr sz="2000" spc="-15" dirty="0">
                <a:latin typeface="Calibri"/>
                <a:cs typeface="Calibri"/>
              </a:rPr>
              <a:t>Brevard, </a:t>
            </a:r>
            <a:r>
              <a:rPr sz="2000" spc="-5" dirty="0">
                <a:latin typeface="Calibri"/>
                <a:cs typeface="Calibri"/>
              </a:rPr>
              <a:t>Citrus, Hardee, Hernando, </a:t>
            </a:r>
            <a:r>
              <a:rPr sz="2000" dirty="0">
                <a:latin typeface="Calibri"/>
                <a:cs typeface="Calibri"/>
              </a:rPr>
              <a:t>Indian </a:t>
            </a:r>
            <a:r>
              <a:rPr sz="2000" spc="-35" dirty="0">
                <a:latin typeface="Calibri"/>
                <a:cs typeface="Calibri"/>
              </a:rPr>
              <a:t>River, </a:t>
            </a:r>
            <a:r>
              <a:rPr sz="2000" spc="-15" dirty="0">
                <a:latin typeface="Calibri"/>
                <a:cs typeface="Calibri"/>
              </a:rPr>
              <a:t>Lake,  </a:t>
            </a:r>
            <a:r>
              <a:rPr sz="2000" spc="-10" dirty="0">
                <a:latin typeface="Calibri"/>
                <a:cs typeface="Calibri"/>
              </a:rPr>
              <a:t>Orange, </a:t>
            </a:r>
            <a:r>
              <a:rPr sz="2000" spc="-20" dirty="0">
                <a:latin typeface="Calibri"/>
                <a:cs typeface="Calibri"/>
              </a:rPr>
              <a:t>Pasco, </a:t>
            </a:r>
            <a:r>
              <a:rPr sz="2000" spc="-5" dirty="0">
                <a:latin typeface="Calibri"/>
                <a:cs typeface="Calibri"/>
              </a:rPr>
              <a:t>Pinellas, </a:t>
            </a:r>
            <a:r>
              <a:rPr sz="2000" spc="-10" dirty="0">
                <a:latin typeface="Calibri"/>
                <a:cs typeface="Calibri"/>
              </a:rPr>
              <a:t>Polk, </a:t>
            </a:r>
            <a:r>
              <a:rPr sz="2000" spc="-5" dirty="0">
                <a:latin typeface="Calibri"/>
                <a:cs typeface="Calibri"/>
              </a:rPr>
              <a:t>Seminole, </a:t>
            </a:r>
            <a:r>
              <a:rPr sz="2000" dirty="0">
                <a:latin typeface="Calibri"/>
                <a:cs typeface="Calibri"/>
              </a:rPr>
              <a:t>St. </a:t>
            </a:r>
            <a:r>
              <a:rPr sz="2000" spc="-5" dirty="0">
                <a:latin typeface="Calibri"/>
                <a:cs typeface="Calibri"/>
              </a:rPr>
              <a:t>Lucie, </a:t>
            </a:r>
            <a:r>
              <a:rPr sz="2000" spc="-10" dirty="0">
                <a:latin typeface="Calibri"/>
                <a:cs typeface="Calibri"/>
              </a:rPr>
              <a:t>Sumter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Volusia</a:t>
            </a:r>
            <a:r>
              <a:rPr sz="2800" spc="-15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756285" marR="135890">
              <a:lnSpc>
                <a:spcPct val="100000"/>
              </a:lnSpc>
            </a:pPr>
            <a:r>
              <a:rPr sz="2800" spc="-60" dirty="0">
                <a:latin typeface="Calibri"/>
                <a:cs typeface="Calibri"/>
              </a:rPr>
              <a:t>Total </a:t>
            </a:r>
            <a:r>
              <a:rPr sz="2800" spc="-10" dirty="0">
                <a:latin typeface="Calibri"/>
                <a:cs typeface="Calibri"/>
              </a:rPr>
              <a:t>population is 6,468,118 which is 31%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the  </a:t>
            </a:r>
            <a:r>
              <a:rPr sz="2800" spc="-45" dirty="0">
                <a:latin typeface="Calibri"/>
                <a:cs typeface="Calibri"/>
              </a:rPr>
              <a:t>state’s </a:t>
            </a:r>
            <a:r>
              <a:rPr sz="2800" spc="-10" dirty="0">
                <a:latin typeface="Calibri"/>
                <a:cs typeface="Calibri"/>
              </a:rPr>
              <a:t>population. </a:t>
            </a: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The </a:t>
            </a:r>
            <a:r>
              <a:rPr sz="2800" b="1" u="heavy" spc="-20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Central </a:t>
            </a:r>
            <a:r>
              <a:rPr sz="2800" b="1" u="heavy" spc="-1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Region </a:t>
            </a:r>
            <a:r>
              <a:rPr sz="2800" b="1" u="heavy" spc="-10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can </a:t>
            </a:r>
            <a:r>
              <a:rPr sz="2800" b="1" u="heavy" spc="-20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have </a:t>
            </a: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no </a:t>
            </a:r>
            <a:r>
              <a:rPr sz="2800" b="1" u="heavy" spc="-1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more </a:t>
            </a: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than </a:t>
            </a:r>
            <a:r>
              <a:rPr sz="2800" b="1" u="heavy" spc="-10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132</a:t>
            </a:r>
            <a:r>
              <a:rPr sz="2800" b="1" u="heavy" spc="7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dispensaries</a:t>
            </a:r>
            <a:r>
              <a:rPr sz="2800" b="1" u="heavy" spc="-5" dirty="0" smtClean="0">
                <a:solidFill>
                  <a:srgbClr val="006FC0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.</a:t>
            </a:r>
            <a:endParaRPr sz="4050" dirty="0">
              <a:latin typeface="Times New Roman"/>
              <a:cs typeface="Times New Roman"/>
            </a:endParaRPr>
          </a:p>
          <a:p>
            <a:pPr marL="756285" marR="80010" indent="-28638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800" spc="-20" dirty="0">
                <a:latin typeface="Calibri"/>
                <a:cs typeface="Calibri"/>
              </a:rPr>
              <a:t>Utilize </a:t>
            </a:r>
            <a:r>
              <a:rPr sz="2800" spc="-5" dirty="0">
                <a:latin typeface="Calibri"/>
                <a:cs typeface="Calibri"/>
              </a:rPr>
              <a:t>seed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sale </a:t>
            </a:r>
            <a:r>
              <a:rPr sz="2800" spc="-15" dirty="0">
                <a:latin typeface="Calibri"/>
                <a:cs typeface="Calibri"/>
              </a:rPr>
              <a:t>tracking </a:t>
            </a:r>
            <a:r>
              <a:rPr sz="2800" spc="-30" dirty="0">
                <a:latin typeface="Calibri"/>
                <a:cs typeface="Calibri"/>
              </a:rPr>
              <a:t>system </a:t>
            </a:r>
            <a:r>
              <a:rPr sz="2800" spc="-10" dirty="0">
                <a:latin typeface="Calibri"/>
                <a:cs typeface="Calibri"/>
              </a:rPr>
              <a:t>(real time and  </a:t>
            </a:r>
            <a:r>
              <a:rPr sz="2800" spc="-5" dirty="0">
                <a:latin typeface="Calibri"/>
                <a:cs typeface="Calibri"/>
              </a:rPr>
              <a:t>24 </a:t>
            </a:r>
            <a:r>
              <a:rPr sz="2800" spc="-100" dirty="0">
                <a:latin typeface="Calibri"/>
                <a:cs typeface="Calibri"/>
              </a:rPr>
              <a:t>hr. </a:t>
            </a:r>
            <a:r>
              <a:rPr sz="2800" spc="-5" dirty="0">
                <a:latin typeface="Calibri"/>
                <a:cs typeface="Calibri"/>
              </a:rPr>
              <a:t>access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lang="en-US" sz="2800" spc="150" dirty="0" smtClean="0">
                <a:latin typeface="Calibri"/>
                <a:cs typeface="Calibri"/>
              </a:rPr>
              <a:t>FL </a:t>
            </a:r>
            <a:r>
              <a:rPr sz="2800" spc="-10" dirty="0" smtClean="0">
                <a:latin typeface="Calibri"/>
                <a:cs typeface="Calibri"/>
              </a:rPr>
              <a:t>DOH</a:t>
            </a:r>
            <a:r>
              <a:rPr sz="2800" spc="-10" dirty="0"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3034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Dispensary Rules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Florida law requires:</a:t>
            </a:r>
          </a:p>
          <a:p>
            <a:pPr lvl="1"/>
            <a:r>
              <a:rPr lang="en-US" dirty="0" smtClean="0"/>
              <a:t>Employees 21 or older and pass background check</a:t>
            </a:r>
          </a:p>
          <a:p>
            <a:pPr lvl="1"/>
            <a:r>
              <a:rPr lang="en-US" dirty="0" smtClean="0"/>
              <a:t>Trained on legal dispensing requirements</a:t>
            </a:r>
          </a:p>
          <a:p>
            <a:pPr lvl="1"/>
            <a:r>
              <a:rPr lang="en-US" dirty="0" smtClean="0"/>
              <a:t>Implement a drug free workplace</a:t>
            </a:r>
          </a:p>
          <a:p>
            <a:pPr lvl="1"/>
            <a:r>
              <a:rPr lang="en-US" dirty="0" smtClean="0"/>
              <a:t>May not display products in waiting area</a:t>
            </a:r>
          </a:p>
          <a:p>
            <a:pPr lvl="1"/>
            <a:r>
              <a:rPr lang="en-US" dirty="0" smtClean="0"/>
              <a:t>24 hour delivery – cannot dispense from MMTC between 9pm and 7am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08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568A9BF-01F2-4333-89F1-E55476E60D63}"/>
</file>

<file path=customXml/itemProps2.xml><?xml version="1.0" encoding="utf-8"?>
<ds:datastoreItem xmlns:ds="http://schemas.openxmlformats.org/officeDocument/2006/customXml" ds:itemID="{68485410-349C-42B7-B1EF-53A7940982A4}"/>
</file>

<file path=customXml/itemProps3.xml><?xml version="1.0" encoding="utf-8"?>
<ds:datastoreItem xmlns:ds="http://schemas.openxmlformats.org/officeDocument/2006/customXml" ds:itemID="{98B1A824-B5F8-41D6-9479-64CB03E8C8FF}"/>
</file>

<file path=docProps/app.xml><?xml version="1.0" encoding="utf-8"?>
<Properties xmlns="http://schemas.openxmlformats.org/officeDocument/2006/extended-properties" xmlns:vt="http://schemas.openxmlformats.org/officeDocument/2006/docPropsVTypes">
  <TotalTime>3907</TotalTime>
  <Words>1218</Words>
  <Application>Microsoft Office PowerPoint</Application>
  <PresentationFormat>On-screen Show (4:3)</PresentationFormat>
  <Paragraphs>115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Office Theme</vt:lpstr>
      <vt:lpstr>Physicians, Dispensaries, and Products: What’s Happening with Medical Marijuana in Florida   </vt:lpstr>
      <vt:lpstr>Physicians </vt:lpstr>
      <vt:lpstr>Physicians- Who is making the recommendations?</vt:lpstr>
      <vt:lpstr>Physicians – Marketing </vt:lpstr>
      <vt:lpstr>Medical Marijuana Clinic Billboard Largo</vt:lpstr>
      <vt:lpstr>Nature Coast Cannabis- Inverness</vt:lpstr>
      <vt:lpstr>Physician Marketing </vt:lpstr>
      <vt:lpstr>Physician Marketing</vt:lpstr>
      <vt:lpstr>Physician Marketing </vt:lpstr>
      <vt:lpstr>Physician Marketing </vt:lpstr>
      <vt:lpstr>Physician Recommendations</vt:lpstr>
      <vt:lpstr>Florida Medical Marijuana Products</vt:lpstr>
      <vt:lpstr>Florida Medical Marijuana Products</vt:lpstr>
      <vt:lpstr>Florida Medical Marijuana Products </vt:lpstr>
      <vt:lpstr>AltMed Medical Marijuana- Shatter</vt:lpstr>
      <vt:lpstr>Why we care about MMJ Products</vt:lpstr>
      <vt:lpstr>MMJ Products</vt:lpstr>
      <vt:lpstr>Why we care about MMJ Products</vt:lpstr>
      <vt:lpstr>Why we care about marketing and storefront sales </vt:lpstr>
      <vt:lpstr>Why we care </vt:lpstr>
      <vt:lpstr>Cultivation and Dispensaries</vt:lpstr>
      <vt:lpstr>Cultivation (AltMed)</vt:lpstr>
      <vt:lpstr>Cultivation (AltMed)</vt:lpstr>
      <vt:lpstr>AltMed MMJ Growhouse</vt:lpstr>
      <vt:lpstr>AltMed Marijuana Growhouse- Drying</vt:lpstr>
      <vt:lpstr>AltMed Processing Hash Oil</vt:lpstr>
      <vt:lpstr>PowerPoint Presentation</vt:lpstr>
      <vt:lpstr>PowerPoint Presentation</vt:lpstr>
      <vt:lpstr>Dispensaries</vt:lpstr>
      <vt:lpstr>Dispensary Rules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Physicians, Dispensaries, and Products: What’s Happening with Medical Marijuana in Florida</dc:title>
  <dc:creator>Amy Ronshausen</dc:creator>
  <cp:lastModifiedBy>Gregg</cp:lastModifiedBy>
  <cp:revision>82</cp:revision>
  <dcterms:created xsi:type="dcterms:W3CDTF">2018-09-14T12:54:41Z</dcterms:created>
  <dcterms:modified xsi:type="dcterms:W3CDTF">2018-10-04T20:08:29Z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