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customXml/itemProps1.xml" ContentType="application/vnd.openxmlformats-officedocument.customXmlProperties+xml"/>
  <Default Extension="rels" ContentType="application/vnd.openxmlformats-package.relationship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xml" ContentType="application/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viewProps.xml" ContentType="application/vnd.openxmlformats-officedocument.presentationml.viewProp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viewProps" Target="viewProps.xml"/><Relationship Id="rId21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theme" Target="theme/theme1.xml"/><Relationship Id="rId16" Type="http://schemas.openxmlformats.org/officeDocument/2006/relationships/slide" Target="slides/slide1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tableStyles" Target="tableStyles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605016" y="6847331"/>
            <a:ext cx="3453129" cy="926465"/>
          </a:xfrm>
          <a:custGeom>
            <a:avLst/>
            <a:gdLst/>
            <a:ahLst/>
            <a:cxnLst/>
            <a:rect l="l" t="t" r="r" b="b"/>
            <a:pathLst>
              <a:path w="3453129" h="926465">
                <a:moveTo>
                  <a:pt x="3452876" y="0"/>
                </a:moveTo>
                <a:lnTo>
                  <a:pt x="0" y="926431"/>
                </a:lnTo>
                <a:lnTo>
                  <a:pt x="3452876" y="926431"/>
                </a:lnTo>
                <a:lnTo>
                  <a:pt x="3452876" y="0"/>
                </a:lnTo>
                <a:close/>
              </a:path>
            </a:pathLst>
          </a:custGeom>
          <a:solidFill>
            <a:srgbClr val="003D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8714231" y="7298434"/>
            <a:ext cx="1214627" cy="382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490727" y="7391400"/>
            <a:ext cx="0" cy="157480"/>
          </a:xfrm>
          <a:custGeom>
            <a:avLst/>
            <a:gdLst/>
            <a:ahLst/>
            <a:cxnLst/>
            <a:rect l="l" t="t" r="r" b="b"/>
            <a:pathLst>
              <a:path w="0" h="157479">
                <a:moveTo>
                  <a:pt x="0" y="0"/>
                </a:moveTo>
                <a:lnTo>
                  <a:pt x="0" y="156972"/>
                </a:lnTo>
              </a:path>
            </a:pathLst>
          </a:custGeom>
          <a:ln w="9144">
            <a:solidFill>
              <a:srgbClr val="005F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306324" y="1301496"/>
            <a:ext cx="9461500" cy="0"/>
          </a:xfrm>
          <a:custGeom>
            <a:avLst/>
            <a:gdLst/>
            <a:ahLst/>
            <a:cxnLst/>
            <a:rect l="l" t="t" r="r" b="b"/>
            <a:pathLst>
              <a:path w="9461500" h="0">
                <a:moveTo>
                  <a:pt x="0" y="0"/>
                </a:moveTo>
                <a:lnTo>
                  <a:pt x="9460992" y="0"/>
                </a:lnTo>
              </a:path>
            </a:pathLst>
          </a:custGeom>
          <a:ln w="6096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838384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4A4A4A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838384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838384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605016" y="6847331"/>
            <a:ext cx="3453129" cy="926465"/>
          </a:xfrm>
          <a:custGeom>
            <a:avLst/>
            <a:gdLst/>
            <a:ahLst/>
            <a:cxnLst/>
            <a:rect l="l" t="t" r="r" b="b"/>
            <a:pathLst>
              <a:path w="3453129" h="926465">
                <a:moveTo>
                  <a:pt x="3452876" y="0"/>
                </a:moveTo>
                <a:lnTo>
                  <a:pt x="0" y="926431"/>
                </a:lnTo>
                <a:lnTo>
                  <a:pt x="3452876" y="926431"/>
                </a:lnTo>
                <a:lnTo>
                  <a:pt x="3452876" y="0"/>
                </a:lnTo>
                <a:close/>
              </a:path>
            </a:pathLst>
          </a:custGeom>
          <a:solidFill>
            <a:srgbClr val="003D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92579" y="149732"/>
            <a:ext cx="5873241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838384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1820" y="1393952"/>
            <a:ext cx="8874759" cy="5421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A4A4A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5" Type="http://schemas.openxmlformats.org/officeDocument/2006/relationships/image" Target="../media/image19.jpg"/><Relationship Id="rId6" Type="http://schemas.openxmlformats.org/officeDocument/2006/relationships/image" Target="../media/image20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5" Type="http://schemas.openxmlformats.org/officeDocument/2006/relationships/image" Target="../media/image24.jpg"/><Relationship Id="rId6" Type="http://schemas.openxmlformats.org/officeDocument/2006/relationships/image" Target="../media/image25.jpg"/><Relationship Id="rId7" Type="http://schemas.openxmlformats.org/officeDocument/2006/relationships/image" Target="../media/image26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3" Type="http://schemas.openxmlformats.org/officeDocument/2006/relationships/image" Target="../media/image28.jpg"/><Relationship Id="rId4" Type="http://schemas.openxmlformats.org/officeDocument/2006/relationships/image" Target="../media/image29.jpg"/><Relationship Id="rId5" Type="http://schemas.openxmlformats.org/officeDocument/2006/relationships/image" Target="../media/image30.jpg"/><Relationship Id="rId6" Type="http://schemas.openxmlformats.org/officeDocument/2006/relationships/image" Target="../media/image31.jpg"/><Relationship Id="rId7" Type="http://schemas.openxmlformats.org/officeDocument/2006/relationships/image" Target="../media/image32.jpg"/><Relationship Id="rId8" Type="http://schemas.openxmlformats.org/officeDocument/2006/relationships/image" Target="../media/image33.jpg"/><Relationship Id="rId9" Type="http://schemas.openxmlformats.org/officeDocument/2006/relationships/image" Target="../media/image34.jpg"/><Relationship Id="rId10" Type="http://schemas.openxmlformats.org/officeDocument/2006/relationships/image" Target="../media/image3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png"/><Relationship Id="rId3" Type="http://schemas.openxmlformats.org/officeDocument/2006/relationships/image" Target="../media/image37.jpg"/><Relationship Id="rId4" Type="http://schemas.openxmlformats.org/officeDocument/2006/relationships/image" Target="../media/image38.jpg"/><Relationship Id="rId5" Type="http://schemas.openxmlformats.org/officeDocument/2006/relationships/image" Target="../media/image39.jpg"/><Relationship Id="rId6" Type="http://schemas.openxmlformats.org/officeDocument/2006/relationships/image" Target="../media/image40.jpg"/><Relationship Id="rId7" Type="http://schemas.openxmlformats.org/officeDocument/2006/relationships/image" Target="../media/image41.jpg"/><Relationship Id="rId8" Type="http://schemas.openxmlformats.org/officeDocument/2006/relationships/image" Target="../media/image42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44.jpg"/><Relationship Id="rId4" Type="http://schemas.openxmlformats.org/officeDocument/2006/relationships/image" Target="../media/image45.jpg"/><Relationship Id="rId5" Type="http://schemas.openxmlformats.org/officeDocument/2006/relationships/image" Target="../media/image46.jpg"/><Relationship Id="rId6" Type="http://schemas.openxmlformats.org/officeDocument/2006/relationships/image" Target="../media/image47.jpg"/><Relationship Id="rId7" Type="http://schemas.openxmlformats.org/officeDocument/2006/relationships/image" Target="../media/image48.jpg"/><Relationship Id="rId8" Type="http://schemas.openxmlformats.org/officeDocument/2006/relationships/image" Target="../media/image49.jpg"/><Relationship Id="rId9" Type="http://schemas.openxmlformats.org/officeDocument/2006/relationships/image" Target="../media/image50.jpg"/><Relationship Id="rId10" Type="http://schemas.openxmlformats.org/officeDocument/2006/relationships/image" Target="../media/image5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png"/><Relationship Id="rId3" Type="http://schemas.openxmlformats.org/officeDocument/2006/relationships/image" Target="../media/image53.jpg"/><Relationship Id="rId4" Type="http://schemas.openxmlformats.org/officeDocument/2006/relationships/image" Target="../media/image54.jpg"/><Relationship Id="rId5" Type="http://schemas.openxmlformats.org/officeDocument/2006/relationships/image" Target="../media/image55.jpg"/><Relationship Id="rId6" Type="http://schemas.openxmlformats.org/officeDocument/2006/relationships/image" Target="../media/image56.jpg"/><Relationship Id="rId7" Type="http://schemas.openxmlformats.org/officeDocument/2006/relationships/image" Target="../media/image57.jpg"/><Relationship Id="rId8" Type="http://schemas.openxmlformats.org/officeDocument/2006/relationships/image" Target="../media/image58.jpg"/><Relationship Id="rId9" Type="http://schemas.openxmlformats.org/officeDocument/2006/relationships/image" Target="../media/image59.jpg"/><Relationship Id="rId10" Type="http://schemas.openxmlformats.org/officeDocument/2006/relationships/image" Target="../media/image60.jpg"/><Relationship Id="rId11" Type="http://schemas.openxmlformats.org/officeDocument/2006/relationships/image" Target="../media/image61.jpg"/><Relationship Id="rId12" Type="http://schemas.openxmlformats.org/officeDocument/2006/relationships/image" Target="../media/image62.jpg"/><Relationship Id="rId13" Type="http://schemas.openxmlformats.org/officeDocument/2006/relationships/image" Target="../media/image63.jpg"/><Relationship Id="rId14" Type="http://schemas.openxmlformats.org/officeDocument/2006/relationships/image" Target="../media/image64.jpg"/><Relationship Id="rId15" Type="http://schemas.openxmlformats.org/officeDocument/2006/relationships/image" Target="../media/image65.jpg"/><Relationship Id="rId16" Type="http://schemas.openxmlformats.org/officeDocument/2006/relationships/image" Target="../media/image66.jpg"/><Relationship Id="rId17" Type="http://schemas.openxmlformats.org/officeDocument/2006/relationships/image" Target="../media/image67.jpg"/><Relationship Id="rId18" Type="http://schemas.openxmlformats.org/officeDocument/2006/relationships/image" Target="../media/image68.jpg"/><Relationship Id="rId19" Type="http://schemas.openxmlformats.org/officeDocument/2006/relationships/image" Target="../media/image69.jpg"/><Relationship Id="rId20" Type="http://schemas.openxmlformats.org/officeDocument/2006/relationships/image" Target="../media/image70.jpg"/><Relationship Id="rId21" Type="http://schemas.openxmlformats.org/officeDocument/2006/relationships/image" Target="../media/image71.png"/><Relationship Id="rId22" Type="http://schemas.openxmlformats.org/officeDocument/2006/relationships/image" Target="../media/image72.jpg"/><Relationship Id="rId23" Type="http://schemas.openxmlformats.org/officeDocument/2006/relationships/image" Target="../media/image73.jpg"/><Relationship Id="rId24" Type="http://schemas.openxmlformats.org/officeDocument/2006/relationships/image" Target="../media/image74.jpg"/><Relationship Id="rId25" Type="http://schemas.openxmlformats.org/officeDocument/2006/relationships/image" Target="../media/image75.jpg"/><Relationship Id="rId26" Type="http://schemas.openxmlformats.org/officeDocument/2006/relationships/image" Target="../media/image76.jpg"/><Relationship Id="rId27" Type="http://schemas.openxmlformats.org/officeDocument/2006/relationships/image" Target="../media/image77.jpg"/><Relationship Id="rId28" Type="http://schemas.openxmlformats.org/officeDocument/2006/relationships/image" Target="../media/image78.jpg"/><Relationship Id="rId29" Type="http://schemas.openxmlformats.org/officeDocument/2006/relationships/image" Target="../media/image79.jpg"/><Relationship Id="rId30" Type="http://schemas.openxmlformats.org/officeDocument/2006/relationships/image" Target="../media/image80.jpg"/><Relationship Id="rId31" Type="http://schemas.openxmlformats.org/officeDocument/2006/relationships/image" Target="../media/image81.jpg"/><Relationship Id="rId32" Type="http://schemas.openxmlformats.org/officeDocument/2006/relationships/image" Target="../media/image82.jpg"/><Relationship Id="rId33" Type="http://schemas.openxmlformats.org/officeDocument/2006/relationships/image" Target="../media/image83.jpg"/><Relationship Id="rId34" Type="http://schemas.openxmlformats.org/officeDocument/2006/relationships/image" Target="../media/image84.jpg"/><Relationship Id="rId35" Type="http://schemas.openxmlformats.org/officeDocument/2006/relationships/image" Target="../media/image85.jpg"/><Relationship Id="rId36" Type="http://schemas.openxmlformats.org/officeDocument/2006/relationships/image" Target="../media/image86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5" Type="http://schemas.openxmlformats.org/officeDocument/2006/relationships/image" Target="../media/image90.png"/><Relationship Id="rId6" Type="http://schemas.openxmlformats.org/officeDocument/2006/relationships/image" Target="../media/image91.png"/><Relationship Id="rId7" Type="http://schemas.openxmlformats.org/officeDocument/2006/relationships/image" Target="../media/image92.png"/><Relationship Id="rId8" Type="http://schemas.openxmlformats.org/officeDocument/2006/relationships/image" Target="../media/image93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4.png"/><Relationship Id="rId3" Type="http://schemas.openxmlformats.org/officeDocument/2006/relationships/image" Target="../media/image95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219186"/>
            <a:ext cx="10058400" cy="553720"/>
          </a:xfrm>
          <a:custGeom>
            <a:avLst/>
            <a:gdLst/>
            <a:ahLst/>
            <a:cxnLst/>
            <a:rect l="l" t="t" r="r" b="b"/>
            <a:pathLst>
              <a:path w="10058400" h="553720">
                <a:moveTo>
                  <a:pt x="10058400" y="553210"/>
                </a:moveTo>
                <a:lnTo>
                  <a:pt x="10058400" y="0"/>
                </a:lnTo>
                <a:lnTo>
                  <a:pt x="0" y="0"/>
                </a:lnTo>
                <a:lnTo>
                  <a:pt x="0" y="553210"/>
                </a:lnTo>
                <a:lnTo>
                  <a:pt x="10058400" y="553210"/>
                </a:lnTo>
                <a:close/>
              </a:path>
            </a:pathLst>
          </a:custGeom>
          <a:solidFill>
            <a:srgbClr val="003C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23976" y="7456551"/>
            <a:ext cx="5139055" cy="1155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  <a:tabLst>
                <a:tab pos="185420" algn="l"/>
              </a:tabLst>
            </a:pPr>
            <a:r>
              <a:rPr dirty="0" baseline="-6944" sz="1200">
                <a:solidFill>
                  <a:srgbClr val="FFFFFF"/>
                </a:solidFill>
                <a:latin typeface="Calibri"/>
                <a:cs typeface="Calibri"/>
              </a:rPr>
              <a:t>0	</a:t>
            </a:r>
            <a:r>
              <a:rPr dirty="0" sz="800" b="1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z="800" spc="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CONFIDENTIAL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PROPERTY 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SURTERRA 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HOLDINGS,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INC. DO 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NOT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COPY, FORWARD 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OR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FAX TO 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UNINTENDED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PARTIES.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449056" y="7330438"/>
            <a:ext cx="1330452" cy="364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10058399" cy="77723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892802" y="6292697"/>
            <a:ext cx="4347210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G</a:t>
            </a:r>
            <a:r>
              <a:rPr dirty="0" sz="2000" spc="-26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e</a:t>
            </a:r>
            <a:r>
              <a:rPr dirty="0" sz="2000" spc="-26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o</a:t>
            </a:r>
            <a:r>
              <a:rPr dirty="0" sz="2000" spc="-254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spc="75" b="1">
                <a:solidFill>
                  <a:srgbClr val="BEBEBE"/>
                </a:solidFill>
                <a:latin typeface="Calibri"/>
                <a:cs typeface="Calibri"/>
              </a:rPr>
              <a:t>rg</a:t>
            </a:r>
            <a:r>
              <a:rPr dirty="0" sz="2000" spc="-26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i</a:t>
            </a:r>
            <a:r>
              <a:rPr dirty="0" sz="2000" spc="-26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a</a:t>
            </a:r>
            <a:r>
              <a:rPr dirty="0" sz="2000" spc="375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L</a:t>
            </a:r>
            <a:r>
              <a:rPr dirty="0" sz="2000" spc="-254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e</a:t>
            </a:r>
            <a:r>
              <a:rPr dirty="0" sz="2000" spc="-26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g</a:t>
            </a:r>
            <a:r>
              <a:rPr dirty="0" sz="2000" spc="-26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i</a:t>
            </a:r>
            <a:r>
              <a:rPr dirty="0" sz="2000" spc="-26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s</a:t>
            </a:r>
            <a:r>
              <a:rPr dirty="0" sz="2000" spc="-254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l</a:t>
            </a:r>
            <a:r>
              <a:rPr dirty="0" sz="2000" spc="-26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spc="75" b="1">
                <a:solidFill>
                  <a:srgbClr val="BEBEBE"/>
                </a:solidFill>
                <a:latin typeface="Calibri"/>
                <a:cs typeface="Calibri"/>
              </a:rPr>
              <a:t>at</a:t>
            </a:r>
            <a:r>
              <a:rPr dirty="0" sz="2000" spc="-27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i</a:t>
            </a:r>
            <a:r>
              <a:rPr dirty="0" sz="2000" spc="-26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spc="80" b="1">
                <a:solidFill>
                  <a:srgbClr val="BEBEBE"/>
                </a:solidFill>
                <a:latin typeface="Calibri"/>
                <a:cs typeface="Calibri"/>
              </a:rPr>
              <a:t>ve</a:t>
            </a:r>
            <a:r>
              <a:rPr dirty="0" sz="2000" spc="35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C</a:t>
            </a:r>
            <a:r>
              <a:rPr dirty="0" sz="2000" spc="-26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o</a:t>
            </a:r>
            <a:r>
              <a:rPr dirty="0" sz="2000" spc="-254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m</a:t>
            </a:r>
            <a:r>
              <a:rPr dirty="0" sz="2000" spc="-254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m</a:t>
            </a:r>
            <a:r>
              <a:rPr dirty="0" sz="2000" spc="-254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i</a:t>
            </a:r>
            <a:r>
              <a:rPr dirty="0" sz="2000" spc="-26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spc="100" b="1">
                <a:solidFill>
                  <a:srgbClr val="BEBEBE"/>
                </a:solidFill>
                <a:latin typeface="Calibri"/>
                <a:cs typeface="Calibri"/>
              </a:rPr>
              <a:t>tte</a:t>
            </a:r>
            <a:r>
              <a:rPr dirty="0" sz="2000" spc="-26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e</a:t>
            </a:r>
            <a:r>
              <a:rPr dirty="0" sz="2000" spc="35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o</a:t>
            </a:r>
            <a:r>
              <a:rPr dirty="0" sz="2000" spc="-254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n  C</a:t>
            </a:r>
            <a:r>
              <a:rPr dirty="0" sz="2000" spc="-26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a</a:t>
            </a:r>
            <a:r>
              <a:rPr dirty="0" sz="2000" spc="-265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n</a:t>
            </a:r>
            <a:r>
              <a:rPr dirty="0" sz="2000" spc="-25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n</a:t>
            </a:r>
            <a:r>
              <a:rPr dirty="0" sz="2000" spc="-25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a</a:t>
            </a:r>
            <a:r>
              <a:rPr dirty="0" sz="2000" spc="-265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b</a:t>
            </a:r>
            <a:r>
              <a:rPr dirty="0" sz="2000" spc="-25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i</a:t>
            </a:r>
            <a:r>
              <a:rPr dirty="0" sz="2000" spc="-260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s</a:t>
            </a:r>
            <a:r>
              <a:rPr dirty="0" sz="2000" spc="-265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BEBEBE"/>
                </a:solidFill>
                <a:latin typeface="Calibri"/>
                <a:cs typeface="Calibri"/>
              </a:rPr>
              <a:t>;</a:t>
            </a:r>
            <a:r>
              <a:rPr dirty="0" sz="2000" spc="365" b="1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O</a:t>
            </a:r>
            <a:r>
              <a:rPr dirty="0" sz="1400" spc="-13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c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t</a:t>
            </a:r>
            <a:r>
              <a:rPr dirty="0" sz="1400" spc="-13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o</a:t>
            </a:r>
            <a:r>
              <a:rPr dirty="0" sz="1400" spc="-12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b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e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r</a:t>
            </a:r>
            <a:r>
              <a:rPr dirty="0" sz="1400" spc="5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5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,</a:t>
            </a:r>
            <a:r>
              <a:rPr dirty="0" sz="1400" spc="7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2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0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1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92802" y="7119619"/>
            <a:ext cx="37312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N</a:t>
            </a:r>
            <a:r>
              <a:rPr dirty="0" sz="1400" spc="-114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e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i</a:t>
            </a:r>
            <a:r>
              <a:rPr dirty="0" sz="1400" spc="-12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l</a:t>
            </a:r>
            <a:r>
              <a:rPr dirty="0" sz="1400" spc="5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B</a:t>
            </a:r>
            <a:r>
              <a:rPr dirty="0" sz="1400" spc="-12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r</a:t>
            </a:r>
            <a:r>
              <a:rPr dirty="0" sz="1400" spc="-12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i</a:t>
            </a:r>
            <a:r>
              <a:rPr dirty="0" sz="1400" spc="-12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g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h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a</a:t>
            </a:r>
            <a:r>
              <a:rPr dirty="0" sz="1400" spc="-12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m</a:t>
            </a:r>
            <a:r>
              <a:rPr dirty="0" sz="1400" spc="5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–</a:t>
            </a:r>
            <a:r>
              <a:rPr dirty="0" sz="1400" spc="7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C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h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i</a:t>
            </a:r>
            <a:r>
              <a:rPr dirty="0" sz="1400" spc="-12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e</a:t>
            </a:r>
            <a:r>
              <a:rPr dirty="0" sz="1400" spc="-13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f</a:t>
            </a:r>
            <a:r>
              <a:rPr dirty="0" sz="1400" spc="6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O</a:t>
            </a:r>
            <a:r>
              <a:rPr dirty="0" sz="1400" spc="-13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p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e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r</a:t>
            </a:r>
            <a:r>
              <a:rPr dirty="0" sz="1400" spc="-14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a</a:t>
            </a:r>
            <a:r>
              <a:rPr dirty="0" sz="1400" spc="-13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t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i</a:t>
            </a:r>
            <a:r>
              <a:rPr dirty="0" sz="1400" spc="-12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n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g</a:t>
            </a:r>
            <a:r>
              <a:rPr dirty="0" sz="1400" spc="7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O</a:t>
            </a:r>
            <a:r>
              <a:rPr dirty="0" sz="1400" spc="-13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f</a:t>
            </a:r>
            <a:r>
              <a:rPr dirty="0" sz="1400" spc="-13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f</a:t>
            </a:r>
            <a:r>
              <a:rPr dirty="0" sz="1400" spc="-12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i</a:t>
            </a:r>
            <a:r>
              <a:rPr dirty="0" sz="1400" spc="-12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c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e</a:t>
            </a:r>
            <a:r>
              <a:rPr dirty="0" sz="1400" spc="-1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BEBEBE"/>
                </a:solidFill>
                <a:latin typeface="Calibri"/>
                <a:cs typeface="Calibri"/>
              </a:rPr>
              <a:t>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92802" y="7381747"/>
            <a:ext cx="18173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n</a:t>
            </a:r>
            <a:r>
              <a:rPr dirty="0" sz="1000" spc="-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b</a:t>
            </a:r>
            <a:r>
              <a:rPr dirty="0" sz="1000" spc="-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r</a:t>
            </a:r>
            <a:r>
              <a:rPr dirty="0" sz="1000" spc="-3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i</a:t>
            </a:r>
            <a:r>
              <a:rPr dirty="0" sz="1000" spc="-3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g</a:t>
            </a:r>
            <a:r>
              <a:rPr dirty="0" sz="1000" spc="-3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h</a:t>
            </a:r>
            <a:r>
              <a:rPr dirty="0" sz="1000" spc="-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a</a:t>
            </a:r>
            <a:r>
              <a:rPr dirty="0" sz="1000" spc="-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m</a:t>
            </a:r>
            <a:r>
              <a:rPr dirty="0" sz="1000" spc="-3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@</a:t>
            </a:r>
            <a:r>
              <a:rPr dirty="0" sz="1000" spc="-3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s</a:t>
            </a:r>
            <a:r>
              <a:rPr dirty="0" sz="1000" spc="-3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u</a:t>
            </a:r>
            <a:r>
              <a:rPr dirty="0" sz="1000" spc="-2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r</a:t>
            </a:r>
            <a:r>
              <a:rPr dirty="0" sz="1000" spc="-3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t</a:t>
            </a:r>
            <a:r>
              <a:rPr dirty="0" sz="1000" spc="-3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e</a:t>
            </a:r>
            <a:r>
              <a:rPr dirty="0" sz="1000" spc="-35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r</a:t>
            </a:r>
            <a:r>
              <a:rPr dirty="0" sz="1000" spc="-3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r</a:t>
            </a:r>
            <a:r>
              <a:rPr dirty="0" sz="1000" spc="-3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a</a:t>
            </a:r>
            <a:r>
              <a:rPr dirty="0" sz="1000" spc="-4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.</a:t>
            </a:r>
            <a:r>
              <a:rPr dirty="0" sz="1000" spc="-3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c</a:t>
            </a:r>
            <a:r>
              <a:rPr dirty="0" sz="1000" spc="-3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o</a:t>
            </a:r>
            <a:r>
              <a:rPr dirty="0" sz="1000" spc="-2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BEBEBE"/>
                </a:solidFill>
                <a:latin typeface="Calibri"/>
                <a:cs typeface="Calibri"/>
              </a:rPr>
              <a:t>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3523" y="6466332"/>
            <a:ext cx="0" cy="965200"/>
          </a:xfrm>
          <a:custGeom>
            <a:avLst/>
            <a:gdLst/>
            <a:ahLst/>
            <a:cxnLst/>
            <a:rect l="l" t="t" r="r" b="b"/>
            <a:pathLst>
              <a:path w="0" h="965200">
                <a:moveTo>
                  <a:pt x="0" y="0"/>
                </a:moveTo>
                <a:lnTo>
                  <a:pt x="0" y="964692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699035" y="6583984"/>
            <a:ext cx="314325" cy="379730"/>
          </a:xfrm>
          <a:custGeom>
            <a:avLst/>
            <a:gdLst/>
            <a:ahLst/>
            <a:cxnLst/>
            <a:rect l="l" t="t" r="r" b="b"/>
            <a:pathLst>
              <a:path w="314325" h="379729">
                <a:moveTo>
                  <a:pt x="0" y="757"/>
                </a:moveTo>
                <a:lnTo>
                  <a:pt x="4957" y="53025"/>
                </a:lnTo>
                <a:lnTo>
                  <a:pt x="6241" y="94201"/>
                </a:lnTo>
                <a:lnTo>
                  <a:pt x="6763" y="144244"/>
                </a:lnTo>
                <a:lnTo>
                  <a:pt x="6763" y="220509"/>
                </a:lnTo>
                <a:lnTo>
                  <a:pt x="10543" y="269562"/>
                </a:lnTo>
                <a:lnTo>
                  <a:pt x="34361" y="328810"/>
                </a:lnTo>
                <a:lnTo>
                  <a:pt x="76831" y="363109"/>
                </a:lnTo>
                <a:lnTo>
                  <a:pt x="133459" y="378109"/>
                </a:lnTo>
                <a:lnTo>
                  <a:pt x="156386" y="379305"/>
                </a:lnTo>
                <a:lnTo>
                  <a:pt x="180028" y="378391"/>
                </a:lnTo>
                <a:lnTo>
                  <a:pt x="206433" y="374256"/>
                </a:lnTo>
                <a:lnTo>
                  <a:pt x="233558" y="364806"/>
                </a:lnTo>
                <a:lnTo>
                  <a:pt x="259358" y="347948"/>
                </a:lnTo>
                <a:lnTo>
                  <a:pt x="267708" y="337913"/>
                </a:lnTo>
                <a:lnTo>
                  <a:pt x="166885" y="337913"/>
                </a:lnTo>
                <a:lnTo>
                  <a:pt x="145201" y="336498"/>
                </a:lnTo>
                <a:lnTo>
                  <a:pt x="108835" y="325106"/>
                </a:lnTo>
                <a:lnTo>
                  <a:pt x="70055" y="279114"/>
                </a:lnTo>
                <a:lnTo>
                  <a:pt x="60642" y="210474"/>
                </a:lnTo>
                <a:lnTo>
                  <a:pt x="60642" y="144244"/>
                </a:lnTo>
                <a:lnTo>
                  <a:pt x="60912" y="96638"/>
                </a:lnTo>
                <a:lnTo>
                  <a:pt x="61664" y="56227"/>
                </a:lnTo>
                <a:lnTo>
                  <a:pt x="64408" y="5264"/>
                </a:lnTo>
                <a:lnTo>
                  <a:pt x="64727" y="3011"/>
                </a:lnTo>
                <a:lnTo>
                  <a:pt x="10519" y="3011"/>
                </a:lnTo>
                <a:lnTo>
                  <a:pt x="5259" y="1505"/>
                </a:lnTo>
                <a:lnTo>
                  <a:pt x="0" y="757"/>
                </a:lnTo>
                <a:close/>
              </a:path>
              <a:path w="314325" h="379729">
                <a:moveTo>
                  <a:pt x="257844" y="757"/>
                </a:moveTo>
                <a:lnTo>
                  <a:pt x="262588" y="56227"/>
                </a:lnTo>
                <a:lnTo>
                  <a:pt x="263707" y="96638"/>
                </a:lnTo>
                <a:lnTo>
                  <a:pt x="264103" y="144244"/>
                </a:lnTo>
                <a:lnTo>
                  <a:pt x="264103" y="200692"/>
                </a:lnTo>
                <a:lnTo>
                  <a:pt x="258727" y="266726"/>
                </a:lnTo>
                <a:lnTo>
                  <a:pt x="235331" y="314327"/>
                </a:lnTo>
                <a:lnTo>
                  <a:pt x="197057" y="334116"/>
                </a:lnTo>
                <a:lnTo>
                  <a:pt x="166885" y="337913"/>
                </a:lnTo>
                <a:lnTo>
                  <a:pt x="267708" y="337913"/>
                </a:lnTo>
                <a:lnTo>
                  <a:pt x="300534" y="279114"/>
                </a:lnTo>
                <a:lnTo>
                  <a:pt x="306732" y="239607"/>
                </a:lnTo>
                <a:lnTo>
                  <a:pt x="307993" y="200692"/>
                </a:lnTo>
                <a:lnTo>
                  <a:pt x="308017" y="144244"/>
                </a:lnTo>
                <a:lnTo>
                  <a:pt x="308525" y="94201"/>
                </a:lnTo>
                <a:lnTo>
                  <a:pt x="309809" y="53025"/>
                </a:lnTo>
                <a:lnTo>
                  <a:pt x="311510" y="22714"/>
                </a:lnTo>
                <a:lnTo>
                  <a:pt x="313267" y="5264"/>
                </a:lnTo>
                <a:lnTo>
                  <a:pt x="313569" y="3011"/>
                </a:lnTo>
                <a:lnTo>
                  <a:pt x="268646" y="3011"/>
                </a:lnTo>
                <a:lnTo>
                  <a:pt x="263396" y="1505"/>
                </a:lnTo>
                <a:lnTo>
                  <a:pt x="257844" y="757"/>
                </a:lnTo>
                <a:close/>
              </a:path>
              <a:path w="314325" h="379729">
                <a:moveTo>
                  <a:pt x="65155" y="0"/>
                </a:moveTo>
                <a:lnTo>
                  <a:pt x="27317" y="3011"/>
                </a:lnTo>
                <a:lnTo>
                  <a:pt x="64727" y="3011"/>
                </a:lnTo>
                <a:lnTo>
                  <a:pt x="65155" y="0"/>
                </a:lnTo>
                <a:close/>
              </a:path>
              <a:path w="314325" h="379729">
                <a:moveTo>
                  <a:pt x="313973" y="0"/>
                </a:moveTo>
                <a:lnTo>
                  <a:pt x="308724" y="1505"/>
                </a:lnTo>
                <a:lnTo>
                  <a:pt x="306503" y="1505"/>
                </a:lnTo>
                <a:lnTo>
                  <a:pt x="296004" y="3011"/>
                </a:lnTo>
                <a:lnTo>
                  <a:pt x="313569" y="3011"/>
                </a:lnTo>
                <a:lnTo>
                  <a:pt x="313973" y="0"/>
                </a:lnTo>
                <a:close/>
              </a:path>
            </a:pathLst>
          </a:custGeom>
          <a:solidFill>
            <a:srgbClr val="44AC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418335" y="6581730"/>
            <a:ext cx="330835" cy="376555"/>
          </a:xfrm>
          <a:custGeom>
            <a:avLst/>
            <a:gdLst/>
            <a:ahLst/>
            <a:cxnLst/>
            <a:rect l="l" t="t" r="r" b="b"/>
            <a:pathLst>
              <a:path w="330835" h="376554">
                <a:moveTo>
                  <a:pt x="191911" y="42644"/>
                </a:moveTo>
                <a:lnTo>
                  <a:pt x="137296" y="42644"/>
                </a:lnTo>
                <a:lnTo>
                  <a:pt x="137296" y="231039"/>
                </a:lnTo>
                <a:lnTo>
                  <a:pt x="137024" y="277285"/>
                </a:lnTo>
                <a:lnTo>
                  <a:pt x="136261" y="318402"/>
                </a:lnTo>
                <a:lnTo>
                  <a:pt x="135081" y="350769"/>
                </a:lnTo>
                <a:lnTo>
                  <a:pt x="133560" y="370766"/>
                </a:lnTo>
                <a:lnTo>
                  <a:pt x="132753" y="376041"/>
                </a:lnTo>
                <a:lnTo>
                  <a:pt x="138002" y="375283"/>
                </a:lnTo>
                <a:lnTo>
                  <a:pt x="143299" y="374295"/>
                </a:lnTo>
                <a:lnTo>
                  <a:pt x="150849" y="373591"/>
                </a:lnTo>
                <a:lnTo>
                  <a:pt x="159950" y="373170"/>
                </a:lnTo>
                <a:lnTo>
                  <a:pt x="169903" y="373029"/>
                </a:lnTo>
                <a:lnTo>
                  <a:pt x="195646" y="373029"/>
                </a:lnTo>
                <a:lnTo>
                  <a:pt x="195646" y="370766"/>
                </a:lnTo>
                <a:lnTo>
                  <a:pt x="194424" y="349889"/>
                </a:lnTo>
                <a:lnTo>
                  <a:pt x="193211" y="316427"/>
                </a:lnTo>
                <a:lnTo>
                  <a:pt x="192282" y="274639"/>
                </a:lnTo>
                <a:lnTo>
                  <a:pt x="191929" y="231039"/>
                </a:lnTo>
                <a:lnTo>
                  <a:pt x="191911" y="42644"/>
                </a:lnTo>
                <a:close/>
              </a:path>
              <a:path w="330835" h="376554">
                <a:moveTo>
                  <a:pt x="195646" y="373029"/>
                </a:moveTo>
                <a:lnTo>
                  <a:pt x="186662" y="373029"/>
                </a:lnTo>
                <a:lnTo>
                  <a:pt x="191204" y="374535"/>
                </a:lnTo>
                <a:lnTo>
                  <a:pt x="195646" y="375283"/>
                </a:lnTo>
                <a:lnTo>
                  <a:pt x="195646" y="373029"/>
                </a:lnTo>
                <a:close/>
              </a:path>
              <a:path w="330835" h="376554">
                <a:moveTo>
                  <a:pt x="324629" y="42644"/>
                </a:moveTo>
                <a:lnTo>
                  <a:pt x="191911" y="42644"/>
                </a:lnTo>
                <a:lnTo>
                  <a:pt x="215263" y="42785"/>
                </a:lnTo>
                <a:lnTo>
                  <a:pt x="234791" y="43206"/>
                </a:lnTo>
                <a:lnTo>
                  <a:pt x="286865" y="46196"/>
                </a:lnTo>
                <a:lnTo>
                  <a:pt x="323958" y="57944"/>
                </a:lnTo>
                <a:lnTo>
                  <a:pt x="324027" y="50298"/>
                </a:lnTo>
                <a:lnTo>
                  <a:pt x="324629" y="42644"/>
                </a:lnTo>
                <a:close/>
              </a:path>
              <a:path w="330835" h="376554">
                <a:moveTo>
                  <a:pt x="11508" y="0"/>
                </a:moveTo>
                <a:lnTo>
                  <a:pt x="10701" y="3759"/>
                </a:lnTo>
                <a:lnTo>
                  <a:pt x="9376" y="14233"/>
                </a:lnTo>
                <a:lnTo>
                  <a:pt x="7218" y="26589"/>
                </a:lnTo>
                <a:lnTo>
                  <a:pt x="4681" y="38191"/>
                </a:lnTo>
                <a:lnTo>
                  <a:pt x="2220" y="46403"/>
                </a:lnTo>
                <a:lnTo>
                  <a:pt x="0" y="53427"/>
                </a:lnTo>
                <a:lnTo>
                  <a:pt x="6763" y="51173"/>
                </a:lnTo>
                <a:lnTo>
                  <a:pt x="50844" y="44679"/>
                </a:lnTo>
                <a:lnTo>
                  <a:pt x="109117" y="42738"/>
                </a:lnTo>
                <a:lnTo>
                  <a:pt x="324629" y="42644"/>
                </a:lnTo>
                <a:lnTo>
                  <a:pt x="324819" y="40236"/>
                </a:lnTo>
                <a:lnTo>
                  <a:pt x="326153" y="28029"/>
                </a:lnTo>
                <a:lnTo>
                  <a:pt x="327904" y="16107"/>
                </a:lnTo>
                <a:lnTo>
                  <a:pt x="330015" y="6022"/>
                </a:lnTo>
                <a:lnTo>
                  <a:pt x="330104" y="5264"/>
                </a:lnTo>
                <a:lnTo>
                  <a:pt x="88636" y="5264"/>
                </a:lnTo>
                <a:lnTo>
                  <a:pt x="62702" y="4982"/>
                </a:lnTo>
                <a:lnTo>
                  <a:pt x="42286" y="4135"/>
                </a:lnTo>
                <a:lnTo>
                  <a:pt x="26697" y="2724"/>
                </a:lnTo>
                <a:lnTo>
                  <a:pt x="15243" y="747"/>
                </a:lnTo>
                <a:lnTo>
                  <a:pt x="11508" y="0"/>
                </a:lnTo>
                <a:close/>
              </a:path>
              <a:path w="330835" h="376554">
                <a:moveTo>
                  <a:pt x="330722" y="0"/>
                </a:moveTo>
                <a:lnTo>
                  <a:pt x="274648" y="4889"/>
                </a:lnTo>
                <a:lnTo>
                  <a:pt x="251070" y="5264"/>
                </a:lnTo>
                <a:lnTo>
                  <a:pt x="330104" y="5264"/>
                </a:lnTo>
                <a:lnTo>
                  <a:pt x="330722" y="0"/>
                </a:lnTo>
                <a:close/>
              </a:path>
            </a:pathLst>
          </a:custGeom>
          <a:solidFill>
            <a:srgbClr val="44AC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66102" y="6578719"/>
            <a:ext cx="349885" cy="379095"/>
          </a:xfrm>
          <a:custGeom>
            <a:avLst/>
            <a:gdLst/>
            <a:ahLst/>
            <a:cxnLst/>
            <a:rect l="l" t="t" r="r" b="b"/>
            <a:pathLst>
              <a:path w="349885" h="379095">
                <a:moveTo>
                  <a:pt x="166875" y="0"/>
                </a:moveTo>
                <a:lnTo>
                  <a:pt x="54615" y="257131"/>
                </a:lnTo>
                <a:lnTo>
                  <a:pt x="38504" y="293727"/>
                </a:lnTo>
                <a:lnTo>
                  <a:pt x="24455" y="325429"/>
                </a:lnTo>
                <a:lnTo>
                  <a:pt x="12565" y="351957"/>
                </a:lnTo>
                <a:lnTo>
                  <a:pt x="2927" y="373029"/>
                </a:lnTo>
                <a:lnTo>
                  <a:pt x="0" y="379052"/>
                </a:lnTo>
                <a:lnTo>
                  <a:pt x="5956" y="378294"/>
                </a:lnTo>
                <a:lnTo>
                  <a:pt x="10353" y="377627"/>
                </a:lnTo>
                <a:lnTo>
                  <a:pt x="17288" y="376887"/>
                </a:lnTo>
                <a:lnTo>
                  <a:pt x="25774" y="376288"/>
                </a:lnTo>
                <a:lnTo>
                  <a:pt x="34828" y="376041"/>
                </a:lnTo>
                <a:lnTo>
                  <a:pt x="59541" y="376041"/>
                </a:lnTo>
                <a:lnTo>
                  <a:pt x="59865" y="374535"/>
                </a:lnTo>
                <a:lnTo>
                  <a:pt x="73519" y="332420"/>
                </a:lnTo>
                <a:lnTo>
                  <a:pt x="93987" y="275442"/>
                </a:lnTo>
                <a:lnTo>
                  <a:pt x="101457" y="254867"/>
                </a:lnTo>
                <a:lnTo>
                  <a:pt x="288451" y="254867"/>
                </a:lnTo>
                <a:lnTo>
                  <a:pt x="282870" y="242579"/>
                </a:lnTo>
                <a:lnTo>
                  <a:pt x="282163" y="239568"/>
                </a:lnTo>
                <a:lnTo>
                  <a:pt x="271519" y="216487"/>
                </a:lnTo>
                <a:lnTo>
                  <a:pt x="115288" y="216487"/>
                </a:lnTo>
                <a:lnTo>
                  <a:pt x="163140" y="93070"/>
                </a:lnTo>
                <a:lnTo>
                  <a:pt x="215277" y="93070"/>
                </a:lnTo>
                <a:lnTo>
                  <a:pt x="186968" y="31271"/>
                </a:lnTo>
                <a:lnTo>
                  <a:pt x="182623" y="22070"/>
                </a:lnTo>
                <a:lnTo>
                  <a:pt x="177309" y="10896"/>
                </a:lnTo>
                <a:lnTo>
                  <a:pt x="173348" y="4168"/>
                </a:lnTo>
                <a:lnTo>
                  <a:pt x="170088" y="873"/>
                </a:lnTo>
                <a:lnTo>
                  <a:pt x="166875" y="0"/>
                </a:lnTo>
                <a:close/>
              </a:path>
              <a:path w="349885" h="379095">
                <a:moveTo>
                  <a:pt x="59541" y="376041"/>
                </a:moveTo>
                <a:lnTo>
                  <a:pt x="49870" y="376041"/>
                </a:lnTo>
                <a:lnTo>
                  <a:pt x="55322" y="377546"/>
                </a:lnTo>
                <a:lnTo>
                  <a:pt x="59057" y="378294"/>
                </a:lnTo>
                <a:lnTo>
                  <a:pt x="59541" y="376041"/>
                </a:lnTo>
                <a:close/>
              </a:path>
              <a:path w="349885" h="379095">
                <a:moveTo>
                  <a:pt x="288451" y="254867"/>
                </a:moveTo>
                <a:lnTo>
                  <a:pt x="229769" y="254867"/>
                </a:lnTo>
                <a:lnTo>
                  <a:pt x="229769" y="255625"/>
                </a:lnTo>
                <a:lnTo>
                  <a:pt x="242738" y="286785"/>
                </a:lnTo>
                <a:lnTo>
                  <a:pt x="256975" y="321286"/>
                </a:lnTo>
                <a:lnTo>
                  <a:pt x="269774" y="353061"/>
                </a:lnTo>
                <a:lnTo>
                  <a:pt x="278428" y="376041"/>
                </a:lnTo>
                <a:lnTo>
                  <a:pt x="279942" y="378294"/>
                </a:lnTo>
                <a:lnTo>
                  <a:pt x="282870" y="378294"/>
                </a:lnTo>
                <a:lnTo>
                  <a:pt x="289476" y="377307"/>
                </a:lnTo>
                <a:lnTo>
                  <a:pt x="298316" y="376603"/>
                </a:lnTo>
                <a:lnTo>
                  <a:pt x="308140" y="376181"/>
                </a:lnTo>
                <a:lnTo>
                  <a:pt x="317699" y="376041"/>
                </a:lnTo>
                <a:lnTo>
                  <a:pt x="348088" y="376041"/>
                </a:lnTo>
                <a:lnTo>
                  <a:pt x="345057" y="371524"/>
                </a:lnTo>
                <a:lnTo>
                  <a:pt x="333381" y="350530"/>
                </a:lnTo>
                <a:lnTo>
                  <a:pt x="317749" y="318530"/>
                </a:lnTo>
                <a:lnTo>
                  <a:pt x="300224" y="280790"/>
                </a:lnTo>
                <a:lnTo>
                  <a:pt x="288451" y="254867"/>
                </a:lnTo>
                <a:close/>
              </a:path>
              <a:path w="349885" h="379095">
                <a:moveTo>
                  <a:pt x="348088" y="376041"/>
                </a:moveTo>
                <a:lnTo>
                  <a:pt x="322948" y="376041"/>
                </a:lnTo>
                <a:lnTo>
                  <a:pt x="333043" y="376788"/>
                </a:lnTo>
                <a:lnTo>
                  <a:pt x="342028" y="377546"/>
                </a:lnTo>
                <a:lnTo>
                  <a:pt x="349600" y="378294"/>
                </a:lnTo>
                <a:lnTo>
                  <a:pt x="348088" y="376041"/>
                </a:lnTo>
                <a:close/>
              </a:path>
              <a:path w="349885" h="379095">
                <a:moveTo>
                  <a:pt x="215277" y="93070"/>
                </a:moveTo>
                <a:lnTo>
                  <a:pt x="163140" y="93070"/>
                </a:lnTo>
                <a:lnTo>
                  <a:pt x="215534" y="216487"/>
                </a:lnTo>
                <a:lnTo>
                  <a:pt x="271519" y="216487"/>
                </a:lnTo>
                <a:lnTo>
                  <a:pt x="266113" y="204765"/>
                </a:lnTo>
                <a:lnTo>
                  <a:pt x="250224" y="169987"/>
                </a:lnTo>
                <a:lnTo>
                  <a:pt x="220784" y="105105"/>
                </a:lnTo>
                <a:lnTo>
                  <a:pt x="215277" y="93070"/>
                </a:lnTo>
                <a:close/>
              </a:path>
            </a:pathLst>
          </a:custGeom>
          <a:solidFill>
            <a:srgbClr val="44AC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152062" y="6584742"/>
            <a:ext cx="302895" cy="377190"/>
          </a:xfrm>
          <a:custGeom>
            <a:avLst/>
            <a:gdLst/>
            <a:ahLst/>
            <a:cxnLst/>
            <a:rect l="l" t="t" r="r" b="b"/>
            <a:pathLst>
              <a:path w="302895" h="377190">
                <a:moveTo>
                  <a:pt x="188032" y="221257"/>
                </a:moveTo>
                <a:lnTo>
                  <a:pt x="100044" y="221257"/>
                </a:lnTo>
                <a:lnTo>
                  <a:pt x="121083" y="226285"/>
                </a:lnTo>
                <a:lnTo>
                  <a:pt x="136917" y="237404"/>
                </a:lnTo>
                <a:lnTo>
                  <a:pt x="147034" y="248665"/>
                </a:lnTo>
                <a:lnTo>
                  <a:pt x="150924" y="254119"/>
                </a:lnTo>
                <a:lnTo>
                  <a:pt x="154659" y="260890"/>
                </a:lnTo>
                <a:lnTo>
                  <a:pt x="159404" y="268671"/>
                </a:lnTo>
                <a:lnTo>
                  <a:pt x="182548" y="309943"/>
                </a:lnTo>
                <a:lnTo>
                  <a:pt x="205969" y="342611"/>
                </a:lnTo>
                <a:lnTo>
                  <a:pt x="268635" y="377041"/>
                </a:lnTo>
                <a:lnTo>
                  <a:pt x="277033" y="376614"/>
                </a:lnTo>
                <a:lnTo>
                  <a:pt x="285924" y="374751"/>
                </a:lnTo>
                <a:lnTo>
                  <a:pt x="294703" y="370580"/>
                </a:lnTo>
                <a:lnTo>
                  <a:pt x="301106" y="364743"/>
                </a:lnTo>
                <a:lnTo>
                  <a:pt x="299729" y="364743"/>
                </a:lnTo>
                <a:lnTo>
                  <a:pt x="295994" y="363995"/>
                </a:lnTo>
                <a:lnTo>
                  <a:pt x="254098" y="328121"/>
                </a:lnTo>
                <a:lnTo>
                  <a:pt x="231510" y="290933"/>
                </a:lnTo>
                <a:lnTo>
                  <a:pt x="214827" y="259384"/>
                </a:lnTo>
                <a:lnTo>
                  <a:pt x="212304" y="255625"/>
                </a:lnTo>
                <a:lnTo>
                  <a:pt x="210789" y="252614"/>
                </a:lnTo>
                <a:lnTo>
                  <a:pt x="209982" y="250350"/>
                </a:lnTo>
                <a:lnTo>
                  <a:pt x="207761" y="247096"/>
                </a:lnTo>
                <a:lnTo>
                  <a:pt x="206246" y="243327"/>
                </a:lnTo>
                <a:lnTo>
                  <a:pt x="197852" y="231434"/>
                </a:lnTo>
                <a:lnTo>
                  <a:pt x="188832" y="221914"/>
                </a:lnTo>
                <a:lnTo>
                  <a:pt x="188032" y="221257"/>
                </a:lnTo>
                <a:close/>
              </a:path>
              <a:path w="302895" h="377190">
                <a:moveTo>
                  <a:pt x="0" y="0"/>
                </a:moveTo>
                <a:lnTo>
                  <a:pt x="6511" y="59041"/>
                </a:lnTo>
                <a:lnTo>
                  <a:pt x="7363" y="99605"/>
                </a:lnTo>
                <a:lnTo>
                  <a:pt x="7511" y="235051"/>
                </a:lnTo>
                <a:lnTo>
                  <a:pt x="7185" y="273583"/>
                </a:lnTo>
                <a:lnTo>
                  <a:pt x="6132" y="315955"/>
                </a:lnTo>
                <a:lnTo>
                  <a:pt x="3028" y="367754"/>
                </a:lnTo>
                <a:lnTo>
                  <a:pt x="2220" y="373029"/>
                </a:lnTo>
                <a:lnTo>
                  <a:pt x="7571" y="372271"/>
                </a:lnTo>
                <a:lnTo>
                  <a:pt x="13254" y="371284"/>
                </a:lnTo>
                <a:lnTo>
                  <a:pt x="21313" y="370580"/>
                </a:lnTo>
                <a:lnTo>
                  <a:pt x="30072" y="370158"/>
                </a:lnTo>
                <a:lnTo>
                  <a:pt x="37857" y="370018"/>
                </a:lnTo>
                <a:lnTo>
                  <a:pt x="64812" y="370018"/>
                </a:lnTo>
                <a:lnTo>
                  <a:pt x="64408" y="367754"/>
                </a:lnTo>
                <a:lnTo>
                  <a:pt x="61972" y="316833"/>
                </a:lnTo>
                <a:lnTo>
                  <a:pt x="60742" y="243327"/>
                </a:lnTo>
                <a:lnTo>
                  <a:pt x="60672" y="221257"/>
                </a:lnTo>
                <a:lnTo>
                  <a:pt x="188032" y="221257"/>
                </a:lnTo>
                <a:lnTo>
                  <a:pt x="179813" y="214508"/>
                </a:lnTo>
                <a:lnTo>
                  <a:pt x="171418" y="208958"/>
                </a:lnTo>
                <a:lnTo>
                  <a:pt x="175961" y="205957"/>
                </a:lnTo>
                <a:lnTo>
                  <a:pt x="180403" y="203694"/>
                </a:lnTo>
                <a:lnTo>
                  <a:pt x="184945" y="200682"/>
                </a:lnTo>
                <a:lnTo>
                  <a:pt x="201264" y="186130"/>
                </a:lnTo>
                <a:lnTo>
                  <a:pt x="125080" y="186130"/>
                </a:lnTo>
                <a:lnTo>
                  <a:pt x="106044" y="185860"/>
                </a:lnTo>
                <a:lnTo>
                  <a:pt x="87728" y="185096"/>
                </a:lnTo>
                <a:lnTo>
                  <a:pt x="71985" y="183909"/>
                </a:lnTo>
                <a:lnTo>
                  <a:pt x="60672" y="182371"/>
                </a:lnTo>
                <a:lnTo>
                  <a:pt x="60672" y="36621"/>
                </a:lnTo>
                <a:lnTo>
                  <a:pt x="67685" y="36071"/>
                </a:lnTo>
                <a:lnTo>
                  <a:pt x="77708" y="35588"/>
                </a:lnTo>
                <a:lnTo>
                  <a:pt x="89434" y="35246"/>
                </a:lnTo>
                <a:lnTo>
                  <a:pt x="101558" y="35116"/>
                </a:lnTo>
                <a:lnTo>
                  <a:pt x="215431" y="35116"/>
                </a:lnTo>
                <a:lnTo>
                  <a:pt x="214219" y="33459"/>
                </a:lnTo>
                <a:lnTo>
                  <a:pt x="194940" y="18310"/>
                </a:lnTo>
                <a:lnTo>
                  <a:pt x="178129" y="10261"/>
                </a:lnTo>
                <a:lnTo>
                  <a:pt x="157373" y="4543"/>
                </a:lnTo>
                <a:lnTo>
                  <a:pt x="140785" y="2253"/>
                </a:lnTo>
                <a:lnTo>
                  <a:pt x="14335" y="2253"/>
                </a:lnTo>
                <a:lnTo>
                  <a:pt x="5249" y="747"/>
                </a:lnTo>
                <a:lnTo>
                  <a:pt x="0" y="0"/>
                </a:lnTo>
                <a:close/>
              </a:path>
              <a:path w="302895" h="377190">
                <a:moveTo>
                  <a:pt x="64812" y="370018"/>
                </a:moveTo>
                <a:lnTo>
                  <a:pt x="56129" y="370018"/>
                </a:lnTo>
                <a:lnTo>
                  <a:pt x="60672" y="371524"/>
                </a:lnTo>
                <a:lnTo>
                  <a:pt x="65215" y="372271"/>
                </a:lnTo>
                <a:lnTo>
                  <a:pt x="64812" y="370018"/>
                </a:lnTo>
                <a:close/>
              </a:path>
              <a:path w="302895" h="377190">
                <a:moveTo>
                  <a:pt x="302758" y="363237"/>
                </a:moveTo>
                <a:lnTo>
                  <a:pt x="299729" y="364743"/>
                </a:lnTo>
                <a:lnTo>
                  <a:pt x="301106" y="364743"/>
                </a:lnTo>
                <a:lnTo>
                  <a:pt x="302758" y="363237"/>
                </a:lnTo>
                <a:close/>
              </a:path>
              <a:path w="302895" h="377190">
                <a:moveTo>
                  <a:pt x="215431" y="35116"/>
                </a:moveTo>
                <a:lnTo>
                  <a:pt x="101558" y="35116"/>
                </a:lnTo>
                <a:lnTo>
                  <a:pt x="137273" y="40388"/>
                </a:lnTo>
                <a:lnTo>
                  <a:pt x="164073" y="55656"/>
                </a:lnTo>
                <a:lnTo>
                  <a:pt x="180917" y="80097"/>
                </a:lnTo>
                <a:lnTo>
                  <a:pt x="186763" y="112887"/>
                </a:lnTo>
                <a:lnTo>
                  <a:pt x="184368" y="133327"/>
                </a:lnTo>
                <a:lnTo>
                  <a:pt x="166405" y="168095"/>
                </a:lnTo>
                <a:lnTo>
                  <a:pt x="125080" y="186130"/>
                </a:lnTo>
                <a:lnTo>
                  <a:pt x="201264" y="186130"/>
                </a:lnTo>
                <a:lnTo>
                  <a:pt x="209363" y="178908"/>
                </a:lnTo>
                <a:lnTo>
                  <a:pt x="226664" y="154967"/>
                </a:lnTo>
                <a:lnTo>
                  <a:pt x="236961" y="128860"/>
                </a:lnTo>
                <a:lnTo>
                  <a:pt x="240369" y="100588"/>
                </a:lnTo>
                <a:lnTo>
                  <a:pt x="237331" y="75703"/>
                </a:lnTo>
                <a:lnTo>
                  <a:pt x="228481" y="52958"/>
                </a:lnTo>
                <a:lnTo>
                  <a:pt x="215431" y="35116"/>
                </a:lnTo>
                <a:close/>
              </a:path>
              <a:path w="302895" h="377190">
                <a:moveTo>
                  <a:pt x="103981" y="0"/>
                </a:moveTo>
                <a:lnTo>
                  <a:pt x="94417" y="128"/>
                </a:lnTo>
                <a:lnTo>
                  <a:pt x="82516" y="468"/>
                </a:lnTo>
                <a:lnTo>
                  <a:pt x="56129" y="1505"/>
                </a:lnTo>
                <a:lnTo>
                  <a:pt x="47353" y="1622"/>
                </a:lnTo>
                <a:lnTo>
                  <a:pt x="33585" y="2136"/>
                </a:lnTo>
                <a:lnTo>
                  <a:pt x="29579" y="2253"/>
                </a:lnTo>
                <a:lnTo>
                  <a:pt x="140785" y="2253"/>
                </a:lnTo>
                <a:lnTo>
                  <a:pt x="132660" y="1131"/>
                </a:lnTo>
                <a:lnTo>
                  <a:pt x="103981" y="0"/>
                </a:lnTo>
                <a:close/>
              </a:path>
            </a:pathLst>
          </a:custGeom>
          <a:solidFill>
            <a:srgbClr val="44AC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04270" y="6584742"/>
            <a:ext cx="431800" cy="562610"/>
          </a:xfrm>
          <a:custGeom>
            <a:avLst/>
            <a:gdLst/>
            <a:ahLst/>
            <a:cxnLst/>
            <a:rect l="l" t="t" r="r" b="b"/>
            <a:pathLst>
              <a:path w="431800" h="562609">
                <a:moveTo>
                  <a:pt x="188589" y="221257"/>
                </a:moveTo>
                <a:lnTo>
                  <a:pt x="99943" y="221257"/>
                </a:lnTo>
                <a:lnTo>
                  <a:pt x="122493" y="227801"/>
                </a:lnTo>
                <a:lnTo>
                  <a:pt x="140804" y="242200"/>
                </a:lnTo>
                <a:lnTo>
                  <a:pt x="153095" y="256599"/>
                </a:lnTo>
                <a:lnTo>
                  <a:pt x="157587" y="263143"/>
                </a:lnTo>
                <a:lnTo>
                  <a:pt x="165531" y="276882"/>
                </a:lnTo>
                <a:lnTo>
                  <a:pt x="181040" y="304353"/>
                </a:lnTo>
                <a:lnTo>
                  <a:pt x="188984" y="318086"/>
                </a:lnTo>
                <a:lnTo>
                  <a:pt x="212859" y="360483"/>
                </a:lnTo>
                <a:lnTo>
                  <a:pt x="237340" y="402881"/>
                </a:lnTo>
                <a:lnTo>
                  <a:pt x="240875" y="408819"/>
                </a:lnTo>
                <a:lnTo>
                  <a:pt x="244419" y="415232"/>
                </a:lnTo>
                <a:lnTo>
                  <a:pt x="278041" y="474798"/>
                </a:lnTo>
                <a:lnTo>
                  <a:pt x="308701" y="517961"/>
                </a:lnTo>
                <a:lnTo>
                  <a:pt x="345475" y="549929"/>
                </a:lnTo>
                <a:lnTo>
                  <a:pt x="389981" y="562424"/>
                </a:lnTo>
                <a:lnTo>
                  <a:pt x="400810" y="561621"/>
                </a:lnTo>
                <a:lnTo>
                  <a:pt x="412178" y="558819"/>
                </a:lnTo>
                <a:lnTo>
                  <a:pt x="422846" y="553429"/>
                </a:lnTo>
                <a:lnTo>
                  <a:pt x="430802" y="545619"/>
                </a:lnTo>
                <a:lnTo>
                  <a:pt x="423295" y="545619"/>
                </a:lnTo>
                <a:lnTo>
                  <a:pt x="404302" y="542091"/>
                </a:lnTo>
                <a:lnTo>
                  <a:pt x="366580" y="514715"/>
                </a:lnTo>
                <a:lnTo>
                  <a:pt x="342967" y="482134"/>
                </a:lnTo>
                <a:lnTo>
                  <a:pt x="328501" y="456308"/>
                </a:lnTo>
                <a:lnTo>
                  <a:pt x="319314" y="441008"/>
                </a:lnTo>
                <a:lnTo>
                  <a:pt x="278692" y="370018"/>
                </a:lnTo>
                <a:lnTo>
                  <a:pt x="206246" y="243327"/>
                </a:lnTo>
                <a:lnTo>
                  <a:pt x="198263" y="231434"/>
                </a:lnTo>
                <a:lnTo>
                  <a:pt x="189400" y="221914"/>
                </a:lnTo>
                <a:lnTo>
                  <a:pt x="188589" y="221257"/>
                </a:lnTo>
                <a:close/>
              </a:path>
              <a:path w="431800" h="562609">
                <a:moveTo>
                  <a:pt x="431574" y="544861"/>
                </a:moveTo>
                <a:lnTo>
                  <a:pt x="426324" y="545619"/>
                </a:lnTo>
                <a:lnTo>
                  <a:pt x="430802" y="545619"/>
                </a:lnTo>
                <a:lnTo>
                  <a:pt x="431574" y="544861"/>
                </a:lnTo>
                <a:close/>
              </a:path>
              <a:path w="431800" h="562609">
                <a:moveTo>
                  <a:pt x="0" y="0"/>
                </a:moveTo>
                <a:lnTo>
                  <a:pt x="6460" y="59041"/>
                </a:lnTo>
                <a:lnTo>
                  <a:pt x="7278" y="99605"/>
                </a:lnTo>
                <a:lnTo>
                  <a:pt x="7355" y="242200"/>
                </a:lnTo>
                <a:lnTo>
                  <a:pt x="7088" y="274909"/>
                </a:lnTo>
                <a:lnTo>
                  <a:pt x="6082" y="315955"/>
                </a:lnTo>
                <a:lnTo>
                  <a:pt x="4659" y="347970"/>
                </a:lnTo>
                <a:lnTo>
                  <a:pt x="3028" y="367754"/>
                </a:lnTo>
                <a:lnTo>
                  <a:pt x="3028" y="373029"/>
                </a:lnTo>
                <a:lnTo>
                  <a:pt x="13209" y="371284"/>
                </a:lnTo>
                <a:lnTo>
                  <a:pt x="21351" y="370580"/>
                </a:lnTo>
                <a:lnTo>
                  <a:pt x="30326" y="370158"/>
                </a:lnTo>
                <a:lnTo>
                  <a:pt x="38564" y="370018"/>
                </a:lnTo>
                <a:lnTo>
                  <a:pt x="65519" y="370018"/>
                </a:lnTo>
                <a:lnTo>
                  <a:pt x="65114" y="367754"/>
                </a:lnTo>
                <a:lnTo>
                  <a:pt x="62119" y="318086"/>
                </a:lnTo>
                <a:lnTo>
                  <a:pt x="61054" y="278929"/>
                </a:lnTo>
                <a:lnTo>
                  <a:pt x="60672" y="221257"/>
                </a:lnTo>
                <a:lnTo>
                  <a:pt x="188589" y="221257"/>
                </a:lnTo>
                <a:lnTo>
                  <a:pt x="180253" y="214508"/>
                </a:lnTo>
                <a:lnTo>
                  <a:pt x="171418" y="208958"/>
                </a:lnTo>
                <a:lnTo>
                  <a:pt x="176667" y="205957"/>
                </a:lnTo>
                <a:lnTo>
                  <a:pt x="181210" y="203694"/>
                </a:lnTo>
                <a:lnTo>
                  <a:pt x="185652" y="200682"/>
                </a:lnTo>
                <a:lnTo>
                  <a:pt x="201771" y="186130"/>
                </a:lnTo>
                <a:lnTo>
                  <a:pt x="125787" y="186130"/>
                </a:lnTo>
                <a:lnTo>
                  <a:pt x="106286" y="185860"/>
                </a:lnTo>
                <a:lnTo>
                  <a:pt x="87740" y="185096"/>
                </a:lnTo>
                <a:lnTo>
                  <a:pt x="71940" y="183909"/>
                </a:lnTo>
                <a:lnTo>
                  <a:pt x="60672" y="182371"/>
                </a:lnTo>
                <a:lnTo>
                  <a:pt x="60672" y="36621"/>
                </a:lnTo>
                <a:lnTo>
                  <a:pt x="67696" y="36071"/>
                </a:lnTo>
                <a:lnTo>
                  <a:pt x="77796" y="35588"/>
                </a:lnTo>
                <a:lnTo>
                  <a:pt x="89733" y="35246"/>
                </a:lnTo>
                <a:lnTo>
                  <a:pt x="102265" y="35116"/>
                </a:lnTo>
                <a:lnTo>
                  <a:pt x="215562" y="35116"/>
                </a:lnTo>
                <a:lnTo>
                  <a:pt x="214329" y="33459"/>
                </a:lnTo>
                <a:lnTo>
                  <a:pt x="194940" y="18310"/>
                </a:lnTo>
                <a:lnTo>
                  <a:pt x="178226" y="10261"/>
                </a:lnTo>
                <a:lnTo>
                  <a:pt x="157612" y="4543"/>
                </a:lnTo>
                <a:lnTo>
                  <a:pt x="141007" y="2253"/>
                </a:lnTo>
                <a:lnTo>
                  <a:pt x="15041" y="2253"/>
                </a:lnTo>
                <a:lnTo>
                  <a:pt x="5249" y="747"/>
                </a:lnTo>
                <a:lnTo>
                  <a:pt x="0" y="0"/>
                </a:lnTo>
                <a:close/>
              </a:path>
              <a:path w="431800" h="562609">
                <a:moveTo>
                  <a:pt x="65519" y="370018"/>
                </a:moveTo>
                <a:lnTo>
                  <a:pt x="56937" y="370018"/>
                </a:lnTo>
                <a:lnTo>
                  <a:pt x="60672" y="371524"/>
                </a:lnTo>
                <a:lnTo>
                  <a:pt x="65922" y="372271"/>
                </a:lnTo>
                <a:lnTo>
                  <a:pt x="65519" y="370018"/>
                </a:lnTo>
                <a:close/>
              </a:path>
              <a:path w="431800" h="562609">
                <a:moveTo>
                  <a:pt x="215562" y="35116"/>
                </a:moveTo>
                <a:lnTo>
                  <a:pt x="102265" y="35116"/>
                </a:lnTo>
                <a:lnTo>
                  <a:pt x="137822" y="40388"/>
                </a:lnTo>
                <a:lnTo>
                  <a:pt x="164275" y="55656"/>
                </a:lnTo>
                <a:lnTo>
                  <a:pt x="180772" y="80097"/>
                </a:lnTo>
                <a:lnTo>
                  <a:pt x="186460" y="112887"/>
                </a:lnTo>
                <a:lnTo>
                  <a:pt x="184113" y="133327"/>
                </a:lnTo>
                <a:lnTo>
                  <a:pt x="166357" y="168095"/>
                </a:lnTo>
                <a:lnTo>
                  <a:pt x="125787" y="186130"/>
                </a:lnTo>
                <a:lnTo>
                  <a:pt x="201771" y="186130"/>
                </a:lnTo>
                <a:lnTo>
                  <a:pt x="209772" y="178908"/>
                </a:lnTo>
                <a:lnTo>
                  <a:pt x="227106" y="154967"/>
                </a:lnTo>
                <a:lnTo>
                  <a:pt x="237569" y="128860"/>
                </a:lnTo>
                <a:lnTo>
                  <a:pt x="241075" y="100588"/>
                </a:lnTo>
                <a:lnTo>
                  <a:pt x="237927" y="75703"/>
                </a:lnTo>
                <a:lnTo>
                  <a:pt x="228835" y="52958"/>
                </a:lnTo>
                <a:lnTo>
                  <a:pt x="215562" y="35116"/>
                </a:lnTo>
                <a:close/>
              </a:path>
              <a:path w="431800" h="562609">
                <a:moveTo>
                  <a:pt x="103779" y="0"/>
                </a:moveTo>
                <a:lnTo>
                  <a:pt x="94757" y="128"/>
                </a:lnTo>
                <a:lnTo>
                  <a:pt x="83160" y="468"/>
                </a:lnTo>
                <a:lnTo>
                  <a:pt x="56937" y="1505"/>
                </a:lnTo>
                <a:lnTo>
                  <a:pt x="48116" y="1622"/>
                </a:lnTo>
                <a:lnTo>
                  <a:pt x="34336" y="2136"/>
                </a:lnTo>
                <a:lnTo>
                  <a:pt x="30285" y="2253"/>
                </a:lnTo>
                <a:lnTo>
                  <a:pt x="141007" y="2253"/>
                </a:lnTo>
                <a:lnTo>
                  <a:pt x="132873" y="1131"/>
                </a:lnTo>
                <a:lnTo>
                  <a:pt x="103779" y="0"/>
                </a:lnTo>
                <a:close/>
              </a:path>
            </a:pathLst>
          </a:custGeom>
          <a:solidFill>
            <a:srgbClr val="44AC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825075" y="6583236"/>
            <a:ext cx="229870" cy="373380"/>
          </a:xfrm>
          <a:custGeom>
            <a:avLst/>
            <a:gdLst/>
            <a:ahLst/>
            <a:cxnLst/>
            <a:rect l="l" t="t" r="r" b="b"/>
            <a:pathLst>
              <a:path w="229869" h="373379">
                <a:moveTo>
                  <a:pt x="216475" y="370018"/>
                </a:moveTo>
                <a:lnTo>
                  <a:pt x="40078" y="370018"/>
                </a:lnTo>
                <a:lnTo>
                  <a:pt x="46687" y="370135"/>
                </a:lnTo>
                <a:lnTo>
                  <a:pt x="64297" y="370649"/>
                </a:lnTo>
                <a:lnTo>
                  <a:pt x="75109" y="370766"/>
                </a:lnTo>
                <a:lnTo>
                  <a:pt x="154268" y="372782"/>
                </a:lnTo>
                <a:lnTo>
                  <a:pt x="186662" y="373029"/>
                </a:lnTo>
                <a:lnTo>
                  <a:pt x="216241" y="370766"/>
                </a:lnTo>
                <a:lnTo>
                  <a:pt x="216475" y="370018"/>
                </a:lnTo>
                <a:close/>
              </a:path>
              <a:path w="229869" h="373379">
                <a:moveTo>
                  <a:pt x="0" y="2253"/>
                </a:moveTo>
                <a:lnTo>
                  <a:pt x="706" y="7518"/>
                </a:lnTo>
                <a:lnTo>
                  <a:pt x="3228" y="25095"/>
                </a:lnTo>
                <a:lnTo>
                  <a:pt x="5135" y="55182"/>
                </a:lnTo>
                <a:lnTo>
                  <a:pt x="6342" y="96559"/>
                </a:lnTo>
                <a:lnTo>
                  <a:pt x="6763" y="148003"/>
                </a:lnTo>
                <a:lnTo>
                  <a:pt x="6763" y="234303"/>
                </a:lnTo>
                <a:lnTo>
                  <a:pt x="6266" y="281566"/>
                </a:lnTo>
                <a:lnTo>
                  <a:pt x="5060" y="320034"/>
                </a:lnTo>
                <a:lnTo>
                  <a:pt x="2220" y="367006"/>
                </a:lnTo>
                <a:lnTo>
                  <a:pt x="1413" y="371524"/>
                </a:lnTo>
                <a:lnTo>
                  <a:pt x="5956" y="371524"/>
                </a:lnTo>
                <a:lnTo>
                  <a:pt x="11614" y="370969"/>
                </a:lnTo>
                <a:lnTo>
                  <a:pt x="19345" y="370487"/>
                </a:lnTo>
                <a:lnTo>
                  <a:pt x="28911" y="370147"/>
                </a:lnTo>
                <a:lnTo>
                  <a:pt x="40078" y="370018"/>
                </a:lnTo>
                <a:lnTo>
                  <a:pt x="216475" y="370018"/>
                </a:lnTo>
                <a:lnTo>
                  <a:pt x="216947" y="368512"/>
                </a:lnTo>
                <a:lnTo>
                  <a:pt x="218591" y="359567"/>
                </a:lnTo>
                <a:lnTo>
                  <a:pt x="221029" y="348812"/>
                </a:lnTo>
                <a:lnTo>
                  <a:pt x="223847" y="338103"/>
                </a:lnTo>
                <a:lnTo>
                  <a:pt x="225089" y="334144"/>
                </a:lnTo>
                <a:lnTo>
                  <a:pt x="121244" y="334144"/>
                </a:lnTo>
                <a:lnTo>
                  <a:pt x="80685" y="332554"/>
                </a:lnTo>
                <a:lnTo>
                  <a:pt x="60721" y="275124"/>
                </a:lnTo>
                <a:lnTo>
                  <a:pt x="60585" y="234303"/>
                </a:lnTo>
                <a:lnTo>
                  <a:pt x="60571" y="199176"/>
                </a:lnTo>
                <a:lnTo>
                  <a:pt x="200343" y="199176"/>
                </a:lnTo>
                <a:lnTo>
                  <a:pt x="200473" y="194716"/>
                </a:lnTo>
                <a:lnTo>
                  <a:pt x="201325" y="183029"/>
                </a:lnTo>
                <a:lnTo>
                  <a:pt x="202745" y="171390"/>
                </a:lnTo>
                <a:lnTo>
                  <a:pt x="204732" y="161797"/>
                </a:lnTo>
                <a:lnTo>
                  <a:pt x="60571" y="161797"/>
                </a:lnTo>
                <a:lnTo>
                  <a:pt x="60571" y="41886"/>
                </a:lnTo>
                <a:lnTo>
                  <a:pt x="209388" y="41886"/>
                </a:lnTo>
                <a:lnTo>
                  <a:pt x="209592" y="35428"/>
                </a:lnTo>
                <a:lnTo>
                  <a:pt x="210625" y="22918"/>
                </a:lnTo>
                <a:lnTo>
                  <a:pt x="211942" y="12433"/>
                </a:lnTo>
                <a:lnTo>
                  <a:pt x="213212" y="5264"/>
                </a:lnTo>
                <a:lnTo>
                  <a:pt x="213212" y="4517"/>
                </a:lnTo>
                <a:lnTo>
                  <a:pt x="37049" y="4517"/>
                </a:lnTo>
                <a:lnTo>
                  <a:pt x="28262" y="4493"/>
                </a:lnTo>
                <a:lnTo>
                  <a:pt x="19446" y="4328"/>
                </a:lnTo>
                <a:lnTo>
                  <a:pt x="11481" y="3881"/>
                </a:lnTo>
                <a:lnTo>
                  <a:pt x="0" y="2253"/>
                </a:lnTo>
                <a:close/>
              </a:path>
              <a:path w="229869" h="373379">
                <a:moveTo>
                  <a:pt x="229769" y="321098"/>
                </a:moveTo>
                <a:lnTo>
                  <a:pt x="184819" y="331511"/>
                </a:lnTo>
                <a:lnTo>
                  <a:pt x="121244" y="334144"/>
                </a:lnTo>
                <a:lnTo>
                  <a:pt x="225089" y="334144"/>
                </a:lnTo>
                <a:lnTo>
                  <a:pt x="226740" y="328879"/>
                </a:lnTo>
                <a:lnTo>
                  <a:pt x="229769" y="321098"/>
                </a:lnTo>
                <a:close/>
              </a:path>
              <a:path w="229869" h="373379">
                <a:moveTo>
                  <a:pt x="200343" y="199176"/>
                </a:moveTo>
                <a:lnTo>
                  <a:pt x="60571" y="199176"/>
                </a:lnTo>
                <a:lnTo>
                  <a:pt x="140881" y="199812"/>
                </a:lnTo>
                <a:lnTo>
                  <a:pt x="161625" y="200682"/>
                </a:lnTo>
                <a:lnTo>
                  <a:pt x="200189" y="210464"/>
                </a:lnTo>
                <a:lnTo>
                  <a:pt x="200299" y="200682"/>
                </a:lnTo>
                <a:lnTo>
                  <a:pt x="200343" y="199176"/>
                </a:lnTo>
                <a:close/>
              </a:path>
              <a:path w="229869" h="373379">
                <a:moveTo>
                  <a:pt x="206246" y="155531"/>
                </a:moveTo>
                <a:lnTo>
                  <a:pt x="157082" y="161049"/>
                </a:lnTo>
                <a:lnTo>
                  <a:pt x="60571" y="161797"/>
                </a:lnTo>
                <a:lnTo>
                  <a:pt x="204732" y="161797"/>
                </a:lnTo>
                <a:lnTo>
                  <a:pt x="206246" y="155531"/>
                </a:lnTo>
                <a:close/>
              </a:path>
              <a:path w="229869" h="373379">
                <a:moveTo>
                  <a:pt x="209388" y="41886"/>
                </a:moveTo>
                <a:lnTo>
                  <a:pt x="60571" y="41886"/>
                </a:lnTo>
                <a:lnTo>
                  <a:pt x="92537" y="42122"/>
                </a:lnTo>
                <a:lnTo>
                  <a:pt x="163846" y="43392"/>
                </a:lnTo>
                <a:lnTo>
                  <a:pt x="203925" y="51921"/>
                </a:lnTo>
                <a:lnTo>
                  <a:pt x="209174" y="54932"/>
                </a:lnTo>
                <a:lnTo>
                  <a:pt x="209286" y="45115"/>
                </a:lnTo>
                <a:lnTo>
                  <a:pt x="209388" y="41886"/>
                </a:lnTo>
                <a:close/>
              </a:path>
              <a:path w="229869" h="373379">
                <a:moveTo>
                  <a:pt x="213212" y="0"/>
                </a:moveTo>
                <a:lnTo>
                  <a:pt x="168389" y="4517"/>
                </a:lnTo>
                <a:lnTo>
                  <a:pt x="213212" y="4517"/>
                </a:lnTo>
                <a:lnTo>
                  <a:pt x="213212" y="0"/>
                </a:lnTo>
                <a:close/>
              </a:path>
            </a:pathLst>
          </a:custGeom>
          <a:solidFill>
            <a:srgbClr val="44AC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517713" y="6584742"/>
            <a:ext cx="303530" cy="377190"/>
          </a:xfrm>
          <a:custGeom>
            <a:avLst/>
            <a:gdLst/>
            <a:ahLst/>
            <a:cxnLst/>
            <a:rect l="l" t="t" r="r" b="b"/>
            <a:pathLst>
              <a:path w="303529" h="377190">
                <a:moveTo>
                  <a:pt x="188700" y="221257"/>
                </a:moveTo>
                <a:lnTo>
                  <a:pt x="100246" y="221257"/>
                </a:lnTo>
                <a:lnTo>
                  <a:pt x="121324" y="226285"/>
                </a:lnTo>
                <a:lnTo>
                  <a:pt x="137434" y="237404"/>
                </a:lnTo>
                <a:lnTo>
                  <a:pt x="147847" y="248665"/>
                </a:lnTo>
                <a:lnTo>
                  <a:pt x="151833" y="254119"/>
                </a:lnTo>
                <a:lnTo>
                  <a:pt x="155669" y="260890"/>
                </a:lnTo>
                <a:lnTo>
                  <a:pt x="159404" y="268671"/>
                </a:lnTo>
                <a:lnTo>
                  <a:pt x="163947" y="276189"/>
                </a:lnTo>
                <a:lnTo>
                  <a:pt x="182846" y="309943"/>
                </a:lnTo>
                <a:lnTo>
                  <a:pt x="206032" y="342611"/>
                </a:lnTo>
                <a:lnTo>
                  <a:pt x="234348" y="367281"/>
                </a:lnTo>
                <a:lnTo>
                  <a:pt x="268635" y="377041"/>
                </a:lnTo>
                <a:lnTo>
                  <a:pt x="277030" y="376614"/>
                </a:lnTo>
                <a:lnTo>
                  <a:pt x="286050" y="374751"/>
                </a:lnTo>
                <a:lnTo>
                  <a:pt x="295072" y="370580"/>
                </a:lnTo>
                <a:lnTo>
                  <a:pt x="301743" y="364743"/>
                </a:lnTo>
                <a:lnTo>
                  <a:pt x="299729" y="364743"/>
                </a:lnTo>
                <a:lnTo>
                  <a:pt x="296700" y="363995"/>
                </a:lnTo>
                <a:lnTo>
                  <a:pt x="254906" y="328121"/>
                </a:lnTo>
                <a:lnTo>
                  <a:pt x="231712" y="290933"/>
                </a:lnTo>
                <a:lnTo>
                  <a:pt x="213313" y="255625"/>
                </a:lnTo>
                <a:lnTo>
                  <a:pt x="211799" y="252614"/>
                </a:lnTo>
                <a:lnTo>
                  <a:pt x="210285" y="250350"/>
                </a:lnTo>
                <a:lnTo>
                  <a:pt x="208770" y="247096"/>
                </a:lnTo>
                <a:lnTo>
                  <a:pt x="206549" y="243327"/>
                </a:lnTo>
                <a:lnTo>
                  <a:pt x="198419" y="231434"/>
                </a:lnTo>
                <a:lnTo>
                  <a:pt x="189514" y="221914"/>
                </a:lnTo>
                <a:lnTo>
                  <a:pt x="188700" y="221257"/>
                </a:lnTo>
                <a:close/>
              </a:path>
              <a:path w="303529" h="377190">
                <a:moveTo>
                  <a:pt x="0" y="0"/>
                </a:moveTo>
                <a:lnTo>
                  <a:pt x="6460" y="59041"/>
                </a:lnTo>
                <a:lnTo>
                  <a:pt x="7278" y="99605"/>
                </a:lnTo>
                <a:lnTo>
                  <a:pt x="7413" y="235051"/>
                </a:lnTo>
                <a:lnTo>
                  <a:pt x="7099" y="273583"/>
                </a:lnTo>
                <a:lnTo>
                  <a:pt x="6990" y="278929"/>
                </a:lnTo>
                <a:lnTo>
                  <a:pt x="6082" y="315955"/>
                </a:lnTo>
                <a:lnTo>
                  <a:pt x="4659" y="347970"/>
                </a:lnTo>
                <a:lnTo>
                  <a:pt x="3067" y="367281"/>
                </a:lnTo>
                <a:lnTo>
                  <a:pt x="3028" y="373029"/>
                </a:lnTo>
                <a:lnTo>
                  <a:pt x="13294" y="371284"/>
                </a:lnTo>
                <a:lnTo>
                  <a:pt x="21427" y="370580"/>
                </a:lnTo>
                <a:lnTo>
                  <a:pt x="30355" y="370158"/>
                </a:lnTo>
                <a:lnTo>
                  <a:pt x="38564" y="370018"/>
                </a:lnTo>
                <a:lnTo>
                  <a:pt x="65519" y="370018"/>
                </a:lnTo>
                <a:lnTo>
                  <a:pt x="65114" y="367754"/>
                </a:lnTo>
                <a:lnTo>
                  <a:pt x="62060" y="316833"/>
                </a:lnTo>
                <a:lnTo>
                  <a:pt x="60744" y="243327"/>
                </a:lnTo>
                <a:lnTo>
                  <a:pt x="60672" y="221257"/>
                </a:lnTo>
                <a:lnTo>
                  <a:pt x="188700" y="221257"/>
                </a:lnTo>
                <a:lnTo>
                  <a:pt x="180343" y="214508"/>
                </a:lnTo>
                <a:lnTo>
                  <a:pt x="171418" y="208958"/>
                </a:lnTo>
                <a:lnTo>
                  <a:pt x="176667" y="205957"/>
                </a:lnTo>
                <a:lnTo>
                  <a:pt x="181412" y="203694"/>
                </a:lnTo>
                <a:lnTo>
                  <a:pt x="185955" y="200682"/>
                </a:lnTo>
                <a:lnTo>
                  <a:pt x="201989" y="186130"/>
                </a:lnTo>
                <a:lnTo>
                  <a:pt x="126090" y="186130"/>
                </a:lnTo>
                <a:lnTo>
                  <a:pt x="106584" y="185860"/>
                </a:lnTo>
                <a:lnTo>
                  <a:pt x="88005" y="185096"/>
                </a:lnTo>
                <a:lnTo>
                  <a:pt x="72115" y="183909"/>
                </a:lnTo>
                <a:lnTo>
                  <a:pt x="60672" y="182371"/>
                </a:lnTo>
                <a:lnTo>
                  <a:pt x="60672" y="36621"/>
                </a:lnTo>
                <a:lnTo>
                  <a:pt x="67799" y="36071"/>
                </a:lnTo>
                <a:lnTo>
                  <a:pt x="78087" y="35588"/>
                </a:lnTo>
                <a:lnTo>
                  <a:pt x="90116" y="35246"/>
                </a:lnTo>
                <a:lnTo>
                  <a:pt x="102467" y="35116"/>
                </a:lnTo>
                <a:lnTo>
                  <a:pt x="215618" y="35116"/>
                </a:lnTo>
                <a:lnTo>
                  <a:pt x="214376" y="33459"/>
                </a:lnTo>
                <a:lnTo>
                  <a:pt x="194940" y="18310"/>
                </a:lnTo>
                <a:lnTo>
                  <a:pt x="178241" y="10261"/>
                </a:lnTo>
                <a:lnTo>
                  <a:pt x="157739" y="4543"/>
                </a:lnTo>
                <a:lnTo>
                  <a:pt x="141334" y="2253"/>
                </a:lnTo>
                <a:lnTo>
                  <a:pt x="15243" y="2253"/>
                </a:lnTo>
                <a:lnTo>
                  <a:pt x="6057" y="747"/>
                </a:lnTo>
                <a:lnTo>
                  <a:pt x="0" y="0"/>
                </a:lnTo>
                <a:close/>
              </a:path>
              <a:path w="303529" h="377190">
                <a:moveTo>
                  <a:pt x="65519" y="370018"/>
                </a:moveTo>
                <a:lnTo>
                  <a:pt x="56937" y="370018"/>
                </a:lnTo>
                <a:lnTo>
                  <a:pt x="60672" y="371524"/>
                </a:lnTo>
                <a:lnTo>
                  <a:pt x="65922" y="372271"/>
                </a:lnTo>
                <a:lnTo>
                  <a:pt x="65519" y="370018"/>
                </a:lnTo>
                <a:close/>
              </a:path>
              <a:path w="303529" h="377190">
                <a:moveTo>
                  <a:pt x="303464" y="363237"/>
                </a:moveTo>
                <a:lnTo>
                  <a:pt x="299729" y="364743"/>
                </a:lnTo>
                <a:lnTo>
                  <a:pt x="301743" y="364743"/>
                </a:lnTo>
                <a:lnTo>
                  <a:pt x="303464" y="363237"/>
                </a:lnTo>
                <a:close/>
              </a:path>
              <a:path w="303529" h="377190">
                <a:moveTo>
                  <a:pt x="215618" y="35116"/>
                </a:moveTo>
                <a:lnTo>
                  <a:pt x="102467" y="35116"/>
                </a:lnTo>
                <a:lnTo>
                  <a:pt x="138067" y="40388"/>
                </a:lnTo>
                <a:lnTo>
                  <a:pt x="164515" y="55656"/>
                </a:lnTo>
                <a:lnTo>
                  <a:pt x="180988" y="80097"/>
                </a:lnTo>
                <a:lnTo>
                  <a:pt x="186662" y="112887"/>
                </a:lnTo>
                <a:lnTo>
                  <a:pt x="184400" y="133327"/>
                </a:lnTo>
                <a:lnTo>
                  <a:pt x="166815" y="168095"/>
                </a:lnTo>
                <a:lnTo>
                  <a:pt x="126090" y="186130"/>
                </a:lnTo>
                <a:lnTo>
                  <a:pt x="201989" y="186130"/>
                </a:lnTo>
                <a:lnTo>
                  <a:pt x="209947" y="178908"/>
                </a:lnTo>
                <a:lnTo>
                  <a:pt x="227295" y="154967"/>
                </a:lnTo>
                <a:lnTo>
                  <a:pt x="237829" y="128860"/>
                </a:lnTo>
                <a:lnTo>
                  <a:pt x="241378" y="100588"/>
                </a:lnTo>
                <a:lnTo>
                  <a:pt x="238182" y="75703"/>
                </a:lnTo>
                <a:lnTo>
                  <a:pt x="228986" y="52958"/>
                </a:lnTo>
                <a:lnTo>
                  <a:pt x="215618" y="35116"/>
                </a:lnTo>
                <a:close/>
              </a:path>
              <a:path w="303529" h="377190">
                <a:moveTo>
                  <a:pt x="104789" y="0"/>
                </a:moveTo>
                <a:lnTo>
                  <a:pt x="95211" y="128"/>
                </a:lnTo>
                <a:lnTo>
                  <a:pt x="83361" y="468"/>
                </a:lnTo>
                <a:lnTo>
                  <a:pt x="56937" y="1505"/>
                </a:lnTo>
                <a:lnTo>
                  <a:pt x="48201" y="1622"/>
                </a:lnTo>
                <a:lnTo>
                  <a:pt x="34365" y="2136"/>
                </a:lnTo>
                <a:lnTo>
                  <a:pt x="30285" y="2253"/>
                </a:lnTo>
                <a:lnTo>
                  <a:pt x="141334" y="2253"/>
                </a:lnTo>
                <a:lnTo>
                  <a:pt x="133298" y="1131"/>
                </a:lnTo>
                <a:lnTo>
                  <a:pt x="104789" y="0"/>
                </a:lnTo>
                <a:close/>
              </a:path>
            </a:pathLst>
          </a:custGeom>
          <a:solidFill>
            <a:srgbClr val="44AC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362963" y="6511437"/>
            <a:ext cx="235585" cy="452120"/>
          </a:xfrm>
          <a:custGeom>
            <a:avLst/>
            <a:gdLst/>
            <a:ahLst/>
            <a:cxnLst/>
            <a:rect l="l" t="t" r="r" b="b"/>
            <a:pathLst>
              <a:path w="235584" h="452120">
                <a:moveTo>
                  <a:pt x="4512" y="357022"/>
                </a:moveTo>
                <a:lnTo>
                  <a:pt x="3100" y="399982"/>
                </a:lnTo>
                <a:lnTo>
                  <a:pt x="0" y="424253"/>
                </a:lnTo>
                <a:lnTo>
                  <a:pt x="0" y="426507"/>
                </a:lnTo>
                <a:lnTo>
                  <a:pt x="43043" y="445108"/>
                </a:lnTo>
                <a:lnTo>
                  <a:pt x="96985" y="451851"/>
                </a:lnTo>
                <a:lnTo>
                  <a:pt x="121188" y="450149"/>
                </a:lnTo>
                <a:lnTo>
                  <a:pt x="144193" y="445201"/>
                </a:lnTo>
                <a:lnTo>
                  <a:pt x="165461" y="437241"/>
                </a:lnTo>
                <a:lnTo>
                  <a:pt x="184451" y="426507"/>
                </a:lnTo>
                <a:lnTo>
                  <a:pt x="201575" y="410460"/>
                </a:lnTo>
                <a:lnTo>
                  <a:pt x="103254" y="410460"/>
                </a:lnTo>
                <a:lnTo>
                  <a:pt x="73269" y="406571"/>
                </a:lnTo>
                <a:lnTo>
                  <a:pt x="47021" y="396474"/>
                </a:lnTo>
                <a:lnTo>
                  <a:pt x="25895" y="382519"/>
                </a:lnTo>
                <a:lnTo>
                  <a:pt x="11276" y="367057"/>
                </a:lnTo>
                <a:lnTo>
                  <a:pt x="4512" y="357022"/>
                </a:lnTo>
                <a:close/>
              </a:path>
              <a:path w="235584" h="452120">
                <a:moveTo>
                  <a:pt x="140344" y="0"/>
                </a:moveTo>
                <a:lnTo>
                  <a:pt x="89680" y="8180"/>
                </a:lnTo>
                <a:lnTo>
                  <a:pt x="50061" y="31162"/>
                </a:lnTo>
                <a:lnTo>
                  <a:pt x="24258" y="66608"/>
                </a:lnTo>
                <a:lnTo>
                  <a:pt x="15041" y="112179"/>
                </a:lnTo>
                <a:lnTo>
                  <a:pt x="19435" y="145757"/>
                </a:lnTo>
                <a:lnTo>
                  <a:pt x="33084" y="176088"/>
                </a:lnTo>
                <a:lnTo>
                  <a:pt x="56694" y="204256"/>
                </a:lnTo>
                <a:lnTo>
                  <a:pt x="90968" y="231342"/>
                </a:lnTo>
                <a:lnTo>
                  <a:pt x="119043" y="249653"/>
                </a:lnTo>
                <a:lnTo>
                  <a:pt x="149429" y="273351"/>
                </a:lnTo>
                <a:lnTo>
                  <a:pt x="167409" y="294559"/>
                </a:lnTo>
                <a:lnTo>
                  <a:pt x="175990" y="315201"/>
                </a:lnTo>
                <a:lnTo>
                  <a:pt x="178182" y="337206"/>
                </a:lnTo>
                <a:lnTo>
                  <a:pt x="173064" y="368019"/>
                </a:lnTo>
                <a:lnTo>
                  <a:pt x="158291" y="391048"/>
                </a:lnTo>
                <a:lnTo>
                  <a:pt x="134732" y="405470"/>
                </a:lnTo>
                <a:lnTo>
                  <a:pt x="103254" y="410460"/>
                </a:lnTo>
                <a:lnTo>
                  <a:pt x="201575" y="410460"/>
                </a:lnTo>
                <a:lnTo>
                  <a:pt x="208007" y="404431"/>
                </a:lnTo>
                <a:lnTo>
                  <a:pt x="223668" y="378754"/>
                </a:lnTo>
                <a:lnTo>
                  <a:pt x="232375" y="352182"/>
                </a:lnTo>
                <a:lnTo>
                  <a:pt x="235069" y="327424"/>
                </a:lnTo>
                <a:lnTo>
                  <a:pt x="231886" y="295867"/>
                </a:lnTo>
                <a:lnTo>
                  <a:pt x="219753" y="265581"/>
                </a:lnTo>
                <a:lnTo>
                  <a:pt x="194792" y="234921"/>
                </a:lnTo>
                <a:lnTo>
                  <a:pt x="153125" y="202238"/>
                </a:lnTo>
                <a:lnTo>
                  <a:pt x="127311" y="184685"/>
                </a:lnTo>
                <a:lnTo>
                  <a:pt x="97464" y="161780"/>
                </a:lnTo>
                <a:lnTo>
                  <a:pt x="79694" y="141817"/>
                </a:lnTo>
                <a:lnTo>
                  <a:pt x="71136" y="122276"/>
                </a:lnTo>
                <a:lnTo>
                  <a:pt x="68920" y="100639"/>
                </a:lnTo>
                <a:lnTo>
                  <a:pt x="73936" y="75548"/>
                </a:lnTo>
                <a:lnTo>
                  <a:pt x="87996" y="56054"/>
                </a:lnTo>
                <a:lnTo>
                  <a:pt x="109623" y="43427"/>
                </a:lnTo>
                <a:lnTo>
                  <a:pt x="137336" y="38936"/>
                </a:lnTo>
                <a:lnTo>
                  <a:pt x="224202" y="38936"/>
                </a:lnTo>
                <a:lnTo>
                  <a:pt x="224359" y="36236"/>
                </a:lnTo>
                <a:lnTo>
                  <a:pt x="225579" y="22806"/>
                </a:lnTo>
                <a:lnTo>
                  <a:pt x="226801" y="15350"/>
                </a:lnTo>
                <a:lnTo>
                  <a:pt x="228305" y="10580"/>
                </a:lnTo>
                <a:lnTo>
                  <a:pt x="223792" y="9832"/>
                </a:lnTo>
                <a:lnTo>
                  <a:pt x="219726" y="9456"/>
                </a:lnTo>
                <a:lnTo>
                  <a:pt x="205295" y="7295"/>
                </a:lnTo>
                <a:lnTo>
                  <a:pt x="195727" y="6073"/>
                </a:lnTo>
                <a:lnTo>
                  <a:pt x="182034" y="3542"/>
                </a:lnTo>
                <a:lnTo>
                  <a:pt x="168316" y="1630"/>
                </a:lnTo>
                <a:lnTo>
                  <a:pt x="154458" y="421"/>
                </a:lnTo>
                <a:lnTo>
                  <a:pt x="140344" y="0"/>
                </a:lnTo>
                <a:close/>
              </a:path>
              <a:path w="235584" h="452120">
                <a:moveTo>
                  <a:pt x="224202" y="38936"/>
                </a:moveTo>
                <a:lnTo>
                  <a:pt x="137336" y="38936"/>
                </a:lnTo>
                <a:lnTo>
                  <a:pt x="168770" y="42541"/>
                </a:lnTo>
                <a:lnTo>
                  <a:pt x="191842" y="51225"/>
                </a:lnTo>
                <a:lnTo>
                  <a:pt x="207397" y="61791"/>
                </a:lnTo>
                <a:lnTo>
                  <a:pt x="216281" y="71040"/>
                </a:lnTo>
                <a:lnTo>
                  <a:pt x="223045" y="78569"/>
                </a:lnTo>
                <a:lnTo>
                  <a:pt x="223079" y="66608"/>
                </a:lnTo>
                <a:lnTo>
                  <a:pt x="223420" y="52393"/>
                </a:lnTo>
                <a:lnTo>
                  <a:pt x="224202" y="38936"/>
                </a:lnTo>
                <a:close/>
              </a:path>
            </a:pathLst>
          </a:custGeom>
          <a:solidFill>
            <a:srgbClr val="44ACD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94823" y="6878982"/>
            <a:ext cx="302895" cy="36195"/>
          </a:xfrm>
          <a:custGeom>
            <a:avLst/>
            <a:gdLst/>
            <a:ahLst/>
            <a:cxnLst/>
            <a:rect l="l" t="t" r="r" b="b"/>
            <a:pathLst>
              <a:path w="302894" h="36195">
                <a:moveTo>
                  <a:pt x="278218" y="23784"/>
                </a:moveTo>
                <a:lnTo>
                  <a:pt x="248166" y="23784"/>
                </a:lnTo>
                <a:lnTo>
                  <a:pt x="270814" y="26104"/>
                </a:lnTo>
                <a:lnTo>
                  <a:pt x="293460" y="32375"/>
                </a:lnTo>
                <a:lnTo>
                  <a:pt x="295974" y="33133"/>
                </a:lnTo>
                <a:lnTo>
                  <a:pt x="298982" y="34639"/>
                </a:lnTo>
                <a:lnTo>
                  <a:pt x="302737" y="36134"/>
                </a:lnTo>
                <a:lnTo>
                  <a:pt x="290278" y="29643"/>
                </a:lnTo>
                <a:lnTo>
                  <a:pt x="278218" y="23784"/>
                </a:lnTo>
                <a:close/>
              </a:path>
              <a:path w="302894" h="36195">
                <a:moveTo>
                  <a:pt x="119692" y="0"/>
                </a:moveTo>
                <a:lnTo>
                  <a:pt x="62313" y="4299"/>
                </a:lnTo>
                <a:lnTo>
                  <a:pt x="0" y="12558"/>
                </a:lnTo>
                <a:lnTo>
                  <a:pt x="18642" y="22453"/>
                </a:lnTo>
                <a:lnTo>
                  <a:pt x="38060" y="28677"/>
                </a:lnTo>
                <a:lnTo>
                  <a:pt x="58184" y="32172"/>
                </a:lnTo>
                <a:lnTo>
                  <a:pt x="78945" y="33881"/>
                </a:lnTo>
                <a:lnTo>
                  <a:pt x="109830" y="34181"/>
                </a:lnTo>
                <a:lnTo>
                  <a:pt x="140905" y="32344"/>
                </a:lnTo>
                <a:lnTo>
                  <a:pt x="201744" y="26100"/>
                </a:lnTo>
                <a:lnTo>
                  <a:pt x="225236" y="24191"/>
                </a:lnTo>
                <a:lnTo>
                  <a:pt x="248166" y="23784"/>
                </a:lnTo>
                <a:lnTo>
                  <a:pt x="278218" y="23784"/>
                </a:lnTo>
                <a:lnTo>
                  <a:pt x="267706" y="19100"/>
                </a:lnTo>
                <a:lnTo>
                  <a:pt x="258631" y="15570"/>
                </a:lnTo>
                <a:lnTo>
                  <a:pt x="218211" y="5165"/>
                </a:lnTo>
                <a:lnTo>
                  <a:pt x="171778" y="131"/>
                </a:lnTo>
                <a:lnTo>
                  <a:pt x="119692" y="0"/>
                </a:lnTo>
                <a:close/>
              </a:path>
            </a:pathLst>
          </a:custGeom>
          <a:solidFill>
            <a:srgbClr val="8ACF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50200" y="6730491"/>
            <a:ext cx="187459" cy="1289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53972" y="7128098"/>
            <a:ext cx="314325" cy="182245"/>
          </a:xfrm>
          <a:custGeom>
            <a:avLst/>
            <a:gdLst/>
            <a:ahLst/>
            <a:cxnLst/>
            <a:rect l="l" t="t" r="r" b="b"/>
            <a:pathLst>
              <a:path w="314325" h="182245">
                <a:moveTo>
                  <a:pt x="314014" y="0"/>
                </a:moveTo>
                <a:lnTo>
                  <a:pt x="247044" y="56780"/>
                </a:lnTo>
                <a:lnTo>
                  <a:pt x="196664" y="76895"/>
                </a:lnTo>
                <a:lnTo>
                  <a:pt x="144121" y="92871"/>
                </a:lnTo>
                <a:lnTo>
                  <a:pt x="92472" y="109127"/>
                </a:lnTo>
                <a:lnTo>
                  <a:pt x="50002" y="130300"/>
                </a:lnTo>
                <a:lnTo>
                  <a:pt x="21515" y="153940"/>
                </a:lnTo>
                <a:lnTo>
                  <a:pt x="5388" y="173297"/>
                </a:lnTo>
                <a:lnTo>
                  <a:pt x="0" y="181623"/>
                </a:lnTo>
                <a:lnTo>
                  <a:pt x="65407" y="168761"/>
                </a:lnTo>
                <a:lnTo>
                  <a:pt x="122970" y="152378"/>
                </a:lnTo>
                <a:lnTo>
                  <a:pt x="172947" y="132678"/>
                </a:lnTo>
                <a:lnTo>
                  <a:pt x="215595" y="109862"/>
                </a:lnTo>
                <a:lnTo>
                  <a:pt x="251171" y="84132"/>
                </a:lnTo>
                <a:lnTo>
                  <a:pt x="279932" y="55690"/>
                </a:lnTo>
                <a:lnTo>
                  <a:pt x="303484" y="22828"/>
                </a:lnTo>
                <a:lnTo>
                  <a:pt x="311005" y="7528"/>
                </a:lnTo>
                <a:lnTo>
                  <a:pt x="314014" y="0"/>
                </a:lnTo>
                <a:close/>
              </a:path>
            </a:pathLst>
          </a:custGeom>
          <a:solidFill>
            <a:srgbClr val="8ACF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345059" y="7127350"/>
            <a:ext cx="50800" cy="304800"/>
          </a:xfrm>
          <a:custGeom>
            <a:avLst/>
            <a:gdLst/>
            <a:ahLst/>
            <a:cxnLst/>
            <a:rect l="l" t="t" r="r" b="b"/>
            <a:pathLst>
              <a:path w="50800" h="304800">
                <a:moveTo>
                  <a:pt x="33692" y="0"/>
                </a:moveTo>
                <a:lnTo>
                  <a:pt x="34450" y="3759"/>
                </a:lnTo>
                <a:lnTo>
                  <a:pt x="35197" y="6770"/>
                </a:lnTo>
                <a:lnTo>
                  <a:pt x="35197" y="9034"/>
                </a:lnTo>
                <a:lnTo>
                  <a:pt x="38039" y="32628"/>
                </a:lnTo>
                <a:lnTo>
                  <a:pt x="36888" y="55565"/>
                </a:lnTo>
                <a:lnTo>
                  <a:pt x="33010" y="78315"/>
                </a:lnTo>
                <a:lnTo>
                  <a:pt x="27676" y="101346"/>
                </a:lnTo>
                <a:lnTo>
                  <a:pt x="20037" y="130937"/>
                </a:lnTo>
                <a:lnTo>
                  <a:pt x="12423" y="161209"/>
                </a:lnTo>
                <a:lnTo>
                  <a:pt x="5795" y="191904"/>
                </a:lnTo>
                <a:lnTo>
                  <a:pt x="1115" y="222762"/>
                </a:lnTo>
                <a:lnTo>
                  <a:pt x="0" y="243299"/>
                </a:lnTo>
                <a:lnTo>
                  <a:pt x="672" y="263812"/>
                </a:lnTo>
                <a:lnTo>
                  <a:pt x="4072" y="284183"/>
                </a:lnTo>
                <a:lnTo>
                  <a:pt x="11140" y="304294"/>
                </a:lnTo>
                <a:lnTo>
                  <a:pt x="28505" y="243710"/>
                </a:lnTo>
                <a:lnTo>
                  <a:pt x="41205" y="187365"/>
                </a:lnTo>
                <a:lnTo>
                  <a:pt x="48780" y="135525"/>
                </a:lnTo>
                <a:lnTo>
                  <a:pt x="50773" y="88453"/>
                </a:lnTo>
                <a:lnTo>
                  <a:pt x="46725" y="46413"/>
                </a:lnTo>
                <a:lnTo>
                  <a:pt x="44621" y="36865"/>
                </a:lnTo>
                <a:lnTo>
                  <a:pt x="41716" y="25556"/>
                </a:lnTo>
                <a:lnTo>
                  <a:pt x="38057" y="13072"/>
                </a:lnTo>
                <a:lnTo>
                  <a:pt x="33692" y="0"/>
                </a:lnTo>
                <a:close/>
              </a:path>
            </a:pathLst>
          </a:custGeom>
          <a:solidFill>
            <a:srgbClr val="8ACF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439647" y="7095235"/>
            <a:ext cx="97742" cy="2052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681722" y="7095993"/>
            <a:ext cx="256540" cy="179070"/>
          </a:xfrm>
          <a:custGeom>
            <a:avLst/>
            <a:gdLst/>
            <a:ahLst/>
            <a:cxnLst/>
            <a:rect l="l" t="t" r="r" b="b"/>
            <a:pathLst>
              <a:path w="256539" h="179070">
                <a:moveTo>
                  <a:pt x="34021" y="0"/>
                </a:moveTo>
                <a:lnTo>
                  <a:pt x="0" y="0"/>
                </a:lnTo>
                <a:lnTo>
                  <a:pt x="54615" y="178612"/>
                </a:lnTo>
                <a:lnTo>
                  <a:pt x="90958" y="178612"/>
                </a:lnTo>
                <a:lnTo>
                  <a:pt x="104109" y="141990"/>
                </a:lnTo>
                <a:lnTo>
                  <a:pt x="74099" y="141990"/>
                </a:lnTo>
                <a:lnTo>
                  <a:pt x="37049" y="21322"/>
                </a:lnTo>
                <a:lnTo>
                  <a:pt x="34021" y="0"/>
                </a:lnTo>
                <a:close/>
              </a:path>
              <a:path w="256539" h="179070">
                <a:moveTo>
                  <a:pt x="157888" y="90059"/>
                </a:moveTo>
                <a:lnTo>
                  <a:pt x="124979" y="90059"/>
                </a:lnTo>
                <a:lnTo>
                  <a:pt x="156073" y="178612"/>
                </a:lnTo>
                <a:lnTo>
                  <a:pt x="192719" y="178612"/>
                </a:lnTo>
                <a:lnTo>
                  <a:pt x="205759" y="141990"/>
                </a:lnTo>
                <a:lnTo>
                  <a:pt x="174345" y="141990"/>
                </a:lnTo>
                <a:lnTo>
                  <a:pt x="157888" y="90059"/>
                </a:lnTo>
                <a:close/>
              </a:path>
              <a:path w="256539" h="179070">
                <a:moveTo>
                  <a:pt x="132753" y="0"/>
                </a:moveTo>
                <a:lnTo>
                  <a:pt x="97722" y="0"/>
                </a:lnTo>
                <a:lnTo>
                  <a:pt x="111452" y="44150"/>
                </a:lnTo>
                <a:lnTo>
                  <a:pt x="76421" y="141990"/>
                </a:lnTo>
                <a:lnTo>
                  <a:pt x="104109" y="141990"/>
                </a:lnTo>
                <a:lnTo>
                  <a:pt x="122758" y="90059"/>
                </a:lnTo>
                <a:lnTo>
                  <a:pt x="157888" y="90059"/>
                </a:lnTo>
                <a:lnTo>
                  <a:pt x="137296" y="25081"/>
                </a:lnTo>
                <a:lnTo>
                  <a:pt x="132753" y="0"/>
                </a:lnTo>
                <a:close/>
              </a:path>
              <a:path w="256539" h="179070">
                <a:moveTo>
                  <a:pt x="256319" y="0"/>
                </a:moveTo>
                <a:lnTo>
                  <a:pt x="223711" y="0"/>
                </a:lnTo>
                <a:lnTo>
                  <a:pt x="219269" y="23575"/>
                </a:lnTo>
                <a:lnTo>
                  <a:pt x="177374" y="141990"/>
                </a:lnTo>
                <a:lnTo>
                  <a:pt x="205759" y="141990"/>
                </a:lnTo>
                <a:lnTo>
                  <a:pt x="256319" y="0"/>
                </a:lnTo>
                <a:close/>
              </a:path>
            </a:pathLst>
          </a:custGeom>
          <a:solidFill>
            <a:srgbClr val="9FA8A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999421" y="7095993"/>
            <a:ext cx="116802" cy="1786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182348" y="7095993"/>
            <a:ext cx="101053" cy="1786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344074" y="7095993"/>
            <a:ext cx="100751" cy="1786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507214" y="7095235"/>
            <a:ext cx="153852" cy="1793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746069" y="7095993"/>
            <a:ext cx="117004" cy="1786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915973" y="7094487"/>
            <a:ext cx="120739" cy="18237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95871" y="7094487"/>
            <a:ext cx="120537" cy="18237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8838" y="7387843"/>
            <a:ext cx="774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005F7E"/>
                </a:solidFill>
                <a:latin typeface="Calibri"/>
                <a:cs typeface="Calibri"/>
              </a:rPr>
              <a:t>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605016" y="6847331"/>
            <a:ext cx="3453129" cy="926465"/>
          </a:xfrm>
          <a:custGeom>
            <a:avLst/>
            <a:gdLst/>
            <a:ahLst/>
            <a:cxnLst/>
            <a:rect l="l" t="t" r="r" b="b"/>
            <a:pathLst>
              <a:path w="3453129" h="926465">
                <a:moveTo>
                  <a:pt x="3452876" y="0"/>
                </a:moveTo>
                <a:lnTo>
                  <a:pt x="0" y="926431"/>
                </a:lnTo>
                <a:lnTo>
                  <a:pt x="3452876" y="926431"/>
                </a:lnTo>
                <a:lnTo>
                  <a:pt x="3452876" y="0"/>
                </a:lnTo>
                <a:close/>
              </a:path>
            </a:pathLst>
          </a:custGeom>
          <a:solidFill>
            <a:srgbClr val="003D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714231" y="7298434"/>
            <a:ext cx="1214627" cy="382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0727" y="7391400"/>
            <a:ext cx="0" cy="157480"/>
          </a:xfrm>
          <a:custGeom>
            <a:avLst/>
            <a:gdLst/>
            <a:ahLst/>
            <a:cxnLst/>
            <a:rect l="l" t="t" r="r" b="b"/>
            <a:pathLst>
              <a:path w="0" h="157479">
                <a:moveTo>
                  <a:pt x="0" y="0"/>
                </a:moveTo>
                <a:lnTo>
                  <a:pt x="0" y="156972"/>
                </a:lnTo>
              </a:path>
            </a:pathLst>
          </a:custGeom>
          <a:ln w="9144">
            <a:solidFill>
              <a:srgbClr val="005F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06324" y="1301496"/>
            <a:ext cx="9461500" cy="0"/>
          </a:xfrm>
          <a:custGeom>
            <a:avLst/>
            <a:gdLst/>
            <a:ahLst/>
            <a:cxnLst/>
            <a:rect l="l" t="t" r="r" b="b"/>
            <a:pathLst>
              <a:path w="9461500" h="0">
                <a:moveTo>
                  <a:pt x="0" y="0"/>
                </a:moveTo>
                <a:lnTo>
                  <a:pt x="9460992" y="0"/>
                </a:lnTo>
              </a:path>
            </a:pathLst>
          </a:custGeom>
          <a:ln w="6096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34439" y="149732"/>
            <a:ext cx="654812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85490" algn="l"/>
                <a:tab pos="4416425" algn="l"/>
              </a:tabLst>
            </a:pPr>
            <a:r>
              <a:rPr dirty="0" spc="-5"/>
              <a:t>U</a:t>
            </a:r>
            <a:r>
              <a:rPr dirty="0" spc="-260"/>
              <a:t> </a:t>
            </a:r>
            <a:r>
              <a:rPr dirty="0" spc="-5"/>
              <a:t>N</a:t>
            </a:r>
            <a:r>
              <a:rPr dirty="0" spc="-270"/>
              <a:t> </a:t>
            </a:r>
            <a:r>
              <a:rPr dirty="0" spc="-5"/>
              <a:t>D</a:t>
            </a:r>
            <a:r>
              <a:rPr dirty="0" spc="-270"/>
              <a:t> </a:t>
            </a:r>
            <a:r>
              <a:rPr dirty="0" spc="-5"/>
              <a:t>E</a:t>
            </a:r>
            <a:r>
              <a:rPr dirty="0" spc="-265"/>
              <a:t> </a:t>
            </a:r>
            <a:r>
              <a:rPr dirty="0" spc="-5"/>
              <a:t>R</a:t>
            </a:r>
            <a:r>
              <a:rPr dirty="0" spc="-295"/>
              <a:t> </a:t>
            </a:r>
            <a:r>
              <a:rPr dirty="0" spc="-5"/>
              <a:t>S</a:t>
            </a:r>
            <a:r>
              <a:rPr dirty="0" spc="-290"/>
              <a:t> </a:t>
            </a:r>
            <a:r>
              <a:rPr dirty="0" spc="65"/>
              <a:t>TA</a:t>
            </a:r>
            <a:r>
              <a:rPr dirty="0" spc="-265"/>
              <a:t> </a:t>
            </a:r>
            <a:r>
              <a:rPr dirty="0" spc="-5"/>
              <a:t>N</a:t>
            </a:r>
            <a:r>
              <a:rPr dirty="0" spc="-270"/>
              <a:t> </a:t>
            </a:r>
            <a:r>
              <a:rPr dirty="0" spc="-5"/>
              <a:t>D</a:t>
            </a:r>
            <a:r>
              <a:rPr dirty="0" spc="-270"/>
              <a:t> </a:t>
            </a:r>
            <a:r>
              <a:rPr dirty="0" spc="-5"/>
              <a:t>I</a:t>
            </a:r>
            <a:r>
              <a:rPr dirty="0" spc="-265"/>
              <a:t> </a:t>
            </a:r>
            <a:r>
              <a:rPr dirty="0" spc="-5"/>
              <a:t>N</a:t>
            </a:r>
            <a:r>
              <a:rPr dirty="0" spc="-270"/>
              <a:t> </a:t>
            </a:r>
            <a:r>
              <a:rPr dirty="0" spc="-5"/>
              <a:t>G	Y</a:t>
            </a:r>
            <a:r>
              <a:rPr dirty="0" spc="-345"/>
              <a:t> </a:t>
            </a:r>
            <a:r>
              <a:rPr dirty="0" spc="-5"/>
              <a:t>O</a:t>
            </a:r>
            <a:r>
              <a:rPr dirty="0" spc="-270"/>
              <a:t> </a:t>
            </a:r>
            <a:r>
              <a:rPr dirty="0" spc="-5"/>
              <a:t>U</a:t>
            </a:r>
            <a:r>
              <a:rPr dirty="0" spc="-260"/>
              <a:t> </a:t>
            </a:r>
            <a:r>
              <a:rPr dirty="0" spc="-5"/>
              <a:t>R	O</a:t>
            </a:r>
            <a:r>
              <a:rPr dirty="0" spc="-280"/>
              <a:t> </a:t>
            </a:r>
            <a:r>
              <a:rPr dirty="0" spc="-5"/>
              <a:t>B</a:t>
            </a:r>
            <a:r>
              <a:rPr dirty="0" spc="-275"/>
              <a:t> </a:t>
            </a:r>
            <a:r>
              <a:rPr dirty="0" spc="-5"/>
              <a:t>J</a:t>
            </a:r>
            <a:r>
              <a:rPr dirty="0" spc="-280"/>
              <a:t> </a:t>
            </a:r>
            <a:r>
              <a:rPr dirty="0" spc="-5"/>
              <a:t>E</a:t>
            </a:r>
            <a:r>
              <a:rPr dirty="0" spc="-310"/>
              <a:t> </a:t>
            </a:r>
            <a:r>
              <a:rPr dirty="0" spc="-5"/>
              <a:t>C</a:t>
            </a:r>
            <a:r>
              <a:rPr dirty="0" spc="-265"/>
              <a:t> </a:t>
            </a:r>
            <a:r>
              <a:rPr dirty="0" spc="-5"/>
              <a:t>T</a:t>
            </a:r>
            <a:r>
              <a:rPr dirty="0" spc="-270"/>
              <a:t> </a:t>
            </a:r>
            <a:r>
              <a:rPr dirty="0" spc="-5"/>
              <a:t>I</a:t>
            </a:r>
            <a:r>
              <a:rPr dirty="0" spc="-285"/>
              <a:t> </a:t>
            </a:r>
            <a:r>
              <a:rPr dirty="0" spc="-5"/>
              <a:t>V</a:t>
            </a:r>
            <a:r>
              <a:rPr dirty="0" spc="-275"/>
              <a:t> </a:t>
            </a:r>
            <a:r>
              <a:rPr dirty="0" spc="-5"/>
              <a:t>E</a:t>
            </a:r>
            <a:r>
              <a:rPr dirty="0" spc="-310"/>
              <a:t> </a:t>
            </a:r>
            <a:r>
              <a:rPr dirty="0" spc="-5"/>
              <a:t>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650741" y="7143698"/>
            <a:ext cx="27565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…which fully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aligns with our</a:t>
            </a:r>
            <a:r>
              <a:rPr dirty="0" sz="1400" spc="-85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Mission.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87067" y="1903484"/>
            <a:ext cx="6707505" cy="5169535"/>
          </a:xfrm>
          <a:custGeom>
            <a:avLst/>
            <a:gdLst/>
            <a:ahLst/>
            <a:cxnLst/>
            <a:rect l="l" t="t" r="r" b="b"/>
            <a:pathLst>
              <a:path w="6707505" h="5169534">
                <a:moveTo>
                  <a:pt x="0" y="5169506"/>
                </a:moveTo>
                <a:lnTo>
                  <a:pt x="6707191" y="5169506"/>
                </a:lnTo>
                <a:lnTo>
                  <a:pt x="6707191" y="0"/>
                </a:lnTo>
                <a:lnTo>
                  <a:pt x="0" y="0"/>
                </a:lnTo>
                <a:lnTo>
                  <a:pt x="0" y="51695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968363" y="6844411"/>
            <a:ext cx="34290" cy="67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495"/>
              </a:lnSpc>
            </a:pPr>
            <a:r>
              <a:rPr dirty="0" sz="500" spc="5">
                <a:solidFill>
                  <a:srgbClr val="005F7E"/>
                </a:solidFill>
                <a:latin typeface="Calibri"/>
                <a:cs typeface="Calibri"/>
              </a:rPr>
              <a:t>0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091795" y="6457442"/>
            <a:ext cx="2302510" cy="616585"/>
          </a:xfrm>
          <a:custGeom>
            <a:avLst/>
            <a:gdLst/>
            <a:ahLst/>
            <a:cxnLst/>
            <a:rect l="l" t="t" r="r" b="b"/>
            <a:pathLst>
              <a:path w="2302509" h="616584">
                <a:moveTo>
                  <a:pt x="2302463" y="0"/>
                </a:moveTo>
                <a:lnTo>
                  <a:pt x="0" y="616049"/>
                </a:lnTo>
                <a:lnTo>
                  <a:pt x="2302463" y="616049"/>
                </a:lnTo>
                <a:lnTo>
                  <a:pt x="2302463" y="0"/>
                </a:lnTo>
                <a:close/>
              </a:path>
            </a:pathLst>
          </a:custGeom>
          <a:solidFill>
            <a:srgbClr val="003D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498443" y="6758184"/>
            <a:ext cx="809758" cy="2544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014280" y="6819764"/>
            <a:ext cx="0" cy="104775"/>
          </a:xfrm>
          <a:custGeom>
            <a:avLst/>
            <a:gdLst/>
            <a:ahLst/>
            <a:cxnLst/>
            <a:rect l="l" t="t" r="r" b="b"/>
            <a:pathLst>
              <a:path w="0" h="104775">
                <a:moveTo>
                  <a:pt x="0" y="0"/>
                </a:moveTo>
                <a:lnTo>
                  <a:pt x="0" y="104195"/>
                </a:lnTo>
              </a:path>
            </a:pathLst>
          </a:custGeom>
          <a:ln w="6351">
            <a:solidFill>
              <a:srgbClr val="005F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687067" y="1903546"/>
            <a:ext cx="6707021" cy="51693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80466" y="693165"/>
            <a:ext cx="8545830" cy="4456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51815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Thank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you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for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inviting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Surterra to share our</a:t>
            </a:r>
            <a:r>
              <a:rPr dirty="0" sz="1400" spc="-16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perspectives.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25" b="1">
                <a:solidFill>
                  <a:srgbClr val="003D51"/>
                </a:solidFill>
                <a:latin typeface="Calibri"/>
                <a:cs typeface="Calibri"/>
              </a:rPr>
              <a:t>We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understand your objective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is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to develop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a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better understanding regarding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how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to professionally deliver</a:t>
            </a:r>
            <a:r>
              <a:rPr dirty="0" sz="1400" spc="-17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wellness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solutions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to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the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citizens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of</a:t>
            </a:r>
            <a:r>
              <a:rPr dirty="0" sz="1400" spc="-9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Georgia….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algn="ctr" marL="571500">
              <a:lnSpc>
                <a:spcPct val="100000"/>
              </a:lnSpc>
            </a:pPr>
            <a:r>
              <a:rPr dirty="0" sz="3200" spc="-5">
                <a:solidFill>
                  <a:srgbClr val="292929"/>
                </a:solidFill>
                <a:latin typeface="Calibri"/>
                <a:cs typeface="Calibri"/>
              </a:rPr>
              <a:t>Our</a:t>
            </a:r>
            <a:r>
              <a:rPr dirty="0" sz="3200" spc="-10">
                <a:solidFill>
                  <a:srgbClr val="292929"/>
                </a:solidFill>
                <a:latin typeface="Calibri"/>
                <a:cs typeface="Calibri"/>
              </a:rPr>
              <a:t> </a:t>
            </a:r>
            <a:r>
              <a:rPr dirty="0" sz="3200" spc="-5">
                <a:solidFill>
                  <a:srgbClr val="292929"/>
                </a:solidFill>
                <a:latin typeface="Calibri"/>
                <a:cs typeface="Calibri"/>
              </a:rPr>
              <a:t>Mission</a:t>
            </a:r>
            <a:endParaRPr sz="3200">
              <a:latin typeface="Calibri"/>
              <a:cs typeface="Calibri"/>
            </a:endParaRPr>
          </a:p>
          <a:p>
            <a:pPr algn="ctr" marL="509905">
              <a:lnSpc>
                <a:spcPts val="1730"/>
              </a:lnSpc>
              <a:spcBef>
                <a:spcPts val="1075"/>
              </a:spcBef>
            </a:pPr>
            <a:r>
              <a:rPr dirty="0" sz="1600" spc="30" b="1">
                <a:solidFill>
                  <a:srgbClr val="292929"/>
                </a:solidFill>
                <a:latin typeface="Calibri"/>
                <a:cs typeface="Calibri"/>
              </a:rPr>
              <a:t>TO </a:t>
            </a:r>
            <a:r>
              <a:rPr dirty="0" sz="1600" spc="100" b="1">
                <a:solidFill>
                  <a:srgbClr val="292929"/>
                </a:solidFill>
                <a:latin typeface="Calibri"/>
                <a:cs typeface="Calibri"/>
              </a:rPr>
              <a:t>EMPOWER </a:t>
            </a:r>
            <a:r>
              <a:rPr dirty="0" sz="1600" spc="75" b="1">
                <a:solidFill>
                  <a:srgbClr val="292929"/>
                </a:solidFill>
                <a:latin typeface="Calibri"/>
                <a:cs typeface="Calibri"/>
              </a:rPr>
              <a:t>YOUR </a:t>
            </a:r>
            <a:r>
              <a:rPr dirty="0" sz="1600" spc="75" b="1">
                <a:solidFill>
                  <a:srgbClr val="292929"/>
                </a:solidFill>
                <a:latin typeface="Calibri"/>
                <a:cs typeface="Calibri"/>
              </a:rPr>
              <a:t>HEALTH </a:t>
            </a:r>
            <a:r>
              <a:rPr dirty="0" sz="1600" spc="80" b="1">
                <a:solidFill>
                  <a:srgbClr val="292929"/>
                </a:solidFill>
                <a:latin typeface="Calibri"/>
                <a:cs typeface="Calibri"/>
              </a:rPr>
              <a:t>AND</a:t>
            </a:r>
            <a:r>
              <a:rPr dirty="0" sz="1600" spc="100" b="1">
                <a:solidFill>
                  <a:srgbClr val="292929"/>
                </a:solidFill>
                <a:latin typeface="Calibri"/>
                <a:cs typeface="Calibri"/>
              </a:rPr>
              <a:t> ENABLE</a:t>
            </a:r>
            <a:endParaRPr sz="1600">
              <a:latin typeface="Calibri"/>
              <a:cs typeface="Calibri"/>
            </a:endParaRPr>
          </a:p>
          <a:p>
            <a:pPr algn="ctr" marL="512445">
              <a:lnSpc>
                <a:spcPts val="1730"/>
              </a:lnSpc>
            </a:pPr>
            <a:r>
              <a:rPr dirty="0" sz="1600" spc="65" b="1">
                <a:solidFill>
                  <a:srgbClr val="292929"/>
                </a:solidFill>
                <a:latin typeface="Calibri"/>
                <a:cs typeface="Calibri"/>
              </a:rPr>
              <a:t>YOUR </a:t>
            </a:r>
            <a:r>
              <a:rPr dirty="0" sz="1600" spc="75" b="1">
                <a:solidFill>
                  <a:srgbClr val="292929"/>
                </a:solidFill>
                <a:latin typeface="Calibri"/>
                <a:cs typeface="Calibri"/>
              </a:rPr>
              <a:t>LOVED </a:t>
            </a:r>
            <a:r>
              <a:rPr dirty="0" sz="1600" spc="80" b="1">
                <a:solidFill>
                  <a:srgbClr val="292929"/>
                </a:solidFill>
                <a:latin typeface="Calibri"/>
                <a:cs typeface="Calibri"/>
              </a:rPr>
              <a:t>ONES </a:t>
            </a:r>
            <a:r>
              <a:rPr dirty="0" sz="1600" spc="35" b="1">
                <a:solidFill>
                  <a:srgbClr val="292929"/>
                </a:solidFill>
                <a:latin typeface="Calibri"/>
                <a:cs typeface="Calibri"/>
              </a:rPr>
              <a:t>TO </a:t>
            </a:r>
            <a:r>
              <a:rPr dirty="0" sz="1600" spc="80" b="1">
                <a:solidFill>
                  <a:srgbClr val="292929"/>
                </a:solidFill>
                <a:latin typeface="Calibri"/>
                <a:cs typeface="Calibri"/>
              </a:rPr>
              <a:t>LIVE</a:t>
            </a:r>
            <a:r>
              <a:rPr dirty="0" sz="1600" spc="150" b="1">
                <a:solidFill>
                  <a:srgbClr val="292929"/>
                </a:solidFill>
                <a:latin typeface="Calibri"/>
                <a:cs typeface="Calibri"/>
              </a:rPr>
              <a:t> </a:t>
            </a:r>
            <a:r>
              <a:rPr dirty="0" sz="1600" spc="85" b="1">
                <a:solidFill>
                  <a:srgbClr val="292929"/>
                </a:solidFill>
                <a:latin typeface="Calibri"/>
                <a:cs typeface="Calibri"/>
              </a:rPr>
              <a:t>WELL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ctr" marL="1517650" marR="937260">
              <a:lnSpc>
                <a:spcPct val="100000"/>
              </a:lnSpc>
            </a:pPr>
            <a:r>
              <a:rPr dirty="0" sz="1600" spc="-35">
                <a:latin typeface="Calibri"/>
                <a:cs typeface="Calibri"/>
              </a:rPr>
              <a:t>We </a:t>
            </a:r>
            <a:r>
              <a:rPr dirty="0" sz="1600">
                <a:latin typeface="Calibri"/>
                <a:cs typeface="Calibri"/>
              </a:rPr>
              <a:t>fulfill this mission </a:t>
            </a:r>
            <a:r>
              <a:rPr dirty="0" sz="1600" spc="-5">
                <a:latin typeface="Calibri"/>
                <a:cs typeface="Calibri"/>
              </a:rPr>
              <a:t>through </a:t>
            </a:r>
            <a:r>
              <a:rPr dirty="0" sz="1600">
                <a:latin typeface="Calibri"/>
                <a:cs typeface="Calibri"/>
              </a:rPr>
              <a:t>our </a:t>
            </a:r>
            <a:r>
              <a:rPr dirty="0" sz="1600" spc="-10">
                <a:latin typeface="Calibri"/>
                <a:cs typeface="Calibri"/>
              </a:rPr>
              <a:t>vertically integrated </a:t>
            </a:r>
            <a:r>
              <a:rPr dirty="0" sz="1600" spc="-5">
                <a:latin typeface="Calibri"/>
                <a:cs typeface="Calibri"/>
              </a:rPr>
              <a:t>business structure,  best-in-class leadership team, </a:t>
            </a:r>
            <a:r>
              <a:rPr dirty="0" sz="1600">
                <a:latin typeface="Calibri"/>
                <a:cs typeface="Calibri"/>
              </a:rPr>
              <a:t>and </a:t>
            </a:r>
            <a:r>
              <a:rPr dirty="0" sz="1600" spc="-5">
                <a:latin typeface="Calibri"/>
                <a:cs typeface="Calibri"/>
              </a:rPr>
              <a:t>“professionally-enabled</a:t>
            </a:r>
            <a:r>
              <a:rPr dirty="0" sz="1600" spc="-15">
                <a:latin typeface="Calibri"/>
                <a:cs typeface="Calibri"/>
              </a:rPr>
              <a:t> compassion.”</a:t>
            </a:r>
            <a:endParaRPr sz="1600">
              <a:latin typeface="Calibri"/>
              <a:cs typeface="Calibri"/>
            </a:endParaRPr>
          </a:p>
          <a:p>
            <a:pPr marL="2485390" marR="1901189" indent="144145">
              <a:lnSpc>
                <a:spcPct val="100000"/>
              </a:lnSpc>
              <a:spcBef>
                <a:spcPts val="790"/>
              </a:spcBef>
            </a:pPr>
            <a:r>
              <a:rPr dirty="0" sz="1600" spc="-35">
                <a:latin typeface="Calibri"/>
                <a:cs typeface="Calibri"/>
              </a:rPr>
              <a:t>We </a:t>
            </a:r>
            <a:r>
              <a:rPr dirty="0" sz="1600" spc="-5">
                <a:latin typeface="Calibri"/>
                <a:cs typeface="Calibri"/>
              </a:rPr>
              <a:t>know cannabis </a:t>
            </a:r>
            <a:r>
              <a:rPr dirty="0" sz="1600">
                <a:latin typeface="Calibri"/>
                <a:cs typeface="Calibri"/>
              </a:rPr>
              <a:t>is a </a:t>
            </a:r>
            <a:r>
              <a:rPr dirty="0" sz="1600" spc="-15">
                <a:latin typeface="Calibri"/>
                <a:cs typeface="Calibri"/>
              </a:rPr>
              <a:t>safe, </a:t>
            </a:r>
            <a:r>
              <a:rPr dirty="0" sz="1600" spc="-10">
                <a:latin typeface="Calibri"/>
                <a:cs typeface="Calibri"/>
              </a:rPr>
              <a:t>natural </a:t>
            </a:r>
            <a:r>
              <a:rPr dirty="0" sz="1600" spc="-5">
                <a:latin typeface="Calibri"/>
                <a:cs typeface="Calibri"/>
              </a:rPr>
              <a:t>alternative  to pharmaceuticals </a:t>
            </a:r>
            <a:r>
              <a:rPr dirty="0" sz="1600">
                <a:latin typeface="Calibri"/>
                <a:cs typeface="Calibri"/>
              </a:rPr>
              <a:t>and </a:t>
            </a:r>
            <a:r>
              <a:rPr dirty="0" sz="1600" spc="-5">
                <a:latin typeface="Calibri"/>
                <a:cs typeface="Calibri"/>
              </a:rPr>
              <a:t>emerging research</a:t>
            </a:r>
            <a:r>
              <a:rPr dirty="0" sz="1600" spc="-6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agrees.</a:t>
            </a:r>
            <a:endParaRPr sz="1600">
              <a:latin typeface="Calibri"/>
              <a:cs typeface="Calibri"/>
            </a:endParaRPr>
          </a:p>
          <a:p>
            <a:pPr algn="ctr" marL="571500">
              <a:lnSpc>
                <a:spcPts val="1920"/>
              </a:lnSpc>
              <a:spcBef>
                <a:spcPts val="790"/>
              </a:spcBef>
            </a:pPr>
            <a:r>
              <a:rPr dirty="0" sz="1600" spc="-25">
                <a:latin typeface="Calibri"/>
                <a:cs typeface="Calibri"/>
              </a:rPr>
              <a:t>We’re </a:t>
            </a:r>
            <a:r>
              <a:rPr dirty="0" sz="1600" spc="-5">
                <a:latin typeface="Calibri"/>
                <a:cs typeface="Calibri"/>
              </a:rPr>
              <a:t>not </a:t>
            </a:r>
            <a:r>
              <a:rPr dirty="0" sz="1600" spc="-10">
                <a:latin typeface="Calibri"/>
                <a:cs typeface="Calibri"/>
              </a:rPr>
              <a:t>your </a:t>
            </a:r>
            <a:r>
              <a:rPr dirty="0" sz="1600" spc="-5">
                <a:latin typeface="Calibri"/>
                <a:cs typeface="Calibri"/>
              </a:rPr>
              <a:t>typical cannabis </a:t>
            </a:r>
            <a:r>
              <a:rPr dirty="0" sz="1600" spc="-25">
                <a:latin typeface="Calibri"/>
                <a:cs typeface="Calibri"/>
              </a:rPr>
              <a:t>company. We’re </a:t>
            </a:r>
            <a:r>
              <a:rPr dirty="0" sz="1600">
                <a:latin typeface="Calibri"/>
                <a:cs typeface="Calibri"/>
              </a:rPr>
              <a:t>disrupting the </a:t>
            </a:r>
            <a:r>
              <a:rPr dirty="0" sz="1600" spc="-10">
                <a:latin typeface="Calibri"/>
                <a:cs typeface="Calibri"/>
              </a:rPr>
              <a:t>status </a:t>
            </a:r>
            <a:r>
              <a:rPr dirty="0" sz="1600">
                <a:latin typeface="Calibri"/>
                <a:cs typeface="Calibri"/>
              </a:rPr>
              <a:t>quo</a:t>
            </a:r>
            <a:r>
              <a:rPr dirty="0" sz="1600" spc="-8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and</a:t>
            </a:r>
            <a:endParaRPr sz="1600">
              <a:latin typeface="Calibri"/>
              <a:cs typeface="Calibri"/>
            </a:endParaRPr>
          </a:p>
          <a:p>
            <a:pPr algn="ctr" marL="571500">
              <a:lnSpc>
                <a:spcPts val="1920"/>
              </a:lnSpc>
            </a:pPr>
            <a:r>
              <a:rPr dirty="0" sz="1600">
                <a:latin typeface="Calibri"/>
                <a:cs typeface="Calibri"/>
              </a:rPr>
              <a:t>building the </a:t>
            </a:r>
            <a:r>
              <a:rPr dirty="0" sz="1600" spc="-5">
                <a:latin typeface="Calibri"/>
                <a:cs typeface="Calibri"/>
              </a:rPr>
              <a:t>medical cannabis industry so that all </a:t>
            </a:r>
            <a:r>
              <a:rPr dirty="0" sz="1600">
                <a:latin typeface="Calibri"/>
                <a:cs typeface="Calibri"/>
              </a:rPr>
              <a:t>people </a:t>
            </a:r>
            <a:r>
              <a:rPr dirty="0" sz="1600" spc="-10">
                <a:latin typeface="Calibri"/>
                <a:cs typeface="Calibri"/>
              </a:rPr>
              <a:t>can </a:t>
            </a:r>
            <a:r>
              <a:rPr dirty="0" sz="1600" spc="-5">
                <a:latin typeface="Calibri"/>
                <a:cs typeface="Calibri"/>
              </a:rPr>
              <a:t>live </a:t>
            </a:r>
            <a:r>
              <a:rPr dirty="0" sz="1600" spc="-10">
                <a:latin typeface="Calibri"/>
                <a:cs typeface="Calibri"/>
              </a:rPr>
              <a:t>life</a:t>
            </a:r>
            <a:r>
              <a:rPr dirty="0" sz="1600" spc="-15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well.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7626" y="149732"/>
            <a:ext cx="430403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17395" algn="l"/>
              </a:tabLst>
            </a:pPr>
            <a:r>
              <a:rPr dirty="0" spc="-5"/>
              <a:t>C</a:t>
            </a:r>
            <a:r>
              <a:rPr dirty="0" spc="-270"/>
              <a:t> </a:t>
            </a:r>
            <a:r>
              <a:rPr dirty="0" spc="-5"/>
              <a:t>A</a:t>
            </a:r>
            <a:r>
              <a:rPr dirty="0" spc="-265"/>
              <a:t> </a:t>
            </a:r>
            <a:r>
              <a:rPr dirty="0" spc="-5"/>
              <a:t>N</a:t>
            </a:r>
            <a:r>
              <a:rPr dirty="0" spc="-270"/>
              <a:t> </a:t>
            </a:r>
            <a:r>
              <a:rPr dirty="0" spc="-5"/>
              <a:t>N</a:t>
            </a:r>
            <a:r>
              <a:rPr dirty="0" spc="-270"/>
              <a:t> </a:t>
            </a:r>
            <a:r>
              <a:rPr dirty="0" spc="-5"/>
              <a:t>A</a:t>
            </a:r>
            <a:r>
              <a:rPr dirty="0" spc="-265"/>
              <a:t> </a:t>
            </a:r>
            <a:r>
              <a:rPr dirty="0" spc="-5"/>
              <a:t>B</a:t>
            </a:r>
            <a:r>
              <a:rPr dirty="0" spc="-265"/>
              <a:t> </a:t>
            </a:r>
            <a:r>
              <a:rPr dirty="0" spc="-5"/>
              <a:t>I</a:t>
            </a:r>
            <a:r>
              <a:rPr dirty="0" spc="-265"/>
              <a:t> </a:t>
            </a:r>
            <a:r>
              <a:rPr dirty="0" spc="-5"/>
              <a:t>S	O</a:t>
            </a:r>
            <a:r>
              <a:rPr dirty="0" spc="-280"/>
              <a:t> </a:t>
            </a:r>
            <a:r>
              <a:rPr dirty="0" spc="-5"/>
              <a:t>P</a:t>
            </a:r>
            <a:r>
              <a:rPr dirty="0" spc="-280"/>
              <a:t> </a:t>
            </a:r>
            <a:r>
              <a:rPr dirty="0" spc="-5"/>
              <a:t>E</a:t>
            </a:r>
            <a:r>
              <a:rPr dirty="0" spc="-275"/>
              <a:t> </a:t>
            </a:r>
            <a:r>
              <a:rPr dirty="0" spc="-5"/>
              <a:t>R</a:t>
            </a:r>
            <a:r>
              <a:rPr dirty="0" spc="-270"/>
              <a:t> </a:t>
            </a:r>
            <a:r>
              <a:rPr dirty="0" spc="65"/>
              <a:t>AT</a:t>
            </a:r>
            <a:r>
              <a:rPr dirty="0" spc="-270"/>
              <a:t> </a:t>
            </a:r>
            <a:r>
              <a:rPr dirty="0" spc="-5"/>
              <a:t>I</a:t>
            </a:r>
            <a:r>
              <a:rPr dirty="0" spc="-275"/>
              <a:t> </a:t>
            </a:r>
            <a:r>
              <a:rPr dirty="0" spc="-5"/>
              <a:t>O</a:t>
            </a:r>
            <a:r>
              <a:rPr dirty="0" spc="-290"/>
              <a:t> </a:t>
            </a:r>
            <a:r>
              <a:rPr dirty="0" spc="-5"/>
              <a:t>N</a:t>
            </a:r>
            <a:r>
              <a:rPr dirty="0" spc="-280"/>
              <a:t> </a:t>
            </a:r>
            <a:r>
              <a:rPr dirty="0" spc="-5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8838" y="7413752"/>
            <a:ext cx="3623945" cy="1168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60"/>
              </a:lnSpc>
            </a:pPr>
            <a:r>
              <a:rPr dirty="0" sz="800">
                <a:solidFill>
                  <a:srgbClr val="005F7E"/>
                </a:solidFill>
                <a:latin typeface="Calibri"/>
                <a:cs typeface="Calibri"/>
              </a:rPr>
              <a:t>2 </a:t>
            </a:r>
            <a:r>
              <a:rPr dirty="0" baseline="4629" sz="900">
                <a:solidFill>
                  <a:srgbClr val="005F7E"/>
                </a:solidFill>
                <a:latin typeface="Calibri"/>
                <a:cs typeface="Calibri"/>
              </a:rPr>
              <a:t>©</a:t>
            </a:r>
            <a:r>
              <a:rPr dirty="0" baseline="4629" sz="900" spc="187">
                <a:solidFill>
                  <a:srgbClr val="005F7E"/>
                </a:solidFill>
                <a:latin typeface="Calibri"/>
                <a:cs typeface="Calibri"/>
              </a:rPr>
              <a:t> </a:t>
            </a:r>
            <a:r>
              <a:rPr dirty="0" baseline="4629" sz="900" spc="-7">
                <a:solidFill>
                  <a:srgbClr val="005F7E"/>
                </a:solidFill>
                <a:latin typeface="Calibri"/>
                <a:cs typeface="Calibri"/>
              </a:rPr>
              <a:t>Copyright 2018 and Confidential Property of Surterra Holdings, Inc. and Surterra Wellness. All rights reserved.</a:t>
            </a:r>
            <a:endParaRPr baseline="4629" sz="9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642995" y="3144139"/>
            <a:ext cx="401955" cy="699135"/>
          </a:xfrm>
          <a:custGeom>
            <a:avLst/>
            <a:gdLst/>
            <a:ahLst/>
            <a:cxnLst/>
            <a:rect l="l" t="t" r="r" b="b"/>
            <a:pathLst>
              <a:path w="401954" h="699135">
                <a:moveTo>
                  <a:pt x="308482" y="0"/>
                </a:moveTo>
                <a:lnTo>
                  <a:pt x="2031" y="100584"/>
                </a:lnTo>
                <a:lnTo>
                  <a:pt x="96900" y="160527"/>
                </a:lnTo>
                <a:lnTo>
                  <a:pt x="79870" y="207559"/>
                </a:lnTo>
                <a:lnTo>
                  <a:pt x="64460" y="255107"/>
                </a:lnTo>
                <a:lnTo>
                  <a:pt x="50678" y="303126"/>
                </a:lnTo>
                <a:lnTo>
                  <a:pt x="38532" y="351571"/>
                </a:lnTo>
                <a:lnTo>
                  <a:pt x="28031" y="400399"/>
                </a:lnTo>
                <a:lnTo>
                  <a:pt x="19182" y="449563"/>
                </a:lnTo>
                <a:lnTo>
                  <a:pt x="11993" y="499020"/>
                </a:lnTo>
                <a:lnTo>
                  <a:pt x="6472" y="548725"/>
                </a:lnTo>
                <a:lnTo>
                  <a:pt x="2627" y="598633"/>
                </a:lnTo>
                <a:lnTo>
                  <a:pt x="467" y="648700"/>
                </a:lnTo>
                <a:lnTo>
                  <a:pt x="0" y="698881"/>
                </a:lnTo>
                <a:lnTo>
                  <a:pt x="242824" y="696976"/>
                </a:lnTo>
                <a:lnTo>
                  <a:pt x="243512" y="645498"/>
                </a:lnTo>
                <a:lnTo>
                  <a:pt x="246330" y="594173"/>
                </a:lnTo>
                <a:lnTo>
                  <a:pt x="251264" y="543068"/>
                </a:lnTo>
                <a:lnTo>
                  <a:pt x="258302" y="492252"/>
                </a:lnTo>
                <a:lnTo>
                  <a:pt x="267429" y="441792"/>
                </a:lnTo>
                <a:lnTo>
                  <a:pt x="278632" y="391759"/>
                </a:lnTo>
                <a:lnTo>
                  <a:pt x="291897" y="342219"/>
                </a:lnTo>
                <a:lnTo>
                  <a:pt x="307213" y="293243"/>
                </a:lnTo>
                <a:lnTo>
                  <a:pt x="385963" y="293243"/>
                </a:lnTo>
                <a:lnTo>
                  <a:pt x="308482" y="0"/>
                </a:lnTo>
                <a:close/>
              </a:path>
              <a:path w="401954" h="699135">
                <a:moveTo>
                  <a:pt x="385963" y="293243"/>
                </a:moveTo>
                <a:lnTo>
                  <a:pt x="307213" y="293243"/>
                </a:lnTo>
                <a:lnTo>
                  <a:pt x="401700" y="352806"/>
                </a:lnTo>
                <a:lnTo>
                  <a:pt x="385963" y="293243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642995" y="3144139"/>
            <a:ext cx="401955" cy="699135"/>
          </a:xfrm>
          <a:custGeom>
            <a:avLst/>
            <a:gdLst/>
            <a:ahLst/>
            <a:cxnLst/>
            <a:rect l="l" t="t" r="r" b="b"/>
            <a:pathLst>
              <a:path w="401954" h="699135">
                <a:moveTo>
                  <a:pt x="0" y="698881"/>
                </a:moveTo>
                <a:lnTo>
                  <a:pt x="467" y="648700"/>
                </a:lnTo>
                <a:lnTo>
                  <a:pt x="2627" y="598633"/>
                </a:lnTo>
                <a:lnTo>
                  <a:pt x="6472" y="548725"/>
                </a:lnTo>
                <a:lnTo>
                  <a:pt x="11993" y="499020"/>
                </a:lnTo>
                <a:lnTo>
                  <a:pt x="19182" y="449563"/>
                </a:lnTo>
                <a:lnTo>
                  <a:pt x="28031" y="400399"/>
                </a:lnTo>
                <a:lnTo>
                  <a:pt x="38532" y="351571"/>
                </a:lnTo>
                <a:lnTo>
                  <a:pt x="50678" y="303126"/>
                </a:lnTo>
                <a:lnTo>
                  <a:pt x="64460" y="255107"/>
                </a:lnTo>
                <a:lnTo>
                  <a:pt x="79870" y="207559"/>
                </a:lnTo>
                <a:lnTo>
                  <a:pt x="96900" y="160527"/>
                </a:lnTo>
                <a:lnTo>
                  <a:pt x="2031" y="100584"/>
                </a:lnTo>
                <a:lnTo>
                  <a:pt x="308482" y="0"/>
                </a:lnTo>
                <a:lnTo>
                  <a:pt x="401700" y="352806"/>
                </a:lnTo>
                <a:lnTo>
                  <a:pt x="307213" y="293243"/>
                </a:lnTo>
                <a:lnTo>
                  <a:pt x="291897" y="342219"/>
                </a:lnTo>
                <a:lnTo>
                  <a:pt x="278632" y="391759"/>
                </a:lnTo>
                <a:lnTo>
                  <a:pt x="267429" y="441792"/>
                </a:lnTo>
                <a:lnTo>
                  <a:pt x="258302" y="492252"/>
                </a:lnTo>
                <a:lnTo>
                  <a:pt x="251264" y="543068"/>
                </a:lnTo>
                <a:lnTo>
                  <a:pt x="246330" y="594173"/>
                </a:lnTo>
                <a:lnTo>
                  <a:pt x="243512" y="645498"/>
                </a:lnTo>
                <a:lnTo>
                  <a:pt x="242824" y="696976"/>
                </a:lnTo>
                <a:lnTo>
                  <a:pt x="0" y="698881"/>
                </a:lnTo>
                <a:close/>
              </a:path>
            </a:pathLst>
          </a:custGeom>
          <a:ln w="317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460619" y="2412619"/>
            <a:ext cx="742950" cy="546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05">
              <a:lnSpc>
                <a:spcPts val="2050"/>
              </a:lnSpc>
              <a:spcBef>
                <a:spcPts val="100"/>
              </a:spcBef>
            </a:pP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2.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050"/>
              </a:lnSpc>
            </a:pP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P</a:t>
            </a:r>
            <a:r>
              <a:rPr dirty="0" sz="1800" spc="-30" b="1">
                <a:solidFill>
                  <a:srgbClr val="003D51"/>
                </a:solidFill>
                <a:latin typeface="Calibri"/>
                <a:cs typeface="Calibri"/>
              </a:rPr>
              <a:t>r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o</a:t>
            </a:r>
            <a:r>
              <a:rPr dirty="0" sz="1800" spc="0" b="1">
                <a:solidFill>
                  <a:srgbClr val="003D51"/>
                </a:solidFill>
                <a:latin typeface="Calibri"/>
                <a:cs typeface="Calibri"/>
              </a:rPr>
              <a:t>c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ess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86653" y="3904615"/>
            <a:ext cx="667385" cy="546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">
              <a:lnSpc>
                <a:spcPts val="2050"/>
              </a:lnSpc>
              <a:spcBef>
                <a:spcPts val="100"/>
              </a:spcBef>
            </a:pP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3.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050"/>
              </a:lnSpc>
            </a:pP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Ena</a:t>
            </a:r>
            <a:r>
              <a:rPr dirty="0" sz="1800" spc="0" b="1">
                <a:solidFill>
                  <a:srgbClr val="003D51"/>
                </a:solidFill>
                <a:latin typeface="Calibri"/>
                <a:cs typeface="Calibri"/>
              </a:rPr>
              <a:t>b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le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480811" y="4553077"/>
            <a:ext cx="683260" cy="629285"/>
          </a:xfrm>
          <a:custGeom>
            <a:avLst/>
            <a:gdLst/>
            <a:ahLst/>
            <a:cxnLst/>
            <a:rect l="l" t="t" r="r" b="b"/>
            <a:pathLst>
              <a:path w="683260" h="629285">
                <a:moveTo>
                  <a:pt x="152780" y="193929"/>
                </a:moveTo>
                <a:lnTo>
                  <a:pt x="0" y="525272"/>
                </a:lnTo>
                <a:lnTo>
                  <a:pt x="305942" y="628904"/>
                </a:lnTo>
                <a:lnTo>
                  <a:pt x="268859" y="523621"/>
                </a:lnTo>
                <a:lnTo>
                  <a:pt x="312365" y="496257"/>
                </a:lnTo>
                <a:lnTo>
                  <a:pt x="354814" y="467322"/>
                </a:lnTo>
                <a:lnTo>
                  <a:pt x="396169" y="436850"/>
                </a:lnTo>
                <a:lnTo>
                  <a:pt x="436391" y="404876"/>
                </a:lnTo>
                <a:lnTo>
                  <a:pt x="475445" y="371432"/>
                </a:lnTo>
                <a:lnTo>
                  <a:pt x="513292" y="336555"/>
                </a:lnTo>
                <a:lnTo>
                  <a:pt x="549896" y="300278"/>
                </a:lnTo>
                <a:lnTo>
                  <a:pt x="551373" y="298704"/>
                </a:lnTo>
                <a:lnTo>
                  <a:pt x="189611" y="298704"/>
                </a:lnTo>
                <a:lnTo>
                  <a:pt x="152780" y="193929"/>
                </a:lnTo>
                <a:close/>
              </a:path>
              <a:path w="683260" h="629285">
                <a:moveTo>
                  <a:pt x="498601" y="0"/>
                </a:moveTo>
                <a:lnTo>
                  <a:pt x="469671" y="38775"/>
                </a:lnTo>
                <a:lnTo>
                  <a:pt x="439295" y="76249"/>
                </a:lnTo>
                <a:lnTo>
                  <a:pt x="407514" y="112380"/>
                </a:lnTo>
                <a:lnTo>
                  <a:pt x="374369" y="147129"/>
                </a:lnTo>
                <a:lnTo>
                  <a:pt x="339901" y="180454"/>
                </a:lnTo>
                <a:lnTo>
                  <a:pt x="304150" y="212315"/>
                </a:lnTo>
                <a:lnTo>
                  <a:pt x="267158" y="242671"/>
                </a:lnTo>
                <a:lnTo>
                  <a:pt x="228964" y="271481"/>
                </a:lnTo>
                <a:lnTo>
                  <a:pt x="189611" y="298704"/>
                </a:lnTo>
                <a:lnTo>
                  <a:pt x="551373" y="298704"/>
                </a:lnTo>
                <a:lnTo>
                  <a:pt x="585219" y="262635"/>
                </a:lnTo>
                <a:lnTo>
                  <a:pt x="619224" y="223662"/>
                </a:lnTo>
                <a:lnTo>
                  <a:pt x="651875" y="183391"/>
                </a:lnTo>
                <a:lnTo>
                  <a:pt x="683133" y="141859"/>
                </a:lnTo>
                <a:lnTo>
                  <a:pt x="498601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480811" y="4553077"/>
            <a:ext cx="683260" cy="629285"/>
          </a:xfrm>
          <a:custGeom>
            <a:avLst/>
            <a:gdLst/>
            <a:ahLst/>
            <a:cxnLst/>
            <a:rect l="l" t="t" r="r" b="b"/>
            <a:pathLst>
              <a:path w="683260" h="629285">
                <a:moveTo>
                  <a:pt x="683133" y="141859"/>
                </a:moveTo>
                <a:lnTo>
                  <a:pt x="651875" y="183391"/>
                </a:lnTo>
                <a:lnTo>
                  <a:pt x="619224" y="223662"/>
                </a:lnTo>
                <a:lnTo>
                  <a:pt x="585219" y="262635"/>
                </a:lnTo>
                <a:lnTo>
                  <a:pt x="549896" y="300278"/>
                </a:lnTo>
                <a:lnTo>
                  <a:pt x="513292" y="336555"/>
                </a:lnTo>
                <a:lnTo>
                  <a:pt x="475445" y="371432"/>
                </a:lnTo>
                <a:lnTo>
                  <a:pt x="436391" y="404876"/>
                </a:lnTo>
                <a:lnTo>
                  <a:pt x="396169" y="436850"/>
                </a:lnTo>
                <a:lnTo>
                  <a:pt x="354814" y="467322"/>
                </a:lnTo>
                <a:lnTo>
                  <a:pt x="312365" y="496257"/>
                </a:lnTo>
                <a:lnTo>
                  <a:pt x="268859" y="523621"/>
                </a:lnTo>
                <a:lnTo>
                  <a:pt x="305942" y="628904"/>
                </a:lnTo>
                <a:lnTo>
                  <a:pt x="0" y="525272"/>
                </a:lnTo>
                <a:lnTo>
                  <a:pt x="152780" y="193929"/>
                </a:lnTo>
                <a:lnTo>
                  <a:pt x="189611" y="298704"/>
                </a:lnTo>
                <a:lnTo>
                  <a:pt x="228964" y="271481"/>
                </a:lnTo>
                <a:lnTo>
                  <a:pt x="267158" y="242671"/>
                </a:lnTo>
                <a:lnTo>
                  <a:pt x="304150" y="212315"/>
                </a:lnTo>
                <a:lnTo>
                  <a:pt x="339901" y="180454"/>
                </a:lnTo>
                <a:lnTo>
                  <a:pt x="374369" y="147129"/>
                </a:lnTo>
                <a:lnTo>
                  <a:pt x="407514" y="112380"/>
                </a:lnTo>
                <a:lnTo>
                  <a:pt x="439295" y="76249"/>
                </a:lnTo>
                <a:lnTo>
                  <a:pt x="469671" y="38775"/>
                </a:lnTo>
                <a:lnTo>
                  <a:pt x="498601" y="0"/>
                </a:lnTo>
                <a:lnTo>
                  <a:pt x="683133" y="141859"/>
                </a:lnTo>
                <a:close/>
              </a:path>
            </a:pathLst>
          </a:custGeom>
          <a:ln w="317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691888" y="4911597"/>
            <a:ext cx="701040" cy="546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">
              <a:lnSpc>
                <a:spcPts val="2050"/>
              </a:lnSpc>
              <a:spcBef>
                <a:spcPts val="100"/>
              </a:spcBef>
            </a:pP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4.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050"/>
              </a:lnSpc>
            </a:pP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Deli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ve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66845" y="4590541"/>
            <a:ext cx="673100" cy="600710"/>
          </a:xfrm>
          <a:custGeom>
            <a:avLst/>
            <a:gdLst/>
            <a:ahLst/>
            <a:cxnLst/>
            <a:rect l="l" t="t" r="r" b="b"/>
            <a:pathLst>
              <a:path w="673100" h="600710">
                <a:moveTo>
                  <a:pt x="485524" y="271144"/>
                </a:moveTo>
                <a:lnTo>
                  <a:pt x="86359" y="271144"/>
                </a:lnTo>
                <a:lnTo>
                  <a:pt x="122601" y="306801"/>
                </a:lnTo>
                <a:lnTo>
                  <a:pt x="159988" y="341046"/>
                </a:lnTo>
                <a:lnTo>
                  <a:pt x="198481" y="373854"/>
                </a:lnTo>
                <a:lnTo>
                  <a:pt x="238040" y="405200"/>
                </a:lnTo>
                <a:lnTo>
                  <a:pt x="278626" y="435059"/>
                </a:lnTo>
                <a:lnTo>
                  <a:pt x="320198" y="463407"/>
                </a:lnTo>
                <a:lnTo>
                  <a:pt x="362718" y="490217"/>
                </a:lnTo>
                <a:lnTo>
                  <a:pt x="406146" y="515464"/>
                </a:lnTo>
                <a:lnTo>
                  <a:pt x="450441" y="539124"/>
                </a:lnTo>
                <a:lnTo>
                  <a:pt x="495564" y="561172"/>
                </a:lnTo>
                <a:lnTo>
                  <a:pt x="541476" y="581582"/>
                </a:lnTo>
                <a:lnTo>
                  <a:pt x="588137" y="600328"/>
                </a:lnTo>
                <a:lnTo>
                  <a:pt x="672845" y="364108"/>
                </a:lnTo>
                <a:lnTo>
                  <a:pt x="626340" y="345004"/>
                </a:lnTo>
                <a:lnTo>
                  <a:pt x="580759" y="323867"/>
                </a:lnTo>
                <a:lnTo>
                  <a:pt x="536161" y="300735"/>
                </a:lnTo>
                <a:lnTo>
                  <a:pt x="492603" y="275648"/>
                </a:lnTo>
                <a:lnTo>
                  <a:pt x="485524" y="271144"/>
                </a:lnTo>
                <a:close/>
              </a:path>
              <a:path w="673100" h="600710">
                <a:moveTo>
                  <a:pt x="26162" y="0"/>
                </a:moveTo>
                <a:lnTo>
                  <a:pt x="0" y="333628"/>
                </a:lnTo>
                <a:lnTo>
                  <a:pt x="86359" y="271144"/>
                </a:lnTo>
                <a:lnTo>
                  <a:pt x="485524" y="271144"/>
                </a:lnTo>
                <a:lnTo>
                  <a:pt x="450145" y="248640"/>
                </a:lnTo>
                <a:lnTo>
                  <a:pt x="408845" y="219752"/>
                </a:lnTo>
                <a:lnTo>
                  <a:pt x="368762" y="189019"/>
                </a:lnTo>
                <a:lnTo>
                  <a:pt x="329955" y="156481"/>
                </a:lnTo>
                <a:lnTo>
                  <a:pt x="292480" y="122173"/>
                </a:lnTo>
                <a:lnTo>
                  <a:pt x="378713" y="59943"/>
                </a:lnTo>
                <a:lnTo>
                  <a:pt x="26162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966845" y="4590541"/>
            <a:ext cx="673100" cy="600710"/>
          </a:xfrm>
          <a:custGeom>
            <a:avLst/>
            <a:gdLst/>
            <a:ahLst/>
            <a:cxnLst/>
            <a:rect l="l" t="t" r="r" b="b"/>
            <a:pathLst>
              <a:path w="673100" h="600710">
                <a:moveTo>
                  <a:pt x="588137" y="600328"/>
                </a:moveTo>
                <a:lnTo>
                  <a:pt x="541476" y="581582"/>
                </a:lnTo>
                <a:lnTo>
                  <a:pt x="495564" y="561172"/>
                </a:lnTo>
                <a:lnTo>
                  <a:pt x="450441" y="539124"/>
                </a:lnTo>
                <a:lnTo>
                  <a:pt x="406146" y="515464"/>
                </a:lnTo>
                <a:lnTo>
                  <a:pt x="362718" y="490217"/>
                </a:lnTo>
                <a:lnTo>
                  <a:pt x="320198" y="463407"/>
                </a:lnTo>
                <a:lnTo>
                  <a:pt x="278626" y="435059"/>
                </a:lnTo>
                <a:lnTo>
                  <a:pt x="238040" y="405200"/>
                </a:lnTo>
                <a:lnTo>
                  <a:pt x="198481" y="373854"/>
                </a:lnTo>
                <a:lnTo>
                  <a:pt x="159988" y="341046"/>
                </a:lnTo>
                <a:lnTo>
                  <a:pt x="122601" y="306801"/>
                </a:lnTo>
                <a:lnTo>
                  <a:pt x="86359" y="271144"/>
                </a:lnTo>
                <a:lnTo>
                  <a:pt x="0" y="333628"/>
                </a:lnTo>
                <a:lnTo>
                  <a:pt x="26162" y="0"/>
                </a:lnTo>
                <a:lnTo>
                  <a:pt x="378713" y="59943"/>
                </a:lnTo>
                <a:lnTo>
                  <a:pt x="292480" y="122173"/>
                </a:lnTo>
                <a:lnTo>
                  <a:pt x="329955" y="156481"/>
                </a:lnTo>
                <a:lnTo>
                  <a:pt x="368762" y="189019"/>
                </a:lnTo>
                <a:lnTo>
                  <a:pt x="408845" y="219752"/>
                </a:lnTo>
                <a:lnTo>
                  <a:pt x="450145" y="248640"/>
                </a:lnTo>
                <a:lnTo>
                  <a:pt x="492603" y="275648"/>
                </a:lnTo>
                <a:lnTo>
                  <a:pt x="536161" y="300735"/>
                </a:lnTo>
                <a:lnTo>
                  <a:pt x="580759" y="323867"/>
                </a:lnTo>
                <a:lnTo>
                  <a:pt x="626340" y="345004"/>
                </a:lnTo>
                <a:lnTo>
                  <a:pt x="672845" y="364108"/>
                </a:lnTo>
                <a:lnTo>
                  <a:pt x="588137" y="600328"/>
                </a:lnTo>
                <a:close/>
              </a:path>
            </a:pathLst>
          </a:custGeom>
          <a:ln w="317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389121" y="3904615"/>
            <a:ext cx="993140" cy="546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05">
              <a:lnSpc>
                <a:spcPts val="2050"/>
              </a:lnSpc>
              <a:spcBef>
                <a:spcPts val="100"/>
              </a:spcBef>
            </a:pP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5.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050"/>
              </a:lnSpc>
            </a:pP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Cham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pion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81069" y="2412619"/>
            <a:ext cx="542925" cy="546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">
              <a:lnSpc>
                <a:spcPts val="2050"/>
              </a:lnSpc>
              <a:spcBef>
                <a:spcPts val="100"/>
              </a:spcBef>
            </a:pP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1.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050"/>
              </a:lnSpc>
            </a:pP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G</a:t>
            </a:r>
            <a:r>
              <a:rPr dirty="0" sz="1800" spc="-25" b="1">
                <a:solidFill>
                  <a:srgbClr val="003D51"/>
                </a:solidFill>
                <a:latin typeface="Calibri"/>
                <a:cs typeface="Calibri"/>
              </a:rPr>
              <a:t>r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627498" y="2289048"/>
            <a:ext cx="775335" cy="437515"/>
          </a:xfrm>
          <a:custGeom>
            <a:avLst/>
            <a:gdLst/>
            <a:ahLst/>
            <a:cxnLst/>
            <a:rect l="l" t="t" r="r" b="b"/>
            <a:pathLst>
              <a:path w="775335" h="437514">
                <a:moveTo>
                  <a:pt x="656464" y="332024"/>
                </a:moveTo>
                <a:lnTo>
                  <a:pt x="398512" y="332024"/>
                </a:lnTo>
                <a:lnTo>
                  <a:pt x="446518" y="332371"/>
                </a:lnTo>
                <a:lnTo>
                  <a:pt x="494538" y="334772"/>
                </a:lnTo>
                <a:lnTo>
                  <a:pt x="465581" y="437261"/>
                </a:lnTo>
                <a:lnTo>
                  <a:pt x="656464" y="332024"/>
                </a:lnTo>
                <a:close/>
              </a:path>
              <a:path w="775335" h="437514">
                <a:moveTo>
                  <a:pt x="405647" y="95138"/>
                </a:moveTo>
                <a:lnTo>
                  <a:pt x="354212" y="96454"/>
                </a:lnTo>
                <a:lnTo>
                  <a:pt x="302882" y="99708"/>
                </a:lnTo>
                <a:lnTo>
                  <a:pt x="251709" y="104894"/>
                </a:lnTo>
                <a:lnTo>
                  <a:pt x="200744" y="112009"/>
                </a:lnTo>
                <a:lnTo>
                  <a:pt x="150039" y="121045"/>
                </a:lnTo>
                <a:lnTo>
                  <a:pt x="99646" y="131999"/>
                </a:lnTo>
                <a:lnTo>
                  <a:pt x="49615" y="144865"/>
                </a:lnTo>
                <a:lnTo>
                  <a:pt x="0" y="159638"/>
                </a:lnTo>
                <a:lnTo>
                  <a:pt x="67945" y="386461"/>
                </a:lnTo>
                <a:lnTo>
                  <a:pt x="114158" y="372642"/>
                </a:lnTo>
                <a:lnTo>
                  <a:pt x="160809" y="360826"/>
                </a:lnTo>
                <a:lnTo>
                  <a:pt x="207837" y="351018"/>
                </a:lnTo>
                <a:lnTo>
                  <a:pt x="255183" y="343227"/>
                </a:lnTo>
                <a:lnTo>
                  <a:pt x="302784" y="337459"/>
                </a:lnTo>
                <a:lnTo>
                  <a:pt x="350581" y="333723"/>
                </a:lnTo>
                <a:lnTo>
                  <a:pt x="398512" y="332024"/>
                </a:lnTo>
                <a:lnTo>
                  <a:pt x="656464" y="332024"/>
                </a:lnTo>
                <a:lnTo>
                  <a:pt x="774953" y="266700"/>
                </a:lnTo>
                <a:lnTo>
                  <a:pt x="660741" y="102869"/>
                </a:lnTo>
                <a:lnTo>
                  <a:pt x="560070" y="102869"/>
                </a:lnTo>
                <a:lnTo>
                  <a:pt x="508627" y="98341"/>
                </a:lnTo>
                <a:lnTo>
                  <a:pt x="457136" y="95765"/>
                </a:lnTo>
                <a:lnTo>
                  <a:pt x="405647" y="95138"/>
                </a:lnTo>
                <a:close/>
              </a:path>
              <a:path w="775335" h="437514">
                <a:moveTo>
                  <a:pt x="589026" y="0"/>
                </a:moveTo>
                <a:lnTo>
                  <a:pt x="560070" y="102869"/>
                </a:lnTo>
                <a:lnTo>
                  <a:pt x="660741" y="102869"/>
                </a:lnTo>
                <a:lnTo>
                  <a:pt x="589026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627498" y="2289048"/>
            <a:ext cx="775335" cy="437515"/>
          </a:xfrm>
          <a:custGeom>
            <a:avLst/>
            <a:gdLst/>
            <a:ahLst/>
            <a:cxnLst/>
            <a:rect l="l" t="t" r="r" b="b"/>
            <a:pathLst>
              <a:path w="775335" h="437514">
                <a:moveTo>
                  <a:pt x="0" y="159638"/>
                </a:moveTo>
                <a:lnTo>
                  <a:pt x="49615" y="144865"/>
                </a:lnTo>
                <a:lnTo>
                  <a:pt x="99646" y="131999"/>
                </a:lnTo>
                <a:lnTo>
                  <a:pt x="150039" y="121045"/>
                </a:lnTo>
                <a:lnTo>
                  <a:pt x="200744" y="112009"/>
                </a:lnTo>
                <a:lnTo>
                  <a:pt x="251709" y="104894"/>
                </a:lnTo>
                <a:lnTo>
                  <a:pt x="302882" y="99708"/>
                </a:lnTo>
                <a:lnTo>
                  <a:pt x="354212" y="96454"/>
                </a:lnTo>
                <a:lnTo>
                  <a:pt x="405647" y="95138"/>
                </a:lnTo>
                <a:lnTo>
                  <a:pt x="457136" y="95765"/>
                </a:lnTo>
                <a:lnTo>
                  <a:pt x="508627" y="98341"/>
                </a:lnTo>
                <a:lnTo>
                  <a:pt x="560070" y="102869"/>
                </a:lnTo>
                <a:lnTo>
                  <a:pt x="589026" y="0"/>
                </a:lnTo>
                <a:lnTo>
                  <a:pt x="774953" y="266700"/>
                </a:lnTo>
                <a:lnTo>
                  <a:pt x="465581" y="437261"/>
                </a:lnTo>
                <a:lnTo>
                  <a:pt x="494538" y="334772"/>
                </a:lnTo>
                <a:lnTo>
                  <a:pt x="446518" y="332371"/>
                </a:lnTo>
                <a:lnTo>
                  <a:pt x="398512" y="332024"/>
                </a:lnTo>
                <a:lnTo>
                  <a:pt x="350581" y="333723"/>
                </a:lnTo>
                <a:lnTo>
                  <a:pt x="302784" y="337459"/>
                </a:lnTo>
                <a:lnTo>
                  <a:pt x="255183" y="343227"/>
                </a:lnTo>
                <a:lnTo>
                  <a:pt x="207837" y="351018"/>
                </a:lnTo>
                <a:lnTo>
                  <a:pt x="160809" y="360826"/>
                </a:lnTo>
                <a:lnTo>
                  <a:pt x="114158" y="372642"/>
                </a:lnTo>
                <a:lnTo>
                  <a:pt x="67945" y="386461"/>
                </a:lnTo>
                <a:lnTo>
                  <a:pt x="0" y="159638"/>
                </a:lnTo>
                <a:close/>
              </a:path>
            </a:pathLst>
          </a:custGeom>
          <a:ln w="317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963284" y="3084448"/>
            <a:ext cx="523240" cy="725170"/>
          </a:xfrm>
          <a:custGeom>
            <a:avLst/>
            <a:gdLst/>
            <a:ahLst/>
            <a:cxnLst/>
            <a:rect l="l" t="t" r="r" b="b"/>
            <a:pathLst>
              <a:path w="523239" h="725170">
                <a:moveTo>
                  <a:pt x="204977" y="0"/>
                </a:moveTo>
                <a:lnTo>
                  <a:pt x="0" y="141224"/>
                </a:lnTo>
                <a:lnTo>
                  <a:pt x="24909" y="181779"/>
                </a:lnTo>
                <a:lnTo>
                  <a:pt x="48188" y="223301"/>
                </a:lnTo>
                <a:lnTo>
                  <a:pt x="69812" y="265735"/>
                </a:lnTo>
                <a:lnTo>
                  <a:pt x="89757" y="309022"/>
                </a:lnTo>
                <a:lnTo>
                  <a:pt x="107999" y="353108"/>
                </a:lnTo>
                <a:lnTo>
                  <a:pt x="124515" y="397934"/>
                </a:lnTo>
                <a:lnTo>
                  <a:pt x="139281" y="443445"/>
                </a:lnTo>
                <a:lnTo>
                  <a:pt x="152273" y="489585"/>
                </a:lnTo>
                <a:lnTo>
                  <a:pt x="34289" y="496442"/>
                </a:lnTo>
                <a:lnTo>
                  <a:pt x="314198" y="725170"/>
                </a:lnTo>
                <a:lnTo>
                  <a:pt x="517415" y="474979"/>
                </a:lnTo>
                <a:lnTo>
                  <a:pt x="404749" y="474979"/>
                </a:lnTo>
                <a:lnTo>
                  <a:pt x="392434" y="424383"/>
                </a:lnTo>
                <a:lnTo>
                  <a:pt x="378364" y="374351"/>
                </a:lnTo>
                <a:lnTo>
                  <a:pt x="362558" y="324930"/>
                </a:lnTo>
                <a:lnTo>
                  <a:pt x="345036" y="276167"/>
                </a:lnTo>
                <a:lnTo>
                  <a:pt x="325818" y="228107"/>
                </a:lnTo>
                <a:lnTo>
                  <a:pt x="304923" y="180799"/>
                </a:lnTo>
                <a:lnTo>
                  <a:pt x="282372" y="134287"/>
                </a:lnTo>
                <a:lnTo>
                  <a:pt x="258184" y="88619"/>
                </a:lnTo>
                <a:lnTo>
                  <a:pt x="232380" y="43841"/>
                </a:lnTo>
                <a:lnTo>
                  <a:pt x="204977" y="0"/>
                </a:lnTo>
                <a:close/>
              </a:path>
              <a:path w="523239" h="725170">
                <a:moveTo>
                  <a:pt x="522986" y="468122"/>
                </a:moveTo>
                <a:lnTo>
                  <a:pt x="404749" y="474979"/>
                </a:lnTo>
                <a:lnTo>
                  <a:pt x="517415" y="474979"/>
                </a:lnTo>
                <a:lnTo>
                  <a:pt x="522986" y="468122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963284" y="3084448"/>
            <a:ext cx="523240" cy="725170"/>
          </a:xfrm>
          <a:custGeom>
            <a:avLst/>
            <a:gdLst/>
            <a:ahLst/>
            <a:cxnLst/>
            <a:rect l="l" t="t" r="r" b="b"/>
            <a:pathLst>
              <a:path w="523239" h="725170">
                <a:moveTo>
                  <a:pt x="204977" y="0"/>
                </a:moveTo>
                <a:lnTo>
                  <a:pt x="232380" y="43841"/>
                </a:lnTo>
                <a:lnTo>
                  <a:pt x="258184" y="88619"/>
                </a:lnTo>
                <a:lnTo>
                  <a:pt x="282372" y="134287"/>
                </a:lnTo>
                <a:lnTo>
                  <a:pt x="304923" y="180799"/>
                </a:lnTo>
                <a:lnTo>
                  <a:pt x="325818" y="228107"/>
                </a:lnTo>
                <a:lnTo>
                  <a:pt x="345036" y="276167"/>
                </a:lnTo>
                <a:lnTo>
                  <a:pt x="362558" y="324930"/>
                </a:lnTo>
                <a:lnTo>
                  <a:pt x="378364" y="374351"/>
                </a:lnTo>
                <a:lnTo>
                  <a:pt x="392434" y="424383"/>
                </a:lnTo>
                <a:lnTo>
                  <a:pt x="404749" y="474979"/>
                </a:lnTo>
                <a:lnTo>
                  <a:pt x="522986" y="468122"/>
                </a:lnTo>
                <a:lnTo>
                  <a:pt x="314198" y="725170"/>
                </a:lnTo>
                <a:lnTo>
                  <a:pt x="34289" y="496442"/>
                </a:lnTo>
                <a:lnTo>
                  <a:pt x="152273" y="489585"/>
                </a:lnTo>
                <a:lnTo>
                  <a:pt x="139281" y="443445"/>
                </a:lnTo>
                <a:lnTo>
                  <a:pt x="124515" y="397934"/>
                </a:lnTo>
                <a:lnTo>
                  <a:pt x="107999" y="353108"/>
                </a:lnTo>
                <a:lnTo>
                  <a:pt x="89757" y="309022"/>
                </a:lnTo>
                <a:lnTo>
                  <a:pt x="69812" y="265735"/>
                </a:lnTo>
                <a:lnTo>
                  <a:pt x="48188" y="223301"/>
                </a:lnTo>
                <a:lnTo>
                  <a:pt x="24909" y="181779"/>
                </a:lnTo>
                <a:lnTo>
                  <a:pt x="0" y="141224"/>
                </a:lnTo>
                <a:lnTo>
                  <a:pt x="204977" y="0"/>
                </a:lnTo>
                <a:close/>
              </a:path>
            </a:pathLst>
          </a:custGeom>
          <a:ln w="317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675119" y="1964435"/>
            <a:ext cx="1737360" cy="2316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673595" y="1962911"/>
            <a:ext cx="1740535" cy="2319655"/>
          </a:xfrm>
          <a:custGeom>
            <a:avLst/>
            <a:gdLst/>
            <a:ahLst/>
            <a:cxnLst/>
            <a:rect l="l" t="t" r="r" b="b"/>
            <a:pathLst>
              <a:path w="1740534" h="2319654">
                <a:moveTo>
                  <a:pt x="0" y="2319528"/>
                </a:moveTo>
                <a:lnTo>
                  <a:pt x="1740407" y="2319528"/>
                </a:lnTo>
                <a:lnTo>
                  <a:pt x="1740407" y="0"/>
                </a:lnTo>
                <a:lnTo>
                  <a:pt x="0" y="0"/>
                </a:lnTo>
                <a:lnTo>
                  <a:pt x="0" y="2319528"/>
                </a:lnTo>
                <a:close/>
              </a:path>
            </a:pathLst>
          </a:custGeom>
          <a:ln w="3175">
            <a:solidFill>
              <a:srgbClr val="008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580387" y="1961388"/>
            <a:ext cx="1737360" cy="23164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578863" y="1959864"/>
            <a:ext cx="1740535" cy="2319655"/>
          </a:xfrm>
          <a:custGeom>
            <a:avLst/>
            <a:gdLst/>
            <a:ahLst/>
            <a:cxnLst/>
            <a:rect l="l" t="t" r="r" b="b"/>
            <a:pathLst>
              <a:path w="1740535" h="2319654">
                <a:moveTo>
                  <a:pt x="0" y="2319528"/>
                </a:moveTo>
                <a:lnTo>
                  <a:pt x="1740408" y="2319528"/>
                </a:lnTo>
                <a:lnTo>
                  <a:pt x="1740408" y="0"/>
                </a:lnTo>
                <a:lnTo>
                  <a:pt x="0" y="0"/>
                </a:lnTo>
                <a:lnTo>
                  <a:pt x="0" y="2319528"/>
                </a:lnTo>
                <a:close/>
              </a:path>
            </a:pathLst>
          </a:custGeom>
          <a:ln w="3175">
            <a:solidFill>
              <a:srgbClr val="008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459980" y="4440935"/>
            <a:ext cx="1737360" cy="23164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458456" y="4439411"/>
            <a:ext cx="1740535" cy="2319655"/>
          </a:xfrm>
          <a:custGeom>
            <a:avLst/>
            <a:gdLst/>
            <a:ahLst/>
            <a:cxnLst/>
            <a:rect l="l" t="t" r="r" b="b"/>
            <a:pathLst>
              <a:path w="1740534" h="2319654">
                <a:moveTo>
                  <a:pt x="0" y="2319528"/>
                </a:moveTo>
                <a:lnTo>
                  <a:pt x="1740407" y="2319528"/>
                </a:lnTo>
                <a:lnTo>
                  <a:pt x="1740407" y="0"/>
                </a:lnTo>
                <a:lnTo>
                  <a:pt x="0" y="0"/>
                </a:lnTo>
                <a:lnTo>
                  <a:pt x="0" y="2319528"/>
                </a:lnTo>
                <a:close/>
              </a:path>
            </a:pathLst>
          </a:custGeom>
          <a:ln w="3175">
            <a:solidFill>
              <a:srgbClr val="008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557015" y="5635752"/>
            <a:ext cx="2944367" cy="17373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555491" y="5634228"/>
            <a:ext cx="2947670" cy="1740535"/>
          </a:xfrm>
          <a:custGeom>
            <a:avLst/>
            <a:gdLst/>
            <a:ahLst/>
            <a:cxnLst/>
            <a:rect l="l" t="t" r="r" b="b"/>
            <a:pathLst>
              <a:path w="2947670" h="1740534">
                <a:moveTo>
                  <a:pt x="0" y="1740408"/>
                </a:moveTo>
                <a:lnTo>
                  <a:pt x="2947416" y="1740408"/>
                </a:lnTo>
                <a:lnTo>
                  <a:pt x="2947416" y="0"/>
                </a:lnTo>
                <a:lnTo>
                  <a:pt x="0" y="0"/>
                </a:lnTo>
                <a:lnTo>
                  <a:pt x="0" y="1740408"/>
                </a:lnTo>
                <a:close/>
              </a:path>
            </a:pathLst>
          </a:custGeom>
          <a:ln w="3175">
            <a:solidFill>
              <a:srgbClr val="008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903732" y="4440983"/>
            <a:ext cx="1737362" cy="2288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902208" y="4439411"/>
            <a:ext cx="1740535" cy="2292350"/>
          </a:xfrm>
          <a:prstGeom prst="rect">
            <a:avLst/>
          </a:prstGeom>
          <a:ln w="3175">
            <a:solidFill>
              <a:srgbClr val="008000"/>
            </a:solidFill>
          </a:ln>
        </p:spPr>
        <p:txBody>
          <a:bodyPr wrap="square" lIns="0" tIns="138430" rIns="0" bIns="0" rtlCol="0" vert="horz">
            <a:spAutoFit/>
          </a:bodyPr>
          <a:lstStyle/>
          <a:p>
            <a:pPr marL="425450">
              <a:lnSpc>
                <a:spcPct val="100000"/>
              </a:lnSpc>
              <a:spcBef>
                <a:spcPts val="1090"/>
              </a:spcBef>
            </a:pPr>
            <a:r>
              <a:rPr dirty="0" sz="1400" spc="0">
                <a:solidFill>
                  <a:srgbClr val="4A4A4A"/>
                </a:solidFill>
                <a:latin typeface="Calibri"/>
                <a:cs typeface="Calibri"/>
              </a:rPr>
              <a:t>Our</a:t>
            </a:r>
            <a:r>
              <a:rPr dirty="0" sz="1400" spc="-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400" spc="0">
                <a:solidFill>
                  <a:srgbClr val="4A4A4A"/>
                </a:solidFill>
                <a:latin typeface="Calibri"/>
                <a:cs typeface="Calibri"/>
              </a:rPr>
              <a:t>Mission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50">
              <a:latin typeface="Times New Roman"/>
              <a:cs typeface="Times New Roman"/>
            </a:endParaRPr>
          </a:p>
          <a:p>
            <a:pPr algn="ctr" marL="278765" marR="278765" indent="1270">
              <a:lnSpc>
                <a:spcPct val="101200"/>
              </a:lnSpc>
            </a:pPr>
            <a:r>
              <a:rPr dirty="0" sz="1050" spc="25" b="1">
                <a:solidFill>
                  <a:srgbClr val="5A5A5A"/>
                </a:solidFill>
                <a:latin typeface="Calibri"/>
                <a:cs typeface="Calibri"/>
              </a:rPr>
              <a:t>TO </a:t>
            </a:r>
            <a:r>
              <a:rPr dirty="0" sz="1050" spc="50" b="1">
                <a:solidFill>
                  <a:srgbClr val="5A5A5A"/>
                </a:solidFill>
                <a:latin typeface="Calibri"/>
                <a:cs typeface="Calibri"/>
              </a:rPr>
              <a:t>EMPOWER  </a:t>
            </a:r>
            <a:r>
              <a:rPr dirty="0" sz="1050" spc="30" b="1">
                <a:solidFill>
                  <a:srgbClr val="5A5A5A"/>
                </a:solidFill>
                <a:latin typeface="Calibri"/>
                <a:cs typeface="Calibri"/>
              </a:rPr>
              <a:t>YOUR HEALTH </a:t>
            </a:r>
            <a:r>
              <a:rPr dirty="0" sz="1050" spc="40" b="1">
                <a:solidFill>
                  <a:srgbClr val="5A5A5A"/>
                </a:solidFill>
                <a:latin typeface="Calibri"/>
                <a:cs typeface="Calibri"/>
              </a:rPr>
              <a:t>AND  </a:t>
            </a:r>
            <a:r>
              <a:rPr dirty="0" sz="1050" spc="50" b="1">
                <a:solidFill>
                  <a:srgbClr val="5A5A5A"/>
                </a:solidFill>
                <a:latin typeface="Calibri"/>
                <a:cs typeface="Calibri"/>
              </a:rPr>
              <a:t>ENABLE </a:t>
            </a:r>
            <a:r>
              <a:rPr dirty="0" sz="1050" spc="30" b="1">
                <a:solidFill>
                  <a:srgbClr val="5A5A5A"/>
                </a:solidFill>
                <a:latin typeface="Calibri"/>
                <a:cs typeface="Calibri"/>
              </a:rPr>
              <a:t>YOUR  LOVED</a:t>
            </a:r>
            <a:r>
              <a:rPr dirty="0" sz="1050" spc="125" b="1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050" spc="40" b="1">
                <a:solidFill>
                  <a:srgbClr val="5A5A5A"/>
                </a:solidFill>
                <a:latin typeface="Calibri"/>
                <a:cs typeface="Calibri"/>
              </a:rPr>
              <a:t>ONES</a:t>
            </a:r>
            <a:endParaRPr sz="10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050" spc="25" b="1">
                <a:solidFill>
                  <a:srgbClr val="5A5A5A"/>
                </a:solidFill>
                <a:latin typeface="Calibri"/>
                <a:cs typeface="Calibri"/>
              </a:rPr>
              <a:t>TO </a:t>
            </a:r>
            <a:r>
              <a:rPr dirty="0" sz="1050" spc="40" b="1">
                <a:solidFill>
                  <a:srgbClr val="5A5A5A"/>
                </a:solidFill>
                <a:latin typeface="Calibri"/>
                <a:cs typeface="Calibri"/>
              </a:rPr>
              <a:t>LIVE</a:t>
            </a:r>
            <a:r>
              <a:rPr dirty="0" sz="1050" spc="150" b="1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050" spc="50" b="1">
                <a:solidFill>
                  <a:srgbClr val="5A5A5A"/>
                </a:solidFill>
                <a:latin typeface="Calibri"/>
                <a:cs typeface="Calibri"/>
              </a:rPr>
              <a:t>WELL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0466" y="693165"/>
            <a:ext cx="8341359" cy="1156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91689" marR="1117600" indent="-21336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At the core, there are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five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key processes to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deliver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on our mission</a:t>
            </a:r>
            <a:r>
              <a:rPr dirty="0" sz="1400" spc="-27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of 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“empower </a:t>
            </a:r>
            <a:r>
              <a:rPr dirty="0" sz="1400" spc="-10">
                <a:solidFill>
                  <a:srgbClr val="005F7D"/>
                </a:solidFill>
                <a:latin typeface="Arial"/>
                <a:cs typeface="Arial"/>
              </a:rPr>
              <a:t>your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health and enable </a:t>
            </a:r>
            <a:r>
              <a:rPr dirty="0" sz="1400" spc="-10">
                <a:solidFill>
                  <a:srgbClr val="005F7D"/>
                </a:solidFill>
                <a:latin typeface="Arial"/>
                <a:cs typeface="Arial"/>
              </a:rPr>
              <a:t>your loved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ones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to </a:t>
            </a:r>
            <a:r>
              <a:rPr dirty="0" sz="1400" spc="-10">
                <a:solidFill>
                  <a:srgbClr val="005F7D"/>
                </a:solidFill>
                <a:latin typeface="Arial"/>
                <a:cs typeface="Arial"/>
              </a:rPr>
              <a:t>live</a:t>
            </a:r>
            <a:r>
              <a:rPr dirty="0" sz="1400" spc="-6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005F7D"/>
                </a:solidFill>
                <a:latin typeface="Arial"/>
                <a:cs typeface="Arial"/>
              </a:rPr>
              <a:t>well”.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… all of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which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need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to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be done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with absolute integrity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and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professionalism,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complying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with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the </a:t>
            </a:r>
            <a:r>
              <a:rPr dirty="0" sz="1400" spc="-10" b="1">
                <a:solidFill>
                  <a:srgbClr val="003D51"/>
                </a:solidFill>
                <a:latin typeface="Calibri"/>
                <a:cs typeface="Calibri"/>
              </a:rPr>
              <a:t>Federal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and</a:t>
            </a:r>
            <a:r>
              <a:rPr dirty="0" sz="1400" spc="-21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3D51"/>
                </a:solidFill>
                <a:latin typeface="Calibri"/>
                <a:cs typeface="Calibri"/>
              </a:rPr>
              <a:t>State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regulations,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and aligning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with local municipalities</a:t>
            </a:r>
            <a:r>
              <a:rPr dirty="0" sz="1400" spc="-12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requirements.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14231" y="7298434"/>
            <a:ext cx="1214627" cy="382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90727" y="7391400"/>
            <a:ext cx="0" cy="157480"/>
          </a:xfrm>
          <a:custGeom>
            <a:avLst/>
            <a:gdLst/>
            <a:ahLst/>
            <a:cxnLst/>
            <a:rect l="l" t="t" r="r" b="b"/>
            <a:pathLst>
              <a:path w="0" h="157479">
                <a:moveTo>
                  <a:pt x="0" y="0"/>
                </a:moveTo>
                <a:lnTo>
                  <a:pt x="0" y="156972"/>
                </a:lnTo>
              </a:path>
            </a:pathLst>
          </a:custGeom>
          <a:ln w="9144">
            <a:solidFill>
              <a:srgbClr val="005F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528821" y="1912747"/>
            <a:ext cx="1243330" cy="880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Mature</a:t>
            </a:r>
            <a:r>
              <a:rPr dirty="0" sz="1400" spc="-85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“mother 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plants” are the 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start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of</a:t>
            </a:r>
            <a:r>
              <a:rPr dirty="0" sz="1400" spc="-55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the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process</a:t>
            </a:r>
            <a:r>
              <a:rPr dirty="0" sz="1400" spc="-5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…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77339" y="0"/>
            <a:ext cx="5870575" cy="1016635"/>
          </a:xfrm>
          <a:prstGeom prst="rect">
            <a:avLst/>
          </a:prstGeom>
        </p:spPr>
        <p:txBody>
          <a:bodyPr wrap="square" lIns="0" tIns="2457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935"/>
              </a:spcBef>
              <a:tabLst>
                <a:tab pos="2004695" algn="l"/>
                <a:tab pos="4457700" algn="l"/>
                <a:tab pos="4741545" algn="l"/>
              </a:tabLst>
            </a:pP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C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A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N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N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A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B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I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S	O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P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E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R</a:t>
            </a:r>
            <a:r>
              <a:rPr dirty="0" sz="2800" spc="-26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65">
                <a:solidFill>
                  <a:srgbClr val="838384"/>
                </a:solidFill>
                <a:latin typeface="Calibri"/>
                <a:cs typeface="Calibri"/>
              </a:rPr>
              <a:t>AT</a:t>
            </a:r>
            <a:r>
              <a:rPr dirty="0" sz="2800" spc="-26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I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O</a:t>
            </a:r>
            <a:r>
              <a:rPr dirty="0" sz="2800" spc="-28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N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S	-	G</a:t>
            </a:r>
            <a:r>
              <a:rPr dirty="0" sz="2800" spc="-29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R</a:t>
            </a:r>
            <a:r>
              <a:rPr dirty="0" sz="2800" spc="-31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O</a:t>
            </a:r>
            <a:r>
              <a:rPr dirty="0" sz="2800" spc="-32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W</a:t>
            </a:r>
            <a:endParaRPr sz="2800">
              <a:latin typeface="Calibri"/>
              <a:cs typeface="Calibri"/>
            </a:endParaRPr>
          </a:p>
          <a:p>
            <a:pPr algn="ctr" marL="29845">
              <a:lnSpc>
                <a:spcPct val="100000"/>
              </a:lnSpc>
              <a:spcBef>
                <a:spcPts val="925"/>
              </a:spcBef>
            </a:pP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It takes 127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days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to go from clipping to</a:t>
            </a:r>
            <a:r>
              <a:rPr dirty="0" sz="1400" spc="-19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harvest.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8838" y="7413752"/>
            <a:ext cx="3623945" cy="1168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60"/>
              </a:lnSpc>
            </a:pPr>
            <a:r>
              <a:rPr dirty="0" sz="800">
                <a:solidFill>
                  <a:srgbClr val="005F7E"/>
                </a:solidFill>
                <a:latin typeface="Calibri"/>
                <a:cs typeface="Calibri"/>
              </a:rPr>
              <a:t>3 </a:t>
            </a:r>
            <a:r>
              <a:rPr dirty="0" baseline="4629" sz="900">
                <a:solidFill>
                  <a:srgbClr val="005F7E"/>
                </a:solidFill>
                <a:latin typeface="Calibri"/>
                <a:cs typeface="Calibri"/>
              </a:rPr>
              <a:t>©</a:t>
            </a:r>
            <a:r>
              <a:rPr dirty="0" baseline="4629" sz="900" spc="187">
                <a:solidFill>
                  <a:srgbClr val="005F7E"/>
                </a:solidFill>
                <a:latin typeface="Calibri"/>
                <a:cs typeface="Calibri"/>
              </a:rPr>
              <a:t> </a:t>
            </a:r>
            <a:r>
              <a:rPr dirty="0" baseline="4629" sz="900" spc="-7">
                <a:solidFill>
                  <a:srgbClr val="005F7E"/>
                </a:solidFill>
                <a:latin typeface="Calibri"/>
                <a:cs typeface="Calibri"/>
              </a:rPr>
              <a:t>Copyright 2018 and Confidential Property of Surterra Holdings, Inc. and Surterra Wellness. All rights reserved.</a:t>
            </a:r>
            <a:endParaRPr baseline="4629" sz="9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98135" y="4514088"/>
            <a:ext cx="2124455" cy="28331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256276" y="1418844"/>
            <a:ext cx="2124455" cy="28331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548371" y="3035807"/>
            <a:ext cx="2362200" cy="31470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90727" y="1418844"/>
            <a:ext cx="2968752" cy="22280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8327517" y="2474163"/>
            <a:ext cx="723900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Grow</a:t>
            </a:r>
            <a:r>
              <a:rPr dirty="0" sz="1400" spc="-125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the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cl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ipp</a:t>
            </a:r>
            <a:r>
              <a:rPr dirty="0" sz="1400" spc="0" b="1">
                <a:solidFill>
                  <a:srgbClr val="003D51"/>
                </a:solidFill>
                <a:latin typeface="Calibri"/>
                <a:cs typeface="Calibri"/>
              </a:rPr>
              <a:t>i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ngs.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05250" y="1394587"/>
            <a:ext cx="82867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solidFill>
                  <a:srgbClr val="336600"/>
                </a:solidFill>
                <a:latin typeface="Calibri"/>
                <a:cs typeface="Calibri"/>
              </a:rPr>
              <a:t>Mother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65617" y="1813687"/>
            <a:ext cx="64770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solidFill>
                  <a:srgbClr val="336600"/>
                </a:solidFill>
                <a:latin typeface="Calibri"/>
                <a:cs typeface="Calibri"/>
              </a:rPr>
              <a:t>“Veg”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03109" y="6821525"/>
            <a:ext cx="163131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Grow new</a:t>
            </a:r>
            <a:r>
              <a:rPr dirty="0" sz="1400" spc="-10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spc="-15" b="1">
                <a:solidFill>
                  <a:srgbClr val="003D51"/>
                </a:solidFill>
                <a:latin typeface="Calibri"/>
                <a:cs typeface="Calibri"/>
              </a:rPr>
              <a:t>“mothers”.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59707" y="5764148"/>
            <a:ext cx="60071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solidFill>
                  <a:srgbClr val="336600"/>
                </a:solidFill>
                <a:latin typeface="Calibri"/>
                <a:cs typeface="Calibri"/>
              </a:rPr>
              <a:t>G</a:t>
            </a:r>
            <a:r>
              <a:rPr dirty="0" sz="2000" spc="-35" b="1">
                <a:solidFill>
                  <a:srgbClr val="336600"/>
                </a:solidFill>
                <a:latin typeface="Calibri"/>
                <a:cs typeface="Calibri"/>
              </a:rPr>
              <a:t>r</a:t>
            </a:r>
            <a:r>
              <a:rPr dirty="0" sz="2000" b="1">
                <a:solidFill>
                  <a:srgbClr val="336600"/>
                </a:solidFill>
                <a:latin typeface="Calibri"/>
                <a:cs typeface="Calibri"/>
              </a:rPr>
              <a:t>ow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98348" y="4538471"/>
            <a:ext cx="3744467" cy="28087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190345" y="3041980"/>
            <a:ext cx="3955415" cy="13970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L="2602230" marR="5080" indent="154940">
              <a:lnSpc>
                <a:spcPct val="100000"/>
              </a:lnSpc>
              <a:spcBef>
                <a:spcPts val="105"/>
              </a:spcBef>
            </a:pPr>
            <a:r>
              <a:rPr dirty="0" sz="1400" spc="-45" b="1">
                <a:solidFill>
                  <a:srgbClr val="003D51"/>
                </a:solidFill>
                <a:latin typeface="Calibri"/>
                <a:cs typeface="Calibri"/>
              </a:rPr>
              <a:t>….Take</a:t>
            </a:r>
            <a:r>
              <a:rPr dirty="0" sz="1400" spc="-85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clippings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from</a:t>
            </a:r>
            <a:r>
              <a:rPr dirty="0" sz="1400" spc="-65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the</a:t>
            </a:r>
            <a:r>
              <a:rPr dirty="0" sz="1400" spc="-5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mother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to</a:t>
            </a:r>
            <a:r>
              <a:rPr dirty="0" sz="1400" spc="-6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create</a:t>
            </a:r>
            <a:r>
              <a:rPr dirty="0" sz="1400" spc="-95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new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mothers</a:t>
            </a:r>
            <a:r>
              <a:rPr dirty="0" sz="1400" spc="-12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plants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and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flower</a:t>
            </a:r>
            <a:r>
              <a:rPr dirty="0" sz="1400" spc="-14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plants.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Grow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plants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to full</a:t>
            </a:r>
            <a:r>
              <a:rPr dirty="0" sz="1400" spc="-95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spc="-25" b="1">
                <a:solidFill>
                  <a:srgbClr val="003D51"/>
                </a:solidFill>
                <a:latin typeface="Calibri"/>
                <a:cs typeface="Calibri"/>
              </a:rPr>
              <a:t>lower.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614051" y="395660"/>
            <a:ext cx="165735" cy="287020"/>
          </a:xfrm>
          <a:custGeom>
            <a:avLst/>
            <a:gdLst/>
            <a:ahLst/>
            <a:cxnLst/>
            <a:rect l="l" t="t" r="r" b="b"/>
            <a:pathLst>
              <a:path w="165734" h="287020">
                <a:moveTo>
                  <a:pt x="127331" y="0"/>
                </a:moveTo>
                <a:lnTo>
                  <a:pt x="1049" y="41059"/>
                </a:lnTo>
                <a:lnTo>
                  <a:pt x="40107" y="65653"/>
                </a:lnTo>
                <a:lnTo>
                  <a:pt x="22348" y="119193"/>
                </a:lnTo>
                <a:lnTo>
                  <a:pt x="9698" y="174117"/>
                </a:lnTo>
                <a:lnTo>
                  <a:pt x="2226" y="230027"/>
                </a:lnTo>
                <a:lnTo>
                  <a:pt x="0" y="286528"/>
                </a:lnTo>
                <a:lnTo>
                  <a:pt x="99916" y="285746"/>
                </a:lnTo>
                <a:lnTo>
                  <a:pt x="101368" y="243561"/>
                </a:lnTo>
                <a:lnTo>
                  <a:pt x="106325" y="201733"/>
                </a:lnTo>
                <a:lnTo>
                  <a:pt x="114752" y="160500"/>
                </a:lnTo>
                <a:lnTo>
                  <a:pt x="126610" y="120103"/>
                </a:lnTo>
                <a:lnTo>
                  <a:pt x="159030" y="120103"/>
                </a:lnTo>
                <a:lnTo>
                  <a:pt x="127331" y="0"/>
                </a:lnTo>
                <a:close/>
              </a:path>
              <a:path w="165734" h="287020">
                <a:moveTo>
                  <a:pt x="159030" y="120103"/>
                </a:moveTo>
                <a:lnTo>
                  <a:pt x="126610" y="120103"/>
                </a:lnTo>
                <a:lnTo>
                  <a:pt x="165480" y="144540"/>
                </a:lnTo>
                <a:lnTo>
                  <a:pt x="159030" y="120103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614051" y="395660"/>
            <a:ext cx="165735" cy="287020"/>
          </a:xfrm>
          <a:custGeom>
            <a:avLst/>
            <a:gdLst/>
            <a:ahLst/>
            <a:cxnLst/>
            <a:rect l="l" t="t" r="r" b="b"/>
            <a:pathLst>
              <a:path w="165734" h="287020">
                <a:moveTo>
                  <a:pt x="0" y="286528"/>
                </a:moveTo>
                <a:lnTo>
                  <a:pt x="2226" y="230027"/>
                </a:lnTo>
                <a:lnTo>
                  <a:pt x="9698" y="174117"/>
                </a:lnTo>
                <a:lnTo>
                  <a:pt x="22348" y="119193"/>
                </a:lnTo>
                <a:lnTo>
                  <a:pt x="40107" y="65653"/>
                </a:lnTo>
                <a:lnTo>
                  <a:pt x="1049" y="41059"/>
                </a:lnTo>
                <a:lnTo>
                  <a:pt x="127331" y="0"/>
                </a:lnTo>
                <a:lnTo>
                  <a:pt x="165480" y="144540"/>
                </a:lnTo>
                <a:lnTo>
                  <a:pt x="126610" y="120103"/>
                </a:lnTo>
                <a:lnTo>
                  <a:pt x="114752" y="160500"/>
                </a:lnTo>
                <a:lnTo>
                  <a:pt x="106325" y="201733"/>
                </a:lnTo>
                <a:lnTo>
                  <a:pt x="101368" y="243561"/>
                </a:lnTo>
                <a:lnTo>
                  <a:pt x="99916" y="285746"/>
                </a:lnTo>
                <a:lnTo>
                  <a:pt x="0" y="286528"/>
                </a:lnTo>
                <a:close/>
              </a:path>
            </a:pathLst>
          </a:custGeom>
          <a:ln w="3918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9352977" y="138585"/>
            <a:ext cx="326390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" b="1">
                <a:solidFill>
                  <a:srgbClr val="BEBEBE"/>
                </a:solidFill>
                <a:latin typeface="Calibri"/>
                <a:cs typeface="Calibri"/>
              </a:rPr>
              <a:t>Process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70098" y="774012"/>
            <a:ext cx="292735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b="1">
                <a:solidFill>
                  <a:srgbClr val="BEBEBE"/>
                </a:solidFill>
                <a:latin typeface="Calibri"/>
                <a:cs typeface="Calibri"/>
              </a:rPr>
              <a:t>E</a:t>
            </a:r>
            <a:r>
              <a:rPr dirty="0" sz="750" spc="-5" b="1">
                <a:solidFill>
                  <a:srgbClr val="BEBEBE"/>
                </a:solidFill>
                <a:latin typeface="Calibri"/>
                <a:cs typeface="Calibri"/>
              </a:rPr>
              <a:t>nable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369542" y="973172"/>
            <a:ext cx="281305" cy="257810"/>
          </a:xfrm>
          <a:custGeom>
            <a:avLst/>
            <a:gdLst/>
            <a:ahLst/>
            <a:cxnLst/>
            <a:rect l="l" t="t" r="r" b="b"/>
            <a:pathLst>
              <a:path w="281304" h="257809">
                <a:moveTo>
                  <a:pt x="62676" y="78794"/>
                </a:moveTo>
                <a:lnTo>
                  <a:pt x="0" y="214419"/>
                </a:lnTo>
                <a:lnTo>
                  <a:pt x="125665" y="257328"/>
                </a:lnTo>
                <a:lnTo>
                  <a:pt x="110414" y="214096"/>
                </a:lnTo>
                <a:lnTo>
                  <a:pt x="149259" y="188677"/>
                </a:lnTo>
                <a:lnTo>
                  <a:pt x="185900" y="160229"/>
                </a:lnTo>
                <a:lnTo>
                  <a:pt x="220177" y="128901"/>
                </a:lnTo>
                <a:lnTo>
                  <a:pt x="226787" y="121812"/>
                </a:lnTo>
                <a:lnTo>
                  <a:pt x="77874" y="121812"/>
                </a:lnTo>
                <a:lnTo>
                  <a:pt x="62676" y="78794"/>
                </a:lnTo>
                <a:close/>
              </a:path>
              <a:path w="281304" h="257809">
                <a:moveTo>
                  <a:pt x="205159" y="0"/>
                </a:moveTo>
                <a:lnTo>
                  <a:pt x="177478" y="34842"/>
                </a:lnTo>
                <a:lnTo>
                  <a:pt x="146903" y="66885"/>
                </a:lnTo>
                <a:lnTo>
                  <a:pt x="113635" y="95938"/>
                </a:lnTo>
                <a:lnTo>
                  <a:pt x="77874" y="121812"/>
                </a:lnTo>
                <a:lnTo>
                  <a:pt x="226787" y="121812"/>
                </a:lnTo>
                <a:lnTo>
                  <a:pt x="251930" y="94845"/>
                </a:lnTo>
                <a:lnTo>
                  <a:pt x="280997" y="58212"/>
                </a:lnTo>
                <a:lnTo>
                  <a:pt x="205159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369542" y="973172"/>
            <a:ext cx="281305" cy="257810"/>
          </a:xfrm>
          <a:custGeom>
            <a:avLst/>
            <a:gdLst/>
            <a:ahLst/>
            <a:cxnLst/>
            <a:rect l="l" t="t" r="r" b="b"/>
            <a:pathLst>
              <a:path w="281304" h="257809">
                <a:moveTo>
                  <a:pt x="280997" y="58212"/>
                </a:moveTo>
                <a:lnTo>
                  <a:pt x="251929" y="94845"/>
                </a:lnTo>
                <a:lnTo>
                  <a:pt x="220177" y="128901"/>
                </a:lnTo>
                <a:lnTo>
                  <a:pt x="185900" y="160229"/>
                </a:lnTo>
                <a:lnTo>
                  <a:pt x="149259" y="188677"/>
                </a:lnTo>
                <a:lnTo>
                  <a:pt x="110414" y="214096"/>
                </a:lnTo>
                <a:lnTo>
                  <a:pt x="125665" y="257328"/>
                </a:lnTo>
                <a:lnTo>
                  <a:pt x="0" y="214419"/>
                </a:lnTo>
                <a:lnTo>
                  <a:pt x="62676" y="78794"/>
                </a:lnTo>
                <a:lnTo>
                  <a:pt x="77874" y="121812"/>
                </a:lnTo>
                <a:lnTo>
                  <a:pt x="113635" y="95938"/>
                </a:lnTo>
                <a:lnTo>
                  <a:pt x="146903" y="66885"/>
                </a:lnTo>
                <a:lnTo>
                  <a:pt x="177478" y="34842"/>
                </a:lnTo>
                <a:lnTo>
                  <a:pt x="205159" y="0"/>
                </a:lnTo>
                <a:lnTo>
                  <a:pt x="280997" y="58212"/>
                </a:lnTo>
                <a:close/>
              </a:path>
            </a:pathLst>
          </a:custGeom>
          <a:ln w="3916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293624" y="1166633"/>
            <a:ext cx="9486900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757920" algn="l"/>
                <a:tab pos="9473565" algn="l"/>
              </a:tabLst>
            </a:pPr>
            <a:r>
              <a:rPr dirty="0" u="sng" sz="750" spc="-5" b="1">
                <a:solidFill>
                  <a:srgbClr val="BEBEBE"/>
                </a:solidFill>
                <a:uFill>
                  <a:solidFill>
                    <a:srgbClr val="005F7D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750" spc="-5" b="1">
                <a:solidFill>
                  <a:srgbClr val="BEBEBE"/>
                </a:solidFill>
                <a:uFill>
                  <a:solidFill>
                    <a:srgbClr val="005F7D"/>
                  </a:solidFill>
                </a:uFill>
                <a:latin typeface="Calibri"/>
                <a:cs typeface="Calibri"/>
              </a:rPr>
              <a:t>	</a:t>
            </a:r>
            <a:r>
              <a:rPr dirty="0" u="sng" sz="750" spc="-10" b="1">
                <a:solidFill>
                  <a:srgbClr val="BEBEBE"/>
                </a:solidFill>
                <a:uFill>
                  <a:solidFill>
                    <a:srgbClr val="005F7D"/>
                  </a:solidFill>
                </a:uFill>
                <a:latin typeface="Calibri"/>
                <a:cs typeface="Calibri"/>
              </a:rPr>
              <a:t>Deliver	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747938" y="988600"/>
            <a:ext cx="276860" cy="245745"/>
          </a:xfrm>
          <a:custGeom>
            <a:avLst/>
            <a:gdLst/>
            <a:ahLst/>
            <a:cxnLst/>
            <a:rect l="l" t="t" r="r" b="b"/>
            <a:pathLst>
              <a:path w="276859" h="245744">
                <a:moveTo>
                  <a:pt x="201138" y="110927"/>
                </a:moveTo>
                <a:lnTo>
                  <a:pt x="35542" y="110927"/>
                </a:lnTo>
                <a:lnTo>
                  <a:pt x="72096" y="144853"/>
                </a:lnTo>
                <a:lnTo>
                  <a:pt x="111230" y="175385"/>
                </a:lnTo>
                <a:lnTo>
                  <a:pt x="152716" y="202377"/>
                </a:lnTo>
                <a:lnTo>
                  <a:pt x="196328" y="225681"/>
                </a:lnTo>
                <a:lnTo>
                  <a:pt x="241840" y="245151"/>
                </a:lnTo>
                <a:lnTo>
                  <a:pt x="276678" y="148235"/>
                </a:lnTo>
                <a:lnTo>
                  <a:pt x="234249" y="129580"/>
                </a:lnTo>
                <a:lnTo>
                  <a:pt x="201138" y="110927"/>
                </a:lnTo>
                <a:close/>
              </a:path>
              <a:path w="276859" h="245744">
                <a:moveTo>
                  <a:pt x="10602" y="0"/>
                </a:moveTo>
                <a:lnTo>
                  <a:pt x="0" y="136563"/>
                </a:lnTo>
                <a:lnTo>
                  <a:pt x="35542" y="110927"/>
                </a:lnTo>
                <a:lnTo>
                  <a:pt x="201138" y="110927"/>
                </a:lnTo>
                <a:lnTo>
                  <a:pt x="193869" y="106832"/>
                </a:lnTo>
                <a:lnTo>
                  <a:pt x="155814" y="80166"/>
                </a:lnTo>
                <a:lnTo>
                  <a:pt x="120364" y="49755"/>
                </a:lnTo>
                <a:lnTo>
                  <a:pt x="155786" y="24203"/>
                </a:lnTo>
                <a:lnTo>
                  <a:pt x="10602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747938" y="988600"/>
            <a:ext cx="276860" cy="245745"/>
          </a:xfrm>
          <a:custGeom>
            <a:avLst/>
            <a:gdLst/>
            <a:ahLst/>
            <a:cxnLst/>
            <a:rect l="l" t="t" r="r" b="b"/>
            <a:pathLst>
              <a:path w="276859" h="245744">
                <a:moveTo>
                  <a:pt x="241840" y="245151"/>
                </a:moveTo>
                <a:lnTo>
                  <a:pt x="196328" y="225681"/>
                </a:lnTo>
                <a:lnTo>
                  <a:pt x="152716" y="202377"/>
                </a:lnTo>
                <a:lnTo>
                  <a:pt x="111230" y="175385"/>
                </a:lnTo>
                <a:lnTo>
                  <a:pt x="72096" y="144853"/>
                </a:lnTo>
                <a:lnTo>
                  <a:pt x="35542" y="110927"/>
                </a:lnTo>
                <a:lnTo>
                  <a:pt x="0" y="136563"/>
                </a:lnTo>
                <a:lnTo>
                  <a:pt x="10602" y="0"/>
                </a:lnTo>
                <a:lnTo>
                  <a:pt x="155786" y="24203"/>
                </a:lnTo>
                <a:lnTo>
                  <a:pt x="120364" y="49755"/>
                </a:lnTo>
                <a:lnTo>
                  <a:pt x="155814" y="80166"/>
                </a:lnTo>
                <a:lnTo>
                  <a:pt x="193869" y="106832"/>
                </a:lnTo>
                <a:lnTo>
                  <a:pt x="234249" y="129580"/>
                </a:lnTo>
                <a:lnTo>
                  <a:pt x="276678" y="148235"/>
                </a:lnTo>
                <a:lnTo>
                  <a:pt x="241840" y="245151"/>
                </a:lnTo>
                <a:close/>
              </a:path>
            </a:pathLst>
          </a:custGeom>
          <a:ln w="391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8500166" y="774012"/>
            <a:ext cx="429259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" b="1">
                <a:solidFill>
                  <a:srgbClr val="BEBEBE"/>
                </a:solidFill>
                <a:latin typeface="Calibri"/>
                <a:cs typeface="Calibri"/>
              </a:rPr>
              <a:t>Champion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44732" y="138585"/>
            <a:ext cx="241300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15" b="1">
                <a:solidFill>
                  <a:srgbClr val="003D51"/>
                </a:solidFill>
                <a:latin typeface="Calibri"/>
                <a:cs typeface="Calibri"/>
              </a:rPr>
              <a:t>G</a:t>
            </a:r>
            <a:r>
              <a:rPr dirty="0" sz="750" spc="0" b="1">
                <a:solidFill>
                  <a:srgbClr val="003D51"/>
                </a:solidFill>
                <a:latin typeface="Calibri"/>
                <a:cs typeface="Calibri"/>
              </a:rPr>
              <a:t>r</a:t>
            </a:r>
            <a:r>
              <a:rPr dirty="0" sz="750" spc="-5" b="1">
                <a:solidFill>
                  <a:srgbClr val="003D51"/>
                </a:solidFill>
                <a:latin typeface="Calibri"/>
                <a:cs typeface="Calibri"/>
              </a:rPr>
              <a:t>ow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9019549" y="46292"/>
            <a:ext cx="318135" cy="179705"/>
          </a:xfrm>
          <a:custGeom>
            <a:avLst/>
            <a:gdLst/>
            <a:ahLst/>
            <a:cxnLst/>
            <a:rect l="l" t="t" r="r" b="b"/>
            <a:pathLst>
              <a:path w="318134" h="179704">
                <a:moveTo>
                  <a:pt x="268808" y="136388"/>
                </a:moveTo>
                <a:lnTo>
                  <a:pt x="158542" y="136388"/>
                </a:lnTo>
                <a:lnTo>
                  <a:pt x="202809" y="137402"/>
                </a:lnTo>
                <a:lnTo>
                  <a:pt x="190900" y="179503"/>
                </a:lnTo>
                <a:lnTo>
                  <a:pt x="268808" y="136388"/>
                </a:lnTo>
                <a:close/>
              </a:path>
              <a:path w="318134" h="179704">
                <a:moveTo>
                  <a:pt x="183264" y="39240"/>
                </a:moveTo>
                <a:lnTo>
                  <a:pt x="136846" y="40055"/>
                </a:lnTo>
                <a:lnTo>
                  <a:pt x="90679" y="44681"/>
                </a:lnTo>
                <a:lnTo>
                  <a:pt x="44988" y="53098"/>
                </a:lnTo>
                <a:lnTo>
                  <a:pt x="0" y="65288"/>
                </a:lnTo>
                <a:lnTo>
                  <a:pt x="27995" y="158348"/>
                </a:lnTo>
                <a:lnTo>
                  <a:pt x="70851" y="146905"/>
                </a:lnTo>
                <a:lnTo>
                  <a:pt x="114462" y="139571"/>
                </a:lnTo>
                <a:lnTo>
                  <a:pt x="158542" y="136388"/>
                </a:lnTo>
                <a:lnTo>
                  <a:pt x="268808" y="136388"/>
                </a:lnTo>
                <a:lnTo>
                  <a:pt x="317819" y="109265"/>
                </a:lnTo>
                <a:lnTo>
                  <a:pt x="271119" y="42257"/>
                </a:lnTo>
                <a:lnTo>
                  <a:pt x="229707" y="42257"/>
                </a:lnTo>
                <a:lnTo>
                  <a:pt x="183264" y="39240"/>
                </a:lnTo>
                <a:close/>
              </a:path>
              <a:path w="318134" h="179704">
                <a:moveTo>
                  <a:pt x="241668" y="0"/>
                </a:moveTo>
                <a:lnTo>
                  <a:pt x="229707" y="42257"/>
                </a:lnTo>
                <a:lnTo>
                  <a:pt x="271119" y="42257"/>
                </a:lnTo>
                <a:lnTo>
                  <a:pt x="241668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019549" y="46292"/>
            <a:ext cx="318135" cy="179705"/>
          </a:xfrm>
          <a:custGeom>
            <a:avLst/>
            <a:gdLst/>
            <a:ahLst/>
            <a:cxnLst/>
            <a:rect l="l" t="t" r="r" b="b"/>
            <a:pathLst>
              <a:path w="318134" h="179704">
                <a:moveTo>
                  <a:pt x="0" y="65288"/>
                </a:moveTo>
                <a:lnTo>
                  <a:pt x="44988" y="53098"/>
                </a:lnTo>
                <a:lnTo>
                  <a:pt x="90679" y="44681"/>
                </a:lnTo>
                <a:lnTo>
                  <a:pt x="136846" y="40055"/>
                </a:lnTo>
                <a:lnTo>
                  <a:pt x="183264" y="39240"/>
                </a:lnTo>
                <a:lnTo>
                  <a:pt x="229707" y="42257"/>
                </a:lnTo>
                <a:lnTo>
                  <a:pt x="241668" y="0"/>
                </a:lnTo>
                <a:lnTo>
                  <a:pt x="317819" y="109265"/>
                </a:lnTo>
                <a:lnTo>
                  <a:pt x="190900" y="179503"/>
                </a:lnTo>
                <a:lnTo>
                  <a:pt x="202809" y="137402"/>
                </a:lnTo>
                <a:lnTo>
                  <a:pt x="158542" y="136388"/>
                </a:lnTo>
                <a:lnTo>
                  <a:pt x="114462" y="139571"/>
                </a:lnTo>
                <a:lnTo>
                  <a:pt x="70851" y="146905"/>
                </a:lnTo>
                <a:lnTo>
                  <a:pt x="27995" y="158348"/>
                </a:lnTo>
                <a:lnTo>
                  <a:pt x="0" y="65288"/>
                </a:lnTo>
                <a:close/>
              </a:path>
            </a:pathLst>
          </a:custGeom>
          <a:ln w="3914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9564882" y="367783"/>
            <a:ext cx="222250" cy="309880"/>
          </a:xfrm>
          <a:custGeom>
            <a:avLst/>
            <a:gdLst/>
            <a:ahLst/>
            <a:cxnLst/>
            <a:rect l="l" t="t" r="r" b="b"/>
            <a:pathLst>
              <a:path w="222250" h="309880">
                <a:moveTo>
                  <a:pt x="95006" y="0"/>
                </a:moveTo>
                <a:lnTo>
                  <a:pt x="0" y="65288"/>
                </a:lnTo>
                <a:lnTo>
                  <a:pt x="20199" y="99852"/>
                </a:lnTo>
                <a:lnTo>
                  <a:pt x="37494" y="135969"/>
                </a:lnTo>
                <a:lnTo>
                  <a:pt x="51803" y="173454"/>
                </a:lnTo>
                <a:lnTo>
                  <a:pt x="63041" y="212121"/>
                </a:lnTo>
                <a:lnTo>
                  <a:pt x="21153" y="213893"/>
                </a:lnTo>
                <a:lnTo>
                  <a:pt x="134805" y="309559"/>
                </a:lnTo>
                <a:lnTo>
                  <a:pt x="220750" y="207223"/>
                </a:lnTo>
                <a:lnTo>
                  <a:pt x="180141" y="207223"/>
                </a:lnTo>
                <a:lnTo>
                  <a:pt x="166133" y="152474"/>
                </a:lnTo>
                <a:lnTo>
                  <a:pt x="147171" y="99449"/>
                </a:lnTo>
                <a:lnTo>
                  <a:pt x="123409" y="48506"/>
                </a:lnTo>
                <a:lnTo>
                  <a:pt x="95006" y="0"/>
                </a:lnTo>
                <a:close/>
              </a:path>
              <a:path w="222250" h="309880">
                <a:moveTo>
                  <a:pt x="222238" y="205452"/>
                </a:moveTo>
                <a:lnTo>
                  <a:pt x="180141" y="207223"/>
                </a:lnTo>
                <a:lnTo>
                  <a:pt x="220750" y="207223"/>
                </a:lnTo>
                <a:lnTo>
                  <a:pt x="222238" y="205452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9564882" y="367783"/>
            <a:ext cx="222250" cy="309880"/>
          </a:xfrm>
          <a:custGeom>
            <a:avLst/>
            <a:gdLst/>
            <a:ahLst/>
            <a:cxnLst/>
            <a:rect l="l" t="t" r="r" b="b"/>
            <a:pathLst>
              <a:path w="222250" h="309880">
                <a:moveTo>
                  <a:pt x="95006" y="0"/>
                </a:moveTo>
                <a:lnTo>
                  <a:pt x="123409" y="48506"/>
                </a:lnTo>
                <a:lnTo>
                  <a:pt x="147171" y="99449"/>
                </a:lnTo>
                <a:lnTo>
                  <a:pt x="166133" y="152474"/>
                </a:lnTo>
                <a:lnTo>
                  <a:pt x="180141" y="207223"/>
                </a:lnTo>
                <a:lnTo>
                  <a:pt x="222238" y="205452"/>
                </a:lnTo>
                <a:lnTo>
                  <a:pt x="134805" y="309559"/>
                </a:lnTo>
                <a:lnTo>
                  <a:pt x="21153" y="213893"/>
                </a:lnTo>
                <a:lnTo>
                  <a:pt x="63041" y="212121"/>
                </a:lnTo>
                <a:lnTo>
                  <a:pt x="51803" y="173454"/>
                </a:lnTo>
                <a:lnTo>
                  <a:pt x="37494" y="135969"/>
                </a:lnTo>
                <a:lnTo>
                  <a:pt x="20199" y="99852"/>
                </a:lnTo>
                <a:lnTo>
                  <a:pt x="0" y="65288"/>
                </a:lnTo>
                <a:lnTo>
                  <a:pt x="95006" y="0"/>
                </a:lnTo>
                <a:close/>
              </a:path>
            </a:pathLst>
          </a:custGeom>
          <a:ln w="3917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14231" y="7298434"/>
            <a:ext cx="1214627" cy="382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90727" y="7391400"/>
            <a:ext cx="0" cy="157480"/>
          </a:xfrm>
          <a:custGeom>
            <a:avLst/>
            <a:gdLst/>
            <a:ahLst/>
            <a:cxnLst/>
            <a:rect l="l" t="t" r="r" b="b"/>
            <a:pathLst>
              <a:path w="0" h="157479">
                <a:moveTo>
                  <a:pt x="0" y="0"/>
                </a:moveTo>
                <a:lnTo>
                  <a:pt x="0" y="156972"/>
                </a:lnTo>
              </a:path>
            </a:pathLst>
          </a:custGeom>
          <a:ln w="9144">
            <a:solidFill>
              <a:srgbClr val="005F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14800" y="395660"/>
            <a:ext cx="165735" cy="287020"/>
          </a:xfrm>
          <a:custGeom>
            <a:avLst/>
            <a:gdLst/>
            <a:ahLst/>
            <a:cxnLst/>
            <a:rect l="l" t="t" r="r" b="b"/>
            <a:pathLst>
              <a:path w="165734" h="287020">
                <a:moveTo>
                  <a:pt x="127237" y="0"/>
                </a:moveTo>
                <a:lnTo>
                  <a:pt x="1049" y="41059"/>
                </a:lnTo>
                <a:lnTo>
                  <a:pt x="40077" y="65653"/>
                </a:lnTo>
                <a:lnTo>
                  <a:pt x="22331" y="119193"/>
                </a:lnTo>
                <a:lnTo>
                  <a:pt x="9691" y="174117"/>
                </a:lnTo>
                <a:lnTo>
                  <a:pt x="2224" y="230027"/>
                </a:lnTo>
                <a:lnTo>
                  <a:pt x="0" y="286528"/>
                </a:lnTo>
                <a:lnTo>
                  <a:pt x="99842" y="285746"/>
                </a:lnTo>
                <a:lnTo>
                  <a:pt x="101293" y="243561"/>
                </a:lnTo>
                <a:lnTo>
                  <a:pt x="106247" y="201733"/>
                </a:lnTo>
                <a:lnTo>
                  <a:pt x="114667" y="160500"/>
                </a:lnTo>
                <a:lnTo>
                  <a:pt x="126517" y="120103"/>
                </a:lnTo>
                <a:lnTo>
                  <a:pt x="158913" y="120103"/>
                </a:lnTo>
                <a:lnTo>
                  <a:pt x="127237" y="0"/>
                </a:lnTo>
                <a:close/>
              </a:path>
              <a:path w="165734" h="287020">
                <a:moveTo>
                  <a:pt x="158913" y="120103"/>
                </a:moveTo>
                <a:lnTo>
                  <a:pt x="126517" y="120103"/>
                </a:lnTo>
                <a:lnTo>
                  <a:pt x="165358" y="144540"/>
                </a:lnTo>
                <a:lnTo>
                  <a:pt x="158913" y="120103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614800" y="395660"/>
            <a:ext cx="165735" cy="287020"/>
          </a:xfrm>
          <a:custGeom>
            <a:avLst/>
            <a:gdLst/>
            <a:ahLst/>
            <a:cxnLst/>
            <a:rect l="l" t="t" r="r" b="b"/>
            <a:pathLst>
              <a:path w="165734" h="287020">
                <a:moveTo>
                  <a:pt x="0" y="286528"/>
                </a:moveTo>
                <a:lnTo>
                  <a:pt x="2224" y="230027"/>
                </a:lnTo>
                <a:lnTo>
                  <a:pt x="9691" y="174117"/>
                </a:lnTo>
                <a:lnTo>
                  <a:pt x="22331" y="119193"/>
                </a:lnTo>
                <a:lnTo>
                  <a:pt x="40077" y="65653"/>
                </a:lnTo>
                <a:lnTo>
                  <a:pt x="1049" y="41059"/>
                </a:lnTo>
                <a:lnTo>
                  <a:pt x="127237" y="0"/>
                </a:lnTo>
                <a:lnTo>
                  <a:pt x="165358" y="144540"/>
                </a:lnTo>
                <a:lnTo>
                  <a:pt x="126517" y="120103"/>
                </a:lnTo>
                <a:lnTo>
                  <a:pt x="114668" y="160500"/>
                </a:lnTo>
                <a:lnTo>
                  <a:pt x="106247" y="201733"/>
                </a:lnTo>
                <a:lnTo>
                  <a:pt x="101293" y="243561"/>
                </a:lnTo>
                <a:lnTo>
                  <a:pt x="99842" y="285746"/>
                </a:lnTo>
                <a:lnTo>
                  <a:pt x="0" y="286528"/>
                </a:lnTo>
                <a:close/>
              </a:path>
            </a:pathLst>
          </a:custGeom>
          <a:ln w="3916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351972" y="138585"/>
            <a:ext cx="325755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" b="1">
                <a:solidFill>
                  <a:srgbClr val="003D51"/>
                </a:solidFill>
                <a:latin typeface="Calibri"/>
                <a:cs typeface="Calibri"/>
              </a:rPr>
              <a:t>Process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68723" y="774012"/>
            <a:ext cx="292735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b="1">
                <a:solidFill>
                  <a:srgbClr val="BEBEBE"/>
                </a:solidFill>
                <a:latin typeface="Calibri"/>
                <a:cs typeface="Calibri"/>
              </a:rPr>
              <a:t>E</a:t>
            </a:r>
            <a:r>
              <a:rPr dirty="0" sz="750" spc="-5" b="1">
                <a:solidFill>
                  <a:srgbClr val="BEBEBE"/>
                </a:solidFill>
                <a:latin typeface="Calibri"/>
                <a:cs typeface="Calibri"/>
              </a:rPr>
              <a:t>nable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369735" y="973172"/>
            <a:ext cx="281305" cy="257810"/>
          </a:xfrm>
          <a:custGeom>
            <a:avLst/>
            <a:gdLst/>
            <a:ahLst/>
            <a:cxnLst/>
            <a:rect l="l" t="t" r="r" b="b"/>
            <a:pathLst>
              <a:path w="281304" h="257809">
                <a:moveTo>
                  <a:pt x="62629" y="78794"/>
                </a:moveTo>
                <a:lnTo>
                  <a:pt x="0" y="214419"/>
                </a:lnTo>
                <a:lnTo>
                  <a:pt x="125572" y="257328"/>
                </a:lnTo>
                <a:lnTo>
                  <a:pt x="110332" y="214096"/>
                </a:lnTo>
                <a:lnTo>
                  <a:pt x="149149" y="188677"/>
                </a:lnTo>
                <a:lnTo>
                  <a:pt x="185763" y="160229"/>
                </a:lnTo>
                <a:lnTo>
                  <a:pt x="220015" y="128901"/>
                </a:lnTo>
                <a:lnTo>
                  <a:pt x="226620" y="121812"/>
                </a:lnTo>
                <a:lnTo>
                  <a:pt x="77817" y="121812"/>
                </a:lnTo>
                <a:lnTo>
                  <a:pt x="62629" y="78794"/>
                </a:lnTo>
                <a:close/>
              </a:path>
              <a:path w="281304" h="257809">
                <a:moveTo>
                  <a:pt x="205008" y="0"/>
                </a:moveTo>
                <a:lnTo>
                  <a:pt x="177347" y="34842"/>
                </a:lnTo>
                <a:lnTo>
                  <a:pt x="146795" y="66885"/>
                </a:lnTo>
                <a:lnTo>
                  <a:pt x="113551" y="95938"/>
                </a:lnTo>
                <a:lnTo>
                  <a:pt x="77817" y="121812"/>
                </a:lnTo>
                <a:lnTo>
                  <a:pt x="226620" y="121812"/>
                </a:lnTo>
                <a:lnTo>
                  <a:pt x="251744" y="94845"/>
                </a:lnTo>
                <a:lnTo>
                  <a:pt x="280790" y="58212"/>
                </a:lnTo>
                <a:lnTo>
                  <a:pt x="205008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369735" y="973172"/>
            <a:ext cx="281305" cy="257810"/>
          </a:xfrm>
          <a:custGeom>
            <a:avLst/>
            <a:gdLst/>
            <a:ahLst/>
            <a:cxnLst/>
            <a:rect l="l" t="t" r="r" b="b"/>
            <a:pathLst>
              <a:path w="281304" h="257809">
                <a:moveTo>
                  <a:pt x="280790" y="58212"/>
                </a:moveTo>
                <a:lnTo>
                  <a:pt x="251744" y="94845"/>
                </a:lnTo>
                <a:lnTo>
                  <a:pt x="220015" y="128901"/>
                </a:lnTo>
                <a:lnTo>
                  <a:pt x="185763" y="160229"/>
                </a:lnTo>
                <a:lnTo>
                  <a:pt x="149149" y="188677"/>
                </a:lnTo>
                <a:lnTo>
                  <a:pt x="110332" y="214096"/>
                </a:lnTo>
                <a:lnTo>
                  <a:pt x="125572" y="257328"/>
                </a:lnTo>
                <a:lnTo>
                  <a:pt x="0" y="214419"/>
                </a:lnTo>
                <a:lnTo>
                  <a:pt x="62629" y="78794"/>
                </a:lnTo>
                <a:lnTo>
                  <a:pt x="77817" y="121812"/>
                </a:lnTo>
                <a:lnTo>
                  <a:pt x="113551" y="95938"/>
                </a:lnTo>
                <a:lnTo>
                  <a:pt x="146795" y="66885"/>
                </a:lnTo>
                <a:lnTo>
                  <a:pt x="177347" y="34842"/>
                </a:lnTo>
                <a:lnTo>
                  <a:pt x="205008" y="0"/>
                </a:lnTo>
                <a:lnTo>
                  <a:pt x="280790" y="58212"/>
                </a:lnTo>
                <a:close/>
              </a:path>
            </a:pathLst>
          </a:custGeom>
          <a:ln w="3914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93624" y="1166633"/>
            <a:ext cx="9486900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756650" algn="l"/>
                <a:tab pos="9473565" algn="l"/>
              </a:tabLst>
            </a:pPr>
            <a:r>
              <a:rPr dirty="0" u="sng" sz="750" spc="-5" b="1">
                <a:solidFill>
                  <a:srgbClr val="BEBEBE"/>
                </a:solidFill>
                <a:uFill>
                  <a:solidFill>
                    <a:srgbClr val="005F7D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750" spc="-5" b="1">
                <a:solidFill>
                  <a:srgbClr val="BEBEBE"/>
                </a:solidFill>
                <a:uFill>
                  <a:solidFill>
                    <a:srgbClr val="005F7D"/>
                  </a:solidFill>
                </a:uFill>
                <a:latin typeface="Calibri"/>
                <a:cs typeface="Calibri"/>
              </a:rPr>
              <a:t>	</a:t>
            </a:r>
            <a:r>
              <a:rPr dirty="0" u="sng" sz="750" spc="-10" b="1">
                <a:solidFill>
                  <a:srgbClr val="BEBEBE"/>
                </a:solidFill>
                <a:uFill>
                  <a:solidFill>
                    <a:srgbClr val="005F7D"/>
                  </a:solidFill>
                </a:uFill>
                <a:latin typeface="Calibri"/>
                <a:cs typeface="Calibri"/>
              </a:rPr>
              <a:t>Deliver	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748588" y="988600"/>
            <a:ext cx="276860" cy="245745"/>
          </a:xfrm>
          <a:custGeom>
            <a:avLst/>
            <a:gdLst/>
            <a:ahLst/>
            <a:cxnLst/>
            <a:rect l="l" t="t" r="r" b="b"/>
            <a:pathLst>
              <a:path w="276859" h="245744">
                <a:moveTo>
                  <a:pt x="200989" y="110927"/>
                </a:moveTo>
                <a:lnTo>
                  <a:pt x="35516" y="110927"/>
                </a:lnTo>
                <a:lnTo>
                  <a:pt x="72043" y="144853"/>
                </a:lnTo>
                <a:lnTo>
                  <a:pt x="111148" y="175385"/>
                </a:lnTo>
                <a:lnTo>
                  <a:pt x="152603" y="202377"/>
                </a:lnTo>
                <a:lnTo>
                  <a:pt x="196183" y="225681"/>
                </a:lnTo>
                <a:lnTo>
                  <a:pt x="241662" y="245151"/>
                </a:lnTo>
                <a:lnTo>
                  <a:pt x="276474" y="148235"/>
                </a:lnTo>
                <a:lnTo>
                  <a:pt x="234076" y="129580"/>
                </a:lnTo>
                <a:lnTo>
                  <a:pt x="200989" y="110927"/>
                </a:lnTo>
                <a:close/>
              </a:path>
              <a:path w="276859" h="245744">
                <a:moveTo>
                  <a:pt x="10594" y="0"/>
                </a:moveTo>
                <a:lnTo>
                  <a:pt x="0" y="136563"/>
                </a:lnTo>
                <a:lnTo>
                  <a:pt x="35516" y="110927"/>
                </a:lnTo>
                <a:lnTo>
                  <a:pt x="200989" y="110927"/>
                </a:lnTo>
                <a:lnTo>
                  <a:pt x="193726" y="106832"/>
                </a:lnTo>
                <a:lnTo>
                  <a:pt x="155700" y="80166"/>
                </a:lnTo>
                <a:lnTo>
                  <a:pt x="120275" y="49755"/>
                </a:lnTo>
                <a:lnTo>
                  <a:pt x="155671" y="24203"/>
                </a:lnTo>
                <a:lnTo>
                  <a:pt x="10594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748588" y="988600"/>
            <a:ext cx="276860" cy="245745"/>
          </a:xfrm>
          <a:custGeom>
            <a:avLst/>
            <a:gdLst/>
            <a:ahLst/>
            <a:cxnLst/>
            <a:rect l="l" t="t" r="r" b="b"/>
            <a:pathLst>
              <a:path w="276859" h="245744">
                <a:moveTo>
                  <a:pt x="241662" y="245151"/>
                </a:moveTo>
                <a:lnTo>
                  <a:pt x="196183" y="225681"/>
                </a:lnTo>
                <a:lnTo>
                  <a:pt x="152603" y="202377"/>
                </a:lnTo>
                <a:lnTo>
                  <a:pt x="111148" y="175385"/>
                </a:lnTo>
                <a:lnTo>
                  <a:pt x="72043" y="144853"/>
                </a:lnTo>
                <a:lnTo>
                  <a:pt x="35516" y="110927"/>
                </a:lnTo>
                <a:lnTo>
                  <a:pt x="0" y="136563"/>
                </a:lnTo>
                <a:lnTo>
                  <a:pt x="10594" y="0"/>
                </a:lnTo>
                <a:lnTo>
                  <a:pt x="155671" y="24203"/>
                </a:lnTo>
                <a:lnTo>
                  <a:pt x="120275" y="49755"/>
                </a:lnTo>
                <a:lnTo>
                  <a:pt x="155700" y="80166"/>
                </a:lnTo>
                <a:lnTo>
                  <a:pt x="193726" y="106832"/>
                </a:lnTo>
                <a:lnTo>
                  <a:pt x="234076" y="129580"/>
                </a:lnTo>
                <a:lnTo>
                  <a:pt x="276474" y="148235"/>
                </a:lnTo>
                <a:lnTo>
                  <a:pt x="241662" y="245151"/>
                </a:lnTo>
                <a:close/>
              </a:path>
            </a:pathLst>
          </a:custGeom>
          <a:ln w="3914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8499815" y="774012"/>
            <a:ext cx="428625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" b="1">
                <a:solidFill>
                  <a:srgbClr val="BEBEBE"/>
                </a:solidFill>
                <a:latin typeface="Calibri"/>
                <a:cs typeface="Calibri"/>
              </a:rPr>
              <a:t>Champion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44071" y="138585"/>
            <a:ext cx="241300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0" b="1">
                <a:solidFill>
                  <a:srgbClr val="BEBEBE"/>
                </a:solidFill>
                <a:latin typeface="Calibri"/>
                <a:cs typeface="Calibri"/>
              </a:rPr>
              <a:t>G</a:t>
            </a:r>
            <a:r>
              <a:rPr dirty="0" sz="750" spc="0" b="1">
                <a:solidFill>
                  <a:srgbClr val="BEBEBE"/>
                </a:solidFill>
                <a:latin typeface="Calibri"/>
                <a:cs typeface="Calibri"/>
              </a:rPr>
              <a:t>r</a:t>
            </a:r>
            <a:r>
              <a:rPr dirty="0" sz="750" spc="-10" b="1">
                <a:solidFill>
                  <a:srgbClr val="BEBEBE"/>
                </a:solidFill>
                <a:latin typeface="Calibri"/>
                <a:cs typeface="Calibri"/>
              </a:rPr>
              <a:t>ow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019999" y="46292"/>
            <a:ext cx="318135" cy="179705"/>
          </a:xfrm>
          <a:custGeom>
            <a:avLst/>
            <a:gdLst/>
            <a:ahLst/>
            <a:cxnLst/>
            <a:rect l="l" t="t" r="r" b="b"/>
            <a:pathLst>
              <a:path w="318134" h="179704">
                <a:moveTo>
                  <a:pt x="268610" y="136388"/>
                </a:moveTo>
                <a:lnTo>
                  <a:pt x="158425" y="136388"/>
                </a:lnTo>
                <a:lnTo>
                  <a:pt x="202659" y="137402"/>
                </a:lnTo>
                <a:lnTo>
                  <a:pt x="190759" y="179503"/>
                </a:lnTo>
                <a:lnTo>
                  <a:pt x="268610" y="136388"/>
                </a:lnTo>
                <a:close/>
              </a:path>
              <a:path w="318134" h="179704">
                <a:moveTo>
                  <a:pt x="183129" y="39240"/>
                </a:moveTo>
                <a:lnTo>
                  <a:pt x="136745" y="40055"/>
                </a:lnTo>
                <a:lnTo>
                  <a:pt x="90612" y="44681"/>
                </a:lnTo>
                <a:lnTo>
                  <a:pt x="44955" y="53098"/>
                </a:lnTo>
                <a:lnTo>
                  <a:pt x="0" y="65288"/>
                </a:lnTo>
                <a:lnTo>
                  <a:pt x="27974" y="158348"/>
                </a:lnTo>
                <a:lnTo>
                  <a:pt x="70799" y="146905"/>
                </a:lnTo>
                <a:lnTo>
                  <a:pt x="114377" y="139571"/>
                </a:lnTo>
                <a:lnTo>
                  <a:pt x="158425" y="136388"/>
                </a:lnTo>
                <a:lnTo>
                  <a:pt x="268610" y="136388"/>
                </a:lnTo>
                <a:lnTo>
                  <a:pt x="317585" y="109265"/>
                </a:lnTo>
                <a:lnTo>
                  <a:pt x="270919" y="42257"/>
                </a:lnTo>
                <a:lnTo>
                  <a:pt x="229538" y="42257"/>
                </a:lnTo>
                <a:lnTo>
                  <a:pt x="183129" y="39240"/>
                </a:lnTo>
                <a:close/>
              </a:path>
              <a:path w="318134" h="179704">
                <a:moveTo>
                  <a:pt x="241490" y="0"/>
                </a:moveTo>
                <a:lnTo>
                  <a:pt x="229538" y="42257"/>
                </a:lnTo>
                <a:lnTo>
                  <a:pt x="270919" y="42257"/>
                </a:lnTo>
                <a:lnTo>
                  <a:pt x="241490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019999" y="46292"/>
            <a:ext cx="318135" cy="179705"/>
          </a:xfrm>
          <a:custGeom>
            <a:avLst/>
            <a:gdLst/>
            <a:ahLst/>
            <a:cxnLst/>
            <a:rect l="l" t="t" r="r" b="b"/>
            <a:pathLst>
              <a:path w="318134" h="179704">
                <a:moveTo>
                  <a:pt x="0" y="65288"/>
                </a:moveTo>
                <a:lnTo>
                  <a:pt x="44955" y="53098"/>
                </a:lnTo>
                <a:lnTo>
                  <a:pt x="90612" y="44681"/>
                </a:lnTo>
                <a:lnTo>
                  <a:pt x="136745" y="40055"/>
                </a:lnTo>
                <a:lnTo>
                  <a:pt x="183129" y="39240"/>
                </a:lnTo>
                <a:lnTo>
                  <a:pt x="229538" y="42257"/>
                </a:lnTo>
                <a:lnTo>
                  <a:pt x="241490" y="0"/>
                </a:lnTo>
                <a:lnTo>
                  <a:pt x="317585" y="109265"/>
                </a:lnTo>
                <a:lnTo>
                  <a:pt x="190759" y="179503"/>
                </a:lnTo>
                <a:lnTo>
                  <a:pt x="202659" y="137402"/>
                </a:lnTo>
                <a:lnTo>
                  <a:pt x="158425" y="136388"/>
                </a:lnTo>
                <a:lnTo>
                  <a:pt x="114377" y="139571"/>
                </a:lnTo>
                <a:lnTo>
                  <a:pt x="70799" y="146905"/>
                </a:lnTo>
                <a:lnTo>
                  <a:pt x="27974" y="158348"/>
                </a:lnTo>
                <a:lnTo>
                  <a:pt x="0" y="65288"/>
                </a:lnTo>
                <a:close/>
              </a:path>
            </a:pathLst>
          </a:custGeom>
          <a:ln w="3913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564930" y="367783"/>
            <a:ext cx="222250" cy="309880"/>
          </a:xfrm>
          <a:custGeom>
            <a:avLst/>
            <a:gdLst/>
            <a:ahLst/>
            <a:cxnLst/>
            <a:rect l="l" t="t" r="r" b="b"/>
            <a:pathLst>
              <a:path w="222250" h="309880">
                <a:moveTo>
                  <a:pt x="94936" y="0"/>
                </a:moveTo>
                <a:lnTo>
                  <a:pt x="0" y="65288"/>
                </a:lnTo>
                <a:lnTo>
                  <a:pt x="20184" y="99852"/>
                </a:lnTo>
                <a:lnTo>
                  <a:pt x="37466" y="135969"/>
                </a:lnTo>
                <a:lnTo>
                  <a:pt x="51765" y="173454"/>
                </a:lnTo>
                <a:lnTo>
                  <a:pt x="62995" y="212121"/>
                </a:lnTo>
                <a:lnTo>
                  <a:pt x="21137" y="213893"/>
                </a:lnTo>
                <a:lnTo>
                  <a:pt x="134706" y="309559"/>
                </a:lnTo>
                <a:lnTo>
                  <a:pt x="220588" y="207223"/>
                </a:lnTo>
                <a:lnTo>
                  <a:pt x="180008" y="207223"/>
                </a:lnTo>
                <a:lnTo>
                  <a:pt x="166011" y="152474"/>
                </a:lnTo>
                <a:lnTo>
                  <a:pt x="147062" y="99449"/>
                </a:lnTo>
                <a:lnTo>
                  <a:pt x="123318" y="48506"/>
                </a:lnTo>
                <a:lnTo>
                  <a:pt x="94936" y="0"/>
                </a:lnTo>
                <a:close/>
              </a:path>
              <a:path w="222250" h="309880">
                <a:moveTo>
                  <a:pt x="222074" y="205452"/>
                </a:moveTo>
                <a:lnTo>
                  <a:pt x="180008" y="207223"/>
                </a:lnTo>
                <a:lnTo>
                  <a:pt x="220588" y="207223"/>
                </a:lnTo>
                <a:lnTo>
                  <a:pt x="222074" y="205452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9564931" y="367783"/>
            <a:ext cx="222250" cy="309880"/>
          </a:xfrm>
          <a:custGeom>
            <a:avLst/>
            <a:gdLst/>
            <a:ahLst/>
            <a:cxnLst/>
            <a:rect l="l" t="t" r="r" b="b"/>
            <a:pathLst>
              <a:path w="222250" h="309880">
                <a:moveTo>
                  <a:pt x="94936" y="0"/>
                </a:moveTo>
                <a:lnTo>
                  <a:pt x="123318" y="48506"/>
                </a:lnTo>
                <a:lnTo>
                  <a:pt x="147062" y="99449"/>
                </a:lnTo>
                <a:lnTo>
                  <a:pt x="166011" y="152474"/>
                </a:lnTo>
                <a:lnTo>
                  <a:pt x="180008" y="207223"/>
                </a:lnTo>
                <a:lnTo>
                  <a:pt x="222074" y="205452"/>
                </a:lnTo>
                <a:lnTo>
                  <a:pt x="134706" y="309559"/>
                </a:lnTo>
                <a:lnTo>
                  <a:pt x="21137" y="213893"/>
                </a:lnTo>
                <a:lnTo>
                  <a:pt x="62995" y="212121"/>
                </a:lnTo>
                <a:lnTo>
                  <a:pt x="51765" y="173454"/>
                </a:lnTo>
                <a:lnTo>
                  <a:pt x="37466" y="135969"/>
                </a:lnTo>
                <a:lnTo>
                  <a:pt x="20184" y="99852"/>
                </a:lnTo>
                <a:lnTo>
                  <a:pt x="0" y="65288"/>
                </a:lnTo>
                <a:lnTo>
                  <a:pt x="94936" y="0"/>
                </a:lnTo>
                <a:close/>
              </a:path>
            </a:pathLst>
          </a:custGeom>
          <a:ln w="3916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841119" y="0"/>
            <a:ext cx="6343015" cy="1229995"/>
          </a:xfrm>
          <a:prstGeom prst="rect">
            <a:avLst/>
          </a:prstGeom>
        </p:spPr>
        <p:txBody>
          <a:bodyPr wrap="square" lIns="0" tIns="2457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35"/>
              </a:spcBef>
              <a:tabLst>
                <a:tab pos="2017395" algn="l"/>
                <a:tab pos="4470400" algn="l"/>
                <a:tab pos="4754245" algn="l"/>
              </a:tabLst>
            </a:pP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C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A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N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N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A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B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I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S	O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P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E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R</a:t>
            </a:r>
            <a:r>
              <a:rPr dirty="0" sz="2800" spc="-26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65">
                <a:solidFill>
                  <a:srgbClr val="838384"/>
                </a:solidFill>
                <a:latin typeface="Calibri"/>
                <a:cs typeface="Calibri"/>
              </a:rPr>
              <a:t>AT</a:t>
            </a:r>
            <a:r>
              <a:rPr dirty="0" sz="2800" spc="-26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I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O</a:t>
            </a:r>
            <a:r>
              <a:rPr dirty="0" sz="2800" spc="-28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N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S	-	P</a:t>
            </a:r>
            <a:r>
              <a:rPr dirty="0" sz="2800" spc="-28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R</a:t>
            </a:r>
            <a:r>
              <a:rPr dirty="0" sz="2800" spc="-30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O</a:t>
            </a:r>
            <a:r>
              <a:rPr dirty="0" sz="2800" spc="-28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C</a:t>
            </a:r>
            <a:r>
              <a:rPr dirty="0" sz="2800" spc="-28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E</a:t>
            </a:r>
            <a:r>
              <a:rPr dirty="0" sz="2800" spc="-30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S</a:t>
            </a:r>
            <a:r>
              <a:rPr dirty="0" sz="2800" spc="-28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S</a:t>
            </a:r>
            <a:endParaRPr sz="2800">
              <a:latin typeface="Calibri"/>
              <a:cs typeface="Calibri"/>
            </a:endParaRPr>
          </a:p>
          <a:p>
            <a:pPr algn="ctr" marL="877569" marR="835660">
              <a:lnSpc>
                <a:spcPct val="100000"/>
              </a:lnSpc>
              <a:spcBef>
                <a:spcPts val="925"/>
              </a:spcBef>
            </a:pPr>
            <a:r>
              <a:rPr dirty="0" sz="1400" spc="-10">
                <a:solidFill>
                  <a:srgbClr val="005F7D"/>
                </a:solidFill>
                <a:latin typeface="Arial"/>
                <a:cs typeface="Arial"/>
              </a:rPr>
              <a:t>Transforming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the dry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flower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to beneficial product requires</a:t>
            </a:r>
            <a:r>
              <a:rPr dirty="0" sz="1400" spc="-18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a  careful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execution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of multiple controlled</a:t>
            </a:r>
            <a:r>
              <a:rPr dirty="0" sz="1400" spc="-16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tasks.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8838" y="7413752"/>
            <a:ext cx="3623945" cy="1168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60"/>
              </a:lnSpc>
            </a:pPr>
            <a:r>
              <a:rPr dirty="0" sz="800">
                <a:solidFill>
                  <a:srgbClr val="005F7E"/>
                </a:solidFill>
                <a:latin typeface="Calibri"/>
                <a:cs typeface="Calibri"/>
              </a:rPr>
              <a:t>4 </a:t>
            </a:r>
            <a:r>
              <a:rPr dirty="0" baseline="4629" sz="900">
                <a:solidFill>
                  <a:srgbClr val="005F7E"/>
                </a:solidFill>
                <a:latin typeface="Calibri"/>
                <a:cs typeface="Calibri"/>
              </a:rPr>
              <a:t>©</a:t>
            </a:r>
            <a:r>
              <a:rPr dirty="0" baseline="4629" sz="900" spc="187">
                <a:solidFill>
                  <a:srgbClr val="005F7E"/>
                </a:solidFill>
                <a:latin typeface="Calibri"/>
                <a:cs typeface="Calibri"/>
              </a:rPr>
              <a:t> </a:t>
            </a:r>
            <a:r>
              <a:rPr dirty="0" baseline="4629" sz="900" spc="-7">
                <a:solidFill>
                  <a:srgbClr val="005F7E"/>
                </a:solidFill>
                <a:latin typeface="Calibri"/>
                <a:cs typeface="Calibri"/>
              </a:rPr>
              <a:t>Copyright 2018 and Confidential Property of Surterra Holdings, Inc. and Surterra Wellness. All rights reserved.</a:t>
            </a:r>
            <a:endParaRPr baseline="4629" sz="9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199376" y="1313688"/>
            <a:ext cx="2377439" cy="31699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228844" y="5522976"/>
            <a:ext cx="1895855" cy="18516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13587" y="3866388"/>
            <a:ext cx="1685544" cy="12649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877311" y="3863340"/>
            <a:ext cx="605027" cy="12588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5726429" y="2420239"/>
            <a:ext cx="6858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Extract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41745" y="3702507"/>
            <a:ext cx="63119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5" b="1">
                <a:solidFill>
                  <a:srgbClr val="003D51"/>
                </a:solidFill>
                <a:latin typeface="Calibri"/>
                <a:cs typeface="Calibri"/>
              </a:rPr>
              <a:t>R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ef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ine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817615" y="4207128"/>
            <a:ext cx="683260" cy="629285"/>
          </a:xfrm>
          <a:custGeom>
            <a:avLst/>
            <a:gdLst/>
            <a:ahLst/>
            <a:cxnLst/>
            <a:rect l="l" t="t" r="r" b="b"/>
            <a:pathLst>
              <a:path w="683260" h="629285">
                <a:moveTo>
                  <a:pt x="152781" y="193929"/>
                </a:moveTo>
                <a:lnTo>
                  <a:pt x="0" y="525399"/>
                </a:lnTo>
                <a:lnTo>
                  <a:pt x="305943" y="628904"/>
                </a:lnTo>
                <a:lnTo>
                  <a:pt x="268859" y="523621"/>
                </a:lnTo>
                <a:lnTo>
                  <a:pt x="312365" y="496257"/>
                </a:lnTo>
                <a:lnTo>
                  <a:pt x="354814" y="467322"/>
                </a:lnTo>
                <a:lnTo>
                  <a:pt x="396169" y="436850"/>
                </a:lnTo>
                <a:lnTo>
                  <a:pt x="436391" y="404876"/>
                </a:lnTo>
                <a:lnTo>
                  <a:pt x="475445" y="371432"/>
                </a:lnTo>
                <a:lnTo>
                  <a:pt x="513292" y="336555"/>
                </a:lnTo>
                <a:lnTo>
                  <a:pt x="549896" y="300278"/>
                </a:lnTo>
                <a:lnTo>
                  <a:pt x="551373" y="298704"/>
                </a:lnTo>
                <a:lnTo>
                  <a:pt x="189611" y="298704"/>
                </a:lnTo>
                <a:lnTo>
                  <a:pt x="152781" y="193929"/>
                </a:lnTo>
                <a:close/>
              </a:path>
              <a:path w="683260" h="629285">
                <a:moveTo>
                  <a:pt x="498601" y="0"/>
                </a:moveTo>
                <a:lnTo>
                  <a:pt x="469671" y="38775"/>
                </a:lnTo>
                <a:lnTo>
                  <a:pt x="439295" y="76249"/>
                </a:lnTo>
                <a:lnTo>
                  <a:pt x="407514" y="112380"/>
                </a:lnTo>
                <a:lnTo>
                  <a:pt x="374369" y="147129"/>
                </a:lnTo>
                <a:lnTo>
                  <a:pt x="339901" y="180454"/>
                </a:lnTo>
                <a:lnTo>
                  <a:pt x="304150" y="212315"/>
                </a:lnTo>
                <a:lnTo>
                  <a:pt x="267158" y="242671"/>
                </a:lnTo>
                <a:lnTo>
                  <a:pt x="228964" y="271481"/>
                </a:lnTo>
                <a:lnTo>
                  <a:pt x="189611" y="298704"/>
                </a:lnTo>
                <a:lnTo>
                  <a:pt x="551373" y="298704"/>
                </a:lnTo>
                <a:lnTo>
                  <a:pt x="585219" y="262635"/>
                </a:lnTo>
                <a:lnTo>
                  <a:pt x="619224" y="223662"/>
                </a:lnTo>
                <a:lnTo>
                  <a:pt x="651875" y="183391"/>
                </a:lnTo>
                <a:lnTo>
                  <a:pt x="683133" y="141859"/>
                </a:lnTo>
                <a:lnTo>
                  <a:pt x="498601" y="0"/>
                </a:lnTo>
                <a:close/>
              </a:path>
            </a:pathLst>
          </a:custGeom>
          <a:solidFill>
            <a:srgbClr val="FFD0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817615" y="4207128"/>
            <a:ext cx="683260" cy="629285"/>
          </a:xfrm>
          <a:custGeom>
            <a:avLst/>
            <a:gdLst/>
            <a:ahLst/>
            <a:cxnLst/>
            <a:rect l="l" t="t" r="r" b="b"/>
            <a:pathLst>
              <a:path w="683260" h="629285">
                <a:moveTo>
                  <a:pt x="683133" y="141859"/>
                </a:moveTo>
                <a:lnTo>
                  <a:pt x="651875" y="183391"/>
                </a:lnTo>
                <a:lnTo>
                  <a:pt x="619224" y="223662"/>
                </a:lnTo>
                <a:lnTo>
                  <a:pt x="585219" y="262635"/>
                </a:lnTo>
                <a:lnTo>
                  <a:pt x="549896" y="300278"/>
                </a:lnTo>
                <a:lnTo>
                  <a:pt x="513292" y="336555"/>
                </a:lnTo>
                <a:lnTo>
                  <a:pt x="475445" y="371432"/>
                </a:lnTo>
                <a:lnTo>
                  <a:pt x="436391" y="404876"/>
                </a:lnTo>
                <a:lnTo>
                  <a:pt x="396169" y="436850"/>
                </a:lnTo>
                <a:lnTo>
                  <a:pt x="354814" y="467322"/>
                </a:lnTo>
                <a:lnTo>
                  <a:pt x="312365" y="496257"/>
                </a:lnTo>
                <a:lnTo>
                  <a:pt x="268859" y="523621"/>
                </a:lnTo>
                <a:lnTo>
                  <a:pt x="305943" y="628904"/>
                </a:lnTo>
                <a:lnTo>
                  <a:pt x="0" y="525399"/>
                </a:lnTo>
                <a:lnTo>
                  <a:pt x="152781" y="193929"/>
                </a:lnTo>
                <a:lnTo>
                  <a:pt x="189611" y="298704"/>
                </a:lnTo>
                <a:lnTo>
                  <a:pt x="228964" y="271481"/>
                </a:lnTo>
                <a:lnTo>
                  <a:pt x="267158" y="242671"/>
                </a:lnTo>
                <a:lnTo>
                  <a:pt x="304150" y="212315"/>
                </a:lnTo>
                <a:lnTo>
                  <a:pt x="339901" y="180454"/>
                </a:lnTo>
                <a:lnTo>
                  <a:pt x="374369" y="147129"/>
                </a:lnTo>
                <a:lnTo>
                  <a:pt x="407514" y="112380"/>
                </a:lnTo>
                <a:lnTo>
                  <a:pt x="439295" y="76249"/>
                </a:lnTo>
                <a:lnTo>
                  <a:pt x="469671" y="38775"/>
                </a:lnTo>
                <a:lnTo>
                  <a:pt x="498601" y="0"/>
                </a:lnTo>
                <a:lnTo>
                  <a:pt x="683133" y="141859"/>
                </a:lnTo>
                <a:close/>
              </a:path>
            </a:pathLst>
          </a:custGeom>
          <a:ln w="317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5178044" y="4703191"/>
            <a:ext cx="4019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60" b="1">
                <a:solidFill>
                  <a:srgbClr val="003D51"/>
                </a:solidFill>
                <a:latin typeface="Calibri"/>
                <a:cs typeface="Calibri"/>
              </a:rPr>
              <a:t>T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e</a:t>
            </a:r>
            <a:r>
              <a:rPr dirty="0" sz="1800" spc="-25" b="1">
                <a:solidFill>
                  <a:srgbClr val="003D51"/>
                </a:solidFill>
                <a:latin typeface="Calibri"/>
                <a:cs typeface="Calibri"/>
              </a:rPr>
              <a:t>s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303648" y="4244594"/>
            <a:ext cx="673100" cy="600710"/>
          </a:xfrm>
          <a:custGeom>
            <a:avLst/>
            <a:gdLst/>
            <a:ahLst/>
            <a:cxnLst/>
            <a:rect l="l" t="t" r="r" b="b"/>
            <a:pathLst>
              <a:path w="673100" h="600710">
                <a:moveTo>
                  <a:pt x="485524" y="271144"/>
                </a:moveTo>
                <a:lnTo>
                  <a:pt x="86360" y="271144"/>
                </a:lnTo>
                <a:lnTo>
                  <a:pt x="122601" y="306801"/>
                </a:lnTo>
                <a:lnTo>
                  <a:pt x="159988" y="341046"/>
                </a:lnTo>
                <a:lnTo>
                  <a:pt x="198481" y="373854"/>
                </a:lnTo>
                <a:lnTo>
                  <a:pt x="238040" y="405200"/>
                </a:lnTo>
                <a:lnTo>
                  <a:pt x="278626" y="435059"/>
                </a:lnTo>
                <a:lnTo>
                  <a:pt x="320198" y="463407"/>
                </a:lnTo>
                <a:lnTo>
                  <a:pt x="362718" y="490217"/>
                </a:lnTo>
                <a:lnTo>
                  <a:pt x="406146" y="515464"/>
                </a:lnTo>
                <a:lnTo>
                  <a:pt x="450441" y="539124"/>
                </a:lnTo>
                <a:lnTo>
                  <a:pt x="495564" y="561172"/>
                </a:lnTo>
                <a:lnTo>
                  <a:pt x="541476" y="581582"/>
                </a:lnTo>
                <a:lnTo>
                  <a:pt x="588137" y="600328"/>
                </a:lnTo>
                <a:lnTo>
                  <a:pt x="672846" y="364108"/>
                </a:lnTo>
                <a:lnTo>
                  <a:pt x="626340" y="345004"/>
                </a:lnTo>
                <a:lnTo>
                  <a:pt x="580759" y="323867"/>
                </a:lnTo>
                <a:lnTo>
                  <a:pt x="536161" y="300735"/>
                </a:lnTo>
                <a:lnTo>
                  <a:pt x="492603" y="275648"/>
                </a:lnTo>
                <a:lnTo>
                  <a:pt x="485524" y="271144"/>
                </a:lnTo>
                <a:close/>
              </a:path>
              <a:path w="673100" h="600710">
                <a:moveTo>
                  <a:pt x="26162" y="0"/>
                </a:moveTo>
                <a:lnTo>
                  <a:pt x="0" y="333628"/>
                </a:lnTo>
                <a:lnTo>
                  <a:pt x="86360" y="271144"/>
                </a:lnTo>
                <a:lnTo>
                  <a:pt x="485524" y="271144"/>
                </a:lnTo>
                <a:lnTo>
                  <a:pt x="450145" y="248640"/>
                </a:lnTo>
                <a:lnTo>
                  <a:pt x="408845" y="219752"/>
                </a:lnTo>
                <a:lnTo>
                  <a:pt x="368762" y="189019"/>
                </a:lnTo>
                <a:lnTo>
                  <a:pt x="329955" y="156481"/>
                </a:lnTo>
                <a:lnTo>
                  <a:pt x="292480" y="122173"/>
                </a:lnTo>
                <a:lnTo>
                  <a:pt x="378713" y="59943"/>
                </a:lnTo>
                <a:lnTo>
                  <a:pt x="26162" y="0"/>
                </a:lnTo>
                <a:close/>
              </a:path>
            </a:pathLst>
          </a:custGeom>
          <a:solidFill>
            <a:srgbClr val="FFD0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303648" y="4244594"/>
            <a:ext cx="673100" cy="600710"/>
          </a:xfrm>
          <a:custGeom>
            <a:avLst/>
            <a:gdLst/>
            <a:ahLst/>
            <a:cxnLst/>
            <a:rect l="l" t="t" r="r" b="b"/>
            <a:pathLst>
              <a:path w="673100" h="600710">
                <a:moveTo>
                  <a:pt x="588137" y="600328"/>
                </a:moveTo>
                <a:lnTo>
                  <a:pt x="541476" y="581582"/>
                </a:lnTo>
                <a:lnTo>
                  <a:pt x="495564" y="561172"/>
                </a:lnTo>
                <a:lnTo>
                  <a:pt x="450441" y="539124"/>
                </a:lnTo>
                <a:lnTo>
                  <a:pt x="406146" y="515464"/>
                </a:lnTo>
                <a:lnTo>
                  <a:pt x="362718" y="490217"/>
                </a:lnTo>
                <a:lnTo>
                  <a:pt x="320198" y="463407"/>
                </a:lnTo>
                <a:lnTo>
                  <a:pt x="278626" y="435059"/>
                </a:lnTo>
                <a:lnTo>
                  <a:pt x="238040" y="405200"/>
                </a:lnTo>
                <a:lnTo>
                  <a:pt x="198481" y="373854"/>
                </a:lnTo>
                <a:lnTo>
                  <a:pt x="159988" y="341046"/>
                </a:lnTo>
                <a:lnTo>
                  <a:pt x="122601" y="306801"/>
                </a:lnTo>
                <a:lnTo>
                  <a:pt x="86360" y="271144"/>
                </a:lnTo>
                <a:lnTo>
                  <a:pt x="0" y="333628"/>
                </a:lnTo>
                <a:lnTo>
                  <a:pt x="26162" y="0"/>
                </a:lnTo>
                <a:lnTo>
                  <a:pt x="378713" y="59943"/>
                </a:lnTo>
                <a:lnTo>
                  <a:pt x="292480" y="122173"/>
                </a:lnTo>
                <a:lnTo>
                  <a:pt x="329955" y="156481"/>
                </a:lnTo>
                <a:lnTo>
                  <a:pt x="368762" y="189019"/>
                </a:lnTo>
                <a:lnTo>
                  <a:pt x="408845" y="219752"/>
                </a:lnTo>
                <a:lnTo>
                  <a:pt x="450145" y="248640"/>
                </a:lnTo>
                <a:lnTo>
                  <a:pt x="492603" y="275648"/>
                </a:lnTo>
                <a:lnTo>
                  <a:pt x="536161" y="300735"/>
                </a:lnTo>
                <a:lnTo>
                  <a:pt x="580759" y="323867"/>
                </a:lnTo>
                <a:lnTo>
                  <a:pt x="626340" y="345004"/>
                </a:lnTo>
                <a:lnTo>
                  <a:pt x="672846" y="364108"/>
                </a:lnTo>
                <a:lnTo>
                  <a:pt x="588137" y="600328"/>
                </a:lnTo>
                <a:close/>
              </a:path>
            </a:pathLst>
          </a:custGeom>
          <a:ln w="317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3826509" y="3705555"/>
            <a:ext cx="79184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5" b="1">
                <a:solidFill>
                  <a:srgbClr val="003D51"/>
                </a:solidFill>
                <a:latin typeface="Calibri"/>
                <a:cs typeface="Calibri"/>
              </a:rPr>
              <a:t>P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ac</a:t>
            </a:r>
            <a:r>
              <a:rPr dirty="0" sz="1800" spc="-25" b="1">
                <a:solidFill>
                  <a:srgbClr val="003D51"/>
                </a:solidFill>
                <a:latin typeface="Calibri"/>
                <a:cs typeface="Calibri"/>
              </a:rPr>
              <a:t>k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a</a:t>
            </a:r>
            <a:r>
              <a:rPr dirty="0" sz="1800" spc="-30" b="1">
                <a:solidFill>
                  <a:srgbClr val="003D51"/>
                </a:solidFill>
                <a:latin typeface="Calibri"/>
                <a:cs typeface="Calibri"/>
              </a:rPr>
              <a:t>g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68648" y="2425065"/>
            <a:ext cx="13868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Decarboxylate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964303" y="1943100"/>
            <a:ext cx="775335" cy="437515"/>
          </a:xfrm>
          <a:custGeom>
            <a:avLst/>
            <a:gdLst/>
            <a:ahLst/>
            <a:cxnLst/>
            <a:rect l="l" t="t" r="r" b="b"/>
            <a:pathLst>
              <a:path w="775335" h="437514">
                <a:moveTo>
                  <a:pt x="656464" y="332024"/>
                </a:moveTo>
                <a:lnTo>
                  <a:pt x="398512" y="332024"/>
                </a:lnTo>
                <a:lnTo>
                  <a:pt x="446518" y="332371"/>
                </a:lnTo>
                <a:lnTo>
                  <a:pt x="494538" y="334772"/>
                </a:lnTo>
                <a:lnTo>
                  <a:pt x="465582" y="437261"/>
                </a:lnTo>
                <a:lnTo>
                  <a:pt x="656464" y="332024"/>
                </a:lnTo>
                <a:close/>
              </a:path>
              <a:path w="775335" h="437514">
                <a:moveTo>
                  <a:pt x="405647" y="95138"/>
                </a:moveTo>
                <a:lnTo>
                  <a:pt x="354212" y="96454"/>
                </a:lnTo>
                <a:lnTo>
                  <a:pt x="302882" y="99708"/>
                </a:lnTo>
                <a:lnTo>
                  <a:pt x="251709" y="104894"/>
                </a:lnTo>
                <a:lnTo>
                  <a:pt x="200744" y="112009"/>
                </a:lnTo>
                <a:lnTo>
                  <a:pt x="150039" y="121045"/>
                </a:lnTo>
                <a:lnTo>
                  <a:pt x="99646" y="131999"/>
                </a:lnTo>
                <a:lnTo>
                  <a:pt x="49615" y="144865"/>
                </a:lnTo>
                <a:lnTo>
                  <a:pt x="0" y="159638"/>
                </a:lnTo>
                <a:lnTo>
                  <a:pt x="67945" y="386461"/>
                </a:lnTo>
                <a:lnTo>
                  <a:pt x="114158" y="372642"/>
                </a:lnTo>
                <a:lnTo>
                  <a:pt x="160809" y="360826"/>
                </a:lnTo>
                <a:lnTo>
                  <a:pt x="207837" y="351018"/>
                </a:lnTo>
                <a:lnTo>
                  <a:pt x="255183" y="343227"/>
                </a:lnTo>
                <a:lnTo>
                  <a:pt x="302784" y="337459"/>
                </a:lnTo>
                <a:lnTo>
                  <a:pt x="350581" y="333723"/>
                </a:lnTo>
                <a:lnTo>
                  <a:pt x="398512" y="332024"/>
                </a:lnTo>
                <a:lnTo>
                  <a:pt x="656464" y="332024"/>
                </a:lnTo>
                <a:lnTo>
                  <a:pt x="774954" y="266700"/>
                </a:lnTo>
                <a:lnTo>
                  <a:pt x="660741" y="102870"/>
                </a:lnTo>
                <a:lnTo>
                  <a:pt x="560070" y="102870"/>
                </a:lnTo>
                <a:lnTo>
                  <a:pt x="508627" y="98341"/>
                </a:lnTo>
                <a:lnTo>
                  <a:pt x="457136" y="95765"/>
                </a:lnTo>
                <a:lnTo>
                  <a:pt x="405647" y="95138"/>
                </a:lnTo>
                <a:close/>
              </a:path>
              <a:path w="775335" h="437514">
                <a:moveTo>
                  <a:pt x="589026" y="0"/>
                </a:moveTo>
                <a:lnTo>
                  <a:pt x="560070" y="102870"/>
                </a:lnTo>
                <a:lnTo>
                  <a:pt x="660741" y="102870"/>
                </a:lnTo>
                <a:lnTo>
                  <a:pt x="589026" y="0"/>
                </a:lnTo>
                <a:close/>
              </a:path>
            </a:pathLst>
          </a:custGeom>
          <a:solidFill>
            <a:srgbClr val="FFD0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964303" y="1943100"/>
            <a:ext cx="775335" cy="437515"/>
          </a:xfrm>
          <a:custGeom>
            <a:avLst/>
            <a:gdLst/>
            <a:ahLst/>
            <a:cxnLst/>
            <a:rect l="l" t="t" r="r" b="b"/>
            <a:pathLst>
              <a:path w="775335" h="437514">
                <a:moveTo>
                  <a:pt x="0" y="159638"/>
                </a:moveTo>
                <a:lnTo>
                  <a:pt x="49615" y="144865"/>
                </a:lnTo>
                <a:lnTo>
                  <a:pt x="99646" y="131999"/>
                </a:lnTo>
                <a:lnTo>
                  <a:pt x="150039" y="121045"/>
                </a:lnTo>
                <a:lnTo>
                  <a:pt x="200744" y="112009"/>
                </a:lnTo>
                <a:lnTo>
                  <a:pt x="251709" y="104894"/>
                </a:lnTo>
                <a:lnTo>
                  <a:pt x="302882" y="99708"/>
                </a:lnTo>
                <a:lnTo>
                  <a:pt x="354212" y="96454"/>
                </a:lnTo>
                <a:lnTo>
                  <a:pt x="405647" y="95138"/>
                </a:lnTo>
                <a:lnTo>
                  <a:pt x="457136" y="95765"/>
                </a:lnTo>
                <a:lnTo>
                  <a:pt x="508627" y="98341"/>
                </a:lnTo>
                <a:lnTo>
                  <a:pt x="560070" y="102870"/>
                </a:lnTo>
                <a:lnTo>
                  <a:pt x="589026" y="0"/>
                </a:lnTo>
                <a:lnTo>
                  <a:pt x="774954" y="266700"/>
                </a:lnTo>
                <a:lnTo>
                  <a:pt x="465582" y="437261"/>
                </a:lnTo>
                <a:lnTo>
                  <a:pt x="494538" y="334772"/>
                </a:lnTo>
                <a:lnTo>
                  <a:pt x="446518" y="332371"/>
                </a:lnTo>
                <a:lnTo>
                  <a:pt x="398512" y="332024"/>
                </a:lnTo>
                <a:lnTo>
                  <a:pt x="350581" y="333723"/>
                </a:lnTo>
                <a:lnTo>
                  <a:pt x="302784" y="337459"/>
                </a:lnTo>
                <a:lnTo>
                  <a:pt x="255183" y="343227"/>
                </a:lnTo>
                <a:lnTo>
                  <a:pt x="207837" y="351018"/>
                </a:lnTo>
                <a:lnTo>
                  <a:pt x="160809" y="360826"/>
                </a:lnTo>
                <a:lnTo>
                  <a:pt x="114158" y="372642"/>
                </a:lnTo>
                <a:lnTo>
                  <a:pt x="67945" y="386461"/>
                </a:lnTo>
                <a:lnTo>
                  <a:pt x="0" y="159638"/>
                </a:lnTo>
                <a:close/>
              </a:path>
            </a:pathLst>
          </a:custGeom>
          <a:ln w="317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295644" y="2735960"/>
            <a:ext cx="532130" cy="748665"/>
          </a:xfrm>
          <a:custGeom>
            <a:avLst/>
            <a:gdLst/>
            <a:ahLst/>
            <a:cxnLst/>
            <a:rect l="l" t="t" r="r" b="b"/>
            <a:pathLst>
              <a:path w="532129" h="748664">
                <a:moveTo>
                  <a:pt x="214122" y="0"/>
                </a:moveTo>
                <a:lnTo>
                  <a:pt x="0" y="147574"/>
                </a:lnTo>
                <a:lnTo>
                  <a:pt x="25838" y="189735"/>
                </a:lnTo>
                <a:lnTo>
                  <a:pt x="49899" y="232931"/>
                </a:lnTo>
                <a:lnTo>
                  <a:pt x="72156" y="277101"/>
                </a:lnTo>
                <a:lnTo>
                  <a:pt x="92582" y="322183"/>
                </a:lnTo>
                <a:lnTo>
                  <a:pt x="111152" y="368116"/>
                </a:lnTo>
                <a:lnTo>
                  <a:pt x="127837" y="414839"/>
                </a:lnTo>
                <a:lnTo>
                  <a:pt x="142611" y="462292"/>
                </a:lnTo>
                <a:lnTo>
                  <a:pt x="155447" y="510413"/>
                </a:lnTo>
                <a:lnTo>
                  <a:pt x="43179" y="515238"/>
                </a:lnTo>
                <a:lnTo>
                  <a:pt x="319658" y="748284"/>
                </a:lnTo>
                <a:lnTo>
                  <a:pt x="528195" y="499237"/>
                </a:lnTo>
                <a:lnTo>
                  <a:pt x="419480" y="499237"/>
                </a:lnTo>
                <a:lnTo>
                  <a:pt x="408529" y="450866"/>
                </a:lnTo>
                <a:lnTo>
                  <a:pt x="395982" y="402970"/>
                </a:lnTo>
                <a:lnTo>
                  <a:pt x="381858" y="355590"/>
                </a:lnTo>
                <a:lnTo>
                  <a:pt x="366173" y="308767"/>
                </a:lnTo>
                <a:lnTo>
                  <a:pt x="348944" y="262541"/>
                </a:lnTo>
                <a:lnTo>
                  <a:pt x="330189" y="216952"/>
                </a:lnTo>
                <a:lnTo>
                  <a:pt x="309925" y="172042"/>
                </a:lnTo>
                <a:lnTo>
                  <a:pt x="288169" y="127851"/>
                </a:lnTo>
                <a:lnTo>
                  <a:pt x="264938" y="84420"/>
                </a:lnTo>
                <a:lnTo>
                  <a:pt x="240250" y="41789"/>
                </a:lnTo>
                <a:lnTo>
                  <a:pt x="214122" y="0"/>
                </a:lnTo>
                <a:close/>
              </a:path>
              <a:path w="532129" h="748664">
                <a:moveTo>
                  <a:pt x="532129" y="494538"/>
                </a:moveTo>
                <a:lnTo>
                  <a:pt x="419480" y="499237"/>
                </a:lnTo>
                <a:lnTo>
                  <a:pt x="528195" y="499237"/>
                </a:lnTo>
                <a:lnTo>
                  <a:pt x="532129" y="494538"/>
                </a:lnTo>
                <a:close/>
              </a:path>
            </a:pathLst>
          </a:custGeom>
          <a:solidFill>
            <a:srgbClr val="FFD0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295644" y="2735960"/>
            <a:ext cx="532130" cy="748665"/>
          </a:xfrm>
          <a:custGeom>
            <a:avLst/>
            <a:gdLst/>
            <a:ahLst/>
            <a:cxnLst/>
            <a:rect l="l" t="t" r="r" b="b"/>
            <a:pathLst>
              <a:path w="532129" h="748664">
                <a:moveTo>
                  <a:pt x="214122" y="0"/>
                </a:moveTo>
                <a:lnTo>
                  <a:pt x="240250" y="41789"/>
                </a:lnTo>
                <a:lnTo>
                  <a:pt x="264938" y="84420"/>
                </a:lnTo>
                <a:lnTo>
                  <a:pt x="288169" y="127851"/>
                </a:lnTo>
                <a:lnTo>
                  <a:pt x="309925" y="172042"/>
                </a:lnTo>
                <a:lnTo>
                  <a:pt x="330189" y="216952"/>
                </a:lnTo>
                <a:lnTo>
                  <a:pt x="348944" y="262541"/>
                </a:lnTo>
                <a:lnTo>
                  <a:pt x="366173" y="308767"/>
                </a:lnTo>
                <a:lnTo>
                  <a:pt x="381858" y="355590"/>
                </a:lnTo>
                <a:lnTo>
                  <a:pt x="395982" y="402970"/>
                </a:lnTo>
                <a:lnTo>
                  <a:pt x="408529" y="450866"/>
                </a:lnTo>
                <a:lnTo>
                  <a:pt x="419480" y="499237"/>
                </a:lnTo>
                <a:lnTo>
                  <a:pt x="532129" y="494538"/>
                </a:lnTo>
                <a:lnTo>
                  <a:pt x="319658" y="748284"/>
                </a:lnTo>
                <a:lnTo>
                  <a:pt x="43179" y="515238"/>
                </a:lnTo>
                <a:lnTo>
                  <a:pt x="155447" y="510413"/>
                </a:lnTo>
                <a:lnTo>
                  <a:pt x="142611" y="462292"/>
                </a:lnTo>
                <a:lnTo>
                  <a:pt x="127837" y="414839"/>
                </a:lnTo>
                <a:lnTo>
                  <a:pt x="111152" y="368116"/>
                </a:lnTo>
                <a:lnTo>
                  <a:pt x="92582" y="322183"/>
                </a:lnTo>
                <a:lnTo>
                  <a:pt x="72156" y="277101"/>
                </a:lnTo>
                <a:lnTo>
                  <a:pt x="49899" y="232931"/>
                </a:lnTo>
                <a:lnTo>
                  <a:pt x="25838" y="189735"/>
                </a:lnTo>
                <a:lnTo>
                  <a:pt x="0" y="147574"/>
                </a:lnTo>
                <a:lnTo>
                  <a:pt x="214122" y="0"/>
                </a:lnTo>
                <a:close/>
              </a:path>
            </a:pathLst>
          </a:custGeom>
          <a:ln w="317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211568" y="4576571"/>
            <a:ext cx="2377439" cy="24825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13587" y="1316736"/>
            <a:ext cx="1886712" cy="251612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708404" y="1313688"/>
            <a:ext cx="1773936" cy="25298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18159" y="5151120"/>
            <a:ext cx="2964179" cy="222351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14231" y="7298434"/>
            <a:ext cx="1214627" cy="382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90727" y="7391400"/>
            <a:ext cx="0" cy="157480"/>
          </a:xfrm>
          <a:custGeom>
            <a:avLst/>
            <a:gdLst/>
            <a:ahLst/>
            <a:cxnLst/>
            <a:rect l="l" t="t" r="r" b="b"/>
            <a:pathLst>
              <a:path w="0" h="157479">
                <a:moveTo>
                  <a:pt x="0" y="0"/>
                </a:moveTo>
                <a:lnTo>
                  <a:pt x="0" y="156972"/>
                </a:lnTo>
              </a:path>
            </a:pathLst>
          </a:custGeom>
          <a:ln w="9144">
            <a:solidFill>
              <a:srgbClr val="005F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14051" y="395660"/>
            <a:ext cx="165735" cy="287020"/>
          </a:xfrm>
          <a:custGeom>
            <a:avLst/>
            <a:gdLst/>
            <a:ahLst/>
            <a:cxnLst/>
            <a:rect l="l" t="t" r="r" b="b"/>
            <a:pathLst>
              <a:path w="165734" h="287020">
                <a:moveTo>
                  <a:pt x="127331" y="0"/>
                </a:moveTo>
                <a:lnTo>
                  <a:pt x="1049" y="41059"/>
                </a:lnTo>
                <a:lnTo>
                  <a:pt x="40107" y="65653"/>
                </a:lnTo>
                <a:lnTo>
                  <a:pt x="22348" y="119193"/>
                </a:lnTo>
                <a:lnTo>
                  <a:pt x="9698" y="174117"/>
                </a:lnTo>
                <a:lnTo>
                  <a:pt x="2226" y="230027"/>
                </a:lnTo>
                <a:lnTo>
                  <a:pt x="0" y="286528"/>
                </a:lnTo>
                <a:lnTo>
                  <a:pt x="99916" y="285746"/>
                </a:lnTo>
                <a:lnTo>
                  <a:pt x="101368" y="243561"/>
                </a:lnTo>
                <a:lnTo>
                  <a:pt x="106325" y="201733"/>
                </a:lnTo>
                <a:lnTo>
                  <a:pt x="114752" y="160500"/>
                </a:lnTo>
                <a:lnTo>
                  <a:pt x="126610" y="120103"/>
                </a:lnTo>
                <a:lnTo>
                  <a:pt x="159030" y="120103"/>
                </a:lnTo>
                <a:lnTo>
                  <a:pt x="127331" y="0"/>
                </a:lnTo>
                <a:close/>
              </a:path>
              <a:path w="165734" h="287020">
                <a:moveTo>
                  <a:pt x="159030" y="120103"/>
                </a:moveTo>
                <a:lnTo>
                  <a:pt x="126610" y="120103"/>
                </a:lnTo>
                <a:lnTo>
                  <a:pt x="165480" y="144540"/>
                </a:lnTo>
                <a:lnTo>
                  <a:pt x="159030" y="120103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614051" y="395660"/>
            <a:ext cx="165735" cy="287020"/>
          </a:xfrm>
          <a:custGeom>
            <a:avLst/>
            <a:gdLst/>
            <a:ahLst/>
            <a:cxnLst/>
            <a:rect l="l" t="t" r="r" b="b"/>
            <a:pathLst>
              <a:path w="165734" h="287020">
                <a:moveTo>
                  <a:pt x="0" y="286528"/>
                </a:moveTo>
                <a:lnTo>
                  <a:pt x="2226" y="230027"/>
                </a:lnTo>
                <a:lnTo>
                  <a:pt x="9698" y="174117"/>
                </a:lnTo>
                <a:lnTo>
                  <a:pt x="22348" y="119193"/>
                </a:lnTo>
                <a:lnTo>
                  <a:pt x="40107" y="65653"/>
                </a:lnTo>
                <a:lnTo>
                  <a:pt x="1049" y="41059"/>
                </a:lnTo>
                <a:lnTo>
                  <a:pt x="127331" y="0"/>
                </a:lnTo>
                <a:lnTo>
                  <a:pt x="165480" y="144540"/>
                </a:lnTo>
                <a:lnTo>
                  <a:pt x="126610" y="120103"/>
                </a:lnTo>
                <a:lnTo>
                  <a:pt x="114752" y="160500"/>
                </a:lnTo>
                <a:lnTo>
                  <a:pt x="106325" y="201733"/>
                </a:lnTo>
                <a:lnTo>
                  <a:pt x="101368" y="243561"/>
                </a:lnTo>
                <a:lnTo>
                  <a:pt x="99916" y="285746"/>
                </a:lnTo>
                <a:lnTo>
                  <a:pt x="0" y="286528"/>
                </a:lnTo>
                <a:close/>
              </a:path>
            </a:pathLst>
          </a:custGeom>
          <a:ln w="3918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352298" y="138585"/>
            <a:ext cx="326390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" b="1">
                <a:solidFill>
                  <a:srgbClr val="BEBEBE"/>
                </a:solidFill>
                <a:latin typeface="Calibri"/>
                <a:cs typeface="Calibri"/>
              </a:rPr>
              <a:t>Process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69314" y="774012"/>
            <a:ext cx="292735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b="1">
                <a:solidFill>
                  <a:srgbClr val="003D51"/>
                </a:solidFill>
                <a:latin typeface="Calibri"/>
                <a:cs typeface="Calibri"/>
              </a:rPr>
              <a:t>E</a:t>
            </a:r>
            <a:r>
              <a:rPr dirty="0" sz="750" spc="-5" b="1">
                <a:solidFill>
                  <a:srgbClr val="003D51"/>
                </a:solidFill>
                <a:latin typeface="Calibri"/>
                <a:cs typeface="Calibri"/>
              </a:rPr>
              <a:t>nable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369542" y="973172"/>
            <a:ext cx="281305" cy="257810"/>
          </a:xfrm>
          <a:custGeom>
            <a:avLst/>
            <a:gdLst/>
            <a:ahLst/>
            <a:cxnLst/>
            <a:rect l="l" t="t" r="r" b="b"/>
            <a:pathLst>
              <a:path w="281304" h="257809">
                <a:moveTo>
                  <a:pt x="62676" y="78794"/>
                </a:moveTo>
                <a:lnTo>
                  <a:pt x="0" y="214419"/>
                </a:lnTo>
                <a:lnTo>
                  <a:pt x="125665" y="257328"/>
                </a:lnTo>
                <a:lnTo>
                  <a:pt x="110414" y="214096"/>
                </a:lnTo>
                <a:lnTo>
                  <a:pt x="149259" y="188677"/>
                </a:lnTo>
                <a:lnTo>
                  <a:pt x="185900" y="160229"/>
                </a:lnTo>
                <a:lnTo>
                  <a:pt x="220177" y="128901"/>
                </a:lnTo>
                <a:lnTo>
                  <a:pt x="226787" y="121812"/>
                </a:lnTo>
                <a:lnTo>
                  <a:pt x="77874" y="121812"/>
                </a:lnTo>
                <a:lnTo>
                  <a:pt x="62676" y="78794"/>
                </a:lnTo>
                <a:close/>
              </a:path>
              <a:path w="281304" h="257809">
                <a:moveTo>
                  <a:pt x="205159" y="0"/>
                </a:moveTo>
                <a:lnTo>
                  <a:pt x="177478" y="34842"/>
                </a:lnTo>
                <a:lnTo>
                  <a:pt x="146903" y="66885"/>
                </a:lnTo>
                <a:lnTo>
                  <a:pt x="113635" y="95938"/>
                </a:lnTo>
                <a:lnTo>
                  <a:pt x="77874" y="121812"/>
                </a:lnTo>
                <a:lnTo>
                  <a:pt x="226787" y="121812"/>
                </a:lnTo>
                <a:lnTo>
                  <a:pt x="251930" y="94845"/>
                </a:lnTo>
                <a:lnTo>
                  <a:pt x="280997" y="58212"/>
                </a:lnTo>
                <a:lnTo>
                  <a:pt x="205159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369542" y="973172"/>
            <a:ext cx="281305" cy="257810"/>
          </a:xfrm>
          <a:custGeom>
            <a:avLst/>
            <a:gdLst/>
            <a:ahLst/>
            <a:cxnLst/>
            <a:rect l="l" t="t" r="r" b="b"/>
            <a:pathLst>
              <a:path w="281304" h="257809">
                <a:moveTo>
                  <a:pt x="280997" y="58212"/>
                </a:moveTo>
                <a:lnTo>
                  <a:pt x="251929" y="94845"/>
                </a:lnTo>
                <a:lnTo>
                  <a:pt x="220177" y="128901"/>
                </a:lnTo>
                <a:lnTo>
                  <a:pt x="185900" y="160229"/>
                </a:lnTo>
                <a:lnTo>
                  <a:pt x="149259" y="188677"/>
                </a:lnTo>
                <a:lnTo>
                  <a:pt x="110414" y="214096"/>
                </a:lnTo>
                <a:lnTo>
                  <a:pt x="125665" y="257328"/>
                </a:lnTo>
                <a:lnTo>
                  <a:pt x="0" y="214419"/>
                </a:lnTo>
                <a:lnTo>
                  <a:pt x="62676" y="78794"/>
                </a:lnTo>
                <a:lnTo>
                  <a:pt x="77874" y="121812"/>
                </a:lnTo>
                <a:lnTo>
                  <a:pt x="113635" y="95938"/>
                </a:lnTo>
                <a:lnTo>
                  <a:pt x="146903" y="66885"/>
                </a:lnTo>
                <a:lnTo>
                  <a:pt x="177478" y="34842"/>
                </a:lnTo>
                <a:lnTo>
                  <a:pt x="205159" y="0"/>
                </a:lnTo>
                <a:lnTo>
                  <a:pt x="280997" y="58212"/>
                </a:lnTo>
                <a:close/>
              </a:path>
            </a:pathLst>
          </a:custGeom>
          <a:ln w="3916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93624" y="1166633"/>
            <a:ext cx="9486900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757285" algn="l"/>
                <a:tab pos="9473565" algn="l"/>
              </a:tabLst>
            </a:pPr>
            <a:r>
              <a:rPr dirty="0" u="sng" sz="750" spc="-5" b="1">
                <a:solidFill>
                  <a:srgbClr val="BEBEBE"/>
                </a:solidFill>
                <a:uFill>
                  <a:solidFill>
                    <a:srgbClr val="005F7D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750" spc="-5" b="1">
                <a:solidFill>
                  <a:srgbClr val="BEBEBE"/>
                </a:solidFill>
                <a:uFill>
                  <a:solidFill>
                    <a:srgbClr val="005F7D"/>
                  </a:solidFill>
                </a:uFill>
                <a:latin typeface="Calibri"/>
                <a:cs typeface="Calibri"/>
              </a:rPr>
              <a:t>	</a:t>
            </a:r>
            <a:r>
              <a:rPr dirty="0" u="sng" sz="750" spc="-10" b="1">
                <a:solidFill>
                  <a:srgbClr val="BEBEBE"/>
                </a:solidFill>
                <a:uFill>
                  <a:solidFill>
                    <a:srgbClr val="005F7D"/>
                  </a:solidFill>
                </a:uFill>
                <a:latin typeface="Calibri"/>
                <a:cs typeface="Calibri"/>
              </a:rPr>
              <a:t>Deliver	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747938" y="988600"/>
            <a:ext cx="276860" cy="245745"/>
          </a:xfrm>
          <a:custGeom>
            <a:avLst/>
            <a:gdLst/>
            <a:ahLst/>
            <a:cxnLst/>
            <a:rect l="l" t="t" r="r" b="b"/>
            <a:pathLst>
              <a:path w="276859" h="245744">
                <a:moveTo>
                  <a:pt x="201138" y="110927"/>
                </a:moveTo>
                <a:lnTo>
                  <a:pt x="35542" y="110927"/>
                </a:lnTo>
                <a:lnTo>
                  <a:pt x="72096" y="144853"/>
                </a:lnTo>
                <a:lnTo>
                  <a:pt x="111230" y="175385"/>
                </a:lnTo>
                <a:lnTo>
                  <a:pt x="152716" y="202377"/>
                </a:lnTo>
                <a:lnTo>
                  <a:pt x="196328" y="225681"/>
                </a:lnTo>
                <a:lnTo>
                  <a:pt x="241840" y="245151"/>
                </a:lnTo>
                <a:lnTo>
                  <a:pt x="276678" y="148235"/>
                </a:lnTo>
                <a:lnTo>
                  <a:pt x="234249" y="129580"/>
                </a:lnTo>
                <a:lnTo>
                  <a:pt x="201138" y="110927"/>
                </a:lnTo>
                <a:close/>
              </a:path>
              <a:path w="276859" h="245744">
                <a:moveTo>
                  <a:pt x="10602" y="0"/>
                </a:moveTo>
                <a:lnTo>
                  <a:pt x="0" y="136563"/>
                </a:lnTo>
                <a:lnTo>
                  <a:pt x="35542" y="110927"/>
                </a:lnTo>
                <a:lnTo>
                  <a:pt x="201138" y="110927"/>
                </a:lnTo>
                <a:lnTo>
                  <a:pt x="193869" y="106832"/>
                </a:lnTo>
                <a:lnTo>
                  <a:pt x="155814" y="80166"/>
                </a:lnTo>
                <a:lnTo>
                  <a:pt x="120364" y="49755"/>
                </a:lnTo>
                <a:lnTo>
                  <a:pt x="155786" y="24203"/>
                </a:lnTo>
                <a:lnTo>
                  <a:pt x="10602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747938" y="988600"/>
            <a:ext cx="276860" cy="245745"/>
          </a:xfrm>
          <a:custGeom>
            <a:avLst/>
            <a:gdLst/>
            <a:ahLst/>
            <a:cxnLst/>
            <a:rect l="l" t="t" r="r" b="b"/>
            <a:pathLst>
              <a:path w="276859" h="245744">
                <a:moveTo>
                  <a:pt x="241840" y="245151"/>
                </a:moveTo>
                <a:lnTo>
                  <a:pt x="196328" y="225681"/>
                </a:lnTo>
                <a:lnTo>
                  <a:pt x="152716" y="202377"/>
                </a:lnTo>
                <a:lnTo>
                  <a:pt x="111230" y="175385"/>
                </a:lnTo>
                <a:lnTo>
                  <a:pt x="72096" y="144853"/>
                </a:lnTo>
                <a:lnTo>
                  <a:pt x="35542" y="110927"/>
                </a:lnTo>
                <a:lnTo>
                  <a:pt x="0" y="136563"/>
                </a:lnTo>
                <a:lnTo>
                  <a:pt x="10602" y="0"/>
                </a:lnTo>
                <a:lnTo>
                  <a:pt x="155786" y="24203"/>
                </a:lnTo>
                <a:lnTo>
                  <a:pt x="120364" y="49755"/>
                </a:lnTo>
                <a:lnTo>
                  <a:pt x="155814" y="80166"/>
                </a:lnTo>
                <a:lnTo>
                  <a:pt x="193869" y="106832"/>
                </a:lnTo>
                <a:lnTo>
                  <a:pt x="234249" y="129580"/>
                </a:lnTo>
                <a:lnTo>
                  <a:pt x="276678" y="148235"/>
                </a:lnTo>
                <a:lnTo>
                  <a:pt x="241840" y="245151"/>
                </a:lnTo>
                <a:close/>
              </a:path>
            </a:pathLst>
          </a:custGeom>
          <a:ln w="391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8499382" y="774012"/>
            <a:ext cx="429895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" b="1">
                <a:solidFill>
                  <a:srgbClr val="BEBEBE"/>
                </a:solidFill>
                <a:latin typeface="Calibri"/>
                <a:cs typeface="Calibri"/>
              </a:rPr>
              <a:t>Champion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43950" y="138585"/>
            <a:ext cx="241300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15" b="1">
                <a:solidFill>
                  <a:srgbClr val="BEBEBE"/>
                </a:solidFill>
                <a:latin typeface="Calibri"/>
                <a:cs typeface="Calibri"/>
              </a:rPr>
              <a:t>G</a:t>
            </a:r>
            <a:r>
              <a:rPr dirty="0" sz="750" spc="0" b="1">
                <a:solidFill>
                  <a:srgbClr val="BEBEBE"/>
                </a:solidFill>
                <a:latin typeface="Calibri"/>
                <a:cs typeface="Calibri"/>
              </a:rPr>
              <a:t>r</a:t>
            </a:r>
            <a:r>
              <a:rPr dirty="0" sz="750" spc="-5" b="1">
                <a:solidFill>
                  <a:srgbClr val="BEBEBE"/>
                </a:solidFill>
                <a:latin typeface="Calibri"/>
                <a:cs typeface="Calibri"/>
              </a:rPr>
              <a:t>ow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019549" y="46292"/>
            <a:ext cx="318135" cy="179705"/>
          </a:xfrm>
          <a:custGeom>
            <a:avLst/>
            <a:gdLst/>
            <a:ahLst/>
            <a:cxnLst/>
            <a:rect l="l" t="t" r="r" b="b"/>
            <a:pathLst>
              <a:path w="318134" h="179704">
                <a:moveTo>
                  <a:pt x="268808" y="136388"/>
                </a:moveTo>
                <a:lnTo>
                  <a:pt x="158542" y="136388"/>
                </a:lnTo>
                <a:lnTo>
                  <a:pt x="202809" y="137402"/>
                </a:lnTo>
                <a:lnTo>
                  <a:pt x="190900" y="179503"/>
                </a:lnTo>
                <a:lnTo>
                  <a:pt x="268808" y="136388"/>
                </a:lnTo>
                <a:close/>
              </a:path>
              <a:path w="318134" h="179704">
                <a:moveTo>
                  <a:pt x="183264" y="39240"/>
                </a:moveTo>
                <a:lnTo>
                  <a:pt x="136846" y="40055"/>
                </a:lnTo>
                <a:lnTo>
                  <a:pt x="90679" y="44681"/>
                </a:lnTo>
                <a:lnTo>
                  <a:pt x="44988" y="53098"/>
                </a:lnTo>
                <a:lnTo>
                  <a:pt x="0" y="65288"/>
                </a:lnTo>
                <a:lnTo>
                  <a:pt x="27995" y="158348"/>
                </a:lnTo>
                <a:lnTo>
                  <a:pt x="70851" y="146905"/>
                </a:lnTo>
                <a:lnTo>
                  <a:pt x="114462" y="139571"/>
                </a:lnTo>
                <a:lnTo>
                  <a:pt x="158542" y="136388"/>
                </a:lnTo>
                <a:lnTo>
                  <a:pt x="268808" y="136388"/>
                </a:lnTo>
                <a:lnTo>
                  <a:pt x="317819" y="109265"/>
                </a:lnTo>
                <a:lnTo>
                  <a:pt x="271119" y="42257"/>
                </a:lnTo>
                <a:lnTo>
                  <a:pt x="229707" y="42257"/>
                </a:lnTo>
                <a:lnTo>
                  <a:pt x="183264" y="39240"/>
                </a:lnTo>
                <a:close/>
              </a:path>
              <a:path w="318134" h="179704">
                <a:moveTo>
                  <a:pt x="241668" y="0"/>
                </a:moveTo>
                <a:lnTo>
                  <a:pt x="229707" y="42257"/>
                </a:lnTo>
                <a:lnTo>
                  <a:pt x="271119" y="42257"/>
                </a:lnTo>
                <a:lnTo>
                  <a:pt x="241668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019549" y="46292"/>
            <a:ext cx="318135" cy="179705"/>
          </a:xfrm>
          <a:custGeom>
            <a:avLst/>
            <a:gdLst/>
            <a:ahLst/>
            <a:cxnLst/>
            <a:rect l="l" t="t" r="r" b="b"/>
            <a:pathLst>
              <a:path w="318134" h="179704">
                <a:moveTo>
                  <a:pt x="0" y="65288"/>
                </a:moveTo>
                <a:lnTo>
                  <a:pt x="44988" y="53098"/>
                </a:lnTo>
                <a:lnTo>
                  <a:pt x="90679" y="44681"/>
                </a:lnTo>
                <a:lnTo>
                  <a:pt x="136846" y="40055"/>
                </a:lnTo>
                <a:lnTo>
                  <a:pt x="183264" y="39240"/>
                </a:lnTo>
                <a:lnTo>
                  <a:pt x="229707" y="42257"/>
                </a:lnTo>
                <a:lnTo>
                  <a:pt x="241668" y="0"/>
                </a:lnTo>
                <a:lnTo>
                  <a:pt x="317819" y="109265"/>
                </a:lnTo>
                <a:lnTo>
                  <a:pt x="190900" y="179503"/>
                </a:lnTo>
                <a:lnTo>
                  <a:pt x="202809" y="137402"/>
                </a:lnTo>
                <a:lnTo>
                  <a:pt x="158542" y="136388"/>
                </a:lnTo>
                <a:lnTo>
                  <a:pt x="114462" y="139571"/>
                </a:lnTo>
                <a:lnTo>
                  <a:pt x="70851" y="146905"/>
                </a:lnTo>
                <a:lnTo>
                  <a:pt x="27995" y="158348"/>
                </a:lnTo>
                <a:lnTo>
                  <a:pt x="0" y="65288"/>
                </a:lnTo>
                <a:close/>
              </a:path>
            </a:pathLst>
          </a:custGeom>
          <a:ln w="3914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564882" y="367783"/>
            <a:ext cx="222250" cy="309880"/>
          </a:xfrm>
          <a:custGeom>
            <a:avLst/>
            <a:gdLst/>
            <a:ahLst/>
            <a:cxnLst/>
            <a:rect l="l" t="t" r="r" b="b"/>
            <a:pathLst>
              <a:path w="222250" h="309880">
                <a:moveTo>
                  <a:pt x="95006" y="0"/>
                </a:moveTo>
                <a:lnTo>
                  <a:pt x="0" y="65288"/>
                </a:lnTo>
                <a:lnTo>
                  <a:pt x="20199" y="99852"/>
                </a:lnTo>
                <a:lnTo>
                  <a:pt x="37494" y="135969"/>
                </a:lnTo>
                <a:lnTo>
                  <a:pt x="51803" y="173454"/>
                </a:lnTo>
                <a:lnTo>
                  <a:pt x="63041" y="212121"/>
                </a:lnTo>
                <a:lnTo>
                  <a:pt x="21153" y="213893"/>
                </a:lnTo>
                <a:lnTo>
                  <a:pt x="134805" y="309559"/>
                </a:lnTo>
                <a:lnTo>
                  <a:pt x="220750" y="207223"/>
                </a:lnTo>
                <a:lnTo>
                  <a:pt x="180141" y="207223"/>
                </a:lnTo>
                <a:lnTo>
                  <a:pt x="166133" y="152474"/>
                </a:lnTo>
                <a:lnTo>
                  <a:pt x="147171" y="99449"/>
                </a:lnTo>
                <a:lnTo>
                  <a:pt x="123409" y="48506"/>
                </a:lnTo>
                <a:lnTo>
                  <a:pt x="95006" y="0"/>
                </a:lnTo>
                <a:close/>
              </a:path>
              <a:path w="222250" h="309880">
                <a:moveTo>
                  <a:pt x="222238" y="205452"/>
                </a:moveTo>
                <a:lnTo>
                  <a:pt x="180141" y="207223"/>
                </a:lnTo>
                <a:lnTo>
                  <a:pt x="220750" y="207223"/>
                </a:lnTo>
                <a:lnTo>
                  <a:pt x="222238" y="205452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9564882" y="367783"/>
            <a:ext cx="222250" cy="309880"/>
          </a:xfrm>
          <a:custGeom>
            <a:avLst/>
            <a:gdLst/>
            <a:ahLst/>
            <a:cxnLst/>
            <a:rect l="l" t="t" r="r" b="b"/>
            <a:pathLst>
              <a:path w="222250" h="309880">
                <a:moveTo>
                  <a:pt x="95006" y="0"/>
                </a:moveTo>
                <a:lnTo>
                  <a:pt x="123409" y="48506"/>
                </a:lnTo>
                <a:lnTo>
                  <a:pt x="147171" y="99449"/>
                </a:lnTo>
                <a:lnTo>
                  <a:pt x="166133" y="152474"/>
                </a:lnTo>
                <a:lnTo>
                  <a:pt x="180141" y="207223"/>
                </a:lnTo>
                <a:lnTo>
                  <a:pt x="222238" y="205452"/>
                </a:lnTo>
                <a:lnTo>
                  <a:pt x="134805" y="309559"/>
                </a:lnTo>
                <a:lnTo>
                  <a:pt x="21153" y="213893"/>
                </a:lnTo>
                <a:lnTo>
                  <a:pt x="63041" y="212121"/>
                </a:lnTo>
                <a:lnTo>
                  <a:pt x="51803" y="173454"/>
                </a:lnTo>
                <a:lnTo>
                  <a:pt x="37494" y="135969"/>
                </a:lnTo>
                <a:lnTo>
                  <a:pt x="20199" y="99852"/>
                </a:lnTo>
                <a:lnTo>
                  <a:pt x="0" y="65288"/>
                </a:lnTo>
                <a:lnTo>
                  <a:pt x="95006" y="0"/>
                </a:lnTo>
                <a:close/>
              </a:path>
            </a:pathLst>
          </a:custGeom>
          <a:ln w="3917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949323" y="0"/>
            <a:ext cx="6126480" cy="1016635"/>
          </a:xfrm>
          <a:prstGeom prst="rect">
            <a:avLst/>
          </a:prstGeom>
        </p:spPr>
        <p:txBody>
          <a:bodyPr wrap="square" lIns="0" tIns="2457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935"/>
              </a:spcBef>
              <a:tabLst>
                <a:tab pos="2004695" algn="l"/>
                <a:tab pos="4457700" algn="l"/>
                <a:tab pos="4741545" algn="l"/>
              </a:tabLst>
            </a:pP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C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A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N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N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A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B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I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S	O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P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E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R</a:t>
            </a:r>
            <a:r>
              <a:rPr dirty="0" sz="2800" spc="-26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65">
                <a:solidFill>
                  <a:srgbClr val="838384"/>
                </a:solidFill>
                <a:latin typeface="Calibri"/>
                <a:cs typeface="Calibri"/>
              </a:rPr>
              <a:t>AT</a:t>
            </a:r>
            <a:r>
              <a:rPr dirty="0" sz="2800" spc="-26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I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O</a:t>
            </a:r>
            <a:r>
              <a:rPr dirty="0" sz="2800" spc="-28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N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S	-	E</a:t>
            </a:r>
            <a:r>
              <a:rPr dirty="0" sz="2800" spc="-28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N</a:t>
            </a:r>
            <a:r>
              <a:rPr dirty="0" sz="2800" spc="-29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A</a:t>
            </a:r>
            <a:r>
              <a:rPr dirty="0" sz="2800" spc="-28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B</a:t>
            </a:r>
            <a:r>
              <a:rPr dirty="0" sz="2800" spc="-28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L</a:t>
            </a:r>
            <a:r>
              <a:rPr dirty="0" sz="2800" spc="-28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  <a:p>
            <a:pPr algn="ctr" marL="31750">
              <a:lnSpc>
                <a:spcPct val="100000"/>
              </a:lnSpc>
              <a:spcBef>
                <a:spcPts val="925"/>
              </a:spcBef>
            </a:pP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Our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professionalism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is setting the standard of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excellence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in this</a:t>
            </a:r>
            <a:r>
              <a:rPr dirty="0" sz="1400" spc="-20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 spc="-15">
                <a:solidFill>
                  <a:srgbClr val="005F7D"/>
                </a:solidFill>
                <a:latin typeface="Arial"/>
                <a:cs typeface="Arial"/>
              </a:rPr>
              <a:t>industry.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8838" y="7413752"/>
            <a:ext cx="3623945" cy="1168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60"/>
              </a:lnSpc>
            </a:pPr>
            <a:r>
              <a:rPr dirty="0" sz="800">
                <a:solidFill>
                  <a:srgbClr val="005F7E"/>
                </a:solidFill>
                <a:latin typeface="Calibri"/>
                <a:cs typeface="Calibri"/>
              </a:rPr>
              <a:t>5 </a:t>
            </a:r>
            <a:r>
              <a:rPr dirty="0" baseline="4629" sz="900">
                <a:solidFill>
                  <a:srgbClr val="005F7E"/>
                </a:solidFill>
                <a:latin typeface="Calibri"/>
                <a:cs typeface="Calibri"/>
              </a:rPr>
              <a:t>©</a:t>
            </a:r>
            <a:r>
              <a:rPr dirty="0" baseline="4629" sz="900" spc="187">
                <a:solidFill>
                  <a:srgbClr val="005F7E"/>
                </a:solidFill>
                <a:latin typeface="Calibri"/>
                <a:cs typeface="Calibri"/>
              </a:rPr>
              <a:t> </a:t>
            </a:r>
            <a:r>
              <a:rPr dirty="0" baseline="4629" sz="900" spc="-7">
                <a:solidFill>
                  <a:srgbClr val="005F7E"/>
                </a:solidFill>
                <a:latin typeface="Calibri"/>
                <a:cs typeface="Calibri"/>
              </a:rPr>
              <a:t>Copyright 2018 and Confidential Property of Surterra Holdings, Inc. and Surterra Wellness. All rights reserved.</a:t>
            </a:r>
            <a:endParaRPr baseline="4629" sz="9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93776" y="1310639"/>
            <a:ext cx="2676144" cy="3569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911340" y="1310639"/>
            <a:ext cx="2674620" cy="3566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5383529" y="1677161"/>
            <a:ext cx="1231265" cy="546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050"/>
              </a:lnSpc>
              <a:spcBef>
                <a:spcPts val="100"/>
              </a:spcBef>
            </a:pPr>
            <a:r>
              <a:rPr dirty="0" sz="1800" spc="-15" b="1">
                <a:solidFill>
                  <a:srgbClr val="003D51"/>
                </a:solidFill>
                <a:latin typeface="Calibri"/>
                <a:cs typeface="Calibri"/>
              </a:rPr>
              <a:t>Private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050"/>
              </a:lnSpc>
            </a:pP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C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o</a:t>
            </a:r>
            <a:r>
              <a:rPr dirty="0" sz="1800" spc="0" b="1">
                <a:solidFill>
                  <a:srgbClr val="003D51"/>
                </a:solidFill>
                <a:latin typeface="Calibri"/>
                <a:cs typeface="Calibri"/>
              </a:rPr>
              <a:t>n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sul</a:t>
            </a:r>
            <a:r>
              <a:rPr dirty="0" sz="1800" spc="-25" b="1">
                <a:solidFill>
                  <a:srgbClr val="003D51"/>
                </a:solidFill>
                <a:latin typeface="Calibri"/>
                <a:cs typeface="Calibri"/>
              </a:rPr>
              <a:t>t</a:t>
            </a:r>
            <a:r>
              <a:rPr dirty="0" sz="1800" spc="-15" b="1">
                <a:solidFill>
                  <a:srgbClr val="003D51"/>
                </a:solidFill>
                <a:latin typeface="Calibri"/>
                <a:cs typeface="Calibri"/>
              </a:rPr>
              <a:t>a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t</a:t>
            </a:r>
            <a:r>
              <a:rPr dirty="0" sz="1800" spc="-15" b="1">
                <a:solidFill>
                  <a:srgbClr val="003D51"/>
                </a:solidFill>
                <a:latin typeface="Calibri"/>
                <a:cs typeface="Calibri"/>
              </a:rPr>
              <a:t>i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81242" y="3169158"/>
            <a:ext cx="966469" cy="54673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 marR="5080" indent="97155">
              <a:lnSpc>
                <a:spcPts val="1939"/>
              </a:lnSpc>
              <a:spcBef>
                <a:spcPts val="345"/>
              </a:spcBef>
            </a:pP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Product  </a:t>
            </a:r>
            <a:r>
              <a:rPr dirty="0" sz="1800" spc="-30" b="1">
                <a:solidFill>
                  <a:srgbClr val="003D51"/>
                </a:solidFill>
                <a:latin typeface="Calibri"/>
                <a:cs typeface="Calibri"/>
              </a:rPr>
              <a:t>E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du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c</a:t>
            </a:r>
            <a:r>
              <a:rPr dirty="0" sz="1800" spc="-15" b="1">
                <a:solidFill>
                  <a:srgbClr val="003D51"/>
                </a:solidFill>
                <a:latin typeface="Calibri"/>
                <a:cs typeface="Calibri"/>
              </a:rPr>
              <a:t>a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ti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o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02326" y="3817239"/>
            <a:ext cx="683895" cy="629285"/>
          </a:xfrm>
          <a:custGeom>
            <a:avLst/>
            <a:gdLst/>
            <a:ahLst/>
            <a:cxnLst/>
            <a:rect l="l" t="t" r="r" b="b"/>
            <a:pathLst>
              <a:path w="683895" h="629285">
                <a:moveTo>
                  <a:pt x="152781" y="193675"/>
                </a:moveTo>
                <a:lnTo>
                  <a:pt x="0" y="525018"/>
                </a:lnTo>
                <a:lnTo>
                  <a:pt x="305943" y="628903"/>
                </a:lnTo>
                <a:lnTo>
                  <a:pt x="268859" y="523494"/>
                </a:lnTo>
                <a:lnTo>
                  <a:pt x="312400" y="496133"/>
                </a:lnTo>
                <a:lnTo>
                  <a:pt x="354883" y="467206"/>
                </a:lnTo>
                <a:lnTo>
                  <a:pt x="396270" y="436747"/>
                </a:lnTo>
                <a:lnTo>
                  <a:pt x="436524" y="404787"/>
                </a:lnTo>
                <a:lnTo>
                  <a:pt x="475606" y="371360"/>
                </a:lnTo>
                <a:lnTo>
                  <a:pt x="513479" y="336500"/>
                </a:lnTo>
                <a:lnTo>
                  <a:pt x="550106" y="300240"/>
                </a:lnTo>
                <a:lnTo>
                  <a:pt x="551787" y="298450"/>
                </a:lnTo>
                <a:lnTo>
                  <a:pt x="189737" y="298450"/>
                </a:lnTo>
                <a:lnTo>
                  <a:pt x="152781" y="193675"/>
                </a:lnTo>
                <a:close/>
              </a:path>
              <a:path w="683895" h="629285">
                <a:moveTo>
                  <a:pt x="498856" y="0"/>
                </a:moveTo>
                <a:lnTo>
                  <a:pt x="469917" y="38733"/>
                </a:lnTo>
                <a:lnTo>
                  <a:pt x="439518" y="76165"/>
                </a:lnTo>
                <a:lnTo>
                  <a:pt x="407707" y="112258"/>
                </a:lnTo>
                <a:lnTo>
                  <a:pt x="374529" y="146971"/>
                </a:lnTo>
                <a:lnTo>
                  <a:pt x="340029" y="180265"/>
                </a:lnTo>
                <a:lnTo>
                  <a:pt x="304254" y="212099"/>
                </a:lnTo>
                <a:lnTo>
                  <a:pt x="267250" y="242434"/>
                </a:lnTo>
                <a:lnTo>
                  <a:pt x="229062" y="271231"/>
                </a:lnTo>
                <a:lnTo>
                  <a:pt x="189737" y="298450"/>
                </a:lnTo>
                <a:lnTo>
                  <a:pt x="551787" y="298450"/>
                </a:lnTo>
                <a:lnTo>
                  <a:pt x="585447" y="262612"/>
                </a:lnTo>
                <a:lnTo>
                  <a:pt x="619467" y="223651"/>
                </a:lnTo>
                <a:lnTo>
                  <a:pt x="652126" y="183388"/>
                </a:lnTo>
                <a:lnTo>
                  <a:pt x="683387" y="141859"/>
                </a:lnTo>
                <a:lnTo>
                  <a:pt x="498856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402326" y="3817239"/>
            <a:ext cx="683895" cy="629285"/>
          </a:xfrm>
          <a:custGeom>
            <a:avLst/>
            <a:gdLst/>
            <a:ahLst/>
            <a:cxnLst/>
            <a:rect l="l" t="t" r="r" b="b"/>
            <a:pathLst>
              <a:path w="683895" h="629285">
                <a:moveTo>
                  <a:pt x="683387" y="141859"/>
                </a:moveTo>
                <a:lnTo>
                  <a:pt x="652126" y="183388"/>
                </a:lnTo>
                <a:lnTo>
                  <a:pt x="619467" y="223651"/>
                </a:lnTo>
                <a:lnTo>
                  <a:pt x="585447" y="262612"/>
                </a:lnTo>
                <a:lnTo>
                  <a:pt x="550106" y="300240"/>
                </a:lnTo>
                <a:lnTo>
                  <a:pt x="513479" y="336500"/>
                </a:lnTo>
                <a:lnTo>
                  <a:pt x="475606" y="371360"/>
                </a:lnTo>
                <a:lnTo>
                  <a:pt x="436524" y="404787"/>
                </a:lnTo>
                <a:lnTo>
                  <a:pt x="396270" y="436747"/>
                </a:lnTo>
                <a:lnTo>
                  <a:pt x="354883" y="467206"/>
                </a:lnTo>
                <a:lnTo>
                  <a:pt x="312400" y="496133"/>
                </a:lnTo>
                <a:lnTo>
                  <a:pt x="268859" y="523494"/>
                </a:lnTo>
                <a:lnTo>
                  <a:pt x="305943" y="628903"/>
                </a:lnTo>
                <a:lnTo>
                  <a:pt x="0" y="525018"/>
                </a:lnTo>
                <a:lnTo>
                  <a:pt x="152781" y="193675"/>
                </a:lnTo>
                <a:lnTo>
                  <a:pt x="189737" y="298450"/>
                </a:lnTo>
                <a:lnTo>
                  <a:pt x="229062" y="271231"/>
                </a:lnTo>
                <a:lnTo>
                  <a:pt x="267250" y="242434"/>
                </a:lnTo>
                <a:lnTo>
                  <a:pt x="304254" y="212099"/>
                </a:lnTo>
                <a:lnTo>
                  <a:pt x="340029" y="180265"/>
                </a:lnTo>
                <a:lnTo>
                  <a:pt x="374529" y="146971"/>
                </a:lnTo>
                <a:lnTo>
                  <a:pt x="407707" y="112258"/>
                </a:lnTo>
                <a:lnTo>
                  <a:pt x="439518" y="76165"/>
                </a:lnTo>
                <a:lnTo>
                  <a:pt x="469917" y="38733"/>
                </a:lnTo>
                <a:lnTo>
                  <a:pt x="498856" y="0"/>
                </a:lnTo>
                <a:lnTo>
                  <a:pt x="683387" y="141859"/>
                </a:lnTo>
                <a:close/>
              </a:path>
            </a:pathLst>
          </a:custGeom>
          <a:ln w="317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4604384" y="4299584"/>
            <a:ext cx="7200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Dis</a:t>
            </a:r>
            <a:r>
              <a:rPr dirty="0" sz="1800" spc="0" b="1">
                <a:solidFill>
                  <a:srgbClr val="003D51"/>
                </a:solidFill>
                <a:latin typeface="Calibri"/>
                <a:cs typeface="Calibri"/>
              </a:rPr>
              <a:t>c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uss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888104" y="3854703"/>
            <a:ext cx="673100" cy="600075"/>
          </a:xfrm>
          <a:custGeom>
            <a:avLst/>
            <a:gdLst/>
            <a:ahLst/>
            <a:cxnLst/>
            <a:rect l="l" t="t" r="r" b="b"/>
            <a:pathLst>
              <a:path w="673100" h="600075">
                <a:moveTo>
                  <a:pt x="486144" y="271145"/>
                </a:moveTo>
                <a:lnTo>
                  <a:pt x="86487" y="271145"/>
                </a:lnTo>
                <a:lnTo>
                  <a:pt x="122728" y="306772"/>
                </a:lnTo>
                <a:lnTo>
                  <a:pt x="160115" y="340992"/>
                </a:lnTo>
                <a:lnTo>
                  <a:pt x="198610" y="373778"/>
                </a:lnTo>
                <a:lnTo>
                  <a:pt x="238172" y="405106"/>
                </a:lnTo>
                <a:lnTo>
                  <a:pt x="278762" y="434948"/>
                </a:lnTo>
                <a:lnTo>
                  <a:pt x="320341" y="463280"/>
                </a:lnTo>
                <a:lnTo>
                  <a:pt x="362870" y="490074"/>
                </a:lnTo>
                <a:lnTo>
                  <a:pt x="406310" y="515304"/>
                </a:lnTo>
                <a:lnTo>
                  <a:pt x="450621" y="538946"/>
                </a:lnTo>
                <a:lnTo>
                  <a:pt x="495765" y="560972"/>
                </a:lnTo>
                <a:lnTo>
                  <a:pt x="541701" y="581357"/>
                </a:lnTo>
                <a:lnTo>
                  <a:pt x="588391" y="600075"/>
                </a:lnTo>
                <a:lnTo>
                  <a:pt x="673100" y="363855"/>
                </a:lnTo>
                <a:lnTo>
                  <a:pt x="626594" y="344750"/>
                </a:lnTo>
                <a:lnTo>
                  <a:pt x="581012" y="323614"/>
                </a:lnTo>
                <a:lnTo>
                  <a:pt x="536410" y="300486"/>
                </a:lnTo>
                <a:lnTo>
                  <a:pt x="492846" y="275405"/>
                </a:lnTo>
                <a:lnTo>
                  <a:pt x="486144" y="271145"/>
                </a:lnTo>
                <a:close/>
              </a:path>
              <a:path w="673100" h="600075">
                <a:moveTo>
                  <a:pt x="26035" y="0"/>
                </a:moveTo>
                <a:lnTo>
                  <a:pt x="0" y="333629"/>
                </a:lnTo>
                <a:lnTo>
                  <a:pt x="86487" y="271145"/>
                </a:lnTo>
                <a:lnTo>
                  <a:pt x="486144" y="271145"/>
                </a:lnTo>
                <a:lnTo>
                  <a:pt x="450377" y="248408"/>
                </a:lnTo>
                <a:lnTo>
                  <a:pt x="409062" y="219535"/>
                </a:lnTo>
                <a:lnTo>
                  <a:pt x="368957" y="188825"/>
                </a:lnTo>
                <a:lnTo>
                  <a:pt x="330119" y="156316"/>
                </a:lnTo>
                <a:lnTo>
                  <a:pt x="292608" y="122047"/>
                </a:lnTo>
                <a:lnTo>
                  <a:pt x="378841" y="59690"/>
                </a:lnTo>
                <a:lnTo>
                  <a:pt x="26035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888104" y="3854703"/>
            <a:ext cx="673100" cy="600075"/>
          </a:xfrm>
          <a:custGeom>
            <a:avLst/>
            <a:gdLst/>
            <a:ahLst/>
            <a:cxnLst/>
            <a:rect l="l" t="t" r="r" b="b"/>
            <a:pathLst>
              <a:path w="673100" h="600075">
                <a:moveTo>
                  <a:pt x="588391" y="600075"/>
                </a:moveTo>
                <a:lnTo>
                  <a:pt x="541701" y="581357"/>
                </a:lnTo>
                <a:lnTo>
                  <a:pt x="495765" y="560972"/>
                </a:lnTo>
                <a:lnTo>
                  <a:pt x="450621" y="538946"/>
                </a:lnTo>
                <a:lnTo>
                  <a:pt x="406310" y="515304"/>
                </a:lnTo>
                <a:lnTo>
                  <a:pt x="362870" y="490074"/>
                </a:lnTo>
                <a:lnTo>
                  <a:pt x="320341" y="463280"/>
                </a:lnTo>
                <a:lnTo>
                  <a:pt x="278762" y="434948"/>
                </a:lnTo>
                <a:lnTo>
                  <a:pt x="238172" y="405106"/>
                </a:lnTo>
                <a:lnTo>
                  <a:pt x="198610" y="373778"/>
                </a:lnTo>
                <a:lnTo>
                  <a:pt x="160115" y="340992"/>
                </a:lnTo>
                <a:lnTo>
                  <a:pt x="122728" y="306772"/>
                </a:lnTo>
                <a:lnTo>
                  <a:pt x="86487" y="271145"/>
                </a:lnTo>
                <a:lnTo>
                  <a:pt x="0" y="333629"/>
                </a:lnTo>
                <a:lnTo>
                  <a:pt x="26035" y="0"/>
                </a:lnTo>
                <a:lnTo>
                  <a:pt x="378841" y="59690"/>
                </a:lnTo>
                <a:lnTo>
                  <a:pt x="292608" y="122047"/>
                </a:lnTo>
                <a:lnTo>
                  <a:pt x="330119" y="156316"/>
                </a:lnTo>
                <a:lnTo>
                  <a:pt x="368957" y="188825"/>
                </a:lnTo>
                <a:lnTo>
                  <a:pt x="409062" y="219535"/>
                </a:lnTo>
                <a:lnTo>
                  <a:pt x="450377" y="248408"/>
                </a:lnTo>
                <a:lnTo>
                  <a:pt x="492846" y="275405"/>
                </a:lnTo>
                <a:lnTo>
                  <a:pt x="536410" y="300486"/>
                </a:lnTo>
                <a:lnTo>
                  <a:pt x="581012" y="323614"/>
                </a:lnTo>
                <a:lnTo>
                  <a:pt x="626594" y="344750"/>
                </a:lnTo>
                <a:lnTo>
                  <a:pt x="673100" y="363855"/>
                </a:lnTo>
                <a:lnTo>
                  <a:pt x="588391" y="600075"/>
                </a:lnTo>
                <a:close/>
              </a:path>
            </a:pathLst>
          </a:custGeom>
          <a:ln w="317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3298697" y="3292602"/>
            <a:ext cx="10179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Check-Out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02558" y="1800605"/>
            <a:ext cx="8451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Check-In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549013" y="1552955"/>
            <a:ext cx="775335" cy="437515"/>
          </a:xfrm>
          <a:custGeom>
            <a:avLst/>
            <a:gdLst/>
            <a:ahLst/>
            <a:cxnLst/>
            <a:rect l="l" t="t" r="r" b="b"/>
            <a:pathLst>
              <a:path w="775335" h="437514">
                <a:moveTo>
                  <a:pt x="656413" y="332150"/>
                </a:moveTo>
                <a:lnTo>
                  <a:pt x="398514" y="332150"/>
                </a:lnTo>
                <a:lnTo>
                  <a:pt x="446518" y="332498"/>
                </a:lnTo>
                <a:lnTo>
                  <a:pt x="494538" y="334899"/>
                </a:lnTo>
                <a:lnTo>
                  <a:pt x="465582" y="437515"/>
                </a:lnTo>
                <a:lnTo>
                  <a:pt x="656413" y="332150"/>
                </a:lnTo>
                <a:close/>
              </a:path>
              <a:path w="775335" h="437514">
                <a:moveTo>
                  <a:pt x="405647" y="95263"/>
                </a:moveTo>
                <a:lnTo>
                  <a:pt x="354212" y="96575"/>
                </a:lnTo>
                <a:lnTo>
                  <a:pt x="302882" y="99823"/>
                </a:lnTo>
                <a:lnTo>
                  <a:pt x="251709" y="105001"/>
                </a:lnTo>
                <a:lnTo>
                  <a:pt x="200744" y="112103"/>
                </a:lnTo>
                <a:lnTo>
                  <a:pt x="150039" y="121123"/>
                </a:lnTo>
                <a:lnTo>
                  <a:pt x="99646" y="132057"/>
                </a:lnTo>
                <a:lnTo>
                  <a:pt x="49615" y="144897"/>
                </a:lnTo>
                <a:lnTo>
                  <a:pt x="0" y="159639"/>
                </a:lnTo>
                <a:lnTo>
                  <a:pt x="68072" y="386461"/>
                </a:lnTo>
                <a:lnTo>
                  <a:pt x="114247" y="372680"/>
                </a:lnTo>
                <a:lnTo>
                  <a:pt x="160869" y="360893"/>
                </a:lnTo>
                <a:lnTo>
                  <a:pt x="207875" y="351107"/>
                </a:lnTo>
                <a:lnTo>
                  <a:pt x="255204" y="343332"/>
                </a:lnTo>
                <a:lnTo>
                  <a:pt x="302795" y="337575"/>
                </a:lnTo>
                <a:lnTo>
                  <a:pt x="350585" y="333845"/>
                </a:lnTo>
                <a:lnTo>
                  <a:pt x="398514" y="332150"/>
                </a:lnTo>
                <a:lnTo>
                  <a:pt x="656413" y="332150"/>
                </a:lnTo>
                <a:lnTo>
                  <a:pt x="774953" y="266700"/>
                </a:lnTo>
                <a:lnTo>
                  <a:pt x="660907" y="102997"/>
                </a:lnTo>
                <a:lnTo>
                  <a:pt x="560070" y="102997"/>
                </a:lnTo>
                <a:lnTo>
                  <a:pt x="508627" y="98468"/>
                </a:lnTo>
                <a:lnTo>
                  <a:pt x="457136" y="95892"/>
                </a:lnTo>
                <a:lnTo>
                  <a:pt x="405647" y="95263"/>
                </a:lnTo>
                <a:close/>
              </a:path>
              <a:path w="775335" h="437514">
                <a:moveTo>
                  <a:pt x="589152" y="0"/>
                </a:moveTo>
                <a:lnTo>
                  <a:pt x="560070" y="102997"/>
                </a:lnTo>
                <a:lnTo>
                  <a:pt x="660907" y="102997"/>
                </a:lnTo>
                <a:lnTo>
                  <a:pt x="589152" y="0"/>
                </a:lnTo>
                <a:close/>
              </a:path>
            </a:pathLst>
          </a:custGeom>
          <a:solidFill>
            <a:srgbClr val="ACA9A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549013" y="1552955"/>
            <a:ext cx="775335" cy="437515"/>
          </a:xfrm>
          <a:custGeom>
            <a:avLst/>
            <a:gdLst/>
            <a:ahLst/>
            <a:cxnLst/>
            <a:rect l="l" t="t" r="r" b="b"/>
            <a:pathLst>
              <a:path w="775335" h="437514">
                <a:moveTo>
                  <a:pt x="0" y="159639"/>
                </a:moveTo>
                <a:lnTo>
                  <a:pt x="49615" y="144897"/>
                </a:lnTo>
                <a:lnTo>
                  <a:pt x="99646" y="132057"/>
                </a:lnTo>
                <a:lnTo>
                  <a:pt x="150039" y="121123"/>
                </a:lnTo>
                <a:lnTo>
                  <a:pt x="200744" y="112103"/>
                </a:lnTo>
                <a:lnTo>
                  <a:pt x="251709" y="105001"/>
                </a:lnTo>
                <a:lnTo>
                  <a:pt x="302882" y="99823"/>
                </a:lnTo>
                <a:lnTo>
                  <a:pt x="354212" y="96575"/>
                </a:lnTo>
                <a:lnTo>
                  <a:pt x="405647" y="95263"/>
                </a:lnTo>
                <a:lnTo>
                  <a:pt x="457136" y="95892"/>
                </a:lnTo>
                <a:lnTo>
                  <a:pt x="508627" y="98468"/>
                </a:lnTo>
                <a:lnTo>
                  <a:pt x="560070" y="102997"/>
                </a:lnTo>
                <a:lnTo>
                  <a:pt x="589152" y="0"/>
                </a:lnTo>
                <a:lnTo>
                  <a:pt x="774953" y="266700"/>
                </a:lnTo>
                <a:lnTo>
                  <a:pt x="465582" y="437515"/>
                </a:lnTo>
                <a:lnTo>
                  <a:pt x="494538" y="334899"/>
                </a:lnTo>
                <a:lnTo>
                  <a:pt x="446518" y="332498"/>
                </a:lnTo>
                <a:lnTo>
                  <a:pt x="398514" y="332150"/>
                </a:lnTo>
                <a:lnTo>
                  <a:pt x="350585" y="333845"/>
                </a:lnTo>
                <a:lnTo>
                  <a:pt x="302795" y="337575"/>
                </a:lnTo>
                <a:lnTo>
                  <a:pt x="255204" y="343332"/>
                </a:lnTo>
                <a:lnTo>
                  <a:pt x="207875" y="351107"/>
                </a:lnTo>
                <a:lnTo>
                  <a:pt x="160869" y="360893"/>
                </a:lnTo>
                <a:lnTo>
                  <a:pt x="114247" y="372680"/>
                </a:lnTo>
                <a:lnTo>
                  <a:pt x="68072" y="386461"/>
                </a:lnTo>
                <a:lnTo>
                  <a:pt x="0" y="159639"/>
                </a:lnTo>
                <a:close/>
              </a:path>
            </a:pathLst>
          </a:custGeom>
          <a:ln w="317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889625" y="2351658"/>
            <a:ext cx="523875" cy="742315"/>
          </a:xfrm>
          <a:custGeom>
            <a:avLst/>
            <a:gdLst/>
            <a:ahLst/>
            <a:cxnLst/>
            <a:rect l="l" t="t" r="r" b="b"/>
            <a:pathLst>
              <a:path w="523875" h="742314">
                <a:moveTo>
                  <a:pt x="197103" y="0"/>
                </a:moveTo>
                <a:lnTo>
                  <a:pt x="0" y="135889"/>
                </a:lnTo>
                <a:lnTo>
                  <a:pt x="26159" y="178634"/>
                </a:lnTo>
                <a:lnTo>
                  <a:pt x="50518" y="222434"/>
                </a:lnTo>
                <a:lnTo>
                  <a:pt x="73049" y="267225"/>
                </a:lnTo>
                <a:lnTo>
                  <a:pt x="93725" y="312943"/>
                </a:lnTo>
                <a:lnTo>
                  <a:pt x="112521" y="359525"/>
                </a:lnTo>
                <a:lnTo>
                  <a:pt x="129409" y="406906"/>
                </a:lnTo>
                <a:lnTo>
                  <a:pt x="144361" y="455021"/>
                </a:lnTo>
                <a:lnTo>
                  <a:pt x="157352" y="503808"/>
                </a:lnTo>
                <a:lnTo>
                  <a:pt x="34544" y="509015"/>
                </a:lnTo>
                <a:lnTo>
                  <a:pt x="311023" y="742061"/>
                </a:lnTo>
                <a:lnTo>
                  <a:pt x="519260" y="493394"/>
                </a:lnTo>
                <a:lnTo>
                  <a:pt x="400430" y="493394"/>
                </a:lnTo>
                <a:lnTo>
                  <a:pt x="389561" y="445578"/>
                </a:lnTo>
                <a:lnTo>
                  <a:pt x="377120" y="398235"/>
                </a:lnTo>
                <a:lnTo>
                  <a:pt x="363124" y="351406"/>
                </a:lnTo>
                <a:lnTo>
                  <a:pt x="347589" y="305130"/>
                </a:lnTo>
                <a:lnTo>
                  <a:pt x="330531" y="259446"/>
                </a:lnTo>
                <a:lnTo>
                  <a:pt x="311967" y="214394"/>
                </a:lnTo>
                <a:lnTo>
                  <a:pt x="291912" y="170014"/>
                </a:lnTo>
                <a:lnTo>
                  <a:pt x="270382" y="126345"/>
                </a:lnTo>
                <a:lnTo>
                  <a:pt x="247393" y="83427"/>
                </a:lnTo>
                <a:lnTo>
                  <a:pt x="222962" y="41298"/>
                </a:lnTo>
                <a:lnTo>
                  <a:pt x="197103" y="0"/>
                </a:lnTo>
                <a:close/>
              </a:path>
              <a:path w="523875" h="742314">
                <a:moveTo>
                  <a:pt x="523621" y="488188"/>
                </a:moveTo>
                <a:lnTo>
                  <a:pt x="400430" y="493394"/>
                </a:lnTo>
                <a:lnTo>
                  <a:pt x="519260" y="493394"/>
                </a:lnTo>
                <a:lnTo>
                  <a:pt x="523621" y="488188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889625" y="2351658"/>
            <a:ext cx="523875" cy="742315"/>
          </a:xfrm>
          <a:custGeom>
            <a:avLst/>
            <a:gdLst/>
            <a:ahLst/>
            <a:cxnLst/>
            <a:rect l="l" t="t" r="r" b="b"/>
            <a:pathLst>
              <a:path w="523875" h="742314">
                <a:moveTo>
                  <a:pt x="197103" y="0"/>
                </a:moveTo>
                <a:lnTo>
                  <a:pt x="222962" y="41298"/>
                </a:lnTo>
                <a:lnTo>
                  <a:pt x="247393" y="83427"/>
                </a:lnTo>
                <a:lnTo>
                  <a:pt x="270382" y="126345"/>
                </a:lnTo>
                <a:lnTo>
                  <a:pt x="291912" y="170014"/>
                </a:lnTo>
                <a:lnTo>
                  <a:pt x="311967" y="214394"/>
                </a:lnTo>
                <a:lnTo>
                  <a:pt x="330531" y="259446"/>
                </a:lnTo>
                <a:lnTo>
                  <a:pt x="347589" y="305130"/>
                </a:lnTo>
                <a:lnTo>
                  <a:pt x="363124" y="351406"/>
                </a:lnTo>
                <a:lnTo>
                  <a:pt x="377120" y="398235"/>
                </a:lnTo>
                <a:lnTo>
                  <a:pt x="389561" y="445578"/>
                </a:lnTo>
                <a:lnTo>
                  <a:pt x="400430" y="493394"/>
                </a:lnTo>
                <a:lnTo>
                  <a:pt x="523621" y="488188"/>
                </a:lnTo>
                <a:lnTo>
                  <a:pt x="311023" y="742061"/>
                </a:lnTo>
                <a:lnTo>
                  <a:pt x="34544" y="509015"/>
                </a:lnTo>
                <a:lnTo>
                  <a:pt x="157352" y="503808"/>
                </a:lnTo>
                <a:lnTo>
                  <a:pt x="144361" y="455021"/>
                </a:lnTo>
                <a:lnTo>
                  <a:pt x="129409" y="406906"/>
                </a:lnTo>
                <a:lnTo>
                  <a:pt x="112521" y="359525"/>
                </a:lnTo>
                <a:lnTo>
                  <a:pt x="93725" y="312943"/>
                </a:lnTo>
                <a:lnTo>
                  <a:pt x="73049" y="267225"/>
                </a:lnTo>
                <a:lnTo>
                  <a:pt x="50518" y="222434"/>
                </a:lnTo>
                <a:lnTo>
                  <a:pt x="26159" y="178634"/>
                </a:lnTo>
                <a:lnTo>
                  <a:pt x="0" y="135889"/>
                </a:lnTo>
                <a:lnTo>
                  <a:pt x="197103" y="0"/>
                </a:lnTo>
                <a:close/>
              </a:path>
            </a:pathLst>
          </a:custGeom>
          <a:ln w="317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416040" y="4974335"/>
            <a:ext cx="3169919" cy="23774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648711" y="4977384"/>
            <a:ext cx="3416300" cy="2374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93776" y="4974335"/>
            <a:ext cx="1783080" cy="23774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605016" y="6847331"/>
            <a:ext cx="3453129" cy="926465"/>
          </a:xfrm>
          <a:custGeom>
            <a:avLst/>
            <a:gdLst/>
            <a:ahLst/>
            <a:cxnLst/>
            <a:rect l="l" t="t" r="r" b="b"/>
            <a:pathLst>
              <a:path w="3453129" h="926465">
                <a:moveTo>
                  <a:pt x="3452876" y="0"/>
                </a:moveTo>
                <a:lnTo>
                  <a:pt x="0" y="926431"/>
                </a:lnTo>
                <a:lnTo>
                  <a:pt x="3452876" y="926431"/>
                </a:lnTo>
                <a:lnTo>
                  <a:pt x="3452876" y="0"/>
                </a:lnTo>
                <a:close/>
              </a:path>
            </a:pathLst>
          </a:custGeom>
          <a:solidFill>
            <a:srgbClr val="003D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714231" y="7298434"/>
            <a:ext cx="1214627" cy="3825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8838" y="7387843"/>
            <a:ext cx="774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005F7E"/>
                </a:solidFill>
                <a:latin typeface="Calibri"/>
                <a:cs typeface="Calibri"/>
              </a:rPr>
              <a:t>6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605016" y="6847331"/>
            <a:ext cx="3453129" cy="926465"/>
          </a:xfrm>
          <a:custGeom>
            <a:avLst/>
            <a:gdLst/>
            <a:ahLst/>
            <a:cxnLst/>
            <a:rect l="l" t="t" r="r" b="b"/>
            <a:pathLst>
              <a:path w="3453129" h="926465">
                <a:moveTo>
                  <a:pt x="3452876" y="0"/>
                </a:moveTo>
                <a:lnTo>
                  <a:pt x="0" y="926431"/>
                </a:lnTo>
                <a:lnTo>
                  <a:pt x="3452876" y="926431"/>
                </a:lnTo>
                <a:lnTo>
                  <a:pt x="3452876" y="0"/>
                </a:lnTo>
                <a:close/>
              </a:path>
            </a:pathLst>
          </a:custGeom>
          <a:solidFill>
            <a:srgbClr val="003D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714231" y="7298434"/>
            <a:ext cx="1214627" cy="382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0727" y="7391400"/>
            <a:ext cx="0" cy="157480"/>
          </a:xfrm>
          <a:custGeom>
            <a:avLst/>
            <a:gdLst/>
            <a:ahLst/>
            <a:cxnLst/>
            <a:rect l="l" t="t" r="r" b="b"/>
            <a:pathLst>
              <a:path w="0" h="157479">
                <a:moveTo>
                  <a:pt x="0" y="0"/>
                </a:moveTo>
                <a:lnTo>
                  <a:pt x="0" y="156972"/>
                </a:lnTo>
              </a:path>
            </a:pathLst>
          </a:custGeom>
          <a:ln w="9144">
            <a:solidFill>
              <a:srgbClr val="005F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616324" y="397327"/>
            <a:ext cx="165735" cy="287020"/>
          </a:xfrm>
          <a:custGeom>
            <a:avLst/>
            <a:gdLst/>
            <a:ahLst/>
            <a:cxnLst/>
            <a:rect l="l" t="t" r="r" b="b"/>
            <a:pathLst>
              <a:path w="165734" h="287020">
                <a:moveTo>
                  <a:pt x="126799" y="0"/>
                </a:moveTo>
                <a:lnTo>
                  <a:pt x="829" y="41267"/>
                </a:lnTo>
                <a:lnTo>
                  <a:pt x="39837" y="65861"/>
                </a:lnTo>
                <a:lnTo>
                  <a:pt x="22197" y="119433"/>
                </a:lnTo>
                <a:lnTo>
                  <a:pt x="9631" y="174377"/>
                </a:lnTo>
                <a:lnTo>
                  <a:pt x="2209" y="230309"/>
                </a:lnTo>
                <a:lnTo>
                  <a:pt x="0" y="286841"/>
                </a:lnTo>
                <a:lnTo>
                  <a:pt x="99842" y="286059"/>
                </a:lnTo>
                <a:lnTo>
                  <a:pt x="101283" y="243843"/>
                </a:lnTo>
                <a:lnTo>
                  <a:pt x="106201" y="201993"/>
                </a:lnTo>
                <a:lnTo>
                  <a:pt x="114558" y="160739"/>
                </a:lnTo>
                <a:lnTo>
                  <a:pt x="126319" y="120311"/>
                </a:lnTo>
                <a:lnTo>
                  <a:pt x="158666" y="120311"/>
                </a:lnTo>
                <a:lnTo>
                  <a:pt x="126799" y="0"/>
                </a:lnTo>
                <a:close/>
              </a:path>
              <a:path w="165734" h="287020">
                <a:moveTo>
                  <a:pt x="158666" y="120311"/>
                </a:moveTo>
                <a:lnTo>
                  <a:pt x="126319" y="120311"/>
                </a:lnTo>
                <a:lnTo>
                  <a:pt x="165139" y="144749"/>
                </a:lnTo>
                <a:lnTo>
                  <a:pt x="158666" y="120311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616324" y="397327"/>
            <a:ext cx="165735" cy="287020"/>
          </a:xfrm>
          <a:custGeom>
            <a:avLst/>
            <a:gdLst/>
            <a:ahLst/>
            <a:cxnLst/>
            <a:rect l="l" t="t" r="r" b="b"/>
            <a:pathLst>
              <a:path w="165734" h="287020">
                <a:moveTo>
                  <a:pt x="0" y="286841"/>
                </a:moveTo>
                <a:lnTo>
                  <a:pt x="2209" y="230309"/>
                </a:lnTo>
                <a:lnTo>
                  <a:pt x="9631" y="174377"/>
                </a:lnTo>
                <a:lnTo>
                  <a:pt x="22197" y="119433"/>
                </a:lnTo>
                <a:lnTo>
                  <a:pt x="39837" y="65861"/>
                </a:lnTo>
                <a:lnTo>
                  <a:pt x="829" y="41267"/>
                </a:lnTo>
                <a:lnTo>
                  <a:pt x="126799" y="0"/>
                </a:lnTo>
                <a:lnTo>
                  <a:pt x="165139" y="144749"/>
                </a:lnTo>
                <a:lnTo>
                  <a:pt x="126319" y="120311"/>
                </a:lnTo>
                <a:lnTo>
                  <a:pt x="114558" y="160739"/>
                </a:lnTo>
                <a:lnTo>
                  <a:pt x="106201" y="201993"/>
                </a:lnTo>
                <a:lnTo>
                  <a:pt x="101283" y="243843"/>
                </a:lnTo>
                <a:lnTo>
                  <a:pt x="99842" y="286059"/>
                </a:lnTo>
                <a:lnTo>
                  <a:pt x="0" y="286841"/>
                </a:lnTo>
                <a:close/>
              </a:path>
            </a:pathLst>
          </a:custGeom>
          <a:ln w="3916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9353131" y="139001"/>
            <a:ext cx="325755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" b="1">
                <a:solidFill>
                  <a:srgbClr val="BEBEBE"/>
                </a:solidFill>
                <a:latin typeface="Calibri"/>
                <a:cs typeface="Calibri"/>
              </a:rPr>
              <a:t>Process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69987" y="774429"/>
            <a:ext cx="292735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b="1">
                <a:solidFill>
                  <a:srgbClr val="BEBEBE"/>
                </a:solidFill>
                <a:latin typeface="Calibri"/>
                <a:cs typeface="Calibri"/>
              </a:rPr>
              <a:t>E</a:t>
            </a:r>
            <a:r>
              <a:rPr dirty="0" sz="750" spc="-5" b="1">
                <a:solidFill>
                  <a:srgbClr val="BEBEBE"/>
                </a:solidFill>
                <a:latin typeface="Calibri"/>
                <a:cs typeface="Calibri"/>
              </a:rPr>
              <a:t>nable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371833" y="975538"/>
            <a:ext cx="281305" cy="258445"/>
          </a:xfrm>
          <a:custGeom>
            <a:avLst/>
            <a:gdLst/>
            <a:ahLst/>
            <a:cxnLst/>
            <a:rect l="l" t="t" r="r" b="b"/>
            <a:pathLst>
              <a:path w="281304" h="258444">
                <a:moveTo>
                  <a:pt x="62786" y="79601"/>
                </a:moveTo>
                <a:lnTo>
                  <a:pt x="0" y="215628"/>
                </a:lnTo>
                <a:lnTo>
                  <a:pt x="125729" y="258130"/>
                </a:lnTo>
                <a:lnTo>
                  <a:pt x="110489" y="214935"/>
                </a:lnTo>
                <a:lnTo>
                  <a:pt x="149274" y="189363"/>
                </a:lnTo>
                <a:lnTo>
                  <a:pt x="185857" y="160755"/>
                </a:lnTo>
                <a:lnTo>
                  <a:pt x="220077" y="129262"/>
                </a:lnTo>
                <a:lnTo>
                  <a:pt x="226262" y="122583"/>
                </a:lnTo>
                <a:lnTo>
                  <a:pt x="77974" y="122583"/>
                </a:lnTo>
                <a:lnTo>
                  <a:pt x="62786" y="79601"/>
                </a:lnTo>
                <a:close/>
              </a:path>
              <a:path w="281304" h="258444">
                <a:moveTo>
                  <a:pt x="204956" y="0"/>
                </a:moveTo>
                <a:lnTo>
                  <a:pt x="177364" y="35047"/>
                </a:lnTo>
                <a:lnTo>
                  <a:pt x="146866" y="67288"/>
                </a:lnTo>
                <a:lnTo>
                  <a:pt x="113668" y="96531"/>
                </a:lnTo>
                <a:lnTo>
                  <a:pt x="77974" y="122583"/>
                </a:lnTo>
                <a:lnTo>
                  <a:pt x="226262" y="122583"/>
                </a:lnTo>
                <a:lnTo>
                  <a:pt x="251775" y="95034"/>
                </a:lnTo>
                <a:lnTo>
                  <a:pt x="280790" y="58222"/>
                </a:lnTo>
                <a:lnTo>
                  <a:pt x="204956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371833" y="975538"/>
            <a:ext cx="281305" cy="258445"/>
          </a:xfrm>
          <a:custGeom>
            <a:avLst/>
            <a:gdLst/>
            <a:ahLst/>
            <a:cxnLst/>
            <a:rect l="l" t="t" r="r" b="b"/>
            <a:pathLst>
              <a:path w="281304" h="258444">
                <a:moveTo>
                  <a:pt x="280790" y="58222"/>
                </a:moveTo>
                <a:lnTo>
                  <a:pt x="251775" y="95034"/>
                </a:lnTo>
                <a:lnTo>
                  <a:pt x="220077" y="129262"/>
                </a:lnTo>
                <a:lnTo>
                  <a:pt x="185857" y="160755"/>
                </a:lnTo>
                <a:lnTo>
                  <a:pt x="149274" y="189363"/>
                </a:lnTo>
                <a:lnTo>
                  <a:pt x="110489" y="214935"/>
                </a:lnTo>
                <a:lnTo>
                  <a:pt x="125729" y="258130"/>
                </a:lnTo>
                <a:lnTo>
                  <a:pt x="0" y="215628"/>
                </a:lnTo>
                <a:lnTo>
                  <a:pt x="62786" y="79601"/>
                </a:lnTo>
                <a:lnTo>
                  <a:pt x="77974" y="122583"/>
                </a:lnTo>
                <a:lnTo>
                  <a:pt x="113668" y="96531"/>
                </a:lnTo>
                <a:lnTo>
                  <a:pt x="146866" y="67288"/>
                </a:lnTo>
                <a:lnTo>
                  <a:pt x="177364" y="35047"/>
                </a:lnTo>
                <a:lnTo>
                  <a:pt x="204956" y="0"/>
                </a:lnTo>
                <a:lnTo>
                  <a:pt x="280790" y="58222"/>
                </a:lnTo>
                <a:close/>
              </a:path>
            </a:pathLst>
          </a:custGeom>
          <a:ln w="3914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93624" y="1167154"/>
            <a:ext cx="9486900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757920" algn="l"/>
                <a:tab pos="9473565" algn="l"/>
              </a:tabLst>
            </a:pPr>
            <a:r>
              <a:rPr dirty="0" u="sng" sz="750" spc="-5" b="1">
                <a:solidFill>
                  <a:srgbClr val="003D51"/>
                </a:solidFill>
                <a:uFill>
                  <a:solidFill>
                    <a:srgbClr val="005F7D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750" spc="-5" b="1">
                <a:solidFill>
                  <a:srgbClr val="003D51"/>
                </a:solidFill>
                <a:uFill>
                  <a:solidFill>
                    <a:srgbClr val="005F7D"/>
                  </a:solidFill>
                </a:uFill>
                <a:latin typeface="Calibri"/>
                <a:cs typeface="Calibri"/>
              </a:rPr>
              <a:t>	</a:t>
            </a:r>
            <a:r>
              <a:rPr dirty="0" u="sng" sz="750" spc="-10" b="1">
                <a:solidFill>
                  <a:srgbClr val="003D51"/>
                </a:solidFill>
                <a:uFill>
                  <a:solidFill>
                    <a:srgbClr val="005F7D"/>
                  </a:solidFill>
                </a:uFill>
                <a:latin typeface="Calibri"/>
                <a:cs typeface="Calibri"/>
              </a:rPr>
              <a:t>Deliver	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749428" y="990924"/>
            <a:ext cx="276860" cy="247015"/>
          </a:xfrm>
          <a:custGeom>
            <a:avLst/>
            <a:gdLst/>
            <a:ahLst/>
            <a:cxnLst/>
            <a:rect l="l" t="t" r="r" b="b"/>
            <a:pathLst>
              <a:path w="276859" h="247015">
                <a:moveTo>
                  <a:pt x="200029" y="111276"/>
                </a:moveTo>
                <a:lnTo>
                  <a:pt x="35537" y="111276"/>
                </a:lnTo>
                <a:lnTo>
                  <a:pt x="72060" y="145415"/>
                </a:lnTo>
                <a:lnTo>
                  <a:pt x="111172" y="176145"/>
                </a:lnTo>
                <a:lnTo>
                  <a:pt x="152646" y="203317"/>
                </a:lnTo>
                <a:lnTo>
                  <a:pt x="196254" y="226784"/>
                </a:lnTo>
                <a:lnTo>
                  <a:pt x="241771" y="246396"/>
                </a:lnTo>
                <a:lnTo>
                  <a:pt x="276583" y="149475"/>
                </a:lnTo>
                <a:lnTo>
                  <a:pt x="234127" y="130648"/>
                </a:lnTo>
                <a:lnTo>
                  <a:pt x="200029" y="111276"/>
                </a:lnTo>
                <a:close/>
              </a:path>
              <a:path w="276859" h="247015">
                <a:moveTo>
                  <a:pt x="10767" y="0"/>
                </a:moveTo>
                <a:lnTo>
                  <a:pt x="0" y="136928"/>
                </a:lnTo>
                <a:lnTo>
                  <a:pt x="35537" y="111276"/>
                </a:lnTo>
                <a:lnTo>
                  <a:pt x="200029" y="111276"/>
                </a:lnTo>
                <a:lnTo>
                  <a:pt x="193734" y="107700"/>
                </a:lnTo>
                <a:lnTo>
                  <a:pt x="155680" y="80805"/>
                </a:lnTo>
                <a:lnTo>
                  <a:pt x="120244" y="50141"/>
                </a:lnTo>
                <a:lnTo>
                  <a:pt x="155671" y="24572"/>
                </a:lnTo>
                <a:lnTo>
                  <a:pt x="10767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749428" y="990924"/>
            <a:ext cx="276860" cy="247015"/>
          </a:xfrm>
          <a:custGeom>
            <a:avLst/>
            <a:gdLst/>
            <a:ahLst/>
            <a:cxnLst/>
            <a:rect l="l" t="t" r="r" b="b"/>
            <a:pathLst>
              <a:path w="276859" h="247015">
                <a:moveTo>
                  <a:pt x="241771" y="246396"/>
                </a:moveTo>
                <a:lnTo>
                  <a:pt x="196254" y="226784"/>
                </a:lnTo>
                <a:lnTo>
                  <a:pt x="152646" y="203317"/>
                </a:lnTo>
                <a:lnTo>
                  <a:pt x="111172" y="176145"/>
                </a:lnTo>
                <a:lnTo>
                  <a:pt x="72060" y="145415"/>
                </a:lnTo>
                <a:lnTo>
                  <a:pt x="35537" y="111276"/>
                </a:lnTo>
                <a:lnTo>
                  <a:pt x="0" y="136928"/>
                </a:lnTo>
                <a:lnTo>
                  <a:pt x="10767" y="0"/>
                </a:lnTo>
                <a:lnTo>
                  <a:pt x="155671" y="24572"/>
                </a:lnTo>
                <a:lnTo>
                  <a:pt x="120244" y="50141"/>
                </a:lnTo>
                <a:lnTo>
                  <a:pt x="155680" y="80805"/>
                </a:lnTo>
                <a:lnTo>
                  <a:pt x="193734" y="107700"/>
                </a:lnTo>
                <a:lnTo>
                  <a:pt x="234127" y="130648"/>
                </a:lnTo>
                <a:lnTo>
                  <a:pt x="276583" y="149475"/>
                </a:lnTo>
                <a:lnTo>
                  <a:pt x="241771" y="246396"/>
                </a:lnTo>
                <a:close/>
              </a:path>
            </a:pathLst>
          </a:custGeom>
          <a:ln w="3914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8500948" y="774429"/>
            <a:ext cx="429259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" b="1">
                <a:solidFill>
                  <a:srgbClr val="BEBEBE"/>
                </a:solidFill>
                <a:latin typeface="Calibri"/>
                <a:cs typeface="Calibri"/>
              </a:rPr>
              <a:t>Champion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45335" y="139001"/>
            <a:ext cx="240665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0" b="1">
                <a:solidFill>
                  <a:srgbClr val="BEBEBE"/>
                </a:solidFill>
                <a:latin typeface="Calibri"/>
                <a:cs typeface="Calibri"/>
              </a:rPr>
              <a:t>G</a:t>
            </a:r>
            <a:r>
              <a:rPr dirty="0" sz="750" spc="0" b="1">
                <a:solidFill>
                  <a:srgbClr val="BEBEBE"/>
                </a:solidFill>
                <a:latin typeface="Calibri"/>
                <a:cs typeface="Calibri"/>
              </a:rPr>
              <a:t>r</a:t>
            </a:r>
            <a:r>
              <a:rPr dirty="0" sz="750" spc="-10" b="1">
                <a:solidFill>
                  <a:srgbClr val="BEBEBE"/>
                </a:solidFill>
                <a:latin typeface="Calibri"/>
                <a:cs typeface="Calibri"/>
              </a:rPr>
              <a:t>ow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021002" y="46292"/>
            <a:ext cx="318770" cy="179705"/>
          </a:xfrm>
          <a:custGeom>
            <a:avLst/>
            <a:gdLst/>
            <a:ahLst/>
            <a:cxnLst/>
            <a:rect l="l" t="t" r="r" b="b"/>
            <a:pathLst>
              <a:path w="318770" h="179704">
                <a:moveTo>
                  <a:pt x="269777" y="136370"/>
                </a:moveTo>
                <a:lnTo>
                  <a:pt x="158917" y="136370"/>
                </a:lnTo>
                <a:lnTo>
                  <a:pt x="203338" y="137402"/>
                </a:lnTo>
                <a:lnTo>
                  <a:pt x="191438" y="179503"/>
                </a:lnTo>
                <a:lnTo>
                  <a:pt x="269777" y="136370"/>
                </a:lnTo>
                <a:close/>
              </a:path>
              <a:path w="318770" h="179704">
                <a:moveTo>
                  <a:pt x="183682" y="39227"/>
                </a:moveTo>
                <a:lnTo>
                  <a:pt x="137170" y="40064"/>
                </a:lnTo>
                <a:lnTo>
                  <a:pt x="90904" y="44744"/>
                </a:lnTo>
                <a:lnTo>
                  <a:pt x="45106" y="53247"/>
                </a:lnTo>
                <a:lnTo>
                  <a:pt x="0" y="65548"/>
                </a:lnTo>
                <a:lnTo>
                  <a:pt x="27974" y="158609"/>
                </a:lnTo>
                <a:lnTo>
                  <a:pt x="70956" y="147008"/>
                </a:lnTo>
                <a:lnTo>
                  <a:pt x="114697" y="139584"/>
                </a:lnTo>
                <a:lnTo>
                  <a:pt x="158917" y="136370"/>
                </a:lnTo>
                <a:lnTo>
                  <a:pt x="269777" y="136370"/>
                </a:lnTo>
                <a:lnTo>
                  <a:pt x="318629" y="109473"/>
                </a:lnTo>
                <a:lnTo>
                  <a:pt x="271682" y="42257"/>
                </a:lnTo>
                <a:lnTo>
                  <a:pt x="230216" y="42257"/>
                </a:lnTo>
                <a:lnTo>
                  <a:pt x="183682" y="39227"/>
                </a:lnTo>
                <a:close/>
              </a:path>
              <a:path w="318770" h="179704">
                <a:moveTo>
                  <a:pt x="242168" y="0"/>
                </a:moveTo>
                <a:lnTo>
                  <a:pt x="230216" y="42257"/>
                </a:lnTo>
                <a:lnTo>
                  <a:pt x="271682" y="42257"/>
                </a:lnTo>
                <a:lnTo>
                  <a:pt x="242168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9021002" y="46292"/>
            <a:ext cx="318770" cy="179705"/>
          </a:xfrm>
          <a:custGeom>
            <a:avLst/>
            <a:gdLst/>
            <a:ahLst/>
            <a:cxnLst/>
            <a:rect l="l" t="t" r="r" b="b"/>
            <a:pathLst>
              <a:path w="318770" h="179704">
                <a:moveTo>
                  <a:pt x="0" y="65548"/>
                </a:moveTo>
                <a:lnTo>
                  <a:pt x="45106" y="53247"/>
                </a:lnTo>
                <a:lnTo>
                  <a:pt x="90904" y="44744"/>
                </a:lnTo>
                <a:lnTo>
                  <a:pt x="137170" y="40064"/>
                </a:lnTo>
                <a:lnTo>
                  <a:pt x="183682" y="39227"/>
                </a:lnTo>
                <a:lnTo>
                  <a:pt x="230216" y="42257"/>
                </a:lnTo>
                <a:lnTo>
                  <a:pt x="242168" y="0"/>
                </a:lnTo>
                <a:lnTo>
                  <a:pt x="318629" y="109473"/>
                </a:lnTo>
                <a:lnTo>
                  <a:pt x="191438" y="179503"/>
                </a:lnTo>
                <a:lnTo>
                  <a:pt x="203338" y="137402"/>
                </a:lnTo>
                <a:lnTo>
                  <a:pt x="158917" y="136370"/>
                </a:lnTo>
                <a:lnTo>
                  <a:pt x="114697" y="139584"/>
                </a:lnTo>
                <a:lnTo>
                  <a:pt x="70956" y="147008"/>
                </a:lnTo>
                <a:lnTo>
                  <a:pt x="27974" y="158609"/>
                </a:lnTo>
                <a:lnTo>
                  <a:pt x="0" y="65548"/>
                </a:lnTo>
                <a:close/>
              </a:path>
            </a:pathLst>
          </a:custGeom>
          <a:ln w="3913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9566455" y="367783"/>
            <a:ext cx="222250" cy="309880"/>
          </a:xfrm>
          <a:custGeom>
            <a:avLst/>
            <a:gdLst/>
            <a:ahLst/>
            <a:cxnLst/>
            <a:rect l="l" t="t" r="r" b="b"/>
            <a:pathLst>
              <a:path w="222250" h="309880">
                <a:moveTo>
                  <a:pt x="94936" y="0"/>
                </a:moveTo>
                <a:lnTo>
                  <a:pt x="0" y="65288"/>
                </a:lnTo>
                <a:lnTo>
                  <a:pt x="20184" y="99852"/>
                </a:lnTo>
                <a:lnTo>
                  <a:pt x="37466" y="135969"/>
                </a:lnTo>
                <a:lnTo>
                  <a:pt x="51765" y="173454"/>
                </a:lnTo>
                <a:lnTo>
                  <a:pt x="62995" y="212121"/>
                </a:lnTo>
                <a:lnTo>
                  <a:pt x="21137" y="213893"/>
                </a:lnTo>
                <a:lnTo>
                  <a:pt x="134706" y="309559"/>
                </a:lnTo>
                <a:lnTo>
                  <a:pt x="220588" y="207223"/>
                </a:lnTo>
                <a:lnTo>
                  <a:pt x="180008" y="207223"/>
                </a:lnTo>
                <a:lnTo>
                  <a:pt x="166011" y="152474"/>
                </a:lnTo>
                <a:lnTo>
                  <a:pt x="147062" y="99449"/>
                </a:lnTo>
                <a:lnTo>
                  <a:pt x="123318" y="48506"/>
                </a:lnTo>
                <a:lnTo>
                  <a:pt x="94936" y="0"/>
                </a:lnTo>
                <a:close/>
              </a:path>
              <a:path w="222250" h="309880">
                <a:moveTo>
                  <a:pt x="222074" y="205452"/>
                </a:moveTo>
                <a:lnTo>
                  <a:pt x="180008" y="207223"/>
                </a:lnTo>
                <a:lnTo>
                  <a:pt x="220588" y="207223"/>
                </a:lnTo>
                <a:lnTo>
                  <a:pt x="222074" y="205452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566455" y="367783"/>
            <a:ext cx="222250" cy="309880"/>
          </a:xfrm>
          <a:custGeom>
            <a:avLst/>
            <a:gdLst/>
            <a:ahLst/>
            <a:cxnLst/>
            <a:rect l="l" t="t" r="r" b="b"/>
            <a:pathLst>
              <a:path w="222250" h="309880">
                <a:moveTo>
                  <a:pt x="94936" y="0"/>
                </a:moveTo>
                <a:lnTo>
                  <a:pt x="123318" y="48506"/>
                </a:lnTo>
                <a:lnTo>
                  <a:pt x="147062" y="99449"/>
                </a:lnTo>
                <a:lnTo>
                  <a:pt x="166011" y="152474"/>
                </a:lnTo>
                <a:lnTo>
                  <a:pt x="180008" y="207223"/>
                </a:lnTo>
                <a:lnTo>
                  <a:pt x="222074" y="205452"/>
                </a:lnTo>
                <a:lnTo>
                  <a:pt x="134706" y="309559"/>
                </a:lnTo>
                <a:lnTo>
                  <a:pt x="21137" y="213893"/>
                </a:lnTo>
                <a:lnTo>
                  <a:pt x="62995" y="212121"/>
                </a:lnTo>
                <a:lnTo>
                  <a:pt x="51765" y="173454"/>
                </a:lnTo>
                <a:lnTo>
                  <a:pt x="37466" y="135969"/>
                </a:lnTo>
                <a:lnTo>
                  <a:pt x="20184" y="99852"/>
                </a:lnTo>
                <a:lnTo>
                  <a:pt x="0" y="65288"/>
                </a:lnTo>
                <a:lnTo>
                  <a:pt x="94936" y="0"/>
                </a:lnTo>
                <a:close/>
              </a:path>
            </a:pathLst>
          </a:custGeom>
          <a:ln w="3916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771014" y="0"/>
            <a:ext cx="6480175" cy="1229995"/>
          </a:xfrm>
          <a:prstGeom prst="rect">
            <a:avLst/>
          </a:prstGeom>
        </p:spPr>
        <p:txBody>
          <a:bodyPr wrap="square" lIns="0" tIns="2457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35"/>
              </a:spcBef>
              <a:tabLst>
                <a:tab pos="2461895" algn="l"/>
                <a:tab pos="2813685" algn="l"/>
                <a:tab pos="4462780" algn="l"/>
                <a:tab pos="4879975" algn="l"/>
              </a:tabLst>
            </a:pP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O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P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E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R</a:t>
            </a:r>
            <a:r>
              <a:rPr dirty="0" sz="2800" spc="-26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65">
                <a:solidFill>
                  <a:srgbClr val="838384"/>
                </a:solidFill>
                <a:latin typeface="Calibri"/>
                <a:cs typeface="Calibri"/>
              </a:rPr>
              <a:t>AT</a:t>
            </a:r>
            <a:r>
              <a:rPr dirty="0" sz="2800" spc="-26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I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O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N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S	–	D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E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L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I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V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E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R	&amp;	P</a:t>
            </a:r>
            <a:r>
              <a:rPr dirty="0" sz="2800" spc="-28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R</a:t>
            </a:r>
            <a:r>
              <a:rPr dirty="0" sz="2800" spc="-30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O</a:t>
            </a:r>
            <a:r>
              <a:rPr dirty="0" sz="2800" spc="-35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T</a:t>
            </a:r>
            <a:r>
              <a:rPr dirty="0" sz="2800" spc="-27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E</a:t>
            </a:r>
            <a:r>
              <a:rPr dirty="0" sz="2800" spc="-31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C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T</a:t>
            </a:r>
            <a:endParaRPr sz="2800">
              <a:latin typeface="Calibri"/>
              <a:cs typeface="Calibri"/>
            </a:endParaRPr>
          </a:p>
          <a:p>
            <a:pPr algn="ctr" marL="431165" marR="386715">
              <a:lnSpc>
                <a:spcPct val="100000"/>
              </a:lnSpc>
              <a:spcBef>
                <a:spcPts val="925"/>
              </a:spcBef>
            </a:pP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We provide next-day </a:t>
            </a:r>
            <a:r>
              <a:rPr dirty="0" sz="1400" spc="-20">
                <a:solidFill>
                  <a:srgbClr val="005F7D"/>
                </a:solidFill>
                <a:latin typeface="Arial"/>
                <a:cs typeface="Arial"/>
              </a:rPr>
              <a:t>delivery,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balancing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serving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our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wellness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customers 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with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keeping our people and products</a:t>
            </a:r>
            <a:r>
              <a:rPr dirty="0" sz="1400" spc="-15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safe.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2587" y="7323835"/>
            <a:ext cx="350012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005F7E"/>
                </a:solidFill>
                <a:latin typeface="Calibri"/>
                <a:cs typeface="Calibri"/>
              </a:rPr>
              <a:t>© </a:t>
            </a:r>
            <a:r>
              <a:rPr dirty="0" sz="600" spc="-5">
                <a:solidFill>
                  <a:srgbClr val="005F7E"/>
                </a:solidFill>
                <a:latin typeface="Calibri"/>
                <a:cs typeface="Calibri"/>
              </a:rPr>
              <a:t>Copyright 2018 and Confidential Property of Surterra Holdings, Inc.</a:t>
            </a:r>
            <a:r>
              <a:rPr dirty="0" sz="600" spc="100">
                <a:solidFill>
                  <a:srgbClr val="005F7E"/>
                </a:solidFill>
                <a:latin typeface="Calibri"/>
                <a:cs typeface="Calibri"/>
              </a:rPr>
              <a:t> </a:t>
            </a:r>
            <a:r>
              <a:rPr dirty="0" sz="600" spc="-5">
                <a:solidFill>
                  <a:srgbClr val="005F7E"/>
                </a:solidFill>
                <a:latin typeface="Calibri"/>
                <a:cs typeface="Calibri"/>
              </a:rPr>
              <a:t>and Surterra Wellness. All rights reserved.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140196" y="1318260"/>
            <a:ext cx="3429000" cy="19613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140196" y="3012948"/>
            <a:ext cx="3429000" cy="20238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923276" y="5154167"/>
            <a:ext cx="1645920" cy="21945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140196" y="5154167"/>
            <a:ext cx="1647444" cy="21945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135623" y="5149596"/>
            <a:ext cx="1656714" cy="2204085"/>
          </a:xfrm>
          <a:custGeom>
            <a:avLst/>
            <a:gdLst/>
            <a:ahLst/>
            <a:cxnLst/>
            <a:rect l="l" t="t" r="r" b="b"/>
            <a:pathLst>
              <a:path w="1656715" h="2204084">
                <a:moveTo>
                  <a:pt x="0" y="2203704"/>
                </a:moveTo>
                <a:lnTo>
                  <a:pt x="1656587" y="2203704"/>
                </a:lnTo>
                <a:lnTo>
                  <a:pt x="1656587" y="0"/>
                </a:lnTo>
                <a:lnTo>
                  <a:pt x="0" y="0"/>
                </a:lnTo>
                <a:lnTo>
                  <a:pt x="0" y="220370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023359" y="5145023"/>
            <a:ext cx="2002536" cy="21945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208276" y="5145023"/>
            <a:ext cx="1741931" cy="21945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90727" y="1310640"/>
            <a:ext cx="5535167" cy="37185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89204" y="5145023"/>
            <a:ext cx="1645920" cy="21945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14231" y="7298434"/>
            <a:ext cx="1214627" cy="382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90727" y="7391400"/>
            <a:ext cx="0" cy="157480"/>
          </a:xfrm>
          <a:custGeom>
            <a:avLst/>
            <a:gdLst/>
            <a:ahLst/>
            <a:cxnLst/>
            <a:rect l="l" t="t" r="r" b="b"/>
            <a:pathLst>
              <a:path w="0" h="157479">
                <a:moveTo>
                  <a:pt x="0" y="0"/>
                </a:moveTo>
                <a:lnTo>
                  <a:pt x="0" y="156972"/>
                </a:lnTo>
              </a:path>
            </a:pathLst>
          </a:custGeom>
          <a:ln w="9144">
            <a:solidFill>
              <a:srgbClr val="005F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6324" y="1301496"/>
            <a:ext cx="9461500" cy="0"/>
          </a:xfrm>
          <a:custGeom>
            <a:avLst/>
            <a:gdLst/>
            <a:ahLst/>
            <a:cxnLst/>
            <a:rect l="l" t="t" r="r" b="b"/>
            <a:pathLst>
              <a:path w="9461500" h="0">
                <a:moveTo>
                  <a:pt x="0" y="0"/>
                </a:moveTo>
                <a:lnTo>
                  <a:pt x="9460992" y="0"/>
                </a:lnTo>
              </a:path>
            </a:pathLst>
          </a:custGeom>
          <a:ln w="6096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225028" y="1307591"/>
            <a:ext cx="1833371" cy="19461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212073" y="3266694"/>
            <a:ext cx="1846580" cy="0"/>
          </a:xfrm>
          <a:custGeom>
            <a:avLst/>
            <a:gdLst/>
            <a:ahLst/>
            <a:cxnLst/>
            <a:rect l="l" t="t" r="r" b="b"/>
            <a:pathLst>
              <a:path w="1846579" h="0">
                <a:moveTo>
                  <a:pt x="0" y="0"/>
                </a:moveTo>
                <a:lnTo>
                  <a:pt x="1846326" y="0"/>
                </a:lnTo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212073" y="1294638"/>
            <a:ext cx="1846580" cy="1972310"/>
          </a:xfrm>
          <a:custGeom>
            <a:avLst/>
            <a:gdLst/>
            <a:ahLst/>
            <a:cxnLst/>
            <a:rect l="l" t="t" r="r" b="b"/>
            <a:pathLst>
              <a:path w="1846579" h="1972310">
                <a:moveTo>
                  <a:pt x="1846326" y="0"/>
                </a:moveTo>
                <a:lnTo>
                  <a:pt x="0" y="0"/>
                </a:lnTo>
                <a:lnTo>
                  <a:pt x="0" y="1972055"/>
                </a:lnTo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893302" y="2676905"/>
            <a:ext cx="1165097" cy="12542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893302" y="3931158"/>
            <a:ext cx="1165225" cy="0"/>
          </a:xfrm>
          <a:custGeom>
            <a:avLst/>
            <a:gdLst/>
            <a:ahLst/>
            <a:cxnLst/>
            <a:rect l="l" t="t" r="r" b="b"/>
            <a:pathLst>
              <a:path w="1165225" h="0">
                <a:moveTo>
                  <a:pt x="0" y="0"/>
                </a:moveTo>
                <a:lnTo>
                  <a:pt x="1165098" y="0"/>
                </a:lnTo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893302" y="2676905"/>
            <a:ext cx="1165225" cy="1254760"/>
          </a:xfrm>
          <a:custGeom>
            <a:avLst/>
            <a:gdLst/>
            <a:ahLst/>
            <a:cxnLst/>
            <a:rect l="l" t="t" r="r" b="b"/>
            <a:pathLst>
              <a:path w="1165225" h="1254760">
                <a:moveTo>
                  <a:pt x="1165098" y="0"/>
                </a:moveTo>
                <a:lnTo>
                  <a:pt x="0" y="0"/>
                </a:lnTo>
                <a:lnTo>
                  <a:pt x="0" y="1254252"/>
                </a:lnTo>
              </a:path>
            </a:pathLst>
          </a:custGeom>
          <a:ln w="25907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423147" y="3910584"/>
            <a:ext cx="1635251" cy="16337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10193" y="5557265"/>
            <a:ext cx="1648460" cy="0"/>
          </a:xfrm>
          <a:custGeom>
            <a:avLst/>
            <a:gdLst/>
            <a:ahLst/>
            <a:cxnLst/>
            <a:rect l="l" t="t" r="r" b="b"/>
            <a:pathLst>
              <a:path w="1648459" h="0">
                <a:moveTo>
                  <a:pt x="0" y="0"/>
                </a:moveTo>
                <a:lnTo>
                  <a:pt x="1648205" y="0"/>
                </a:lnTo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410193" y="3897629"/>
            <a:ext cx="1648460" cy="1659889"/>
          </a:xfrm>
          <a:custGeom>
            <a:avLst/>
            <a:gdLst/>
            <a:ahLst/>
            <a:cxnLst/>
            <a:rect l="l" t="t" r="r" b="b"/>
            <a:pathLst>
              <a:path w="1648459" h="1659889">
                <a:moveTo>
                  <a:pt x="1648205" y="0"/>
                </a:moveTo>
                <a:lnTo>
                  <a:pt x="0" y="0"/>
                </a:lnTo>
                <a:lnTo>
                  <a:pt x="0" y="1659636"/>
                </a:lnTo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365997" y="5452109"/>
            <a:ext cx="1692400" cy="19720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928859" y="7424166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 h="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25907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365997" y="7424166"/>
            <a:ext cx="348615" cy="0"/>
          </a:xfrm>
          <a:custGeom>
            <a:avLst/>
            <a:gdLst/>
            <a:ahLst/>
            <a:cxnLst/>
            <a:rect l="l" t="t" r="r" b="b"/>
            <a:pathLst>
              <a:path w="348615" h="0">
                <a:moveTo>
                  <a:pt x="0" y="0"/>
                </a:moveTo>
                <a:lnTo>
                  <a:pt x="348233" y="0"/>
                </a:lnTo>
              </a:path>
            </a:pathLst>
          </a:custGeom>
          <a:ln w="25907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365997" y="5452109"/>
            <a:ext cx="1692910" cy="1972310"/>
          </a:xfrm>
          <a:custGeom>
            <a:avLst/>
            <a:gdLst/>
            <a:ahLst/>
            <a:cxnLst/>
            <a:rect l="l" t="t" r="r" b="b"/>
            <a:pathLst>
              <a:path w="1692909" h="1972309">
                <a:moveTo>
                  <a:pt x="1692402" y="0"/>
                </a:moveTo>
                <a:lnTo>
                  <a:pt x="0" y="0"/>
                </a:lnTo>
                <a:lnTo>
                  <a:pt x="0" y="1972055"/>
                </a:lnTo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680454" y="3362705"/>
            <a:ext cx="1828800" cy="1828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680454" y="3362705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1828800" y="1828800"/>
                </a:lnTo>
                <a:lnTo>
                  <a:pt x="1828800" y="0"/>
                </a:lnTo>
                <a:lnTo>
                  <a:pt x="0" y="0"/>
                </a:lnTo>
                <a:lnTo>
                  <a:pt x="0" y="1828800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601469" y="149732"/>
            <a:ext cx="681990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17395" algn="l"/>
                <a:tab pos="4470400" algn="l"/>
                <a:tab pos="4822825" algn="l"/>
              </a:tabLst>
            </a:pP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C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A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N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N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A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B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I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S	O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P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E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R</a:t>
            </a:r>
            <a:r>
              <a:rPr dirty="0" sz="2800" spc="-26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65">
                <a:solidFill>
                  <a:srgbClr val="838384"/>
                </a:solidFill>
                <a:latin typeface="Calibri"/>
                <a:cs typeface="Calibri"/>
              </a:rPr>
              <a:t>AT</a:t>
            </a:r>
            <a:r>
              <a:rPr dirty="0" sz="2800" spc="-26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I</a:t>
            </a:r>
            <a:r>
              <a:rPr dirty="0" sz="2800" spc="-26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O</a:t>
            </a:r>
            <a:r>
              <a:rPr dirty="0" sz="2800" spc="-28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N</a:t>
            </a:r>
            <a:r>
              <a:rPr dirty="0" sz="2800" spc="-27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S	–	C</a:t>
            </a:r>
            <a:r>
              <a:rPr dirty="0" sz="2800" spc="-28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H</a:t>
            </a:r>
            <a:r>
              <a:rPr dirty="0" sz="2800" spc="-28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A</a:t>
            </a:r>
            <a:r>
              <a:rPr dirty="0" sz="2800" spc="-28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M</a:t>
            </a:r>
            <a:r>
              <a:rPr dirty="0" sz="2800" spc="-28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P</a:t>
            </a:r>
            <a:r>
              <a:rPr dirty="0" sz="2800" spc="-28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I</a:t>
            </a:r>
            <a:r>
              <a:rPr dirty="0" sz="2800" spc="-280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O</a:t>
            </a:r>
            <a:r>
              <a:rPr dirty="0" sz="2800" spc="-285">
                <a:solidFill>
                  <a:srgbClr val="838384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838384"/>
                </a:solidFill>
                <a:latin typeface="Calibri"/>
                <a:cs typeface="Calibri"/>
              </a:rPr>
              <a:t>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1538" y="7426070"/>
            <a:ext cx="969644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</a:pPr>
            <a:r>
              <a:rPr dirty="0" sz="800">
                <a:solidFill>
                  <a:srgbClr val="005F7E"/>
                </a:solidFill>
                <a:latin typeface="Calibri"/>
                <a:cs typeface="Calibri"/>
              </a:rPr>
              <a:t>7 </a:t>
            </a:r>
            <a:r>
              <a:rPr dirty="0" baseline="4629" sz="900">
                <a:solidFill>
                  <a:srgbClr val="005F7E"/>
                </a:solidFill>
                <a:latin typeface="Calibri"/>
                <a:cs typeface="Calibri"/>
              </a:rPr>
              <a:t>© </a:t>
            </a:r>
            <a:r>
              <a:rPr dirty="0" baseline="4629" sz="900" spc="-7">
                <a:solidFill>
                  <a:srgbClr val="005F7E"/>
                </a:solidFill>
                <a:latin typeface="Calibri"/>
                <a:cs typeface="Calibri"/>
              </a:rPr>
              <a:t>Copyright 2018 and</a:t>
            </a:r>
            <a:r>
              <a:rPr dirty="0" baseline="4629" sz="900" spc="-52">
                <a:solidFill>
                  <a:srgbClr val="005F7E"/>
                </a:solidFill>
                <a:latin typeface="Calibri"/>
                <a:cs typeface="Calibri"/>
              </a:rPr>
              <a:t> </a:t>
            </a:r>
            <a:r>
              <a:rPr dirty="0" baseline="4629" sz="900" spc="-7">
                <a:solidFill>
                  <a:srgbClr val="005F7E"/>
                </a:solidFill>
                <a:latin typeface="Calibri"/>
                <a:cs typeface="Calibri"/>
              </a:rPr>
              <a:t>Conf</a:t>
            </a:r>
            <a:endParaRPr baseline="4629" sz="9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90527" y="7439711"/>
            <a:ext cx="1291590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570"/>
              </a:lnSpc>
            </a:pPr>
            <a:r>
              <a:rPr dirty="0" sz="600" spc="-5">
                <a:solidFill>
                  <a:srgbClr val="005F7E"/>
                </a:solidFill>
                <a:latin typeface="Calibri"/>
                <a:cs typeface="Calibri"/>
              </a:rPr>
              <a:t>idential Property of Surterra Holdings,</a:t>
            </a:r>
            <a:r>
              <a:rPr dirty="0" sz="600" spc="60">
                <a:solidFill>
                  <a:srgbClr val="005F7E"/>
                </a:solidFill>
                <a:latin typeface="Calibri"/>
                <a:cs typeface="Calibri"/>
              </a:rPr>
              <a:t> </a:t>
            </a:r>
            <a:r>
              <a:rPr dirty="0" sz="600" spc="-5">
                <a:solidFill>
                  <a:srgbClr val="005F7E"/>
                </a:solidFill>
                <a:latin typeface="Calibri"/>
                <a:cs typeface="Calibri"/>
              </a:rPr>
              <a:t>Inc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81781" y="7439711"/>
            <a:ext cx="1338580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570"/>
              </a:lnSpc>
            </a:pPr>
            <a:r>
              <a:rPr dirty="0" sz="600">
                <a:solidFill>
                  <a:srgbClr val="005F7E"/>
                </a:solidFill>
                <a:latin typeface="Calibri"/>
                <a:cs typeface="Calibri"/>
              </a:rPr>
              <a:t>. </a:t>
            </a:r>
            <a:r>
              <a:rPr dirty="0" sz="600" spc="-5">
                <a:solidFill>
                  <a:srgbClr val="005F7E"/>
                </a:solidFill>
                <a:latin typeface="Calibri"/>
                <a:cs typeface="Calibri"/>
              </a:rPr>
              <a:t>and Surterra Wellness. All rights</a:t>
            </a:r>
            <a:r>
              <a:rPr dirty="0" sz="600" spc="25">
                <a:solidFill>
                  <a:srgbClr val="005F7E"/>
                </a:solidFill>
                <a:latin typeface="Calibri"/>
                <a:cs typeface="Calibri"/>
              </a:rPr>
              <a:t> </a:t>
            </a:r>
            <a:r>
              <a:rPr dirty="0" sz="600" spc="-5">
                <a:solidFill>
                  <a:srgbClr val="005F7E"/>
                </a:solidFill>
                <a:latin typeface="Calibri"/>
                <a:cs typeface="Calibri"/>
              </a:rPr>
              <a:t>reserved.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2822448"/>
            <a:ext cx="1993392" cy="20116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0" y="1294638"/>
            <a:ext cx="1799082" cy="18288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61" y="1294638"/>
            <a:ext cx="1798320" cy="1828800"/>
          </a:xfrm>
          <a:custGeom>
            <a:avLst/>
            <a:gdLst/>
            <a:ahLst/>
            <a:cxnLst/>
            <a:rect l="l" t="t" r="r" b="b"/>
            <a:pathLst>
              <a:path w="1798320" h="1828800">
                <a:moveTo>
                  <a:pt x="0" y="1828800"/>
                </a:moveTo>
                <a:lnTo>
                  <a:pt x="1798320" y="1828800"/>
                </a:lnTo>
                <a:lnTo>
                  <a:pt x="1798320" y="0"/>
                </a:lnTo>
                <a:lnTo>
                  <a:pt x="0" y="0"/>
                </a:lnTo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0" y="4487417"/>
            <a:ext cx="2152650" cy="21823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61" y="4487417"/>
            <a:ext cx="2152015" cy="2182495"/>
          </a:xfrm>
          <a:custGeom>
            <a:avLst/>
            <a:gdLst/>
            <a:ahLst/>
            <a:cxnLst/>
            <a:rect l="l" t="t" r="r" b="b"/>
            <a:pathLst>
              <a:path w="2152015" h="2182495">
                <a:moveTo>
                  <a:pt x="0" y="2182367"/>
                </a:moveTo>
                <a:lnTo>
                  <a:pt x="2151888" y="2182367"/>
                </a:lnTo>
                <a:lnTo>
                  <a:pt x="2151888" y="0"/>
                </a:lnTo>
                <a:lnTo>
                  <a:pt x="0" y="0"/>
                </a:lnTo>
              </a:path>
            </a:pathLst>
          </a:custGeom>
          <a:ln w="25907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542026" y="6112002"/>
            <a:ext cx="1673352" cy="166039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542026" y="6112002"/>
            <a:ext cx="1673860" cy="1660525"/>
          </a:xfrm>
          <a:custGeom>
            <a:avLst/>
            <a:gdLst/>
            <a:ahLst/>
            <a:cxnLst/>
            <a:rect l="l" t="t" r="r" b="b"/>
            <a:pathLst>
              <a:path w="1673859" h="1660525">
                <a:moveTo>
                  <a:pt x="1673352" y="1660398"/>
                </a:moveTo>
                <a:lnTo>
                  <a:pt x="1673352" y="0"/>
                </a:lnTo>
                <a:lnTo>
                  <a:pt x="0" y="0"/>
                </a:lnTo>
                <a:lnTo>
                  <a:pt x="0" y="1660398"/>
                </a:lnTo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682234" y="2408682"/>
            <a:ext cx="1472184" cy="147218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682234" y="2408682"/>
            <a:ext cx="1472565" cy="1472565"/>
          </a:xfrm>
          <a:custGeom>
            <a:avLst/>
            <a:gdLst/>
            <a:ahLst/>
            <a:cxnLst/>
            <a:rect l="l" t="t" r="r" b="b"/>
            <a:pathLst>
              <a:path w="1472565" h="1472564">
                <a:moveTo>
                  <a:pt x="0" y="1472184"/>
                </a:moveTo>
                <a:lnTo>
                  <a:pt x="1472184" y="1472184"/>
                </a:lnTo>
                <a:lnTo>
                  <a:pt x="1472184" y="0"/>
                </a:lnTo>
                <a:lnTo>
                  <a:pt x="0" y="0"/>
                </a:lnTo>
                <a:lnTo>
                  <a:pt x="0" y="1472184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552194" y="2657094"/>
            <a:ext cx="1828800" cy="18288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552194" y="2657094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1828800" y="1828800"/>
                </a:lnTo>
                <a:lnTo>
                  <a:pt x="1828800" y="0"/>
                </a:lnTo>
                <a:lnTo>
                  <a:pt x="0" y="0"/>
                </a:lnTo>
                <a:lnTo>
                  <a:pt x="0" y="1828800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062978" y="1294638"/>
            <a:ext cx="1607820" cy="160629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062978" y="1294638"/>
            <a:ext cx="1607820" cy="1606550"/>
          </a:xfrm>
          <a:custGeom>
            <a:avLst/>
            <a:gdLst/>
            <a:ahLst/>
            <a:cxnLst/>
            <a:rect l="l" t="t" r="r" b="b"/>
            <a:pathLst>
              <a:path w="1607820" h="1606550">
                <a:moveTo>
                  <a:pt x="0" y="1606296"/>
                </a:moveTo>
                <a:lnTo>
                  <a:pt x="1607820" y="1606296"/>
                </a:lnTo>
                <a:lnTo>
                  <a:pt x="1607820" y="0"/>
                </a:lnTo>
                <a:lnTo>
                  <a:pt x="0" y="0"/>
                </a:lnTo>
                <a:lnTo>
                  <a:pt x="0" y="1606296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395222" y="6515860"/>
            <a:ext cx="1278636" cy="125653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395222" y="6515860"/>
            <a:ext cx="1278890" cy="1256665"/>
          </a:xfrm>
          <a:custGeom>
            <a:avLst/>
            <a:gdLst/>
            <a:ahLst/>
            <a:cxnLst/>
            <a:rect l="l" t="t" r="r" b="b"/>
            <a:pathLst>
              <a:path w="1278889" h="1256665">
                <a:moveTo>
                  <a:pt x="1278636" y="1256539"/>
                </a:moveTo>
                <a:lnTo>
                  <a:pt x="1278636" y="0"/>
                </a:lnTo>
                <a:lnTo>
                  <a:pt x="0" y="0"/>
                </a:lnTo>
                <a:lnTo>
                  <a:pt x="0" y="1256539"/>
                </a:lnTo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107173" y="2559557"/>
            <a:ext cx="906779" cy="9052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7107173" y="2559557"/>
            <a:ext cx="906780" cy="905510"/>
          </a:xfrm>
          <a:custGeom>
            <a:avLst/>
            <a:gdLst/>
            <a:ahLst/>
            <a:cxnLst/>
            <a:rect l="l" t="t" r="r" b="b"/>
            <a:pathLst>
              <a:path w="906779" h="905510">
                <a:moveTo>
                  <a:pt x="0" y="905256"/>
                </a:moveTo>
                <a:lnTo>
                  <a:pt x="906779" y="905256"/>
                </a:lnTo>
                <a:lnTo>
                  <a:pt x="906779" y="0"/>
                </a:lnTo>
                <a:lnTo>
                  <a:pt x="0" y="0"/>
                </a:lnTo>
                <a:lnTo>
                  <a:pt x="0" y="905256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047994" y="1294638"/>
            <a:ext cx="1248155" cy="12999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047994" y="1294638"/>
            <a:ext cx="1248410" cy="1300480"/>
          </a:xfrm>
          <a:custGeom>
            <a:avLst/>
            <a:gdLst/>
            <a:ahLst/>
            <a:cxnLst/>
            <a:rect l="l" t="t" r="r" b="b"/>
            <a:pathLst>
              <a:path w="1248409" h="1300480">
                <a:moveTo>
                  <a:pt x="0" y="1299972"/>
                </a:moveTo>
                <a:lnTo>
                  <a:pt x="1248155" y="1299972"/>
                </a:lnTo>
                <a:lnTo>
                  <a:pt x="1248155" y="0"/>
                </a:lnTo>
                <a:lnTo>
                  <a:pt x="0" y="0"/>
                </a:lnTo>
                <a:lnTo>
                  <a:pt x="0" y="1299972"/>
                </a:lnTo>
                <a:close/>
              </a:path>
            </a:pathLst>
          </a:custGeom>
          <a:ln w="25907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4139946"/>
            <a:ext cx="842010" cy="87020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61" y="4139946"/>
            <a:ext cx="841375" cy="870585"/>
          </a:xfrm>
          <a:custGeom>
            <a:avLst/>
            <a:gdLst/>
            <a:ahLst/>
            <a:cxnLst/>
            <a:rect l="l" t="t" r="r" b="b"/>
            <a:pathLst>
              <a:path w="841375" h="870585">
                <a:moveTo>
                  <a:pt x="0" y="870203"/>
                </a:moveTo>
                <a:lnTo>
                  <a:pt x="841248" y="870203"/>
                </a:lnTo>
                <a:lnTo>
                  <a:pt x="841248" y="0"/>
                </a:lnTo>
                <a:lnTo>
                  <a:pt x="0" y="0"/>
                </a:lnTo>
              </a:path>
            </a:pathLst>
          </a:custGeom>
          <a:ln w="25907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134606" y="6386321"/>
            <a:ext cx="1344168" cy="126187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134606" y="6386321"/>
            <a:ext cx="1344295" cy="1262380"/>
          </a:xfrm>
          <a:custGeom>
            <a:avLst/>
            <a:gdLst/>
            <a:ahLst/>
            <a:cxnLst/>
            <a:rect l="l" t="t" r="r" b="b"/>
            <a:pathLst>
              <a:path w="1344295" h="1262379">
                <a:moveTo>
                  <a:pt x="0" y="1261871"/>
                </a:moveTo>
                <a:lnTo>
                  <a:pt x="1344168" y="1261871"/>
                </a:lnTo>
                <a:lnTo>
                  <a:pt x="1344168" y="0"/>
                </a:lnTo>
                <a:lnTo>
                  <a:pt x="0" y="0"/>
                </a:lnTo>
                <a:lnTo>
                  <a:pt x="0" y="1261871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949945" y="2900933"/>
            <a:ext cx="999744" cy="99517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949945" y="2900933"/>
            <a:ext cx="1000125" cy="995680"/>
          </a:xfrm>
          <a:custGeom>
            <a:avLst/>
            <a:gdLst/>
            <a:ahLst/>
            <a:cxnLst/>
            <a:rect l="l" t="t" r="r" b="b"/>
            <a:pathLst>
              <a:path w="1000125" h="995679">
                <a:moveTo>
                  <a:pt x="0" y="995172"/>
                </a:moveTo>
                <a:lnTo>
                  <a:pt x="999744" y="995172"/>
                </a:lnTo>
                <a:lnTo>
                  <a:pt x="999744" y="0"/>
                </a:lnTo>
                <a:lnTo>
                  <a:pt x="0" y="0"/>
                </a:lnTo>
                <a:lnTo>
                  <a:pt x="0" y="995172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605016" y="6847331"/>
            <a:ext cx="3453129" cy="926465"/>
          </a:xfrm>
          <a:custGeom>
            <a:avLst/>
            <a:gdLst/>
            <a:ahLst/>
            <a:cxnLst/>
            <a:rect l="l" t="t" r="r" b="b"/>
            <a:pathLst>
              <a:path w="3453129" h="926465">
                <a:moveTo>
                  <a:pt x="3452876" y="0"/>
                </a:moveTo>
                <a:lnTo>
                  <a:pt x="0" y="926431"/>
                </a:lnTo>
                <a:lnTo>
                  <a:pt x="3452876" y="926431"/>
                </a:lnTo>
                <a:lnTo>
                  <a:pt x="3452876" y="0"/>
                </a:lnTo>
                <a:close/>
              </a:path>
            </a:pathLst>
          </a:custGeom>
          <a:solidFill>
            <a:srgbClr val="003D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714231" y="7298434"/>
            <a:ext cx="1214627" cy="38252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185665" y="5058917"/>
            <a:ext cx="1709927" cy="170992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185665" y="5058917"/>
            <a:ext cx="1710055" cy="1710055"/>
          </a:xfrm>
          <a:custGeom>
            <a:avLst/>
            <a:gdLst/>
            <a:ahLst/>
            <a:cxnLst/>
            <a:rect l="l" t="t" r="r" b="b"/>
            <a:pathLst>
              <a:path w="1710054" h="1710054">
                <a:moveTo>
                  <a:pt x="0" y="1709927"/>
                </a:moveTo>
                <a:lnTo>
                  <a:pt x="1709927" y="1709927"/>
                </a:lnTo>
                <a:lnTo>
                  <a:pt x="1709927" y="0"/>
                </a:lnTo>
                <a:lnTo>
                  <a:pt x="0" y="0"/>
                </a:lnTo>
                <a:lnTo>
                  <a:pt x="0" y="1709927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532882" y="4475226"/>
            <a:ext cx="1828800" cy="18288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532882" y="447522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1828800" y="1828800"/>
                </a:lnTo>
                <a:lnTo>
                  <a:pt x="1828800" y="0"/>
                </a:lnTo>
                <a:lnTo>
                  <a:pt x="0" y="0"/>
                </a:lnTo>
                <a:lnTo>
                  <a:pt x="0" y="1828800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178808" y="1307591"/>
            <a:ext cx="1892808" cy="168249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165853" y="1294638"/>
            <a:ext cx="1918970" cy="1708785"/>
          </a:xfrm>
          <a:custGeom>
            <a:avLst/>
            <a:gdLst/>
            <a:ahLst/>
            <a:cxnLst/>
            <a:rect l="l" t="t" r="r" b="b"/>
            <a:pathLst>
              <a:path w="1918970" h="1708785">
                <a:moveTo>
                  <a:pt x="0" y="1708404"/>
                </a:moveTo>
                <a:lnTo>
                  <a:pt x="1918716" y="1708404"/>
                </a:lnTo>
                <a:lnTo>
                  <a:pt x="1918716" y="0"/>
                </a:lnTo>
                <a:lnTo>
                  <a:pt x="0" y="0"/>
                </a:lnTo>
                <a:lnTo>
                  <a:pt x="0" y="1708404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287267" y="2717292"/>
            <a:ext cx="2497836" cy="249453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274314" y="2704338"/>
            <a:ext cx="2524125" cy="2524125"/>
          </a:xfrm>
          <a:custGeom>
            <a:avLst/>
            <a:gdLst/>
            <a:ahLst/>
            <a:cxnLst/>
            <a:rect l="l" t="t" r="r" b="b"/>
            <a:pathLst>
              <a:path w="2524125" h="2524125">
                <a:moveTo>
                  <a:pt x="0" y="2523744"/>
                </a:moveTo>
                <a:lnTo>
                  <a:pt x="2523743" y="2523744"/>
                </a:lnTo>
                <a:lnTo>
                  <a:pt x="2523743" y="0"/>
                </a:lnTo>
                <a:lnTo>
                  <a:pt x="0" y="0"/>
                </a:lnTo>
                <a:lnTo>
                  <a:pt x="0" y="2523744"/>
                </a:lnTo>
                <a:close/>
              </a:path>
            </a:pathLst>
          </a:custGeom>
          <a:ln w="25907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536698" y="6198870"/>
            <a:ext cx="1670303" cy="157352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536698" y="6198870"/>
            <a:ext cx="1670685" cy="1573530"/>
          </a:xfrm>
          <a:custGeom>
            <a:avLst/>
            <a:gdLst/>
            <a:ahLst/>
            <a:cxnLst/>
            <a:rect l="l" t="t" r="r" b="b"/>
            <a:pathLst>
              <a:path w="1670685" h="1573529">
                <a:moveTo>
                  <a:pt x="1670303" y="1573529"/>
                </a:moveTo>
                <a:lnTo>
                  <a:pt x="1670303" y="0"/>
                </a:lnTo>
                <a:lnTo>
                  <a:pt x="0" y="0"/>
                </a:lnTo>
                <a:lnTo>
                  <a:pt x="0" y="1573529"/>
                </a:lnTo>
              </a:path>
            </a:pathLst>
          </a:custGeom>
          <a:ln w="25907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0" y="6273546"/>
            <a:ext cx="1501902" cy="149885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61" y="6273546"/>
            <a:ext cx="1501140" cy="1499235"/>
          </a:xfrm>
          <a:custGeom>
            <a:avLst/>
            <a:gdLst/>
            <a:ahLst/>
            <a:cxnLst/>
            <a:rect l="l" t="t" r="r" b="b"/>
            <a:pathLst>
              <a:path w="1501140" h="1499234">
                <a:moveTo>
                  <a:pt x="1501140" y="1498853"/>
                </a:moveTo>
                <a:lnTo>
                  <a:pt x="1501140" y="0"/>
                </a:lnTo>
                <a:lnTo>
                  <a:pt x="0" y="0"/>
                </a:lnTo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074670" y="4720590"/>
            <a:ext cx="1472183" cy="147218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074670" y="4720590"/>
            <a:ext cx="1472565" cy="1472565"/>
          </a:xfrm>
          <a:custGeom>
            <a:avLst/>
            <a:gdLst/>
            <a:ahLst/>
            <a:cxnLst/>
            <a:rect l="l" t="t" r="r" b="b"/>
            <a:pathLst>
              <a:path w="1472564" h="1472564">
                <a:moveTo>
                  <a:pt x="0" y="1472184"/>
                </a:moveTo>
                <a:lnTo>
                  <a:pt x="1472183" y="1472184"/>
                </a:lnTo>
                <a:lnTo>
                  <a:pt x="1472183" y="0"/>
                </a:lnTo>
                <a:lnTo>
                  <a:pt x="0" y="0"/>
                </a:lnTo>
                <a:lnTo>
                  <a:pt x="0" y="1472184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178046" y="6608826"/>
            <a:ext cx="1423415" cy="116357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178046" y="6608826"/>
            <a:ext cx="1423670" cy="1163955"/>
          </a:xfrm>
          <a:custGeom>
            <a:avLst/>
            <a:gdLst/>
            <a:ahLst/>
            <a:cxnLst/>
            <a:rect l="l" t="t" r="r" b="b"/>
            <a:pathLst>
              <a:path w="1423670" h="1163954">
                <a:moveTo>
                  <a:pt x="1423415" y="1163574"/>
                </a:moveTo>
                <a:lnTo>
                  <a:pt x="1423415" y="0"/>
                </a:lnTo>
                <a:lnTo>
                  <a:pt x="0" y="0"/>
                </a:lnTo>
                <a:lnTo>
                  <a:pt x="0" y="1163574"/>
                </a:lnTo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762505" y="1294638"/>
            <a:ext cx="1426464" cy="142646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762505" y="1294638"/>
            <a:ext cx="1426845" cy="1426845"/>
          </a:xfrm>
          <a:custGeom>
            <a:avLst/>
            <a:gdLst/>
            <a:ahLst/>
            <a:cxnLst/>
            <a:rect l="l" t="t" r="r" b="b"/>
            <a:pathLst>
              <a:path w="1426845" h="1426845">
                <a:moveTo>
                  <a:pt x="0" y="1426464"/>
                </a:moveTo>
                <a:lnTo>
                  <a:pt x="1426464" y="1426464"/>
                </a:lnTo>
                <a:lnTo>
                  <a:pt x="1426464" y="0"/>
                </a:lnTo>
                <a:lnTo>
                  <a:pt x="0" y="0"/>
                </a:lnTo>
                <a:lnTo>
                  <a:pt x="0" y="1426464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5682234" y="3886961"/>
            <a:ext cx="998219" cy="91897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5682234" y="3886961"/>
            <a:ext cx="998219" cy="919480"/>
          </a:xfrm>
          <a:custGeom>
            <a:avLst/>
            <a:gdLst/>
            <a:ahLst/>
            <a:cxnLst/>
            <a:rect l="l" t="t" r="r" b="b"/>
            <a:pathLst>
              <a:path w="998220" h="919479">
                <a:moveTo>
                  <a:pt x="0" y="918971"/>
                </a:moveTo>
                <a:lnTo>
                  <a:pt x="998219" y="918971"/>
                </a:lnTo>
                <a:lnTo>
                  <a:pt x="998219" y="0"/>
                </a:lnTo>
                <a:lnTo>
                  <a:pt x="0" y="0"/>
                </a:lnTo>
                <a:lnTo>
                  <a:pt x="0" y="918971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3044189" y="1294638"/>
            <a:ext cx="1680972" cy="168097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044189" y="1294638"/>
            <a:ext cx="1681480" cy="1681480"/>
          </a:xfrm>
          <a:custGeom>
            <a:avLst/>
            <a:gdLst/>
            <a:ahLst/>
            <a:cxnLst/>
            <a:rect l="l" t="t" r="r" b="b"/>
            <a:pathLst>
              <a:path w="1681479" h="1681480">
                <a:moveTo>
                  <a:pt x="0" y="1680972"/>
                </a:moveTo>
                <a:lnTo>
                  <a:pt x="1680972" y="1680972"/>
                </a:lnTo>
                <a:lnTo>
                  <a:pt x="1680972" y="0"/>
                </a:lnTo>
                <a:lnTo>
                  <a:pt x="0" y="0"/>
                </a:lnTo>
                <a:lnTo>
                  <a:pt x="0" y="1680972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7294626" y="5033009"/>
            <a:ext cx="1362455" cy="1362455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7294626" y="5033009"/>
            <a:ext cx="1362710" cy="1362710"/>
          </a:xfrm>
          <a:custGeom>
            <a:avLst/>
            <a:gdLst/>
            <a:ahLst/>
            <a:cxnLst/>
            <a:rect l="l" t="t" r="r" b="b"/>
            <a:pathLst>
              <a:path w="1362709" h="1362710">
                <a:moveTo>
                  <a:pt x="0" y="1362455"/>
                </a:moveTo>
                <a:lnTo>
                  <a:pt x="1362455" y="1362455"/>
                </a:lnTo>
                <a:lnTo>
                  <a:pt x="1362455" y="0"/>
                </a:lnTo>
                <a:lnTo>
                  <a:pt x="0" y="0"/>
                </a:lnTo>
                <a:lnTo>
                  <a:pt x="0" y="1362455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879854" y="5308853"/>
            <a:ext cx="1200912" cy="118872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879854" y="5308853"/>
            <a:ext cx="1201420" cy="1188720"/>
          </a:xfrm>
          <a:custGeom>
            <a:avLst/>
            <a:gdLst/>
            <a:ahLst/>
            <a:cxnLst/>
            <a:rect l="l" t="t" r="r" b="b"/>
            <a:pathLst>
              <a:path w="1201420" h="1188720">
                <a:moveTo>
                  <a:pt x="0" y="1188720"/>
                </a:moveTo>
                <a:lnTo>
                  <a:pt x="1200912" y="1188720"/>
                </a:lnTo>
                <a:lnTo>
                  <a:pt x="1200912" y="0"/>
                </a:lnTo>
                <a:lnTo>
                  <a:pt x="0" y="0"/>
                </a:lnTo>
                <a:lnTo>
                  <a:pt x="0" y="1188720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141982" y="4200905"/>
            <a:ext cx="1188720" cy="118872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141982" y="4200905"/>
            <a:ext cx="1188720" cy="1188720"/>
          </a:xfrm>
          <a:custGeom>
            <a:avLst/>
            <a:gdLst/>
            <a:ahLst/>
            <a:cxnLst/>
            <a:rect l="l" t="t" r="r" b="b"/>
            <a:pathLst>
              <a:path w="1188720" h="1188720">
                <a:moveTo>
                  <a:pt x="0" y="1188720"/>
                </a:moveTo>
                <a:lnTo>
                  <a:pt x="1188720" y="1188720"/>
                </a:lnTo>
                <a:lnTo>
                  <a:pt x="1188720" y="0"/>
                </a:lnTo>
                <a:lnTo>
                  <a:pt x="0" y="0"/>
                </a:lnTo>
                <a:lnTo>
                  <a:pt x="0" y="1188720"/>
                </a:lnTo>
                <a:close/>
              </a:path>
            </a:pathLst>
          </a:custGeom>
          <a:ln w="25907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819138" y="5945885"/>
            <a:ext cx="804672" cy="806195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819138" y="5945885"/>
            <a:ext cx="805180" cy="806450"/>
          </a:xfrm>
          <a:custGeom>
            <a:avLst/>
            <a:gdLst/>
            <a:ahLst/>
            <a:cxnLst/>
            <a:rect l="l" t="t" r="r" b="b"/>
            <a:pathLst>
              <a:path w="805179" h="806450">
                <a:moveTo>
                  <a:pt x="0" y="806195"/>
                </a:moveTo>
                <a:lnTo>
                  <a:pt x="804672" y="806195"/>
                </a:lnTo>
                <a:lnTo>
                  <a:pt x="804672" y="0"/>
                </a:lnTo>
                <a:lnTo>
                  <a:pt x="0" y="0"/>
                </a:lnTo>
                <a:lnTo>
                  <a:pt x="0" y="806195"/>
                </a:lnTo>
                <a:close/>
              </a:path>
            </a:pathLst>
          </a:custGeom>
          <a:ln w="25908">
            <a:solidFill>
              <a:srgbClr val="CF7E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8612508" y="393654"/>
            <a:ext cx="166370" cy="287655"/>
          </a:xfrm>
          <a:custGeom>
            <a:avLst/>
            <a:gdLst/>
            <a:ahLst/>
            <a:cxnLst/>
            <a:rect l="l" t="t" r="r" b="b"/>
            <a:pathLst>
              <a:path w="166370" h="287655">
                <a:moveTo>
                  <a:pt x="127601" y="0"/>
                </a:moveTo>
                <a:lnTo>
                  <a:pt x="1053" y="41215"/>
                </a:lnTo>
                <a:lnTo>
                  <a:pt x="40194" y="65913"/>
                </a:lnTo>
                <a:lnTo>
                  <a:pt x="22396" y="119611"/>
                </a:lnTo>
                <a:lnTo>
                  <a:pt x="9718" y="174696"/>
                </a:lnTo>
                <a:lnTo>
                  <a:pt x="2229" y="230778"/>
                </a:lnTo>
                <a:lnTo>
                  <a:pt x="0" y="287466"/>
                </a:lnTo>
                <a:lnTo>
                  <a:pt x="100116" y="286684"/>
                </a:lnTo>
                <a:lnTo>
                  <a:pt x="101575" y="244351"/>
                </a:lnTo>
                <a:lnTo>
                  <a:pt x="106544" y="202384"/>
                </a:lnTo>
                <a:lnTo>
                  <a:pt x="114988" y="161013"/>
                </a:lnTo>
                <a:lnTo>
                  <a:pt x="126871" y="120468"/>
                </a:lnTo>
                <a:lnTo>
                  <a:pt x="159355" y="120468"/>
                </a:lnTo>
                <a:lnTo>
                  <a:pt x="127601" y="0"/>
                </a:lnTo>
                <a:close/>
              </a:path>
              <a:path w="166370" h="287655">
                <a:moveTo>
                  <a:pt x="159355" y="120468"/>
                </a:moveTo>
                <a:lnTo>
                  <a:pt x="126871" y="120468"/>
                </a:lnTo>
                <a:lnTo>
                  <a:pt x="165824" y="145009"/>
                </a:lnTo>
                <a:lnTo>
                  <a:pt x="159355" y="120468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8612508" y="393654"/>
            <a:ext cx="166370" cy="287655"/>
          </a:xfrm>
          <a:custGeom>
            <a:avLst/>
            <a:gdLst/>
            <a:ahLst/>
            <a:cxnLst/>
            <a:rect l="l" t="t" r="r" b="b"/>
            <a:pathLst>
              <a:path w="166370" h="287655">
                <a:moveTo>
                  <a:pt x="0" y="287466"/>
                </a:moveTo>
                <a:lnTo>
                  <a:pt x="2229" y="230778"/>
                </a:lnTo>
                <a:lnTo>
                  <a:pt x="9718" y="174696"/>
                </a:lnTo>
                <a:lnTo>
                  <a:pt x="22396" y="119611"/>
                </a:lnTo>
                <a:lnTo>
                  <a:pt x="40194" y="65913"/>
                </a:lnTo>
                <a:lnTo>
                  <a:pt x="1053" y="41215"/>
                </a:lnTo>
                <a:lnTo>
                  <a:pt x="127601" y="0"/>
                </a:lnTo>
                <a:lnTo>
                  <a:pt x="165824" y="145009"/>
                </a:lnTo>
                <a:lnTo>
                  <a:pt x="126871" y="120468"/>
                </a:lnTo>
                <a:lnTo>
                  <a:pt x="114988" y="161013"/>
                </a:lnTo>
                <a:lnTo>
                  <a:pt x="106544" y="202384"/>
                </a:lnTo>
                <a:lnTo>
                  <a:pt x="101575" y="244351"/>
                </a:lnTo>
                <a:lnTo>
                  <a:pt x="100116" y="286684"/>
                </a:lnTo>
                <a:lnTo>
                  <a:pt x="0" y="287466"/>
                </a:lnTo>
                <a:close/>
              </a:path>
            </a:pathLst>
          </a:custGeom>
          <a:ln w="391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 txBox="1"/>
          <p:nvPr/>
        </p:nvSpPr>
        <p:spPr>
          <a:xfrm>
            <a:off x="9350998" y="138559"/>
            <a:ext cx="325755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" b="1">
                <a:solidFill>
                  <a:srgbClr val="BEBEBE"/>
                </a:solidFill>
                <a:latin typeface="Calibri"/>
                <a:cs typeface="Calibri"/>
              </a:rPr>
              <a:t>Process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9567781" y="773830"/>
            <a:ext cx="292735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b="1">
                <a:solidFill>
                  <a:srgbClr val="BEBEBE"/>
                </a:solidFill>
                <a:latin typeface="Calibri"/>
                <a:cs typeface="Calibri"/>
              </a:rPr>
              <a:t>E</a:t>
            </a:r>
            <a:r>
              <a:rPr dirty="0" sz="750" spc="-5" b="1">
                <a:solidFill>
                  <a:srgbClr val="BEBEBE"/>
                </a:solidFill>
                <a:latin typeface="Calibri"/>
                <a:cs typeface="Calibri"/>
              </a:rPr>
              <a:t>nable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9369542" y="972995"/>
            <a:ext cx="281940" cy="258445"/>
          </a:xfrm>
          <a:custGeom>
            <a:avLst/>
            <a:gdLst/>
            <a:ahLst/>
            <a:cxnLst/>
            <a:rect l="l" t="t" r="r" b="b"/>
            <a:pathLst>
              <a:path w="281940" h="258444">
                <a:moveTo>
                  <a:pt x="62817" y="79023"/>
                </a:moveTo>
                <a:lnTo>
                  <a:pt x="0" y="215065"/>
                </a:lnTo>
                <a:lnTo>
                  <a:pt x="125948" y="258115"/>
                </a:lnTo>
                <a:lnTo>
                  <a:pt x="110661" y="214753"/>
                </a:lnTo>
                <a:lnTo>
                  <a:pt x="149563" y="189255"/>
                </a:lnTo>
                <a:lnTo>
                  <a:pt x="186272" y="160720"/>
                </a:lnTo>
                <a:lnTo>
                  <a:pt x="220622" y="129299"/>
                </a:lnTo>
                <a:lnTo>
                  <a:pt x="227258" y="122177"/>
                </a:lnTo>
                <a:lnTo>
                  <a:pt x="78052" y="122177"/>
                </a:lnTo>
                <a:lnTo>
                  <a:pt x="62817" y="79023"/>
                </a:lnTo>
                <a:close/>
              </a:path>
              <a:path w="281940" h="258444">
                <a:moveTo>
                  <a:pt x="205565" y="0"/>
                </a:moveTo>
                <a:lnTo>
                  <a:pt x="177835" y="34948"/>
                </a:lnTo>
                <a:lnTo>
                  <a:pt x="147208" y="67087"/>
                </a:lnTo>
                <a:lnTo>
                  <a:pt x="113882" y="96227"/>
                </a:lnTo>
                <a:lnTo>
                  <a:pt x="78052" y="122177"/>
                </a:lnTo>
                <a:lnTo>
                  <a:pt x="227258" y="122177"/>
                </a:lnTo>
                <a:lnTo>
                  <a:pt x="252447" y="95142"/>
                </a:lnTo>
                <a:lnTo>
                  <a:pt x="281583" y="58399"/>
                </a:lnTo>
                <a:lnTo>
                  <a:pt x="205565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9369542" y="972995"/>
            <a:ext cx="281940" cy="258445"/>
          </a:xfrm>
          <a:custGeom>
            <a:avLst/>
            <a:gdLst/>
            <a:ahLst/>
            <a:cxnLst/>
            <a:rect l="l" t="t" r="r" b="b"/>
            <a:pathLst>
              <a:path w="281940" h="258444">
                <a:moveTo>
                  <a:pt x="281583" y="58399"/>
                </a:moveTo>
                <a:lnTo>
                  <a:pt x="252447" y="95142"/>
                </a:lnTo>
                <a:lnTo>
                  <a:pt x="220622" y="129299"/>
                </a:lnTo>
                <a:lnTo>
                  <a:pt x="186272" y="160720"/>
                </a:lnTo>
                <a:lnTo>
                  <a:pt x="149563" y="189255"/>
                </a:lnTo>
                <a:lnTo>
                  <a:pt x="110661" y="214753"/>
                </a:lnTo>
                <a:lnTo>
                  <a:pt x="125948" y="258115"/>
                </a:lnTo>
                <a:lnTo>
                  <a:pt x="0" y="215065"/>
                </a:lnTo>
                <a:lnTo>
                  <a:pt x="62817" y="79023"/>
                </a:lnTo>
                <a:lnTo>
                  <a:pt x="78052" y="122177"/>
                </a:lnTo>
                <a:lnTo>
                  <a:pt x="113882" y="96227"/>
                </a:lnTo>
                <a:lnTo>
                  <a:pt x="147208" y="67087"/>
                </a:lnTo>
                <a:lnTo>
                  <a:pt x="177835" y="34948"/>
                </a:lnTo>
                <a:lnTo>
                  <a:pt x="205565" y="0"/>
                </a:lnTo>
                <a:lnTo>
                  <a:pt x="281583" y="58399"/>
                </a:lnTo>
                <a:close/>
              </a:path>
            </a:pathLst>
          </a:custGeom>
          <a:ln w="3914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 txBox="1"/>
          <p:nvPr/>
        </p:nvSpPr>
        <p:spPr>
          <a:xfrm>
            <a:off x="9037277" y="1166581"/>
            <a:ext cx="302260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10" b="1">
                <a:solidFill>
                  <a:srgbClr val="BEBEBE"/>
                </a:solidFill>
                <a:latin typeface="Calibri"/>
                <a:cs typeface="Calibri"/>
              </a:rPr>
              <a:t>De</a:t>
            </a:r>
            <a:r>
              <a:rPr dirty="0" sz="750" spc="-5" b="1">
                <a:solidFill>
                  <a:srgbClr val="BEBEBE"/>
                </a:solidFill>
                <a:latin typeface="Calibri"/>
                <a:cs typeface="Calibri"/>
              </a:rPr>
              <a:t>li</a:t>
            </a:r>
            <a:r>
              <a:rPr dirty="0" sz="750" spc="-20" b="1">
                <a:solidFill>
                  <a:srgbClr val="BEBEBE"/>
                </a:solidFill>
                <a:latin typeface="Calibri"/>
                <a:cs typeface="Calibri"/>
              </a:rPr>
              <a:t>v</a:t>
            </a:r>
            <a:r>
              <a:rPr dirty="0" sz="750" spc="-10" b="1">
                <a:solidFill>
                  <a:srgbClr val="BEBEBE"/>
                </a:solidFill>
                <a:latin typeface="Calibri"/>
                <a:cs typeface="Calibri"/>
              </a:rPr>
              <a:t>e</a:t>
            </a:r>
            <a:r>
              <a:rPr dirty="0" sz="750" spc="-5" b="1">
                <a:solidFill>
                  <a:srgbClr val="BEBEBE"/>
                </a:solidFill>
                <a:latin typeface="Calibri"/>
                <a:cs typeface="Calibri"/>
              </a:rPr>
              <a:t>r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8746683" y="988470"/>
            <a:ext cx="277495" cy="246379"/>
          </a:xfrm>
          <a:custGeom>
            <a:avLst/>
            <a:gdLst/>
            <a:ahLst/>
            <a:cxnLst/>
            <a:rect l="l" t="t" r="r" b="b"/>
            <a:pathLst>
              <a:path w="277495" h="246380">
                <a:moveTo>
                  <a:pt x="201583" y="111271"/>
                </a:moveTo>
                <a:lnTo>
                  <a:pt x="35619" y="111271"/>
                </a:lnTo>
                <a:lnTo>
                  <a:pt x="72248" y="145299"/>
                </a:lnTo>
                <a:lnTo>
                  <a:pt x="111462" y="175923"/>
                </a:lnTo>
                <a:lnTo>
                  <a:pt x="153035" y="202996"/>
                </a:lnTo>
                <a:lnTo>
                  <a:pt x="196741" y="226369"/>
                </a:lnTo>
                <a:lnTo>
                  <a:pt x="242353" y="245896"/>
                </a:lnTo>
                <a:lnTo>
                  <a:pt x="277257" y="148672"/>
                </a:lnTo>
                <a:lnTo>
                  <a:pt x="234738" y="129964"/>
                </a:lnTo>
                <a:lnTo>
                  <a:pt x="201583" y="111271"/>
                </a:lnTo>
                <a:close/>
              </a:path>
              <a:path w="277495" h="246380">
                <a:moveTo>
                  <a:pt x="10622" y="0"/>
                </a:moveTo>
                <a:lnTo>
                  <a:pt x="0" y="136985"/>
                </a:lnTo>
                <a:lnTo>
                  <a:pt x="35619" y="111271"/>
                </a:lnTo>
                <a:lnTo>
                  <a:pt x="201583" y="111271"/>
                </a:lnTo>
                <a:lnTo>
                  <a:pt x="194274" y="107150"/>
                </a:lnTo>
                <a:lnTo>
                  <a:pt x="156141" y="80406"/>
                </a:lnTo>
                <a:lnTo>
                  <a:pt x="120615" y="49906"/>
                </a:lnTo>
                <a:lnTo>
                  <a:pt x="156109" y="24275"/>
                </a:lnTo>
                <a:lnTo>
                  <a:pt x="10622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8746683" y="988470"/>
            <a:ext cx="277495" cy="246379"/>
          </a:xfrm>
          <a:custGeom>
            <a:avLst/>
            <a:gdLst/>
            <a:ahLst/>
            <a:cxnLst/>
            <a:rect l="l" t="t" r="r" b="b"/>
            <a:pathLst>
              <a:path w="277495" h="246380">
                <a:moveTo>
                  <a:pt x="242353" y="245896"/>
                </a:moveTo>
                <a:lnTo>
                  <a:pt x="196741" y="226369"/>
                </a:lnTo>
                <a:lnTo>
                  <a:pt x="153035" y="202996"/>
                </a:lnTo>
                <a:lnTo>
                  <a:pt x="111462" y="175923"/>
                </a:lnTo>
                <a:lnTo>
                  <a:pt x="72248" y="145299"/>
                </a:lnTo>
                <a:lnTo>
                  <a:pt x="35619" y="111271"/>
                </a:lnTo>
                <a:lnTo>
                  <a:pt x="0" y="136985"/>
                </a:lnTo>
                <a:lnTo>
                  <a:pt x="10622" y="0"/>
                </a:lnTo>
                <a:lnTo>
                  <a:pt x="156109" y="24275"/>
                </a:lnTo>
                <a:lnTo>
                  <a:pt x="120615" y="49906"/>
                </a:lnTo>
                <a:lnTo>
                  <a:pt x="156141" y="80406"/>
                </a:lnTo>
                <a:lnTo>
                  <a:pt x="194274" y="107150"/>
                </a:lnTo>
                <a:lnTo>
                  <a:pt x="234738" y="129964"/>
                </a:lnTo>
                <a:lnTo>
                  <a:pt x="277257" y="148672"/>
                </a:lnTo>
                <a:lnTo>
                  <a:pt x="242353" y="245896"/>
                </a:lnTo>
                <a:close/>
              </a:path>
            </a:pathLst>
          </a:custGeom>
          <a:ln w="3914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 txBox="1"/>
          <p:nvPr/>
        </p:nvSpPr>
        <p:spPr>
          <a:xfrm>
            <a:off x="1513077" y="693165"/>
            <a:ext cx="741489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017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solidFill>
                  <a:srgbClr val="005F7D"/>
                </a:solidFill>
                <a:latin typeface="Arial"/>
                <a:cs typeface="Arial"/>
              </a:rPr>
              <a:t>We’ve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built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a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best-in-class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team of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wellness coordinators, professionals,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and call center</a:t>
            </a:r>
            <a:r>
              <a:rPr dirty="0" sz="1400" spc="2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baseline="3703" sz="1125" spc="-7" b="1">
                <a:solidFill>
                  <a:srgbClr val="003D51"/>
                </a:solidFill>
                <a:latin typeface="Calibri"/>
                <a:cs typeface="Calibri"/>
              </a:rPr>
              <a:t>Champion</a:t>
            </a:r>
            <a:endParaRPr baseline="3703" sz="1125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representatives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to help our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customers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understand how best to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meet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their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wellness</a:t>
            </a:r>
            <a:r>
              <a:rPr dirty="0" sz="1400" spc="-23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needs.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8743276" y="138559"/>
            <a:ext cx="240665" cy="13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0" b="1">
                <a:solidFill>
                  <a:srgbClr val="BEBEBE"/>
                </a:solidFill>
                <a:latin typeface="Calibri"/>
                <a:cs typeface="Calibri"/>
              </a:rPr>
              <a:t>G</a:t>
            </a:r>
            <a:r>
              <a:rPr dirty="0" sz="750" spc="0" b="1">
                <a:solidFill>
                  <a:srgbClr val="BEBEBE"/>
                </a:solidFill>
                <a:latin typeface="Calibri"/>
                <a:cs typeface="Calibri"/>
              </a:rPr>
              <a:t>r</a:t>
            </a:r>
            <a:r>
              <a:rPr dirty="0" sz="750" spc="-10" b="1">
                <a:solidFill>
                  <a:srgbClr val="BEBEBE"/>
                </a:solidFill>
                <a:latin typeface="Calibri"/>
                <a:cs typeface="Calibri"/>
              </a:rPr>
              <a:t>ow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9018881" y="43244"/>
            <a:ext cx="318770" cy="180340"/>
          </a:xfrm>
          <a:custGeom>
            <a:avLst/>
            <a:gdLst/>
            <a:ahLst/>
            <a:cxnLst/>
            <a:rect l="l" t="t" r="r" b="b"/>
            <a:pathLst>
              <a:path w="318770" h="180340">
                <a:moveTo>
                  <a:pt x="269366" y="136807"/>
                </a:moveTo>
                <a:lnTo>
                  <a:pt x="158820" y="136807"/>
                </a:lnTo>
                <a:lnTo>
                  <a:pt x="203165" y="137819"/>
                </a:lnTo>
                <a:lnTo>
                  <a:pt x="191269" y="180076"/>
                </a:lnTo>
                <a:lnTo>
                  <a:pt x="269366" y="136807"/>
                </a:lnTo>
                <a:close/>
              </a:path>
              <a:path w="318770" h="180340">
                <a:moveTo>
                  <a:pt x="183615" y="39377"/>
                </a:moveTo>
                <a:lnTo>
                  <a:pt x="137109" y="40192"/>
                </a:lnTo>
                <a:lnTo>
                  <a:pt x="90851" y="44833"/>
                </a:lnTo>
                <a:lnTo>
                  <a:pt x="45071" y="53276"/>
                </a:lnTo>
                <a:lnTo>
                  <a:pt x="0" y="65496"/>
                </a:lnTo>
                <a:lnTo>
                  <a:pt x="28017" y="158869"/>
                </a:lnTo>
                <a:lnTo>
                  <a:pt x="70953" y="147366"/>
                </a:lnTo>
                <a:lnTo>
                  <a:pt x="114652" y="140001"/>
                </a:lnTo>
                <a:lnTo>
                  <a:pt x="158820" y="136807"/>
                </a:lnTo>
                <a:lnTo>
                  <a:pt x="269366" y="136807"/>
                </a:lnTo>
                <a:lnTo>
                  <a:pt x="318417" y="109630"/>
                </a:lnTo>
                <a:lnTo>
                  <a:pt x="271650" y="42413"/>
                </a:lnTo>
                <a:lnTo>
                  <a:pt x="230139" y="42413"/>
                </a:lnTo>
                <a:lnTo>
                  <a:pt x="183615" y="39377"/>
                </a:lnTo>
                <a:close/>
              </a:path>
              <a:path w="318770" h="180340">
                <a:moveTo>
                  <a:pt x="242139" y="0"/>
                </a:moveTo>
                <a:lnTo>
                  <a:pt x="230139" y="42413"/>
                </a:lnTo>
                <a:lnTo>
                  <a:pt x="271650" y="42413"/>
                </a:lnTo>
                <a:lnTo>
                  <a:pt x="242139" y="0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9018881" y="43244"/>
            <a:ext cx="318770" cy="180340"/>
          </a:xfrm>
          <a:custGeom>
            <a:avLst/>
            <a:gdLst/>
            <a:ahLst/>
            <a:cxnLst/>
            <a:rect l="l" t="t" r="r" b="b"/>
            <a:pathLst>
              <a:path w="318770" h="180340">
                <a:moveTo>
                  <a:pt x="0" y="65496"/>
                </a:moveTo>
                <a:lnTo>
                  <a:pt x="45071" y="53276"/>
                </a:lnTo>
                <a:lnTo>
                  <a:pt x="90851" y="44833"/>
                </a:lnTo>
                <a:lnTo>
                  <a:pt x="137109" y="40192"/>
                </a:lnTo>
                <a:lnTo>
                  <a:pt x="183615" y="39377"/>
                </a:lnTo>
                <a:lnTo>
                  <a:pt x="230139" y="42413"/>
                </a:lnTo>
                <a:lnTo>
                  <a:pt x="242139" y="0"/>
                </a:lnTo>
                <a:lnTo>
                  <a:pt x="318417" y="109630"/>
                </a:lnTo>
                <a:lnTo>
                  <a:pt x="191269" y="180076"/>
                </a:lnTo>
                <a:lnTo>
                  <a:pt x="203165" y="137819"/>
                </a:lnTo>
                <a:lnTo>
                  <a:pt x="158820" y="136807"/>
                </a:lnTo>
                <a:lnTo>
                  <a:pt x="114652" y="140001"/>
                </a:lnTo>
                <a:lnTo>
                  <a:pt x="70953" y="147366"/>
                </a:lnTo>
                <a:lnTo>
                  <a:pt x="28017" y="158869"/>
                </a:lnTo>
                <a:lnTo>
                  <a:pt x="0" y="65496"/>
                </a:lnTo>
                <a:close/>
              </a:path>
            </a:pathLst>
          </a:custGeom>
          <a:ln w="3913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9562169" y="368643"/>
            <a:ext cx="222250" cy="309880"/>
          </a:xfrm>
          <a:custGeom>
            <a:avLst/>
            <a:gdLst/>
            <a:ahLst/>
            <a:cxnLst/>
            <a:rect l="l" t="t" r="r" b="b"/>
            <a:pathLst>
              <a:path w="222250" h="309880">
                <a:moveTo>
                  <a:pt x="94904" y="0"/>
                </a:moveTo>
                <a:lnTo>
                  <a:pt x="0" y="65288"/>
                </a:lnTo>
                <a:lnTo>
                  <a:pt x="20177" y="99852"/>
                </a:lnTo>
                <a:lnTo>
                  <a:pt x="37454" y="135969"/>
                </a:lnTo>
                <a:lnTo>
                  <a:pt x="51747" y="173454"/>
                </a:lnTo>
                <a:lnTo>
                  <a:pt x="62974" y="212121"/>
                </a:lnTo>
                <a:lnTo>
                  <a:pt x="21130" y="213893"/>
                </a:lnTo>
                <a:lnTo>
                  <a:pt x="134661" y="309559"/>
                </a:lnTo>
                <a:lnTo>
                  <a:pt x="220514" y="207223"/>
                </a:lnTo>
                <a:lnTo>
                  <a:pt x="179948" y="207223"/>
                </a:lnTo>
                <a:lnTo>
                  <a:pt x="165955" y="152474"/>
                </a:lnTo>
                <a:lnTo>
                  <a:pt x="147013" y="99449"/>
                </a:lnTo>
                <a:lnTo>
                  <a:pt x="123277" y="48506"/>
                </a:lnTo>
                <a:lnTo>
                  <a:pt x="94904" y="0"/>
                </a:lnTo>
                <a:close/>
              </a:path>
              <a:path w="222250" h="309880">
                <a:moveTo>
                  <a:pt x="222000" y="205452"/>
                </a:moveTo>
                <a:lnTo>
                  <a:pt x="179948" y="207223"/>
                </a:lnTo>
                <a:lnTo>
                  <a:pt x="220514" y="207223"/>
                </a:lnTo>
                <a:lnTo>
                  <a:pt x="222000" y="205452"/>
                </a:lnTo>
                <a:close/>
              </a:path>
            </a:pathLst>
          </a:custGeom>
          <a:solidFill>
            <a:srgbClr val="005F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9562169" y="368643"/>
            <a:ext cx="222250" cy="309880"/>
          </a:xfrm>
          <a:custGeom>
            <a:avLst/>
            <a:gdLst/>
            <a:ahLst/>
            <a:cxnLst/>
            <a:rect l="l" t="t" r="r" b="b"/>
            <a:pathLst>
              <a:path w="222250" h="309880">
                <a:moveTo>
                  <a:pt x="94904" y="0"/>
                </a:moveTo>
                <a:lnTo>
                  <a:pt x="123277" y="48506"/>
                </a:lnTo>
                <a:lnTo>
                  <a:pt x="147013" y="99449"/>
                </a:lnTo>
                <a:lnTo>
                  <a:pt x="165955" y="152474"/>
                </a:lnTo>
                <a:lnTo>
                  <a:pt x="179948" y="207223"/>
                </a:lnTo>
                <a:lnTo>
                  <a:pt x="222000" y="205452"/>
                </a:lnTo>
                <a:lnTo>
                  <a:pt x="134661" y="309559"/>
                </a:lnTo>
                <a:lnTo>
                  <a:pt x="21130" y="213893"/>
                </a:lnTo>
                <a:lnTo>
                  <a:pt x="62974" y="212121"/>
                </a:lnTo>
                <a:lnTo>
                  <a:pt x="51747" y="173454"/>
                </a:lnTo>
                <a:lnTo>
                  <a:pt x="37454" y="135969"/>
                </a:lnTo>
                <a:lnTo>
                  <a:pt x="20177" y="99852"/>
                </a:lnTo>
                <a:lnTo>
                  <a:pt x="0" y="65288"/>
                </a:lnTo>
                <a:lnTo>
                  <a:pt x="94904" y="0"/>
                </a:lnTo>
                <a:close/>
              </a:path>
            </a:pathLst>
          </a:custGeom>
          <a:ln w="3915">
            <a:solidFill>
              <a:srgbClr val="005F7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1010" y="693165"/>
            <a:ext cx="659384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46785" marR="5080" indent="-934719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While still illegal </a:t>
            </a:r>
            <a:r>
              <a:rPr dirty="0" sz="1400" spc="-15">
                <a:solidFill>
                  <a:srgbClr val="005F7D"/>
                </a:solidFill>
                <a:latin typeface="Arial"/>
                <a:cs typeface="Arial"/>
              </a:rPr>
              <a:t>federally,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the legal landscape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varies dramatically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state by state</a:t>
            </a:r>
            <a:r>
              <a:rPr dirty="0" sz="1400" spc="-19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with 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increasing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momentum towards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full legalization for adult</a:t>
            </a:r>
            <a:r>
              <a:rPr dirty="0" sz="1400" spc="-204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use.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20951" y="149732"/>
            <a:ext cx="597281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67180" algn="l"/>
                <a:tab pos="2401570" algn="l"/>
                <a:tab pos="3656965" algn="l"/>
              </a:tabLst>
            </a:pPr>
            <a:r>
              <a:rPr dirty="0" spc="-5"/>
              <a:t>W</a:t>
            </a:r>
            <a:r>
              <a:rPr dirty="0" spc="-270"/>
              <a:t> </a:t>
            </a:r>
            <a:r>
              <a:rPr dirty="0" spc="-5"/>
              <a:t>H</a:t>
            </a:r>
            <a:r>
              <a:rPr dirty="0" spc="-270"/>
              <a:t> </a:t>
            </a:r>
            <a:r>
              <a:rPr dirty="0" spc="65"/>
              <a:t>AT</a:t>
            </a:r>
            <a:r>
              <a:rPr dirty="0" spc="-200"/>
              <a:t> </a:t>
            </a:r>
            <a:r>
              <a:rPr dirty="0" spc="-5"/>
              <a:t>’</a:t>
            </a:r>
            <a:r>
              <a:rPr dirty="0" spc="-270"/>
              <a:t> </a:t>
            </a:r>
            <a:r>
              <a:rPr dirty="0" spc="-5"/>
              <a:t>S	T</a:t>
            </a:r>
            <a:r>
              <a:rPr dirty="0" spc="-260"/>
              <a:t> </a:t>
            </a:r>
            <a:r>
              <a:rPr dirty="0" spc="-5"/>
              <a:t>H</a:t>
            </a:r>
            <a:r>
              <a:rPr dirty="0" spc="-270"/>
              <a:t> </a:t>
            </a:r>
            <a:r>
              <a:rPr dirty="0" spc="-5"/>
              <a:t>E	L</a:t>
            </a:r>
            <a:r>
              <a:rPr dirty="0" spc="-265"/>
              <a:t> </a:t>
            </a:r>
            <a:r>
              <a:rPr dirty="0" spc="-5"/>
              <a:t>E</a:t>
            </a:r>
            <a:r>
              <a:rPr dirty="0" spc="-300"/>
              <a:t> </a:t>
            </a:r>
            <a:r>
              <a:rPr dirty="0" spc="-5"/>
              <a:t>G</a:t>
            </a:r>
            <a:r>
              <a:rPr dirty="0" spc="-265"/>
              <a:t> </a:t>
            </a:r>
            <a:r>
              <a:rPr dirty="0" spc="-5"/>
              <a:t>A</a:t>
            </a:r>
            <a:r>
              <a:rPr dirty="0" spc="-265"/>
              <a:t> </a:t>
            </a:r>
            <a:r>
              <a:rPr dirty="0" spc="-5"/>
              <a:t>L	L</a:t>
            </a:r>
            <a:r>
              <a:rPr dirty="0" spc="-275"/>
              <a:t> </a:t>
            </a:r>
            <a:r>
              <a:rPr dirty="0" spc="-5"/>
              <a:t>A</a:t>
            </a:r>
            <a:r>
              <a:rPr dirty="0" spc="-275"/>
              <a:t> </a:t>
            </a:r>
            <a:r>
              <a:rPr dirty="0" spc="-5"/>
              <a:t>N</a:t>
            </a:r>
            <a:r>
              <a:rPr dirty="0" spc="-280"/>
              <a:t> </a:t>
            </a:r>
            <a:r>
              <a:rPr dirty="0" spc="-5"/>
              <a:t>D</a:t>
            </a:r>
            <a:r>
              <a:rPr dirty="0" spc="-280"/>
              <a:t> </a:t>
            </a:r>
            <a:r>
              <a:rPr dirty="0" spc="-5"/>
              <a:t>S</a:t>
            </a:r>
            <a:r>
              <a:rPr dirty="0" spc="-280"/>
              <a:t> </a:t>
            </a:r>
            <a:r>
              <a:rPr dirty="0" spc="-5"/>
              <a:t>C</a:t>
            </a:r>
            <a:r>
              <a:rPr dirty="0" spc="-280"/>
              <a:t> </a:t>
            </a:r>
            <a:r>
              <a:rPr dirty="0" spc="-5"/>
              <a:t>A</a:t>
            </a:r>
            <a:r>
              <a:rPr dirty="0" spc="-275"/>
              <a:t> </a:t>
            </a:r>
            <a:r>
              <a:rPr dirty="0" spc="-5"/>
              <a:t>P</a:t>
            </a:r>
            <a:r>
              <a:rPr dirty="0" spc="-280"/>
              <a:t> </a:t>
            </a:r>
            <a:r>
              <a:rPr dirty="0" spc="-5"/>
              <a:t>E</a:t>
            </a:r>
            <a:r>
              <a:rPr dirty="0" spc="-275"/>
              <a:t> </a:t>
            </a:r>
            <a:r>
              <a:rPr dirty="0" spc="-5"/>
              <a:t>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8838" y="7413752"/>
            <a:ext cx="3623945" cy="1168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60"/>
              </a:lnSpc>
            </a:pPr>
            <a:r>
              <a:rPr dirty="0" sz="800">
                <a:solidFill>
                  <a:srgbClr val="005F7E"/>
                </a:solidFill>
                <a:latin typeface="Calibri"/>
                <a:cs typeface="Calibri"/>
              </a:rPr>
              <a:t>8 </a:t>
            </a:r>
            <a:r>
              <a:rPr dirty="0" baseline="4629" sz="900">
                <a:solidFill>
                  <a:srgbClr val="005F7E"/>
                </a:solidFill>
                <a:latin typeface="Calibri"/>
                <a:cs typeface="Calibri"/>
              </a:rPr>
              <a:t>©</a:t>
            </a:r>
            <a:r>
              <a:rPr dirty="0" baseline="4629" sz="900" spc="187">
                <a:solidFill>
                  <a:srgbClr val="005F7E"/>
                </a:solidFill>
                <a:latin typeface="Calibri"/>
                <a:cs typeface="Calibri"/>
              </a:rPr>
              <a:t> </a:t>
            </a:r>
            <a:r>
              <a:rPr dirty="0" baseline="4629" sz="900" spc="-7">
                <a:solidFill>
                  <a:srgbClr val="005F7E"/>
                </a:solidFill>
                <a:latin typeface="Calibri"/>
                <a:cs typeface="Calibri"/>
              </a:rPr>
              <a:t>Copyright 2018 and Confidential Property of Surterra Holdings, Inc. and Surterra Wellness. All rights reserved.</a:t>
            </a:r>
            <a:endParaRPr baseline="4629" sz="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0466" y="1359763"/>
            <a:ext cx="1511935" cy="498729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400" spc="-15" b="1">
                <a:solidFill>
                  <a:srgbClr val="003D51"/>
                </a:solidFill>
                <a:latin typeface="Calibri"/>
                <a:cs typeface="Calibri"/>
              </a:rPr>
              <a:t>Key</a:t>
            </a:r>
            <a:endParaRPr sz="1400">
              <a:latin typeface="Calibri"/>
              <a:cs typeface="Calibri"/>
            </a:endParaRPr>
          </a:p>
          <a:p>
            <a:pPr marL="297180" marR="297180" indent="-284480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dirty="0" sz="1400" spc="-10">
                <a:latin typeface="Calibri"/>
                <a:cs typeface="Calibri"/>
              </a:rPr>
              <a:t>Legalized</a:t>
            </a:r>
            <a:r>
              <a:rPr dirty="0" sz="1400" spc="-5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for  </a:t>
            </a:r>
            <a:r>
              <a:rPr dirty="0" sz="1400" spc="-5">
                <a:latin typeface="Calibri"/>
                <a:cs typeface="Calibri"/>
              </a:rPr>
              <a:t>adult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use</a:t>
            </a:r>
            <a:endParaRPr sz="1400">
              <a:latin typeface="Calibri"/>
              <a:cs typeface="Calibri"/>
            </a:endParaRPr>
          </a:p>
          <a:p>
            <a:pPr marL="297180" marR="213360" indent="-284480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dirty="0" sz="1400" spc="-10">
                <a:latin typeface="Calibri"/>
                <a:cs typeface="Calibri"/>
              </a:rPr>
              <a:t>Legalized for  </a:t>
            </a:r>
            <a:r>
              <a:rPr dirty="0" sz="1400" spc="-5">
                <a:latin typeface="Calibri"/>
                <a:cs typeface="Calibri"/>
              </a:rPr>
              <a:t>medicinal</a:t>
            </a:r>
            <a:r>
              <a:rPr dirty="0" sz="1400" spc="-5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use</a:t>
            </a:r>
            <a:endParaRPr sz="1400">
              <a:latin typeface="Calibri"/>
              <a:cs typeface="Calibri"/>
            </a:endParaRPr>
          </a:p>
          <a:p>
            <a:pPr marL="297180" indent="-284480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dirty="0" sz="1400" spc="-5">
                <a:latin typeface="Calibri"/>
                <a:cs typeface="Calibri"/>
              </a:rPr>
              <a:t>Decriminalized</a:t>
            </a:r>
            <a:endParaRPr sz="1400">
              <a:latin typeface="Calibri"/>
              <a:cs typeface="Calibri"/>
            </a:endParaRPr>
          </a:p>
          <a:p>
            <a:pPr marL="297180" marR="200660" indent="-284480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dirty="0" sz="1400" spc="-5">
                <a:latin typeface="Calibri"/>
                <a:cs typeface="Calibri"/>
              </a:rPr>
              <a:t>Enables prior  </a:t>
            </a:r>
            <a:r>
              <a:rPr dirty="0" sz="1400" spc="-10">
                <a:latin typeface="Calibri"/>
                <a:cs typeface="Calibri"/>
              </a:rPr>
              <a:t>convictions to  </a:t>
            </a:r>
            <a:r>
              <a:rPr dirty="0" sz="1400" spc="-5">
                <a:latin typeface="Calibri"/>
                <a:cs typeface="Calibri"/>
              </a:rPr>
              <a:t>be </a:t>
            </a:r>
            <a:r>
              <a:rPr dirty="0" sz="1400" spc="-10">
                <a:latin typeface="Calibri"/>
                <a:cs typeface="Calibri"/>
              </a:rPr>
              <a:t>reduced,  </a:t>
            </a:r>
            <a:r>
              <a:rPr dirty="0" sz="1400" spc="-5">
                <a:latin typeface="Calibri"/>
                <a:cs typeface="Calibri"/>
              </a:rPr>
              <a:t>sealed or  </a:t>
            </a:r>
            <a:r>
              <a:rPr dirty="0" sz="1400" spc="-10">
                <a:latin typeface="Calibri"/>
                <a:cs typeface="Calibri"/>
              </a:rPr>
              <a:t>expunged</a:t>
            </a:r>
            <a:endParaRPr sz="1400">
              <a:latin typeface="Calibri"/>
              <a:cs typeface="Calibri"/>
            </a:endParaRPr>
          </a:p>
          <a:p>
            <a:pPr marL="297180" marR="5080" indent="-284480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dirty="0" sz="1400" spc="-10">
                <a:latin typeface="Calibri"/>
                <a:cs typeface="Calibri"/>
              </a:rPr>
              <a:t>Illegal to </a:t>
            </a:r>
            <a:r>
              <a:rPr dirty="0" sz="1400" spc="-5">
                <a:latin typeface="Calibri"/>
                <a:cs typeface="Calibri"/>
              </a:rPr>
              <a:t>drive </a:t>
            </a:r>
            <a:r>
              <a:rPr dirty="0" sz="1400">
                <a:latin typeface="Calibri"/>
                <a:cs typeface="Calibri"/>
              </a:rPr>
              <a:t>if  </a:t>
            </a:r>
            <a:r>
              <a:rPr dirty="0" sz="1400" spc="-5">
                <a:latin typeface="Calibri"/>
                <a:cs typeface="Calibri"/>
              </a:rPr>
              <a:t>motorist </a:t>
            </a:r>
            <a:r>
              <a:rPr dirty="0" sz="1400">
                <a:latin typeface="Calibri"/>
                <a:cs typeface="Calibri"/>
              </a:rPr>
              <a:t>is  </a:t>
            </a:r>
            <a:r>
              <a:rPr dirty="0" sz="1400" spc="-5">
                <a:latin typeface="Calibri"/>
                <a:cs typeface="Calibri"/>
              </a:rPr>
              <a:t>impaired </a:t>
            </a:r>
            <a:r>
              <a:rPr dirty="0" sz="1400" spc="-10">
                <a:latin typeface="Calibri"/>
                <a:cs typeface="Calibri"/>
              </a:rPr>
              <a:t>by  </a:t>
            </a:r>
            <a:r>
              <a:rPr dirty="0" sz="1400" spc="-5">
                <a:latin typeface="Calibri"/>
                <a:cs typeface="Calibri"/>
              </a:rPr>
              <a:t>marijuana or  tests positive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for  </a:t>
            </a:r>
            <a:r>
              <a:rPr dirty="0" sz="1400" spc="-5">
                <a:latin typeface="Calibri"/>
                <a:cs typeface="Calibri"/>
              </a:rPr>
              <a:t>THC </a:t>
            </a:r>
            <a:r>
              <a:rPr dirty="0" sz="1400">
                <a:latin typeface="Calibri"/>
                <a:cs typeface="Calibri"/>
              </a:rPr>
              <a:t>or  </a:t>
            </a:r>
            <a:r>
              <a:rPr dirty="0" sz="1400" spc="-5">
                <a:latin typeface="Calibri"/>
                <a:cs typeface="Calibri"/>
              </a:rPr>
              <a:t>metabolites</a:t>
            </a:r>
            <a:endParaRPr sz="1400">
              <a:latin typeface="Calibri"/>
              <a:cs typeface="Calibri"/>
            </a:endParaRPr>
          </a:p>
          <a:p>
            <a:pPr marL="297180" marR="50165" indent="-284480">
              <a:lnSpc>
                <a:spcPct val="100000"/>
              </a:lnSpc>
              <a:spcBef>
                <a:spcPts val="305"/>
              </a:spcBef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dirty="0" sz="1400" spc="-10">
                <a:latin typeface="Calibri"/>
                <a:cs typeface="Calibri"/>
              </a:rPr>
              <a:t>Illegal to </a:t>
            </a:r>
            <a:r>
              <a:rPr dirty="0" sz="1400" spc="-5">
                <a:latin typeface="Calibri"/>
                <a:cs typeface="Calibri"/>
              </a:rPr>
              <a:t>drive </a:t>
            </a:r>
            <a:r>
              <a:rPr dirty="0" sz="1400">
                <a:latin typeface="Calibri"/>
                <a:cs typeface="Calibri"/>
              </a:rPr>
              <a:t>if  </a:t>
            </a:r>
            <a:r>
              <a:rPr dirty="0" sz="1400" spc="-5">
                <a:latin typeface="Calibri"/>
                <a:cs typeface="Calibri"/>
              </a:rPr>
              <a:t>motorist </a:t>
            </a:r>
            <a:r>
              <a:rPr dirty="0" sz="1400">
                <a:latin typeface="Calibri"/>
                <a:cs typeface="Calibri"/>
              </a:rPr>
              <a:t>is  </a:t>
            </a:r>
            <a:r>
              <a:rPr dirty="0" sz="1400" spc="-5">
                <a:latin typeface="Calibri"/>
                <a:cs typeface="Calibri"/>
              </a:rPr>
              <a:t>impaired </a:t>
            </a:r>
            <a:r>
              <a:rPr dirty="0" sz="1400" spc="-10">
                <a:latin typeface="Calibri"/>
                <a:cs typeface="Calibri"/>
              </a:rPr>
              <a:t>by  </a:t>
            </a:r>
            <a:r>
              <a:rPr dirty="0" sz="1400" spc="-5">
                <a:latin typeface="Calibri"/>
                <a:cs typeface="Calibri"/>
              </a:rPr>
              <a:t>marijuana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08746" y="1397000"/>
            <a:ext cx="152717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5" b="1">
                <a:solidFill>
                  <a:srgbClr val="003D51"/>
                </a:solidFill>
                <a:latin typeface="Calibri"/>
                <a:cs typeface="Calibri"/>
              </a:rPr>
              <a:t>Key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areas of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focus</a:t>
            </a:r>
            <a:r>
              <a:rPr dirty="0" sz="1400" spc="-14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in 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2018 </a:t>
            </a:r>
            <a:r>
              <a:rPr dirty="0" sz="1400" b="1">
                <a:solidFill>
                  <a:srgbClr val="003D51"/>
                </a:solidFill>
                <a:latin typeface="Calibri"/>
                <a:cs typeface="Calibri"/>
              </a:rPr>
              <a:t>and</a:t>
            </a:r>
            <a:r>
              <a:rPr dirty="0" sz="1400" spc="-3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003D51"/>
                </a:solidFill>
                <a:latin typeface="Calibri"/>
                <a:cs typeface="Calibri"/>
              </a:rPr>
              <a:t>beyond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08746" y="1823767"/>
            <a:ext cx="1536700" cy="302895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400" spc="-5">
                <a:solidFill>
                  <a:srgbClr val="4A4A4A"/>
                </a:solidFill>
                <a:latin typeface="Calibri"/>
                <a:cs typeface="Calibri"/>
              </a:rPr>
              <a:t>FinCEN</a:t>
            </a:r>
            <a:r>
              <a:rPr dirty="0" sz="1400" spc="-3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4A4A4A"/>
                </a:solidFill>
                <a:latin typeface="Calibri"/>
                <a:cs typeface="Calibri"/>
              </a:rPr>
              <a:t>Guidance</a:t>
            </a:r>
            <a:endParaRPr sz="14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305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400" spc="-5">
                <a:solidFill>
                  <a:srgbClr val="4A4A4A"/>
                </a:solidFill>
                <a:latin typeface="Calibri"/>
                <a:cs typeface="Calibri"/>
              </a:rPr>
              <a:t>CARERS</a:t>
            </a:r>
            <a:r>
              <a:rPr dirty="0" sz="1400" spc="-2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4A4A4A"/>
                </a:solidFill>
                <a:latin typeface="Calibri"/>
                <a:cs typeface="Calibri"/>
              </a:rPr>
              <a:t>Bill</a:t>
            </a:r>
            <a:endParaRPr sz="1400">
              <a:latin typeface="Calibri"/>
              <a:cs typeface="Calibri"/>
            </a:endParaRPr>
          </a:p>
          <a:p>
            <a:pPr marL="184785" marR="36512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400" spc="-20">
                <a:solidFill>
                  <a:srgbClr val="4A4A4A"/>
                </a:solidFill>
                <a:latin typeface="Calibri"/>
                <a:cs typeface="Calibri"/>
              </a:rPr>
              <a:t>R</a:t>
            </a:r>
            <a:r>
              <a:rPr dirty="0" sz="1400" spc="-5">
                <a:solidFill>
                  <a:srgbClr val="4A4A4A"/>
                </a:solidFill>
                <a:latin typeface="Calibri"/>
                <a:cs typeface="Calibri"/>
              </a:rPr>
              <a:t>oh</a:t>
            </a:r>
            <a:r>
              <a:rPr dirty="0" sz="1400" spc="-25">
                <a:solidFill>
                  <a:srgbClr val="4A4A4A"/>
                </a:solidFill>
                <a:latin typeface="Calibri"/>
                <a:cs typeface="Calibri"/>
              </a:rPr>
              <a:t>r</a:t>
            </a:r>
            <a:r>
              <a:rPr dirty="0" sz="1400">
                <a:solidFill>
                  <a:srgbClr val="4A4A4A"/>
                </a:solidFill>
                <a:latin typeface="Calibri"/>
                <a:cs typeface="Calibri"/>
              </a:rPr>
              <a:t>a</a:t>
            </a:r>
            <a:r>
              <a:rPr dirty="0" sz="1400" spc="-10">
                <a:solidFill>
                  <a:srgbClr val="4A4A4A"/>
                </a:solidFill>
                <a:latin typeface="Calibri"/>
                <a:cs typeface="Calibri"/>
              </a:rPr>
              <a:t>b</a:t>
            </a:r>
            <a:r>
              <a:rPr dirty="0" sz="1400">
                <a:solidFill>
                  <a:srgbClr val="4A4A4A"/>
                </a:solidFill>
                <a:latin typeface="Calibri"/>
                <a:cs typeface="Calibri"/>
              </a:rPr>
              <a:t>a</a:t>
            </a:r>
            <a:r>
              <a:rPr dirty="0" sz="1400" spc="-10">
                <a:solidFill>
                  <a:srgbClr val="4A4A4A"/>
                </a:solidFill>
                <a:latin typeface="Calibri"/>
                <a:cs typeface="Calibri"/>
              </a:rPr>
              <a:t>ch</a:t>
            </a:r>
            <a:r>
              <a:rPr dirty="0" sz="1400">
                <a:solidFill>
                  <a:srgbClr val="4A4A4A"/>
                </a:solidFill>
                <a:latin typeface="Calibri"/>
                <a:cs typeface="Calibri"/>
              </a:rPr>
              <a:t>er-  </a:t>
            </a:r>
            <a:r>
              <a:rPr dirty="0" sz="1400" spc="-5">
                <a:solidFill>
                  <a:srgbClr val="4A4A4A"/>
                </a:solidFill>
                <a:latin typeface="Calibri"/>
                <a:cs typeface="Calibri"/>
              </a:rPr>
              <a:t>Blumenauer  Amendment</a:t>
            </a:r>
            <a:endParaRPr sz="1400">
              <a:latin typeface="Calibri"/>
              <a:cs typeface="Calibri"/>
            </a:endParaRPr>
          </a:p>
          <a:p>
            <a:pPr algn="just" marL="184785" marR="16510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400" spc="-5">
                <a:solidFill>
                  <a:srgbClr val="4A4A4A"/>
                </a:solidFill>
                <a:latin typeface="Calibri"/>
                <a:cs typeface="Calibri"/>
              </a:rPr>
              <a:t>Small Business</a:t>
            </a:r>
            <a:r>
              <a:rPr dirty="0" sz="1400" spc="-7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400" spc="-40">
                <a:solidFill>
                  <a:srgbClr val="4A4A4A"/>
                </a:solidFill>
                <a:latin typeface="Calibri"/>
                <a:cs typeface="Calibri"/>
              </a:rPr>
              <a:t>Tax  </a:t>
            </a:r>
            <a:r>
              <a:rPr dirty="0" sz="1400">
                <a:solidFill>
                  <a:srgbClr val="4A4A4A"/>
                </a:solidFill>
                <a:latin typeface="Calibri"/>
                <a:cs typeface="Calibri"/>
              </a:rPr>
              <a:t>Act / </a:t>
            </a:r>
            <a:r>
              <a:rPr dirty="0" sz="1400" spc="-5">
                <a:solidFill>
                  <a:srgbClr val="4A4A4A"/>
                </a:solidFill>
                <a:latin typeface="Calibri"/>
                <a:cs typeface="Calibri"/>
              </a:rPr>
              <a:t>280e </a:t>
            </a:r>
            <a:r>
              <a:rPr dirty="0" sz="1400" spc="-10">
                <a:solidFill>
                  <a:srgbClr val="4A4A4A"/>
                </a:solidFill>
                <a:latin typeface="Calibri"/>
                <a:cs typeface="Calibri"/>
              </a:rPr>
              <a:t>reform  (Rep.</a:t>
            </a:r>
            <a:r>
              <a:rPr dirty="0" sz="1400" spc="-1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4A4A4A"/>
                </a:solidFill>
                <a:latin typeface="Calibri"/>
                <a:cs typeface="Calibri"/>
              </a:rPr>
              <a:t>Curbelo)</a:t>
            </a:r>
            <a:endParaRPr sz="1400">
              <a:latin typeface="Calibri"/>
              <a:cs typeface="Calibri"/>
            </a:endParaRPr>
          </a:p>
          <a:p>
            <a:pPr algn="just" marL="184785" marR="2857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400" spc="-5">
                <a:solidFill>
                  <a:srgbClr val="4A4A4A"/>
                </a:solidFill>
                <a:latin typeface="Calibri"/>
                <a:cs typeface="Calibri"/>
              </a:rPr>
              <a:t>DEA Rescheduling  </a:t>
            </a:r>
            <a:r>
              <a:rPr dirty="0" sz="1400" spc="-10">
                <a:solidFill>
                  <a:srgbClr val="4A4A4A"/>
                </a:solidFill>
                <a:latin typeface="Calibri"/>
                <a:cs typeface="Calibri"/>
              </a:rPr>
              <a:t>for Research</a:t>
            </a:r>
            <a:r>
              <a:rPr dirty="0" sz="1400" spc="-4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4A4A4A"/>
                </a:solidFill>
                <a:latin typeface="Calibri"/>
                <a:cs typeface="Calibri"/>
              </a:rPr>
              <a:t>(Rep.  </a:t>
            </a:r>
            <a:r>
              <a:rPr dirty="0" sz="1400" spc="-5">
                <a:solidFill>
                  <a:srgbClr val="4A4A4A"/>
                </a:solidFill>
                <a:latin typeface="Calibri"/>
                <a:cs typeface="Calibri"/>
              </a:rPr>
              <a:t>Gaetz)</a:t>
            </a:r>
            <a:endParaRPr sz="1400">
              <a:latin typeface="Calibri"/>
              <a:cs typeface="Calibri"/>
            </a:endParaRPr>
          </a:p>
          <a:p>
            <a:pPr marL="184785" marR="5080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400" spc="-40">
                <a:solidFill>
                  <a:srgbClr val="4A4A4A"/>
                </a:solidFill>
                <a:latin typeface="Calibri"/>
                <a:cs typeface="Calibri"/>
              </a:rPr>
              <a:t>STATES </a:t>
            </a:r>
            <a:r>
              <a:rPr dirty="0" sz="1400">
                <a:solidFill>
                  <a:srgbClr val="4A4A4A"/>
                </a:solidFill>
                <a:latin typeface="Calibri"/>
                <a:cs typeface="Calibri"/>
              </a:rPr>
              <a:t>Act </a:t>
            </a:r>
            <a:r>
              <a:rPr dirty="0" sz="1400" spc="-5">
                <a:solidFill>
                  <a:srgbClr val="4A4A4A"/>
                </a:solidFill>
                <a:latin typeface="Calibri"/>
                <a:cs typeface="Calibri"/>
              </a:rPr>
              <a:t>(Sens.  Gardner </a:t>
            </a:r>
            <a:r>
              <a:rPr dirty="0" sz="1400">
                <a:solidFill>
                  <a:srgbClr val="4A4A4A"/>
                </a:solidFill>
                <a:latin typeface="Calibri"/>
                <a:cs typeface="Calibri"/>
              </a:rPr>
              <a:t>/</a:t>
            </a:r>
            <a:r>
              <a:rPr dirty="0" sz="1400" spc="-6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400" spc="-15">
                <a:solidFill>
                  <a:srgbClr val="4A4A4A"/>
                </a:solidFill>
                <a:latin typeface="Calibri"/>
                <a:cs typeface="Calibri"/>
              </a:rPr>
              <a:t>Warren)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93776" y="1676400"/>
            <a:ext cx="201167" cy="2011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93776" y="2139695"/>
            <a:ext cx="201167" cy="2011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93776" y="2598420"/>
            <a:ext cx="201167" cy="2011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93776" y="2851404"/>
            <a:ext cx="201167" cy="201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93776" y="3954779"/>
            <a:ext cx="201167" cy="2011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93776" y="5506211"/>
            <a:ext cx="201167" cy="2011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296667" y="1490472"/>
            <a:ext cx="5436362" cy="55133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081015" y="6798739"/>
            <a:ext cx="152400" cy="2000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 sz="1000" spc="0" b="1">
                <a:solidFill>
                  <a:srgbClr val="767070"/>
                </a:solidFill>
                <a:latin typeface="Calibri"/>
                <a:cs typeface="Calibri"/>
              </a:rPr>
              <a:t>MT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78201" y="4358386"/>
            <a:ext cx="1314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767070"/>
                </a:solidFill>
                <a:latin typeface="Calibri"/>
                <a:cs typeface="Calibri"/>
              </a:rPr>
              <a:t>RI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7525" y="693165"/>
            <a:ext cx="748220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5">
                <a:solidFill>
                  <a:srgbClr val="005F7D"/>
                </a:solidFill>
                <a:latin typeface="Arial"/>
                <a:cs typeface="Arial"/>
              </a:rPr>
              <a:t>TO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achieve your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goals, </a:t>
            </a:r>
            <a:r>
              <a:rPr dirty="0" sz="1400" spc="-10">
                <a:solidFill>
                  <a:srgbClr val="005F7D"/>
                </a:solidFill>
                <a:latin typeface="Arial"/>
                <a:cs typeface="Arial"/>
              </a:rPr>
              <a:t>we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ask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you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consider supporting the bipartisan piece of legislation in</a:t>
            </a:r>
            <a:r>
              <a:rPr dirty="0" sz="1400" spc="-24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the</a:t>
            </a:r>
            <a:endParaRPr sz="1400">
              <a:latin typeface="Arial"/>
              <a:cs typeface="Arial"/>
            </a:endParaRPr>
          </a:p>
          <a:p>
            <a:pPr marL="972819">
              <a:lnSpc>
                <a:spcPct val="100000"/>
              </a:lnSpc>
            </a:pP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U.S.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House and Senate,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H.R.6043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and S.3032 called the </a:t>
            </a:r>
            <a:r>
              <a:rPr dirty="0" sz="1400" spc="-40">
                <a:solidFill>
                  <a:srgbClr val="005F7D"/>
                </a:solidFill>
                <a:latin typeface="Arial"/>
                <a:cs typeface="Arial"/>
              </a:rPr>
              <a:t>STATES</a:t>
            </a:r>
            <a:r>
              <a:rPr dirty="0" sz="1400" spc="-26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Act.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0466" y="1394205"/>
            <a:ext cx="4398010" cy="5695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785" marR="20320" indent="-1720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In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1851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, cannabis is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admitted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as a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recognized 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medicine in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the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3rd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edition of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the </a:t>
            </a:r>
            <a:r>
              <a:rPr dirty="0" sz="1800" spc="-15">
                <a:solidFill>
                  <a:srgbClr val="4A4A4A"/>
                </a:solidFill>
                <a:latin typeface="Calibri"/>
                <a:cs typeface="Calibri"/>
              </a:rPr>
              <a:t>U.S. 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Pharmacopoeia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under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the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name of 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Extractum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Cannabis or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Extract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of Hemp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and 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listed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until</a:t>
            </a:r>
            <a:r>
              <a:rPr dirty="0" sz="1800" spc="2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1942.</a:t>
            </a:r>
            <a:endParaRPr sz="1800">
              <a:latin typeface="Calibri"/>
              <a:cs typeface="Calibri"/>
            </a:endParaRPr>
          </a:p>
          <a:p>
            <a:pPr marL="184785" marR="125730" indent="-17208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The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Marihuana </a:t>
            </a:r>
            <a:r>
              <a:rPr dirty="0" sz="1800" spc="-55" b="1">
                <a:solidFill>
                  <a:srgbClr val="003D51"/>
                </a:solidFill>
                <a:latin typeface="Calibri"/>
                <a:cs typeface="Calibri"/>
              </a:rPr>
              <a:t>Tax 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Act of 1937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, </a:t>
            </a:r>
            <a:r>
              <a:rPr dirty="0" sz="1800" spc="-15">
                <a:solidFill>
                  <a:srgbClr val="4A4A4A"/>
                </a:solidFill>
                <a:latin typeface="Calibri"/>
                <a:cs typeface="Calibri"/>
              </a:rPr>
              <a:t>drafted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by  Harry Anslinger in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coordination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with  newspaper publishing giant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William 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Randolph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Hearst,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placed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a </a:t>
            </a:r>
            <a:r>
              <a:rPr dirty="0" sz="1800" spc="-15">
                <a:solidFill>
                  <a:srgbClr val="4A4A4A"/>
                </a:solidFill>
                <a:latin typeface="Calibri"/>
                <a:cs typeface="Calibri"/>
              </a:rPr>
              <a:t>tax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on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the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sale of  cannabis.</a:t>
            </a:r>
            <a:endParaRPr sz="1800">
              <a:latin typeface="Calibri"/>
              <a:cs typeface="Calibri"/>
            </a:endParaRPr>
          </a:p>
          <a:p>
            <a:pPr marL="184785" marR="118745" indent="-172085">
              <a:lnSpc>
                <a:spcPct val="100000"/>
              </a:lnSpc>
              <a:spcBef>
                <a:spcPts val="1205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Cannabis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was officially outlawed </a:t>
            </a:r>
            <a:r>
              <a:rPr dirty="0" sz="1800" spc="-15">
                <a:solidFill>
                  <a:srgbClr val="4A4A4A"/>
                </a:solidFill>
                <a:latin typeface="Calibri"/>
                <a:cs typeface="Calibri"/>
              </a:rPr>
              <a:t>for any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use 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(medical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included) with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the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passage of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the 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Controlled Substances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Act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(CSA) of</a:t>
            </a:r>
            <a:r>
              <a:rPr dirty="0" sz="1800" spc="5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1970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184785" marR="5080" indent="-17208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The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Cole 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Memo,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issued by 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the 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U.S. 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Department 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of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Justice 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in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2013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in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response to  </a:t>
            </a:r>
            <a:r>
              <a:rPr dirty="0" sz="1800" spc="-15">
                <a:solidFill>
                  <a:srgbClr val="4A4A4A"/>
                </a:solidFill>
                <a:latin typeface="Calibri"/>
                <a:cs typeface="Calibri"/>
              </a:rPr>
              <a:t>States’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implementation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of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regulated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medical  cannabis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programs, provided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a </a:t>
            </a:r>
            <a:r>
              <a:rPr dirty="0" sz="1800" spc="-20">
                <a:solidFill>
                  <a:srgbClr val="4A4A4A"/>
                </a:solidFill>
                <a:latin typeface="Calibri"/>
                <a:cs typeface="Calibri"/>
              </a:rPr>
              <a:t>safe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harbor  </a:t>
            </a:r>
            <a:r>
              <a:rPr dirty="0" sz="1800" spc="-15">
                <a:solidFill>
                  <a:srgbClr val="4A4A4A"/>
                </a:solidFill>
                <a:latin typeface="Calibri"/>
                <a:cs typeface="Calibri"/>
              </a:rPr>
              <a:t>for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cannabis </a:t>
            </a:r>
            <a:r>
              <a:rPr dirty="0" sz="1800" spc="-15">
                <a:solidFill>
                  <a:srgbClr val="4A4A4A"/>
                </a:solidFill>
                <a:latin typeface="Calibri"/>
                <a:cs typeface="Calibri"/>
              </a:rPr>
              <a:t>operators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that </a:t>
            </a:r>
            <a:r>
              <a:rPr dirty="0" sz="1800" spc="-15">
                <a:solidFill>
                  <a:srgbClr val="4A4A4A"/>
                </a:solidFill>
                <a:latin typeface="Calibri"/>
                <a:cs typeface="Calibri"/>
              </a:rPr>
              <a:t>followed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a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list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of  eight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law enforcement</a:t>
            </a:r>
            <a:r>
              <a:rPr dirty="0" sz="1800" spc="1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criteria.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20951" y="149732"/>
            <a:ext cx="597281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67180" algn="l"/>
                <a:tab pos="2401570" algn="l"/>
                <a:tab pos="3656965" algn="l"/>
              </a:tabLst>
            </a:pPr>
            <a:r>
              <a:rPr dirty="0" spc="-5"/>
              <a:t>W</a:t>
            </a:r>
            <a:r>
              <a:rPr dirty="0" spc="-270"/>
              <a:t> </a:t>
            </a:r>
            <a:r>
              <a:rPr dirty="0" spc="-5"/>
              <a:t>H</a:t>
            </a:r>
            <a:r>
              <a:rPr dirty="0" spc="-270"/>
              <a:t> </a:t>
            </a:r>
            <a:r>
              <a:rPr dirty="0" spc="65"/>
              <a:t>AT</a:t>
            </a:r>
            <a:r>
              <a:rPr dirty="0" spc="-200"/>
              <a:t> </a:t>
            </a:r>
            <a:r>
              <a:rPr dirty="0" spc="-5"/>
              <a:t>’</a:t>
            </a:r>
            <a:r>
              <a:rPr dirty="0" spc="-270"/>
              <a:t> </a:t>
            </a:r>
            <a:r>
              <a:rPr dirty="0" spc="-5"/>
              <a:t>S	T</a:t>
            </a:r>
            <a:r>
              <a:rPr dirty="0" spc="-260"/>
              <a:t> </a:t>
            </a:r>
            <a:r>
              <a:rPr dirty="0" spc="-5"/>
              <a:t>H</a:t>
            </a:r>
            <a:r>
              <a:rPr dirty="0" spc="-270"/>
              <a:t> </a:t>
            </a:r>
            <a:r>
              <a:rPr dirty="0" spc="-5"/>
              <a:t>E	L</a:t>
            </a:r>
            <a:r>
              <a:rPr dirty="0" spc="-265"/>
              <a:t> </a:t>
            </a:r>
            <a:r>
              <a:rPr dirty="0" spc="-5"/>
              <a:t>E</a:t>
            </a:r>
            <a:r>
              <a:rPr dirty="0" spc="-300"/>
              <a:t> </a:t>
            </a:r>
            <a:r>
              <a:rPr dirty="0" spc="-5"/>
              <a:t>G</a:t>
            </a:r>
            <a:r>
              <a:rPr dirty="0" spc="-265"/>
              <a:t> </a:t>
            </a:r>
            <a:r>
              <a:rPr dirty="0" spc="-5"/>
              <a:t>A</a:t>
            </a:r>
            <a:r>
              <a:rPr dirty="0" spc="-265"/>
              <a:t> </a:t>
            </a:r>
            <a:r>
              <a:rPr dirty="0" spc="-5"/>
              <a:t>L	L</a:t>
            </a:r>
            <a:r>
              <a:rPr dirty="0" spc="-275"/>
              <a:t> </a:t>
            </a:r>
            <a:r>
              <a:rPr dirty="0" spc="-5"/>
              <a:t>A</a:t>
            </a:r>
            <a:r>
              <a:rPr dirty="0" spc="-275"/>
              <a:t> </a:t>
            </a:r>
            <a:r>
              <a:rPr dirty="0" spc="-5"/>
              <a:t>N</a:t>
            </a:r>
            <a:r>
              <a:rPr dirty="0" spc="-280"/>
              <a:t> </a:t>
            </a:r>
            <a:r>
              <a:rPr dirty="0" spc="-5"/>
              <a:t>D</a:t>
            </a:r>
            <a:r>
              <a:rPr dirty="0" spc="-280"/>
              <a:t> </a:t>
            </a:r>
            <a:r>
              <a:rPr dirty="0" spc="-5"/>
              <a:t>S</a:t>
            </a:r>
            <a:r>
              <a:rPr dirty="0" spc="-280"/>
              <a:t> </a:t>
            </a:r>
            <a:r>
              <a:rPr dirty="0" spc="-5"/>
              <a:t>C</a:t>
            </a:r>
            <a:r>
              <a:rPr dirty="0" spc="-280"/>
              <a:t> </a:t>
            </a:r>
            <a:r>
              <a:rPr dirty="0" spc="-5"/>
              <a:t>A</a:t>
            </a:r>
            <a:r>
              <a:rPr dirty="0" spc="-275"/>
              <a:t> </a:t>
            </a:r>
            <a:r>
              <a:rPr dirty="0" spc="-5"/>
              <a:t>P</a:t>
            </a:r>
            <a:r>
              <a:rPr dirty="0" spc="-280"/>
              <a:t> </a:t>
            </a:r>
            <a:r>
              <a:rPr dirty="0" spc="-5"/>
              <a:t>E</a:t>
            </a:r>
            <a:r>
              <a:rPr dirty="0" spc="-275"/>
              <a:t> </a:t>
            </a:r>
            <a:r>
              <a:rPr dirty="0" spc="-5"/>
              <a:t>?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747895" marR="257175" indent="-1720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748530" algn="l"/>
              </a:tabLst>
            </a:pPr>
            <a:r>
              <a:rPr dirty="0" spc="-5"/>
              <a:t>FinCEN Guidance </a:t>
            </a:r>
            <a:r>
              <a:rPr dirty="0" spc="-10"/>
              <a:t>provided </a:t>
            </a:r>
            <a:r>
              <a:rPr dirty="0" spc="-20"/>
              <a:t>safe </a:t>
            </a:r>
            <a:r>
              <a:rPr dirty="0" spc="-5"/>
              <a:t>harbor </a:t>
            </a:r>
            <a:r>
              <a:rPr dirty="0" spc="-10"/>
              <a:t>to  </a:t>
            </a:r>
            <a:r>
              <a:rPr dirty="0" spc="-5"/>
              <a:t>financial institutions </a:t>
            </a:r>
            <a:r>
              <a:rPr dirty="0"/>
              <a:t>who </a:t>
            </a:r>
            <a:r>
              <a:rPr dirty="0" spc="-15"/>
              <a:t>follow </a:t>
            </a:r>
            <a:r>
              <a:rPr dirty="0" spc="-10"/>
              <a:t>strict  compliance </a:t>
            </a:r>
            <a:r>
              <a:rPr dirty="0" spc="-5"/>
              <a:t>guidelines </a:t>
            </a:r>
            <a:r>
              <a:rPr dirty="0" spc="-15"/>
              <a:t>for </a:t>
            </a:r>
            <a:r>
              <a:rPr dirty="0" spc="-5"/>
              <a:t>businesses that  </a:t>
            </a:r>
            <a:r>
              <a:rPr dirty="0" spc="-15"/>
              <a:t>operate </a:t>
            </a:r>
            <a:r>
              <a:rPr dirty="0" spc="-10"/>
              <a:t>legally </a:t>
            </a:r>
            <a:r>
              <a:rPr dirty="0" spc="-5"/>
              <a:t>under </a:t>
            </a:r>
            <a:r>
              <a:rPr dirty="0"/>
              <a:t>the </a:t>
            </a:r>
            <a:r>
              <a:rPr dirty="0" spc="-5"/>
              <a:t>Cole</a:t>
            </a:r>
            <a:r>
              <a:rPr dirty="0" spc="50"/>
              <a:t> </a:t>
            </a:r>
            <a:r>
              <a:rPr dirty="0"/>
              <a:t>Memo.</a:t>
            </a:r>
          </a:p>
          <a:p>
            <a:pPr marL="4747895" marR="325120" indent="-17208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4748530" algn="l"/>
              </a:tabLst>
            </a:pPr>
            <a:r>
              <a:rPr dirty="0" spc="-5"/>
              <a:t>The </a:t>
            </a:r>
            <a:r>
              <a:rPr dirty="0" spc="-10" b="1">
                <a:solidFill>
                  <a:srgbClr val="003D51"/>
                </a:solidFill>
                <a:latin typeface="Calibri"/>
                <a:cs typeface="Calibri"/>
              </a:rPr>
              <a:t>Rohrabacher–Farr </a:t>
            </a:r>
            <a:r>
              <a:rPr dirty="0" spc="-5" b="1">
                <a:solidFill>
                  <a:srgbClr val="003D51"/>
                </a:solidFill>
                <a:latin typeface="Calibri"/>
                <a:cs typeface="Calibri"/>
              </a:rPr>
              <a:t>amendment </a:t>
            </a:r>
            <a:r>
              <a:rPr dirty="0" spc="-10"/>
              <a:t>(also  </a:t>
            </a:r>
            <a:r>
              <a:rPr dirty="0" spc="-5"/>
              <a:t>known </a:t>
            </a:r>
            <a:r>
              <a:rPr dirty="0"/>
              <a:t>as the </a:t>
            </a:r>
            <a:r>
              <a:rPr dirty="0" spc="-5"/>
              <a:t>Rohrabacher–Blumenauer  amendment), </a:t>
            </a:r>
            <a:r>
              <a:rPr dirty="0" spc="-10"/>
              <a:t>prohibits </a:t>
            </a:r>
            <a:r>
              <a:rPr dirty="0"/>
              <a:t>the </a:t>
            </a:r>
            <a:r>
              <a:rPr dirty="0" spc="-15"/>
              <a:t>DOJ from  </a:t>
            </a:r>
            <a:r>
              <a:rPr dirty="0" spc="-5"/>
              <a:t>spending funds </a:t>
            </a:r>
            <a:r>
              <a:rPr dirty="0" spc="-10"/>
              <a:t>to </a:t>
            </a:r>
            <a:r>
              <a:rPr dirty="0" spc="-15"/>
              <a:t>interfere </a:t>
            </a:r>
            <a:r>
              <a:rPr dirty="0" spc="-5"/>
              <a:t>with </a:t>
            </a:r>
            <a:r>
              <a:rPr dirty="0"/>
              <a:t>the  </a:t>
            </a:r>
            <a:r>
              <a:rPr dirty="0" spc="-10"/>
              <a:t>implementation </a:t>
            </a:r>
            <a:r>
              <a:rPr dirty="0" spc="-5"/>
              <a:t>of </a:t>
            </a:r>
            <a:r>
              <a:rPr dirty="0" spc="-20"/>
              <a:t>state</a:t>
            </a:r>
            <a:r>
              <a:rPr dirty="0" spc="35"/>
              <a:t> </a:t>
            </a:r>
            <a:r>
              <a:rPr dirty="0" spc="-5"/>
              <a:t>medical</a:t>
            </a:r>
          </a:p>
          <a:p>
            <a:pPr marL="4747895" marR="5080">
              <a:lnSpc>
                <a:spcPct val="100000"/>
              </a:lnSpc>
              <a:spcBef>
                <a:spcPts val="5"/>
              </a:spcBef>
            </a:pPr>
            <a:r>
              <a:rPr dirty="0" spc="-5"/>
              <a:t>cannabis </a:t>
            </a:r>
            <a:r>
              <a:rPr dirty="0" spc="-10"/>
              <a:t>laws </a:t>
            </a:r>
            <a:r>
              <a:rPr dirty="0" spc="-5"/>
              <a:t>(does not </a:t>
            </a:r>
            <a:r>
              <a:rPr dirty="0" spc="-10"/>
              <a:t>protect recreational  </a:t>
            </a:r>
            <a:r>
              <a:rPr dirty="0" spc="-15"/>
              <a:t>operators).</a:t>
            </a:r>
          </a:p>
          <a:p>
            <a:pPr marL="4747895" marR="8255" indent="-17208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4748530" algn="l"/>
              </a:tabLst>
            </a:pPr>
            <a:r>
              <a:rPr dirty="0"/>
              <a:t>It </a:t>
            </a:r>
            <a:r>
              <a:rPr dirty="0" spc="-5"/>
              <a:t>passed </a:t>
            </a:r>
            <a:r>
              <a:rPr dirty="0"/>
              <a:t>the </a:t>
            </a:r>
            <a:r>
              <a:rPr dirty="0" spc="-5"/>
              <a:t>House in </a:t>
            </a:r>
            <a:r>
              <a:rPr dirty="0" spc="-15" b="1">
                <a:solidFill>
                  <a:srgbClr val="003D51"/>
                </a:solidFill>
                <a:latin typeface="Calibri"/>
                <a:cs typeface="Calibri"/>
              </a:rPr>
              <a:t>May </a:t>
            </a:r>
            <a:r>
              <a:rPr dirty="0" b="1">
                <a:solidFill>
                  <a:srgbClr val="003D51"/>
                </a:solidFill>
                <a:latin typeface="Calibri"/>
                <a:cs typeface="Calibri"/>
              </a:rPr>
              <a:t>2014</a:t>
            </a:r>
            <a:r>
              <a:rPr dirty="0"/>
              <a:t>, </a:t>
            </a:r>
            <a:r>
              <a:rPr dirty="0" spc="-10"/>
              <a:t>after </a:t>
            </a:r>
            <a:r>
              <a:rPr dirty="0" spc="-5"/>
              <a:t>six  previously </a:t>
            </a:r>
            <a:r>
              <a:rPr dirty="0" spc="-10"/>
              <a:t>failed attempts, becoming law </a:t>
            </a:r>
            <a:r>
              <a:rPr dirty="0" spc="-5"/>
              <a:t>in  December </a:t>
            </a:r>
            <a:r>
              <a:rPr dirty="0"/>
              <a:t>2014 </a:t>
            </a:r>
            <a:r>
              <a:rPr dirty="0" spc="-5"/>
              <a:t>as part of </a:t>
            </a:r>
            <a:r>
              <a:rPr dirty="0"/>
              <a:t>an </a:t>
            </a:r>
            <a:r>
              <a:rPr dirty="0" spc="-5"/>
              <a:t>omnibus  spending bill. </a:t>
            </a:r>
            <a:r>
              <a:rPr dirty="0"/>
              <a:t>It </a:t>
            </a:r>
            <a:r>
              <a:rPr dirty="0" spc="-5"/>
              <a:t>must be </a:t>
            </a:r>
            <a:r>
              <a:rPr dirty="0" spc="-10"/>
              <a:t>renewed </a:t>
            </a:r>
            <a:r>
              <a:rPr dirty="0"/>
              <a:t>each </a:t>
            </a:r>
            <a:r>
              <a:rPr dirty="0" spc="-10"/>
              <a:t>fiscal  year to remain </a:t>
            </a:r>
            <a:r>
              <a:rPr dirty="0" spc="-5"/>
              <a:t>in</a:t>
            </a:r>
            <a:r>
              <a:rPr dirty="0" spc="35"/>
              <a:t> </a:t>
            </a:r>
            <a:r>
              <a:rPr dirty="0" spc="-10"/>
              <a:t>effect.</a:t>
            </a:r>
          </a:p>
          <a:p>
            <a:pPr marL="4747895" marR="145415" indent="-17208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4748530" algn="l"/>
              </a:tabLst>
            </a:pPr>
            <a:r>
              <a:rPr dirty="0"/>
              <a:t>In </a:t>
            </a:r>
            <a:r>
              <a:rPr dirty="0" spc="-5" b="1">
                <a:solidFill>
                  <a:srgbClr val="003D51"/>
                </a:solidFill>
                <a:latin typeface="Calibri"/>
                <a:cs typeface="Calibri"/>
              </a:rPr>
              <a:t>January </a:t>
            </a:r>
            <a:r>
              <a:rPr dirty="0" b="1">
                <a:solidFill>
                  <a:srgbClr val="003D51"/>
                </a:solidFill>
                <a:latin typeface="Calibri"/>
                <a:cs typeface="Calibri"/>
              </a:rPr>
              <a:t>2018</a:t>
            </a:r>
            <a:r>
              <a:rPr dirty="0"/>
              <a:t>, </a:t>
            </a:r>
            <a:r>
              <a:rPr dirty="0" spc="-15"/>
              <a:t>U.S. Attorney </a:t>
            </a:r>
            <a:r>
              <a:rPr dirty="0" spc="-10"/>
              <a:t>General </a:t>
            </a:r>
            <a:r>
              <a:rPr dirty="0" spc="-5"/>
              <a:t>Jeff  Sessions </a:t>
            </a:r>
            <a:r>
              <a:rPr dirty="0" spc="-10"/>
              <a:t>rescinded </a:t>
            </a:r>
            <a:r>
              <a:rPr dirty="0"/>
              <a:t>the 2013 </a:t>
            </a:r>
            <a:r>
              <a:rPr dirty="0" spc="-5"/>
              <a:t>Cole</a:t>
            </a:r>
            <a:r>
              <a:rPr dirty="0" spc="15"/>
              <a:t> </a:t>
            </a:r>
            <a:r>
              <a:rPr dirty="0"/>
              <a:t>Memo.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08838" y="7413752"/>
            <a:ext cx="3623945" cy="1168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60"/>
              </a:lnSpc>
            </a:pPr>
            <a:r>
              <a:rPr dirty="0" sz="800">
                <a:solidFill>
                  <a:srgbClr val="005F7E"/>
                </a:solidFill>
                <a:latin typeface="Calibri"/>
                <a:cs typeface="Calibri"/>
              </a:rPr>
              <a:t>9 </a:t>
            </a:r>
            <a:r>
              <a:rPr dirty="0" baseline="4629" sz="900">
                <a:solidFill>
                  <a:srgbClr val="005F7E"/>
                </a:solidFill>
                <a:latin typeface="Calibri"/>
                <a:cs typeface="Calibri"/>
              </a:rPr>
              <a:t>©</a:t>
            </a:r>
            <a:r>
              <a:rPr dirty="0" baseline="4629" sz="900" spc="187">
                <a:solidFill>
                  <a:srgbClr val="005F7E"/>
                </a:solidFill>
                <a:latin typeface="Calibri"/>
                <a:cs typeface="Calibri"/>
              </a:rPr>
              <a:t> </a:t>
            </a:r>
            <a:r>
              <a:rPr dirty="0" baseline="4629" sz="900" spc="-7">
                <a:solidFill>
                  <a:srgbClr val="005F7E"/>
                </a:solidFill>
                <a:latin typeface="Calibri"/>
                <a:cs typeface="Calibri"/>
              </a:rPr>
              <a:t>Copyright 2018 and Confidential Property of Surterra Holdings, Inc. and Surterra Wellness. All rights reserved.</a:t>
            </a:r>
            <a:endParaRPr baseline="4629"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0466" y="693165"/>
            <a:ext cx="8973820" cy="3470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65450" marR="704850" indent="-2127885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Florida</a:t>
            </a:r>
            <a:r>
              <a:rPr dirty="0" sz="1400" spc="-3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passed</a:t>
            </a:r>
            <a:r>
              <a:rPr dirty="0" sz="1400" spc="-3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the</a:t>
            </a:r>
            <a:r>
              <a:rPr dirty="0" sz="1400" spc="-2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Compassionate</a:t>
            </a:r>
            <a:r>
              <a:rPr dirty="0" sz="1400" spc="-3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Medical</a:t>
            </a:r>
            <a:r>
              <a:rPr dirty="0" sz="1400" spc="-2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Cannabis</a:t>
            </a:r>
            <a:r>
              <a:rPr dirty="0" sz="1400" spc="-11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Act</a:t>
            </a:r>
            <a:r>
              <a:rPr dirty="0" sz="1400" spc="-1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of</a:t>
            </a:r>
            <a:r>
              <a:rPr dirty="0" sz="1400" spc="-1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2014</a:t>
            </a:r>
            <a:r>
              <a:rPr dirty="0" sz="1400" spc="-2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and</a:t>
            </a:r>
            <a:r>
              <a:rPr dirty="0" sz="1400" spc="-2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has</a:t>
            </a:r>
            <a:r>
              <a:rPr dirty="0" sz="1400" spc="-1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been</a:t>
            </a:r>
            <a:r>
              <a:rPr dirty="0" sz="1400" spc="-3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evolving</a:t>
            </a:r>
            <a:r>
              <a:rPr dirty="0" sz="1400" spc="1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since  how to best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serve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the citizens of</a:t>
            </a:r>
            <a:r>
              <a:rPr dirty="0" sz="1400" spc="-15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Florida.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The Florida 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Legislature 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passed the 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Compassionate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Medical Cannabis 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Act of 2014, 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establishing 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a  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framework for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low-THC cannabis 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to 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be 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recommended </a:t>
            </a:r>
            <a:r>
              <a:rPr dirty="0" sz="1800" spc="-15" b="1">
                <a:solidFill>
                  <a:srgbClr val="003D51"/>
                </a:solidFill>
                <a:latin typeface="Calibri"/>
                <a:cs typeface="Calibri"/>
              </a:rPr>
              <a:t>to, 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and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accessed </a:t>
            </a:r>
            <a:r>
              <a:rPr dirty="0" sz="1800" spc="-40" b="1">
                <a:solidFill>
                  <a:srgbClr val="003D51"/>
                </a:solidFill>
                <a:latin typeface="Calibri"/>
                <a:cs typeface="Calibri"/>
              </a:rPr>
              <a:t>by,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patients 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suffering  from </a:t>
            </a:r>
            <a:r>
              <a:rPr dirty="0" sz="1800" spc="-25" b="1">
                <a:solidFill>
                  <a:srgbClr val="003D51"/>
                </a:solidFill>
                <a:latin typeface="Calibri"/>
                <a:cs typeface="Calibri"/>
              </a:rPr>
              <a:t>cancer, 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or 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any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disorder which 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produces seizures 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or 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severe 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and </a:t>
            </a: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persistent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muscle</a:t>
            </a:r>
            <a:r>
              <a:rPr dirty="0" sz="1800" spc="-6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spasms.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This law 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has been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subsequently</a:t>
            </a:r>
            <a:r>
              <a:rPr dirty="0" sz="1800" spc="-10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amended:</a:t>
            </a:r>
            <a:endParaRPr sz="1800">
              <a:latin typeface="Calibri"/>
              <a:cs typeface="Calibri"/>
            </a:endParaRPr>
          </a:p>
          <a:p>
            <a:pPr marL="184785" marR="27305" indent="-172085">
              <a:lnSpc>
                <a:spcPct val="100000"/>
              </a:lnSpc>
              <a:spcBef>
                <a:spcPts val="305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In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March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2016,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by </a:t>
            </a:r>
            <a:r>
              <a:rPr dirty="0" sz="1800" spc="-25">
                <a:solidFill>
                  <a:srgbClr val="4A4A4A"/>
                </a:solidFill>
                <a:latin typeface="Calibri"/>
                <a:cs typeface="Calibri"/>
              </a:rPr>
              <a:t>way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of HB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307,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Florida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Legislature allows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terminally ill patients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to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access full 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strength medical</a:t>
            </a:r>
            <a:r>
              <a:rPr dirty="0" sz="1800" spc="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marijuana.</a:t>
            </a:r>
            <a:endParaRPr sz="1800">
              <a:latin typeface="Calibri"/>
              <a:cs typeface="Calibri"/>
            </a:endParaRPr>
          </a:p>
          <a:p>
            <a:pPr marL="184785" marR="601980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In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November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2016, 71.3%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of Florida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voted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in </a:t>
            </a:r>
            <a:r>
              <a:rPr dirty="0" sz="1800" spc="-15">
                <a:solidFill>
                  <a:srgbClr val="4A4A4A"/>
                </a:solidFill>
                <a:latin typeface="Calibri"/>
                <a:cs typeface="Calibri"/>
              </a:rPr>
              <a:t>favor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of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a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constitutional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amendment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to  significantly expand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access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to medical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cannabis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to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patients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suffering from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11 </a:t>
            </a:r>
            <a:r>
              <a:rPr dirty="0" sz="1800" spc="-10">
                <a:solidFill>
                  <a:srgbClr val="4A4A4A"/>
                </a:solidFill>
                <a:latin typeface="Calibri"/>
                <a:cs typeface="Calibri"/>
              </a:rPr>
              <a:t>debilitating  conditions, </a:t>
            </a:r>
            <a:r>
              <a:rPr dirty="0" sz="1800" spc="-5">
                <a:solidFill>
                  <a:srgbClr val="4A4A4A"/>
                </a:solidFill>
                <a:latin typeface="Calibri"/>
                <a:cs typeface="Calibri"/>
              </a:rPr>
              <a:t>or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those </a:t>
            </a:r>
            <a:r>
              <a:rPr dirty="0" sz="1800" spc="-20">
                <a:solidFill>
                  <a:srgbClr val="4A4A4A"/>
                </a:solidFill>
                <a:latin typeface="Calibri"/>
                <a:cs typeface="Calibri"/>
              </a:rPr>
              <a:t>like</a:t>
            </a:r>
            <a:r>
              <a:rPr dirty="0" sz="1800" spc="5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4A4A4A"/>
                </a:solidFill>
                <a:latin typeface="Calibri"/>
                <a:cs typeface="Calibri"/>
              </a:rPr>
              <a:t>them.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20951" y="149732"/>
            <a:ext cx="597281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67180" algn="l"/>
                <a:tab pos="2401570" algn="l"/>
                <a:tab pos="3656965" algn="l"/>
              </a:tabLst>
            </a:pPr>
            <a:r>
              <a:rPr dirty="0" spc="-5"/>
              <a:t>W</a:t>
            </a:r>
            <a:r>
              <a:rPr dirty="0" spc="-270"/>
              <a:t> </a:t>
            </a:r>
            <a:r>
              <a:rPr dirty="0" spc="-5"/>
              <a:t>H</a:t>
            </a:r>
            <a:r>
              <a:rPr dirty="0" spc="-270"/>
              <a:t> </a:t>
            </a:r>
            <a:r>
              <a:rPr dirty="0" spc="65"/>
              <a:t>AT</a:t>
            </a:r>
            <a:r>
              <a:rPr dirty="0" spc="-200"/>
              <a:t> </a:t>
            </a:r>
            <a:r>
              <a:rPr dirty="0" spc="-5"/>
              <a:t>’</a:t>
            </a:r>
            <a:r>
              <a:rPr dirty="0" spc="-270"/>
              <a:t> </a:t>
            </a:r>
            <a:r>
              <a:rPr dirty="0" spc="-5"/>
              <a:t>S	T</a:t>
            </a:r>
            <a:r>
              <a:rPr dirty="0" spc="-260"/>
              <a:t> </a:t>
            </a:r>
            <a:r>
              <a:rPr dirty="0" spc="-5"/>
              <a:t>H</a:t>
            </a:r>
            <a:r>
              <a:rPr dirty="0" spc="-270"/>
              <a:t> </a:t>
            </a:r>
            <a:r>
              <a:rPr dirty="0" spc="-5"/>
              <a:t>E	L</a:t>
            </a:r>
            <a:r>
              <a:rPr dirty="0" spc="-265"/>
              <a:t> </a:t>
            </a:r>
            <a:r>
              <a:rPr dirty="0" spc="-5"/>
              <a:t>E</a:t>
            </a:r>
            <a:r>
              <a:rPr dirty="0" spc="-300"/>
              <a:t> </a:t>
            </a:r>
            <a:r>
              <a:rPr dirty="0" spc="-5"/>
              <a:t>G</a:t>
            </a:r>
            <a:r>
              <a:rPr dirty="0" spc="-265"/>
              <a:t> </a:t>
            </a:r>
            <a:r>
              <a:rPr dirty="0" spc="-5"/>
              <a:t>A</a:t>
            </a:r>
            <a:r>
              <a:rPr dirty="0" spc="-265"/>
              <a:t> </a:t>
            </a:r>
            <a:r>
              <a:rPr dirty="0" spc="-5"/>
              <a:t>L	L</a:t>
            </a:r>
            <a:r>
              <a:rPr dirty="0" spc="-275"/>
              <a:t> </a:t>
            </a:r>
            <a:r>
              <a:rPr dirty="0" spc="-5"/>
              <a:t>A</a:t>
            </a:r>
            <a:r>
              <a:rPr dirty="0" spc="-275"/>
              <a:t> </a:t>
            </a:r>
            <a:r>
              <a:rPr dirty="0" spc="-5"/>
              <a:t>N</a:t>
            </a:r>
            <a:r>
              <a:rPr dirty="0" spc="-280"/>
              <a:t> </a:t>
            </a:r>
            <a:r>
              <a:rPr dirty="0" spc="-5"/>
              <a:t>D</a:t>
            </a:r>
            <a:r>
              <a:rPr dirty="0" spc="-280"/>
              <a:t> </a:t>
            </a:r>
            <a:r>
              <a:rPr dirty="0" spc="-5"/>
              <a:t>S</a:t>
            </a:r>
            <a:r>
              <a:rPr dirty="0" spc="-280"/>
              <a:t> </a:t>
            </a:r>
            <a:r>
              <a:rPr dirty="0" spc="-5"/>
              <a:t>C</a:t>
            </a:r>
            <a:r>
              <a:rPr dirty="0" spc="-280"/>
              <a:t> </a:t>
            </a:r>
            <a:r>
              <a:rPr dirty="0" spc="-5"/>
              <a:t>A</a:t>
            </a:r>
            <a:r>
              <a:rPr dirty="0" spc="-275"/>
              <a:t> </a:t>
            </a:r>
            <a:r>
              <a:rPr dirty="0" spc="-5"/>
              <a:t>P</a:t>
            </a:r>
            <a:r>
              <a:rPr dirty="0" spc="-280"/>
              <a:t> </a:t>
            </a:r>
            <a:r>
              <a:rPr dirty="0" spc="-5"/>
              <a:t>E</a:t>
            </a:r>
            <a:r>
              <a:rPr dirty="0" spc="-275"/>
              <a:t> </a:t>
            </a:r>
            <a:r>
              <a:rPr dirty="0" spc="-5"/>
              <a:t>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3974" y="4259019"/>
            <a:ext cx="4471670" cy="3246755"/>
          </a:xfrm>
          <a:prstGeom prst="rect">
            <a:avLst/>
          </a:prstGeom>
        </p:spPr>
        <p:txBody>
          <a:bodyPr wrap="square" lIns="0" tIns="59055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465"/>
              </a:spcBef>
            </a:pPr>
            <a:r>
              <a:rPr dirty="0" sz="1800" spc="-40" b="1">
                <a:solidFill>
                  <a:srgbClr val="003D51"/>
                </a:solidFill>
                <a:latin typeface="Calibri"/>
                <a:cs typeface="Calibri"/>
              </a:rPr>
              <a:t>F.S.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Sec. 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381.986</a:t>
            </a:r>
            <a:r>
              <a:rPr dirty="0" sz="1800" spc="1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defines</a:t>
            </a:r>
            <a:endParaRPr sz="1800">
              <a:latin typeface="Calibri"/>
              <a:cs typeface="Calibri"/>
            </a:endParaRPr>
          </a:p>
          <a:p>
            <a:pPr marL="311150" indent="-172085">
              <a:lnSpc>
                <a:spcPct val="100000"/>
              </a:lnSpc>
              <a:spcBef>
                <a:spcPts val="320"/>
              </a:spcBef>
              <a:buFont typeface="Arial"/>
              <a:buChar char="•"/>
              <a:tabLst>
                <a:tab pos="311785" algn="l"/>
              </a:tabLst>
            </a:pP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Possession, use </a:t>
            </a: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and</a:t>
            </a:r>
            <a:r>
              <a:rPr dirty="0" sz="1600" spc="1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administration</a:t>
            </a:r>
            <a:endParaRPr sz="1600">
              <a:latin typeface="Calibri"/>
              <a:cs typeface="Calibri"/>
            </a:endParaRPr>
          </a:p>
          <a:p>
            <a:pPr marL="311150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311785" algn="l"/>
              </a:tabLst>
            </a:pP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Qualifying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medical</a:t>
            </a:r>
            <a:r>
              <a:rPr dirty="0" sz="1600" spc="-4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conditions</a:t>
            </a:r>
            <a:endParaRPr sz="1600">
              <a:latin typeface="Calibri"/>
              <a:cs typeface="Calibri"/>
            </a:endParaRPr>
          </a:p>
          <a:p>
            <a:pPr marL="311150" marR="5080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311785" algn="l"/>
              </a:tabLst>
            </a:pP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Qualifications </a:t>
            </a: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and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requirements </a:t>
            </a: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of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recommending  physicians</a:t>
            </a:r>
            <a:endParaRPr sz="1600">
              <a:latin typeface="Calibri"/>
              <a:cs typeface="Calibri"/>
            </a:endParaRPr>
          </a:p>
          <a:p>
            <a:pPr marL="311150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311785" algn="l"/>
              </a:tabLst>
            </a:pP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Requirements </a:t>
            </a: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of</a:t>
            </a:r>
            <a:r>
              <a:rPr dirty="0" sz="1600" spc="3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4A4A4A"/>
                </a:solidFill>
                <a:latin typeface="Calibri"/>
                <a:cs typeface="Calibri"/>
              </a:rPr>
              <a:t>caregivers</a:t>
            </a:r>
            <a:endParaRPr sz="1600">
              <a:latin typeface="Calibri"/>
              <a:cs typeface="Calibri"/>
            </a:endParaRPr>
          </a:p>
          <a:p>
            <a:pPr marL="311150" marR="461009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311785" algn="l"/>
              </a:tabLst>
            </a:pP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Responsibilities of the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Florida </a:t>
            </a: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Department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of  </a:t>
            </a: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Health</a:t>
            </a:r>
            <a:endParaRPr sz="1600">
              <a:latin typeface="Calibri"/>
              <a:cs typeface="Calibri"/>
            </a:endParaRPr>
          </a:p>
          <a:p>
            <a:pPr marL="311150" marR="474980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311785" algn="l"/>
              </a:tabLst>
            </a:pP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Requirements </a:t>
            </a: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of licensed Medical Marijuana  </a:t>
            </a:r>
            <a:r>
              <a:rPr dirty="0" sz="1600" spc="-25">
                <a:solidFill>
                  <a:srgbClr val="4A4A4A"/>
                </a:solidFill>
                <a:latin typeface="Calibri"/>
                <a:cs typeface="Calibri"/>
              </a:rPr>
              <a:t>Treatment</a:t>
            </a:r>
            <a:r>
              <a:rPr dirty="0" sz="1600" spc="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4A4A4A"/>
                </a:solidFill>
                <a:latin typeface="Calibri"/>
                <a:cs typeface="Calibri"/>
              </a:rPr>
              <a:t>Centers</a:t>
            </a:r>
            <a:endParaRPr sz="1600">
              <a:latin typeface="Calibri"/>
              <a:cs typeface="Calibri"/>
            </a:endParaRPr>
          </a:p>
          <a:p>
            <a:pPr marL="311150" indent="-172085">
              <a:lnSpc>
                <a:spcPct val="100000"/>
              </a:lnSpc>
              <a:spcBef>
                <a:spcPts val="305"/>
              </a:spcBef>
              <a:buFont typeface="Arial"/>
              <a:buChar char="•"/>
              <a:tabLst>
                <a:tab pos="311785" algn="l"/>
              </a:tabLst>
            </a:pP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Penalties </a:t>
            </a:r>
            <a:r>
              <a:rPr dirty="0" sz="1600" spc="-15">
                <a:solidFill>
                  <a:srgbClr val="4A4A4A"/>
                </a:solidFill>
                <a:latin typeface="Calibri"/>
                <a:cs typeface="Calibri"/>
              </a:rPr>
              <a:t>for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unlicensed</a:t>
            </a:r>
            <a:r>
              <a:rPr dirty="0" sz="160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activity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baseline="-17361" sz="1200" spc="0">
                <a:solidFill>
                  <a:srgbClr val="005F7E"/>
                </a:solidFill>
                <a:latin typeface="Calibri"/>
                <a:cs typeface="Calibri"/>
              </a:rPr>
              <a:t>10 </a:t>
            </a:r>
            <a:r>
              <a:rPr dirty="0" sz="600">
                <a:solidFill>
                  <a:srgbClr val="005F7E"/>
                </a:solidFill>
                <a:latin typeface="Calibri"/>
                <a:cs typeface="Calibri"/>
              </a:rPr>
              <a:t>© </a:t>
            </a:r>
            <a:r>
              <a:rPr dirty="0" sz="600" spc="30">
                <a:solidFill>
                  <a:srgbClr val="005F7E"/>
                </a:solidFill>
                <a:latin typeface="Calibri"/>
                <a:cs typeface="Calibri"/>
              </a:rPr>
              <a:t>Copyright </a:t>
            </a:r>
            <a:r>
              <a:rPr dirty="0" sz="600" spc="25">
                <a:solidFill>
                  <a:srgbClr val="005F7E"/>
                </a:solidFill>
                <a:latin typeface="Calibri"/>
                <a:cs typeface="Calibri"/>
              </a:rPr>
              <a:t>2018 and </a:t>
            </a:r>
            <a:r>
              <a:rPr dirty="0" sz="600" spc="30">
                <a:solidFill>
                  <a:srgbClr val="005F7E"/>
                </a:solidFill>
                <a:latin typeface="Calibri"/>
                <a:cs typeface="Calibri"/>
              </a:rPr>
              <a:t>Confidenti </a:t>
            </a:r>
            <a:r>
              <a:rPr dirty="0" sz="600" spc="15">
                <a:solidFill>
                  <a:srgbClr val="005F7E"/>
                </a:solidFill>
                <a:latin typeface="Calibri"/>
                <a:cs typeface="Calibri"/>
              </a:rPr>
              <a:t>al </a:t>
            </a:r>
            <a:r>
              <a:rPr dirty="0" sz="600" spc="25">
                <a:solidFill>
                  <a:srgbClr val="005F7E"/>
                </a:solidFill>
                <a:latin typeface="Calibri"/>
                <a:cs typeface="Calibri"/>
              </a:rPr>
              <a:t>Property </a:t>
            </a:r>
            <a:r>
              <a:rPr dirty="0" sz="600" spc="10">
                <a:solidFill>
                  <a:srgbClr val="005F7E"/>
                </a:solidFill>
                <a:latin typeface="Calibri"/>
                <a:cs typeface="Calibri"/>
              </a:rPr>
              <a:t>of </a:t>
            </a:r>
            <a:r>
              <a:rPr dirty="0" sz="600" spc="25">
                <a:solidFill>
                  <a:srgbClr val="005F7E"/>
                </a:solidFill>
                <a:latin typeface="Calibri"/>
                <a:cs typeface="Calibri"/>
              </a:rPr>
              <a:t>Surterra </a:t>
            </a:r>
            <a:r>
              <a:rPr dirty="0" sz="600" spc="30">
                <a:solidFill>
                  <a:srgbClr val="005F7E"/>
                </a:solidFill>
                <a:latin typeface="Calibri"/>
                <a:cs typeface="Calibri"/>
              </a:rPr>
              <a:t>Holdings, </a:t>
            </a:r>
            <a:r>
              <a:rPr dirty="0" sz="600" spc="25">
                <a:solidFill>
                  <a:srgbClr val="005F7E"/>
                </a:solidFill>
                <a:latin typeface="Calibri"/>
                <a:cs typeface="Calibri"/>
              </a:rPr>
              <a:t>Inc. </a:t>
            </a:r>
            <a:r>
              <a:rPr dirty="0" sz="600" spc="25">
                <a:solidFill>
                  <a:srgbClr val="005F7E"/>
                </a:solidFill>
                <a:latin typeface="Calibri"/>
                <a:cs typeface="Calibri"/>
              </a:rPr>
              <a:t>and </a:t>
            </a:r>
            <a:r>
              <a:rPr dirty="0" sz="600" spc="25">
                <a:solidFill>
                  <a:srgbClr val="005F7E"/>
                </a:solidFill>
                <a:latin typeface="Calibri"/>
                <a:cs typeface="Calibri"/>
              </a:rPr>
              <a:t>Surterra </a:t>
            </a:r>
            <a:r>
              <a:rPr dirty="0" sz="600" spc="30">
                <a:solidFill>
                  <a:srgbClr val="005F7E"/>
                </a:solidFill>
                <a:latin typeface="Calibri"/>
                <a:cs typeface="Calibri"/>
              </a:rPr>
              <a:t>Wellness. </a:t>
            </a:r>
            <a:r>
              <a:rPr dirty="0" sz="600" spc="25">
                <a:solidFill>
                  <a:srgbClr val="005F7E"/>
                </a:solidFill>
                <a:latin typeface="Calibri"/>
                <a:cs typeface="Calibri"/>
              </a:rPr>
              <a:t>All </a:t>
            </a:r>
            <a:r>
              <a:rPr dirty="0" sz="600" spc="25">
                <a:solidFill>
                  <a:srgbClr val="005F7E"/>
                </a:solidFill>
                <a:latin typeface="Calibri"/>
                <a:cs typeface="Calibri"/>
              </a:rPr>
              <a:t>rights</a:t>
            </a:r>
            <a:r>
              <a:rPr dirty="0" sz="600" spc="0">
                <a:solidFill>
                  <a:srgbClr val="005F7E"/>
                </a:solidFill>
                <a:latin typeface="Calibri"/>
                <a:cs typeface="Calibri"/>
              </a:rPr>
              <a:t> </a:t>
            </a:r>
            <a:r>
              <a:rPr dirty="0" sz="600" spc="30">
                <a:solidFill>
                  <a:srgbClr val="005F7E"/>
                </a:solidFill>
                <a:latin typeface="Calibri"/>
                <a:cs typeface="Calibri"/>
              </a:rPr>
              <a:t>reserved.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46370" y="4304358"/>
            <a:ext cx="4027804" cy="2284730"/>
          </a:xfrm>
          <a:prstGeom prst="rect">
            <a:avLst/>
          </a:prstGeom>
        </p:spPr>
        <p:txBody>
          <a:bodyPr wrap="square" lIns="0" tIns="590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dirty="0" sz="1800" spc="-10" b="1">
                <a:solidFill>
                  <a:srgbClr val="003D51"/>
                </a:solidFill>
                <a:latin typeface="Calibri"/>
                <a:cs typeface="Calibri"/>
              </a:rPr>
              <a:t>Requirements for </a:t>
            </a:r>
            <a:r>
              <a:rPr dirty="0" sz="1800" b="1">
                <a:solidFill>
                  <a:srgbClr val="003D51"/>
                </a:solidFill>
                <a:latin typeface="Calibri"/>
                <a:cs typeface="Calibri"/>
              </a:rPr>
              <a:t>FL </a:t>
            </a:r>
            <a:r>
              <a:rPr dirty="0" sz="1800" spc="-5" b="1">
                <a:solidFill>
                  <a:srgbClr val="003D51"/>
                </a:solidFill>
                <a:latin typeface="Calibri"/>
                <a:cs typeface="Calibri"/>
              </a:rPr>
              <a:t>licensed</a:t>
            </a:r>
            <a:r>
              <a:rPr dirty="0" sz="1800" spc="-35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800" spc="-15" b="1">
                <a:solidFill>
                  <a:srgbClr val="003D51"/>
                </a:solidFill>
                <a:latin typeface="Calibri"/>
                <a:cs typeface="Calibri"/>
              </a:rPr>
              <a:t>MMTCs:</a:t>
            </a:r>
            <a:endParaRPr sz="18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32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$5 million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performance</a:t>
            </a:r>
            <a:r>
              <a:rPr dirty="0" sz="1600" spc="1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bond</a:t>
            </a:r>
            <a:endParaRPr sz="16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600" spc="-15">
                <a:solidFill>
                  <a:srgbClr val="4A4A4A"/>
                </a:solidFill>
                <a:latin typeface="Calibri"/>
                <a:cs typeface="Calibri"/>
              </a:rPr>
              <a:t>Registered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to </a:t>
            </a: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do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business </a:t>
            </a: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in FL </a:t>
            </a:r>
            <a:r>
              <a:rPr dirty="0" sz="1600" spc="-15">
                <a:solidFill>
                  <a:srgbClr val="4A4A4A"/>
                </a:solidFill>
                <a:latin typeface="Calibri"/>
                <a:cs typeface="Calibri"/>
              </a:rPr>
              <a:t>for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past </a:t>
            </a: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5</a:t>
            </a:r>
            <a:r>
              <a:rPr dirty="0" sz="1600" spc="8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4A4A4A"/>
                </a:solidFill>
                <a:latin typeface="Calibri"/>
                <a:cs typeface="Calibri"/>
              </a:rPr>
              <a:t>years</a:t>
            </a:r>
            <a:endParaRPr sz="16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Employ medical</a:t>
            </a:r>
            <a:r>
              <a:rPr dirty="0" sz="1600" spc="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director</a:t>
            </a:r>
            <a:endParaRPr sz="16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Cultivating, processing, dispensing </a:t>
            </a: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&amp;</a:t>
            </a:r>
            <a:r>
              <a:rPr dirty="0" sz="1600" spc="1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delivery</a:t>
            </a:r>
            <a:endParaRPr sz="16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600" spc="-25">
                <a:solidFill>
                  <a:srgbClr val="4A4A4A"/>
                </a:solidFill>
                <a:latin typeface="Calibri"/>
                <a:cs typeface="Calibri"/>
              </a:rPr>
              <a:t>Testing,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packaging </a:t>
            </a: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&amp;</a:t>
            </a:r>
            <a:r>
              <a:rPr dirty="0" sz="1600" spc="-2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4A4A4A"/>
                </a:solidFill>
                <a:latin typeface="Calibri"/>
                <a:cs typeface="Calibri"/>
              </a:rPr>
              <a:t>safety</a:t>
            </a:r>
            <a:endParaRPr sz="1600">
              <a:latin typeface="Calibri"/>
              <a:cs typeface="Calibri"/>
            </a:endParaRPr>
          </a:p>
          <a:p>
            <a:pPr marL="184785" marR="133350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Security provisions </a:t>
            </a:r>
            <a:r>
              <a:rPr dirty="0" sz="1600" spc="-15">
                <a:solidFill>
                  <a:srgbClr val="4A4A4A"/>
                </a:solidFill>
                <a:latin typeface="Calibri"/>
                <a:cs typeface="Calibri"/>
              </a:rPr>
              <a:t>for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product, employees </a:t>
            </a:r>
            <a:r>
              <a:rPr dirty="0" sz="1600" spc="-5">
                <a:solidFill>
                  <a:srgbClr val="4A4A4A"/>
                </a:solidFill>
                <a:latin typeface="Calibri"/>
                <a:cs typeface="Calibri"/>
              </a:rPr>
              <a:t>&amp;  </a:t>
            </a:r>
            <a:r>
              <a:rPr dirty="0" sz="1600" spc="-10">
                <a:solidFill>
                  <a:srgbClr val="4A4A4A"/>
                </a:solidFill>
                <a:latin typeface="Calibri"/>
                <a:cs typeface="Calibri"/>
              </a:rPr>
              <a:t>facilities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4119" y="693165"/>
            <a:ext cx="762889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We fully agree on the beneficial impact of cannabis</a:t>
            </a:r>
            <a:r>
              <a:rPr dirty="0" sz="1400" spc="-28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to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empower your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health and enable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wellness.</a:t>
            </a:r>
            <a:endParaRPr sz="1400">
              <a:latin typeface="Arial"/>
              <a:cs typeface="Arial"/>
            </a:endParaRPr>
          </a:p>
          <a:p>
            <a:pPr algn="ctr" marL="1905">
              <a:lnSpc>
                <a:spcPct val="100000"/>
              </a:lnSpc>
            </a:pP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We</a:t>
            </a:r>
            <a:r>
              <a:rPr dirty="0" sz="1400" spc="-3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offer</a:t>
            </a:r>
            <a:r>
              <a:rPr dirty="0" sz="1400" spc="-3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our</a:t>
            </a:r>
            <a:r>
              <a:rPr dirty="0" sz="1400" spc="-2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input</a:t>
            </a:r>
            <a:r>
              <a:rPr dirty="0" sz="1400" spc="-3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and</a:t>
            </a:r>
            <a:r>
              <a:rPr dirty="0" sz="1400" spc="-2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learnings</a:t>
            </a:r>
            <a:r>
              <a:rPr dirty="0" sz="1400" spc="-4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to</a:t>
            </a:r>
            <a:r>
              <a:rPr dirty="0" sz="1400" spc="-2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help</a:t>
            </a:r>
            <a:r>
              <a:rPr dirty="0" sz="1400" spc="-2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the</a:t>
            </a:r>
            <a:r>
              <a:rPr dirty="0" sz="1400" spc="-2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people</a:t>
            </a:r>
            <a:r>
              <a:rPr dirty="0" sz="1400" spc="-3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and</a:t>
            </a:r>
            <a:r>
              <a:rPr dirty="0" sz="1400" spc="-1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the</a:t>
            </a:r>
            <a:r>
              <a:rPr dirty="0" sz="1400" spc="-3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State</a:t>
            </a:r>
            <a:r>
              <a:rPr dirty="0" sz="1400" spc="-30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of</a:t>
            </a:r>
            <a:r>
              <a:rPr dirty="0" sz="1400" spc="-5">
                <a:solidFill>
                  <a:srgbClr val="005F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F7D"/>
                </a:solidFill>
                <a:latin typeface="Arial"/>
                <a:cs typeface="Arial"/>
              </a:rPr>
              <a:t>Georgia.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0466" y="1358544"/>
            <a:ext cx="5326380" cy="438848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600" spc="-10" b="1">
                <a:solidFill>
                  <a:srgbClr val="003D51"/>
                </a:solidFill>
                <a:latin typeface="Calibri"/>
                <a:cs typeface="Calibri"/>
              </a:rPr>
              <a:t>Develop </a:t>
            </a:r>
            <a:r>
              <a:rPr dirty="0" sz="1600" spc="-5" b="1">
                <a:solidFill>
                  <a:srgbClr val="003D51"/>
                </a:solidFill>
                <a:latin typeface="Calibri"/>
                <a:cs typeface="Calibri"/>
              </a:rPr>
              <a:t>a solid </a:t>
            </a:r>
            <a:r>
              <a:rPr dirty="0" sz="1600" spc="-10" b="1">
                <a:solidFill>
                  <a:srgbClr val="003D51"/>
                </a:solidFill>
                <a:latin typeface="Calibri"/>
                <a:cs typeface="Calibri"/>
              </a:rPr>
              <a:t>understanding </a:t>
            </a:r>
            <a:r>
              <a:rPr dirty="0" sz="1600" spc="-5" b="1">
                <a:solidFill>
                  <a:srgbClr val="003D51"/>
                </a:solidFill>
                <a:latin typeface="Calibri"/>
                <a:cs typeface="Calibri"/>
              </a:rPr>
              <a:t>of</a:t>
            </a:r>
            <a:r>
              <a:rPr dirty="0" sz="1600" spc="75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600" spc="-25" b="1">
                <a:solidFill>
                  <a:srgbClr val="003D51"/>
                </a:solidFill>
                <a:latin typeface="Calibri"/>
                <a:cs typeface="Calibri"/>
              </a:rPr>
              <a:t>“cannabis”.</a:t>
            </a:r>
            <a:endParaRPr sz="1600">
              <a:latin typeface="Calibri"/>
              <a:cs typeface="Calibri"/>
            </a:endParaRPr>
          </a:p>
          <a:p>
            <a:pPr marL="184785" marR="476250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600" spc="-10" b="1">
                <a:solidFill>
                  <a:srgbClr val="4A4A4A"/>
                </a:solidFill>
                <a:latin typeface="Calibri"/>
                <a:cs typeface="Calibri"/>
              </a:rPr>
              <a:t>There are </a:t>
            </a:r>
            <a:r>
              <a:rPr dirty="0" sz="1600" spc="-15" b="1">
                <a:solidFill>
                  <a:srgbClr val="4A4A4A"/>
                </a:solidFill>
                <a:latin typeface="Calibri"/>
                <a:cs typeface="Calibri"/>
              </a:rPr>
              <a:t>many </a:t>
            </a:r>
            <a:r>
              <a:rPr dirty="0" sz="1600" spc="-10" b="1">
                <a:solidFill>
                  <a:srgbClr val="4A4A4A"/>
                </a:solidFill>
                <a:latin typeface="Calibri"/>
                <a:cs typeface="Calibri"/>
              </a:rPr>
              <a:t>misunderstandings </a:t>
            </a:r>
            <a:r>
              <a:rPr dirty="0" sz="1600" spc="-5" b="1">
                <a:solidFill>
                  <a:srgbClr val="4A4A4A"/>
                </a:solidFill>
                <a:latin typeface="Calibri"/>
                <a:cs typeface="Calibri"/>
              </a:rPr>
              <a:t>about cannabis and  </a:t>
            </a:r>
            <a:r>
              <a:rPr dirty="0" sz="1600" spc="-10" b="1">
                <a:solidFill>
                  <a:srgbClr val="4A4A4A"/>
                </a:solidFill>
                <a:latin typeface="Calibri"/>
                <a:cs typeface="Calibri"/>
              </a:rPr>
              <a:t>marijuana.</a:t>
            </a:r>
            <a:endParaRPr sz="1600">
              <a:latin typeface="Calibri"/>
              <a:cs typeface="Calibri"/>
            </a:endParaRPr>
          </a:p>
          <a:p>
            <a:pPr lvl="1" marL="335280" marR="48260" indent="-150495">
              <a:lnSpc>
                <a:spcPct val="100000"/>
              </a:lnSpc>
              <a:spcBef>
                <a:spcPts val="325"/>
              </a:spcBef>
              <a:buFont typeface="Segoe UI"/>
              <a:buChar char="–"/>
              <a:tabLst>
                <a:tab pos="335915" algn="l"/>
              </a:tabLst>
            </a:pP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Cannabis,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hemp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or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marijuana is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our oldest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crop,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sown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for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over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12,000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years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and 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may have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been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domesticated over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30,000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years</a:t>
            </a:r>
            <a:r>
              <a:rPr dirty="0" sz="1200" spc="-1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ago.</a:t>
            </a:r>
            <a:endParaRPr sz="1200">
              <a:latin typeface="Calibri"/>
              <a:cs typeface="Calibri"/>
            </a:endParaRPr>
          </a:p>
          <a:p>
            <a:pPr lvl="1" marL="335280" marR="488315" indent="-150495">
              <a:lnSpc>
                <a:spcPct val="100000"/>
              </a:lnSpc>
              <a:spcBef>
                <a:spcPts val="305"/>
              </a:spcBef>
              <a:buFont typeface="Segoe UI"/>
              <a:buChar char="–"/>
              <a:tabLst>
                <a:tab pos="335915" algn="l"/>
              </a:tabLst>
            </a:pP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More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than 750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compounds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have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been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identified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in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cannabis to date;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105 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cannabinoids,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and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over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200</a:t>
            </a:r>
            <a:r>
              <a:rPr dirty="0" sz="1200" spc="-4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terpenes.</a:t>
            </a:r>
            <a:endParaRPr sz="1200">
              <a:latin typeface="Calibri"/>
              <a:cs typeface="Calibri"/>
            </a:endParaRPr>
          </a:p>
          <a:p>
            <a:pPr lvl="2" marL="497205" indent="-161925">
              <a:lnSpc>
                <a:spcPct val="100000"/>
              </a:lnSpc>
              <a:spcBef>
                <a:spcPts val="300"/>
              </a:spcBef>
              <a:buFont typeface="Arial"/>
              <a:buChar char="–"/>
              <a:tabLst>
                <a:tab pos="497840" algn="l"/>
              </a:tabLst>
            </a:pP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Of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these,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CBD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and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THC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have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been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studied most</a:t>
            </a:r>
            <a:r>
              <a:rPr dirty="0" sz="1200" spc="-3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200" spc="-15">
                <a:solidFill>
                  <a:srgbClr val="4A4A4A"/>
                </a:solidFill>
                <a:latin typeface="Calibri"/>
                <a:cs typeface="Calibri"/>
              </a:rPr>
              <a:t>extensively.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27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600" spc="-10" b="1">
                <a:solidFill>
                  <a:srgbClr val="4A4A4A"/>
                </a:solidFill>
                <a:latin typeface="Calibri"/>
                <a:cs typeface="Calibri"/>
              </a:rPr>
              <a:t>There </a:t>
            </a:r>
            <a:r>
              <a:rPr dirty="0" sz="1600" spc="-5" b="1">
                <a:solidFill>
                  <a:srgbClr val="4A4A4A"/>
                </a:solidFill>
                <a:latin typeface="Calibri"/>
                <a:cs typeface="Calibri"/>
              </a:rPr>
              <a:t>is a lot of</a:t>
            </a:r>
            <a:r>
              <a:rPr dirty="0" sz="1600" spc="0" b="1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4A4A4A"/>
                </a:solidFill>
                <a:latin typeface="Calibri"/>
                <a:cs typeface="Calibri"/>
              </a:rPr>
              <a:t>confusion.</a:t>
            </a:r>
            <a:endParaRPr sz="1600">
              <a:latin typeface="Calibri"/>
              <a:cs typeface="Calibri"/>
            </a:endParaRPr>
          </a:p>
          <a:p>
            <a:pPr lvl="1" marL="335280" marR="647700" indent="-150495">
              <a:lnSpc>
                <a:spcPct val="100000"/>
              </a:lnSpc>
              <a:spcBef>
                <a:spcPts val="330"/>
              </a:spcBef>
              <a:buFont typeface="Segoe UI"/>
              <a:buChar char="–"/>
              <a:tabLst>
                <a:tab pos="335915" algn="l"/>
              </a:tabLst>
            </a:pP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Hemp, cannabis or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marijuana all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are scientifically denoted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by the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Latin  term, </a:t>
            </a:r>
            <a:r>
              <a:rPr dirty="0" sz="1200" spc="-5" i="1">
                <a:solidFill>
                  <a:srgbClr val="4A4A4A"/>
                </a:solidFill>
                <a:latin typeface="Calibri"/>
                <a:cs typeface="Calibri"/>
              </a:rPr>
              <a:t>Cannabis</a:t>
            </a:r>
            <a:r>
              <a:rPr dirty="0" sz="1200" spc="-10" i="1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4A4A4A"/>
                </a:solidFill>
                <a:latin typeface="Calibri"/>
                <a:cs typeface="Calibri"/>
              </a:rPr>
              <a:t>Sativa.</a:t>
            </a:r>
            <a:endParaRPr sz="1200">
              <a:latin typeface="Calibri"/>
              <a:cs typeface="Calibri"/>
            </a:endParaRPr>
          </a:p>
          <a:p>
            <a:pPr lvl="2" marL="497205" indent="-161925">
              <a:lnSpc>
                <a:spcPct val="100000"/>
              </a:lnSpc>
              <a:spcBef>
                <a:spcPts val="300"/>
              </a:spcBef>
              <a:buFont typeface="Arial"/>
              <a:buChar char="–"/>
              <a:tabLst>
                <a:tab pos="497840" algn="l"/>
              </a:tabLst>
            </a:pP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Hemp, cannabis or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marijuana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are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all the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same plant species, </a:t>
            </a:r>
            <a:r>
              <a:rPr dirty="0" sz="1200" spc="-5" i="1">
                <a:solidFill>
                  <a:srgbClr val="4A4A4A"/>
                </a:solidFill>
                <a:latin typeface="Calibri"/>
                <a:cs typeface="Calibri"/>
              </a:rPr>
              <a:t>Cannabis</a:t>
            </a:r>
            <a:r>
              <a:rPr dirty="0" sz="1200" spc="25" i="1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4A4A4A"/>
                </a:solidFill>
                <a:latin typeface="Calibri"/>
                <a:cs typeface="Calibri"/>
              </a:rPr>
              <a:t>Sativa.</a:t>
            </a:r>
            <a:endParaRPr sz="1200">
              <a:latin typeface="Calibri"/>
              <a:cs typeface="Calibri"/>
            </a:endParaRPr>
          </a:p>
          <a:p>
            <a:pPr lvl="2" marL="497205" indent="-161925">
              <a:lnSpc>
                <a:spcPct val="100000"/>
              </a:lnSpc>
              <a:spcBef>
                <a:spcPts val="300"/>
              </a:spcBef>
              <a:buFont typeface="Arial"/>
              <a:buChar char="–"/>
              <a:tabLst>
                <a:tab pos="497840" algn="l"/>
              </a:tabLst>
            </a:pP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Varieties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known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as </a:t>
            </a:r>
            <a:r>
              <a:rPr dirty="0" sz="1200" spc="-10" i="1">
                <a:solidFill>
                  <a:srgbClr val="4A4A4A"/>
                </a:solidFill>
                <a:latin typeface="Calibri"/>
                <a:cs typeface="Calibri"/>
              </a:rPr>
              <a:t>Cannabis </a:t>
            </a:r>
            <a:r>
              <a:rPr dirty="0" sz="1200" spc="-5" i="1">
                <a:solidFill>
                  <a:srgbClr val="4A4A4A"/>
                </a:solidFill>
                <a:latin typeface="Calibri"/>
                <a:cs typeface="Calibri"/>
              </a:rPr>
              <a:t>Indica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are just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different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varieties of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the</a:t>
            </a:r>
            <a:r>
              <a:rPr dirty="0" sz="1200" spc="-3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same</a:t>
            </a:r>
            <a:endParaRPr sz="1200">
              <a:latin typeface="Calibri"/>
              <a:cs typeface="Calibri"/>
            </a:endParaRPr>
          </a:p>
          <a:p>
            <a:pPr marL="497205">
              <a:lnSpc>
                <a:spcPct val="100000"/>
              </a:lnSpc>
            </a:pP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species.</a:t>
            </a:r>
            <a:endParaRPr sz="1200">
              <a:latin typeface="Calibri"/>
              <a:cs typeface="Calibri"/>
            </a:endParaRPr>
          </a:p>
          <a:p>
            <a:pPr lvl="2" marL="497205" marR="221615" indent="-161925">
              <a:lnSpc>
                <a:spcPct val="100000"/>
              </a:lnSpc>
              <a:spcBef>
                <a:spcPts val="300"/>
              </a:spcBef>
              <a:buFont typeface="Arial"/>
              <a:buChar char="–"/>
              <a:tabLst>
                <a:tab pos="497840" algn="l"/>
              </a:tabLst>
            </a:pPr>
            <a:r>
              <a:rPr dirty="0" sz="1200" spc="-40">
                <a:solidFill>
                  <a:srgbClr val="4A4A4A"/>
                </a:solidFill>
                <a:latin typeface="Calibri"/>
                <a:cs typeface="Calibri"/>
              </a:rPr>
              <a:t>Today,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almost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all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varieties of cannabis used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for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medicine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and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social use are  cross-breeds of both indica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and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sativa</a:t>
            </a:r>
            <a:r>
              <a:rPr dirty="0" sz="1200" spc="-5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varieties.</a:t>
            </a:r>
            <a:endParaRPr sz="1200">
              <a:latin typeface="Calibri"/>
              <a:cs typeface="Calibri"/>
            </a:endParaRPr>
          </a:p>
          <a:p>
            <a:pPr lvl="1" marL="335280" marR="128270" indent="-150495">
              <a:lnSpc>
                <a:spcPct val="100000"/>
              </a:lnSpc>
              <a:spcBef>
                <a:spcPts val="300"/>
              </a:spcBef>
              <a:buFont typeface="Segoe UI"/>
              <a:buChar char="–"/>
              <a:tabLst>
                <a:tab pos="335915" algn="l"/>
              </a:tabLst>
            </a:pP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Marijuana is a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nickname of Mexican origin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for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cannabis, coming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from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the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word 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marihuana.</a:t>
            </a:r>
            <a:endParaRPr sz="1200">
              <a:latin typeface="Calibri"/>
              <a:cs typeface="Calibri"/>
            </a:endParaRPr>
          </a:p>
          <a:p>
            <a:pPr lvl="1" marL="335280" indent="-150495">
              <a:lnSpc>
                <a:spcPct val="100000"/>
              </a:lnSpc>
              <a:spcBef>
                <a:spcPts val="300"/>
              </a:spcBef>
              <a:buFont typeface="Segoe UI"/>
              <a:buChar char="–"/>
              <a:tabLst>
                <a:tab pos="335915" algn="l"/>
              </a:tabLst>
            </a:pP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“Medical” cannabis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and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“recreational” cannabis are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in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essence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the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same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thing,</a:t>
            </a:r>
            <a:r>
              <a:rPr dirty="0" sz="1200" spc="-2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it</a:t>
            </a:r>
            <a:endParaRPr sz="1200">
              <a:latin typeface="Calibri"/>
              <a:cs typeface="Calibri"/>
            </a:endParaRPr>
          </a:p>
          <a:p>
            <a:pPr marL="335280">
              <a:lnSpc>
                <a:spcPct val="100000"/>
              </a:lnSpc>
            </a:pP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is a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question of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the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concentration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of </a:t>
            </a:r>
            <a:r>
              <a:rPr dirty="0" sz="1200" spc="-15">
                <a:solidFill>
                  <a:srgbClr val="4A4A4A"/>
                </a:solidFill>
                <a:latin typeface="Calibri"/>
                <a:cs typeface="Calibri"/>
              </a:rPr>
              <a:t>CBD,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THC,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and</a:t>
            </a:r>
            <a:r>
              <a:rPr dirty="0" sz="1200" spc="-1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terpines.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0466" y="5878220"/>
            <a:ext cx="5161915" cy="140081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600" spc="-15" b="1">
                <a:solidFill>
                  <a:srgbClr val="003D51"/>
                </a:solidFill>
                <a:latin typeface="Calibri"/>
                <a:cs typeface="Calibri"/>
              </a:rPr>
              <a:t>Have </a:t>
            </a:r>
            <a:r>
              <a:rPr dirty="0" sz="1600" spc="-10" b="1">
                <a:solidFill>
                  <a:srgbClr val="003D51"/>
                </a:solidFill>
                <a:latin typeface="Calibri"/>
                <a:cs typeface="Calibri"/>
              </a:rPr>
              <a:t>relentless focus </a:t>
            </a:r>
            <a:r>
              <a:rPr dirty="0" sz="1600" spc="-5" b="1">
                <a:solidFill>
                  <a:srgbClr val="003D51"/>
                </a:solidFill>
                <a:latin typeface="Calibri"/>
                <a:cs typeface="Calibri"/>
              </a:rPr>
              <a:t>on </a:t>
            </a:r>
            <a:r>
              <a:rPr dirty="0" sz="1600" spc="-10" b="1">
                <a:solidFill>
                  <a:srgbClr val="003D51"/>
                </a:solidFill>
                <a:latin typeface="Calibri"/>
                <a:cs typeface="Calibri"/>
              </a:rPr>
              <a:t>the wellness </a:t>
            </a:r>
            <a:r>
              <a:rPr dirty="0" sz="1600" spc="-5" b="1">
                <a:solidFill>
                  <a:srgbClr val="003D51"/>
                </a:solidFill>
                <a:latin typeface="Calibri"/>
                <a:cs typeface="Calibri"/>
              </a:rPr>
              <a:t>of </a:t>
            </a:r>
            <a:r>
              <a:rPr dirty="0" sz="1600" spc="-20" b="1">
                <a:solidFill>
                  <a:srgbClr val="003D51"/>
                </a:solidFill>
                <a:latin typeface="Calibri"/>
                <a:cs typeface="Calibri"/>
              </a:rPr>
              <a:t>Georgia’s</a:t>
            </a:r>
            <a:r>
              <a:rPr dirty="0" sz="1600" spc="100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003D51"/>
                </a:solidFill>
                <a:latin typeface="Calibri"/>
                <a:cs typeface="Calibri"/>
              </a:rPr>
              <a:t>citizens.</a:t>
            </a:r>
            <a:endParaRPr sz="16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600" spc="-5" b="1">
                <a:solidFill>
                  <a:srgbClr val="4A4A4A"/>
                </a:solidFill>
                <a:latin typeface="Calibri"/>
                <a:cs typeface="Calibri"/>
              </a:rPr>
              <a:t>Be open </a:t>
            </a:r>
            <a:r>
              <a:rPr dirty="0" sz="1600" spc="-10" b="1">
                <a:solidFill>
                  <a:srgbClr val="4A4A4A"/>
                </a:solidFill>
                <a:latin typeface="Calibri"/>
                <a:cs typeface="Calibri"/>
              </a:rPr>
              <a:t>to the </a:t>
            </a:r>
            <a:r>
              <a:rPr dirty="0" sz="1600" spc="-15" b="1">
                <a:solidFill>
                  <a:srgbClr val="4A4A4A"/>
                </a:solidFill>
                <a:latin typeface="Calibri"/>
                <a:cs typeface="Calibri"/>
              </a:rPr>
              <a:t>many </a:t>
            </a:r>
            <a:r>
              <a:rPr dirty="0" sz="1600" spc="-5" b="1">
                <a:solidFill>
                  <a:srgbClr val="4A4A4A"/>
                </a:solidFill>
                <a:latin typeface="Calibri"/>
                <a:cs typeface="Calibri"/>
              </a:rPr>
              <a:t>positive </a:t>
            </a:r>
            <a:r>
              <a:rPr dirty="0" sz="1600" spc="-10" b="1">
                <a:solidFill>
                  <a:srgbClr val="4A4A4A"/>
                </a:solidFill>
                <a:latin typeface="Calibri"/>
                <a:cs typeface="Calibri"/>
              </a:rPr>
              <a:t>benefits </a:t>
            </a:r>
            <a:r>
              <a:rPr dirty="0" sz="1600" spc="-15" b="1">
                <a:solidFill>
                  <a:srgbClr val="4A4A4A"/>
                </a:solidFill>
                <a:latin typeface="Calibri"/>
                <a:cs typeface="Calibri"/>
              </a:rPr>
              <a:t>from</a:t>
            </a:r>
            <a:r>
              <a:rPr dirty="0" sz="1600" spc="85" b="1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4A4A4A"/>
                </a:solidFill>
                <a:latin typeface="Calibri"/>
                <a:cs typeface="Calibri"/>
              </a:rPr>
              <a:t>cannabis.</a:t>
            </a:r>
            <a:endParaRPr sz="1600">
              <a:latin typeface="Calibri"/>
              <a:cs typeface="Calibri"/>
            </a:endParaRPr>
          </a:p>
          <a:p>
            <a:pPr lvl="1" marL="335280" marR="356870" indent="-150495">
              <a:lnSpc>
                <a:spcPct val="100000"/>
              </a:lnSpc>
              <a:spcBef>
                <a:spcPts val="325"/>
              </a:spcBef>
              <a:buFont typeface="Segoe UI"/>
              <a:buChar char="–"/>
              <a:tabLst>
                <a:tab pos="335915" algn="l"/>
              </a:tabLst>
            </a:pP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Compounds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in marijuana,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including THC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and </a:t>
            </a:r>
            <a:r>
              <a:rPr dirty="0" sz="1200" spc="-15">
                <a:solidFill>
                  <a:srgbClr val="4A4A4A"/>
                </a:solidFill>
                <a:latin typeface="Calibri"/>
                <a:cs typeface="Calibri"/>
              </a:rPr>
              <a:t>CBD,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are known to produce  therapeutic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effects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by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interacting with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the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endocannabinoid</a:t>
            </a:r>
            <a:r>
              <a:rPr dirty="0" sz="1200" spc="-10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200" spc="-15">
                <a:solidFill>
                  <a:srgbClr val="4A4A4A"/>
                </a:solidFill>
                <a:latin typeface="Calibri"/>
                <a:cs typeface="Calibri"/>
              </a:rPr>
              <a:t>system.</a:t>
            </a:r>
            <a:endParaRPr sz="1200">
              <a:latin typeface="Calibri"/>
              <a:cs typeface="Calibri"/>
            </a:endParaRPr>
          </a:p>
          <a:p>
            <a:pPr lvl="1" marL="335280" marR="5080" indent="-150495">
              <a:lnSpc>
                <a:spcPct val="100000"/>
              </a:lnSpc>
              <a:spcBef>
                <a:spcPts val="300"/>
              </a:spcBef>
              <a:buFont typeface="Segoe UI"/>
              <a:buChar char="–"/>
              <a:tabLst>
                <a:tab pos="335915" algn="l"/>
              </a:tabLst>
            </a:pP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Daily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we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hear </a:t>
            </a:r>
            <a:r>
              <a:rPr dirty="0" sz="1200" spc="-10">
                <a:solidFill>
                  <a:srgbClr val="4A4A4A"/>
                </a:solidFill>
                <a:latin typeface="Calibri"/>
                <a:cs typeface="Calibri"/>
              </a:rPr>
              <a:t>from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Florida residents how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the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availability of medical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marijuana  has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positively impacted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their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lives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and the </a:t>
            </a:r>
            <a:r>
              <a:rPr dirty="0" sz="1200" spc="-5">
                <a:solidFill>
                  <a:srgbClr val="4A4A4A"/>
                </a:solidFill>
                <a:latin typeface="Calibri"/>
                <a:cs typeface="Calibri"/>
              </a:rPr>
              <a:t>lives of </a:t>
            </a:r>
            <a:r>
              <a:rPr dirty="0" sz="1200">
                <a:solidFill>
                  <a:srgbClr val="4A4A4A"/>
                </a:solidFill>
                <a:latin typeface="Calibri"/>
                <a:cs typeface="Calibri"/>
              </a:rPr>
              <a:t>their</a:t>
            </a:r>
            <a:r>
              <a:rPr dirty="0" sz="1200" spc="-7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4A4A4A"/>
                </a:solidFill>
                <a:latin typeface="Calibri"/>
                <a:cs typeface="Calibri"/>
              </a:rPr>
              <a:t>family.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92579" y="149732"/>
            <a:ext cx="583057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45815" algn="l"/>
                <a:tab pos="4201160" algn="l"/>
              </a:tabLst>
            </a:pPr>
            <a:r>
              <a:rPr dirty="0" spc="-5"/>
              <a:t>C</a:t>
            </a:r>
            <a:r>
              <a:rPr dirty="0" spc="-290"/>
              <a:t> </a:t>
            </a:r>
            <a:r>
              <a:rPr dirty="0" spc="-5"/>
              <a:t>O</a:t>
            </a:r>
            <a:r>
              <a:rPr dirty="0" spc="-270"/>
              <a:t> </a:t>
            </a:r>
            <a:r>
              <a:rPr dirty="0" spc="-5"/>
              <a:t>N</a:t>
            </a:r>
            <a:r>
              <a:rPr dirty="0" spc="-270"/>
              <a:t> </a:t>
            </a:r>
            <a:r>
              <a:rPr dirty="0" spc="-5"/>
              <a:t>S</a:t>
            </a:r>
            <a:r>
              <a:rPr dirty="0" spc="-270"/>
              <a:t> </a:t>
            </a:r>
            <a:r>
              <a:rPr dirty="0" spc="-5"/>
              <a:t>I</a:t>
            </a:r>
            <a:r>
              <a:rPr dirty="0" spc="-265"/>
              <a:t> </a:t>
            </a:r>
            <a:r>
              <a:rPr dirty="0" spc="-5"/>
              <a:t>D</a:t>
            </a:r>
            <a:r>
              <a:rPr dirty="0" spc="-270"/>
              <a:t> </a:t>
            </a:r>
            <a:r>
              <a:rPr dirty="0" spc="-5"/>
              <a:t>E</a:t>
            </a:r>
            <a:r>
              <a:rPr dirty="0" spc="-265"/>
              <a:t> </a:t>
            </a:r>
            <a:r>
              <a:rPr dirty="0" spc="-5"/>
              <a:t>R</a:t>
            </a:r>
            <a:r>
              <a:rPr dirty="0" spc="-260"/>
              <a:t> </a:t>
            </a:r>
            <a:r>
              <a:rPr dirty="0" spc="65"/>
              <a:t>AT</a:t>
            </a:r>
            <a:r>
              <a:rPr dirty="0" spc="-260"/>
              <a:t> </a:t>
            </a:r>
            <a:r>
              <a:rPr dirty="0" spc="-5"/>
              <a:t>I</a:t>
            </a:r>
            <a:r>
              <a:rPr dirty="0" spc="-275"/>
              <a:t> </a:t>
            </a:r>
            <a:r>
              <a:rPr dirty="0" spc="-5"/>
              <a:t>O</a:t>
            </a:r>
            <a:r>
              <a:rPr dirty="0" spc="-280"/>
              <a:t> </a:t>
            </a:r>
            <a:r>
              <a:rPr dirty="0" spc="-5"/>
              <a:t>N</a:t>
            </a:r>
            <a:r>
              <a:rPr dirty="0" spc="-270"/>
              <a:t> </a:t>
            </a:r>
            <a:r>
              <a:rPr dirty="0" spc="-5"/>
              <a:t>S	F</a:t>
            </a:r>
            <a:r>
              <a:rPr dirty="0" spc="-290"/>
              <a:t> </a:t>
            </a:r>
            <a:r>
              <a:rPr dirty="0" spc="-5"/>
              <a:t>O</a:t>
            </a:r>
            <a:r>
              <a:rPr dirty="0" spc="-270"/>
              <a:t> </a:t>
            </a:r>
            <a:r>
              <a:rPr dirty="0" spc="-5"/>
              <a:t>R	G</a:t>
            </a:r>
            <a:r>
              <a:rPr dirty="0" spc="-280"/>
              <a:t> </a:t>
            </a:r>
            <a:r>
              <a:rPr dirty="0" spc="-5"/>
              <a:t>E</a:t>
            </a:r>
            <a:r>
              <a:rPr dirty="0" spc="-325"/>
              <a:t> </a:t>
            </a:r>
            <a:r>
              <a:rPr dirty="0" spc="-5"/>
              <a:t>O</a:t>
            </a:r>
            <a:r>
              <a:rPr dirty="0" spc="-285"/>
              <a:t> </a:t>
            </a:r>
            <a:r>
              <a:rPr dirty="0" spc="-5"/>
              <a:t>R</a:t>
            </a:r>
            <a:r>
              <a:rPr dirty="0" spc="-300"/>
              <a:t> </a:t>
            </a:r>
            <a:r>
              <a:rPr dirty="0" spc="-5"/>
              <a:t>G</a:t>
            </a:r>
            <a:r>
              <a:rPr dirty="0" spc="-280"/>
              <a:t> </a:t>
            </a:r>
            <a:r>
              <a:rPr dirty="0" spc="-5"/>
              <a:t>I</a:t>
            </a:r>
            <a:r>
              <a:rPr dirty="0" spc="-290"/>
              <a:t> </a:t>
            </a:r>
            <a:r>
              <a:rPr dirty="0" spc="-5"/>
              <a:t>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07989" y="1396999"/>
            <a:ext cx="3371215" cy="9486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41959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003D51"/>
                </a:solidFill>
                <a:latin typeface="Calibri"/>
                <a:cs typeface="Calibri"/>
              </a:rPr>
              <a:t>Deregulation </a:t>
            </a:r>
            <a:r>
              <a:rPr dirty="0" sz="1600" spc="-5" b="1">
                <a:solidFill>
                  <a:srgbClr val="003D51"/>
                </a:solidFill>
                <a:latin typeface="Calibri"/>
                <a:cs typeface="Calibri"/>
              </a:rPr>
              <a:t>of cannabis is </a:t>
            </a:r>
            <a:r>
              <a:rPr dirty="0" sz="1600" spc="-10" b="1">
                <a:solidFill>
                  <a:srgbClr val="003D51"/>
                </a:solidFill>
                <a:latin typeface="Calibri"/>
                <a:cs typeface="Calibri"/>
              </a:rPr>
              <a:t>rapidly  </a:t>
            </a:r>
            <a:r>
              <a:rPr dirty="0" sz="1600" spc="-5" b="1">
                <a:solidFill>
                  <a:srgbClr val="003D51"/>
                </a:solidFill>
                <a:latin typeface="Calibri"/>
                <a:cs typeface="Calibri"/>
              </a:rPr>
              <a:t>occurring.</a:t>
            </a:r>
            <a:endParaRPr sz="16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31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Define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how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you want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it done </a:t>
            </a:r>
            <a:r>
              <a:rPr dirty="0" sz="1300" spc="-15">
                <a:solidFill>
                  <a:srgbClr val="4A4A4A"/>
                </a:solidFill>
                <a:latin typeface="Calibri"/>
                <a:cs typeface="Calibri"/>
              </a:rPr>
              <a:t>for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Georgia,</a:t>
            </a:r>
            <a:r>
              <a:rPr dirty="0" sz="1300" spc="13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don’t</a:t>
            </a:r>
            <a:endParaRPr sz="13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  <a:spcBef>
                <a:spcPts val="5"/>
              </a:spcBef>
            </a:pPr>
            <a:r>
              <a:rPr dirty="0" sz="1300" spc="-15">
                <a:solidFill>
                  <a:srgbClr val="4A4A4A"/>
                </a:solidFill>
                <a:latin typeface="Calibri"/>
                <a:cs typeface="Calibri"/>
              </a:rPr>
              <a:t>have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it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dictated to</a:t>
            </a:r>
            <a:r>
              <a:rPr dirty="0" sz="1300" spc="8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you.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07989" y="2517393"/>
            <a:ext cx="327088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003D51"/>
                </a:solidFill>
                <a:latin typeface="Calibri"/>
                <a:cs typeface="Calibri"/>
              </a:rPr>
              <a:t>Structure the regulations </a:t>
            </a:r>
            <a:r>
              <a:rPr dirty="0" sz="1600" spc="-15" b="1">
                <a:solidFill>
                  <a:srgbClr val="003D51"/>
                </a:solidFill>
                <a:latin typeface="Calibri"/>
                <a:cs typeface="Calibri"/>
              </a:rPr>
              <a:t>to </a:t>
            </a:r>
            <a:r>
              <a:rPr dirty="0" sz="1600" spc="-10" b="1">
                <a:solidFill>
                  <a:srgbClr val="003D51"/>
                </a:solidFill>
                <a:latin typeface="Calibri"/>
                <a:cs typeface="Calibri"/>
              </a:rPr>
              <a:t>bring to  Georgia </a:t>
            </a:r>
            <a:r>
              <a:rPr dirty="0" sz="1600" spc="-5" b="1">
                <a:solidFill>
                  <a:srgbClr val="003D51"/>
                </a:solidFill>
                <a:latin typeface="Calibri"/>
                <a:cs typeface="Calibri"/>
              </a:rPr>
              <a:t>cannabis companies </a:t>
            </a:r>
            <a:r>
              <a:rPr dirty="0" sz="1600" spc="-10" b="1">
                <a:solidFill>
                  <a:srgbClr val="003D51"/>
                </a:solidFill>
                <a:latin typeface="Calibri"/>
                <a:cs typeface="Calibri"/>
              </a:rPr>
              <a:t>that </a:t>
            </a:r>
            <a:r>
              <a:rPr dirty="0" sz="1600" spc="-15" b="1">
                <a:solidFill>
                  <a:srgbClr val="003D51"/>
                </a:solidFill>
                <a:latin typeface="Calibri"/>
                <a:cs typeface="Calibri"/>
              </a:rPr>
              <a:t>have  </a:t>
            </a:r>
            <a:r>
              <a:rPr dirty="0" sz="1600" spc="-10" b="1">
                <a:solidFill>
                  <a:srgbClr val="003D51"/>
                </a:solidFill>
                <a:latin typeface="Calibri"/>
                <a:cs typeface="Calibri"/>
              </a:rPr>
              <a:t>the </a:t>
            </a:r>
            <a:r>
              <a:rPr dirty="0" sz="1600" spc="-5" b="1">
                <a:solidFill>
                  <a:srgbClr val="003D51"/>
                </a:solidFill>
                <a:latin typeface="Calibri"/>
                <a:cs typeface="Calibri"/>
              </a:rPr>
              <a:t>same </a:t>
            </a:r>
            <a:r>
              <a:rPr dirty="0" sz="1600" spc="-10" b="1">
                <a:solidFill>
                  <a:srgbClr val="003D51"/>
                </a:solidFill>
                <a:latin typeface="Calibri"/>
                <a:cs typeface="Calibri"/>
              </a:rPr>
              <a:t>focus </a:t>
            </a:r>
            <a:r>
              <a:rPr dirty="0" sz="1600" spc="-5" b="1">
                <a:solidFill>
                  <a:srgbClr val="003D51"/>
                </a:solidFill>
                <a:latin typeface="Calibri"/>
                <a:cs typeface="Calibri"/>
              </a:rPr>
              <a:t>on </a:t>
            </a:r>
            <a:r>
              <a:rPr dirty="0" sz="1600" spc="-10" b="1">
                <a:solidFill>
                  <a:srgbClr val="003D51"/>
                </a:solidFill>
                <a:latin typeface="Calibri"/>
                <a:cs typeface="Calibri"/>
              </a:rPr>
              <a:t>wellness </a:t>
            </a:r>
            <a:r>
              <a:rPr dirty="0" sz="1600" spc="-5" b="1">
                <a:solidFill>
                  <a:srgbClr val="003D51"/>
                </a:solidFill>
                <a:latin typeface="Calibri"/>
                <a:cs typeface="Calibri"/>
              </a:rPr>
              <a:t>as</a:t>
            </a:r>
            <a:r>
              <a:rPr dirty="0" sz="1600" spc="25" b="1">
                <a:solidFill>
                  <a:srgbClr val="003D51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003D51"/>
                </a:solidFill>
                <a:latin typeface="Calibri"/>
                <a:cs typeface="Calibri"/>
              </a:rPr>
              <a:t>you.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07989" y="3288538"/>
            <a:ext cx="3557904" cy="39808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4785" marR="369570" indent="-1720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No surprise,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some companies are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in it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just to  </a:t>
            </a:r>
            <a:r>
              <a:rPr dirty="0" sz="1300" spc="-15">
                <a:solidFill>
                  <a:srgbClr val="4A4A4A"/>
                </a:solidFill>
                <a:latin typeface="Calibri"/>
                <a:cs typeface="Calibri"/>
              </a:rPr>
              <a:t>make</a:t>
            </a:r>
            <a:r>
              <a:rPr dirty="0" sz="130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300" spc="-20">
                <a:solidFill>
                  <a:srgbClr val="4A4A4A"/>
                </a:solidFill>
                <a:latin typeface="Calibri"/>
                <a:cs typeface="Calibri"/>
              </a:rPr>
              <a:t>money.</a:t>
            </a:r>
            <a:endParaRPr sz="1300">
              <a:latin typeface="Calibri"/>
              <a:cs typeface="Calibri"/>
            </a:endParaRPr>
          </a:p>
          <a:p>
            <a:pPr marL="184785" marR="64135" indent="-172085">
              <a:lnSpc>
                <a:spcPct val="100000"/>
              </a:lnSpc>
              <a:spcBef>
                <a:spcPts val="305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Guiding principles should be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focused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on ensuring  the health and wellness of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communities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in the  </a:t>
            </a:r>
            <a:r>
              <a:rPr dirty="0" sz="1300" spc="-15">
                <a:solidFill>
                  <a:srgbClr val="4A4A4A"/>
                </a:solidFill>
                <a:latin typeface="Calibri"/>
                <a:cs typeface="Calibri"/>
              </a:rPr>
              <a:t>safest,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most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impactful</a:t>
            </a:r>
            <a:r>
              <a:rPr dirty="0" sz="1300" spc="10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300" spc="-25">
                <a:solidFill>
                  <a:srgbClr val="4A4A4A"/>
                </a:solidFill>
                <a:latin typeface="Calibri"/>
                <a:cs typeface="Calibri"/>
              </a:rPr>
              <a:t>manner.</a:t>
            </a:r>
            <a:endParaRPr sz="1300">
              <a:latin typeface="Calibri"/>
              <a:cs typeface="Calibri"/>
            </a:endParaRPr>
          </a:p>
          <a:p>
            <a:pPr marL="184785" marR="65405" indent="-172085">
              <a:lnSpc>
                <a:spcPct val="100000"/>
              </a:lnSpc>
              <a:spcBef>
                <a:spcPts val="295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Seek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innovators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in the medical cannabis </a:t>
            </a:r>
            <a:r>
              <a:rPr dirty="0" sz="1300" spc="-15">
                <a:solidFill>
                  <a:srgbClr val="4A4A4A"/>
                </a:solidFill>
                <a:latin typeface="Calibri"/>
                <a:cs typeface="Calibri"/>
              </a:rPr>
              <a:t>industry, 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working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to </a:t>
            </a:r>
            <a:r>
              <a:rPr dirty="0" sz="1300" spc="-15">
                <a:solidFill>
                  <a:srgbClr val="4A4A4A"/>
                </a:solidFill>
                <a:latin typeface="Calibri"/>
                <a:cs typeface="Calibri"/>
              </a:rPr>
              <a:t>elevate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the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natural benefits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already 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found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in cannabis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by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intentionally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formulating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its  therapeutic</a:t>
            </a:r>
            <a:r>
              <a:rPr dirty="0" sz="1300" spc="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components.</a:t>
            </a:r>
            <a:endParaRPr sz="1300">
              <a:latin typeface="Calibri"/>
              <a:cs typeface="Calibri"/>
            </a:endParaRPr>
          </a:p>
          <a:p>
            <a:pPr marL="184785" marR="5080" indent="-172085">
              <a:lnSpc>
                <a:spcPct val="100000"/>
              </a:lnSpc>
              <a:spcBef>
                <a:spcPts val="305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Seek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companies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who will </a:t>
            </a:r>
            <a:r>
              <a:rPr dirty="0" sz="1300">
                <a:solidFill>
                  <a:srgbClr val="4A4A4A"/>
                </a:solidFill>
                <a:latin typeface="Calibri"/>
                <a:cs typeface="Calibri"/>
              </a:rPr>
              <a:t>“partner”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with the 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regulators to evolve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the application of cannabis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to  benefit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the people in Georgia, not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fight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the 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regulators.</a:t>
            </a:r>
            <a:endParaRPr sz="1300">
              <a:latin typeface="Calibri"/>
              <a:cs typeface="Calibri"/>
            </a:endParaRPr>
          </a:p>
          <a:p>
            <a:pPr marL="184785" marR="42354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Seek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companies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of the highest integrity and 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professionalism, to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deliver only the highest  quality</a:t>
            </a:r>
            <a:r>
              <a:rPr dirty="0" sz="1300" spc="5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products.</a:t>
            </a:r>
            <a:endParaRPr sz="1300">
              <a:latin typeface="Calibri"/>
              <a:cs typeface="Calibri"/>
            </a:endParaRPr>
          </a:p>
          <a:p>
            <a:pPr marL="184785" marR="114300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Seek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companies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with the financial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strength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and 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proven processes to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build a </a:t>
            </a:r>
            <a:r>
              <a:rPr dirty="0" sz="1300" spc="-10">
                <a:solidFill>
                  <a:srgbClr val="4A4A4A"/>
                </a:solidFill>
                <a:latin typeface="Calibri"/>
                <a:cs typeface="Calibri"/>
              </a:rPr>
              <a:t>successful operation 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within</a:t>
            </a:r>
            <a:r>
              <a:rPr dirty="0" sz="1300" spc="10">
                <a:solidFill>
                  <a:srgbClr val="4A4A4A"/>
                </a:solidFill>
                <a:latin typeface="Calibri"/>
                <a:cs typeface="Calibri"/>
              </a:rPr>
              <a:t> </a:t>
            </a:r>
            <a:r>
              <a:rPr dirty="0" sz="1300" spc="-5">
                <a:solidFill>
                  <a:srgbClr val="4A4A4A"/>
                </a:solidFill>
                <a:latin typeface="Calibri"/>
                <a:cs typeface="Calibri"/>
              </a:rPr>
              <a:t>Georgia.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3974" y="7413752"/>
            <a:ext cx="3678554" cy="1168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60"/>
              </a:lnSpc>
            </a:pPr>
            <a:r>
              <a:rPr dirty="0" sz="800" spc="0">
                <a:solidFill>
                  <a:srgbClr val="005F7E"/>
                </a:solidFill>
                <a:latin typeface="Calibri"/>
                <a:cs typeface="Calibri"/>
              </a:rPr>
              <a:t>11 </a:t>
            </a:r>
            <a:r>
              <a:rPr dirty="0" baseline="4629" sz="900">
                <a:solidFill>
                  <a:srgbClr val="005F7E"/>
                </a:solidFill>
                <a:latin typeface="Calibri"/>
                <a:cs typeface="Calibri"/>
              </a:rPr>
              <a:t>©</a:t>
            </a:r>
            <a:r>
              <a:rPr dirty="0" baseline="4629" sz="900" spc="172">
                <a:solidFill>
                  <a:srgbClr val="005F7E"/>
                </a:solidFill>
                <a:latin typeface="Calibri"/>
                <a:cs typeface="Calibri"/>
              </a:rPr>
              <a:t> </a:t>
            </a:r>
            <a:r>
              <a:rPr dirty="0" baseline="4629" sz="900" spc="-7">
                <a:solidFill>
                  <a:srgbClr val="005F7E"/>
                </a:solidFill>
                <a:latin typeface="Calibri"/>
                <a:cs typeface="Calibri"/>
              </a:rPr>
              <a:t>Copyright 2018 and Confidential Property of Surterra Holdings, Inc. and Surterra Wellness. All rights reserved.</a:t>
            </a:r>
            <a:endParaRPr baseline="4629"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6674" y="7426070"/>
            <a:ext cx="109855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</a:pPr>
            <a:r>
              <a:rPr dirty="0" sz="800" spc="15">
                <a:solidFill>
                  <a:srgbClr val="005F7E"/>
                </a:solidFill>
                <a:latin typeface="Calibri"/>
                <a:cs typeface="Calibri"/>
              </a:rPr>
              <a:t>12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605016" y="6847331"/>
            <a:ext cx="3453129" cy="926465"/>
          </a:xfrm>
          <a:custGeom>
            <a:avLst/>
            <a:gdLst/>
            <a:ahLst/>
            <a:cxnLst/>
            <a:rect l="l" t="t" r="r" b="b"/>
            <a:pathLst>
              <a:path w="3453129" h="926465">
                <a:moveTo>
                  <a:pt x="3452876" y="0"/>
                </a:moveTo>
                <a:lnTo>
                  <a:pt x="0" y="926431"/>
                </a:lnTo>
                <a:lnTo>
                  <a:pt x="3452876" y="926431"/>
                </a:lnTo>
                <a:lnTo>
                  <a:pt x="3452876" y="0"/>
                </a:lnTo>
                <a:close/>
              </a:path>
            </a:pathLst>
          </a:custGeom>
          <a:solidFill>
            <a:srgbClr val="003D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714231" y="7298434"/>
            <a:ext cx="1214627" cy="382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0727" y="7391400"/>
            <a:ext cx="0" cy="157480"/>
          </a:xfrm>
          <a:custGeom>
            <a:avLst/>
            <a:gdLst/>
            <a:ahLst/>
            <a:cxnLst/>
            <a:rect l="l" t="t" r="r" b="b"/>
            <a:pathLst>
              <a:path w="0" h="157479">
                <a:moveTo>
                  <a:pt x="0" y="0"/>
                </a:moveTo>
                <a:lnTo>
                  <a:pt x="0" y="156972"/>
                </a:lnTo>
              </a:path>
            </a:pathLst>
          </a:custGeom>
          <a:ln w="9144">
            <a:solidFill>
              <a:srgbClr val="005F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0"/>
            <a:ext cx="10058399" cy="77723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32587" y="7407961"/>
            <a:ext cx="350012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FFFFFF"/>
                </a:solidFill>
                <a:latin typeface="Calibri"/>
                <a:cs typeface="Calibri"/>
              </a:rPr>
              <a:t>© </a:t>
            </a:r>
            <a:r>
              <a:rPr dirty="0" sz="600" spc="-5">
                <a:solidFill>
                  <a:srgbClr val="FFFFFF"/>
                </a:solidFill>
                <a:latin typeface="Calibri"/>
                <a:cs typeface="Calibri"/>
              </a:rPr>
              <a:t>Copyright 2018 and Confidential Property of Surterra Holdings, Inc.</a:t>
            </a:r>
            <a:r>
              <a:rPr dirty="0" sz="600" spc="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Calibri"/>
                <a:cs typeface="Calibri"/>
              </a:rPr>
              <a:t>and Surterra Wellness. All rights reserved.</a:t>
            </a:r>
            <a:endParaRPr sz="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3933999-9DA7-4177-A374-11A31F690406}"/>
</file>

<file path=customXml/itemProps2.xml><?xml version="1.0" encoding="utf-8"?>
<ds:datastoreItem xmlns:ds="http://schemas.openxmlformats.org/officeDocument/2006/customXml" ds:itemID="{AE57B78B-6DB4-4D39-9303-BE66E0339BBB}"/>
</file>

<file path=customXml/itemProps3.xml><?xml version="1.0" encoding="utf-8"?>
<ds:datastoreItem xmlns:ds="http://schemas.openxmlformats.org/officeDocument/2006/customXml" ds:itemID="{88AA4CFD-34C8-41D3-BF76-C6F251CBE44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A4 Template</dc:title>
  <dc:creator>Emily Fletty</dc:creator>
  <dcterms:created xsi:type="dcterms:W3CDTF">2018-10-03T19:33:27Z</dcterms:created>
  <dcterms:modified xsi:type="dcterms:W3CDTF">2018-10-03T19:33:27Z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2018-10-03T00:00:00Z</vt:filetime>
  </property>
  <property fmtid="{D5CDD505-2E9C-101B-9397-08002B2CF9AE}" pid="3" name="Creator">
    <vt:lpwstr>Microsoft® PowerPoint® for Office 365</vt:lpwstr>
  </property>
  <property fmtid="{D5CDD505-2E9C-101B-9397-08002B2CF9AE}" pid="4" name="LastSaved">
    <vt:lpwstr>2018-10-02T20:00:00Z</vt:lpwstr>
  </property>
  <property fmtid="{D5CDD505-2E9C-101B-9397-08002B2CF9AE}" pid="5" name="ContentTypeId">
    <vt:lpwstr>0x0101001FD4480C948BFE43BEB99D9404D53592</vt:lpwstr>
  </property>
</Properties>
</file>